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notesSlides/notesSlide12.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1.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6"/>
  </p:notesMasterIdLst>
  <p:sldIdLst>
    <p:sldId id="256" r:id="rId2"/>
    <p:sldId id="257" r:id="rId3"/>
    <p:sldId id="258" r:id="rId4"/>
    <p:sldId id="266" r:id="rId5"/>
    <p:sldId id="259" r:id="rId6"/>
    <p:sldId id="260" r:id="rId7"/>
    <p:sldId id="265" r:id="rId8"/>
    <p:sldId id="297" r:id="rId9"/>
    <p:sldId id="261" r:id="rId10"/>
    <p:sldId id="262" r:id="rId11"/>
    <p:sldId id="263" r:id="rId12"/>
    <p:sldId id="264" r:id="rId13"/>
    <p:sldId id="267" r:id="rId14"/>
    <p:sldId id="268" r:id="rId15"/>
    <p:sldId id="269" r:id="rId16"/>
    <p:sldId id="270" r:id="rId17"/>
    <p:sldId id="274" r:id="rId18"/>
    <p:sldId id="275" r:id="rId19"/>
    <p:sldId id="276" r:id="rId20"/>
    <p:sldId id="277" r:id="rId21"/>
    <p:sldId id="296" r:id="rId22"/>
    <p:sldId id="278" r:id="rId23"/>
    <p:sldId id="279" r:id="rId24"/>
    <p:sldId id="280" r:id="rId25"/>
    <p:sldId id="294" r:id="rId26"/>
    <p:sldId id="295" r:id="rId27"/>
    <p:sldId id="298" r:id="rId28"/>
    <p:sldId id="288" r:id="rId29"/>
    <p:sldId id="289" r:id="rId30"/>
    <p:sldId id="292" r:id="rId31"/>
    <p:sldId id="293" r:id="rId32"/>
    <p:sldId id="299" r:id="rId33"/>
    <p:sldId id="300" r:id="rId34"/>
    <p:sldId id="301" r:id="rId35"/>
    <p:sldId id="314" r:id="rId36"/>
    <p:sldId id="315" r:id="rId37"/>
    <p:sldId id="316" r:id="rId38"/>
    <p:sldId id="302" r:id="rId39"/>
    <p:sldId id="303" r:id="rId40"/>
    <p:sldId id="317" r:id="rId41"/>
    <p:sldId id="318" r:id="rId42"/>
    <p:sldId id="305" r:id="rId43"/>
    <p:sldId id="306" r:id="rId44"/>
    <p:sldId id="290" r:id="rId45"/>
    <p:sldId id="291" r:id="rId46"/>
    <p:sldId id="307" r:id="rId47"/>
    <p:sldId id="308" r:id="rId48"/>
    <p:sldId id="309" r:id="rId49"/>
    <p:sldId id="310" r:id="rId50"/>
    <p:sldId id="311" r:id="rId51"/>
    <p:sldId id="312" r:id="rId52"/>
    <p:sldId id="313" r:id="rId53"/>
    <p:sldId id="322" r:id="rId54"/>
    <p:sldId id="332" r:id="rId55"/>
    <p:sldId id="330" r:id="rId56"/>
    <p:sldId id="331" r:id="rId57"/>
    <p:sldId id="333" r:id="rId58"/>
    <p:sldId id="319" r:id="rId59"/>
    <p:sldId id="320" r:id="rId60"/>
    <p:sldId id="321" r:id="rId61"/>
    <p:sldId id="323" r:id="rId62"/>
    <p:sldId id="324" r:id="rId63"/>
    <p:sldId id="325" r:id="rId64"/>
    <p:sldId id="327" r:id="rId65"/>
    <p:sldId id="328" r:id="rId66"/>
    <p:sldId id="329" r:id="rId67"/>
    <p:sldId id="334" r:id="rId68"/>
    <p:sldId id="343" r:id="rId69"/>
    <p:sldId id="344" r:id="rId70"/>
    <p:sldId id="347" r:id="rId71"/>
    <p:sldId id="348" r:id="rId72"/>
    <p:sldId id="349" r:id="rId73"/>
    <p:sldId id="350" r:id="rId74"/>
    <p:sldId id="351" r:id="rId75"/>
    <p:sldId id="352" r:id="rId76"/>
    <p:sldId id="353" r:id="rId77"/>
    <p:sldId id="346" r:id="rId78"/>
    <p:sldId id="358" r:id="rId79"/>
    <p:sldId id="356" r:id="rId80"/>
    <p:sldId id="354" r:id="rId81"/>
    <p:sldId id="355" r:id="rId82"/>
    <p:sldId id="366" r:id="rId83"/>
    <p:sldId id="357" r:id="rId84"/>
    <p:sldId id="362" r:id="rId85"/>
    <p:sldId id="368" r:id="rId86"/>
    <p:sldId id="367" r:id="rId87"/>
    <p:sldId id="369" r:id="rId88"/>
    <p:sldId id="370" r:id="rId89"/>
    <p:sldId id="363" r:id="rId90"/>
    <p:sldId id="359" r:id="rId91"/>
    <p:sldId id="360" r:id="rId92"/>
    <p:sldId id="365" r:id="rId93"/>
    <p:sldId id="361" r:id="rId94"/>
    <p:sldId id="337" r:id="rId95"/>
    <p:sldId id="338" r:id="rId96"/>
    <p:sldId id="388" r:id="rId97"/>
    <p:sldId id="389" r:id="rId98"/>
    <p:sldId id="390" r:id="rId99"/>
    <p:sldId id="339" r:id="rId100"/>
    <p:sldId id="371" r:id="rId101"/>
    <p:sldId id="384" r:id="rId102"/>
    <p:sldId id="382" r:id="rId103"/>
    <p:sldId id="391" r:id="rId104"/>
    <p:sldId id="394" r:id="rId105"/>
    <p:sldId id="383" r:id="rId106"/>
    <p:sldId id="392" r:id="rId107"/>
    <p:sldId id="393" r:id="rId108"/>
    <p:sldId id="396" r:id="rId109"/>
    <p:sldId id="395" r:id="rId110"/>
    <p:sldId id="398" r:id="rId111"/>
    <p:sldId id="397" r:id="rId112"/>
    <p:sldId id="404" r:id="rId113"/>
    <p:sldId id="399" r:id="rId114"/>
    <p:sldId id="400" r:id="rId115"/>
    <p:sldId id="401" r:id="rId116"/>
    <p:sldId id="402" r:id="rId117"/>
    <p:sldId id="403" r:id="rId118"/>
    <p:sldId id="410" r:id="rId119"/>
    <p:sldId id="411" r:id="rId120"/>
    <p:sldId id="408" r:id="rId121"/>
    <p:sldId id="405" r:id="rId122"/>
    <p:sldId id="406" r:id="rId123"/>
    <p:sldId id="407" r:id="rId124"/>
    <p:sldId id="409" r:id="rId125"/>
    <p:sldId id="412" r:id="rId126"/>
    <p:sldId id="413" r:id="rId127"/>
    <p:sldId id="414" r:id="rId128"/>
    <p:sldId id="416" r:id="rId129"/>
    <p:sldId id="415" r:id="rId130"/>
    <p:sldId id="417" r:id="rId131"/>
    <p:sldId id="418" r:id="rId132"/>
    <p:sldId id="419" r:id="rId133"/>
    <p:sldId id="420" r:id="rId134"/>
    <p:sldId id="421" r:id="rId1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33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CA7321D7-CAB1-4FF4-8B8C-C0A5B27D63B6}" type="datetimeFigureOut">
              <a:rPr lang="en-US"/>
              <a:pPr>
                <a:defRPr/>
              </a:pPr>
              <a:t>11/19/2013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3C75EA07-570F-4B9A-8E29-94133D3A1A7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08417C3-DB19-46E2-872B-025280A187C7}" type="slidenum">
              <a:rPr lang="en-US"/>
              <a:pPr fontAlgn="base">
                <a:spcBef>
                  <a:spcPct val="0"/>
                </a:spcBef>
                <a:spcAft>
                  <a:spcPct val="0"/>
                </a:spcAft>
                <a:defRPr/>
              </a:pPr>
              <a:t>5</a:t>
            </a:fld>
            <a:endParaRPr lang="en-US"/>
          </a:p>
        </p:txBody>
      </p:sp>
      <p:sp>
        <p:nvSpPr>
          <p:cNvPr id="235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35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8CFAC4-C6C8-4DB0-837B-143508478747}" type="slidenum">
              <a:rPr lang="en-US"/>
              <a:pPr fontAlgn="base">
                <a:spcBef>
                  <a:spcPct val="0"/>
                </a:spcBef>
                <a:spcAft>
                  <a:spcPct val="0"/>
                </a:spcAft>
                <a:defRPr/>
              </a:pPr>
              <a:t>41</a:t>
            </a:fld>
            <a:endParaRPr lang="en-US"/>
          </a:p>
        </p:txBody>
      </p:sp>
      <p:sp>
        <p:nvSpPr>
          <p:cNvPr id="6963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963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661507-4AE3-4CBB-BCEE-C9FF45DC569F}" type="slidenum">
              <a:rPr lang="en-US"/>
              <a:pPr fontAlgn="base">
                <a:spcBef>
                  <a:spcPct val="0"/>
                </a:spcBef>
                <a:spcAft>
                  <a:spcPct val="0"/>
                </a:spcAft>
                <a:defRPr/>
              </a:pPr>
              <a:t>61</a:t>
            </a:fld>
            <a:endParaRPr lang="en-US"/>
          </a:p>
        </p:txBody>
      </p:sp>
      <p:sp>
        <p:nvSpPr>
          <p:cNvPr id="9113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113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65A652-EFB0-429B-935D-DB7DC622D5AC}" type="slidenum">
              <a:rPr lang="en-US"/>
              <a:pPr fontAlgn="base">
                <a:spcBef>
                  <a:spcPct val="0"/>
                </a:spcBef>
                <a:spcAft>
                  <a:spcPct val="0"/>
                </a:spcAft>
                <a:defRPr/>
              </a:pPr>
              <a:t>62</a:t>
            </a:fld>
            <a:endParaRPr lang="en-US"/>
          </a:p>
        </p:txBody>
      </p:sp>
      <p:sp>
        <p:nvSpPr>
          <p:cNvPr id="931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31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F1ED924-C28C-472D-BA67-4233C4C9390A}" type="slidenum">
              <a:rPr lang="en-US"/>
              <a:pPr fontAlgn="base">
                <a:spcBef>
                  <a:spcPct val="0"/>
                </a:spcBef>
                <a:spcAft>
                  <a:spcPct val="0"/>
                </a:spcAft>
                <a:defRPr/>
              </a:pPr>
              <a:t>65</a:t>
            </a:fld>
            <a:endParaRPr lang="en-US"/>
          </a:p>
        </p:txBody>
      </p:sp>
      <p:sp>
        <p:nvSpPr>
          <p:cNvPr id="9728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728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CE710-127E-42E2-9706-3A93930F230B}" type="slidenum">
              <a:rPr lang="en-US"/>
              <a:pPr fontAlgn="base">
                <a:spcBef>
                  <a:spcPct val="0"/>
                </a:spcBef>
                <a:spcAft>
                  <a:spcPct val="0"/>
                </a:spcAft>
                <a:defRPr/>
              </a:pPr>
              <a:t>66</a:t>
            </a:fld>
            <a:endParaRPr lang="en-US"/>
          </a:p>
        </p:txBody>
      </p:sp>
      <p:sp>
        <p:nvSpPr>
          <p:cNvPr id="993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93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A744238-631F-4598-8454-05EF64D99802}" type="slidenum">
              <a:rPr lang="en-US"/>
              <a:pPr>
                <a:defRPr/>
              </a:pPr>
              <a:t>81</a:t>
            </a:fld>
            <a:endParaRPr lang="en-US"/>
          </a:p>
        </p:txBody>
      </p:sp>
      <p:sp>
        <p:nvSpPr>
          <p:cNvPr id="115714" name="Rectangle 2"/>
          <p:cNvSpPr>
            <a:spLocks noGrp="1" noRot="1" noChangeArrowheads="1" noTextEdit="1"/>
          </p:cNvSpPr>
          <p:nvPr>
            <p:ph type="sldImg"/>
          </p:nvPr>
        </p:nvSpPr>
        <p:spPr bwMode="auto">
          <a:noFill/>
          <a:ln>
            <a:solidFill>
              <a:srgbClr val="000000"/>
            </a:solidFill>
            <a:miter lim="800000"/>
            <a:headEnd/>
            <a:tailEnd/>
          </a:ln>
        </p:spPr>
      </p:sp>
      <p:sp>
        <p:nvSpPr>
          <p:cNvPr id="11571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p:cNvSpPr>
            <a:spLocks noGrp="1" noRot="1" noChangeAspect="1" noTextEdit="1"/>
          </p:cNvSpPr>
          <p:nvPr>
            <p:ph type="sldImg"/>
          </p:nvPr>
        </p:nvSpPr>
        <p:spPr bwMode="auto">
          <a:noFill/>
          <a:ln>
            <a:solidFill>
              <a:srgbClr val="000000"/>
            </a:solidFill>
            <a:miter lim="800000"/>
            <a:headEnd/>
            <a:tailEnd/>
          </a:ln>
        </p:spPr>
      </p:sp>
      <p:sp>
        <p:nvSpPr>
          <p:cNvPr id="137218"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157698"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ar-SA" smtClean="0"/>
          </a:p>
        </p:txBody>
      </p:sp>
      <p:sp>
        <p:nvSpPr>
          <p:cNvPr id="157699" name="عنصر نائب لرقم الشريحة 3"/>
          <p:cNvSpPr txBox="1">
            <a:spLocks noGrp="1"/>
          </p:cNvSpPr>
          <p:nvPr/>
        </p:nvSpPr>
        <p:spPr bwMode="auto">
          <a:xfrm>
            <a:off x="1588" y="8685213"/>
            <a:ext cx="2971800" cy="457200"/>
          </a:xfrm>
          <a:prstGeom prst="rect">
            <a:avLst/>
          </a:prstGeom>
          <a:noFill/>
          <a:ln w="9525">
            <a:noFill/>
            <a:miter lim="800000"/>
            <a:headEnd/>
            <a:tailEnd/>
          </a:ln>
        </p:spPr>
        <p:txBody>
          <a:bodyPr anchor="b"/>
          <a:lstStyle/>
          <a:p>
            <a:fld id="{A51F5D41-A4F0-4D7B-BD57-A5EA7A7A5A30}" type="slidenum">
              <a:rPr lang="ar-SA" sz="1200">
                <a:latin typeface="Tahoma" pitchFamily="34" charset="0"/>
              </a:rPr>
              <a:pPr/>
              <a:t>120</a:t>
            </a:fld>
            <a:endParaRPr lang="ar-SA" sz="1200">
              <a:latin typeface="Tahoma"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162818"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ar-SA" smtClean="0"/>
          </a:p>
        </p:txBody>
      </p:sp>
      <p:sp>
        <p:nvSpPr>
          <p:cNvPr id="162819" name="عنصر نائب لرقم الشريحة 3"/>
          <p:cNvSpPr txBox="1">
            <a:spLocks noGrp="1"/>
          </p:cNvSpPr>
          <p:nvPr/>
        </p:nvSpPr>
        <p:spPr bwMode="auto">
          <a:xfrm>
            <a:off x="1588" y="8685213"/>
            <a:ext cx="2971800" cy="457200"/>
          </a:xfrm>
          <a:prstGeom prst="rect">
            <a:avLst/>
          </a:prstGeom>
          <a:noFill/>
          <a:ln w="9525">
            <a:noFill/>
            <a:miter lim="800000"/>
            <a:headEnd/>
            <a:tailEnd/>
          </a:ln>
        </p:spPr>
        <p:txBody>
          <a:bodyPr anchor="b"/>
          <a:lstStyle/>
          <a:p>
            <a:fld id="{90DEDC6B-4F02-4034-A589-000B1FF885B2}" type="slidenum">
              <a:rPr lang="ar-SA" sz="1200">
                <a:latin typeface="Tahoma" pitchFamily="34" charset="0"/>
              </a:rPr>
              <a:pPr/>
              <a:t>124</a:t>
            </a:fld>
            <a:endParaRPr lang="ar-SA" sz="1200">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A3C509D-08AF-4AAF-AC01-DA8037F3DA10}" type="slidenum">
              <a:rPr lang="en-US"/>
              <a:pPr fontAlgn="base">
                <a:spcBef>
                  <a:spcPct val="0"/>
                </a:spcBef>
                <a:spcAft>
                  <a:spcPct val="0"/>
                </a:spcAft>
                <a:defRPr/>
              </a:pPr>
              <a:t>12</a:t>
            </a:fld>
            <a:endParaRPr lang="en-US"/>
          </a:p>
        </p:txBody>
      </p:sp>
      <p:sp>
        <p:nvSpPr>
          <p:cNvPr id="317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532DEA-DC0B-4859-82BE-46BA9DD5BE38}" type="slidenum">
              <a:rPr lang="en-US"/>
              <a:pPr fontAlgn="base">
                <a:spcBef>
                  <a:spcPct val="0"/>
                </a:spcBef>
                <a:spcAft>
                  <a:spcPct val="0"/>
                </a:spcAft>
                <a:defRPr/>
              </a:pPr>
              <a:t>27</a:t>
            </a:fld>
            <a:endParaRPr lang="en-US"/>
          </a:p>
        </p:txBody>
      </p:sp>
      <p:sp>
        <p:nvSpPr>
          <p:cNvPr id="481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1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1CB2B3-11F2-4EE7-A8F3-63780E81ED05}" type="slidenum">
              <a:rPr lang="en-US"/>
              <a:pPr fontAlgn="base">
                <a:spcBef>
                  <a:spcPct val="0"/>
                </a:spcBef>
                <a:spcAft>
                  <a:spcPct val="0"/>
                </a:spcAft>
                <a:defRPr/>
              </a:pPr>
              <a:t>30</a:t>
            </a:fld>
            <a:endParaRPr lang="en-US"/>
          </a:p>
        </p:txBody>
      </p:sp>
      <p:sp>
        <p:nvSpPr>
          <p:cNvPr id="522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A6A1CA-1878-440E-9C22-11C303691F33}" type="slidenum">
              <a:rPr lang="en-US"/>
              <a:pPr fontAlgn="base">
                <a:spcBef>
                  <a:spcPct val="0"/>
                </a:spcBef>
                <a:spcAft>
                  <a:spcPct val="0"/>
                </a:spcAft>
                <a:defRPr/>
              </a:pPr>
              <a:t>31</a:t>
            </a:fld>
            <a:endParaRPr lang="en-US"/>
          </a:p>
        </p:txBody>
      </p:sp>
      <p:sp>
        <p:nvSpPr>
          <p:cNvPr id="542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427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49D691C-C18F-4DF7-9CF8-61D2240F3C32}" type="slidenum">
              <a:rPr lang="en-US"/>
              <a:pPr fontAlgn="base">
                <a:spcBef>
                  <a:spcPct val="0"/>
                </a:spcBef>
                <a:spcAft>
                  <a:spcPct val="0"/>
                </a:spcAft>
                <a:defRPr/>
              </a:pPr>
              <a:t>35</a:t>
            </a:fld>
            <a:endParaRPr lang="en-US"/>
          </a:p>
        </p:txBody>
      </p:sp>
      <p:sp>
        <p:nvSpPr>
          <p:cNvPr id="593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3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0C9C91A-BB6C-4FFC-89B8-69C8D8CB7293}" type="slidenum">
              <a:rPr lang="en-US"/>
              <a:pPr fontAlgn="base">
                <a:spcBef>
                  <a:spcPct val="0"/>
                </a:spcBef>
                <a:spcAft>
                  <a:spcPct val="0"/>
                </a:spcAft>
                <a:defRPr/>
              </a:pPr>
              <a:t>36</a:t>
            </a:fld>
            <a:endParaRPr lang="en-US"/>
          </a:p>
        </p:txBody>
      </p:sp>
      <p:sp>
        <p:nvSpPr>
          <p:cNvPr id="614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76449F-8F65-4A84-AFE1-E4821796750F}" type="slidenum">
              <a:rPr lang="en-US"/>
              <a:pPr fontAlgn="base">
                <a:spcBef>
                  <a:spcPct val="0"/>
                </a:spcBef>
                <a:spcAft>
                  <a:spcPct val="0"/>
                </a:spcAft>
                <a:defRPr/>
              </a:pPr>
              <a:t>37</a:t>
            </a:fld>
            <a:endParaRPr lang="en-US"/>
          </a:p>
        </p:txBody>
      </p:sp>
      <p:sp>
        <p:nvSpPr>
          <p:cNvPr id="634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34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3485A88-560D-49FB-BC75-82BD36AF1FEC}" type="slidenum">
              <a:rPr lang="en-US"/>
              <a:pPr fontAlgn="base">
                <a:spcBef>
                  <a:spcPct val="0"/>
                </a:spcBef>
                <a:spcAft>
                  <a:spcPct val="0"/>
                </a:spcAft>
                <a:defRPr/>
              </a:pPr>
              <a:t>40</a:t>
            </a:fld>
            <a:endParaRPr lang="en-US"/>
          </a:p>
        </p:txBody>
      </p:sp>
      <p:sp>
        <p:nvSpPr>
          <p:cNvPr id="675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75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Oval 8"/>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6"/>
          <p:cNvSpPr>
            <a:spLocks noGrp="1"/>
          </p:cNvSpPr>
          <p:nvPr>
            <p:ph type="dt" sz="half" idx="10"/>
          </p:nvPr>
        </p:nvSpPr>
        <p:spPr/>
        <p:txBody>
          <a:bodyPr/>
          <a:lstStyle>
            <a:lvl1pPr>
              <a:defRPr/>
            </a:lvl1pPr>
            <a:extLst/>
          </a:lstStyle>
          <a:p>
            <a:pPr>
              <a:defRPr/>
            </a:pPr>
            <a:fld id="{A5E1EA63-4E7A-491F-BEA9-D952E5297D75}" type="datetimeFigureOut">
              <a:rPr lang="en-US"/>
              <a:pPr>
                <a:defRPr/>
              </a:pPr>
              <a:t>11/19/2013</a:t>
            </a:fld>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extLst/>
          </a:lstStyle>
          <a:p>
            <a:pPr>
              <a:defRPr/>
            </a:pPr>
            <a:fld id="{C5AD7762-DEE1-4DAF-9E7D-E58EC8FB87F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4A8601D1-C725-42C8-90AD-D303C007F944}" type="datetimeFigureOut">
              <a:rPr lang="en-US"/>
              <a:pPr>
                <a:defRPr/>
              </a:pPr>
              <a:t>11/19/2013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DAB5A900-F8D2-48D2-B8EA-DFB2D22EDF7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EA3EEDD7-25F7-46CC-8417-9165914B38E3}" type="datetimeFigureOut">
              <a:rPr lang="en-US"/>
              <a:pPr>
                <a:defRPr/>
              </a:pPr>
              <a:t>11/19/2013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7872123C-C822-42A1-B08B-6964D1932B8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7"/>
          <p:cNvSpPr>
            <a:spLocks noGrp="1" noChangeArrowheads="1"/>
          </p:cNvSpPr>
          <p:nvPr>
            <p:ph type="dt" sz="half" idx="10"/>
          </p:nvPr>
        </p:nvSpPr>
        <p:spPr/>
        <p:txBody>
          <a:bodyPr/>
          <a:lstStyle>
            <a:lvl1pPr>
              <a:defRPr/>
            </a:lvl1pPr>
          </a:lstStyle>
          <a:p>
            <a:pPr>
              <a:defRPr/>
            </a:pPr>
            <a:endParaRPr lang="en-US"/>
          </a:p>
        </p:txBody>
      </p:sp>
      <p:sp>
        <p:nvSpPr>
          <p:cNvPr id="6" name="Rectangle 8"/>
          <p:cNvSpPr>
            <a:spLocks noGrp="1" noChangeArrowheads="1"/>
          </p:cNvSpPr>
          <p:nvPr>
            <p:ph type="ftr" sz="quarter" idx="11"/>
          </p:nvPr>
        </p:nvSpPr>
        <p:spPr/>
        <p:txBody>
          <a:bodyPr/>
          <a:lstStyle>
            <a:lvl1pPr>
              <a:defRPr/>
            </a:lvl1pPr>
          </a:lstStyle>
          <a:p>
            <a:pPr>
              <a:defRPr/>
            </a:pPr>
            <a:endParaRPr lang="en-US"/>
          </a:p>
        </p:txBody>
      </p:sp>
      <p:sp>
        <p:nvSpPr>
          <p:cNvPr id="7" name="Rectangle 9"/>
          <p:cNvSpPr>
            <a:spLocks noGrp="1" noChangeArrowheads="1"/>
          </p:cNvSpPr>
          <p:nvPr>
            <p:ph type="sldNum" sz="quarter" idx="12"/>
          </p:nvPr>
        </p:nvSpPr>
        <p:spPr/>
        <p:txBody>
          <a:bodyPr/>
          <a:lstStyle>
            <a:lvl1pPr>
              <a:defRPr/>
            </a:lvl1pPr>
          </a:lstStyle>
          <a:p>
            <a:pPr>
              <a:defRPr/>
            </a:pPr>
            <a:fld id="{E75E9F2F-8DD0-468B-8A83-4A361687C63C}"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7"/>
          <p:cNvSpPr>
            <a:spLocks noGrp="1" noChangeArrowheads="1"/>
          </p:cNvSpPr>
          <p:nvPr>
            <p:ph type="dt" sz="half" idx="10"/>
          </p:nvPr>
        </p:nvSpPr>
        <p:spPr/>
        <p:txBody>
          <a:bodyPr/>
          <a:lstStyle>
            <a:lvl1pPr>
              <a:defRPr/>
            </a:lvl1pPr>
          </a:lstStyle>
          <a:p>
            <a:pPr>
              <a:defRPr/>
            </a:pPr>
            <a:endParaRPr lang="en-US"/>
          </a:p>
        </p:txBody>
      </p:sp>
      <p:sp>
        <p:nvSpPr>
          <p:cNvPr id="6" name="Rectangle 8"/>
          <p:cNvSpPr>
            <a:spLocks noGrp="1" noChangeArrowheads="1"/>
          </p:cNvSpPr>
          <p:nvPr>
            <p:ph type="ftr" sz="quarter" idx="11"/>
          </p:nvPr>
        </p:nvSpPr>
        <p:spPr/>
        <p:txBody>
          <a:bodyPr/>
          <a:lstStyle>
            <a:lvl1pPr>
              <a:defRPr/>
            </a:lvl1pPr>
          </a:lstStyle>
          <a:p>
            <a:pPr>
              <a:defRPr/>
            </a:pPr>
            <a:endParaRPr lang="en-US"/>
          </a:p>
        </p:txBody>
      </p:sp>
      <p:sp>
        <p:nvSpPr>
          <p:cNvPr id="7" name="Rectangle 9"/>
          <p:cNvSpPr>
            <a:spLocks noGrp="1" noChangeArrowheads="1"/>
          </p:cNvSpPr>
          <p:nvPr>
            <p:ph type="sldNum" sz="quarter" idx="12"/>
          </p:nvPr>
        </p:nvSpPr>
        <p:spPr/>
        <p:txBody>
          <a:bodyPr/>
          <a:lstStyle>
            <a:lvl1pPr>
              <a:defRPr/>
            </a:lvl1pPr>
          </a:lstStyle>
          <a:p>
            <a:pPr>
              <a:defRPr/>
            </a:pPr>
            <a:fld id="{2531C324-EF47-45F8-B809-BB10C2E8D805}"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23"/>
          <p:cNvSpPr>
            <a:spLocks noGrp="1"/>
          </p:cNvSpPr>
          <p:nvPr>
            <p:ph type="dt" sz="half" idx="10"/>
          </p:nvPr>
        </p:nvSpPr>
        <p:spPr/>
        <p:txBody>
          <a:bodyPr/>
          <a:lstStyle>
            <a:lvl1pPr>
              <a:defRPr/>
            </a:lvl1pPr>
          </a:lstStyle>
          <a:p>
            <a:pPr>
              <a:defRPr/>
            </a:pPr>
            <a:fld id="{C594CE04-6543-44EE-A219-7644B0E72660}" type="datetimeFigureOut">
              <a:rPr lang="en-US"/>
              <a:pPr>
                <a:defRPr/>
              </a:pPr>
              <a:t>11/19/2013</a:t>
            </a:fld>
            <a:endParaRPr lang="en-US"/>
          </a:p>
        </p:txBody>
      </p:sp>
      <p:sp>
        <p:nvSpPr>
          <p:cNvPr id="3" name="Footer Placeholder 9"/>
          <p:cNvSpPr>
            <a:spLocks noGrp="1"/>
          </p:cNvSpPr>
          <p:nvPr>
            <p:ph type="ftr" sz="quarter" idx="11"/>
          </p:nvPr>
        </p:nvSpPr>
        <p:spPr/>
        <p:txBody>
          <a:bodyPr/>
          <a:lstStyle>
            <a:lvl1pPr>
              <a:defRPr/>
            </a:lvl1pPr>
          </a:lstStyle>
          <a:p>
            <a:pPr>
              <a:defRPr/>
            </a:pPr>
            <a:endParaRPr lang="en-US"/>
          </a:p>
        </p:txBody>
      </p:sp>
      <p:sp>
        <p:nvSpPr>
          <p:cNvPr id="4" name="Slide Number Placeholder 21"/>
          <p:cNvSpPr>
            <a:spLocks noGrp="1"/>
          </p:cNvSpPr>
          <p:nvPr>
            <p:ph type="sldNum" sz="quarter" idx="12"/>
          </p:nvPr>
        </p:nvSpPr>
        <p:spPr/>
        <p:txBody>
          <a:bodyPr/>
          <a:lstStyle>
            <a:lvl1pPr>
              <a:defRPr/>
            </a:lvl1pPr>
          </a:lstStyle>
          <a:p>
            <a:pPr>
              <a:defRPr/>
            </a:pPr>
            <a:fld id="{71DD3614-5CB2-497A-9953-7C5442979406}"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a:lstStyle/>
          <a:p>
            <a:r>
              <a:rPr lang="en-US"/>
              <a:t>Click to edit Master title style</a:t>
            </a:r>
          </a:p>
        </p:txBody>
      </p:sp>
      <p:sp>
        <p:nvSpPr>
          <p:cNvPr id="3" name="ClipArt Placeholder 2"/>
          <p:cNvSpPr>
            <a:spLocks noGrp="1"/>
          </p:cNvSpPr>
          <p:nvPr>
            <p:ph type="clipArt" sz="half" idx="1"/>
          </p:nvPr>
        </p:nvSpPr>
        <p:spPr>
          <a:xfrm>
            <a:off x="1435100" y="1447800"/>
            <a:ext cx="3673475" cy="4800600"/>
          </a:xfrm>
        </p:spPr>
        <p:txBody>
          <a:bodyPr/>
          <a:lstStyle/>
          <a:p>
            <a:pPr lvl="0"/>
            <a:endParaRPr lang="en-US" noProof="0"/>
          </a:p>
        </p:txBody>
      </p:sp>
      <p:sp>
        <p:nvSpPr>
          <p:cNvPr id="4" name="Text Placeholder 3"/>
          <p:cNvSpPr>
            <a:spLocks noGrp="1"/>
          </p:cNvSpPr>
          <p:nvPr>
            <p:ph type="body" sz="half" idx="2"/>
          </p:nvPr>
        </p:nvSpPr>
        <p:spPr>
          <a:xfrm>
            <a:off x="5260975" y="1447800"/>
            <a:ext cx="36734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3"/>
          <p:cNvSpPr>
            <a:spLocks noGrp="1"/>
          </p:cNvSpPr>
          <p:nvPr>
            <p:ph type="dt" sz="half" idx="10"/>
          </p:nvPr>
        </p:nvSpPr>
        <p:spPr/>
        <p:txBody>
          <a:bodyPr/>
          <a:lstStyle>
            <a:lvl1pPr>
              <a:defRPr/>
            </a:lvl1pPr>
          </a:lstStyle>
          <a:p>
            <a:pPr>
              <a:defRPr/>
            </a:pPr>
            <a:fld id="{C80940CA-8B95-4741-BAA6-D7FBFACC708F}" type="datetimeFigureOut">
              <a:rPr lang="en-US"/>
              <a:pPr>
                <a:defRPr/>
              </a:pPr>
              <a:t>11/19/2013</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0624F0E0-F996-469A-B0F9-C8AFDC0B0F6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52C65CA6-5DC4-466B-8823-916EE3E1A65C}" type="datetimeFigureOut">
              <a:rPr lang="en-US"/>
              <a:pPr>
                <a:defRPr/>
              </a:pPr>
              <a:t>11/19/2013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B4FB20A5-FC2A-4230-AE09-0DD5F119B1F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6"/>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Rectangle 9"/>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Oval 8"/>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extLst/>
          </a:lstStyle>
          <a:p>
            <a:pPr>
              <a:defRPr/>
            </a:pPr>
            <a:fld id="{82D90442-D7EC-4F04-9321-51B82C3DA272}" type="datetimeFigureOut">
              <a:rPr lang="en-US"/>
              <a:pPr>
                <a:defRPr/>
              </a:pPr>
              <a:t>11/19/2013</a:t>
            </a:fld>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extLst/>
          </a:lstStyle>
          <a:p>
            <a:pPr>
              <a:defRPr/>
            </a:pPr>
            <a:fld id="{9F73EB06-ED79-4EA0-A7AC-AF9F58777AA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74707239-B223-4AD9-AA7D-A61027FDA57B}" type="datetimeFigureOut">
              <a:rPr lang="en-US"/>
              <a:pPr>
                <a:defRPr/>
              </a:pPr>
              <a:t>11/19/2013</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8A3AB881-2502-496D-B7E1-69ABD8EC7A0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A101C345-92B4-4DA8-8704-C4149344590A}" type="datetimeFigureOut">
              <a:rPr lang="en-US"/>
              <a:pPr>
                <a:defRPr/>
              </a:pPr>
              <a:t>11/19/2013</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A8A2B293-DCE7-4297-9A65-464BBB5A7B5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5DA9D567-F1C7-4559-84D7-1B49A56E3804}" type="datetimeFigureOut">
              <a:rPr lang="en-US"/>
              <a:pPr>
                <a:defRPr/>
              </a:pPr>
              <a:t>11/19/2013</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4F788F17-77F1-4AB4-B59A-2141970602D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Rectangle 5"/>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Date Placeholder 1"/>
          <p:cNvSpPr>
            <a:spLocks noGrp="1"/>
          </p:cNvSpPr>
          <p:nvPr>
            <p:ph type="dt" sz="half" idx="10"/>
          </p:nvPr>
        </p:nvSpPr>
        <p:spPr/>
        <p:txBody>
          <a:bodyPr/>
          <a:lstStyle>
            <a:lvl1pPr>
              <a:defRPr/>
            </a:lvl1pPr>
            <a:extLst/>
          </a:lstStyle>
          <a:p>
            <a:pPr>
              <a:defRPr/>
            </a:pPr>
            <a:fld id="{B12538CC-BF0C-4B97-9864-F80829E8DA7D}" type="datetimeFigureOut">
              <a:rPr lang="en-US"/>
              <a:pPr>
                <a:defRPr/>
              </a:pPr>
              <a:t>11/19/2013</a:t>
            </a:fld>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extLst/>
          </a:lstStyle>
          <a:p>
            <a:pPr>
              <a:defRPr/>
            </a:pPr>
            <a:fld id="{FF64D782-DA6D-451E-8014-CE15D8A78E2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B0F91F03-F4CA-41FA-88FD-DC36AD34CA0D}" type="datetimeFigureOut">
              <a:rPr lang="en-US"/>
              <a:pPr>
                <a:defRPr/>
              </a:pPr>
              <a:t>11/19/2013</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2E46DB4A-E116-44CA-8A11-4AC2388D114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endParaRPr>
          </a:p>
        </p:txBody>
      </p:sp>
      <p:sp>
        <p:nvSpPr>
          <p:cNvPr id="6" name="Flowchart: Process 8"/>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Flowchart: Process 9"/>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extLst/>
          </a:lstStyle>
          <a:p>
            <a:pPr>
              <a:defRPr/>
            </a:pPr>
            <a:fld id="{8FD293ED-C586-41E3-AEC5-6F71A8E381F8}" type="datetimeFigureOut">
              <a:rPr lang="en-US"/>
              <a:pPr>
                <a:defRPr/>
              </a:pPr>
              <a:t>11/19/2013</a:t>
            </a:fld>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extLst/>
          </a:lstStyle>
          <a:p>
            <a:pPr>
              <a:defRPr/>
            </a:pPr>
            <a:fld id="{5B174215-F801-45DE-A42F-8B09F6EFD53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extLst/>
          </a:lstStyle>
          <a:p>
            <a:r>
              <a:rPr lang="en-US" smtClean="0"/>
              <a:t>Click to edit Master title style</a:t>
            </a:r>
            <a:endParaRPr lang="en-US"/>
          </a:p>
        </p:txBody>
      </p:sp>
      <p:sp>
        <p:nvSpPr>
          <p:cNvPr id="1033" name="Text Placeholder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defRPr>
            </a:lvl1pPr>
            <a:extLst/>
          </a:lstStyle>
          <a:p>
            <a:pPr>
              <a:defRPr/>
            </a:pPr>
            <a:fld id="{69595BA7-B33E-46EA-BB3B-08E0BC3BFDC5}" type="datetimeFigureOut">
              <a:rPr lang="en-US"/>
              <a:pPr>
                <a:defRPr/>
              </a:pPr>
              <a:t>11/19/2013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fld id="{9A578DC1-9026-4EB8-8AD8-DF0DF754F50C}" type="slidenum">
              <a:rPr lang="en-US"/>
              <a:pPr>
                <a:defRPr/>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676" r:id="rId1"/>
    <p:sldLayoutId id="2147483669" r:id="rId2"/>
    <p:sldLayoutId id="2147483677" r:id="rId3"/>
    <p:sldLayoutId id="2147483670" r:id="rId4"/>
    <p:sldLayoutId id="2147483678" r:id="rId5"/>
    <p:sldLayoutId id="2147483671" r:id="rId6"/>
    <p:sldLayoutId id="2147483679" r:id="rId7"/>
    <p:sldLayoutId id="2147483680" r:id="rId8"/>
    <p:sldLayoutId id="2147483681" r:id="rId9"/>
    <p:sldLayoutId id="2147483672" r:id="rId10"/>
    <p:sldLayoutId id="2147483673" r:id="rId11"/>
    <p:sldLayoutId id="2147483682" r:id="rId12"/>
    <p:sldLayoutId id="2147483683" r:id="rId13"/>
    <p:sldLayoutId id="2147483674" r:id="rId14"/>
    <p:sldLayoutId id="2147483675" r:id="rId15"/>
  </p:sldLayoutIdLst>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1925" y="360363"/>
            <a:ext cx="7407275" cy="1471612"/>
          </a:xfrm>
        </p:spPr>
        <p:txBody>
          <a:bodyPr/>
          <a:lstStyle/>
          <a:p>
            <a:pPr eaLnBrk="1" fontAlgn="auto" hangingPunct="1">
              <a:spcAft>
                <a:spcPts val="0"/>
              </a:spcAft>
              <a:defRPr/>
            </a:pPr>
            <a:r>
              <a:rPr lang="en-US" dirty="0" smtClean="0">
                <a:solidFill>
                  <a:schemeClr val="tx2">
                    <a:satMod val="130000"/>
                  </a:schemeClr>
                </a:solidFill>
              </a:rPr>
              <a:t>Cardio-Vascular system</a:t>
            </a:r>
            <a:endParaRPr lang="en-US" dirty="0">
              <a:solidFill>
                <a:schemeClr val="tx2">
                  <a:satMod val="130000"/>
                </a:schemeClr>
              </a:solidFill>
            </a:endParaRPr>
          </a:p>
        </p:txBody>
      </p:sp>
      <p:sp>
        <p:nvSpPr>
          <p:cNvPr id="3" name="Subtitle 2"/>
          <p:cNvSpPr>
            <a:spLocks noGrp="1"/>
          </p:cNvSpPr>
          <p:nvPr>
            <p:ph type="subTitle" idx="1"/>
          </p:nvPr>
        </p:nvSpPr>
        <p:spPr>
          <a:xfrm>
            <a:off x="1431925" y="1849438"/>
            <a:ext cx="7407275" cy="1752600"/>
          </a:xfrm>
        </p:spPr>
        <p:txBody>
          <a:bodyPr>
            <a:normAutofit/>
          </a:bodyPr>
          <a:lstStyle/>
          <a:p>
            <a:pPr eaLnBrk="1" fontAlgn="auto" hangingPunct="1">
              <a:spcAft>
                <a:spcPts val="0"/>
              </a:spcAft>
              <a:buFont typeface="Wingdings 2"/>
              <a:buNone/>
              <a:defRPr/>
            </a:pPr>
            <a:endParaRPr lang="en-US" dirty="0"/>
          </a:p>
        </p:txBody>
      </p:sp>
      <p:pic>
        <p:nvPicPr>
          <p:cNvPr id="18435" name="Picture 6" descr="circulatory system"/>
          <p:cNvPicPr>
            <a:picLocks noChangeAspect="1" noChangeArrowheads="1"/>
          </p:cNvPicPr>
          <p:nvPr/>
        </p:nvPicPr>
        <p:blipFill>
          <a:blip r:embed="rId2"/>
          <a:srcRect/>
          <a:stretch>
            <a:fillRect/>
          </a:stretch>
        </p:blipFill>
        <p:spPr bwMode="auto">
          <a:xfrm>
            <a:off x="1524000" y="1905000"/>
            <a:ext cx="1944688" cy="4543425"/>
          </a:xfrm>
          <a:prstGeom prst="rect">
            <a:avLst/>
          </a:prstGeom>
          <a:noFill/>
          <a:ln w="9525">
            <a:noFill/>
            <a:miter lim="800000"/>
            <a:headEnd/>
            <a:tailEnd/>
          </a:ln>
        </p:spPr>
      </p:pic>
      <p:pic>
        <p:nvPicPr>
          <p:cNvPr id="18436" name="Picture 8" descr="Beating_Heart_animation"/>
          <p:cNvPicPr>
            <a:picLocks noChangeAspect="1" noChangeArrowheads="1"/>
          </p:cNvPicPr>
          <p:nvPr/>
        </p:nvPicPr>
        <p:blipFill>
          <a:blip r:embed="rId3"/>
          <a:srcRect/>
          <a:stretch>
            <a:fillRect/>
          </a:stretch>
        </p:blipFill>
        <p:spPr bwMode="auto">
          <a:xfrm>
            <a:off x="5003800" y="1989138"/>
            <a:ext cx="2981325" cy="4640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1143000"/>
          </a:xfrm>
        </p:spPr>
        <p:txBody>
          <a:bodyPr/>
          <a:lstStyle/>
          <a:p>
            <a:pPr eaLnBrk="1" fontAlgn="auto" hangingPunct="1">
              <a:spcAft>
                <a:spcPts val="0"/>
              </a:spcAft>
              <a:defRPr/>
            </a:pPr>
            <a:r>
              <a:rPr lang="en-US" dirty="0" smtClean="0">
                <a:solidFill>
                  <a:schemeClr val="tx2">
                    <a:satMod val="130000"/>
                  </a:schemeClr>
                </a:solidFill>
                <a:latin typeface="Times New Roman" pitchFamily="18" charset="0"/>
                <a:cs typeface="Times New Roman" pitchFamily="18" charset="0"/>
              </a:rPr>
              <a:t>Atrioventricular Valves</a:t>
            </a:r>
            <a:endParaRPr lang="en-US" dirty="0">
              <a:solidFill>
                <a:schemeClr val="tx2">
                  <a:satMod val="130000"/>
                </a:schemeClr>
              </a:solidFill>
              <a:latin typeface="Times New Roman" pitchFamily="18" charset="0"/>
              <a:cs typeface="Times New Roman" pitchFamily="18" charset="0"/>
            </a:endParaRPr>
          </a:p>
        </p:txBody>
      </p:sp>
      <p:sp>
        <p:nvSpPr>
          <p:cNvPr id="28674" name="Content Placeholder 2"/>
          <p:cNvSpPr>
            <a:spLocks noGrp="1"/>
          </p:cNvSpPr>
          <p:nvPr>
            <p:ph idx="1"/>
          </p:nvPr>
        </p:nvSpPr>
        <p:spPr>
          <a:xfrm>
            <a:off x="990600" y="1447800"/>
            <a:ext cx="7943850" cy="4800600"/>
          </a:xfrm>
        </p:spPr>
        <p:txBody>
          <a:bodyPr/>
          <a:lstStyle/>
          <a:p>
            <a:pPr eaLnBrk="1" hangingPunct="1">
              <a:lnSpc>
                <a:spcPct val="90000"/>
              </a:lnSpc>
            </a:pPr>
            <a:r>
              <a:rPr lang="en-US" smtClean="0">
                <a:latin typeface="Times New Roman" pitchFamily="18" charset="0"/>
                <a:cs typeface="Times New Roman" pitchFamily="18" charset="0"/>
              </a:rPr>
              <a:t>Tricuspid valve</a:t>
            </a:r>
          </a:p>
          <a:p>
            <a:pPr lvl="1" eaLnBrk="1" hangingPunct="1">
              <a:lnSpc>
                <a:spcPct val="90000"/>
              </a:lnSpc>
            </a:pPr>
            <a:r>
              <a:rPr lang="en-US" smtClean="0">
                <a:latin typeface="Times New Roman" pitchFamily="18" charset="0"/>
                <a:cs typeface="Times New Roman" pitchFamily="18" charset="0"/>
              </a:rPr>
              <a:t>Btwn R atrium and ventricle</a:t>
            </a:r>
          </a:p>
          <a:p>
            <a:pPr lvl="1" eaLnBrk="1" hangingPunct="1">
              <a:lnSpc>
                <a:spcPct val="90000"/>
              </a:lnSpc>
            </a:pPr>
            <a:r>
              <a:rPr lang="en-US" smtClean="0">
                <a:latin typeface="Times New Roman" pitchFamily="18" charset="0"/>
                <a:cs typeface="Times New Roman" pitchFamily="18" charset="0"/>
              </a:rPr>
              <a:t>3 flaps of endocardium</a:t>
            </a:r>
          </a:p>
          <a:p>
            <a:pPr lvl="1" eaLnBrk="1" hangingPunct="1">
              <a:lnSpc>
                <a:spcPct val="90000"/>
              </a:lnSpc>
            </a:pPr>
            <a:r>
              <a:rPr lang="en-US" smtClean="0">
                <a:latin typeface="Times New Roman" pitchFamily="18" charset="0"/>
                <a:cs typeface="Times New Roman" pitchFamily="18" charset="0"/>
              </a:rPr>
              <a:t>Connected to ventricular papillary muscle via chordae tendinae</a:t>
            </a:r>
          </a:p>
          <a:p>
            <a:pPr eaLnBrk="1" hangingPunct="1">
              <a:lnSpc>
                <a:spcPct val="90000"/>
              </a:lnSpc>
            </a:pPr>
            <a:r>
              <a:rPr lang="en-US" smtClean="0">
                <a:latin typeface="Times New Roman" pitchFamily="18" charset="0"/>
                <a:cs typeface="Times New Roman" pitchFamily="18" charset="0"/>
              </a:rPr>
              <a:t>Bicuspid valve</a:t>
            </a:r>
          </a:p>
          <a:p>
            <a:pPr lvl="1" eaLnBrk="1" hangingPunct="1">
              <a:lnSpc>
                <a:spcPct val="90000"/>
              </a:lnSpc>
            </a:pPr>
            <a:r>
              <a:rPr lang="en-US" smtClean="0">
                <a:latin typeface="Times New Roman" pitchFamily="18" charset="0"/>
                <a:cs typeface="Times New Roman" pitchFamily="18" charset="0"/>
              </a:rPr>
              <a:t>Btwn L atrium and ventricle</a:t>
            </a:r>
          </a:p>
          <a:p>
            <a:pPr lvl="1" eaLnBrk="1" hangingPunct="1">
              <a:lnSpc>
                <a:spcPct val="90000"/>
              </a:lnSpc>
            </a:pPr>
            <a:r>
              <a:rPr lang="en-US" smtClean="0">
                <a:latin typeface="Times New Roman" pitchFamily="18" charset="0"/>
                <a:cs typeface="Times New Roman" pitchFamily="18" charset="0"/>
              </a:rPr>
              <a:t>Also called mitral valve</a:t>
            </a:r>
          </a:p>
          <a:p>
            <a:pPr lvl="1" eaLnBrk="1" hangingPunct="1">
              <a:lnSpc>
                <a:spcPct val="90000"/>
              </a:lnSpc>
            </a:pPr>
            <a:r>
              <a:rPr lang="en-US" smtClean="0">
                <a:latin typeface="Times New Roman" pitchFamily="18" charset="0"/>
                <a:cs typeface="Times New Roman" pitchFamily="18" charset="0"/>
              </a:rPr>
              <a:t>Two flaps of endocardium</a:t>
            </a:r>
          </a:p>
          <a:p>
            <a:pPr eaLnBrk="1" hangingPunct="1"/>
            <a:endParaRPr lang="en-US"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ChangeArrowheads="1"/>
          </p:cNvSpPr>
          <p:nvPr/>
        </p:nvSpPr>
        <p:spPr bwMode="auto">
          <a:xfrm>
            <a:off x="381000" y="304800"/>
            <a:ext cx="8382000" cy="717550"/>
          </a:xfrm>
          <a:prstGeom prst="rect">
            <a:avLst/>
          </a:prstGeom>
          <a:noFill/>
          <a:ln w="9525">
            <a:noFill/>
            <a:miter lim="800000"/>
            <a:headEnd/>
            <a:tailEnd/>
          </a:ln>
        </p:spPr>
        <p:txBody>
          <a:bodyPr>
            <a:spAutoFit/>
          </a:bodyPr>
          <a:lstStyle/>
          <a:p>
            <a:pPr marL="342900" indent="-342900">
              <a:spcBef>
                <a:spcPct val="20000"/>
              </a:spcBef>
              <a:buClr>
                <a:srgbClr val="339933"/>
              </a:buClr>
              <a:tabLst>
                <a:tab pos="2743200" algn="l"/>
              </a:tabLst>
              <a:defRPr/>
            </a:pPr>
            <a:r>
              <a:rPr lang="en-US" sz="4100">
                <a:solidFill>
                  <a:srgbClr val="000099"/>
                </a:solidFill>
                <a:effectLst>
                  <a:outerShdw blurRad="38100" dist="38100" dir="2700000" algn="tl">
                    <a:srgbClr val="C0C0C0"/>
                  </a:outerShdw>
                </a:effectLst>
              </a:rPr>
              <a:t>Pulse</a:t>
            </a:r>
          </a:p>
        </p:txBody>
      </p:sp>
      <p:sp>
        <p:nvSpPr>
          <p:cNvPr id="135170"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11.35</a:t>
            </a:r>
            <a:endParaRPr lang="en-US" sz="4400" b="1">
              <a:solidFill>
                <a:schemeClr val="tx2"/>
              </a:solidFill>
              <a:latin typeface="Times New Roman" pitchFamily="18" charset="0"/>
            </a:endParaRPr>
          </a:p>
        </p:txBody>
      </p:sp>
      <p:sp>
        <p:nvSpPr>
          <p:cNvPr id="135171"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135172"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algn="ctr" eaLnBrk="0" hangingPunct="0"/>
            <a:endParaRPr lang="en-US" sz="2400">
              <a:latin typeface="Times" pitchFamily="18" charset="0"/>
            </a:endParaRPr>
          </a:p>
        </p:txBody>
      </p:sp>
      <p:sp>
        <p:nvSpPr>
          <p:cNvPr id="135173"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143367" name="Text Box 7"/>
          <p:cNvSpPr txBox="1">
            <a:spLocks noChangeArrowheads="1"/>
          </p:cNvSpPr>
          <p:nvPr/>
        </p:nvSpPr>
        <p:spPr bwMode="auto">
          <a:xfrm>
            <a:off x="381000" y="1828800"/>
            <a:ext cx="3581400" cy="4330700"/>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3400"/>
              <a:t>Pulse – pressure wave of blood</a:t>
            </a:r>
          </a:p>
          <a:p>
            <a:pPr marL="342900" indent="-342900">
              <a:lnSpc>
                <a:spcPct val="90000"/>
              </a:lnSpc>
              <a:spcAft>
                <a:spcPct val="50000"/>
              </a:spcAft>
              <a:buClr>
                <a:srgbClr val="FF6600"/>
              </a:buClr>
              <a:buFont typeface="Symbol" pitchFamily="18" charset="2"/>
              <a:buChar char="·"/>
            </a:pPr>
            <a:r>
              <a:rPr lang="en-US" sz="3400"/>
              <a:t>Monitored at “pressure points” where pulse is easily palpated</a:t>
            </a:r>
            <a:endParaRPr lang="en-US" sz="3000"/>
          </a:p>
        </p:txBody>
      </p:sp>
      <p:pic>
        <p:nvPicPr>
          <p:cNvPr id="143368" name="Picture 8"/>
          <p:cNvPicPr>
            <a:picLocks noChangeAspect="1" noChangeArrowheads="1"/>
          </p:cNvPicPr>
          <p:nvPr/>
        </p:nvPicPr>
        <p:blipFill>
          <a:blip r:embed="rId2"/>
          <a:srcRect b="2922"/>
          <a:stretch>
            <a:fillRect/>
          </a:stretch>
        </p:blipFill>
        <p:spPr bwMode="auto">
          <a:xfrm>
            <a:off x="4381500" y="609600"/>
            <a:ext cx="4554538" cy="5784850"/>
          </a:xfrm>
          <a:prstGeom prst="rect">
            <a:avLst/>
          </a:prstGeom>
          <a:noFill/>
          <a:ln w="9525">
            <a:noFill/>
            <a:miter lim="800000"/>
            <a:headEnd/>
            <a:tailEnd/>
          </a:ln>
        </p:spPr>
      </p:pic>
      <p:sp>
        <p:nvSpPr>
          <p:cNvPr id="143369" name="Text Box 9"/>
          <p:cNvSpPr txBox="1">
            <a:spLocks noChangeArrowheads="1"/>
          </p:cNvSpPr>
          <p:nvPr/>
        </p:nvSpPr>
        <p:spPr bwMode="auto">
          <a:xfrm>
            <a:off x="2971800" y="6172200"/>
            <a:ext cx="1181100" cy="274638"/>
          </a:xfrm>
          <a:prstGeom prst="rect">
            <a:avLst/>
          </a:prstGeom>
          <a:noFill/>
          <a:ln w="9525">
            <a:noFill/>
            <a:miter lim="800000"/>
            <a:headEnd/>
            <a:tailEnd/>
          </a:ln>
        </p:spPr>
        <p:txBody>
          <a:bodyPr>
            <a:spAutoFit/>
          </a:bodyPr>
          <a:lstStyle/>
          <a:p>
            <a:pPr eaLnBrk="0" hangingPunct="0"/>
            <a:r>
              <a:rPr lang="en-US" sz="1200"/>
              <a:t>Figure 11.16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3362">
                                            <p:txEl>
                                              <p:pRg st="0" end="0"/>
                                            </p:txEl>
                                          </p:spTgt>
                                        </p:tgtEl>
                                        <p:attrNameLst>
                                          <p:attrName>style.visibility</p:attrName>
                                        </p:attrNameLst>
                                      </p:cBhvr>
                                      <p:to>
                                        <p:strVal val="visible"/>
                                      </p:to>
                                    </p:set>
                                    <p:animEffect transition="in" filter="dissolve">
                                      <p:cBhvr>
                                        <p:cTn id="7" dur="500"/>
                                        <p:tgtEl>
                                          <p:spTgt spid="143362">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3367"/>
                                        </p:tgtEl>
                                        <p:attrNameLst>
                                          <p:attrName>style.visibility</p:attrName>
                                        </p:attrNameLst>
                                      </p:cBhvr>
                                      <p:to>
                                        <p:strVal val="visible"/>
                                      </p:to>
                                    </p:set>
                                    <p:animEffect transition="in" filter="dissolve">
                                      <p:cBhvr>
                                        <p:cTn id="11" dur="500"/>
                                        <p:tgtEl>
                                          <p:spTgt spid="143367"/>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43368"/>
                                        </p:tgtEl>
                                        <p:attrNameLst>
                                          <p:attrName>style.visibility</p:attrName>
                                        </p:attrNameLst>
                                      </p:cBhvr>
                                      <p:to>
                                        <p:strVal val="visible"/>
                                      </p:to>
                                    </p:set>
                                    <p:animEffect transition="in" filter="dissolve">
                                      <p:cBhvr>
                                        <p:cTn id="15" dur="500"/>
                                        <p:tgtEl>
                                          <p:spTgt spid="143368"/>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1433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build="p" autoUpdateAnimBg="0" advAuto="0"/>
      <p:bldP spid="143367" grpId="0" autoUpdateAnimBg="0"/>
      <p:bldP spid="143369"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3" name="Rectangle 2"/>
          <p:cNvSpPr>
            <a:spLocks noGrp="1"/>
          </p:cNvSpPr>
          <p:nvPr>
            <p:ph type="title" idx="4294967295"/>
          </p:nvPr>
        </p:nvSpPr>
        <p:spPr bwMode="auto">
          <a:xfrm>
            <a:off x="1066800" y="152400"/>
            <a:ext cx="7499350" cy="990600"/>
          </a:xfrm>
          <a:noFill/>
        </p:spPr>
        <p:txBody>
          <a:bodyPr vert="horz" wrap="square" lIns="91440" tIns="45720" rIns="91440" bIns="45720" numCol="1" anchorCtr="0" compatLnSpc="1">
            <a:prstTxWarp prst="textNoShape">
              <a:avLst/>
            </a:prstTxWarp>
          </a:bodyPr>
          <a:lstStyle/>
          <a:p>
            <a:pPr>
              <a:lnSpc>
                <a:spcPct val="75000"/>
              </a:lnSpc>
            </a:pPr>
            <a:r>
              <a:rPr lang="en-US" smtClean="0">
                <a:effectLst/>
                <a:cs typeface="Times New Roman" pitchFamily="18" charset="0"/>
              </a:rPr>
              <a:t>Blood Pressure</a:t>
            </a:r>
            <a:endParaRPr lang="en-US" smtClean="0">
              <a:effectLst/>
              <a:ea typeface="Arial Unicode MS"/>
              <a:cs typeface="Arial Unicode MS"/>
            </a:endParaRPr>
          </a:p>
        </p:txBody>
      </p:sp>
      <p:sp>
        <p:nvSpPr>
          <p:cNvPr id="156675" name="Rectangle 3"/>
          <p:cNvSpPr>
            <a:spLocks noGrp="1"/>
          </p:cNvSpPr>
          <p:nvPr>
            <p:ph type="body" sz="half" idx="4294967295"/>
          </p:nvPr>
        </p:nvSpPr>
        <p:spPr>
          <a:xfrm>
            <a:off x="990600" y="1219200"/>
            <a:ext cx="7924800" cy="5410200"/>
          </a:xfrm>
        </p:spPr>
        <p:txBody>
          <a:bodyPr/>
          <a:lstStyle/>
          <a:p>
            <a:pPr>
              <a:lnSpc>
                <a:spcPct val="80000"/>
              </a:lnSpc>
              <a:buSzPct val="75000"/>
            </a:pPr>
            <a:r>
              <a:rPr lang="en-US" sz="2000" smtClean="0">
                <a:cs typeface="Times New Roman" pitchFamily="18" charset="0"/>
              </a:rPr>
              <a:t>Force/Lateral pressure exerted by the blood on the inner walls of blood vessels.</a:t>
            </a:r>
          </a:p>
          <a:p>
            <a:pPr lvl="1">
              <a:lnSpc>
                <a:spcPct val="80000"/>
              </a:lnSpc>
            </a:pPr>
            <a:r>
              <a:rPr lang="en-US" sz="1800" smtClean="0">
                <a:cs typeface="Times New Roman" pitchFamily="18" charset="0"/>
              </a:rPr>
              <a:t>Highest in arteries </a:t>
            </a:r>
          </a:p>
          <a:p>
            <a:pPr lvl="1">
              <a:lnSpc>
                <a:spcPct val="80000"/>
              </a:lnSpc>
            </a:pPr>
            <a:r>
              <a:rPr lang="en-US" sz="1800" smtClean="0">
                <a:cs typeface="Times New Roman" pitchFamily="18" charset="0"/>
              </a:rPr>
              <a:t>Lowest in veins</a:t>
            </a:r>
            <a:r>
              <a:rPr lang="en-US" sz="1600" smtClean="0">
                <a:cs typeface="Times New Roman" pitchFamily="18" charset="0"/>
              </a:rPr>
              <a:t> </a:t>
            </a:r>
          </a:p>
          <a:p>
            <a:pPr lvl="4">
              <a:lnSpc>
                <a:spcPct val="80000"/>
              </a:lnSpc>
              <a:buSzPct val="75000"/>
            </a:pPr>
            <a:endParaRPr lang="en-US" sz="1400" smtClean="0">
              <a:cs typeface="Times New Roman" pitchFamily="18" charset="0"/>
            </a:endParaRPr>
          </a:p>
          <a:p>
            <a:pPr>
              <a:lnSpc>
                <a:spcPct val="80000"/>
              </a:lnSpc>
              <a:buSzPct val="75000"/>
            </a:pPr>
            <a:r>
              <a:rPr lang="en-US" sz="2000" smtClean="0">
                <a:cs typeface="Times New Roman" pitchFamily="18" charset="0"/>
              </a:rPr>
              <a:t>In clinical practice, usually BP is measured</a:t>
            </a:r>
          </a:p>
          <a:p>
            <a:pPr>
              <a:lnSpc>
                <a:spcPct val="80000"/>
              </a:lnSpc>
              <a:buSzPct val="75000"/>
              <a:buFont typeface="Wingdings 2" pitchFamily="18" charset="2"/>
              <a:buNone/>
            </a:pPr>
            <a:r>
              <a:rPr lang="en-US" sz="2000" smtClean="0">
                <a:cs typeface="Times New Roman" pitchFamily="18" charset="0"/>
              </a:rPr>
              <a:t>     in large arteries.</a:t>
            </a:r>
          </a:p>
          <a:p>
            <a:pPr>
              <a:lnSpc>
                <a:spcPct val="80000"/>
              </a:lnSpc>
              <a:buSzPct val="75000"/>
            </a:pPr>
            <a:r>
              <a:rPr lang="en-US" sz="2000" smtClean="0">
                <a:cs typeface="Times New Roman" pitchFamily="18" charset="0"/>
              </a:rPr>
              <a:t>Systolic pressure (110 – 140 mm of Hg)</a:t>
            </a:r>
          </a:p>
          <a:p>
            <a:pPr lvl="1">
              <a:lnSpc>
                <a:spcPct val="80000"/>
              </a:lnSpc>
            </a:pPr>
            <a:r>
              <a:rPr lang="en-US" sz="1800" smtClean="0">
                <a:cs typeface="Times New Roman" pitchFamily="18" charset="0"/>
              </a:rPr>
              <a:t>Is the maximum pressure exerted by blood</a:t>
            </a:r>
          </a:p>
          <a:p>
            <a:pPr lvl="1">
              <a:lnSpc>
                <a:spcPct val="80000"/>
              </a:lnSpc>
              <a:buFont typeface="Verdana" pitchFamily="34" charset="0"/>
              <a:buNone/>
            </a:pPr>
            <a:r>
              <a:rPr lang="en-US" sz="1800" smtClean="0">
                <a:cs typeface="Times New Roman" pitchFamily="18" charset="0"/>
              </a:rPr>
              <a:t>   during ventricular systole</a:t>
            </a:r>
          </a:p>
          <a:p>
            <a:pPr lvl="1">
              <a:lnSpc>
                <a:spcPct val="80000"/>
              </a:lnSpc>
            </a:pPr>
            <a:endParaRPr lang="en-US" sz="1800" smtClean="0">
              <a:cs typeface="Times New Roman" pitchFamily="18" charset="0"/>
            </a:endParaRPr>
          </a:p>
          <a:p>
            <a:pPr>
              <a:lnSpc>
                <a:spcPct val="80000"/>
              </a:lnSpc>
              <a:buSzPct val="75000"/>
            </a:pPr>
            <a:r>
              <a:rPr lang="en-US" sz="2000" smtClean="0">
                <a:cs typeface="Times New Roman" pitchFamily="18" charset="0"/>
              </a:rPr>
              <a:t>Diastolic pressure (70 – 90 mm of Hg)</a:t>
            </a:r>
          </a:p>
          <a:p>
            <a:pPr lvl="1">
              <a:lnSpc>
                <a:spcPct val="80000"/>
              </a:lnSpc>
            </a:pPr>
            <a:r>
              <a:rPr lang="en-US" sz="1800" smtClean="0">
                <a:cs typeface="Times New Roman" pitchFamily="18" charset="0"/>
              </a:rPr>
              <a:t>Is the minimum pressure exerted by blood</a:t>
            </a:r>
          </a:p>
          <a:p>
            <a:pPr lvl="1">
              <a:lnSpc>
                <a:spcPct val="80000"/>
              </a:lnSpc>
              <a:buFont typeface="Verdana" pitchFamily="34" charset="0"/>
              <a:buNone/>
            </a:pPr>
            <a:r>
              <a:rPr lang="en-US" sz="1800" smtClean="0">
                <a:cs typeface="Times New Roman" pitchFamily="18" charset="0"/>
              </a:rPr>
              <a:t>   during ventricular diastole</a:t>
            </a:r>
          </a:p>
          <a:p>
            <a:pPr lvl="1">
              <a:lnSpc>
                <a:spcPct val="80000"/>
              </a:lnSpc>
            </a:pPr>
            <a:endParaRPr lang="en-US" sz="1800" smtClean="0">
              <a:cs typeface="Times New Roman" pitchFamily="18" charset="0"/>
            </a:endParaRPr>
          </a:p>
          <a:p>
            <a:pPr>
              <a:lnSpc>
                <a:spcPct val="80000"/>
              </a:lnSpc>
              <a:buSzPct val="75000"/>
            </a:pPr>
            <a:r>
              <a:rPr lang="en-US" sz="2000" smtClean="0">
                <a:cs typeface="Times New Roman" pitchFamily="18" charset="0"/>
              </a:rPr>
              <a:t>Reported as the systolic number over the diastolic number (120/80 mm of Hg) </a:t>
            </a:r>
          </a:p>
        </p:txBody>
      </p:sp>
      <p:pic>
        <p:nvPicPr>
          <p:cNvPr id="136195" name="Picture 4" descr="pe02712_"/>
          <p:cNvPicPr>
            <a:picLocks noChangeAspect="1" noChangeArrowheads="1"/>
          </p:cNvPicPr>
          <p:nvPr/>
        </p:nvPicPr>
        <p:blipFill>
          <a:blip r:embed="rId3"/>
          <a:srcRect/>
          <a:stretch>
            <a:fillRect/>
          </a:stretch>
        </p:blipFill>
        <p:spPr bwMode="auto">
          <a:xfrm>
            <a:off x="6248400" y="2438400"/>
            <a:ext cx="2382838" cy="2316163"/>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56675">
                                            <p:txEl>
                                              <p:pRg st="0" end="0"/>
                                            </p:txEl>
                                          </p:spTgt>
                                        </p:tgtEl>
                                        <p:attrNameLst>
                                          <p:attrName>style.visibility</p:attrName>
                                        </p:attrNameLst>
                                      </p:cBhvr>
                                      <p:to>
                                        <p:strVal val="visible"/>
                                      </p:to>
                                    </p:set>
                                    <p:anim calcmode="lin" valueType="num">
                                      <p:cBhvr additive="base">
                                        <p:cTn id="7" dur="500" fill="hold"/>
                                        <p:tgtEl>
                                          <p:spTgt spid="1566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667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56675">
                                            <p:txEl>
                                              <p:pRg st="1" end="1"/>
                                            </p:txEl>
                                          </p:spTgt>
                                        </p:tgtEl>
                                        <p:attrNameLst>
                                          <p:attrName>style.visibility</p:attrName>
                                        </p:attrNameLst>
                                      </p:cBhvr>
                                      <p:to>
                                        <p:strVal val="visible"/>
                                      </p:to>
                                    </p:set>
                                    <p:anim calcmode="lin" valueType="num">
                                      <p:cBhvr additive="base">
                                        <p:cTn id="11" dur="500" fill="hold"/>
                                        <p:tgtEl>
                                          <p:spTgt spid="15667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5667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56675">
                                            <p:txEl>
                                              <p:pRg st="2" end="2"/>
                                            </p:txEl>
                                          </p:spTgt>
                                        </p:tgtEl>
                                        <p:attrNameLst>
                                          <p:attrName>style.visibility</p:attrName>
                                        </p:attrNameLst>
                                      </p:cBhvr>
                                      <p:to>
                                        <p:strVal val="visible"/>
                                      </p:to>
                                    </p:set>
                                    <p:anim calcmode="lin" valueType="num">
                                      <p:cBhvr additive="base">
                                        <p:cTn id="15" dur="500" fill="hold"/>
                                        <p:tgtEl>
                                          <p:spTgt spid="15667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566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56675">
                                            <p:txEl>
                                              <p:pRg st="4" end="4"/>
                                            </p:txEl>
                                          </p:spTgt>
                                        </p:tgtEl>
                                        <p:attrNameLst>
                                          <p:attrName>style.visibility</p:attrName>
                                        </p:attrNameLst>
                                      </p:cBhvr>
                                      <p:to>
                                        <p:strVal val="visible"/>
                                      </p:to>
                                    </p:set>
                                    <p:anim calcmode="lin" valueType="num">
                                      <p:cBhvr additive="base">
                                        <p:cTn id="21" dur="500" fill="hold"/>
                                        <p:tgtEl>
                                          <p:spTgt spid="156675">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5667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6675">
                                            <p:txEl>
                                              <p:pRg st="5" end="5"/>
                                            </p:txEl>
                                          </p:spTgt>
                                        </p:tgtEl>
                                        <p:attrNameLst>
                                          <p:attrName>style.visibility</p:attrName>
                                        </p:attrNameLst>
                                      </p:cBhvr>
                                      <p:to>
                                        <p:strVal val="visible"/>
                                      </p:to>
                                    </p:set>
                                    <p:anim calcmode="lin" valueType="num">
                                      <p:cBhvr additive="base">
                                        <p:cTn id="27" dur="500" fill="hold"/>
                                        <p:tgtEl>
                                          <p:spTgt spid="156675">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5667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56675">
                                            <p:txEl>
                                              <p:pRg st="6" end="6"/>
                                            </p:txEl>
                                          </p:spTgt>
                                        </p:tgtEl>
                                        <p:attrNameLst>
                                          <p:attrName>style.visibility</p:attrName>
                                        </p:attrNameLst>
                                      </p:cBhvr>
                                      <p:to>
                                        <p:strVal val="visible"/>
                                      </p:to>
                                    </p:set>
                                    <p:anim calcmode="lin" valueType="num">
                                      <p:cBhvr additive="base">
                                        <p:cTn id="33" dur="500" fill="hold"/>
                                        <p:tgtEl>
                                          <p:spTgt spid="156675">
                                            <p:txEl>
                                              <p:pRg st="6" end="6"/>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56675">
                                            <p:txEl>
                                              <p:pRg st="6" end="6"/>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56675">
                                            <p:txEl>
                                              <p:pRg st="7" end="7"/>
                                            </p:txEl>
                                          </p:spTgt>
                                        </p:tgtEl>
                                        <p:attrNameLst>
                                          <p:attrName>style.visibility</p:attrName>
                                        </p:attrNameLst>
                                      </p:cBhvr>
                                      <p:to>
                                        <p:strVal val="visible"/>
                                      </p:to>
                                    </p:set>
                                    <p:anim calcmode="lin" valueType="num">
                                      <p:cBhvr additive="base">
                                        <p:cTn id="37" dur="500" fill="hold"/>
                                        <p:tgtEl>
                                          <p:spTgt spid="156675">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56675">
                                            <p:txEl>
                                              <p:pRg st="7" end="7"/>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56675">
                                            <p:txEl>
                                              <p:pRg st="8" end="8"/>
                                            </p:txEl>
                                          </p:spTgt>
                                        </p:tgtEl>
                                        <p:attrNameLst>
                                          <p:attrName>style.visibility</p:attrName>
                                        </p:attrNameLst>
                                      </p:cBhvr>
                                      <p:to>
                                        <p:strVal val="visible"/>
                                      </p:to>
                                    </p:set>
                                    <p:anim calcmode="lin" valueType="num">
                                      <p:cBhvr additive="base">
                                        <p:cTn id="41" dur="500" fill="hold"/>
                                        <p:tgtEl>
                                          <p:spTgt spid="156675">
                                            <p:txEl>
                                              <p:pRg st="8" end="8"/>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5667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56675">
                                            <p:txEl>
                                              <p:pRg st="10" end="10"/>
                                            </p:txEl>
                                          </p:spTgt>
                                        </p:tgtEl>
                                        <p:attrNameLst>
                                          <p:attrName>style.visibility</p:attrName>
                                        </p:attrNameLst>
                                      </p:cBhvr>
                                      <p:to>
                                        <p:strVal val="visible"/>
                                      </p:to>
                                    </p:set>
                                    <p:anim calcmode="lin" valueType="num">
                                      <p:cBhvr additive="base">
                                        <p:cTn id="47" dur="500" fill="hold"/>
                                        <p:tgtEl>
                                          <p:spTgt spid="156675">
                                            <p:txEl>
                                              <p:pRg st="10" end="1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56675">
                                            <p:txEl>
                                              <p:pRg st="10" end="10"/>
                                            </p:txEl>
                                          </p:spTgt>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56675">
                                            <p:txEl>
                                              <p:pRg st="11" end="11"/>
                                            </p:txEl>
                                          </p:spTgt>
                                        </p:tgtEl>
                                        <p:attrNameLst>
                                          <p:attrName>style.visibility</p:attrName>
                                        </p:attrNameLst>
                                      </p:cBhvr>
                                      <p:to>
                                        <p:strVal val="visible"/>
                                      </p:to>
                                    </p:set>
                                    <p:anim calcmode="lin" valueType="num">
                                      <p:cBhvr additive="base">
                                        <p:cTn id="51" dur="500" fill="hold"/>
                                        <p:tgtEl>
                                          <p:spTgt spid="156675">
                                            <p:txEl>
                                              <p:pRg st="11" end="11"/>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56675">
                                            <p:txEl>
                                              <p:pRg st="11" end="11"/>
                                            </p:tx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56675">
                                            <p:txEl>
                                              <p:pRg st="12" end="12"/>
                                            </p:txEl>
                                          </p:spTgt>
                                        </p:tgtEl>
                                        <p:attrNameLst>
                                          <p:attrName>style.visibility</p:attrName>
                                        </p:attrNameLst>
                                      </p:cBhvr>
                                      <p:to>
                                        <p:strVal val="visible"/>
                                      </p:to>
                                    </p:set>
                                    <p:anim calcmode="lin" valueType="num">
                                      <p:cBhvr additive="base">
                                        <p:cTn id="55" dur="500" fill="hold"/>
                                        <p:tgtEl>
                                          <p:spTgt spid="156675">
                                            <p:txEl>
                                              <p:pRg st="12" end="12"/>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56675">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56675">
                                            <p:txEl>
                                              <p:pRg st="14" end="14"/>
                                            </p:txEl>
                                          </p:spTgt>
                                        </p:tgtEl>
                                        <p:attrNameLst>
                                          <p:attrName>style.visibility</p:attrName>
                                        </p:attrNameLst>
                                      </p:cBhvr>
                                      <p:to>
                                        <p:strVal val="visible"/>
                                      </p:to>
                                    </p:set>
                                    <p:anim calcmode="lin" valueType="num">
                                      <p:cBhvr additive="base">
                                        <p:cTn id="61" dur="500" fill="hold"/>
                                        <p:tgtEl>
                                          <p:spTgt spid="156675">
                                            <p:txEl>
                                              <p:pRg st="14" end="14"/>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56675">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5" grpId="0" build="p" bldLvl="2"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p:txBody>
          <a:bodyPr vert="horz" wrap="square" lIns="91440" tIns="45720" rIns="91440" bIns="45720" numCol="1" anchorCtr="0" compatLnSpc="1">
            <a:prstTxWarp prst="textNoShape">
              <a:avLst/>
            </a:prstTxWarp>
          </a:bodyPr>
          <a:lstStyle/>
          <a:p>
            <a:pPr eaLnBrk="1" hangingPunct="1">
              <a:defRPr/>
            </a:pPr>
            <a:r>
              <a:rPr lang="en-US" smtClean="0">
                <a:effectLst>
                  <a:outerShdw blurRad="38100" dist="38100" dir="2700000" algn="tl">
                    <a:srgbClr val="C0C0C0"/>
                  </a:outerShdw>
                </a:effectLst>
              </a:rPr>
              <a:t>Blood Pressure</a:t>
            </a:r>
          </a:p>
        </p:txBody>
      </p:sp>
      <p:sp>
        <p:nvSpPr>
          <p:cNvPr id="34819" name="Rectangle 3"/>
          <p:cNvSpPr>
            <a:spLocks noGrp="1" noChangeArrowheads="1"/>
          </p:cNvSpPr>
          <p:nvPr>
            <p:ph type="body" idx="4294967295"/>
          </p:nvPr>
        </p:nvSpPr>
        <p:spPr>
          <a:xfrm>
            <a:off x="990600" y="1143000"/>
            <a:ext cx="7696200" cy="4495800"/>
          </a:xfrm>
        </p:spPr>
        <p:txBody>
          <a:bodyPr/>
          <a:lstStyle/>
          <a:p>
            <a:pPr eaLnBrk="1" hangingPunct="1">
              <a:lnSpc>
                <a:spcPct val="90000"/>
              </a:lnSpc>
              <a:defRPr/>
            </a:pPr>
            <a:r>
              <a:rPr lang="en-US" sz="2800" smtClean="0">
                <a:effectLst>
                  <a:outerShdw blurRad="38100" dist="38100" dir="2700000" algn="tl">
                    <a:srgbClr val="C0C0C0"/>
                  </a:outerShdw>
                </a:effectLst>
              </a:rPr>
              <a:t>The </a:t>
            </a:r>
            <a:r>
              <a:rPr lang="en-US" sz="2800" u="sng" smtClean="0">
                <a:effectLst>
                  <a:outerShdw blurRad="38100" dist="38100" dir="2700000" algn="tl">
                    <a:srgbClr val="C0C0C0"/>
                  </a:outerShdw>
                </a:effectLst>
              </a:rPr>
              <a:t>force of blood on the arteries</a:t>
            </a:r>
            <a:r>
              <a:rPr lang="en-US" sz="2800" smtClean="0">
                <a:effectLst>
                  <a:outerShdw blurRad="38100" dist="38100" dir="2700000" algn="tl">
                    <a:srgbClr val="C0C0C0"/>
                  </a:outerShdw>
                </a:effectLst>
              </a:rPr>
              <a:t>’ walls = blood pressure</a:t>
            </a:r>
          </a:p>
          <a:p>
            <a:pPr eaLnBrk="1" hangingPunct="1">
              <a:lnSpc>
                <a:spcPct val="90000"/>
              </a:lnSpc>
              <a:defRPr/>
            </a:pPr>
            <a:r>
              <a:rPr lang="en-US" sz="2800" smtClean="0">
                <a:effectLst>
                  <a:outerShdw blurRad="38100" dist="38100" dir="2700000" algn="tl">
                    <a:srgbClr val="C0C0C0"/>
                  </a:outerShdw>
                </a:effectLst>
              </a:rPr>
              <a:t>Blood pressure decreases when the heart relaxes, but there must always be some pressure to keep the blood flowing</a:t>
            </a:r>
          </a:p>
          <a:p>
            <a:pPr eaLnBrk="1" hangingPunct="1">
              <a:lnSpc>
                <a:spcPct val="90000"/>
              </a:lnSpc>
              <a:defRPr/>
            </a:pPr>
            <a:r>
              <a:rPr lang="en-US" sz="2800" smtClean="0">
                <a:effectLst>
                  <a:outerShdw blurRad="38100" dist="38100" dir="2700000" algn="tl">
                    <a:srgbClr val="C0C0C0"/>
                  </a:outerShdw>
                </a:effectLst>
              </a:rPr>
              <a:t>Doctors measure blood pressure with a sphygmomanometer by 3 methods</a:t>
            </a:r>
          </a:p>
          <a:p>
            <a:pPr lvl="1" eaLnBrk="1" hangingPunct="1">
              <a:lnSpc>
                <a:spcPct val="90000"/>
              </a:lnSpc>
              <a:defRPr/>
            </a:pPr>
            <a:r>
              <a:rPr lang="en-US" sz="2400" smtClean="0">
                <a:effectLst>
                  <a:outerShdw blurRad="38100" dist="38100" dir="2700000" algn="tl">
                    <a:srgbClr val="C0C0C0"/>
                  </a:outerShdw>
                </a:effectLst>
              </a:rPr>
              <a:t>Palpatory method</a:t>
            </a:r>
          </a:p>
          <a:p>
            <a:pPr lvl="1" eaLnBrk="1" hangingPunct="1">
              <a:lnSpc>
                <a:spcPct val="90000"/>
              </a:lnSpc>
              <a:defRPr/>
            </a:pPr>
            <a:r>
              <a:rPr lang="en-US" sz="2400" smtClean="0">
                <a:effectLst>
                  <a:outerShdw blurRad="38100" dist="38100" dir="2700000" algn="tl">
                    <a:srgbClr val="C0C0C0"/>
                  </a:outerShdw>
                </a:effectLst>
              </a:rPr>
              <a:t>Auscultatory method</a:t>
            </a:r>
          </a:p>
          <a:p>
            <a:pPr lvl="1" eaLnBrk="1" hangingPunct="1">
              <a:lnSpc>
                <a:spcPct val="90000"/>
              </a:lnSpc>
              <a:defRPr/>
            </a:pPr>
            <a:r>
              <a:rPr lang="en-US" sz="2400" smtClean="0">
                <a:effectLst>
                  <a:outerShdw blurRad="38100" dist="38100" dir="2700000" algn="tl">
                    <a:srgbClr val="C0C0C0"/>
                  </a:outerShdw>
                </a:effectLst>
              </a:rPr>
              <a:t>Oscillatory method</a:t>
            </a:r>
          </a:p>
          <a:p>
            <a:pPr lvl="1" eaLnBrk="1" hangingPunct="1">
              <a:lnSpc>
                <a:spcPct val="90000"/>
              </a:lnSpc>
              <a:defRPr/>
            </a:pPr>
            <a:endParaRPr lang="en-US" sz="2400" u="sng" smtClean="0">
              <a:effectLst>
                <a:outerShdw blurRad="38100" dist="38100" dir="2700000" algn="tl">
                  <a:srgbClr val="C0C0C0"/>
                </a:outerShdw>
              </a:effectLst>
            </a:endParaRPr>
          </a:p>
        </p:txBody>
      </p:sp>
      <p:pic>
        <p:nvPicPr>
          <p:cNvPr id="29701" name="Picture 5" descr="http://www.ci.ravenna.oh.us/Images/Fire/bloodpressure.jpg"/>
          <p:cNvPicPr>
            <a:picLocks noChangeAspect="1" noChangeArrowheads="1"/>
          </p:cNvPicPr>
          <p:nvPr/>
        </p:nvPicPr>
        <p:blipFill>
          <a:blip r:embed="rId2"/>
          <a:srcRect/>
          <a:stretch>
            <a:fillRect/>
          </a:stretch>
        </p:blipFill>
        <p:spPr bwMode="auto">
          <a:xfrm>
            <a:off x="6477000" y="5181600"/>
            <a:ext cx="2667000" cy="1676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9701"/>
                                        </p:tgtEl>
                                        <p:attrNameLst>
                                          <p:attrName>style.visibility</p:attrName>
                                        </p:attrNameLst>
                                      </p:cBhvr>
                                      <p:to>
                                        <p:strVal val="visible"/>
                                      </p:to>
                                    </p:set>
                                    <p:anim calcmode="lin" valueType="num">
                                      <p:cBhvr additive="base">
                                        <p:cTn id="10" dur="500" fill="hold"/>
                                        <p:tgtEl>
                                          <p:spTgt spid="29701"/>
                                        </p:tgtEl>
                                        <p:attrNameLst>
                                          <p:attrName>ppt_x</p:attrName>
                                        </p:attrNameLst>
                                      </p:cBhvr>
                                      <p:tavLst>
                                        <p:tav tm="0">
                                          <p:val>
                                            <p:strVal val="#ppt_x"/>
                                          </p:val>
                                        </p:tav>
                                        <p:tav tm="100000">
                                          <p:val>
                                            <p:strVal val="#ppt_x"/>
                                          </p:val>
                                        </p:tav>
                                      </p:tavLst>
                                    </p:anim>
                                    <p:anim calcmode="lin" valueType="num">
                                      <p:cBhvr additive="base">
                                        <p:cTn id="11" dur="500" fill="hold"/>
                                        <p:tgtEl>
                                          <p:spTgt spid="29701"/>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6" dur="500"/>
                                        <p:tgtEl>
                                          <p:spTgt spid="3481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21" dur="500"/>
                                        <p:tgtEl>
                                          <p:spTgt spid="34819">
                                            <p:txEl>
                                              <p:pRg st="2" end="2"/>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4819">
                                            <p:txEl>
                                              <p:pRg st="3" end="3"/>
                                            </p:txEl>
                                          </p:spTgt>
                                        </p:tgtEl>
                                        <p:attrNameLst>
                                          <p:attrName>style.visibility</p:attrName>
                                        </p:attrNameLst>
                                      </p:cBhvr>
                                      <p:to>
                                        <p:strVal val="visible"/>
                                      </p:to>
                                    </p:set>
                                    <p:animEffect transition="in" filter="blinds(horizontal)">
                                      <p:cBhvr>
                                        <p:cTn id="24" dur="500"/>
                                        <p:tgtEl>
                                          <p:spTgt spid="34819">
                                            <p:txEl>
                                              <p:pRg st="3" end="3"/>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blinds(horizontal)">
                                      <p:cBhvr>
                                        <p:cTn id="27" dur="500"/>
                                        <p:tgtEl>
                                          <p:spTgt spid="34819">
                                            <p:txEl>
                                              <p:pRg st="4" end="4"/>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4819">
                                            <p:txEl>
                                              <p:pRg st="5" end="5"/>
                                            </p:txEl>
                                          </p:spTgt>
                                        </p:tgtEl>
                                        <p:attrNameLst>
                                          <p:attrName>style.visibility</p:attrName>
                                        </p:attrNameLst>
                                      </p:cBhvr>
                                      <p:to>
                                        <p:strVal val="visible"/>
                                      </p:to>
                                    </p:set>
                                    <p:animEffect transition="in" filter="blinds(horizontal)">
                                      <p:cBhvr>
                                        <p:cTn id="30" dur="500"/>
                                        <p:tgtEl>
                                          <p:spTgt spid="348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ChangeArrowheads="1"/>
          </p:cNvSpPr>
          <p:nvPr/>
        </p:nvSpPr>
        <p:spPr bwMode="auto">
          <a:xfrm>
            <a:off x="381000" y="304800"/>
            <a:ext cx="8382000" cy="701675"/>
          </a:xfrm>
          <a:prstGeom prst="rect">
            <a:avLst/>
          </a:prstGeom>
          <a:noFill/>
          <a:ln w="9525">
            <a:noFill/>
            <a:miter lim="800000"/>
            <a:headEnd/>
            <a:tailEnd/>
          </a:ln>
        </p:spPr>
        <p:txBody>
          <a:bodyPr>
            <a:spAutoFit/>
          </a:bodyPr>
          <a:lstStyle/>
          <a:p>
            <a:pPr marL="342900" indent="-342900">
              <a:spcBef>
                <a:spcPct val="20000"/>
              </a:spcBef>
              <a:buClr>
                <a:srgbClr val="339933"/>
              </a:buClr>
              <a:tabLst>
                <a:tab pos="2743200" algn="l"/>
              </a:tabLst>
              <a:defRPr/>
            </a:pPr>
            <a:r>
              <a:rPr lang="en-US" sz="4100">
                <a:solidFill>
                  <a:srgbClr val="000099"/>
                </a:solidFill>
                <a:effectLst>
                  <a:outerShdw blurRad="38100" dist="38100" dir="2700000" algn="tl">
                    <a:srgbClr val="C0C0C0"/>
                  </a:outerShdw>
                </a:effectLst>
              </a:rPr>
              <a:t>Measuring Arterial Blood Pressure</a:t>
            </a:r>
          </a:p>
        </p:txBody>
      </p:sp>
      <p:sp>
        <p:nvSpPr>
          <p:cNvPr id="139266"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11.37</a:t>
            </a:r>
            <a:endParaRPr lang="en-US" sz="4400" b="1">
              <a:solidFill>
                <a:schemeClr val="tx2"/>
              </a:solidFill>
              <a:latin typeface="Times New Roman" pitchFamily="18" charset="0"/>
            </a:endParaRPr>
          </a:p>
        </p:txBody>
      </p:sp>
      <p:sp>
        <p:nvSpPr>
          <p:cNvPr id="139267"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139268"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algn="ctr" eaLnBrk="0" hangingPunct="0"/>
            <a:endParaRPr lang="en-US" sz="2400">
              <a:latin typeface="Times" pitchFamily="18" charset="0"/>
            </a:endParaRPr>
          </a:p>
        </p:txBody>
      </p:sp>
      <p:sp>
        <p:nvSpPr>
          <p:cNvPr id="139269"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145415" name="Text Box 7"/>
          <p:cNvSpPr txBox="1">
            <a:spLocks noChangeArrowheads="1"/>
          </p:cNvSpPr>
          <p:nvPr/>
        </p:nvSpPr>
        <p:spPr bwMode="auto">
          <a:xfrm>
            <a:off x="381000" y="1417638"/>
            <a:ext cx="8245475" cy="685800"/>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buFont typeface="Symbol" pitchFamily="18" charset="2"/>
              <a:buNone/>
            </a:pPr>
            <a:endParaRPr lang="en-US" sz="3000"/>
          </a:p>
        </p:txBody>
      </p:sp>
      <p:pic>
        <p:nvPicPr>
          <p:cNvPr id="145416" name="Picture 8"/>
          <p:cNvPicPr>
            <a:picLocks noChangeAspect="1" noChangeArrowheads="1"/>
          </p:cNvPicPr>
          <p:nvPr/>
        </p:nvPicPr>
        <p:blipFill>
          <a:blip r:embed="rId2"/>
          <a:srcRect b="4315"/>
          <a:stretch>
            <a:fillRect/>
          </a:stretch>
        </p:blipFill>
        <p:spPr bwMode="auto">
          <a:xfrm>
            <a:off x="279400" y="1752600"/>
            <a:ext cx="8585200" cy="4046538"/>
          </a:xfrm>
          <a:prstGeom prst="rect">
            <a:avLst/>
          </a:prstGeom>
          <a:noFill/>
          <a:ln w="9525">
            <a:noFill/>
            <a:miter lim="800000"/>
            <a:headEnd/>
            <a:tailEnd/>
          </a:ln>
        </p:spPr>
      </p:pic>
      <p:sp>
        <p:nvSpPr>
          <p:cNvPr id="145417" name="Text Box 9"/>
          <p:cNvSpPr txBox="1">
            <a:spLocks noChangeArrowheads="1"/>
          </p:cNvSpPr>
          <p:nvPr/>
        </p:nvSpPr>
        <p:spPr bwMode="auto">
          <a:xfrm>
            <a:off x="228600" y="5943600"/>
            <a:ext cx="1181100" cy="274638"/>
          </a:xfrm>
          <a:prstGeom prst="rect">
            <a:avLst/>
          </a:prstGeom>
          <a:noFill/>
          <a:ln w="9525">
            <a:noFill/>
            <a:miter lim="800000"/>
            <a:headEnd/>
            <a:tailEnd/>
          </a:ln>
        </p:spPr>
        <p:txBody>
          <a:bodyPr>
            <a:spAutoFit/>
          </a:bodyPr>
          <a:lstStyle/>
          <a:p>
            <a:pPr eaLnBrk="0" hangingPunct="0"/>
            <a:r>
              <a:rPr lang="en-US" sz="1200"/>
              <a:t>Figure 11.18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5410">
                                            <p:txEl>
                                              <p:pRg st="0" end="0"/>
                                            </p:txEl>
                                          </p:spTgt>
                                        </p:tgtEl>
                                        <p:attrNameLst>
                                          <p:attrName>style.visibility</p:attrName>
                                        </p:attrNameLst>
                                      </p:cBhvr>
                                      <p:to>
                                        <p:strVal val="visible"/>
                                      </p:to>
                                    </p:set>
                                    <p:animEffect transition="in" filter="dissolve">
                                      <p:cBhvr>
                                        <p:cTn id="7" dur="500"/>
                                        <p:tgtEl>
                                          <p:spTgt spid="145410">
                                            <p:txEl>
                                              <p:pRg st="0" end="0"/>
                                            </p:txEl>
                                          </p:spTgt>
                                        </p:tgtEl>
                                      </p:cBhvr>
                                    </p:animEffect>
                                  </p:childTnLst>
                                </p:cTn>
                              </p:par>
                            </p:childTnLst>
                          </p:cTn>
                        </p:par>
                        <p:par>
                          <p:cTn id="8" fill="hold">
                            <p:stCondLst>
                              <p:cond delay="500"/>
                            </p:stCondLst>
                            <p:childTnLst>
                              <p:par>
                                <p:cTn id="9" presetID="9" presetClass="entr" presetSubtype="0" fill="hold" grpId="0" nodeType="afterEffect" nodePh="1">
                                  <p:stCondLst>
                                    <p:cond delay="0"/>
                                  </p:stCondLst>
                                  <p:endCondLst>
                                    <p:cond evt="begin" delay="0">
                                      <p:tn val="9"/>
                                    </p:cond>
                                  </p:endCondLst>
                                  <p:childTnLst>
                                    <p:set>
                                      <p:cBhvr>
                                        <p:cTn id="10" dur="1" fill="hold">
                                          <p:stCondLst>
                                            <p:cond delay="0"/>
                                          </p:stCondLst>
                                        </p:cTn>
                                        <p:tgtEl>
                                          <p:spTgt spid="145415"/>
                                        </p:tgtEl>
                                        <p:attrNameLst>
                                          <p:attrName>style.visibility</p:attrName>
                                        </p:attrNameLst>
                                      </p:cBhvr>
                                      <p:to>
                                        <p:strVal val="visible"/>
                                      </p:to>
                                    </p:set>
                                    <p:animEffect transition="in" filter="dissolve">
                                      <p:cBhvr>
                                        <p:cTn id="11" dur="500"/>
                                        <p:tgtEl>
                                          <p:spTgt spid="145415"/>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45416"/>
                                        </p:tgtEl>
                                        <p:attrNameLst>
                                          <p:attrName>style.visibility</p:attrName>
                                        </p:attrNameLst>
                                      </p:cBhvr>
                                      <p:to>
                                        <p:strVal val="visible"/>
                                      </p:to>
                                    </p:set>
                                    <p:animEffect transition="in" filter="dissolve">
                                      <p:cBhvr>
                                        <p:cTn id="15" dur="500"/>
                                        <p:tgtEl>
                                          <p:spTgt spid="145416"/>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1454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0" grpId="0" build="p" autoUpdateAnimBg="0" advAuto="0"/>
      <p:bldP spid="145415" grpId="0" autoUpdateAnimBg="0"/>
      <p:bldP spid="145417" grpId="0"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89" name="Picture 2" descr="D:\digital_content\chapt13\art_library\color_art_library\13_26.jpg"/>
          <p:cNvPicPr>
            <a:picLocks noChangeAspect="1" noChangeArrowheads="1"/>
          </p:cNvPicPr>
          <p:nvPr/>
        </p:nvPicPr>
        <p:blipFill>
          <a:blip r:embed="rId2"/>
          <a:srcRect/>
          <a:stretch>
            <a:fillRect/>
          </a:stretch>
        </p:blipFill>
        <p:spPr bwMode="auto">
          <a:xfrm>
            <a:off x="508000" y="381000"/>
            <a:ext cx="8128000" cy="6096000"/>
          </a:xfrm>
          <a:prstGeom prst="rect">
            <a:avLst/>
          </a:prstGeom>
          <a:noFill/>
          <a:ln w="9525">
            <a:noFill/>
            <a:miter lim="800000"/>
            <a:headEnd/>
            <a:tailEnd/>
          </a:ln>
        </p:spPr>
      </p:pic>
      <p:sp>
        <p:nvSpPr>
          <p:cNvPr id="140290" name="Text Box 3"/>
          <p:cNvSpPr txBox="1">
            <a:spLocks noChangeArrowheads="1"/>
          </p:cNvSpPr>
          <p:nvPr/>
        </p:nvSpPr>
        <p:spPr bwMode="auto">
          <a:xfrm>
            <a:off x="593725" y="5167313"/>
            <a:ext cx="8308975" cy="946150"/>
          </a:xfrm>
          <a:prstGeom prst="rect">
            <a:avLst/>
          </a:prstGeom>
          <a:noFill/>
          <a:ln w="9525">
            <a:noFill/>
            <a:miter lim="800000"/>
            <a:headEnd/>
            <a:tailEnd/>
          </a:ln>
        </p:spPr>
        <p:txBody>
          <a:bodyPr wrap="none">
            <a:spAutoFit/>
          </a:bodyPr>
          <a:lstStyle/>
          <a:p>
            <a:r>
              <a:rPr lang="en-US" sz="2800">
                <a:latin typeface="Arial Rounded MT Bold" pitchFamily="34" charset="0"/>
              </a:rPr>
              <a:t>More cells				constriction of blood</a:t>
            </a:r>
          </a:p>
          <a:p>
            <a:r>
              <a:rPr lang="en-US" sz="2800">
                <a:latin typeface="Arial Rounded MT Bold" pitchFamily="34" charset="0"/>
              </a:rPr>
              <a:t>					vessel walls</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p:txBody>
          <a:bodyPr vert="horz" wrap="square" lIns="91440" tIns="45720" rIns="91440" bIns="45720" numCol="1" anchorCtr="0" compatLnSpc="1">
            <a:prstTxWarp prst="textNoShape">
              <a:avLst/>
            </a:prstTxWarp>
          </a:bodyPr>
          <a:lstStyle/>
          <a:p>
            <a:pPr eaLnBrk="1" hangingPunct="1">
              <a:defRPr/>
            </a:pPr>
            <a:r>
              <a:rPr lang="en-US" smtClean="0">
                <a:effectLst>
                  <a:outerShdw blurRad="38100" dist="38100" dir="2700000" algn="tl">
                    <a:srgbClr val="C0C0C0"/>
                  </a:outerShdw>
                </a:effectLst>
              </a:rPr>
              <a:t>Regulation of Blood Pressure</a:t>
            </a:r>
          </a:p>
        </p:txBody>
      </p:sp>
      <p:sp>
        <p:nvSpPr>
          <p:cNvPr id="40963" name="Rectangle 3"/>
          <p:cNvSpPr>
            <a:spLocks noGrp="1" noChangeArrowheads="1"/>
          </p:cNvSpPr>
          <p:nvPr>
            <p:ph type="body" idx="4294967295"/>
          </p:nvPr>
        </p:nvSpPr>
        <p:spPr/>
        <p:txBody>
          <a:bodyPr/>
          <a:lstStyle/>
          <a:p>
            <a:pPr eaLnBrk="1" hangingPunct="1">
              <a:defRPr/>
            </a:pPr>
            <a:r>
              <a:rPr lang="en-US" smtClean="0">
                <a:effectLst>
                  <a:outerShdw blurRad="38100" dist="38100" dir="2700000" algn="tl">
                    <a:srgbClr val="C0C0C0"/>
                  </a:outerShdw>
                </a:effectLst>
              </a:rPr>
              <a:t>BP is regulated by 3 different process – </a:t>
            </a:r>
          </a:p>
          <a:p>
            <a:pPr lvl="1" eaLnBrk="1" hangingPunct="1">
              <a:defRPr/>
            </a:pPr>
            <a:r>
              <a:rPr lang="en-US" smtClean="0">
                <a:effectLst>
                  <a:outerShdw blurRad="38100" dist="38100" dir="2700000" algn="tl">
                    <a:srgbClr val="C0C0C0"/>
                  </a:outerShdw>
                </a:effectLst>
              </a:rPr>
              <a:t>1. Autonomic nervous system regulation</a:t>
            </a:r>
          </a:p>
          <a:p>
            <a:pPr marL="1600200" lvl="3" indent="-228600" eaLnBrk="1" hangingPunct="1">
              <a:defRPr/>
            </a:pPr>
            <a:r>
              <a:rPr lang="en-US" smtClean="0">
                <a:effectLst>
                  <a:outerShdw blurRad="38100" dist="38100" dir="2700000" algn="tl">
                    <a:srgbClr val="C0C0C0"/>
                  </a:outerShdw>
                </a:effectLst>
              </a:rPr>
              <a:t>Baroreceptor reflex</a:t>
            </a:r>
          </a:p>
          <a:p>
            <a:pPr marL="1600200" lvl="3" indent="-228600" eaLnBrk="1" hangingPunct="1">
              <a:defRPr/>
            </a:pPr>
            <a:r>
              <a:rPr lang="en-US" smtClean="0">
                <a:effectLst>
                  <a:outerShdw blurRad="38100" dist="38100" dir="2700000" algn="tl">
                    <a:srgbClr val="C0C0C0"/>
                  </a:outerShdw>
                </a:effectLst>
              </a:rPr>
              <a:t>Chemoreceptor reflex</a:t>
            </a:r>
          </a:p>
          <a:p>
            <a:pPr lvl="1" eaLnBrk="1" hangingPunct="1">
              <a:defRPr/>
            </a:pPr>
            <a:r>
              <a:rPr lang="en-US" smtClean="0">
                <a:effectLst>
                  <a:outerShdw blurRad="38100" dist="38100" dir="2700000" algn="tl">
                    <a:srgbClr val="C0C0C0"/>
                  </a:outerShdw>
                </a:effectLst>
              </a:rPr>
              <a:t>2. Chemical regulation</a:t>
            </a:r>
          </a:p>
          <a:p>
            <a:pPr lvl="1" eaLnBrk="1" hangingPunct="1">
              <a:defRPr/>
            </a:pPr>
            <a:r>
              <a:rPr lang="en-US" smtClean="0">
                <a:effectLst>
                  <a:outerShdw blurRad="38100" dist="38100" dir="2700000" algn="tl">
                    <a:srgbClr val="C0C0C0"/>
                  </a:outerShdw>
                </a:effectLst>
              </a:rPr>
              <a:t>3. Hormonal regulation</a:t>
            </a:r>
          </a:p>
          <a:p>
            <a:pPr marL="1600200" lvl="3" indent="-228600" eaLnBrk="1" hangingPunct="1">
              <a:defRPr/>
            </a:pPr>
            <a:r>
              <a:rPr lang="en-US" smtClean="0">
                <a:effectLst>
                  <a:outerShdw blurRad="38100" dist="38100" dir="2700000" algn="tl">
                    <a:srgbClr val="C0C0C0"/>
                  </a:outerShdw>
                </a:effectLst>
              </a:rPr>
              <a:t>Renin-Angiotensinogen-Aldosterone system</a:t>
            </a:r>
          </a:p>
          <a:p>
            <a:pPr marL="1600200" lvl="3" indent="-228600" eaLnBrk="1" hangingPunct="1">
              <a:defRPr/>
            </a:pPr>
            <a:r>
              <a:rPr lang="en-US" smtClean="0">
                <a:effectLst>
                  <a:outerShdw blurRad="38100" dist="38100" dir="2700000" algn="tl">
                    <a:srgbClr val="C0C0C0"/>
                  </a:outerShdw>
                </a:effectLst>
              </a:rPr>
              <a:t>Adrenaline &amp; Nor-adrenaline</a:t>
            </a:r>
          </a:p>
          <a:p>
            <a:pPr marL="1600200" lvl="3" indent="-228600" eaLnBrk="1" hangingPunct="1">
              <a:defRPr/>
            </a:pPr>
            <a:r>
              <a:rPr lang="en-US" smtClean="0">
                <a:effectLst>
                  <a:outerShdw blurRad="38100" dist="38100" dir="2700000" algn="tl">
                    <a:srgbClr val="C0C0C0"/>
                  </a:outerShdw>
                </a:effectLst>
              </a:rPr>
              <a:t>Anti-diuretic hormone</a:t>
            </a:r>
          </a:p>
          <a:p>
            <a:pPr marL="1600200" lvl="3" indent="-228600" eaLnBrk="1" hangingPunct="1">
              <a:defRPr/>
            </a:pPr>
            <a:r>
              <a:rPr lang="en-US" smtClean="0">
                <a:effectLst>
                  <a:outerShdw blurRad="38100" dist="38100" dir="2700000" algn="tl">
                    <a:srgbClr val="C0C0C0"/>
                  </a:outerShdw>
                </a:effectLst>
              </a:rPr>
              <a:t>Atrial Natriuretic peptide </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p:cNvSpPr>
          <p:nvPr>
            <p:ph type="title" idx="4294967295"/>
          </p:nvPr>
        </p:nvSpPr>
        <p:spPr bwMode="auto">
          <a:xfrm>
            <a:off x="990600" y="274638"/>
            <a:ext cx="7943850" cy="1143000"/>
          </a:xfrm>
          <a:noFill/>
        </p:spPr>
        <p:txBody>
          <a:bodyPr vert="horz" wrap="square" lIns="91440" tIns="45720" rIns="91440" bIns="45720" numCol="1" anchorCtr="0" compatLnSpc="1">
            <a:prstTxWarp prst="textNoShape">
              <a:avLst/>
            </a:prstTxWarp>
          </a:bodyPr>
          <a:lstStyle/>
          <a:p>
            <a:r>
              <a:rPr lang="en-US" smtClean="0">
                <a:effectLst/>
              </a:rPr>
              <a:t>Baroreceptor reflex</a:t>
            </a:r>
          </a:p>
        </p:txBody>
      </p:sp>
      <p:sp>
        <p:nvSpPr>
          <p:cNvPr id="142338" name="Rectangle 3"/>
          <p:cNvSpPr>
            <a:spLocks noGrp="1"/>
          </p:cNvSpPr>
          <p:nvPr>
            <p:ph type="body" idx="4294967295"/>
          </p:nvPr>
        </p:nvSpPr>
        <p:spPr>
          <a:xfrm>
            <a:off x="990600" y="1447800"/>
            <a:ext cx="7943850" cy="4800600"/>
          </a:xfrm>
        </p:spPr>
        <p:txBody>
          <a:bodyPr/>
          <a:lstStyle/>
          <a:p>
            <a:r>
              <a:rPr lang="en-US" smtClean="0"/>
              <a:t>Baroreceptors are present in carotid sinus &amp; aortic arch</a:t>
            </a:r>
          </a:p>
          <a:p>
            <a:r>
              <a:rPr lang="en-US" smtClean="0"/>
              <a:t>Sensitive to changes in blood pressure &amp; sends impulses to Cardiac centre of medulla oblongata.</a:t>
            </a:r>
          </a:p>
          <a:p>
            <a:r>
              <a:rPr lang="en-US" smtClean="0"/>
              <a:t>The cardiac center in turn responds and sends impulses back  to heart through sympathetic &amp; parasympathetic nerves</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1" name="Picture 2" descr="D:\digital_content\chapt13\art_library\color_art_library\13_27.jpg"/>
          <p:cNvPicPr>
            <a:picLocks noChangeAspect="1" noChangeArrowheads="1"/>
          </p:cNvPicPr>
          <p:nvPr/>
        </p:nvPicPr>
        <p:blipFill>
          <a:blip r:embed="rId2"/>
          <a:srcRect/>
          <a:stretch>
            <a:fillRect/>
          </a:stretch>
        </p:blipFill>
        <p:spPr bwMode="auto">
          <a:xfrm>
            <a:off x="508000" y="381000"/>
            <a:ext cx="8128000" cy="6096000"/>
          </a:xfrm>
          <a:prstGeom prst="rect">
            <a:avLst/>
          </a:prstGeom>
          <a:noFill/>
          <a:ln w="9525">
            <a:noFill/>
            <a:miter lim="800000"/>
            <a:headEnd/>
            <a:tailEnd/>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Grp="1"/>
          </p:cNvSpPr>
          <p:nvPr>
            <p:ph type="title" idx="4294967295"/>
          </p:nvPr>
        </p:nvSpPr>
        <p:spPr bwMode="auto">
          <a:xfrm>
            <a:off x="685800" y="76200"/>
            <a:ext cx="7772400" cy="1143000"/>
          </a:xfrm>
          <a:noFill/>
        </p:spPr>
        <p:txBody>
          <a:bodyPr vert="horz" wrap="square" lIns="91440" tIns="45720" rIns="91440" bIns="45720" numCol="1" anchorCtr="0" compatLnSpc="1">
            <a:prstTxWarp prst="textNoShape">
              <a:avLst/>
            </a:prstTxWarp>
          </a:bodyPr>
          <a:lstStyle/>
          <a:p>
            <a:r>
              <a:rPr lang="en-US" smtClean="0">
                <a:effectLst/>
              </a:rPr>
              <a:t>Baroreceptor Reflex</a:t>
            </a:r>
          </a:p>
        </p:txBody>
      </p:sp>
      <p:pic>
        <p:nvPicPr>
          <p:cNvPr id="144386" name="Picture 3" descr="20_23"/>
          <p:cNvPicPr>
            <a:picLocks noChangeAspect="1" noChangeArrowheads="1"/>
          </p:cNvPicPr>
          <p:nvPr/>
        </p:nvPicPr>
        <p:blipFill>
          <a:blip r:embed="rId2"/>
          <a:srcRect/>
          <a:stretch>
            <a:fillRect/>
          </a:stretch>
        </p:blipFill>
        <p:spPr bwMode="auto">
          <a:xfrm>
            <a:off x="990600" y="1295400"/>
            <a:ext cx="7035800" cy="5276850"/>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2"/>
          <p:cNvSpPr>
            <a:spLocks noGrp="1"/>
          </p:cNvSpPr>
          <p:nvPr>
            <p:ph type="title" idx="4294967295"/>
          </p:nvPr>
        </p:nvSpPr>
        <p:spPr bwMode="auto">
          <a:xfrm>
            <a:off x="990600" y="152400"/>
            <a:ext cx="7499350" cy="1143000"/>
          </a:xfrm>
          <a:noFill/>
        </p:spPr>
        <p:txBody>
          <a:bodyPr vert="horz" wrap="square" lIns="91440" tIns="45720" rIns="91440" bIns="45720" numCol="1" anchorCtr="0" compatLnSpc="1">
            <a:prstTxWarp prst="textNoShape">
              <a:avLst/>
            </a:prstTxWarp>
          </a:bodyPr>
          <a:lstStyle/>
          <a:p>
            <a:r>
              <a:rPr lang="en-US" smtClean="0">
                <a:effectLst/>
              </a:rPr>
              <a:t>Chemoreceptor reflex</a:t>
            </a:r>
          </a:p>
        </p:txBody>
      </p:sp>
      <p:sp>
        <p:nvSpPr>
          <p:cNvPr id="145410" name="Rectangle 3"/>
          <p:cNvSpPr>
            <a:spLocks noGrp="1"/>
          </p:cNvSpPr>
          <p:nvPr>
            <p:ph type="body" idx="4294967295"/>
          </p:nvPr>
        </p:nvSpPr>
        <p:spPr>
          <a:xfrm>
            <a:off x="990600" y="1143000"/>
            <a:ext cx="7943850" cy="5105400"/>
          </a:xfrm>
        </p:spPr>
        <p:txBody>
          <a:bodyPr/>
          <a:lstStyle/>
          <a:p>
            <a:pPr>
              <a:lnSpc>
                <a:spcPct val="90000"/>
              </a:lnSpc>
            </a:pPr>
            <a:r>
              <a:rPr lang="en-US" smtClean="0"/>
              <a:t>Chemoreceptors are sensitive to change in concentration of chemicals such as Oxygen, Carbon dioxide &amp; Hydrogen.</a:t>
            </a:r>
          </a:p>
          <a:p>
            <a:pPr>
              <a:lnSpc>
                <a:spcPct val="90000"/>
              </a:lnSpc>
            </a:pPr>
            <a:r>
              <a:rPr lang="en-US" smtClean="0"/>
              <a:t>Located nearby to baroreceptors such as carotid bodies &amp; aortic bodies present at carotid sinus &amp; arch of aorta respectively.</a:t>
            </a:r>
          </a:p>
          <a:p>
            <a:pPr>
              <a:lnSpc>
                <a:spcPct val="90000"/>
              </a:lnSpc>
            </a:pPr>
            <a:r>
              <a:rPr lang="en-US" smtClean="0"/>
              <a:t>They responds to the changes in concentration of these chemicals in blood &amp; sends impulses to cardiac center &amp; respiratory center.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1143000"/>
          </a:xfrm>
        </p:spPr>
        <p:txBody>
          <a:bodyPr/>
          <a:lstStyle/>
          <a:p>
            <a:pPr eaLnBrk="1" fontAlgn="auto" hangingPunct="1">
              <a:spcAft>
                <a:spcPts val="0"/>
              </a:spcAft>
              <a:defRPr/>
            </a:pPr>
            <a:r>
              <a:rPr lang="en-US" dirty="0" smtClean="0">
                <a:solidFill>
                  <a:schemeClr val="tx2">
                    <a:satMod val="130000"/>
                  </a:schemeClr>
                </a:solidFill>
                <a:latin typeface="Times New Roman" pitchFamily="18" charset="0"/>
                <a:cs typeface="Times New Roman" pitchFamily="18" charset="0"/>
              </a:rPr>
              <a:t>Semilunar Valves</a:t>
            </a:r>
            <a:endParaRPr lang="en-US" dirty="0">
              <a:solidFill>
                <a:schemeClr val="tx2">
                  <a:satMod val="130000"/>
                </a:schemeClr>
              </a:solidFill>
              <a:latin typeface="Times New Roman" pitchFamily="18" charset="0"/>
              <a:cs typeface="Times New Roman" pitchFamily="18" charset="0"/>
            </a:endParaRPr>
          </a:p>
        </p:txBody>
      </p:sp>
      <p:sp>
        <p:nvSpPr>
          <p:cNvPr id="29698" name="Content Placeholder 2"/>
          <p:cNvSpPr>
            <a:spLocks noGrp="1"/>
          </p:cNvSpPr>
          <p:nvPr>
            <p:ph idx="1"/>
          </p:nvPr>
        </p:nvSpPr>
        <p:spPr>
          <a:xfrm>
            <a:off x="990600" y="1447800"/>
            <a:ext cx="7943850" cy="4800600"/>
          </a:xfrm>
        </p:spPr>
        <p:txBody>
          <a:bodyPr/>
          <a:lstStyle/>
          <a:p>
            <a:pPr eaLnBrk="1" hangingPunct="1"/>
            <a:r>
              <a:rPr lang="en-US" smtClean="0">
                <a:latin typeface="Times New Roman" pitchFamily="18" charset="0"/>
                <a:cs typeface="Times New Roman" pitchFamily="18" charset="0"/>
              </a:rPr>
              <a:t>Pulmonary semilunar valve</a:t>
            </a:r>
          </a:p>
          <a:p>
            <a:pPr lvl="1" eaLnBrk="1" hangingPunct="1"/>
            <a:r>
              <a:rPr lang="en-US" smtClean="0">
                <a:latin typeface="Times New Roman" pitchFamily="18" charset="0"/>
                <a:cs typeface="Times New Roman" pitchFamily="18" charset="0"/>
              </a:rPr>
              <a:t>Btwn R ventricle and pulmonary trunk</a:t>
            </a:r>
          </a:p>
          <a:p>
            <a:pPr eaLnBrk="1" hangingPunct="1"/>
            <a:r>
              <a:rPr lang="en-US" smtClean="0">
                <a:latin typeface="Times New Roman" pitchFamily="18" charset="0"/>
                <a:cs typeface="Times New Roman" pitchFamily="18" charset="0"/>
              </a:rPr>
              <a:t>Aorta semilunar valve</a:t>
            </a:r>
          </a:p>
          <a:p>
            <a:pPr lvl="1" eaLnBrk="1" hangingPunct="1"/>
            <a:r>
              <a:rPr lang="en-US" smtClean="0">
                <a:latin typeface="Times New Roman" pitchFamily="18" charset="0"/>
                <a:cs typeface="Times New Roman" pitchFamily="18" charset="0"/>
              </a:rPr>
              <a:t>Btwn L ventricle and aorta</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46434" name="Rectangle 3"/>
          <p:cNvSpPr>
            <a:spLocks noGrp="1"/>
          </p:cNvSpPr>
          <p:nvPr>
            <p:ph type="body" idx="4294967295"/>
          </p:nvPr>
        </p:nvSpPr>
        <p:spPr/>
        <p:txBody>
          <a:bodyPr/>
          <a:lstStyle/>
          <a:p>
            <a:r>
              <a:rPr lang="en-US" smtClean="0"/>
              <a:t>During Hypoxia, Hypercapnia &amp; acidosis, BP is decreased &amp; the chemoreceptors sends impulses to cardiac center, which in turn causes sympathetic stimulation leading to vasoconstriction &amp; increase in cardiac output &amp; hence increase in BP.</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2"/>
          <p:cNvSpPr>
            <a:spLocks noGrp="1"/>
          </p:cNvSpPr>
          <p:nvPr>
            <p:ph type="title" idx="4294967295"/>
          </p:nvPr>
        </p:nvSpPr>
        <p:spPr bwMode="auto">
          <a:xfrm>
            <a:off x="685800" y="76200"/>
            <a:ext cx="7772400" cy="1143000"/>
          </a:xfrm>
          <a:noFill/>
        </p:spPr>
        <p:txBody>
          <a:bodyPr vert="horz" wrap="square" lIns="91440" tIns="45720" rIns="91440" bIns="45720" numCol="1" anchorCtr="0" compatLnSpc="1">
            <a:prstTxWarp prst="textNoShape">
              <a:avLst/>
            </a:prstTxWarp>
          </a:bodyPr>
          <a:lstStyle/>
          <a:p>
            <a:r>
              <a:rPr lang="en-US" smtClean="0">
                <a:effectLst/>
              </a:rPr>
              <a:t>Chemoreceptor Reflex-pH</a:t>
            </a:r>
          </a:p>
        </p:txBody>
      </p:sp>
      <p:pic>
        <p:nvPicPr>
          <p:cNvPr id="147458" name="Picture 3" descr="20_24"/>
          <p:cNvPicPr>
            <a:picLocks noChangeAspect="1" noChangeArrowheads="1"/>
          </p:cNvPicPr>
          <p:nvPr/>
        </p:nvPicPr>
        <p:blipFill>
          <a:blip r:embed="rId2"/>
          <a:srcRect/>
          <a:stretch>
            <a:fillRect/>
          </a:stretch>
        </p:blipFill>
        <p:spPr bwMode="auto">
          <a:xfrm>
            <a:off x="1117600" y="1295400"/>
            <a:ext cx="6959600" cy="5219700"/>
          </a:xfrm>
          <a:prstGeom prst="rect">
            <a:avLst/>
          </a:prstGeom>
          <a:noFill/>
          <a:ln w="9525">
            <a:noFill/>
            <a:miter lim="800000"/>
            <a:headEnd/>
            <a:tailEnd/>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p:cNvSpPr>
            <a:spLocks noGrp="1"/>
          </p:cNvSpPr>
          <p:nvPr>
            <p:ph type="title" idx="4294967295"/>
          </p:nvPr>
        </p:nvSpPr>
        <p:spPr bwMode="auto">
          <a:xfrm>
            <a:off x="685800" y="228600"/>
            <a:ext cx="7772400" cy="1143000"/>
          </a:xfrm>
          <a:noFill/>
        </p:spPr>
        <p:txBody>
          <a:bodyPr vert="horz" wrap="square" lIns="91440" tIns="45720" rIns="91440" bIns="45720" numCol="1" anchorCtr="0" compatLnSpc="1">
            <a:prstTxWarp prst="textNoShape">
              <a:avLst/>
            </a:prstTxWarp>
          </a:bodyPr>
          <a:lstStyle/>
          <a:p>
            <a:r>
              <a:rPr lang="en-US" sz="3200" smtClean="0">
                <a:effectLst/>
              </a:rPr>
              <a:t>Baroreceptor and Chemoreceptor</a:t>
            </a:r>
            <a:br>
              <a:rPr lang="en-US" sz="3200" smtClean="0">
                <a:effectLst/>
              </a:rPr>
            </a:br>
            <a:r>
              <a:rPr lang="en-US" sz="3200" smtClean="0">
                <a:effectLst/>
              </a:rPr>
              <a:t>Reflexes</a:t>
            </a:r>
          </a:p>
        </p:txBody>
      </p:sp>
      <p:pic>
        <p:nvPicPr>
          <p:cNvPr id="148482" name="Picture 3" descr="20_22"/>
          <p:cNvPicPr>
            <a:picLocks noChangeAspect="1" noChangeArrowheads="1"/>
          </p:cNvPicPr>
          <p:nvPr/>
        </p:nvPicPr>
        <p:blipFill>
          <a:blip r:embed="rId2"/>
          <a:srcRect/>
          <a:stretch>
            <a:fillRect/>
          </a:stretch>
        </p:blipFill>
        <p:spPr bwMode="auto">
          <a:xfrm>
            <a:off x="1219200" y="1600200"/>
            <a:ext cx="6807200" cy="5105400"/>
          </a:xfrm>
          <a:prstGeom prst="rect">
            <a:avLst/>
          </a:prstGeom>
          <a:noFill/>
          <a:ln w="9525">
            <a:noFill/>
            <a:miter lim="800000"/>
            <a:headEnd/>
            <a:tailEnd/>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2"/>
          <p:cNvSpPr>
            <a:spLocks noGrp="1"/>
          </p:cNvSpPr>
          <p:nvPr>
            <p:ph type="title" idx="4294967295"/>
          </p:nvPr>
        </p:nvSpPr>
        <p:spPr bwMode="auto">
          <a:xfrm>
            <a:off x="990600" y="274638"/>
            <a:ext cx="7943850" cy="1143000"/>
          </a:xfrm>
          <a:noFill/>
        </p:spPr>
        <p:txBody>
          <a:bodyPr vert="horz" wrap="square" lIns="91440" tIns="45720" rIns="91440" bIns="45720" numCol="1" anchorCtr="0" compatLnSpc="1">
            <a:prstTxWarp prst="textNoShape">
              <a:avLst/>
            </a:prstTxWarp>
          </a:bodyPr>
          <a:lstStyle/>
          <a:p>
            <a:r>
              <a:rPr lang="en-US" smtClean="0">
                <a:effectLst/>
              </a:rPr>
              <a:t>Chemical regulation</a:t>
            </a:r>
          </a:p>
        </p:txBody>
      </p:sp>
      <p:sp>
        <p:nvSpPr>
          <p:cNvPr id="149506" name="Rectangle 3"/>
          <p:cNvSpPr>
            <a:spLocks noGrp="1"/>
          </p:cNvSpPr>
          <p:nvPr>
            <p:ph type="body" idx="4294967295"/>
          </p:nvPr>
        </p:nvSpPr>
        <p:spPr>
          <a:xfrm>
            <a:off x="990600" y="1447800"/>
            <a:ext cx="7943850" cy="4800600"/>
          </a:xfrm>
        </p:spPr>
        <p:txBody>
          <a:bodyPr/>
          <a:lstStyle/>
          <a:p>
            <a:r>
              <a:rPr lang="en-US" smtClean="0"/>
              <a:t>The inorganic salts present in the blood maintains the BP.</a:t>
            </a:r>
          </a:p>
          <a:p>
            <a:r>
              <a:rPr lang="en-US" smtClean="0"/>
              <a:t>Sodium, Potassium &amp; Calcium ions</a:t>
            </a:r>
          </a:p>
          <a:p>
            <a:r>
              <a:rPr lang="en-US" smtClean="0"/>
              <a:t>Increase in sodium ions leads to increase in BP</a:t>
            </a:r>
          </a:p>
          <a:p>
            <a:r>
              <a:rPr lang="en-US" smtClean="0"/>
              <a:t>Increase in potassium ions leads to decrease in BP.</a:t>
            </a:r>
          </a:p>
          <a:p>
            <a:r>
              <a:rPr lang="en-US" smtClean="0"/>
              <a:t>Increase in calcium ions leads to increase in BP</a:t>
            </a:r>
          </a:p>
          <a:p>
            <a:endParaRPr lang="en-US" smtClean="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r>
              <a:rPr lang="en-US" smtClean="0">
                <a:effectLst/>
              </a:rPr>
              <a:t>Hormonal regulation</a:t>
            </a:r>
          </a:p>
        </p:txBody>
      </p:sp>
      <p:sp>
        <p:nvSpPr>
          <p:cNvPr id="150530" name="Rectangle 3"/>
          <p:cNvSpPr>
            <a:spLocks noGrp="1"/>
          </p:cNvSpPr>
          <p:nvPr>
            <p:ph type="body" idx="4294967295"/>
          </p:nvPr>
        </p:nvSpPr>
        <p:spPr>
          <a:xfrm>
            <a:off x="990600" y="1447800"/>
            <a:ext cx="7943850" cy="4800600"/>
          </a:xfrm>
        </p:spPr>
        <p:txBody>
          <a:bodyPr/>
          <a:lstStyle/>
          <a:p>
            <a:r>
              <a:rPr lang="en-US" smtClean="0"/>
              <a:t>Hormones provide long term regulation of BP by –</a:t>
            </a:r>
          </a:p>
          <a:p>
            <a:pPr lvl="2"/>
            <a:r>
              <a:rPr lang="en-US" smtClean="0"/>
              <a:t>Altering cardiac output</a:t>
            </a:r>
          </a:p>
          <a:p>
            <a:pPr lvl="2"/>
            <a:r>
              <a:rPr lang="en-US" smtClean="0"/>
              <a:t>Changing peripheral vascular resistance</a:t>
            </a:r>
          </a:p>
          <a:p>
            <a:pPr lvl="2"/>
            <a:r>
              <a:rPr lang="en-US" smtClean="0"/>
              <a:t>Adjusting total blood volume</a:t>
            </a:r>
          </a:p>
          <a:p>
            <a:r>
              <a:rPr lang="en-US" smtClean="0"/>
              <a:t>Adrenaline &amp; Nor-Adrenaline – </a:t>
            </a:r>
            <a:r>
              <a:rPr lang="en-US" sz="2400" smtClean="0"/>
              <a:t>these are produced by adrenal medulla gland. They increase pumping action of heart (HR &amp; FOC) &amp; bring about the vasoconstriction of arteries in skin &amp; abdominal organs leading to increase in BP.</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51554" name="Rectangle 3"/>
          <p:cNvSpPr>
            <a:spLocks noGrp="1"/>
          </p:cNvSpPr>
          <p:nvPr>
            <p:ph type="body" idx="4294967295"/>
          </p:nvPr>
        </p:nvSpPr>
        <p:spPr/>
        <p:txBody>
          <a:bodyPr/>
          <a:lstStyle/>
          <a:p>
            <a:r>
              <a:rPr lang="en-US" smtClean="0"/>
              <a:t>Anti-diuretic hormone – is produced by hypothalamus &amp; stored &amp; released from posterior pituitary gland. </a:t>
            </a:r>
          </a:p>
          <a:p>
            <a:r>
              <a:rPr lang="en-US" smtClean="0"/>
              <a:t>ADH causes vasoconstriction of blood vessels &amp; also decrease the loss of water &amp; salts through urine (so blood volume is increased) leading to increase in BP.</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52578" name="Rectangle 3"/>
          <p:cNvSpPr>
            <a:spLocks noGrp="1"/>
          </p:cNvSpPr>
          <p:nvPr>
            <p:ph type="body" idx="4294967295"/>
          </p:nvPr>
        </p:nvSpPr>
        <p:spPr/>
        <p:txBody>
          <a:bodyPr/>
          <a:lstStyle/>
          <a:p>
            <a:r>
              <a:rPr lang="en-US" smtClean="0"/>
              <a:t>Atrial-Natriuretic peptide – is released by the cells of atrium of heart.</a:t>
            </a:r>
          </a:p>
          <a:p>
            <a:r>
              <a:rPr lang="en-US" smtClean="0"/>
              <a:t>ANP lowers the BP by causing vasodilatation &amp; promoting loss of water &amp; salts through urine.</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p:cNvSpPr>
          <p:nvPr>
            <p:ph type="title" idx="4294967295"/>
          </p:nvPr>
        </p:nvSpPr>
        <p:spPr bwMode="auto">
          <a:xfrm>
            <a:off x="990600" y="274638"/>
            <a:ext cx="7943850" cy="1143000"/>
          </a:xfrm>
        </p:spPr>
        <p:txBody>
          <a:bodyPr vert="horz" wrap="square" lIns="91440" tIns="45720" rIns="91440" bIns="45720" numCol="1" anchorCtr="0" compatLnSpc="1">
            <a:prstTxWarp prst="textNoShape">
              <a:avLst/>
            </a:prstTxWarp>
          </a:bodyPr>
          <a:lstStyle/>
          <a:p>
            <a:pPr>
              <a:defRPr/>
            </a:pPr>
            <a:r>
              <a:rPr lang="en-US" sz="3900" smtClean="0">
                <a:effectLst>
                  <a:outerShdw blurRad="38100" dist="38100" dir="2700000" algn="tl">
                    <a:srgbClr val="C0C0C0"/>
                  </a:outerShdw>
                </a:effectLst>
              </a:rPr>
              <a:t>Renin-Angiotensinogen-Aldosterone system</a:t>
            </a:r>
          </a:p>
        </p:txBody>
      </p:sp>
      <p:sp>
        <p:nvSpPr>
          <p:cNvPr id="153602" name="Rectangle 3"/>
          <p:cNvSpPr>
            <a:spLocks noGrp="1"/>
          </p:cNvSpPr>
          <p:nvPr>
            <p:ph type="body" idx="4294967295"/>
          </p:nvPr>
        </p:nvSpPr>
        <p:spPr>
          <a:xfrm>
            <a:off x="990600" y="1447800"/>
            <a:ext cx="7943850" cy="4800600"/>
          </a:xfrm>
        </p:spPr>
        <p:txBody>
          <a:bodyPr/>
          <a:lstStyle/>
          <a:p>
            <a:pPr>
              <a:lnSpc>
                <a:spcPct val="80000"/>
              </a:lnSpc>
            </a:pPr>
            <a:r>
              <a:rPr lang="en-US" sz="2800" smtClean="0"/>
              <a:t>It is the main regulating system of BP in long term.</a:t>
            </a:r>
          </a:p>
          <a:p>
            <a:pPr>
              <a:lnSpc>
                <a:spcPct val="80000"/>
              </a:lnSpc>
            </a:pPr>
            <a:r>
              <a:rPr lang="en-US" sz="2800" smtClean="0"/>
              <a:t>Due to decrease in blood volume, sodium levels, the BP decreases.</a:t>
            </a:r>
          </a:p>
          <a:p>
            <a:pPr>
              <a:lnSpc>
                <a:spcPct val="80000"/>
              </a:lnSpc>
            </a:pPr>
            <a:r>
              <a:rPr lang="en-US" sz="2800" smtClean="0"/>
              <a:t>Decrease in BP stimulates Juxta-Glomerular cells of kidney to secrete an enzyme called as Renin.</a:t>
            </a:r>
          </a:p>
          <a:p>
            <a:pPr>
              <a:lnSpc>
                <a:spcPct val="80000"/>
              </a:lnSpc>
            </a:pPr>
            <a:r>
              <a:rPr lang="en-US" sz="2800" smtClean="0"/>
              <a:t>The increased levels of renin in blood leads to conversion of Angiotensinogen (a plasma protein produced by liver) into Angiotensin-I.</a:t>
            </a:r>
          </a:p>
          <a:p>
            <a:pPr>
              <a:lnSpc>
                <a:spcPct val="80000"/>
              </a:lnSpc>
            </a:pPr>
            <a:r>
              <a:rPr lang="en-US" sz="2800" smtClean="0"/>
              <a:t>As blood flows through the lungs, an enzyme called as Angiotensin converting enzyme (ACE)in lung capillaries converts inactive Angiotensin-I into active Angiotensin-II.</a:t>
            </a:r>
          </a:p>
          <a:p>
            <a:pPr>
              <a:lnSpc>
                <a:spcPct val="80000"/>
              </a:lnSpc>
            </a:pPr>
            <a:endParaRPr lang="en-US" sz="2800" smtClean="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54626" name="Rectangle 3"/>
          <p:cNvSpPr>
            <a:spLocks noGrp="1"/>
          </p:cNvSpPr>
          <p:nvPr>
            <p:ph type="body" idx="4294967295"/>
          </p:nvPr>
        </p:nvSpPr>
        <p:spPr>
          <a:xfrm>
            <a:off x="990600" y="1447800"/>
            <a:ext cx="7943850" cy="4800600"/>
          </a:xfrm>
        </p:spPr>
        <p:txBody>
          <a:bodyPr/>
          <a:lstStyle/>
          <a:p>
            <a:pPr>
              <a:lnSpc>
                <a:spcPct val="90000"/>
              </a:lnSpc>
            </a:pPr>
            <a:r>
              <a:rPr lang="en-US" smtClean="0"/>
              <a:t>This angiotensin-II has multiple targets.</a:t>
            </a:r>
          </a:p>
          <a:p>
            <a:pPr>
              <a:lnSpc>
                <a:spcPct val="90000"/>
              </a:lnSpc>
            </a:pPr>
            <a:r>
              <a:rPr lang="en-US" smtClean="0"/>
              <a:t>1. Angiotensin –II acts on adrenal cortex gland to increase the secretion of Aldosterone.</a:t>
            </a:r>
          </a:p>
          <a:p>
            <a:pPr>
              <a:lnSpc>
                <a:spcPct val="90000"/>
              </a:lnSpc>
            </a:pPr>
            <a:r>
              <a:rPr lang="en-US" smtClean="0"/>
              <a:t>The aldosterone increases the reabsorption of sodium &amp; water in renal tubules leading to increase in blood volume &amp; BP.</a:t>
            </a:r>
          </a:p>
          <a:p>
            <a:pPr>
              <a:lnSpc>
                <a:spcPct val="90000"/>
              </a:lnSpc>
            </a:pPr>
            <a:r>
              <a:rPr lang="en-US" smtClean="0"/>
              <a:t>2. Angiotensin –II directly acts on smooth muscles in the walls of arteries to cause vasoconstriction &amp; rise in BP.</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55650" name="Rectangle 3"/>
          <p:cNvSpPr>
            <a:spLocks noGrp="1"/>
          </p:cNvSpPr>
          <p:nvPr>
            <p:ph type="body" idx="4294967295"/>
          </p:nvPr>
        </p:nvSpPr>
        <p:spPr>
          <a:xfrm>
            <a:off x="990600" y="1447800"/>
            <a:ext cx="7848600" cy="5105400"/>
          </a:xfrm>
        </p:spPr>
        <p:txBody>
          <a:bodyPr/>
          <a:lstStyle/>
          <a:p>
            <a:pPr>
              <a:lnSpc>
                <a:spcPct val="90000"/>
              </a:lnSpc>
            </a:pPr>
            <a:r>
              <a:rPr lang="en-US" smtClean="0"/>
              <a:t>3. Angiotensin-II can directly act on renal tubules to increase the reabsorption of sodium &amp; water leading to increase in blood volume &amp; BP.</a:t>
            </a:r>
          </a:p>
          <a:p>
            <a:pPr>
              <a:lnSpc>
                <a:spcPct val="90000"/>
              </a:lnSpc>
            </a:pPr>
            <a:r>
              <a:rPr lang="en-US" smtClean="0"/>
              <a:t>4. Angiotensin-II can also stimulate sympathetic nervous system.</a:t>
            </a:r>
          </a:p>
          <a:p>
            <a:pPr>
              <a:lnSpc>
                <a:spcPct val="90000"/>
              </a:lnSpc>
            </a:pPr>
            <a:r>
              <a:rPr lang="en-US" smtClean="0"/>
              <a:t>5. Angiotensin-II can also increase the secretion of ADH from posterior pituitary gland, leading to increase in reabsorption of sodium &amp; water which leads to increase in blood volume &amp; BP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219200" y="152400"/>
            <a:ext cx="7391400" cy="868363"/>
          </a:xfrm>
        </p:spPr>
        <p:txBody>
          <a:bodyPr/>
          <a:lstStyle/>
          <a:p>
            <a:pPr eaLnBrk="1" fontAlgn="auto" hangingPunct="1">
              <a:spcAft>
                <a:spcPts val="0"/>
              </a:spcAft>
              <a:defRPr/>
            </a:pPr>
            <a:r>
              <a:rPr lang="en-US" dirty="0">
                <a:solidFill>
                  <a:schemeClr val="tx2">
                    <a:satMod val="130000"/>
                  </a:schemeClr>
                </a:solidFill>
                <a:latin typeface="Times New Roman" pitchFamily="18" charset="0"/>
                <a:cs typeface="Times New Roman" pitchFamily="18" charset="0"/>
              </a:rPr>
              <a:t>Chambers &amp; Valves</a:t>
            </a:r>
          </a:p>
        </p:txBody>
      </p:sp>
      <p:pic>
        <p:nvPicPr>
          <p:cNvPr id="30722" name="Picture 5" descr="A02484-18-7"/>
          <p:cNvPicPr>
            <a:picLocks noChangeAspect="1" noChangeArrowheads="1"/>
          </p:cNvPicPr>
          <p:nvPr/>
        </p:nvPicPr>
        <p:blipFill>
          <a:blip r:embed="rId3"/>
          <a:srcRect/>
          <a:stretch>
            <a:fillRect/>
          </a:stretch>
        </p:blipFill>
        <p:spPr bwMode="auto">
          <a:xfrm>
            <a:off x="1219200" y="914400"/>
            <a:ext cx="7543800" cy="548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3"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1" name="Picture 5" descr="Renin-angiotensin-aldosterone_system"/>
          <p:cNvPicPr>
            <a:picLocks noChangeAspect="1" noChangeArrowheads="1"/>
          </p:cNvPicPr>
          <p:nvPr/>
        </p:nvPicPr>
        <p:blipFill>
          <a:blip r:embed="rId2"/>
          <a:srcRect/>
          <a:stretch>
            <a:fillRect/>
          </a:stretch>
        </p:blipFill>
        <p:spPr bwMode="auto">
          <a:xfrm>
            <a:off x="1066800" y="381000"/>
            <a:ext cx="7620000" cy="6172200"/>
          </a:xfrm>
          <a:prstGeom prst="rect">
            <a:avLst/>
          </a:prstGeom>
          <a:noFill/>
          <a:ln w="9525">
            <a:noFill/>
            <a:miter lim="800000"/>
            <a:headEnd/>
            <a:tailEnd/>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5" name="Picture 5" descr="nm0110-27-F1"/>
          <p:cNvPicPr>
            <a:picLocks noChangeAspect="1" noChangeArrowheads="1"/>
          </p:cNvPicPr>
          <p:nvPr/>
        </p:nvPicPr>
        <p:blipFill>
          <a:blip r:embed="rId2"/>
          <a:srcRect/>
          <a:stretch>
            <a:fillRect/>
          </a:stretch>
        </p:blipFill>
        <p:spPr bwMode="auto">
          <a:xfrm>
            <a:off x="990600" y="304800"/>
            <a:ext cx="7924800" cy="6248400"/>
          </a:xfrm>
          <a:prstGeom prst="rect">
            <a:avLst/>
          </a:prstGeom>
          <a:noFill/>
          <a:ln w="9525">
            <a:noFill/>
            <a:miter lim="800000"/>
            <a:headEnd/>
            <a:tailEnd/>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69" name="Picture 5" descr="scibx"/>
          <p:cNvPicPr>
            <a:picLocks noChangeAspect="1" noChangeArrowheads="1"/>
          </p:cNvPicPr>
          <p:nvPr/>
        </p:nvPicPr>
        <p:blipFill>
          <a:blip r:embed="rId2"/>
          <a:srcRect/>
          <a:stretch>
            <a:fillRect/>
          </a:stretch>
        </p:blipFill>
        <p:spPr bwMode="auto">
          <a:xfrm>
            <a:off x="990600" y="314325"/>
            <a:ext cx="7848600" cy="6229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2"/>
          <p:cNvSpPr>
            <a:spLocks noChangeArrowheads="1"/>
          </p:cNvSpPr>
          <p:nvPr/>
        </p:nvSpPr>
        <p:spPr bwMode="auto">
          <a:xfrm>
            <a:off x="0" y="1204913"/>
            <a:ext cx="9144000" cy="0"/>
          </a:xfrm>
          <a:prstGeom prst="rect">
            <a:avLst/>
          </a:prstGeom>
          <a:noFill/>
          <a:ln w="9525">
            <a:noFill/>
            <a:miter lim="800000"/>
            <a:headEnd/>
            <a:tailEnd/>
          </a:ln>
        </p:spPr>
        <p:txBody>
          <a:bodyPr wrap="none" anchor="ctr">
            <a:spAutoFit/>
          </a:bodyPr>
          <a:lstStyle/>
          <a:p>
            <a:endParaRPr lang="ar-SA">
              <a:latin typeface="Tahoma" pitchFamily="34" charset="0"/>
              <a:cs typeface="Arial" charset="0"/>
            </a:endParaRPr>
          </a:p>
        </p:txBody>
      </p:sp>
      <p:pic>
        <p:nvPicPr>
          <p:cNvPr id="161794" name="Picture 3"/>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r>
              <a:rPr lang="en-US" smtClean="0">
                <a:effectLst/>
              </a:rPr>
              <a:t>Cardiovascular disorders</a:t>
            </a:r>
          </a:p>
        </p:txBody>
      </p:sp>
      <p:sp>
        <p:nvSpPr>
          <p:cNvPr id="163842" name="Rectangle 3"/>
          <p:cNvSpPr>
            <a:spLocks noGrp="1"/>
          </p:cNvSpPr>
          <p:nvPr>
            <p:ph type="body" idx="4294967295"/>
          </p:nvPr>
        </p:nvSpPr>
        <p:spPr/>
        <p:txBody>
          <a:bodyPr/>
          <a:lstStyle/>
          <a:p>
            <a:r>
              <a:rPr lang="en-US" smtClean="0"/>
              <a:t>Hypertension, </a:t>
            </a:r>
          </a:p>
          <a:p>
            <a:r>
              <a:rPr lang="en-US" smtClean="0"/>
              <a:t>Hypotension, </a:t>
            </a:r>
          </a:p>
          <a:p>
            <a:r>
              <a:rPr lang="en-US" smtClean="0"/>
              <a:t>Arteriosclerosis, </a:t>
            </a:r>
          </a:p>
          <a:p>
            <a:r>
              <a:rPr lang="en-US" smtClean="0"/>
              <a:t>Atherosclerosis, </a:t>
            </a:r>
          </a:p>
          <a:p>
            <a:r>
              <a:rPr lang="en-US" smtClean="0"/>
              <a:t>Angina pectoris, </a:t>
            </a:r>
          </a:p>
          <a:p>
            <a:r>
              <a:rPr lang="en-US" smtClean="0"/>
              <a:t>Myocardial infarction, </a:t>
            </a:r>
          </a:p>
          <a:p>
            <a:r>
              <a:rPr lang="en-US" smtClean="0"/>
              <a:t>Congestive heart failure, </a:t>
            </a:r>
          </a:p>
          <a:p>
            <a:r>
              <a:rPr lang="en-US" smtClean="0"/>
              <a:t>Cardiac arrhythmias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r>
              <a:rPr lang="en-US" smtClean="0">
                <a:effectLst/>
              </a:rPr>
              <a:t>Hypertension</a:t>
            </a:r>
          </a:p>
        </p:txBody>
      </p:sp>
      <p:sp>
        <p:nvSpPr>
          <p:cNvPr id="164866" name="Rectangle 3"/>
          <p:cNvSpPr>
            <a:spLocks noGrp="1"/>
          </p:cNvSpPr>
          <p:nvPr>
            <p:ph type="body" idx="4294967295"/>
          </p:nvPr>
        </p:nvSpPr>
        <p:spPr>
          <a:xfrm>
            <a:off x="990600" y="1219200"/>
            <a:ext cx="7943850" cy="5257800"/>
          </a:xfrm>
        </p:spPr>
        <p:txBody>
          <a:bodyPr/>
          <a:lstStyle/>
          <a:p>
            <a:pPr>
              <a:lnSpc>
                <a:spcPct val="90000"/>
              </a:lnSpc>
            </a:pPr>
            <a:r>
              <a:rPr lang="en-US" smtClean="0">
                <a:latin typeface="Times New Roman" pitchFamily="18" charset="0"/>
              </a:rPr>
              <a:t>Is the persistent increase in BP.</a:t>
            </a:r>
          </a:p>
          <a:p>
            <a:pPr>
              <a:lnSpc>
                <a:spcPct val="90000"/>
              </a:lnSpc>
            </a:pPr>
            <a:r>
              <a:rPr lang="en-US" smtClean="0">
                <a:latin typeface="Times New Roman" pitchFamily="18" charset="0"/>
              </a:rPr>
              <a:t>Systolic BP=140 mm of Hg or more</a:t>
            </a:r>
          </a:p>
          <a:p>
            <a:pPr>
              <a:lnSpc>
                <a:spcPct val="90000"/>
              </a:lnSpc>
            </a:pPr>
            <a:r>
              <a:rPr lang="en-US" smtClean="0">
                <a:latin typeface="Times New Roman" pitchFamily="18" charset="0"/>
              </a:rPr>
              <a:t>Diastolic BP = 90 mm of Hg or more</a:t>
            </a:r>
          </a:p>
          <a:p>
            <a:pPr>
              <a:lnSpc>
                <a:spcPct val="90000"/>
              </a:lnSpc>
            </a:pPr>
            <a:r>
              <a:rPr lang="en-US" smtClean="0">
                <a:latin typeface="Times New Roman" pitchFamily="18" charset="0"/>
              </a:rPr>
              <a:t>Two types</a:t>
            </a:r>
          </a:p>
          <a:p>
            <a:pPr lvl="2">
              <a:lnSpc>
                <a:spcPct val="90000"/>
              </a:lnSpc>
            </a:pPr>
            <a:r>
              <a:rPr lang="en-US" smtClean="0">
                <a:latin typeface="Times New Roman" pitchFamily="18" charset="0"/>
              </a:rPr>
              <a:t>1. Primary or Essential Hypertension</a:t>
            </a:r>
          </a:p>
          <a:p>
            <a:pPr lvl="2">
              <a:lnSpc>
                <a:spcPct val="90000"/>
              </a:lnSpc>
            </a:pPr>
            <a:r>
              <a:rPr lang="en-US" smtClean="0">
                <a:latin typeface="Times New Roman" pitchFamily="18" charset="0"/>
              </a:rPr>
              <a:t>2. Secondary Hypertension</a:t>
            </a:r>
          </a:p>
          <a:p>
            <a:pPr>
              <a:lnSpc>
                <a:spcPct val="90000"/>
              </a:lnSpc>
            </a:pPr>
            <a:r>
              <a:rPr lang="en-US" b="1" smtClean="0">
                <a:latin typeface="Times New Roman" pitchFamily="18" charset="0"/>
              </a:rPr>
              <a:t>Primary Hypertension</a:t>
            </a:r>
            <a:r>
              <a:rPr lang="en-US" smtClean="0">
                <a:latin typeface="Times New Roman" pitchFamily="18" charset="0"/>
              </a:rPr>
              <a:t> – it is persistently elevated BP, for which exact cause is not known. It may be due to stress, high fat diet, increased sodium level, increased blood volume or genetic reasons.</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65890" name="Rectangle 3"/>
          <p:cNvSpPr>
            <a:spLocks noGrp="1"/>
          </p:cNvSpPr>
          <p:nvPr>
            <p:ph type="body" idx="4294967295"/>
          </p:nvPr>
        </p:nvSpPr>
        <p:spPr>
          <a:xfrm>
            <a:off x="990600" y="1447800"/>
            <a:ext cx="7943850" cy="4800600"/>
          </a:xfrm>
        </p:spPr>
        <p:txBody>
          <a:bodyPr/>
          <a:lstStyle/>
          <a:p>
            <a:pPr>
              <a:lnSpc>
                <a:spcPct val="90000"/>
              </a:lnSpc>
            </a:pPr>
            <a:r>
              <a:rPr lang="en-US" b="1" smtClean="0">
                <a:latin typeface="Times New Roman" pitchFamily="18" charset="0"/>
              </a:rPr>
              <a:t>Secondary hypertension</a:t>
            </a:r>
            <a:r>
              <a:rPr lang="en-US" smtClean="0">
                <a:latin typeface="Times New Roman" pitchFamily="18" charset="0"/>
              </a:rPr>
              <a:t> – is the secondary rise in BP due to presence of some other primary disorders such as renal diseases, pheochromocytoma, Cushing's syndrome, hyperthyroidism, aldosteronism etc.</a:t>
            </a:r>
          </a:p>
          <a:p>
            <a:pPr>
              <a:lnSpc>
                <a:spcPct val="90000"/>
              </a:lnSpc>
            </a:pPr>
            <a:r>
              <a:rPr lang="en-US" b="1" smtClean="0">
                <a:latin typeface="Times New Roman" pitchFamily="18" charset="0"/>
              </a:rPr>
              <a:t>Hypotension</a:t>
            </a:r>
            <a:r>
              <a:rPr lang="en-US" smtClean="0">
                <a:latin typeface="Times New Roman" pitchFamily="18" charset="0"/>
              </a:rPr>
              <a:t> – generally called as acute fall in BP due to excessive blood loss or cardiovascular disorders. The systolic BP is less than 100 mm Hg &amp; diastolic is less than 60 mm Hg.</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66914" name="Rectangle 3"/>
          <p:cNvSpPr>
            <a:spLocks noGrp="1"/>
          </p:cNvSpPr>
          <p:nvPr>
            <p:ph type="body" idx="4294967295"/>
          </p:nvPr>
        </p:nvSpPr>
        <p:spPr>
          <a:xfrm>
            <a:off x="990600" y="1447800"/>
            <a:ext cx="7943850" cy="4800600"/>
          </a:xfrm>
        </p:spPr>
        <p:txBody>
          <a:bodyPr/>
          <a:lstStyle/>
          <a:p>
            <a:pPr>
              <a:lnSpc>
                <a:spcPct val="90000"/>
              </a:lnSpc>
            </a:pPr>
            <a:r>
              <a:rPr lang="en-US" sz="2500" b="1" smtClean="0">
                <a:latin typeface="Times New Roman" pitchFamily="18" charset="0"/>
              </a:rPr>
              <a:t>Arteriosclerosis </a:t>
            </a:r>
            <a:r>
              <a:rPr lang="en-US" sz="2500" smtClean="0">
                <a:latin typeface="Times New Roman" pitchFamily="18" charset="0"/>
              </a:rPr>
              <a:t>– is the thickening of the walls of arteries &amp; loss of elasticity. Generally occurs in old age, due to which lumen of arteries become narrow leading to reduced flow of blood.</a:t>
            </a:r>
          </a:p>
          <a:p>
            <a:pPr>
              <a:lnSpc>
                <a:spcPct val="90000"/>
              </a:lnSpc>
            </a:pPr>
            <a:r>
              <a:rPr lang="en-US" sz="2500" b="1" smtClean="0">
                <a:latin typeface="Times New Roman" pitchFamily="18" charset="0"/>
              </a:rPr>
              <a:t>Atherosclerosis</a:t>
            </a:r>
            <a:r>
              <a:rPr lang="en-US" sz="2500" smtClean="0">
                <a:latin typeface="Times New Roman" pitchFamily="18" charset="0"/>
              </a:rPr>
              <a:t> – is a type of arteriosclerosis, in which fatty substance especially cholesterol &amp; triglycerides accumulate in the walls of medium &amp; large sized damaged arteries. </a:t>
            </a:r>
          </a:p>
          <a:p>
            <a:pPr>
              <a:lnSpc>
                <a:spcPct val="90000"/>
              </a:lnSpc>
            </a:pPr>
            <a:r>
              <a:rPr lang="en-US" sz="2500" smtClean="0">
                <a:latin typeface="Times New Roman" pitchFamily="18" charset="0"/>
              </a:rPr>
              <a:t>The causes for damage to arteries include – smoking, carbon monoxide, high BP for long term, DM or genetic factors. After damage, series of deposition of platelets, cholesterol, triglycerides occurs forming atherosclerotic plaque, which narrows the artery &amp; produces ischemic heart diseases.</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67938" name="Rectangle 3"/>
          <p:cNvSpPr>
            <a:spLocks noGrp="1"/>
          </p:cNvSpPr>
          <p:nvPr>
            <p:ph type="body" idx="4294967295"/>
          </p:nvPr>
        </p:nvSpPr>
        <p:spPr>
          <a:xfrm>
            <a:off x="990600" y="1447800"/>
            <a:ext cx="7943850" cy="4800600"/>
          </a:xfrm>
        </p:spPr>
        <p:txBody>
          <a:bodyPr/>
          <a:lstStyle/>
          <a:p>
            <a:r>
              <a:rPr lang="en-US" sz="2800" b="1" smtClean="0">
                <a:latin typeface="Times New Roman" pitchFamily="18" charset="0"/>
              </a:rPr>
              <a:t>Angina pectoris</a:t>
            </a:r>
            <a:r>
              <a:rPr lang="en-US" sz="2800" smtClean="0">
                <a:latin typeface="Times New Roman" pitchFamily="18" charset="0"/>
              </a:rPr>
              <a:t> – is a clinical pain syndrome felt at chest region, which radiates to left arm, neck &amp; jaws.</a:t>
            </a:r>
          </a:p>
          <a:p>
            <a:r>
              <a:rPr lang="en-US" sz="2800" smtClean="0">
                <a:latin typeface="Times New Roman" pitchFamily="18" charset="0"/>
              </a:rPr>
              <a:t>It occurs due to myocardial ischemia i.e. low blood supply to heart through coronary artery. This may be due to obstruction or narrowing of coronary artery.</a:t>
            </a:r>
          </a:p>
          <a:p>
            <a:r>
              <a:rPr lang="en-US" sz="2800" smtClean="0">
                <a:latin typeface="Times New Roman" pitchFamily="18" charset="0"/>
              </a:rPr>
              <a:t>The causative factors include – obesity, smoking, high cholesterol levels, atheromatus plaque, spasm of coronary smooth muscle etc.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a:lstStyle/>
          <a:p>
            <a:pPr eaLnBrk="1" fontAlgn="auto" hangingPunct="1">
              <a:spcAft>
                <a:spcPts val="0"/>
              </a:spcAft>
              <a:defRPr/>
            </a:pPr>
            <a:r>
              <a:rPr lang="en-CA" dirty="0" smtClean="0">
                <a:solidFill>
                  <a:schemeClr val="tx2">
                    <a:satMod val="130000"/>
                  </a:schemeClr>
                </a:solidFill>
              </a:rPr>
              <a:t>The Heart</a:t>
            </a:r>
          </a:p>
        </p:txBody>
      </p:sp>
      <p:sp>
        <p:nvSpPr>
          <p:cNvPr id="3" name="Content Placeholder 2"/>
          <p:cNvSpPr>
            <a:spLocks noGrp="1"/>
          </p:cNvSpPr>
          <p:nvPr>
            <p:ph sz="half" idx="1"/>
          </p:nvPr>
        </p:nvSpPr>
        <p:spPr>
          <a:xfrm>
            <a:off x="1435100" y="1524000"/>
            <a:ext cx="3657600" cy="4664075"/>
          </a:xfrm>
        </p:spPr>
        <p:txBody>
          <a:bodyPr>
            <a:normAutofit lnSpcReduction="10000"/>
          </a:bodyPr>
          <a:lstStyle/>
          <a:p>
            <a:pPr marL="365760" indent="-283464" eaLnBrk="1" fontAlgn="auto" hangingPunct="1">
              <a:spcAft>
                <a:spcPts val="0"/>
              </a:spcAft>
              <a:buFont typeface="Wingdings 2"/>
              <a:buChar char=""/>
              <a:defRPr/>
            </a:pPr>
            <a:r>
              <a:rPr lang="en-CA" dirty="0" smtClean="0"/>
              <a:t>Humans have a four chambered heart surrounded by a fluid filled membrane known as the </a:t>
            </a:r>
            <a:r>
              <a:rPr lang="en-CA" b="1" dirty="0" smtClean="0"/>
              <a:t>pericardium</a:t>
            </a:r>
            <a:r>
              <a:rPr lang="en-CA" dirty="0" smtClean="0"/>
              <a:t>. </a:t>
            </a:r>
          </a:p>
          <a:p>
            <a:pPr marL="365760" indent="-283464" eaLnBrk="1" fontAlgn="auto" hangingPunct="1">
              <a:spcAft>
                <a:spcPts val="0"/>
              </a:spcAft>
              <a:buFont typeface="Wingdings 2"/>
              <a:buChar char=""/>
              <a:defRPr/>
            </a:pPr>
            <a:r>
              <a:rPr lang="en-CA" dirty="0" smtClean="0"/>
              <a:t>The right and left side of the heart are separated by a wall of muscle called the </a:t>
            </a:r>
            <a:r>
              <a:rPr lang="en-CA" b="1" dirty="0" smtClean="0"/>
              <a:t>septum</a:t>
            </a:r>
            <a:r>
              <a:rPr lang="en-CA" dirty="0" smtClean="0"/>
              <a:t>.  </a:t>
            </a:r>
          </a:p>
        </p:txBody>
      </p:sp>
      <p:sp>
        <p:nvSpPr>
          <p:cNvPr id="4" name="Content Placeholder 3"/>
          <p:cNvSpPr>
            <a:spLocks noGrp="1"/>
          </p:cNvSpPr>
          <p:nvPr>
            <p:ph sz="half" idx="2"/>
          </p:nvPr>
        </p:nvSpPr>
        <p:spPr>
          <a:xfrm>
            <a:off x="5276850" y="1524000"/>
            <a:ext cx="3657600" cy="4664075"/>
          </a:xfrm>
        </p:spPr>
        <p:txBody>
          <a:bodyPr>
            <a:normAutofit lnSpcReduction="10000"/>
          </a:bodyPr>
          <a:lstStyle/>
          <a:p>
            <a:pPr marL="365760" indent="-283464" eaLnBrk="1" fontAlgn="auto" hangingPunct="1">
              <a:spcAft>
                <a:spcPts val="0"/>
              </a:spcAft>
              <a:buFont typeface="Wingdings 2"/>
              <a:buChar char=""/>
              <a:defRPr/>
            </a:pPr>
            <a:endParaRPr lang="en-CA" smtClean="0"/>
          </a:p>
        </p:txBody>
      </p:sp>
      <p:pic>
        <p:nvPicPr>
          <p:cNvPr id="32772" name="Picture 2" descr="http://1.bp.blogspot.com/_qIF8Z2salKQ/SxSekZe1xbI/AAAAAAAAAO4/hxFPkRNEvbM/s1600/occupational+therapy+student+blog+human+heart.jpg"/>
          <p:cNvPicPr>
            <a:picLocks noChangeAspect="1" noChangeArrowheads="1"/>
          </p:cNvPicPr>
          <p:nvPr/>
        </p:nvPicPr>
        <p:blipFill>
          <a:blip r:embed="rId2"/>
          <a:srcRect/>
          <a:stretch>
            <a:fillRect/>
          </a:stretch>
        </p:blipFill>
        <p:spPr bwMode="auto">
          <a:xfrm>
            <a:off x="5029200" y="1557338"/>
            <a:ext cx="3676650" cy="508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68962" name="Rectangle 3"/>
          <p:cNvSpPr>
            <a:spLocks noGrp="1"/>
          </p:cNvSpPr>
          <p:nvPr>
            <p:ph type="body" idx="4294967295"/>
          </p:nvPr>
        </p:nvSpPr>
        <p:spPr>
          <a:xfrm>
            <a:off x="990600" y="1447800"/>
            <a:ext cx="7943850" cy="4800600"/>
          </a:xfrm>
        </p:spPr>
        <p:txBody>
          <a:bodyPr/>
          <a:lstStyle/>
          <a:p>
            <a:pPr>
              <a:lnSpc>
                <a:spcPct val="90000"/>
              </a:lnSpc>
            </a:pPr>
            <a:r>
              <a:rPr lang="en-US" sz="2800" b="1" smtClean="0">
                <a:latin typeface="Times New Roman" pitchFamily="18" charset="0"/>
              </a:rPr>
              <a:t>Myocardial infarction</a:t>
            </a:r>
            <a:r>
              <a:rPr lang="en-US" sz="2800" smtClean="0">
                <a:latin typeface="Times New Roman" pitchFamily="18" charset="0"/>
              </a:rPr>
              <a:t> – is more serious than ischemia, commonly called as Heart attack.</a:t>
            </a:r>
          </a:p>
          <a:p>
            <a:pPr>
              <a:lnSpc>
                <a:spcPct val="90000"/>
              </a:lnSpc>
            </a:pPr>
            <a:r>
              <a:rPr lang="en-US" sz="2800" smtClean="0">
                <a:latin typeface="Times New Roman" pitchFamily="18" charset="0"/>
              </a:rPr>
              <a:t>It is the death of part of myocardium due to reduced blood supply for long term. </a:t>
            </a:r>
          </a:p>
          <a:p>
            <a:pPr>
              <a:lnSpc>
                <a:spcPct val="90000"/>
              </a:lnSpc>
            </a:pPr>
            <a:r>
              <a:rPr lang="en-US" sz="2800" smtClean="0">
                <a:latin typeface="Times New Roman" pitchFamily="18" charset="0"/>
              </a:rPr>
              <a:t>It occurs due to myocardial ischemia</a:t>
            </a:r>
          </a:p>
          <a:p>
            <a:pPr>
              <a:lnSpc>
                <a:spcPct val="90000"/>
              </a:lnSpc>
            </a:pPr>
            <a:r>
              <a:rPr lang="en-US" sz="2800" b="1" smtClean="0">
                <a:latin typeface="Times New Roman" pitchFamily="18" charset="0"/>
              </a:rPr>
              <a:t>Congestive cardiac failure</a:t>
            </a:r>
            <a:r>
              <a:rPr lang="en-US" sz="2800" smtClean="0">
                <a:latin typeface="Times New Roman" pitchFamily="18" charset="0"/>
              </a:rPr>
              <a:t> – is the failure/inability of heart to pump sufficient amount of blood into the arteries. This is due to less force of contraction of heart leading to less cardiac output.</a:t>
            </a:r>
          </a:p>
          <a:p>
            <a:pPr>
              <a:lnSpc>
                <a:spcPct val="90000"/>
              </a:lnSpc>
            </a:pPr>
            <a:r>
              <a:rPr lang="en-US" sz="2800" smtClean="0">
                <a:latin typeface="Times New Roman" pitchFamily="18" charset="0"/>
              </a:rPr>
              <a:t>It is of two types – Right ventricular failure &amp; Left ventricular failure.</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69986" name="Rectangle 3"/>
          <p:cNvSpPr>
            <a:spLocks noGrp="1"/>
          </p:cNvSpPr>
          <p:nvPr>
            <p:ph type="body" idx="4294967295"/>
          </p:nvPr>
        </p:nvSpPr>
        <p:spPr>
          <a:xfrm>
            <a:off x="990600" y="1447800"/>
            <a:ext cx="7943850" cy="4800600"/>
          </a:xfrm>
        </p:spPr>
        <p:txBody>
          <a:bodyPr/>
          <a:lstStyle/>
          <a:p>
            <a:r>
              <a:rPr lang="en-US" b="1" smtClean="0">
                <a:latin typeface="Times New Roman" pitchFamily="18" charset="0"/>
              </a:rPr>
              <a:t>Cardiac arrhythmia</a:t>
            </a:r>
            <a:r>
              <a:rPr lang="en-US" smtClean="0">
                <a:latin typeface="Times New Roman" pitchFamily="18" charset="0"/>
              </a:rPr>
              <a:t> – </a:t>
            </a:r>
          </a:p>
          <a:p>
            <a:pPr>
              <a:buFont typeface="Wingdings 2" pitchFamily="18" charset="2"/>
              <a:buNone/>
            </a:pPr>
            <a:r>
              <a:rPr lang="en-US" smtClean="0">
                <a:latin typeface="Times New Roman" pitchFamily="18" charset="0"/>
              </a:rPr>
              <a:t>	is abnormal/irregular heart beats. There is absence of normal rhythm in heart beat.</a:t>
            </a:r>
          </a:p>
          <a:p>
            <a:pPr>
              <a:buFont typeface="Wingdings 2" pitchFamily="18" charset="2"/>
              <a:buNone/>
            </a:pPr>
            <a:r>
              <a:rPr lang="en-US" smtClean="0">
                <a:latin typeface="Times New Roman" pitchFamily="18" charset="0"/>
              </a:rPr>
              <a:t>	It may be due to abnormal generation &amp; conduction of cardiac impulses. </a:t>
            </a:r>
          </a:p>
          <a:p>
            <a:pPr>
              <a:buFont typeface="Wingdings 2" pitchFamily="18" charset="2"/>
              <a:buNone/>
            </a:pPr>
            <a:r>
              <a:rPr lang="en-US" smtClean="0">
                <a:latin typeface="Times New Roman" pitchFamily="18" charset="0"/>
              </a:rPr>
              <a:t>	If the heart beat is more than 100 per min, it is termed as Tachycardia &amp; if it is less than 60 per min, it is called as Bradycardia</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2"/>
          <p:cNvSpPr>
            <a:spLocks noGrp="1"/>
          </p:cNvSpPr>
          <p:nvPr>
            <p:ph type="title" idx="4294967295"/>
          </p:nvPr>
        </p:nvSpPr>
        <p:spPr bwMode="auto">
          <a:xfrm>
            <a:off x="1435100" y="274638"/>
            <a:ext cx="7499350" cy="487362"/>
          </a:xfrm>
          <a:noFill/>
        </p:spPr>
        <p:txBody>
          <a:bodyPr vert="horz" wrap="square" lIns="91440" tIns="45720" rIns="91440" bIns="45720" numCol="1" anchorCtr="0" compatLnSpc="1">
            <a:prstTxWarp prst="textNoShape">
              <a:avLst/>
            </a:prstTxWarp>
          </a:bodyPr>
          <a:lstStyle/>
          <a:p>
            <a:r>
              <a:rPr lang="en-US" sz="3900" smtClean="0">
                <a:effectLst/>
              </a:rPr>
              <a:t>Questions</a:t>
            </a:r>
          </a:p>
        </p:txBody>
      </p:sp>
      <p:sp>
        <p:nvSpPr>
          <p:cNvPr id="171010" name="Rectangle 3"/>
          <p:cNvSpPr>
            <a:spLocks noGrp="1"/>
          </p:cNvSpPr>
          <p:nvPr>
            <p:ph type="body" idx="4294967295"/>
          </p:nvPr>
        </p:nvSpPr>
        <p:spPr>
          <a:xfrm>
            <a:off x="990600" y="838200"/>
            <a:ext cx="7943850" cy="5410200"/>
          </a:xfrm>
        </p:spPr>
        <p:txBody>
          <a:bodyPr/>
          <a:lstStyle/>
          <a:p>
            <a:pPr>
              <a:lnSpc>
                <a:spcPct val="90000"/>
              </a:lnSpc>
            </a:pPr>
            <a:r>
              <a:rPr lang="en-US" sz="2400" smtClean="0">
                <a:latin typeface="Times New Roman" pitchFamily="18" charset="0"/>
              </a:rPr>
              <a:t>Explain the conducting system of heart. Add a note on ECG. (10)</a:t>
            </a:r>
          </a:p>
          <a:p>
            <a:pPr>
              <a:lnSpc>
                <a:spcPct val="90000"/>
              </a:lnSpc>
            </a:pPr>
            <a:r>
              <a:rPr lang="en-US" sz="2400" smtClean="0">
                <a:latin typeface="Times New Roman" pitchFamily="18" charset="0"/>
              </a:rPr>
              <a:t>Write the significance of heart sounds (2)</a:t>
            </a:r>
          </a:p>
          <a:p>
            <a:pPr>
              <a:lnSpc>
                <a:spcPct val="90000"/>
              </a:lnSpc>
            </a:pPr>
            <a:r>
              <a:rPr lang="en-US" sz="2400" smtClean="0">
                <a:latin typeface="Times New Roman" pitchFamily="18" charset="0"/>
              </a:rPr>
              <a:t>Explain cardiac cycle (5)</a:t>
            </a:r>
          </a:p>
          <a:p>
            <a:pPr>
              <a:lnSpc>
                <a:spcPct val="90000"/>
              </a:lnSpc>
            </a:pPr>
            <a:r>
              <a:rPr lang="en-US" sz="2400" smtClean="0">
                <a:latin typeface="Times New Roman" pitchFamily="18" charset="0"/>
              </a:rPr>
              <a:t>Explain the various events of cardiac cycle. Add a note on Glaucoma (10)</a:t>
            </a:r>
          </a:p>
          <a:p>
            <a:pPr>
              <a:lnSpc>
                <a:spcPct val="90000"/>
              </a:lnSpc>
            </a:pPr>
            <a:r>
              <a:rPr lang="en-US" sz="2400" smtClean="0">
                <a:latin typeface="Times New Roman" pitchFamily="18" charset="0"/>
              </a:rPr>
              <a:t>Explain ECG. Mention the different waves of ECG (5)</a:t>
            </a:r>
          </a:p>
          <a:p>
            <a:pPr>
              <a:lnSpc>
                <a:spcPct val="90000"/>
              </a:lnSpc>
            </a:pPr>
            <a:r>
              <a:rPr lang="en-US" sz="2400" smtClean="0">
                <a:latin typeface="Times New Roman" pitchFamily="18" charset="0"/>
              </a:rPr>
              <a:t>Write a note on Renin- Angiotensin system (5)</a:t>
            </a:r>
          </a:p>
          <a:p>
            <a:pPr>
              <a:lnSpc>
                <a:spcPct val="90000"/>
              </a:lnSpc>
            </a:pPr>
            <a:r>
              <a:rPr lang="en-US" sz="2400" smtClean="0">
                <a:latin typeface="Times New Roman" pitchFamily="18" charset="0"/>
              </a:rPr>
              <a:t>Define cardiac arrhythmia &amp; Congestive cardiac failure (2)</a:t>
            </a:r>
          </a:p>
          <a:p>
            <a:pPr>
              <a:lnSpc>
                <a:spcPct val="90000"/>
              </a:lnSpc>
            </a:pPr>
            <a:r>
              <a:rPr lang="en-US" sz="2400" smtClean="0">
                <a:latin typeface="Times New Roman" pitchFamily="18" charset="0"/>
              </a:rPr>
              <a:t>Explain coronary circulation (2)</a:t>
            </a:r>
          </a:p>
          <a:p>
            <a:pPr>
              <a:lnSpc>
                <a:spcPct val="90000"/>
              </a:lnSpc>
            </a:pPr>
            <a:r>
              <a:rPr lang="en-US" sz="2400" smtClean="0">
                <a:latin typeface="Times New Roman" pitchFamily="18" charset="0"/>
              </a:rPr>
              <a:t>With the help of neat labeled diagram, describe the internal anatomy of heart. Add a note on heart sounds (10)</a:t>
            </a:r>
          </a:p>
          <a:p>
            <a:pPr>
              <a:lnSpc>
                <a:spcPct val="90000"/>
              </a:lnSpc>
            </a:pPr>
            <a:endParaRPr lang="en-US" sz="2400" smtClean="0">
              <a:latin typeface="Times New Roman" pitchFamily="18" charset="0"/>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72034" name="Rectangle 3"/>
          <p:cNvSpPr>
            <a:spLocks noGrp="1"/>
          </p:cNvSpPr>
          <p:nvPr>
            <p:ph type="body" idx="4294967295"/>
          </p:nvPr>
        </p:nvSpPr>
        <p:spPr>
          <a:xfrm>
            <a:off x="990600" y="1447800"/>
            <a:ext cx="7943850" cy="4800600"/>
          </a:xfrm>
        </p:spPr>
        <p:txBody>
          <a:bodyPr/>
          <a:lstStyle/>
          <a:p>
            <a:pPr>
              <a:lnSpc>
                <a:spcPct val="90000"/>
              </a:lnSpc>
            </a:pPr>
            <a:r>
              <a:rPr lang="en-US" sz="2400" smtClean="0">
                <a:latin typeface="Times New Roman" pitchFamily="18" charset="0"/>
              </a:rPr>
              <a:t>Explain the role of renin –angiotensin system in BP regulation (5)</a:t>
            </a:r>
          </a:p>
          <a:p>
            <a:pPr>
              <a:lnSpc>
                <a:spcPct val="90000"/>
              </a:lnSpc>
            </a:pPr>
            <a:r>
              <a:rPr lang="en-US" sz="2400" smtClean="0">
                <a:latin typeface="Times New Roman" pitchFamily="18" charset="0"/>
              </a:rPr>
              <a:t>Draw a neat labeled diagram of internal anatomy of heart (5)</a:t>
            </a:r>
          </a:p>
          <a:p>
            <a:pPr>
              <a:lnSpc>
                <a:spcPct val="90000"/>
              </a:lnSpc>
            </a:pPr>
            <a:r>
              <a:rPr lang="en-US" sz="2400" smtClean="0">
                <a:latin typeface="Times New Roman" pitchFamily="18" charset="0"/>
              </a:rPr>
              <a:t>Define Blood pressure. Discuss the various factors that regulate BP (5)</a:t>
            </a:r>
          </a:p>
          <a:p>
            <a:pPr>
              <a:lnSpc>
                <a:spcPct val="90000"/>
              </a:lnSpc>
            </a:pPr>
            <a:r>
              <a:rPr lang="en-US" sz="2400" smtClean="0">
                <a:latin typeface="Times New Roman" pitchFamily="18" charset="0"/>
              </a:rPr>
              <a:t>Define hypertension (2)</a:t>
            </a:r>
          </a:p>
          <a:p>
            <a:pPr>
              <a:lnSpc>
                <a:spcPct val="90000"/>
              </a:lnSpc>
            </a:pPr>
            <a:r>
              <a:rPr lang="en-US" sz="2400" smtClean="0">
                <a:latin typeface="Times New Roman" pitchFamily="18" charset="0"/>
              </a:rPr>
              <a:t>Define cardiac cycle (2)</a:t>
            </a:r>
          </a:p>
          <a:p>
            <a:pPr>
              <a:lnSpc>
                <a:spcPct val="90000"/>
              </a:lnSpc>
            </a:pPr>
            <a:r>
              <a:rPr lang="en-US" sz="2400" smtClean="0">
                <a:latin typeface="Times New Roman" pitchFamily="18" charset="0"/>
              </a:rPr>
              <a:t>Define CCF &amp; Myocardial infarction (2)</a:t>
            </a:r>
          </a:p>
          <a:p>
            <a:pPr>
              <a:lnSpc>
                <a:spcPct val="90000"/>
              </a:lnSpc>
            </a:pPr>
            <a:r>
              <a:rPr lang="en-US" sz="2400" smtClean="0">
                <a:latin typeface="Times New Roman" pitchFamily="18" charset="0"/>
              </a:rPr>
              <a:t>ECG (2)</a:t>
            </a:r>
          </a:p>
          <a:p>
            <a:pPr>
              <a:lnSpc>
                <a:spcPct val="90000"/>
              </a:lnSpc>
            </a:pPr>
            <a:r>
              <a:rPr lang="en-US" sz="2400" smtClean="0">
                <a:latin typeface="Times New Roman" pitchFamily="18" charset="0"/>
              </a:rPr>
              <a:t>Describe the structure &amp; functions of conducting system of heart. (5)</a:t>
            </a:r>
          </a:p>
          <a:p>
            <a:pPr>
              <a:lnSpc>
                <a:spcPct val="90000"/>
              </a:lnSpc>
            </a:pPr>
            <a:endParaRPr lang="en-US" sz="2400" smtClean="0">
              <a:latin typeface="Times New Roman" pitchFamily="18" charset="0"/>
            </a:endParaRPr>
          </a:p>
          <a:p>
            <a:pPr>
              <a:lnSpc>
                <a:spcPct val="90000"/>
              </a:lnSpc>
            </a:pPr>
            <a:endParaRPr lang="en-US" sz="2400" smtClean="0">
              <a:latin typeface="Times New Roman" pitchFamily="18" charset="0"/>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2"/>
          <p:cNvSpPr>
            <a:spLocks noGrp="1"/>
          </p:cNvSpPr>
          <p:nvPr>
            <p:ph type="title" idx="4294967295"/>
          </p:nvPr>
        </p:nvSpPr>
        <p:spPr bwMode="auto">
          <a:noFill/>
        </p:spPr>
        <p:txBody>
          <a:bodyPr vert="horz" wrap="square" lIns="91440" tIns="45720" rIns="91440" bIns="45720" numCol="1" anchorCtr="0" compatLnSpc="1">
            <a:prstTxWarp prst="textNoShape">
              <a:avLst/>
            </a:prstTxWarp>
          </a:bodyPr>
          <a:lstStyle/>
          <a:p>
            <a:endParaRPr lang="en-US" smtClean="0">
              <a:effectLst/>
            </a:endParaRPr>
          </a:p>
        </p:txBody>
      </p:sp>
      <p:sp>
        <p:nvSpPr>
          <p:cNvPr id="173058" name="Rectangle 3"/>
          <p:cNvSpPr>
            <a:spLocks noGrp="1"/>
          </p:cNvSpPr>
          <p:nvPr>
            <p:ph type="body" idx="4294967295"/>
          </p:nvPr>
        </p:nvSpPr>
        <p:spPr>
          <a:xfrm>
            <a:off x="990600" y="1447800"/>
            <a:ext cx="7943850" cy="4800600"/>
          </a:xfrm>
        </p:spPr>
        <p:txBody>
          <a:bodyPr/>
          <a:lstStyle/>
          <a:p>
            <a:r>
              <a:rPr lang="en-US" sz="2400" smtClean="0">
                <a:latin typeface="Times New Roman" pitchFamily="18" charset="0"/>
              </a:rPr>
              <a:t>Define hypertension &amp; hypotension (2)</a:t>
            </a:r>
          </a:p>
          <a:p>
            <a:r>
              <a:rPr lang="en-US" sz="2400" smtClean="0">
                <a:latin typeface="Times New Roman" pitchFamily="18" charset="0"/>
              </a:rPr>
              <a:t>Define &amp; label deflection waves of normal ECG (2)</a:t>
            </a:r>
          </a:p>
          <a:p>
            <a:r>
              <a:rPr lang="en-US" sz="2400" smtClean="0">
                <a:latin typeface="Times New Roman" pitchFamily="18" charset="0"/>
              </a:rPr>
              <a:t>Explain ECG with diagram. Enumerate different events of cardiac cycle (5)</a:t>
            </a:r>
          </a:p>
          <a:p>
            <a:r>
              <a:rPr lang="en-US" sz="2400" smtClean="0">
                <a:latin typeface="Times New Roman" pitchFamily="18" charset="0"/>
              </a:rPr>
              <a:t>How is BP maintained (5)</a:t>
            </a:r>
          </a:p>
          <a:p>
            <a:r>
              <a:rPr lang="en-US" sz="2400" smtClean="0">
                <a:latin typeface="Times New Roman" pitchFamily="18" charset="0"/>
              </a:rPr>
              <a:t>Write the significance of heart beat (2)</a:t>
            </a:r>
          </a:p>
          <a:p>
            <a:r>
              <a:rPr lang="en-US" sz="2400" smtClean="0">
                <a:latin typeface="Times New Roman" pitchFamily="18" charset="0"/>
              </a:rPr>
              <a:t>What is cardiac cycle. Explain the various events of cardiac cycle. Add a note on heart sounds. (10)</a:t>
            </a:r>
          </a:p>
          <a:p>
            <a:r>
              <a:rPr lang="en-US" sz="2400" smtClean="0">
                <a:latin typeface="Times New Roman" pitchFamily="18" charset="0"/>
              </a:rPr>
              <a:t>Explain ECG. Mention the significance of each wave. (5)</a:t>
            </a:r>
          </a:p>
          <a:p>
            <a:r>
              <a:rPr lang="en-US" sz="2400" smtClean="0">
                <a:latin typeface="Times New Roman" pitchFamily="18" charset="0"/>
              </a:rPr>
              <a:t>Define Angina pectoris &amp; atherosclerosis (2)</a:t>
            </a:r>
          </a:p>
          <a:p>
            <a:r>
              <a:rPr lang="en-US" sz="2400" smtClean="0">
                <a:latin typeface="Times New Roman" pitchFamily="18" charset="0"/>
              </a:rPr>
              <a:t>Heart sounds (2)</a:t>
            </a:r>
          </a:p>
          <a:p>
            <a:endParaRPr lang="en-US" sz="280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35100" y="274638"/>
            <a:ext cx="7499350" cy="1143000"/>
          </a:xfrm>
        </p:spPr>
        <p:txBody>
          <a:bodyPr/>
          <a:lstStyle/>
          <a:p>
            <a:pPr eaLnBrk="1" fontAlgn="auto" hangingPunct="1">
              <a:spcAft>
                <a:spcPts val="0"/>
              </a:spcAft>
              <a:defRPr/>
            </a:pPr>
            <a:r>
              <a:rPr lang="en-CA" dirty="0" smtClean="0">
                <a:solidFill>
                  <a:schemeClr val="tx2">
                    <a:satMod val="130000"/>
                  </a:schemeClr>
                </a:solidFill>
              </a:rPr>
              <a:t>Atria</a:t>
            </a:r>
          </a:p>
        </p:txBody>
      </p:sp>
      <p:sp>
        <p:nvSpPr>
          <p:cNvPr id="33794" name="Content Placeholder 4"/>
          <p:cNvSpPr>
            <a:spLocks noGrp="1"/>
          </p:cNvSpPr>
          <p:nvPr>
            <p:ph sz="half" idx="1"/>
          </p:nvPr>
        </p:nvSpPr>
        <p:spPr>
          <a:xfrm>
            <a:off x="1066800" y="1219200"/>
            <a:ext cx="3106738" cy="4495800"/>
          </a:xfrm>
        </p:spPr>
        <p:txBody>
          <a:bodyPr/>
          <a:lstStyle/>
          <a:p>
            <a:pPr eaLnBrk="1" hangingPunct="1"/>
            <a:r>
              <a:rPr lang="en-CA" smtClean="0"/>
              <a:t>The heart contains two thin walled upper chambers known as </a:t>
            </a:r>
            <a:r>
              <a:rPr lang="en-CA" b="1" smtClean="0"/>
              <a:t>atria</a:t>
            </a:r>
            <a:r>
              <a:rPr lang="en-CA" smtClean="0"/>
              <a:t>.  </a:t>
            </a:r>
          </a:p>
          <a:p>
            <a:pPr eaLnBrk="1" hangingPunct="1"/>
            <a:r>
              <a:rPr lang="en-CA" smtClean="0"/>
              <a:t>The atria </a:t>
            </a:r>
            <a:r>
              <a:rPr lang="en-CA" b="1" smtClean="0"/>
              <a:t>collect blood from the veins. </a:t>
            </a:r>
          </a:p>
          <a:p>
            <a:pPr eaLnBrk="1" hangingPunct="1"/>
            <a:endParaRPr lang="en-CA" smtClean="0"/>
          </a:p>
        </p:txBody>
      </p:sp>
      <p:sp>
        <p:nvSpPr>
          <p:cNvPr id="33795" name="Content Placeholder 5"/>
          <p:cNvSpPr>
            <a:spLocks noGrp="1"/>
          </p:cNvSpPr>
          <p:nvPr>
            <p:ph sz="half" idx="2"/>
          </p:nvPr>
        </p:nvSpPr>
        <p:spPr>
          <a:xfrm>
            <a:off x="5276850" y="1524000"/>
            <a:ext cx="3657600" cy="4664075"/>
          </a:xfrm>
        </p:spPr>
        <p:txBody>
          <a:bodyPr/>
          <a:lstStyle/>
          <a:p>
            <a:pPr eaLnBrk="1" hangingPunct="1"/>
            <a:endParaRPr lang="en-CA" smtClean="0"/>
          </a:p>
        </p:txBody>
      </p:sp>
      <p:pic>
        <p:nvPicPr>
          <p:cNvPr id="33796" name="Picture 2" descr="http://www.starsandseas.com/SAS_Images/SAS_Physiol_Images/SAS%20cardiopics/heart_chambers.jpg"/>
          <p:cNvPicPr>
            <a:picLocks noChangeAspect="1" noChangeArrowheads="1"/>
          </p:cNvPicPr>
          <p:nvPr/>
        </p:nvPicPr>
        <p:blipFill>
          <a:blip r:embed="rId2"/>
          <a:srcRect/>
          <a:stretch>
            <a:fillRect/>
          </a:stretch>
        </p:blipFill>
        <p:spPr bwMode="auto">
          <a:xfrm>
            <a:off x="4343400" y="1412875"/>
            <a:ext cx="4605338" cy="4857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a:lstStyle/>
          <a:p>
            <a:pPr eaLnBrk="1" fontAlgn="auto" hangingPunct="1">
              <a:spcAft>
                <a:spcPts val="0"/>
              </a:spcAft>
              <a:defRPr/>
            </a:pPr>
            <a:r>
              <a:rPr lang="en-CA" dirty="0" smtClean="0">
                <a:solidFill>
                  <a:schemeClr val="tx2">
                    <a:satMod val="130000"/>
                  </a:schemeClr>
                </a:solidFill>
              </a:rPr>
              <a:t>Ventricles</a:t>
            </a:r>
          </a:p>
        </p:txBody>
      </p:sp>
      <p:sp>
        <p:nvSpPr>
          <p:cNvPr id="3" name="Content Placeholder 2"/>
          <p:cNvSpPr>
            <a:spLocks noGrp="1"/>
          </p:cNvSpPr>
          <p:nvPr>
            <p:ph sz="half" idx="1"/>
          </p:nvPr>
        </p:nvSpPr>
        <p:spPr>
          <a:xfrm>
            <a:off x="1066800" y="1066800"/>
            <a:ext cx="3024188" cy="4827588"/>
          </a:xfrm>
        </p:spPr>
        <p:txBody>
          <a:bodyPr>
            <a:normAutofit lnSpcReduction="10000"/>
          </a:bodyPr>
          <a:lstStyle/>
          <a:p>
            <a:pPr marL="365760" indent="-283464" eaLnBrk="1" fontAlgn="auto" hangingPunct="1">
              <a:spcAft>
                <a:spcPts val="0"/>
              </a:spcAft>
              <a:buFont typeface="Wingdings 2"/>
              <a:buChar char=""/>
              <a:defRPr/>
            </a:pPr>
            <a:r>
              <a:rPr lang="en-CA" dirty="0" smtClean="0"/>
              <a:t>The heart contains two thick walled lower chambers called </a:t>
            </a:r>
            <a:r>
              <a:rPr lang="en-CA" b="1" dirty="0" smtClean="0"/>
              <a:t>ventricles</a:t>
            </a:r>
            <a:r>
              <a:rPr lang="en-CA" dirty="0" smtClean="0"/>
              <a:t>.</a:t>
            </a:r>
          </a:p>
          <a:p>
            <a:pPr marL="365760" indent="-283464" eaLnBrk="1" fontAlgn="auto" hangingPunct="1">
              <a:spcAft>
                <a:spcPts val="0"/>
              </a:spcAft>
              <a:buFont typeface="Wingdings 2"/>
              <a:buChar char=""/>
              <a:defRPr/>
            </a:pPr>
            <a:r>
              <a:rPr lang="en-CA" dirty="0" smtClean="0"/>
              <a:t>The ventricles </a:t>
            </a:r>
            <a:r>
              <a:rPr lang="en-CA" b="1" dirty="0" smtClean="0"/>
              <a:t>receive blood from the atria and pump it out of the heart.</a:t>
            </a:r>
          </a:p>
          <a:p>
            <a:pPr marL="365760" indent="-283464" eaLnBrk="1" fontAlgn="auto" hangingPunct="1">
              <a:spcAft>
                <a:spcPts val="0"/>
              </a:spcAft>
              <a:buFont typeface="Wingdings" pitchFamily="2" charset="2"/>
              <a:buNone/>
              <a:defRPr/>
            </a:pPr>
            <a:endParaRPr lang="en-CA" dirty="0" smtClean="0"/>
          </a:p>
        </p:txBody>
      </p:sp>
      <p:sp>
        <p:nvSpPr>
          <p:cNvPr id="4" name="Content Placeholder 3"/>
          <p:cNvSpPr>
            <a:spLocks noGrp="1"/>
          </p:cNvSpPr>
          <p:nvPr>
            <p:ph sz="half" idx="2"/>
          </p:nvPr>
        </p:nvSpPr>
        <p:spPr>
          <a:xfrm>
            <a:off x="5276850" y="1524000"/>
            <a:ext cx="3657600" cy="4664075"/>
          </a:xfrm>
        </p:spPr>
        <p:txBody>
          <a:bodyPr>
            <a:normAutofit lnSpcReduction="10000"/>
          </a:bodyPr>
          <a:lstStyle/>
          <a:p>
            <a:pPr marL="365760" indent="-283464" eaLnBrk="1" fontAlgn="auto" hangingPunct="1">
              <a:spcAft>
                <a:spcPts val="0"/>
              </a:spcAft>
              <a:buFont typeface="Wingdings 2"/>
              <a:buChar char=""/>
              <a:defRPr/>
            </a:pPr>
            <a:endParaRPr lang="en-CA" smtClean="0"/>
          </a:p>
        </p:txBody>
      </p:sp>
      <p:pic>
        <p:nvPicPr>
          <p:cNvPr id="34820" name="Picture 2" descr="http://www.starsandseas.com/SAS_Images/SAS_Physiol_Images/SAS%20cardiopics/heart_chambers.jpg"/>
          <p:cNvPicPr>
            <a:picLocks noChangeAspect="1" noChangeArrowheads="1"/>
          </p:cNvPicPr>
          <p:nvPr/>
        </p:nvPicPr>
        <p:blipFill>
          <a:blip r:embed="rId2"/>
          <a:srcRect/>
          <a:stretch>
            <a:fillRect/>
          </a:stretch>
        </p:blipFill>
        <p:spPr bwMode="auto">
          <a:xfrm>
            <a:off x="4800600" y="1412875"/>
            <a:ext cx="4148138" cy="4857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a:lstStyle/>
          <a:p>
            <a:pPr algn="r" eaLnBrk="1" fontAlgn="auto" hangingPunct="1">
              <a:spcAft>
                <a:spcPts val="0"/>
              </a:spcAft>
              <a:defRPr/>
            </a:pPr>
            <a:r>
              <a:rPr lang="en-CA" dirty="0" smtClean="0">
                <a:solidFill>
                  <a:schemeClr val="tx2">
                    <a:satMod val="130000"/>
                  </a:schemeClr>
                </a:solidFill>
              </a:rPr>
              <a:t> Heart Valves</a:t>
            </a:r>
          </a:p>
        </p:txBody>
      </p:sp>
      <p:sp>
        <p:nvSpPr>
          <p:cNvPr id="35842" name="Content Placeholder 2"/>
          <p:cNvSpPr>
            <a:spLocks noGrp="1"/>
          </p:cNvSpPr>
          <p:nvPr>
            <p:ph sz="half" idx="1"/>
          </p:nvPr>
        </p:nvSpPr>
        <p:spPr>
          <a:xfrm>
            <a:off x="990600" y="228600"/>
            <a:ext cx="4038600" cy="5857875"/>
          </a:xfrm>
        </p:spPr>
        <p:txBody>
          <a:bodyPr/>
          <a:lstStyle/>
          <a:p>
            <a:pPr eaLnBrk="1" hangingPunct="1"/>
            <a:r>
              <a:rPr lang="en-CA" smtClean="0"/>
              <a:t>The heart contains </a:t>
            </a:r>
            <a:r>
              <a:rPr lang="en-CA" b="1" smtClean="0"/>
              <a:t>valves</a:t>
            </a:r>
            <a:r>
              <a:rPr lang="en-CA" smtClean="0"/>
              <a:t> that control the flow of blood.  </a:t>
            </a:r>
          </a:p>
          <a:p>
            <a:pPr eaLnBrk="1" hangingPunct="1"/>
            <a:r>
              <a:rPr lang="en-CA" smtClean="0"/>
              <a:t>Valves are located between the atria and the ventricles known as </a:t>
            </a:r>
            <a:r>
              <a:rPr lang="en-CA" b="1" smtClean="0"/>
              <a:t>atrioventricular valves</a:t>
            </a:r>
            <a:r>
              <a:rPr lang="en-CA" smtClean="0"/>
              <a:t>.  </a:t>
            </a:r>
          </a:p>
          <a:p>
            <a:pPr eaLnBrk="1" hangingPunct="1"/>
            <a:r>
              <a:rPr lang="en-CA" smtClean="0"/>
              <a:t>Valves are also located between the ventricles and the arteries known as </a:t>
            </a:r>
            <a:r>
              <a:rPr lang="en-CA" b="1" smtClean="0"/>
              <a:t>semi-lunar valves</a:t>
            </a:r>
            <a:r>
              <a:rPr lang="en-CA" smtClean="0"/>
              <a:t>. </a:t>
            </a:r>
          </a:p>
          <a:p>
            <a:pPr eaLnBrk="1" hangingPunct="1"/>
            <a:endParaRPr lang="en-CA" smtClean="0"/>
          </a:p>
        </p:txBody>
      </p:sp>
      <p:sp>
        <p:nvSpPr>
          <p:cNvPr id="35843" name="Content Placeholder 3"/>
          <p:cNvSpPr>
            <a:spLocks noGrp="1"/>
          </p:cNvSpPr>
          <p:nvPr>
            <p:ph sz="half" idx="2"/>
          </p:nvPr>
        </p:nvSpPr>
        <p:spPr>
          <a:xfrm>
            <a:off x="5276850" y="1524000"/>
            <a:ext cx="3657600" cy="4664075"/>
          </a:xfrm>
        </p:spPr>
        <p:txBody>
          <a:bodyPr/>
          <a:lstStyle/>
          <a:p>
            <a:pPr eaLnBrk="1" hangingPunct="1"/>
            <a:endParaRPr lang="en-CA" smtClean="0"/>
          </a:p>
        </p:txBody>
      </p:sp>
      <p:pic>
        <p:nvPicPr>
          <p:cNvPr id="35844" name="Picture 3"/>
          <p:cNvPicPr>
            <a:picLocks noChangeAspect="1" noChangeArrowheads="1"/>
          </p:cNvPicPr>
          <p:nvPr/>
        </p:nvPicPr>
        <p:blipFill>
          <a:blip r:embed="rId2"/>
          <a:srcRect/>
          <a:stretch>
            <a:fillRect/>
          </a:stretch>
        </p:blipFill>
        <p:spPr bwMode="auto">
          <a:xfrm>
            <a:off x="4876800" y="1428750"/>
            <a:ext cx="4267200" cy="478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1143000"/>
          </a:xfrm>
        </p:spPr>
        <p:txBody>
          <a:bodyPr/>
          <a:lstStyle/>
          <a:p>
            <a:pPr eaLnBrk="1" fontAlgn="auto" hangingPunct="1">
              <a:spcAft>
                <a:spcPts val="0"/>
              </a:spcAft>
              <a:defRPr/>
            </a:pPr>
            <a:r>
              <a:rPr lang="en-US" dirty="0" smtClean="0">
                <a:solidFill>
                  <a:schemeClr val="tx2">
                    <a:satMod val="130000"/>
                  </a:schemeClr>
                </a:solidFill>
              </a:rPr>
              <a:t>Covering layers of heart</a:t>
            </a:r>
            <a:endParaRPr lang="en-US" dirty="0">
              <a:solidFill>
                <a:schemeClr val="tx2">
                  <a:satMod val="130000"/>
                </a:schemeClr>
              </a:solidFill>
            </a:endParaRPr>
          </a:p>
        </p:txBody>
      </p:sp>
      <p:sp>
        <p:nvSpPr>
          <p:cNvPr id="3" name="Content Placeholder 2"/>
          <p:cNvSpPr>
            <a:spLocks noGrp="1"/>
          </p:cNvSpPr>
          <p:nvPr>
            <p:ph idx="1"/>
          </p:nvPr>
        </p:nvSpPr>
        <p:spPr>
          <a:xfrm>
            <a:off x="1066800" y="1447800"/>
            <a:ext cx="7867650" cy="4800600"/>
          </a:xfrm>
        </p:spPr>
        <p:txBody>
          <a:bodyPr>
            <a:normAutofit lnSpcReduction="10000"/>
          </a:bodyPr>
          <a:lstStyle/>
          <a:p>
            <a:pPr marL="571500" indent="-571500" eaLnBrk="1" fontAlgn="auto" hangingPunct="1">
              <a:lnSpc>
                <a:spcPct val="90000"/>
              </a:lnSpc>
              <a:spcAft>
                <a:spcPts val="0"/>
              </a:spcAft>
              <a:buFont typeface="Wingdings 2"/>
              <a:buChar char=""/>
              <a:defRPr/>
            </a:pPr>
            <a:r>
              <a:rPr lang="en-US" b="1" dirty="0" smtClean="0">
                <a:solidFill>
                  <a:schemeClr val="accent2"/>
                </a:solidFill>
              </a:rPr>
              <a:t>Pericardium</a:t>
            </a:r>
            <a:r>
              <a:rPr lang="en-US" dirty="0" smtClean="0">
                <a:solidFill>
                  <a:srgbClr val="000000"/>
                </a:solidFill>
              </a:rPr>
              <a:t> – a double-walled sac around the heart composed of:</a:t>
            </a:r>
          </a:p>
          <a:p>
            <a:pPr marL="1009650" lvl="1" indent="-552450" eaLnBrk="1" fontAlgn="auto" hangingPunct="1">
              <a:lnSpc>
                <a:spcPct val="90000"/>
              </a:lnSpc>
              <a:spcAft>
                <a:spcPts val="0"/>
              </a:spcAft>
              <a:buFont typeface="Wingdings" pitchFamily="2" charset="2"/>
              <a:buAutoNum type="arabicPeriod"/>
              <a:defRPr/>
            </a:pPr>
            <a:r>
              <a:rPr lang="en-US" dirty="0" smtClean="0">
                <a:solidFill>
                  <a:srgbClr val="000000"/>
                </a:solidFill>
              </a:rPr>
              <a:t>A </a:t>
            </a:r>
            <a:r>
              <a:rPr lang="en-US" dirty="0" smtClean="0">
                <a:solidFill>
                  <a:schemeClr val="accent2"/>
                </a:solidFill>
              </a:rPr>
              <a:t>superficial fibrous</a:t>
            </a:r>
            <a:r>
              <a:rPr lang="en-US" dirty="0" smtClean="0">
                <a:solidFill>
                  <a:srgbClr val="000000"/>
                </a:solidFill>
              </a:rPr>
              <a:t> pericardium</a:t>
            </a:r>
          </a:p>
          <a:p>
            <a:pPr marL="1009650" lvl="1" indent="-552450" eaLnBrk="1" fontAlgn="auto" hangingPunct="1">
              <a:lnSpc>
                <a:spcPct val="90000"/>
              </a:lnSpc>
              <a:spcAft>
                <a:spcPts val="0"/>
              </a:spcAft>
              <a:buFont typeface="Wingdings" pitchFamily="2" charset="2"/>
              <a:buAutoNum type="arabicPeriod"/>
              <a:defRPr/>
            </a:pPr>
            <a:r>
              <a:rPr lang="en-US" dirty="0" smtClean="0"/>
              <a:t>A </a:t>
            </a:r>
            <a:r>
              <a:rPr lang="en-US" dirty="0" smtClean="0">
                <a:solidFill>
                  <a:schemeClr val="accent2"/>
                </a:solidFill>
              </a:rPr>
              <a:t>deep two-layer serous</a:t>
            </a:r>
            <a:r>
              <a:rPr lang="en-US" dirty="0" smtClean="0"/>
              <a:t> pericardium</a:t>
            </a:r>
          </a:p>
          <a:p>
            <a:pPr marL="1466850" lvl="2" indent="-552450" eaLnBrk="1" fontAlgn="auto" hangingPunct="1">
              <a:lnSpc>
                <a:spcPct val="90000"/>
              </a:lnSpc>
              <a:spcAft>
                <a:spcPts val="0"/>
              </a:spcAft>
              <a:buFont typeface="Wingdings" pitchFamily="2" charset="2"/>
              <a:buAutoNum type="alphaLcPeriod"/>
              <a:defRPr/>
            </a:pPr>
            <a:r>
              <a:rPr lang="en-US" dirty="0" smtClean="0"/>
              <a:t>The </a:t>
            </a:r>
            <a:r>
              <a:rPr lang="en-US" dirty="0" smtClean="0">
                <a:solidFill>
                  <a:schemeClr val="accent2"/>
                </a:solidFill>
              </a:rPr>
              <a:t>parietal layer</a:t>
            </a:r>
            <a:r>
              <a:rPr lang="en-US" dirty="0" smtClean="0"/>
              <a:t> lines the </a:t>
            </a:r>
            <a:r>
              <a:rPr lang="en-US" dirty="0" smtClean="0">
                <a:solidFill>
                  <a:schemeClr val="accent2"/>
                </a:solidFill>
              </a:rPr>
              <a:t>internal surface</a:t>
            </a:r>
            <a:r>
              <a:rPr lang="en-US" dirty="0" smtClean="0"/>
              <a:t> of the fibrous pericardium</a:t>
            </a:r>
          </a:p>
          <a:p>
            <a:pPr marL="1466850" lvl="2" indent="-552450" eaLnBrk="1" fontAlgn="auto" hangingPunct="1">
              <a:lnSpc>
                <a:spcPct val="90000"/>
              </a:lnSpc>
              <a:spcAft>
                <a:spcPts val="0"/>
              </a:spcAft>
              <a:buFont typeface="Wingdings" pitchFamily="2" charset="2"/>
              <a:buAutoNum type="alphaLcPeriod"/>
              <a:defRPr/>
            </a:pPr>
            <a:r>
              <a:rPr lang="en-US" dirty="0" smtClean="0"/>
              <a:t>The </a:t>
            </a:r>
            <a:r>
              <a:rPr lang="en-US" dirty="0" smtClean="0">
                <a:solidFill>
                  <a:schemeClr val="accent2"/>
                </a:solidFill>
              </a:rPr>
              <a:t>visceral layer</a:t>
            </a:r>
            <a:r>
              <a:rPr lang="en-US" dirty="0" smtClean="0"/>
              <a:t> or epicardium lines the </a:t>
            </a:r>
            <a:r>
              <a:rPr lang="en-US" dirty="0" smtClean="0">
                <a:solidFill>
                  <a:schemeClr val="accent2"/>
                </a:solidFill>
              </a:rPr>
              <a:t>surface of the heart</a:t>
            </a:r>
          </a:p>
          <a:p>
            <a:pPr marL="640080" lvl="1" indent="-237744" eaLnBrk="1" fontAlgn="auto" hangingPunct="1">
              <a:lnSpc>
                <a:spcPct val="90000"/>
              </a:lnSpc>
              <a:spcAft>
                <a:spcPts val="0"/>
              </a:spcAft>
              <a:buFont typeface="Verdana"/>
              <a:buChar char="◦"/>
              <a:defRPr/>
            </a:pPr>
            <a:r>
              <a:rPr lang="en-US" dirty="0" smtClean="0">
                <a:latin typeface="Comic Sans MS" pitchFamily="66" charset="0"/>
              </a:rPr>
              <a:t>Pericardial space: between parietal and visceral layer</a:t>
            </a:r>
          </a:p>
          <a:p>
            <a:pPr marL="886968" lvl="2" eaLnBrk="1" fontAlgn="auto" hangingPunct="1">
              <a:lnSpc>
                <a:spcPct val="90000"/>
              </a:lnSpc>
              <a:spcAft>
                <a:spcPts val="0"/>
              </a:spcAft>
              <a:buFont typeface="Wingdings 2"/>
              <a:buChar char=""/>
              <a:defRPr/>
            </a:pPr>
            <a:r>
              <a:rPr lang="en-US" dirty="0" smtClean="0">
                <a:latin typeface="Comic Sans MS" pitchFamily="66" charset="0"/>
              </a:rPr>
              <a:t>Filled with 10-15mL of pericardial fluid</a:t>
            </a:r>
          </a:p>
          <a:p>
            <a:pPr marL="886968" lvl="2" eaLnBrk="1" fontAlgn="auto" hangingPunct="1">
              <a:lnSpc>
                <a:spcPct val="90000"/>
              </a:lnSpc>
              <a:spcAft>
                <a:spcPts val="0"/>
              </a:spcAft>
              <a:buFont typeface="Wingdings 2"/>
              <a:buChar char=""/>
              <a:defRPr/>
            </a:pPr>
            <a:r>
              <a:rPr lang="en-US" dirty="0" smtClean="0">
                <a:latin typeface="Comic Sans MS" pitchFamily="66" charset="0"/>
              </a:rPr>
              <a:t>Decreases friction</a:t>
            </a:r>
          </a:p>
          <a:p>
            <a:pPr marL="1466850" lvl="2" indent="-552450" eaLnBrk="1" fontAlgn="auto" hangingPunct="1">
              <a:lnSpc>
                <a:spcPct val="90000"/>
              </a:lnSpc>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7650" cy="1143000"/>
          </a:xfrm>
        </p:spPr>
        <p:txBody>
          <a:bodyPr/>
          <a:lstStyle/>
          <a:p>
            <a:pPr eaLnBrk="1" fontAlgn="auto" hangingPunct="1">
              <a:spcAft>
                <a:spcPts val="0"/>
              </a:spcAft>
              <a:defRPr/>
            </a:pPr>
            <a:r>
              <a:rPr lang="en-US" dirty="0" smtClean="0">
                <a:solidFill>
                  <a:schemeClr val="tx2">
                    <a:satMod val="130000"/>
                  </a:schemeClr>
                </a:solidFill>
              </a:rPr>
              <a:t>Covering layers of heart</a:t>
            </a:r>
            <a:endParaRPr lang="en-US" dirty="0">
              <a:solidFill>
                <a:schemeClr val="tx2">
                  <a:satMod val="130000"/>
                </a:schemeClr>
              </a:solidFill>
            </a:endParaRPr>
          </a:p>
        </p:txBody>
      </p:sp>
      <p:sp>
        <p:nvSpPr>
          <p:cNvPr id="37890" name="Content Placeholder 2"/>
          <p:cNvSpPr>
            <a:spLocks noGrp="1"/>
          </p:cNvSpPr>
          <p:nvPr>
            <p:ph idx="1"/>
          </p:nvPr>
        </p:nvSpPr>
        <p:spPr>
          <a:xfrm>
            <a:off x="1066800" y="1447800"/>
            <a:ext cx="7867650" cy="4800600"/>
          </a:xfrm>
        </p:spPr>
        <p:txBody>
          <a:bodyPr/>
          <a:lstStyle/>
          <a:p>
            <a:pPr eaLnBrk="1" hangingPunct="1"/>
            <a:r>
              <a:rPr lang="en-US" smtClean="0">
                <a:solidFill>
                  <a:srgbClr val="000000"/>
                </a:solidFill>
              </a:rPr>
              <a:t>The </a:t>
            </a:r>
            <a:r>
              <a:rPr lang="en-US" smtClean="0">
                <a:solidFill>
                  <a:schemeClr val="accent2"/>
                </a:solidFill>
              </a:rPr>
              <a:t>Function</a:t>
            </a:r>
            <a:r>
              <a:rPr lang="en-US" smtClean="0">
                <a:solidFill>
                  <a:srgbClr val="000000"/>
                </a:solidFill>
              </a:rPr>
              <a:t> of the Pericardium:</a:t>
            </a:r>
          </a:p>
          <a:p>
            <a:pPr lvl="1" eaLnBrk="1" hangingPunct="1"/>
            <a:r>
              <a:rPr lang="en-US" smtClean="0">
                <a:solidFill>
                  <a:schemeClr val="accent2"/>
                </a:solidFill>
              </a:rPr>
              <a:t>Protects and anchors</a:t>
            </a:r>
            <a:r>
              <a:rPr lang="en-US" smtClean="0">
                <a:solidFill>
                  <a:srgbClr val="000000"/>
                </a:solidFill>
              </a:rPr>
              <a:t> the heart</a:t>
            </a:r>
          </a:p>
          <a:p>
            <a:pPr lvl="1" eaLnBrk="1" hangingPunct="1"/>
            <a:r>
              <a:rPr lang="en-US" smtClean="0">
                <a:solidFill>
                  <a:schemeClr val="accent2"/>
                </a:solidFill>
              </a:rPr>
              <a:t>Prevents overfilling</a:t>
            </a:r>
            <a:r>
              <a:rPr lang="en-US" smtClean="0">
                <a:solidFill>
                  <a:srgbClr val="000000"/>
                </a:solidFill>
              </a:rPr>
              <a:t> of the heart with blood</a:t>
            </a:r>
          </a:p>
          <a:p>
            <a:pPr lvl="1" eaLnBrk="1" hangingPunct="1"/>
            <a:r>
              <a:rPr lang="en-US" smtClean="0"/>
              <a:t>Allows for the heart to work in a relatively </a:t>
            </a:r>
            <a:r>
              <a:rPr lang="en-US" smtClean="0">
                <a:solidFill>
                  <a:schemeClr val="accent2"/>
                </a:solidFill>
              </a:rPr>
              <a:t>friction-free environment</a:t>
            </a:r>
          </a:p>
          <a:p>
            <a:pPr eaLnBrk="1" hangingPunct="1"/>
            <a:endParaRPr lang="en-US"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t>Chapter 18, Cardiovascular System </a:t>
            </a:r>
          </a:p>
        </p:txBody>
      </p:sp>
      <p:sp>
        <p:nvSpPr>
          <p:cNvPr id="6" name="Slide Number Placeholder 5"/>
          <p:cNvSpPr>
            <a:spLocks noGrp="1"/>
          </p:cNvSpPr>
          <p:nvPr>
            <p:ph type="sldNum" sz="quarter" idx="12"/>
          </p:nvPr>
        </p:nvSpPr>
        <p:spPr/>
        <p:txBody>
          <a:bodyPr/>
          <a:lstStyle/>
          <a:p>
            <a:pPr>
              <a:defRPr/>
            </a:pPr>
            <a:fld id="{8BCBC1A7-08C2-4AC4-BA9B-57F6B50367F5}" type="slidenum">
              <a:rPr lang="en-US"/>
              <a:pPr>
                <a:defRPr/>
              </a:pPr>
              <a:t>19</a:t>
            </a:fld>
            <a:endParaRPr lang="en-US"/>
          </a:p>
        </p:txBody>
      </p:sp>
      <p:sp>
        <p:nvSpPr>
          <p:cNvPr id="440322"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rPr>
              <a:t>Pericardial Layers of the Heart</a:t>
            </a:r>
          </a:p>
        </p:txBody>
      </p:sp>
      <p:sp>
        <p:nvSpPr>
          <p:cNvPr id="38916" name="Text Box 3"/>
          <p:cNvSpPr txBox="1">
            <a:spLocks noChangeArrowheads="1"/>
          </p:cNvSpPr>
          <p:nvPr/>
        </p:nvSpPr>
        <p:spPr bwMode="auto">
          <a:xfrm>
            <a:off x="7315200" y="6324600"/>
            <a:ext cx="1600200" cy="274638"/>
          </a:xfrm>
          <a:prstGeom prst="rect">
            <a:avLst/>
          </a:prstGeom>
          <a:noFill/>
          <a:ln w="9525">
            <a:noFill/>
            <a:miter lim="800000"/>
            <a:headEnd/>
            <a:tailEnd/>
          </a:ln>
        </p:spPr>
        <p:txBody>
          <a:bodyPr>
            <a:spAutoFit/>
          </a:bodyPr>
          <a:lstStyle/>
          <a:p>
            <a:pPr algn="r"/>
            <a:r>
              <a:rPr lang="en-US" sz="1200">
                <a:latin typeface="Gill Sans MT" pitchFamily="34" charset="0"/>
              </a:rPr>
              <a:t>Figure 18.2</a:t>
            </a:r>
          </a:p>
        </p:txBody>
      </p:sp>
      <p:pic>
        <p:nvPicPr>
          <p:cNvPr id="38917" name="Picture 4"/>
          <p:cNvPicPr>
            <a:picLocks noChangeAspect="1" noChangeArrowheads="1"/>
          </p:cNvPicPr>
          <p:nvPr/>
        </p:nvPicPr>
        <p:blipFill>
          <a:blip r:embed="rId2"/>
          <a:srcRect/>
          <a:stretch>
            <a:fillRect/>
          </a:stretch>
        </p:blipFill>
        <p:spPr bwMode="auto">
          <a:xfrm>
            <a:off x="304800" y="1447800"/>
            <a:ext cx="8686800" cy="4572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1143000"/>
          </a:xfrm>
        </p:spPr>
        <p:txBody>
          <a:bodyPr/>
          <a:lstStyle/>
          <a:p>
            <a:pPr eaLnBrk="1" fontAlgn="auto" hangingPunct="1">
              <a:spcAft>
                <a:spcPts val="0"/>
              </a:spcAft>
              <a:defRPr/>
            </a:pPr>
            <a:r>
              <a:rPr lang="en-US" dirty="0" smtClean="0">
                <a:solidFill>
                  <a:schemeClr val="tx2">
                    <a:satMod val="130000"/>
                  </a:schemeClr>
                </a:solidFill>
              </a:rPr>
              <a:t>Cardio-Vascular system</a:t>
            </a:r>
            <a:endParaRPr lang="en-US" dirty="0">
              <a:solidFill>
                <a:schemeClr val="tx2">
                  <a:satMod val="130000"/>
                </a:schemeClr>
              </a:solidFill>
            </a:endParaRPr>
          </a:p>
        </p:txBody>
      </p:sp>
      <p:sp>
        <p:nvSpPr>
          <p:cNvPr id="3" name="Content Placeholder 2"/>
          <p:cNvSpPr>
            <a:spLocks noGrp="1"/>
          </p:cNvSpPr>
          <p:nvPr>
            <p:ph idx="1"/>
          </p:nvPr>
        </p:nvSpPr>
        <p:spPr>
          <a:xfrm>
            <a:off x="990600" y="1447800"/>
            <a:ext cx="7943850" cy="5029200"/>
          </a:xfrm>
        </p:spPr>
        <p:txBody>
          <a:bodyPr>
            <a:normAutofit fontScale="92500" lnSpcReduction="10000"/>
          </a:bodyPr>
          <a:lstStyle/>
          <a:p>
            <a:pPr marL="342900" indent="-342900" eaLnBrk="1" fontAlgn="auto" hangingPunct="1">
              <a:lnSpc>
                <a:spcPct val="80000"/>
              </a:lnSpc>
              <a:spcAft>
                <a:spcPct val="50000"/>
              </a:spcAft>
              <a:buClr>
                <a:srgbClr val="FF6600"/>
              </a:buClr>
              <a:buFont typeface="Symbol" charset="2"/>
              <a:buChar char="·"/>
              <a:defRPr/>
            </a:pPr>
            <a:r>
              <a:rPr lang="en-US" sz="3400" dirty="0" smtClean="0">
                <a:latin typeface="Arial" charset="0"/>
              </a:rPr>
              <a:t>Also called as circulatory system</a:t>
            </a:r>
          </a:p>
          <a:p>
            <a:pPr marL="342900" indent="-342900" eaLnBrk="1" fontAlgn="auto" hangingPunct="1">
              <a:lnSpc>
                <a:spcPct val="80000"/>
              </a:lnSpc>
              <a:spcAft>
                <a:spcPct val="50000"/>
              </a:spcAft>
              <a:buClr>
                <a:srgbClr val="FF6600"/>
              </a:buClr>
              <a:buFont typeface="Symbol" charset="2"/>
              <a:buChar char="·"/>
              <a:defRPr/>
            </a:pPr>
            <a:r>
              <a:rPr lang="en-US" sz="3400" dirty="0" smtClean="0">
                <a:latin typeface="Arial" charset="0"/>
              </a:rPr>
              <a:t>A closed system of the heart and blood vessels</a:t>
            </a:r>
          </a:p>
          <a:p>
            <a:pPr marL="687388" lvl="1" indent="-230188" eaLnBrk="1" fontAlgn="auto" hangingPunct="1">
              <a:lnSpc>
                <a:spcPct val="80000"/>
              </a:lnSpc>
              <a:spcAft>
                <a:spcPct val="50000"/>
              </a:spcAft>
              <a:buClr>
                <a:srgbClr val="FF6600"/>
              </a:buClr>
              <a:buFont typeface="Symbol" charset="2"/>
              <a:buChar char="·"/>
              <a:defRPr/>
            </a:pPr>
            <a:r>
              <a:rPr lang="en-US" sz="3000" dirty="0" smtClean="0">
                <a:latin typeface="Arial" charset="0"/>
              </a:rPr>
              <a:t>The heart pumps blood</a:t>
            </a:r>
          </a:p>
          <a:p>
            <a:pPr marL="687388" lvl="1" indent="-230188" eaLnBrk="1" fontAlgn="auto" hangingPunct="1">
              <a:lnSpc>
                <a:spcPct val="80000"/>
              </a:lnSpc>
              <a:spcAft>
                <a:spcPct val="50000"/>
              </a:spcAft>
              <a:buClr>
                <a:srgbClr val="FF6600"/>
              </a:buClr>
              <a:buFont typeface="Symbol" charset="2"/>
              <a:buChar char="·"/>
              <a:defRPr/>
            </a:pPr>
            <a:r>
              <a:rPr lang="en-US" sz="3000" dirty="0" smtClean="0">
                <a:latin typeface="Arial" charset="0"/>
              </a:rPr>
              <a:t>Blood vessels allow blood to circulate to all parts of the body</a:t>
            </a:r>
          </a:p>
          <a:p>
            <a:pPr marL="342900" indent="-342900" eaLnBrk="1" fontAlgn="auto" hangingPunct="1">
              <a:lnSpc>
                <a:spcPct val="80000"/>
              </a:lnSpc>
              <a:spcAft>
                <a:spcPct val="50000"/>
              </a:spcAft>
              <a:buClr>
                <a:srgbClr val="FF6600"/>
              </a:buClr>
              <a:buFont typeface="Symbol" charset="2"/>
              <a:buChar char="·"/>
              <a:defRPr/>
            </a:pPr>
            <a:r>
              <a:rPr lang="en-US" sz="3400" dirty="0" smtClean="0">
                <a:latin typeface="Arial" charset="0"/>
              </a:rPr>
              <a:t>The function of the cardiovascular system is to deliver oxygen and nutrients and to remove carbon dioxide and other waste products</a:t>
            </a:r>
            <a:endParaRPr lang="en-US" sz="3000" dirty="0" smtClean="0">
              <a:latin typeface="Arial" charset="0"/>
            </a:endParaRPr>
          </a:p>
          <a:p>
            <a:pPr marL="365760" indent="-283464"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7650" cy="1143000"/>
          </a:xfrm>
        </p:spPr>
        <p:txBody>
          <a:bodyPr/>
          <a:lstStyle/>
          <a:p>
            <a:pPr eaLnBrk="1" fontAlgn="auto" hangingPunct="1">
              <a:spcAft>
                <a:spcPts val="0"/>
              </a:spcAft>
              <a:defRPr/>
            </a:pPr>
            <a:r>
              <a:rPr lang="en-US" dirty="0" smtClean="0">
                <a:solidFill>
                  <a:schemeClr val="tx2">
                    <a:satMod val="130000"/>
                  </a:schemeClr>
                </a:solidFill>
              </a:rPr>
              <a:t>Heart Wall</a:t>
            </a:r>
            <a:endParaRPr lang="en-US" dirty="0">
              <a:solidFill>
                <a:schemeClr val="tx2">
                  <a:satMod val="130000"/>
                </a:schemeClr>
              </a:solidFill>
            </a:endParaRPr>
          </a:p>
        </p:txBody>
      </p:sp>
      <p:sp>
        <p:nvSpPr>
          <p:cNvPr id="3" name="Content Placeholder 2"/>
          <p:cNvSpPr>
            <a:spLocks noGrp="1"/>
          </p:cNvSpPr>
          <p:nvPr>
            <p:ph idx="1"/>
          </p:nvPr>
        </p:nvSpPr>
        <p:spPr>
          <a:xfrm>
            <a:off x="990600" y="1143000"/>
            <a:ext cx="7943850" cy="5105400"/>
          </a:xfrm>
        </p:spPr>
        <p:txBody>
          <a:bodyPr>
            <a:normAutofit fontScale="85000" lnSpcReduction="20000"/>
          </a:bodyPr>
          <a:lstStyle/>
          <a:p>
            <a:pPr marL="365760" indent="-283464" eaLnBrk="1" fontAlgn="auto" hangingPunct="1">
              <a:spcAft>
                <a:spcPts val="0"/>
              </a:spcAft>
              <a:buFont typeface="Wingdings 2"/>
              <a:buChar char=""/>
              <a:defRPr/>
            </a:pPr>
            <a:r>
              <a:rPr lang="en-US" dirty="0" smtClean="0"/>
              <a:t>3 layers –</a:t>
            </a:r>
          </a:p>
          <a:p>
            <a:pPr marL="1097280" lvl="3" indent="-173736" eaLnBrk="1" fontAlgn="auto" hangingPunct="1">
              <a:spcAft>
                <a:spcPts val="0"/>
              </a:spcAft>
              <a:buClr>
                <a:schemeClr val="accent3"/>
              </a:buClr>
              <a:buFont typeface="Wingdings 2"/>
              <a:buChar char=""/>
              <a:defRPr/>
            </a:pPr>
            <a:r>
              <a:rPr lang="en-US" sz="2800" dirty="0" smtClean="0"/>
              <a:t>Epicardium</a:t>
            </a:r>
          </a:p>
          <a:p>
            <a:pPr marL="1097280" lvl="3" indent="-173736" eaLnBrk="1" fontAlgn="auto" hangingPunct="1">
              <a:spcAft>
                <a:spcPts val="0"/>
              </a:spcAft>
              <a:buClr>
                <a:schemeClr val="accent3"/>
              </a:buClr>
              <a:buFont typeface="Wingdings 2"/>
              <a:buChar char=""/>
              <a:defRPr/>
            </a:pPr>
            <a:r>
              <a:rPr lang="en-US" sz="2800" dirty="0" smtClean="0"/>
              <a:t>Myocardium</a:t>
            </a:r>
          </a:p>
          <a:p>
            <a:pPr marL="1097280" lvl="3" indent="-173736" eaLnBrk="1" fontAlgn="auto" hangingPunct="1">
              <a:spcAft>
                <a:spcPts val="0"/>
              </a:spcAft>
              <a:buClr>
                <a:schemeClr val="accent3"/>
              </a:buClr>
              <a:buFont typeface="Wingdings 2"/>
              <a:buChar char=""/>
              <a:defRPr/>
            </a:pPr>
            <a:r>
              <a:rPr lang="en-US" sz="2800" dirty="0" smtClean="0"/>
              <a:t>Endocardium</a:t>
            </a:r>
          </a:p>
          <a:p>
            <a:pPr marL="365760" indent="-283464" eaLnBrk="1" fontAlgn="auto" hangingPunct="1">
              <a:spcAft>
                <a:spcPts val="0"/>
              </a:spcAft>
              <a:buFont typeface="Wingdings 2"/>
              <a:buChar char=""/>
              <a:defRPr/>
            </a:pPr>
            <a:r>
              <a:rPr lang="en-US" sz="2800" dirty="0" smtClean="0">
                <a:latin typeface="Comic Sans MS" pitchFamily="66" charset="0"/>
              </a:rPr>
              <a:t>Epicardium – outer layer</a:t>
            </a:r>
          </a:p>
          <a:p>
            <a:pPr marL="640080" lvl="1" indent="-237744" eaLnBrk="1" fontAlgn="auto" hangingPunct="1">
              <a:spcAft>
                <a:spcPts val="0"/>
              </a:spcAft>
              <a:buFont typeface="Verdana"/>
              <a:buChar char="◦"/>
              <a:defRPr/>
            </a:pPr>
            <a:r>
              <a:rPr lang="en-US" sz="2400" dirty="0" smtClean="0">
                <a:latin typeface="Comic Sans MS" pitchFamily="66" charset="0"/>
              </a:rPr>
              <a:t>Epicardium = visceral layer of serous pericardium</a:t>
            </a:r>
          </a:p>
          <a:p>
            <a:pPr marL="365760" indent="-283464" eaLnBrk="1" fontAlgn="auto" hangingPunct="1">
              <a:spcAft>
                <a:spcPts val="0"/>
              </a:spcAft>
              <a:buFont typeface="Wingdings 2"/>
              <a:buChar char=""/>
              <a:defRPr/>
            </a:pPr>
            <a:r>
              <a:rPr lang="en-US" sz="2800" dirty="0" smtClean="0">
                <a:latin typeface="Comic Sans MS" pitchFamily="66" charset="0"/>
              </a:rPr>
              <a:t>Myocardium – thick, contractile layer composed of cardiac muscle cells</a:t>
            </a:r>
          </a:p>
          <a:p>
            <a:pPr marL="640080" lvl="1" indent="-237744" eaLnBrk="1" fontAlgn="auto" hangingPunct="1">
              <a:spcAft>
                <a:spcPts val="0"/>
              </a:spcAft>
              <a:buFont typeface="Verdana"/>
              <a:buChar char="◦"/>
              <a:defRPr/>
            </a:pPr>
            <a:r>
              <a:rPr lang="en-US" sz="2400" dirty="0" smtClean="0">
                <a:latin typeface="Comic Sans MS" pitchFamily="66" charset="0"/>
              </a:rPr>
              <a:t>Intercalated disks contain many gap junctions</a:t>
            </a:r>
          </a:p>
          <a:p>
            <a:pPr marL="640080" lvl="1" indent="-237744" eaLnBrk="1" fontAlgn="auto" hangingPunct="1">
              <a:spcAft>
                <a:spcPts val="0"/>
              </a:spcAft>
              <a:buFont typeface="Verdana"/>
              <a:buChar char="◦"/>
              <a:defRPr/>
            </a:pPr>
            <a:r>
              <a:rPr lang="en-US" sz="2400" dirty="0" smtClean="0">
                <a:latin typeface="Comic Sans MS" pitchFamily="66" charset="0"/>
              </a:rPr>
              <a:t>Allow cardiac muscle cells to function as a single unit </a:t>
            </a:r>
          </a:p>
          <a:p>
            <a:pPr marL="365760" indent="-283464" eaLnBrk="1" fontAlgn="auto" hangingPunct="1">
              <a:spcAft>
                <a:spcPts val="0"/>
              </a:spcAft>
              <a:buFont typeface="Wingdings 2"/>
              <a:buChar char=""/>
              <a:defRPr/>
            </a:pPr>
            <a:r>
              <a:rPr lang="en-US" sz="2800" dirty="0" smtClean="0">
                <a:latin typeface="Comic Sans MS" pitchFamily="66" charset="0"/>
              </a:rPr>
              <a:t>Endocardium – interior of cardiac wall</a:t>
            </a:r>
          </a:p>
          <a:p>
            <a:pPr marL="640080" lvl="1" indent="-237744" eaLnBrk="1" fontAlgn="auto" hangingPunct="1">
              <a:spcAft>
                <a:spcPts val="0"/>
              </a:spcAft>
              <a:buFont typeface="Verdana"/>
              <a:buChar char="◦"/>
              <a:defRPr/>
            </a:pPr>
            <a:r>
              <a:rPr lang="en-US" sz="2400" dirty="0" smtClean="0">
                <a:latin typeface="Comic Sans MS" pitchFamily="66" charset="0"/>
              </a:rPr>
              <a:t>Endothelial tissue</a:t>
            </a:r>
          </a:p>
          <a:p>
            <a:pPr marL="640080" lvl="1" indent="-237744" eaLnBrk="1" fontAlgn="auto" hangingPunct="1">
              <a:spcAft>
                <a:spcPts val="0"/>
              </a:spcAft>
              <a:buFont typeface="Verdana"/>
              <a:buChar char="◦"/>
              <a:defRPr/>
            </a:pPr>
            <a:r>
              <a:rPr lang="en-US" sz="2400" dirty="0" smtClean="0">
                <a:latin typeface="Comic Sans MS" pitchFamily="66" charset="0"/>
              </a:rPr>
              <a:t>Provides smooth lining for inner side of heart</a:t>
            </a:r>
          </a:p>
          <a:p>
            <a:pPr marL="640080" lvl="1" indent="-237744" eaLnBrk="1" fontAlgn="auto" hangingPunct="1">
              <a:spcAft>
                <a:spcPts val="0"/>
              </a:spcAft>
              <a:buFont typeface="Verdana"/>
              <a:buChar char="◦"/>
              <a:defRPr/>
            </a:pPr>
            <a:r>
              <a:rPr lang="en-US" sz="2400" dirty="0" smtClean="0">
                <a:latin typeface="Comic Sans MS" pitchFamily="66" charset="0"/>
              </a:rPr>
              <a:t>Covers valves of heart.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9" descr="section of heart"/>
          <p:cNvPicPr>
            <a:picLocks noChangeAspect="1" noChangeArrowheads="1"/>
          </p:cNvPicPr>
          <p:nvPr/>
        </p:nvPicPr>
        <p:blipFill>
          <a:blip r:embed="rId2"/>
          <a:srcRect/>
          <a:stretch>
            <a:fillRect/>
          </a:stretch>
        </p:blipFill>
        <p:spPr bwMode="auto">
          <a:xfrm>
            <a:off x="152400" y="304800"/>
            <a:ext cx="8763000" cy="624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90600" y="274638"/>
            <a:ext cx="7943850" cy="1143000"/>
          </a:xfrm>
        </p:spPr>
        <p:txBody>
          <a:bodyPr/>
          <a:lstStyle/>
          <a:p>
            <a:pPr eaLnBrk="1" fontAlgn="auto" hangingPunct="1">
              <a:spcAft>
                <a:spcPts val="0"/>
              </a:spcAft>
              <a:defRPr/>
            </a:pPr>
            <a:r>
              <a:rPr lang="en-CA" dirty="0" smtClean="0">
                <a:solidFill>
                  <a:schemeClr val="tx2">
                    <a:satMod val="130000"/>
                  </a:schemeClr>
                </a:solidFill>
              </a:rPr>
              <a:t>Path of Blood</a:t>
            </a:r>
            <a:endParaRPr lang="en-CA" dirty="0">
              <a:solidFill>
                <a:schemeClr val="tx2">
                  <a:satMod val="130000"/>
                </a:schemeClr>
              </a:solidFill>
            </a:endParaRPr>
          </a:p>
        </p:txBody>
      </p:sp>
      <p:sp>
        <p:nvSpPr>
          <p:cNvPr id="6" name="Content Placeholder 5"/>
          <p:cNvSpPr>
            <a:spLocks noGrp="1"/>
          </p:cNvSpPr>
          <p:nvPr>
            <p:ph idx="1"/>
          </p:nvPr>
        </p:nvSpPr>
        <p:spPr>
          <a:xfrm>
            <a:off x="990600" y="1357313"/>
            <a:ext cx="7939088" cy="4738687"/>
          </a:xfrm>
        </p:spPr>
        <p:txBody>
          <a:bodyPr>
            <a:normAutofit fontScale="92500" lnSpcReduction="10000"/>
          </a:bodyPr>
          <a:lstStyle/>
          <a:p>
            <a:pPr marL="365760" indent="-283464" eaLnBrk="1" fontAlgn="auto" hangingPunct="1">
              <a:spcAft>
                <a:spcPts val="0"/>
              </a:spcAft>
              <a:buFont typeface="Wingdings 2"/>
              <a:buChar char=""/>
              <a:defRPr/>
            </a:pPr>
            <a:r>
              <a:rPr lang="en-CA" dirty="0" smtClean="0"/>
              <a:t>Oxygen depleted blood enters the right side of the heart through the inferior/superior vena cava.</a:t>
            </a:r>
          </a:p>
          <a:p>
            <a:pPr marL="365760" indent="-283464" eaLnBrk="1" fontAlgn="auto" hangingPunct="1">
              <a:spcAft>
                <a:spcPts val="0"/>
              </a:spcAft>
              <a:buFont typeface="Wingdings 2"/>
              <a:buChar char=""/>
              <a:defRPr/>
            </a:pPr>
            <a:r>
              <a:rPr lang="en-CA" dirty="0" smtClean="0"/>
              <a:t>Blood enters the right atrium and the atrium contracts.</a:t>
            </a:r>
          </a:p>
          <a:p>
            <a:pPr marL="365760" indent="-283464" eaLnBrk="1" fontAlgn="auto" hangingPunct="1">
              <a:spcAft>
                <a:spcPts val="0"/>
              </a:spcAft>
              <a:buFont typeface="Wingdings 2"/>
              <a:buChar char=""/>
              <a:defRPr/>
            </a:pPr>
            <a:r>
              <a:rPr lang="en-CA" dirty="0" smtClean="0"/>
              <a:t>The </a:t>
            </a:r>
            <a:r>
              <a:rPr lang="en-CA" dirty="0" err="1" smtClean="0"/>
              <a:t>atrioventricular</a:t>
            </a:r>
            <a:r>
              <a:rPr lang="en-CA" dirty="0" smtClean="0"/>
              <a:t> (tricuspid) valve opens and blood enters the right ventricle.</a:t>
            </a:r>
          </a:p>
          <a:p>
            <a:pPr marL="365760" indent="-283464" eaLnBrk="1" fontAlgn="auto" hangingPunct="1">
              <a:spcAft>
                <a:spcPts val="0"/>
              </a:spcAft>
              <a:buFont typeface="Wingdings 2"/>
              <a:buChar char=""/>
              <a:defRPr/>
            </a:pPr>
            <a:r>
              <a:rPr lang="en-CA" dirty="0" smtClean="0"/>
              <a:t>The right ventricle contracts.</a:t>
            </a:r>
          </a:p>
          <a:p>
            <a:pPr marL="365760" indent="-283464" eaLnBrk="1" fontAlgn="auto" hangingPunct="1">
              <a:spcAft>
                <a:spcPts val="0"/>
              </a:spcAft>
              <a:buFont typeface="Wingdings 2"/>
              <a:buChar char=""/>
              <a:defRPr/>
            </a:pPr>
            <a:r>
              <a:rPr lang="en-CA" dirty="0" smtClean="0"/>
              <a:t>The (pulmonary) </a:t>
            </a:r>
            <a:r>
              <a:rPr lang="en-CA" dirty="0" err="1" smtClean="0"/>
              <a:t>semilunar</a:t>
            </a:r>
            <a:r>
              <a:rPr lang="en-CA" dirty="0" smtClean="0"/>
              <a:t> valve opens and blood enters the pulmonary artery.</a:t>
            </a:r>
          </a:p>
          <a:p>
            <a:pPr marL="365760" indent="-283464" eaLnBrk="1" fontAlgn="auto" hangingPunct="1">
              <a:spcAft>
                <a:spcPts val="0"/>
              </a:spcAft>
              <a:buFont typeface="Wingdings 2"/>
              <a:buChar char=""/>
              <a:defRPr/>
            </a:pP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CA" dirty="0" smtClean="0">
                <a:solidFill>
                  <a:schemeClr val="tx2">
                    <a:satMod val="130000"/>
                  </a:schemeClr>
                </a:solidFill>
              </a:rPr>
              <a:t>Path of Blood</a:t>
            </a:r>
            <a:endParaRPr lang="en-CA" dirty="0">
              <a:solidFill>
                <a:schemeClr val="tx2">
                  <a:satMod val="130000"/>
                </a:schemeClr>
              </a:solidFill>
            </a:endParaRPr>
          </a:p>
        </p:txBody>
      </p:sp>
      <p:sp>
        <p:nvSpPr>
          <p:cNvPr id="3" name="Content Placeholder 2"/>
          <p:cNvSpPr>
            <a:spLocks noGrp="1"/>
          </p:cNvSpPr>
          <p:nvPr>
            <p:ph idx="1"/>
          </p:nvPr>
        </p:nvSpPr>
        <p:spPr>
          <a:xfrm>
            <a:off x="990600" y="1295400"/>
            <a:ext cx="7867650" cy="4800600"/>
          </a:xfrm>
        </p:spPr>
        <p:txBody>
          <a:bodyPr/>
          <a:lstStyle/>
          <a:p>
            <a:pPr eaLnBrk="1" hangingPunct="1"/>
            <a:r>
              <a:rPr lang="en-CA" smtClean="0"/>
              <a:t>The pulmonary artery carries the oxygen depleted blood to the lungs where the carbon dioxide is dropped off and oxygen is picked up.</a:t>
            </a:r>
          </a:p>
          <a:p>
            <a:pPr eaLnBrk="1" hangingPunct="1"/>
            <a:r>
              <a:rPr lang="en-CA" smtClean="0"/>
              <a:t>Oxygen rich blood now travels back to the left side of heart through the pulmonary vein.</a:t>
            </a:r>
          </a:p>
          <a:p>
            <a:pPr eaLnBrk="1" hangingPunct="1"/>
            <a:r>
              <a:rPr lang="en-CA" smtClean="0"/>
              <a:t>Blood enters the left atrium and the left atrium contracts. </a:t>
            </a:r>
          </a:p>
          <a:p>
            <a:pPr eaLnBrk="1" hangingPunct="1"/>
            <a:endParaRPr lang="en-CA"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CA" dirty="0" smtClean="0">
                <a:solidFill>
                  <a:schemeClr val="tx2">
                    <a:satMod val="130000"/>
                  </a:schemeClr>
                </a:solidFill>
              </a:rPr>
              <a:t>Path of Blood</a:t>
            </a:r>
            <a:endParaRPr lang="en-CA" dirty="0">
              <a:solidFill>
                <a:schemeClr val="tx2">
                  <a:satMod val="130000"/>
                </a:schemeClr>
              </a:solidFill>
            </a:endParaRPr>
          </a:p>
        </p:txBody>
      </p:sp>
      <p:sp>
        <p:nvSpPr>
          <p:cNvPr id="3" name="Content Placeholder 2"/>
          <p:cNvSpPr>
            <a:spLocks noGrp="1"/>
          </p:cNvSpPr>
          <p:nvPr>
            <p:ph idx="1"/>
          </p:nvPr>
        </p:nvSpPr>
        <p:spPr>
          <a:xfrm>
            <a:off x="990600" y="1447800"/>
            <a:ext cx="7943850" cy="4800600"/>
          </a:xfrm>
        </p:spPr>
        <p:txBody>
          <a:bodyPr/>
          <a:lstStyle/>
          <a:p>
            <a:pPr eaLnBrk="1" hangingPunct="1"/>
            <a:r>
              <a:rPr lang="en-CA" smtClean="0"/>
              <a:t>The atrio-ventricular (bicuspid) valve opens and blood enters the left ventricle.</a:t>
            </a:r>
          </a:p>
          <a:p>
            <a:pPr eaLnBrk="1" hangingPunct="1"/>
            <a:r>
              <a:rPr lang="en-CA" smtClean="0"/>
              <a:t>The left ventricle contracts. </a:t>
            </a:r>
          </a:p>
          <a:p>
            <a:pPr eaLnBrk="1" hangingPunct="1"/>
            <a:r>
              <a:rPr lang="en-CA" smtClean="0"/>
              <a:t>The (aortic) semi-lunar valve opens and the oxygen rich blood enters the aorta.</a:t>
            </a:r>
          </a:p>
          <a:p>
            <a:pPr eaLnBrk="1" hangingPunct="1"/>
            <a:r>
              <a:rPr lang="en-CA" smtClean="0"/>
              <a:t>The aorta carries the oxygenated blood to the entire body.</a:t>
            </a:r>
          </a:p>
          <a:p>
            <a:pPr eaLnBrk="1" hangingPunct="1"/>
            <a:endParaRPr lang="en-CA"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a:t>Chapter 18, Cardiovascular System </a:t>
            </a:r>
          </a:p>
        </p:txBody>
      </p:sp>
      <p:sp>
        <p:nvSpPr>
          <p:cNvPr id="5" name="Slide Number Placeholder 5"/>
          <p:cNvSpPr>
            <a:spLocks noGrp="1"/>
          </p:cNvSpPr>
          <p:nvPr>
            <p:ph type="sldNum" sz="quarter" idx="12"/>
          </p:nvPr>
        </p:nvSpPr>
        <p:spPr/>
        <p:txBody>
          <a:bodyPr/>
          <a:lstStyle/>
          <a:p>
            <a:pPr>
              <a:defRPr/>
            </a:pPr>
            <a:fld id="{A12A13A8-190F-4619-856D-C77955ED5492}" type="slidenum">
              <a:rPr lang="en-US"/>
              <a:pPr>
                <a:defRPr/>
              </a:pPr>
              <a:t>25</a:t>
            </a:fld>
            <a:endParaRPr lang="en-US"/>
          </a:p>
        </p:txBody>
      </p:sp>
      <p:sp>
        <p:nvSpPr>
          <p:cNvPr id="451586" name="Rectangle 2"/>
          <p:cNvSpPr>
            <a:spLocks noGrp="1" noChangeArrowheads="1"/>
          </p:cNvSpPr>
          <p:nvPr>
            <p:ph type="title"/>
          </p:nvPr>
        </p:nvSpPr>
        <p:spPr/>
        <p:txBody>
          <a:bodyPr>
            <a:normAutofit fontScale="90000"/>
          </a:bodyPr>
          <a:lstStyle/>
          <a:p>
            <a:pPr eaLnBrk="1" fontAlgn="auto" hangingPunct="1">
              <a:spcAft>
                <a:spcPts val="0"/>
              </a:spcAft>
              <a:defRPr/>
            </a:pPr>
            <a:r>
              <a:rPr lang="en-US">
                <a:solidFill>
                  <a:schemeClr val="tx2">
                    <a:satMod val="130000"/>
                  </a:schemeClr>
                </a:solidFill>
              </a:rPr>
              <a:t>Pathway of Blood Through the Heart and Lungs</a:t>
            </a:r>
          </a:p>
        </p:txBody>
      </p:sp>
      <p:sp>
        <p:nvSpPr>
          <p:cNvPr id="451587" name="Rectangle 3"/>
          <p:cNvSpPr>
            <a:spLocks noGrp="1" noChangeArrowheads="1"/>
          </p:cNvSpPr>
          <p:nvPr>
            <p:ph type="body" idx="1"/>
          </p:nvPr>
        </p:nvSpPr>
        <p:spPr>
          <a:xfrm>
            <a:off x="1066800" y="1447800"/>
            <a:ext cx="7867650" cy="4800600"/>
          </a:xfrm>
        </p:spPr>
        <p:txBody>
          <a:bodyPr>
            <a:normAutofit fontScale="92500"/>
          </a:bodyPr>
          <a:lstStyle/>
          <a:p>
            <a:pPr marL="365760" indent="-283464" eaLnBrk="1" fontAlgn="auto" hangingPunct="1">
              <a:spcAft>
                <a:spcPts val="0"/>
              </a:spcAft>
              <a:buFont typeface="Wingdings 2"/>
              <a:buChar char=""/>
              <a:defRPr/>
            </a:pPr>
            <a:r>
              <a:rPr lang="en-US" dirty="0">
                <a:solidFill>
                  <a:srgbClr val="000000"/>
                </a:solidFill>
              </a:rPr>
              <a:t>Right atrium </a:t>
            </a:r>
            <a:r>
              <a:rPr lang="en-US" dirty="0">
                <a:solidFill>
                  <a:srgbClr val="000000"/>
                </a:solidFill>
                <a:sym typeface="Wingdings" pitchFamily="2" charset="2"/>
              </a:rPr>
              <a:t></a:t>
            </a:r>
            <a:r>
              <a:rPr lang="en-US" dirty="0">
                <a:solidFill>
                  <a:srgbClr val="000000"/>
                </a:solidFill>
              </a:rPr>
              <a:t> </a:t>
            </a:r>
            <a:r>
              <a:rPr lang="en-US" dirty="0">
                <a:solidFill>
                  <a:srgbClr val="6666CC"/>
                </a:solidFill>
              </a:rPr>
              <a:t>tricuspid valve</a:t>
            </a:r>
            <a:r>
              <a:rPr lang="en-US" dirty="0">
                <a:solidFill>
                  <a:srgbClr val="000000"/>
                </a:solidFill>
              </a:rPr>
              <a:t> </a:t>
            </a:r>
            <a:r>
              <a:rPr lang="en-US" dirty="0">
                <a:solidFill>
                  <a:srgbClr val="000000"/>
                </a:solidFill>
                <a:sym typeface="Wingdings" pitchFamily="2" charset="2"/>
              </a:rPr>
              <a:t></a:t>
            </a:r>
            <a:r>
              <a:rPr lang="en-US" dirty="0">
                <a:solidFill>
                  <a:srgbClr val="000000"/>
                </a:solidFill>
              </a:rPr>
              <a:t> right ventricle</a:t>
            </a:r>
          </a:p>
          <a:p>
            <a:pPr marL="365760" indent="-283464" eaLnBrk="1" fontAlgn="auto" hangingPunct="1">
              <a:spcAft>
                <a:spcPts val="0"/>
              </a:spcAft>
              <a:buFont typeface="Wingdings 2"/>
              <a:buChar char=""/>
              <a:defRPr/>
            </a:pPr>
            <a:r>
              <a:rPr lang="en-US" dirty="0">
                <a:solidFill>
                  <a:srgbClr val="000000"/>
                </a:solidFill>
              </a:rPr>
              <a:t>Right ventricle </a:t>
            </a:r>
            <a:r>
              <a:rPr lang="en-US" dirty="0">
                <a:solidFill>
                  <a:srgbClr val="000000"/>
                </a:solidFill>
                <a:sym typeface="Wingdings" pitchFamily="2" charset="2"/>
              </a:rPr>
              <a:t></a:t>
            </a:r>
            <a:r>
              <a:rPr lang="en-US" dirty="0">
                <a:solidFill>
                  <a:srgbClr val="000000"/>
                </a:solidFill>
              </a:rPr>
              <a:t> </a:t>
            </a:r>
            <a:r>
              <a:rPr lang="en-US" dirty="0">
                <a:solidFill>
                  <a:srgbClr val="6666CC"/>
                </a:solidFill>
              </a:rPr>
              <a:t>pulmonary </a:t>
            </a:r>
            <a:r>
              <a:rPr lang="en-US" dirty="0" err="1">
                <a:solidFill>
                  <a:srgbClr val="6666CC"/>
                </a:solidFill>
              </a:rPr>
              <a:t>semilunar</a:t>
            </a:r>
            <a:r>
              <a:rPr lang="en-US" dirty="0">
                <a:solidFill>
                  <a:srgbClr val="6666CC"/>
                </a:solidFill>
              </a:rPr>
              <a:t> valve</a:t>
            </a:r>
            <a:r>
              <a:rPr lang="en-US" dirty="0">
                <a:solidFill>
                  <a:srgbClr val="000000"/>
                </a:solidFill>
              </a:rPr>
              <a:t> </a:t>
            </a:r>
            <a:r>
              <a:rPr lang="en-US" dirty="0">
                <a:solidFill>
                  <a:srgbClr val="000000"/>
                </a:solidFill>
                <a:sym typeface="Wingdings" pitchFamily="2" charset="2"/>
              </a:rPr>
              <a:t></a:t>
            </a:r>
            <a:r>
              <a:rPr lang="en-US" dirty="0">
                <a:solidFill>
                  <a:srgbClr val="000000"/>
                </a:solidFill>
              </a:rPr>
              <a:t> pulmonary arteries </a:t>
            </a:r>
            <a:r>
              <a:rPr lang="en-US" dirty="0">
                <a:solidFill>
                  <a:srgbClr val="000000"/>
                </a:solidFill>
                <a:sym typeface="Wingdings" pitchFamily="2" charset="2"/>
              </a:rPr>
              <a:t></a:t>
            </a:r>
            <a:r>
              <a:rPr lang="en-US" dirty="0">
                <a:solidFill>
                  <a:srgbClr val="000000"/>
                </a:solidFill>
              </a:rPr>
              <a:t> lungs</a:t>
            </a:r>
          </a:p>
          <a:p>
            <a:pPr marL="365760" indent="-283464" eaLnBrk="1" fontAlgn="auto" hangingPunct="1">
              <a:spcAft>
                <a:spcPts val="0"/>
              </a:spcAft>
              <a:buFont typeface="Wingdings 2"/>
              <a:buChar char=""/>
              <a:defRPr/>
            </a:pPr>
            <a:r>
              <a:rPr lang="en-US" dirty="0">
                <a:solidFill>
                  <a:srgbClr val="000000"/>
                </a:solidFill>
              </a:rPr>
              <a:t>Lungs </a:t>
            </a:r>
            <a:r>
              <a:rPr lang="en-US" dirty="0">
                <a:solidFill>
                  <a:srgbClr val="000000"/>
                </a:solidFill>
                <a:sym typeface="Wingdings" pitchFamily="2" charset="2"/>
              </a:rPr>
              <a:t></a:t>
            </a:r>
            <a:r>
              <a:rPr lang="en-US" dirty="0">
                <a:solidFill>
                  <a:srgbClr val="000000"/>
                </a:solidFill>
              </a:rPr>
              <a:t> pulmonary veins </a:t>
            </a:r>
            <a:r>
              <a:rPr lang="en-US" dirty="0">
                <a:solidFill>
                  <a:srgbClr val="000000"/>
                </a:solidFill>
                <a:sym typeface="Wingdings" pitchFamily="2" charset="2"/>
              </a:rPr>
              <a:t></a:t>
            </a:r>
            <a:r>
              <a:rPr lang="en-US" dirty="0">
                <a:solidFill>
                  <a:srgbClr val="000000"/>
                </a:solidFill>
              </a:rPr>
              <a:t> left atrium</a:t>
            </a:r>
          </a:p>
          <a:p>
            <a:pPr marL="365760" indent="-283464" eaLnBrk="1" fontAlgn="auto" hangingPunct="1">
              <a:spcAft>
                <a:spcPts val="0"/>
              </a:spcAft>
              <a:buFont typeface="Wingdings 2"/>
              <a:buChar char=""/>
              <a:defRPr/>
            </a:pPr>
            <a:r>
              <a:rPr lang="en-US" dirty="0">
                <a:solidFill>
                  <a:srgbClr val="000000"/>
                </a:solidFill>
              </a:rPr>
              <a:t>Left atrium </a:t>
            </a:r>
            <a:r>
              <a:rPr lang="en-US" dirty="0">
                <a:solidFill>
                  <a:srgbClr val="000000"/>
                </a:solidFill>
                <a:sym typeface="Wingdings" pitchFamily="2" charset="2"/>
              </a:rPr>
              <a:t></a:t>
            </a:r>
            <a:r>
              <a:rPr lang="en-US" dirty="0">
                <a:solidFill>
                  <a:srgbClr val="000000"/>
                </a:solidFill>
              </a:rPr>
              <a:t> </a:t>
            </a:r>
            <a:r>
              <a:rPr lang="en-US" dirty="0">
                <a:solidFill>
                  <a:srgbClr val="6666CC"/>
                </a:solidFill>
              </a:rPr>
              <a:t>bicuspid valve</a:t>
            </a:r>
            <a:r>
              <a:rPr lang="en-US" dirty="0">
                <a:solidFill>
                  <a:srgbClr val="000000"/>
                </a:solidFill>
              </a:rPr>
              <a:t> </a:t>
            </a:r>
            <a:r>
              <a:rPr lang="en-US" dirty="0">
                <a:solidFill>
                  <a:srgbClr val="000000"/>
                </a:solidFill>
                <a:sym typeface="Wingdings" pitchFamily="2" charset="2"/>
              </a:rPr>
              <a:t></a:t>
            </a:r>
            <a:r>
              <a:rPr lang="en-US" dirty="0">
                <a:solidFill>
                  <a:srgbClr val="000000"/>
                </a:solidFill>
              </a:rPr>
              <a:t> left ventricle</a:t>
            </a:r>
          </a:p>
          <a:p>
            <a:pPr marL="365760" indent="-283464" eaLnBrk="1" fontAlgn="auto" hangingPunct="1">
              <a:spcAft>
                <a:spcPts val="0"/>
              </a:spcAft>
              <a:buFont typeface="Wingdings 2"/>
              <a:buChar char=""/>
              <a:defRPr/>
            </a:pPr>
            <a:r>
              <a:rPr lang="en-US" dirty="0">
                <a:solidFill>
                  <a:srgbClr val="000000"/>
                </a:solidFill>
              </a:rPr>
              <a:t>Left ventricle </a:t>
            </a:r>
            <a:r>
              <a:rPr lang="en-US" dirty="0">
                <a:solidFill>
                  <a:srgbClr val="000000"/>
                </a:solidFill>
                <a:sym typeface="Wingdings" pitchFamily="2" charset="2"/>
              </a:rPr>
              <a:t></a:t>
            </a:r>
            <a:r>
              <a:rPr lang="en-US" dirty="0">
                <a:solidFill>
                  <a:srgbClr val="000000"/>
                </a:solidFill>
              </a:rPr>
              <a:t> </a:t>
            </a:r>
            <a:r>
              <a:rPr lang="en-US" dirty="0">
                <a:solidFill>
                  <a:srgbClr val="6666CC"/>
                </a:solidFill>
              </a:rPr>
              <a:t>aortic </a:t>
            </a:r>
            <a:r>
              <a:rPr lang="en-US" dirty="0" err="1">
                <a:solidFill>
                  <a:srgbClr val="6666CC"/>
                </a:solidFill>
              </a:rPr>
              <a:t>semilunar</a:t>
            </a:r>
            <a:r>
              <a:rPr lang="en-US" dirty="0">
                <a:solidFill>
                  <a:srgbClr val="6666CC"/>
                </a:solidFill>
              </a:rPr>
              <a:t> valve</a:t>
            </a:r>
            <a:r>
              <a:rPr lang="en-US" dirty="0">
                <a:solidFill>
                  <a:srgbClr val="000000"/>
                </a:solidFill>
              </a:rPr>
              <a:t> </a:t>
            </a:r>
            <a:r>
              <a:rPr lang="en-US" dirty="0">
                <a:solidFill>
                  <a:srgbClr val="000000"/>
                </a:solidFill>
                <a:sym typeface="Wingdings" pitchFamily="2" charset="2"/>
              </a:rPr>
              <a:t></a:t>
            </a:r>
            <a:r>
              <a:rPr lang="en-US" dirty="0">
                <a:solidFill>
                  <a:srgbClr val="000000"/>
                </a:solidFill>
              </a:rPr>
              <a:t> aorta</a:t>
            </a:r>
          </a:p>
          <a:p>
            <a:pPr marL="365760" indent="-283464" eaLnBrk="1" fontAlgn="auto" hangingPunct="1">
              <a:spcAft>
                <a:spcPts val="0"/>
              </a:spcAft>
              <a:buFont typeface="Wingdings 2"/>
              <a:buChar char=""/>
              <a:defRPr/>
            </a:pPr>
            <a:r>
              <a:rPr lang="en-US" dirty="0"/>
              <a:t>Aorta </a:t>
            </a:r>
            <a:r>
              <a:rPr lang="en-US" dirty="0">
                <a:sym typeface="Wingdings" pitchFamily="2" charset="2"/>
              </a:rPr>
              <a:t></a:t>
            </a:r>
            <a:r>
              <a:rPr lang="en-US" dirty="0"/>
              <a:t> systemic circulation</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t>Chapter 18, Cardiovascular System </a:t>
            </a:r>
          </a:p>
        </p:txBody>
      </p:sp>
      <p:sp>
        <p:nvSpPr>
          <p:cNvPr id="6" name="Slide Number Placeholder 5"/>
          <p:cNvSpPr>
            <a:spLocks noGrp="1"/>
          </p:cNvSpPr>
          <p:nvPr>
            <p:ph type="sldNum" sz="quarter" idx="12"/>
          </p:nvPr>
        </p:nvSpPr>
        <p:spPr/>
        <p:txBody>
          <a:bodyPr/>
          <a:lstStyle/>
          <a:p>
            <a:pPr>
              <a:defRPr/>
            </a:pPr>
            <a:fld id="{C8700897-AAC6-40F2-BE65-CBA3B6958370}" type="slidenum">
              <a:rPr lang="en-US"/>
              <a:pPr>
                <a:defRPr/>
              </a:pPr>
              <a:t>26</a:t>
            </a:fld>
            <a:endParaRPr lang="en-US"/>
          </a:p>
        </p:txBody>
      </p:sp>
      <p:sp>
        <p:nvSpPr>
          <p:cNvPr id="452610" name="Rectangle 2"/>
          <p:cNvSpPr>
            <a:spLocks noGrp="1" noChangeArrowheads="1"/>
          </p:cNvSpPr>
          <p:nvPr>
            <p:ph type="title"/>
          </p:nvPr>
        </p:nvSpPr>
        <p:spPr/>
        <p:txBody>
          <a:bodyPr>
            <a:normAutofit fontScale="90000"/>
          </a:bodyPr>
          <a:lstStyle/>
          <a:p>
            <a:pPr eaLnBrk="1" fontAlgn="auto" hangingPunct="1">
              <a:spcAft>
                <a:spcPts val="0"/>
              </a:spcAft>
              <a:defRPr/>
            </a:pPr>
            <a:r>
              <a:rPr lang="en-US">
                <a:solidFill>
                  <a:schemeClr val="tx2">
                    <a:satMod val="130000"/>
                  </a:schemeClr>
                </a:solidFill>
              </a:rPr>
              <a:t>Pathway of Blood Through the Heart and Lungs</a:t>
            </a:r>
          </a:p>
        </p:txBody>
      </p:sp>
      <p:sp>
        <p:nvSpPr>
          <p:cNvPr id="46084" name="Text Box 3"/>
          <p:cNvSpPr txBox="1">
            <a:spLocks noChangeArrowheads="1"/>
          </p:cNvSpPr>
          <p:nvPr/>
        </p:nvSpPr>
        <p:spPr bwMode="auto">
          <a:xfrm>
            <a:off x="7315200" y="6324600"/>
            <a:ext cx="1600200" cy="274638"/>
          </a:xfrm>
          <a:prstGeom prst="rect">
            <a:avLst/>
          </a:prstGeom>
          <a:noFill/>
          <a:ln w="9525">
            <a:noFill/>
            <a:miter lim="800000"/>
            <a:headEnd/>
            <a:tailEnd/>
          </a:ln>
        </p:spPr>
        <p:txBody>
          <a:bodyPr>
            <a:spAutoFit/>
          </a:bodyPr>
          <a:lstStyle/>
          <a:p>
            <a:pPr algn="r"/>
            <a:r>
              <a:rPr lang="en-US" sz="1200">
                <a:latin typeface="Gill Sans MT" pitchFamily="34" charset="0"/>
              </a:rPr>
              <a:t>Figure 18.5</a:t>
            </a:r>
          </a:p>
        </p:txBody>
      </p:sp>
      <p:pic>
        <p:nvPicPr>
          <p:cNvPr id="46085" name="Picture 4"/>
          <p:cNvPicPr>
            <a:picLocks noChangeAspect="1" noChangeArrowheads="1"/>
          </p:cNvPicPr>
          <p:nvPr/>
        </p:nvPicPr>
        <p:blipFill>
          <a:blip r:embed="rId2"/>
          <a:srcRect/>
          <a:stretch>
            <a:fillRect/>
          </a:stretch>
        </p:blipFill>
        <p:spPr bwMode="auto">
          <a:xfrm>
            <a:off x="1600200" y="1524000"/>
            <a:ext cx="6400800" cy="4953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2"/>
          <p:cNvSpPr>
            <a:spLocks noGrp="1"/>
          </p:cNvSpPr>
          <p:nvPr>
            <p:ph type="sldNum" sz="quarter" idx="12"/>
          </p:nvPr>
        </p:nvSpPr>
        <p:spPr>
          <a:xfrm>
            <a:off x="3581400" y="6305550"/>
            <a:ext cx="2133600" cy="476250"/>
          </a:xfrm>
        </p:spPr>
        <p:txBody>
          <a:bodyPr/>
          <a:lstStyle/>
          <a:p>
            <a:pPr algn="r">
              <a:defRPr/>
            </a:pPr>
            <a:r>
              <a:rPr lang="en-US"/>
              <a:t>27-</a:t>
            </a:r>
            <a:fld id="{08AF5BB2-AB17-4BD1-84C8-483592FB0716}" type="slidenum">
              <a:rPr lang="en-US"/>
              <a:pPr algn="r">
                <a:defRPr/>
              </a:pPr>
              <a:t>27</a:t>
            </a:fld>
            <a:endParaRPr lang="en-US"/>
          </a:p>
        </p:txBody>
      </p:sp>
      <p:sp>
        <p:nvSpPr>
          <p:cNvPr id="326658" name="Rectangle 2"/>
          <p:cNvSpPr>
            <a:spLocks noGrp="1" noChangeArrowheads="1"/>
          </p:cNvSpPr>
          <p:nvPr>
            <p:ph type="title"/>
          </p:nvPr>
        </p:nvSpPr>
        <p:spPr>
          <a:xfrm>
            <a:off x="1435100" y="274638"/>
            <a:ext cx="7499350" cy="1143000"/>
          </a:xfrm>
        </p:spPr>
        <p:txBody>
          <a:bodyPr/>
          <a:lstStyle/>
          <a:p>
            <a:pPr eaLnBrk="1" fontAlgn="auto" hangingPunct="1">
              <a:spcAft>
                <a:spcPts val="0"/>
              </a:spcAft>
              <a:defRPr/>
            </a:pPr>
            <a:r>
              <a:rPr lang="en-US" sz="3200" i="1" dirty="0" smtClean="0">
                <a:solidFill>
                  <a:schemeClr val="tx2">
                    <a:satMod val="130000"/>
                  </a:schemeClr>
                </a:solidFill>
                <a:cs typeface="Times New Roman" charset="0"/>
              </a:rPr>
              <a:t>Blood </a:t>
            </a:r>
            <a:r>
              <a:rPr lang="en-US" sz="3200" i="1" dirty="0">
                <a:solidFill>
                  <a:schemeClr val="tx2">
                    <a:satMod val="130000"/>
                  </a:schemeClr>
                </a:solidFill>
                <a:cs typeface="Times New Roman" charset="0"/>
              </a:rPr>
              <a:t>Flow </a:t>
            </a:r>
            <a:endParaRPr lang="en-US" sz="3200" dirty="0">
              <a:solidFill>
                <a:schemeClr val="tx2">
                  <a:satMod val="130000"/>
                </a:schemeClr>
              </a:solidFill>
              <a:cs typeface="Times New Roman" charset="0"/>
            </a:endParaRPr>
          </a:p>
        </p:txBody>
      </p:sp>
      <p:grpSp>
        <p:nvGrpSpPr>
          <p:cNvPr id="47107" name="Group 41"/>
          <p:cNvGrpSpPr>
            <a:grpSpLocks/>
          </p:cNvGrpSpPr>
          <p:nvPr/>
        </p:nvGrpSpPr>
        <p:grpSpPr bwMode="auto">
          <a:xfrm>
            <a:off x="152400" y="1371600"/>
            <a:ext cx="8915400" cy="4495800"/>
            <a:chOff x="96" y="1296"/>
            <a:chExt cx="5616" cy="2400"/>
          </a:xfrm>
        </p:grpSpPr>
        <p:sp>
          <p:nvSpPr>
            <p:cNvPr id="47108" name="AutoShape 22"/>
            <p:cNvSpPr>
              <a:spLocks noChangeArrowheads="1"/>
            </p:cNvSpPr>
            <p:nvPr/>
          </p:nvSpPr>
          <p:spPr bwMode="auto">
            <a:xfrm>
              <a:off x="1104" y="1296"/>
              <a:ext cx="1056" cy="816"/>
            </a:xfrm>
            <a:prstGeom prst="rightArrowCallout">
              <a:avLst>
                <a:gd name="adj1" fmla="val 27454"/>
                <a:gd name="adj2" fmla="val 25000"/>
                <a:gd name="adj3" fmla="val 14691"/>
                <a:gd name="adj4" fmla="val 69407"/>
              </a:avLst>
            </a:prstGeom>
            <a:solidFill>
              <a:srgbClr val="6666FF"/>
            </a:solidFill>
            <a:ln w="9525">
              <a:solidFill>
                <a:schemeClr val="tx1"/>
              </a:solidFill>
              <a:miter lim="800000"/>
              <a:headEnd/>
              <a:tailEnd/>
            </a:ln>
          </p:spPr>
          <p:txBody>
            <a:bodyPr wrap="none" anchor="ctr"/>
            <a:lstStyle/>
            <a:p>
              <a:r>
                <a:rPr lang="en-US" sz="1600" b="1">
                  <a:solidFill>
                    <a:schemeClr val="bg1"/>
                  </a:solidFill>
                  <a:latin typeface="Gill Sans MT" pitchFamily="34" charset="0"/>
                </a:rPr>
                <a:t>Right </a:t>
              </a:r>
              <a:br>
                <a:rPr lang="en-US" sz="1600" b="1">
                  <a:solidFill>
                    <a:schemeClr val="bg1"/>
                  </a:solidFill>
                  <a:latin typeface="Gill Sans MT" pitchFamily="34" charset="0"/>
                </a:rPr>
              </a:br>
              <a:r>
                <a:rPr lang="en-US" sz="1600" b="1">
                  <a:solidFill>
                    <a:schemeClr val="bg1"/>
                  </a:solidFill>
                  <a:latin typeface="Gill Sans MT" pitchFamily="34" charset="0"/>
                </a:rPr>
                <a:t>Atrium</a:t>
              </a:r>
            </a:p>
          </p:txBody>
        </p:sp>
        <p:sp>
          <p:nvSpPr>
            <p:cNvPr id="47109" name="AutoShape 23"/>
            <p:cNvSpPr>
              <a:spLocks noChangeArrowheads="1"/>
            </p:cNvSpPr>
            <p:nvPr/>
          </p:nvSpPr>
          <p:spPr bwMode="auto">
            <a:xfrm>
              <a:off x="2832" y="1296"/>
              <a:ext cx="960" cy="816"/>
            </a:xfrm>
            <a:prstGeom prst="rightArrowCallout">
              <a:avLst>
                <a:gd name="adj1" fmla="val 27454"/>
                <a:gd name="adj2" fmla="val 25000"/>
                <a:gd name="adj3" fmla="val 13355"/>
                <a:gd name="adj4" fmla="val 71296"/>
              </a:avLst>
            </a:prstGeom>
            <a:solidFill>
              <a:srgbClr val="6666FF"/>
            </a:solidFill>
            <a:ln w="9525">
              <a:solidFill>
                <a:schemeClr val="tx1"/>
              </a:solidFill>
              <a:miter lim="800000"/>
              <a:headEnd/>
              <a:tailEnd/>
            </a:ln>
          </p:spPr>
          <p:txBody>
            <a:bodyPr wrap="none" anchor="ctr"/>
            <a:lstStyle/>
            <a:p>
              <a:r>
                <a:rPr lang="en-US" sz="1600" b="1">
                  <a:solidFill>
                    <a:schemeClr val="bg1"/>
                  </a:solidFill>
                  <a:latin typeface="Gill Sans MT" pitchFamily="34" charset="0"/>
                </a:rPr>
                <a:t>Right </a:t>
              </a:r>
              <a:br>
                <a:rPr lang="en-US" sz="1600" b="1">
                  <a:solidFill>
                    <a:schemeClr val="bg1"/>
                  </a:solidFill>
                  <a:latin typeface="Gill Sans MT" pitchFamily="34" charset="0"/>
                </a:rPr>
              </a:br>
              <a:r>
                <a:rPr lang="en-US" sz="1600" b="1">
                  <a:solidFill>
                    <a:schemeClr val="bg1"/>
                  </a:solidFill>
                  <a:latin typeface="Gill Sans MT" pitchFamily="34" charset="0"/>
                </a:rPr>
                <a:t>Ventricle</a:t>
              </a:r>
            </a:p>
          </p:txBody>
        </p:sp>
        <p:sp>
          <p:nvSpPr>
            <p:cNvPr id="47110" name="AutoShape 26"/>
            <p:cNvSpPr>
              <a:spLocks noChangeArrowheads="1"/>
            </p:cNvSpPr>
            <p:nvPr/>
          </p:nvSpPr>
          <p:spPr bwMode="auto">
            <a:xfrm>
              <a:off x="3840" y="2880"/>
              <a:ext cx="720" cy="816"/>
            </a:xfrm>
            <a:prstGeom prst="flowChartCollate">
              <a:avLst/>
            </a:prstGeom>
            <a:solidFill>
              <a:srgbClr val="CCFF33"/>
            </a:solidFill>
            <a:ln w="9525">
              <a:solidFill>
                <a:schemeClr val="tx1"/>
              </a:solidFill>
              <a:miter lim="800000"/>
              <a:headEnd/>
              <a:tailEnd/>
            </a:ln>
          </p:spPr>
          <p:txBody>
            <a:bodyPr wrap="none" anchor="ctr"/>
            <a:lstStyle/>
            <a:p>
              <a:r>
                <a:rPr lang="en-US" sz="1200" b="1">
                  <a:latin typeface="Gill Sans MT" pitchFamily="34" charset="0"/>
                </a:rPr>
                <a:t>Pulmonary</a:t>
              </a:r>
              <a:br>
                <a:rPr lang="en-US" sz="1200" b="1">
                  <a:latin typeface="Gill Sans MT" pitchFamily="34" charset="0"/>
                </a:rPr>
              </a:br>
              <a:r>
                <a:rPr lang="en-US" sz="1200" b="1">
                  <a:latin typeface="Gill Sans MT" pitchFamily="34" charset="0"/>
                </a:rPr>
                <a:t>Semilunar</a:t>
              </a:r>
              <a:br>
                <a:rPr lang="en-US" sz="1200" b="1">
                  <a:latin typeface="Gill Sans MT" pitchFamily="34" charset="0"/>
                </a:rPr>
              </a:br>
              <a:r>
                <a:rPr lang="en-US" sz="1200" b="1">
                  <a:latin typeface="Gill Sans MT" pitchFamily="34" charset="0"/>
                </a:rPr>
                <a:t>Valve</a:t>
              </a:r>
            </a:p>
          </p:txBody>
        </p:sp>
        <p:sp>
          <p:nvSpPr>
            <p:cNvPr id="47111" name="AutoShape 27"/>
            <p:cNvSpPr>
              <a:spLocks noChangeArrowheads="1"/>
            </p:cNvSpPr>
            <p:nvPr/>
          </p:nvSpPr>
          <p:spPr bwMode="auto">
            <a:xfrm>
              <a:off x="2976" y="2880"/>
              <a:ext cx="816" cy="816"/>
            </a:xfrm>
            <a:prstGeom prst="leftArrowCallout">
              <a:avLst>
                <a:gd name="adj1" fmla="val 25000"/>
                <a:gd name="adj2" fmla="val 25000"/>
                <a:gd name="adj3" fmla="val 16667"/>
                <a:gd name="adj4" fmla="val 69116"/>
              </a:avLst>
            </a:prstGeom>
            <a:solidFill>
              <a:srgbClr val="E13F1F"/>
            </a:solidFill>
            <a:ln w="9525">
              <a:solidFill>
                <a:schemeClr val="tx1"/>
              </a:solidFill>
              <a:miter lim="800000"/>
              <a:headEnd/>
              <a:tailEnd/>
            </a:ln>
          </p:spPr>
          <p:txBody>
            <a:bodyPr wrap="none" anchor="ctr"/>
            <a:lstStyle/>
            <a:p>
              <a:r>
                <a:rPr lang="en-US" b="1">
                  <a:solidFill>
                    <a:schemeClr val="bg1"/>
                  </a:solidFill>
                  <a:latin typeface="Gill Sans MT" pitchFamily="34" charset="0"/>
                </a:rPr>
                <a:t>Left </a:t>
              </a:r>
              <a:br>
                <a:rPr lang="en-US" b="1">
                  <a:solidFill>
                    <a:schemeClr val="bg1"/>
                  </a:solidFill>
                  <a:latin typeface="Gill Sans MT" pitchFamily="34" charset="0"/>
                </a:rPr>
              </a:br>
              <a:r>
                <a:rPr lang="en-US" b="1">
                  <a:solidFill>
                    <a:schemeClr val="bg1"/>
                  </a:solidFill>
                  <a:latin typeface="Gill Sans MT" pitchFamily="34" charset="0"/>
                </a:rPr>
                <a:t>Atrium</a:t>
              </a:r>
            </a:p>
          </p:txBody>
        </p:sp>
        <p:sp>
          <p:nvSpPr>
            <p:cNvPr id="47112" name="AutoShape 29"/>
            <p:cNvSpPr>
              <a:spLocks noChangeArrowheads="1"/>
            </p:cNvSpPr>
            <p:nvPr/>
          </p:nvSpPr>
          <p:spPr bwMode="auto">
            <a:xfrm>
              <a:off x="2448" y="2880"/>
              <a:ext cx="720" cy="816"/>
            </a:xfrm>
            <a:prstGeom prst="flowChartCollate">
              <a:avLst/>
            </a:prstGeom>
            <a:solidFill>
              <a:srgbClr val="CCFF33"/>
            </a:solidFill>
            <a:ln w="9525">
              <a:solidFill>
                <a:schemeClr val="tx1"/>
              </a:solidFill>
              <a:miter lim="800000"/>
              <a:headEnd/>
              <a:tailEnd/>
            </a:ln>
          </p:spPr>
          <p:txBody>
            <a:bodyPr wrap="none" anchor="ctr"/>
            <a:lstStyle/>
            <a:p>
              <a:r>
                <a:rPr lang="en-US" sz="1200" b="1">
                  <a:latin typeface="Gill Sans MT" pitchFamily="34" charset="0"/>
                </a:rPr>
                <a:t>Bicuspid</a:t>
              </a:r>
              <a:br>
                <a:rPr lang="en-US" sz="1200" b="1">
                  <a:latin typeface="Gill Sans MT" pitchFamily="34" charset="0"/>
                </a:rPr>
              </a:br>
              <a:r>
                <a:rPr lang="en-US" sz="1200" b="1">
                  <a:latin typeface="Gill Sans MT" pitchFamily="34" charset="0"/>
                </a:rPr>
                <a:t>Valve</a:t>
              </a:r>
            </a:p>
          </p:txBody>
        </p:sp>
        <p:sp>
          <p:nvSpPr>
            <p:cNvPr id="47113" name="AutoShape 30"/>
            <p:cNvSpPr>
              <a:spLocks noChangeArrowheads="1"/>
            </p:cNvSpPr>
            <p:nvPr/>
          </p:nvSpPr>
          <p:spPr bwMode="auto">
            <a:xfrm>
              <a:off x="1488" y="2880"/>
              <a:ext cx="912" cy="816"/>
            </a:xfrm>
            <a:prstGeom prst="leftArrowCallout">
              <a:avLst>
                <a:gd name="adj1" fmla="val 25000"/>
                <a:gd name="adj2" fmla="val 25000"/>
                <a:gd name="adj3" fmla="val 18627"/>
                <a:gd name="adj4" fmla="val 68532"/>
              </a:avLst>
            </a:prstGeom>
            <a:solidFill>
              <a:srgbClr val="E13F1F"/>
            </a:solidFill>
            <a:ln w="9525">
              <a:solidFill>
                <a:schemeClr val="tx1"/>
              </a:solidFill>
              <a:miter lim="800000"/>
              <a:headEnd/>
              <a:tailEnd/>
            </a:ln>
          </p:spPr>
          <p:txBody>
            <a:bodyPr wrap="none" anchor="ctr"/>
            <a:lstStyle/>
            <a:p>
              <a:r>
                <a:rPr lang="en-US" b="1">
                  <a:solidFill>
                    <a:schemeClr val="bg1"/>
                  </a:solidFill>
                  <a:latin typeface="Gill Sans MT" pitchFamily="34" charset="0"/>
                </a:rPr>
                <a:t>Left </a:t>
              </a:r>
              <a:br>
                <a:rPr lang="en-US" b="1">
                  <a:solidFill>
                    <a:schemeClr val="bg1"/>
                  </a:solidFill>
                  <a:latin typeface="Gill Sans MT" pitchFamily="34" charset="0"/>
                </a:rPr>
              </a:br>
              <a:r>
                <a:rPr lang="en-US" b="1">
                  <a:solidFill>
                    <a:schemeClr val="bg1"/>
                  </a:solidFill>
                  <a:latin typeface="Gill Sans MT" pitchFamily="34" charset="0"/>
                </a:rPr>
                <a:t>Ventricle</a:t>
              </a:r>
            </a:p>
          </p:txBody>
        </p:sp>
        <p:sp>
          <p:nvSpPr>
            <p:cNvPr id="47114" name="AutoShape 20"/>
            <p:cNvSpPr>
              <a:spLocks noChangeArrowheads="1"/>
            </p:cNvSpPr>
            <p:nvPr/>
          </p:nvSpPr>
          <p:spPr bwMode="auto">
            <a:xfrm>
              <a:off x="3792" y="1296"/>
              <a:ext cx="720" cy="816"/>
            </a:xfrm>
            <a:prstGeom prst="flowChartCollate">
              <a:avLst/>
            </a:prstGeom>
            <a:solidFill>
              <a:srgbClr val="CCFF33"/>
            </a:solidFill>
            <a:ln w="9525">
              <a:solidFill>
                <a:schemeClr val="tx1"/>
              </a:solidFill>
              <a:miter lim="800000"/>
              <a:headEnd/>
              <a:tailEnd/>
            </a:ln>
          </p:spPr>
          <p:txBody>
            <a:bodyPr wrap="none" anchor="ctr"/>
            <a:lstStyle/>
            <a:p>
              <a:r>
                <a:rPr lang="en-US" sz="1200" b="1">
                  <a:latin typeface="Gill Sans MT" pitchFamily="34" charset="0"/>
                </a:rPr>
                <a:t>Pulmonary</a:t>
              </a:r>
              <a:br>
                <a:rPr lang="en-US" sz="1200" b="1">
                  <a:latin typeface="Gill Sans MT" pitchFamily="34" charset="0"/>
                </a:rPr>
              </a:br>
              <a:r>
                <a:rPr lang="en-US" sz="1200" b="1">
                  <a:latin typeface="Gill Sans MT" pitchFamily="34" charset="0"/>
                </a:rPr>
                <a:t>Valve</a:t>
              </a:r>
            </a:p>
          </p:txBody>
        </p:sp>
        <p:sp>
          <p:nvSpPr>
            <p:cNvPr id="47115" name="AutoShape 19"/>
            <p:cNvSpPr>
              <a:spLocks noChangeArrowheads="1"/>
            </p:cNvSpPr>
            <p:nvPr/>
          </p:nvSpPr>
          <p:spPr bwMode="auto">
            <a:xfrm>
              <a:off x="2064" y="1296"/>
              <a:ext cx="720" cy="816"/>
            </a:xfrm>
            <a:prstGeom prst="flowChartCollate">
              <a:avLst/>
            </a:prstGeom>
            <a:solidFill>
              <a:srgbClr val="CCFF33"/>
            </a:solidFill>
            <a:ln w="9525">
              <a:solidFill>
                <a:schemeClr val="tx1"/>
              </a:solidFill>
              <a:miter lim="800000"/>
              <a:headEnd/>
              <a:tailEnd/>
            </a:ln>
          </p:spPr>
          <p:txBody>
            <a:bodyPr wrap="none" anchor="ctr"/>
            <a:lstStyle/>
            <a:p>
              <a:r>
                <a:rPr lang="en-US" sz="1200" b="1">
                  <a:latin typeface="Gill Sans MT" pitchFamily="34" charset="0"/>
                </a:rPr>
                <a:t>Tricuspid</a:t>
              </a:r>
              <a:br>
                <a:rPr lang="en-US" sz="1200" b="1">
                  <a:latin typeface="Gill Sans MT" pitchFamily="34" charset="0"/>
                </a:rPr>
              </a:br>
              <a:r>
                <a:rPr lang="en-US" sz="1200" b="1">
                  <a:latin typeface="Gill Sans MT" pitchFamily="34" charset="0"/>
                </a:rPr>
                <a:t>Valve</a:t>
              </a:r>
            </a:p>
          </p:txBody>
        </p:sp>
        <p:sp>
          <p:nvSpPr>
            <p:cNvPr id="47116" name="AutoShape 28"/>
            <p:cNvSpPr>
              <a:spLocks noChangeArrowheads="1"/>
            </p:cNvSpPr>
            <p:nvPr/>
          </p:nvSpPr>
          <p:spPr bwMode="auto">
            <a:xfrm>
              <a:off x="960" y="2880"/>
              <a:ext cx="720" cy="816"/>
            </a:xfrm>
            <a:prstGeom prst="flowChartCollate">
              <a:avLst/>
            </a:prstGeom>
            <a:solidFill>
              <a:srgbClr val="CCFF33"/>
            </a:solidFill>
            <a:ln w="9525">
              <a:solidFill>
                <a:schemeClr val="tx1"/>
              </a:solidFill>
              <a:miter lim="800000"/>
              <a:headEnd/>
              <a:tailEnd/>
            </a:ln>
          </p:spPr>
          <p:txBody>
            <a:bodyPr wrap="none" anchor="ctr"/>
            <a:lstStyle/>
            <a:p>
              <a:r>
                <a:rPr lang="en-US" sz="1200" b="1">
                  <a:latin typeface="Gill Sans MT" pitchFamily="34" charset="0"/>
                </a:rPr>
                <a:t>Aortic</a:t>
              </a:r>
              <a:br>
                <a:rPr lang="en-US" sz="1200" b="1">
                  <a:latin typeface="Gill Sans MT" pitchFamily="34" charset="0"/>
                </a:rPr>
              </a:br>
              <a:r>
                <a:rPr lang="en-US" sz="1200" b="1">
                  <a:latin typeface="Gill Sans MT" pitchFamily="34" charset="0"/>
                </a:rPr>
                <a:t>Semilunar</a:t>
              </a:r>
              <a:br>
                <a:rPr lang="en-US" sz="1200" b="1">
                  <a:latin typeface="Gill Sans MT" pitchFamily="34" charset="0"/>
                </a:rPr>
              </a:br>
              <a:r>
                <a:rPr lang="en-US" sz="1200" b="1">
                  <a:latin typeface="Gill Sans MT" pitchFamily="34" charset="0"/>
                </a:rPr>
                <a:t>Valve</a:t>
              </a:r>
            </a:p>
          </p:txBody>
        </p:sp>
        <p:sp>
          <p:nvSpPr>
            <p:cNvPr id="47117" name="AutoShape 37"/>
            <p:cNvSpPr>
              <a:spLocks noChangeArrowheads="1"/>
            </p:cNvSpPr>
            <p:nvPr/>
          </p:nvSpPr>
          <p:spPr bwMode="auto">
            <a:xfrm rot="-543646">
              <a:off x="4523" y="1599"/>
              <a:ext cx="950" cy="2016"/>
            </a:xfrm>
            <a:prstGeom prst="curvedLeftArrow">
              <a:avLst>
                <a:gd name="adj1" fmla="val 25770"/>
                <a:gd name="adj2" fmla="val 68212"/>
                <a:gd name="adj3" fmla="val 37292"/>
              </a:avLst>
            </a:prstGeom>
            <a:gradFill rotWithShape="1">
              <a:gsLst>
                <a:gs pos="0">
                  <a:schemeClr val="bg2"/>
                </a:gs>
                <a:gs pos="100000">
                  <a:srgbClr val="E13F1F"/>
                </a:gs>
              </a:gsLst>
              <a:lin ang="5400000" scaled="1"/>
            </a:gradFill>
            <a:ln w="9525">
              <a:solidFill>
                <a:schemeClr val="tx1"/>
              </a:solidFill>
              <a:miter lim="800000"/>
              <a:headEnd/>
              <a:tailEnd/>
            </a:ln>
          </p:spPr>
          <p:txBody>
            <a:bodyPr wrap="none" anchor="ctr"/>
            <a:lstStyle/>
            <a:p>
              <a:endParaRPr lang="en-US">
                <a:latin typeface="Gill Sans MT" pitchFamily="34" charset="0"/>
              </a:endParaRPr>
            </a:p>
          </p:txBody>
        </p:sp>
        <p:sp>
          <p:nvSpPr>
            <p:cNvPr id="47118" name="Oval 38"/>
            <p:cNvSpPr>
              <a:spLocks noChangeArrowheads="1"/>
            </p:cNvSpPr>
            <p:nvPr/>
          </p:nvSpPr>
          <p:spPr bwMode="auto">
            <a:xfrm>
              <a:off x="4656" y="2016"/>
              <a:ext cx="1056" cy="912"/>
            </a:xfrm>
            <a:prstGeom prst="ellipse">
              <a:avLst/>
            </a:prstGeom>
            <a:gradFill rotWithShape="1">
              <a:gsLst>
                <a:gs pos="0">
                  <a:srgbClr val="6666FF"/>
                </a:gs>
                <a:gs pos="100000">
                  <a:srgbClr val="E13F1F"/>
                </a:gs>
              </a:gsLst>
              <a:lin ang="5400000" scaled="1"/>
            </a:gradFill>
            <a:ln w="9525">
              <a:solidFill>
                <a:schemeClr val="tx1"/>
              </a:solidFill>
              <a:round/>
              <a:headEnd/>
              <a:tailEnd/>
            </a:ln>
          </p:spPr>
          <p:txBody>
            <a:bodyPr wrap="none" anchor="ctr"/>
            <a:lstStyle/>
            <a:p>
              <a:r>
                <a:rPr lang="en-US" b="1">
                  <a:latin typeface="Gill Sans MT" pitchFamily="34" charset="0"/>
                </a:rPr>
                <a:t>Lungs</a:t>
              </a:r>
            </a:p>
          </p:txBody>
        </p:sp>
        <p:sp>
          <p:nvSpPr>
            <p:cNvPr id="47119" name="AutoShape 40"/>
            <p:cNvSpPr>
              <a:spLocks noChangeArrowheads="1"/>
            </p:cNvSpPr>
            <p:nvPr/>
          </p:nvSpPr>
          <p:spPr bwMode="auto">
            <a:xfrm rot="-10545596">
              <a:off x="192" y="1392"/>
              <a:ext cx="950" cy="2016"/>
            </a:xfrm>
            <a:prstGeom prst="curvedLeftArrow">
              <a:avLst>
                <a:gd name="adj1" fmla="val 25770"/>
                <a:gd name="adj2" fmla="val 68212"/>
                <a:gd name="adj3" fmla="val 37292"/>
              </a:avLst>
            </a:prstGeom>
            <a:gradFill rotWithShape="1">
              <a:gsLst>
                <a:gs pos="0">
                  <a:srgbClr val="E13F1F"/>
                </a:gs>
                <a:gs pos="100000">
                  <a:srgbClr val="6666FF"/>
                </a:gs>
              </a:gsLst>
              <a:lin ang="5400000" scaled="1"/>
            </a:gradFill>
            <a:ln w="9525">
              <a:solidFill>
                <a:schemeClr val="tx1"/>
              </a:solidFill>
              <a:miter lim="800000"/>
              <a:headEnd/>
              <a:tailEnd/>
            </a:ln>
          </p:spPr>
          <p:txBody>
            <a:bodyPr wrap="none" anchor="ctr"/>
            <a:lstStyle/>
            <a:p>
              <a:endParaRPr lang="en-US">
                <a:latin typeface="Gill Sans MT" pitchFamily="34" charset="0"/>
              </a:endParaRPr>
            </a:p>
          </p:txBody>
        </p:sp>
        <p:sp>
          <p:nvSpPr>
            <p:cNvPr id="47120" name="Oval 39"/>
            <p:cNvSpPr>
              <a:spLocks noChangeArrowheads="1"/>
            </p:cNvSpPr>
            <p:nvPr/>
          </p:nvSpPr>
          <p:spPr bwMode="auto">
            <a:xfrm>
              <a:off x="96" y="2064"/>
              <a:ext cx="1008" cy="816"/>
            </a:xfrm>
            <a:prstGeom prst="ellipse">
              <a:avLst/>
            </a:prstGeom>
            <a:gradFill rotWithShape="1">
              <a:gsLst>
                <a:gs pos="0">
                  <a:srgbClr val="6666FF"/>
                </a:gs>
                <a:gs pos="100000">
                  <a:srgbClr val="E13F1F"/>
                </a:gs>
              </a:gsLst>
              <a:lin ang="5400000" scaled="1"/>
            </a:gradFill>
            <a:ln w="9525">
              <a:solidFill>
                <a:schemeClr val="tx1"/>
              </a:solidFill>
              <a:round/>
              <a:headEnd/>
              <a:tailEnd/>
            </a:ln>
          </p:spPr>
          <p:txBody>
            <a:bodyPr wrap="none" anchor="ctr"/>
            <a:lstStyle/>
            <a:p>
              <a:r>
                <a:rPr lang="en-US" b="1">
                  <a:latin typeface="Gill Sans MT" pitchFamily="34" charset="0"/>
                </a:rPr>
                <a:t>Body</a:t>
              </a:r>
            </a:p>
          </p:txBody>
        </p:sp>
      </p:gr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304800"/>
            <a:ext cx="8382000" cy="1219200"/>
          </a:xfrm>
          <a:prstGeom prst="rect">
            <a:avLst/>
          </a:prstGeom>
          <a:noFill/>
          <a:ln w="9525">
            <a:noFill/>
            <a:miter lim="800000"/>
            <a:headEnd/>
            <a:tailEnd/>
          </a:ln>
        </p:spPr>
        <p:txBody>
          <a:bodyPr>
            <a:spAutoFit/>
          </a:bodyPr>
          <a:lstStyle/>
          <a:p>
            <a:pPr fontAlgn="auto">
              <a:lnSpc>
                <a:spcPct val="90000"/>
              </a:lnSpc>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Blood Vessels: The Vascular System</a:t>
            </a:r>
          </a:p>
        </p:txBody>
      </p:sp>
      <p:sp>
        <p:nvSpPr>
          <p:cNvPr id="49154"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11.23</a:t>
            </a:r>
            <a:endParaRPr lang="en-US" sz="4400" b="1">
              <a:solidFill>
                <a:schemeClr val="tx2"/>
              </a:solidFill>
              <a:latin typeface="Gill Sans MT" pitchFamily="34" charset="0"/>
            </a:endParaRPr>
          </a:p>
        </p:txBody>
      </p:sp>
      <p:sp>
        <p:nvSpPr>
          <p:cNvPr id="49155"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49156"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49157"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30727" name="Text Box 7"/>
          <p:cNvSpPr txBox="1">
            <a:spLocks noChangeArrowheads="1"/>
          </p:cNvSpPr>
          <p:nvPr/>
        </p:nvSpPr>
        <p:spPr bwMode="auto">
          <a:xfrm>
            <a:off x="381000" y="2133600"/>
            <a:ext cx="8245475" cy="3960813"/>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buFont typeface="Symbol" pitchFamily="18" charset="2"/>
              <a:buChar char="·"/>
            </a:pPr>
            <a:r>
              <a:rPr lang="en-US" sz="3400"/>
              <a:t>Taking blood to the tissues and back to the heart</a:t>
            </a:r>
          </a:p>
          <a:p>
            <a:pPr marL="687388" lvl="1" indent="-230188">
              <a:lnSpc>
                <a:spcPct val="80000"/>
              </a:lnSpc>
              <a:spcAft>
                <a:spcPct val="50000"/>
              </a:spcAft>
              <a:buClr>
                <a:srgbClr val="FF6600"/>
              </a:buClr>
              <a:buFont typeface="Symbol" pitchFamily="18" charset="2"/>
              <a:buChar char="·"/>
            </a:pPr>
            <a:r>
              <a:rPr lang="en-US" sz="3000"/>
              <a:t>Arteries</a:t>
            </a:r>
          </a:p>
          <a:p>
            <a:pPr marL="687388" lvl="1" indent="-230188">
              <a:lnSpc>
                <a:spcPct val="80000"/>
              </a:lnSpc>
              <a:spcAft>
                <a:spcPct val="50000"/>
              </a:spcAft>
              <a:buClr>
                <a:srgbClr val="FF6600"/>
              </a:buClr>
              <a:buFont typeface="Symbol" pitchFamily="18" charset="2"/>
              <a:buChar char="·"/>
            </a:pPr>
            <a:r>
              <a:rPr lang="en-US" sz="3000"/>
              <a:t>Arterioles</a:t>
            </a:r>
          </a:p>
          <a:p>
            <a:pPr marL="687388" lvl="1" indent="-230188">
              <a:lnSpc>
                <a:spcPct val="80000"/>
              </a:lnSpc>
              <a:spcAft>
                <a:spcPct val="50000"/>
              </a:spcAft>
              <a:buClr>
                <a:srgbClr val="FF6600"/>
              </a:buClr>
              <a:buFont typeface="Symbol" pitchFamily="18" charset="2"/>
              <a:buChar char="·"/>
            </a:pPr>
            <a:r>
              <a:rPr lang="en-US" sz="3000"/>
              <a:t>Capillaries</a:t>
            </a:r>
          </a:p>
          <a:p>
            <a:pPr marL="687388" lvl="1" indent="-230188">
              <a:lnSpc>
                <a:spcPct val="80000"/>
              </a:lnSpc>
              <a:spcAft>
                <a:spcPct val="50000"/>
              </a:spcAft>
              <a:buClr>
                <a:srgbClr val="FF6600"/>
              </a:buClr>
              <a:buFont typeface="Symbol" pitchFamily="18" charset="2"/>
              <a:buChar char="·"/>
            </a:pPr>
            <a:r>
              <a:rPr lang="en-US" sz="3000"/>
              <a:t>Venules</a:t>
            </a:r>
          </a:p>
          <a:p>
            <a:pPr marL="687388" lvl="1" indent="-230188">
              <a:lnSpc>
                <a:spcPct val="80000"/>
              </a:lnSpc>
              <a:spcAft>
                <a:spcPct val="50000"/>
              </a:spcAft>
              <a:buClr>
                <a:srgbClr val="FF6600"/>
              </a:buClr>
              <a:buFont typeface="Symbol" pitchFamily="18" charset="2"/>
              <a:buChar char="·"/>
            </a:pPr>
            <a:r>
              <a:rPr lang="en-US" sz="3000"/>
              <a:t>Veins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0722">
                                            <p:txEl>
                                              <p:pRg st="0" end="0"/>
                                            </p:txEl>
                                          </p:spTgt>
                                        </p:tgtEl>
                                        <p:attrNameLst>
                                          <p:attrName>style.visibility</p:attrName>
                                        </p:attrNameLst>
                                      </p:cBhvr>
                                      <p:to>
                                        <p:strVal val="visible"/>
                                      </p:to>
                                    </p:set>
                                    <p:animEffect transition="in" filter="dissolve">
                                      <p:cBhvr>
                                        <p:cTn id="7" dur="500"/>
                                        <p:tgtEl>
                                          <p:spTgt spid="30722">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0727"/>
                                        </p:tgtEl>
                                        <p:attrNameLst>
                                          <p:attrName>style.visibility</p:attrName>
                                        </p:attrNameLst>
                                      </p:cBhvr>
                                      <p:to>
                                        <p:strVal val="visible"/>
                                      </p:to>
                                    </p:set>
                                    <p:animEffect transition="in" filter="dissolve">
                                      <p:cBhvr>
                                        <p:cTn id="11" dur="500"/>
                                        <p:tgtEl>
                                          <p:spTgt spid="307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build="p" autoUpdateAnimBg="0" advAuto="0"/>
      <p:bldP spid="30727"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81000" y="304800"/>
            <a:ext cx="8382000" cy="701675"/>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The Vascular System</a:t>
            </a:r>
          </a:p>
        </p:txBody>
      </p:sp>
      <p:sp>
        <p:nvSpPr>
          <p:cNvPr id="50178"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11.24</a:t>
            </a:r>
            <a:endParaRPr lang="en-US" sz="4400" b="1">
              <a:solidFill>
                <a:schemeClr val="tx2"/>
              </a:solidFill>
              <a:latin typeface="Gill Sans MT" pitchFamily="34" charset="0"/>
            </a:endParaRPr>
          </a:p>
        </p:txBody>
      </p:sp>
      <p:sp>
        <p:nvSpPr>
          <p:cNvPr id="50179"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50180"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50181"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31751" name="Text Box 7"/>
          <p:cNvSpPr txBox="1">
            <a:spLocks noChangeArrowheads="1"/>
          </p:cNvSpPr>
          <p:nvPr/>
        </p:nvSpPr>
        <p:spPr bwMode="auto">
          <a:xfrm>
            <a:off x="381000" y="1417638"/>
            <a:ext cx="8245475" cy="685800"/>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buFont typeface="Symbol" pitchFamily="18" charset="2"/>
              <a:buNone/>
            </a:pPr>
            <a:endParaRPr lang="en-US" sz="3000"/>
          </a:p>
        </p:txBody>
      </p:sp>
      <p:pic>
        <p:nvPicPr>
          <p:cNvPr id="31752" name="Picture 8"/>
          <p:cNvPicPr>
            <a:picLocks noChangeAspect="1" noChangeArrowheads="1"/>
          </p:cNvPicPr>
          <p:nvPr/>
        </p:nvPicPr>
        <p:blipFill>
          <a:blip r:embed="rId2"/>
          <a:srcRect b="2922"/>
          <a:stretch>
            <a:fillRect/>
          </a:stretch>
        </p:blipFill>
        <p:spPr bwMode="auto">
          <a:xfrm>
            <a:off x="1247775" y="1219200"/>
            <a:ext cx="6648450" cy="5094288"/>
          </a:xfrm>
          <a:prstGeom prst="rect">
            <a:avLst/>
          </a:prstGeom>
          <a:noFill/>
          <a:ln w="9525">
            <a:noFill/>
            <a:miter lim="800000"/>
            <a:headEnd/>
            <a:tailEnd/>
          </a:ln>
        </p:spPr>
      </p:pic>
      <p:sp>
        <p:nvSpPr>
          <p:cNvPr id="31753" name="Text Box 9"/>
          <p:cNvSpPr txBox="1">
            <a:spLocks noChangeArrowheads="1"/>
          </p:cNvSpPr>
          <p:nvPr/>
        </p:nvSpPr>
        <p:spPr bwMode="auto">
          <a:xfrm>
            <a:off x="6477000" y="6019800"/>
            <a:ext cx="1181100" cy="274638"/>
          </a:xfrm>
          <a:prstGeom prst="rect">
            <a:avLst/>
          </a:prstGeom>
          <a:noFill/>
          <a:ln w="9525">
            <a:noFill/>
            <a:miter lim="800000"/>
            <a:headEnd/>
            <a:tailEnd/>
          </a:ln>
        </p:spPr>
        <p:txBody>
          <a:bodyPr>
            <a:spAutoFit/>
          </a:bodyPr>
          <a:lstStyle/>
          <a:p>
            <a:pPr eaLnBrk="0" hangingPunct="0"/>
            <a:r>
              <a:rPr lang="en-US" sz="1200"/>
              <a:t>Figure 11.8b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1746">
                                            <p:txEl>
                                              <p:pRg st="0" end="0"/>
                                            </p:txEl>
                                          </p:spTgt>
                                        </p:tgtEl>
                                        <p:attrNameLst>
                                          <p:attrName>style.visibility</p:attrName>
                                        </p:attrNameLst>
                                      </p:cBhvr>
                                      <p:to>
                                        <p:strVal val="visible"/>
                                      </p:to>
                                    </p:set>
                                    <p:animEffect transition="in" filter="dissolve">
                                      <p:cBhvr>
                                        <p:cTn id="7" dur="500"/>
                                        <p:tgtEl>
                                          <p:spTgt spid="31746">
                                            <p:txEl>
                                              <p:pRg st="0" end="0"/>
                                            </p:txEl>
                                          </p:spTgt>
                                        </p:tgtEl>
                                      </p:cBhvr>
                                    </p:animEffect>
                                  </p:childTnLst>
                                </p:cTn>
                              </p:par>
                            </p:childTnLst>
                          </p:cTn>
                        </p:par>
                        <p:par>
                          <p:cTn id="8" fill="hold">
                            <p:stCondLst>
                              <p:cond delay="500"/>
                            </p:stCondLst>
                            <p:childTnLst>
                              <p:par>
                                <p:cTn id="9" presetID="9" presetClass="entr" presetSubtype="0" fill="hold" grpId="0" nodeType="afterEffect" nodePh="1">
                                  <p:stCondLst>
                                    <p:cond delay="0"/>
                                  </p:stCondLst>
                                  <p:endCondLst>
                                    <p:cond evt="begin" delay="0">
                                      <p:tn val="9"/>
                                    </p:cond>
                                  </p:endCondLst>
                                  <p:childTnLst>
                                    <p:set>
                                      <p:cBhvr>
                                        <p:cTn id="10" dur="1" fill="hold">
                                          <p:stCondLst>
                                            <p:cond delay="0"/>
                                          </p:stCondLst>
                                        </p:cTn>
                                        <p:tgtEl>
                                          <p:spTgt spid="31751"/>
                                        </p:tgtEl>
                                        <p:attrNameLst>
                                          <p:attrName>style.visibility</p:attrName>
                                        </p:attrNameLst>
                                      </p:cBhvr>
                                      <p:to>
                                        <p:strVal val="visible"/>
                                      </p:to>
                                    </p:set>
                                    <p:animEffect transition="in" filter="dissolve">
                                      <p:cBhvr>
                                        <p:cTn id="11" dur="500"/>
                                        <p:tgtEl>
                                          <p:spTgt spid="31751"/>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31752"/>
                                        </p:tgtEl>
                                        <p:attrNameLst>
                                          <p:attrName>style.visibility</p:attrName>
                                        </p:attrNameLst>
                                      </p:cBhvr>
                                      <p:to>
                                        <p:strVal val="visible"/>
                                      </p:to>
                                    </p:set>
                                    <p:animEffect transition="in" filter="dissolve">
                                      <p:cBhvr>
                                        <p:cTn id="15" dur="500"/>
                                        <p:tgtEl>
                                          <p:spTgt spid="31752"/>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317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build="p" autoUpdateAnimBg="0" advAuto="0"/>
      <p:bldP spid="31751" grpId="0" autoUpdateAnimBg="0"/>
      <p:bldP spid="31753"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Heart</a:t>
            </a:r>
            <a:endParaRPr lang="en-US" dirty="0">
              <a:solidFill>
                <a:schemeClr val="tx2">
                  <a:satMod val="130000"/>
                </a:schemeClr>
              </a:solidFill>
            </a:endParaRPr>
          </a:p>
        </p:txBody>
      </p:sp>
      <p:sp>
        <p:nvSpPr>
          <p:cNvPr id="3" name="Content Placeholder 2"/>
          <p:cNvSpPr>
            <a:spLocks noGrp="1"/>
          </p:cNvSpPr>
          <p:nvPr>
            <p:ph idx="1"/>
          </p:nvPr>
        </p:nvSpPr>
        <p:spPr>
          <a:xfrm>
            <a:off x="990600" y="1219200"/>
            <a:ext cx="7943850" cy="5029200"/>
          </a:xfrm>
        </p:spPr>
        <p:txBody>
          <a:bodyPr>
            <a:normAutofit fontScale="92500" lnSpcReduction="20000"/>
          </a:bodyPr>
          <a:lstStyle/>
          <a:p>
            <a:pPr marL="365760" indent="-283464" eaLnBrk="1" fontAlgn="auto" hangingPunct="1">
              <a:lnSpc>
                <a:spcPct val="90000"/>
              </a:lnSpc>
              <a:spcBef>
                <a:spcPct val="30000"/>
              </a:spcBef>
              <a:spcAft>
                <a:spcPts val="0"/>
              </a:spcAft>
              <a:buSzPct val="75000"/>
              <a:buFont typeface="Wingdings 2"/>
              <a:buChar char=""/>
              <a:defRPr/>
            </a:pPr>
            <a:r>
              <a:rPr lang="en-US" dirty="0" smtClean="0">
                <a:latin typeface="Times New Roman" pitchFamily="18" charset="0"/>
                <a:cs typeface="Times New Roman" pitchFamily="18" charset="0"/>
              </a:rPr>
              <a:t>Cone-shaped organ about the size of a closed fist </a:t>
            </a:r>
          </a:p>
          <a:p>
            <a:pPr marL="365760" indent="-283464" eaLnBrk="1" fontAlgn="auto" hangingPunct="1">
              <a:lnSpc>
                <a:spcPct val="90000"/>
              </a:lnSpc>
              <a:spcBef>
                <a:spcPct val="30000"/>
              </a:spcBef>
              <a:spcAft>
                <a:spcPts val="0"/>
              </a:spcAft>
              <a:buSzPct val="75000"/>
              <a:buFont typeface="Wingdings 2"/>
              <a:buChar char=""/>
              <a:defRPr/>
            </a:pPr>
            <a:r>
              <a:rPr lang="en-US" dirty="0" smtClean="0">
                <a:latin typeface="Times New Roman" pitchFamily="18" charset="0"/>
                <a:cs typeface="Times New Roman" pitchFamily="18" charset="0"/>
              </a:rPr>
              <a:t>In the </a:t>
            </a:r>
            <a:r>
              <a:rPr lang="en-US" dirty="0" err="1" smtClean="0">
                <a:latin typeface="Times New Roman" pitchFamily="18" charset="0"/>
                <a:cs typeface="Times New Roman" pitchFamily="18" charset="0"/>
              </a:rPr>
              <a:t>mediastinum</a:t>
            </a:r>
            <a:r>
              <a:rPr lang="en-US" dirty="0" smtClean="0">
                <a:latin typeface="Times New Roman" pitchFamily="18" charset="0"/>
                <a:cs typeface="Times New Roman" pitchFamily="18" charset="0"/>
              </a:rPr>
              <a:t> </a:t>
            </a:r>
          </a:p>
          <a:p>
            <a:pPr marL="365760" indent="-283464" eaLnBrk="1" fontAlgn="auto" hangingPunct="1">
              <a:lnSpc>
                <a:spcPct val="90000"/>
              </a:lnSpc>
              <a:spcBef>
                <a:spcPct val="30000"/>
              </a:spcBef>
              <a:spcAft>
                <a:spcPts val="0"/>
              </a:spcAft>
              <a:buSzPct val="75000"/>
              <a:buFont typeface="Wingdings 2"/>
              <a:buChar char=""/>
              <a:defRPr/>
            </a:pPr>
            <a:r>
              <a:rPr lang="en-US" dirty="0" smtClean="0">
                <a:latin typeface="Times New Roman" pitchFamily="18" charset="0"/>
                <a:cs typeface="Times New Roman" pitchFamily="18" charset="0"/>
              </a:rPr>
              <a:t>Extends from the level of the second rib to about the level of the sixth rib</a:t>
            </a:r>
          </a:p>
          <a:p>
            <a:pPr marL="365760" indent="-283464" eaLnBrk="1" fontAlgn="auto" hangingPunct="1">
              <a:lnSpc>
                <a:spcPct val="90000"/>
              </a:lnSpc>
              <a:spcBef>
                <a:spcPct val="30000"/>
              </a:spcBef>
              <a:spcAft>
                <a:spcPts val="0"/>
              </a:spcAft>
              <a:buSzPct val="75000"/>
              <a:buFont typeface="Wingdings 2"/>
              <a:buChar char=""/>
              <a:defRPr/>
            </a:pPr>
            <a:r>
              <a:rPr lang="en-US" dirty="0" smtClean="0">
                <a:latin typeface="Times New Roman" pitchFamily="18" charset="0"/>
                <a:cs typeface="Times New Roman" pitchFamily="18" charset="0"/>
              </a:rPr>
              <a:t>Slightly left of the midline</a:t>
            </a:r>
          </a:p>
          <a:p>
            <a:pPr marL="469900" indent="-469900" eaLnBrk="1" fontAlgn="auto" hangingPunct="1">
              <a:spcBef>
                <a:spcPct val="20000"/>
              </a:spcBef>
              <a:spcAft>
                <a:spcPts val="0"/>
              </a:spcAft>
              <a:buClr>
                <a:schemeClr val="bg2"/>
              </a:buClr>
              <a:buSzPct val="75000"/>
              <a:buFont typeface="Wingdings" pitchFamily="2" charset="2"/>
              <a:buChar char="o"/>
              <a:defRPr/>
            </a:pPr>
            <a:r>
              <a:rPr lang="en-US" dirty="0" smtClean="0">
                <a:latin typeface="Times New Roman" pitchFamily="18" charset="0"/>
                <a:cs typeface="Times New Roman" pitchFamily="18" charset="0"/>
              </a:rPr>
              <a:t>Heart is bordered:</a:t>
            </a:r>
          </a:p>
          <a:p>
            <a:pPr marL="908050" lvl="1" indent="-436563" eaLnBrk="1" fontAlgn="auto" hangingPunct="1">
              <a:spcBef>
                <a:spcPct val="20000"/>
              </a:spcBef>
              <a:spcAft>
                <a:spcPts val="0"/>
              </a:spcAft>
              <a:buClr>
                <a:schemeClr val="hlink"/>
              </a:buClr>
              <a:buSzPct val="75000"/>
              <a:buFont typeface="Wingdings" pitchFamily="2" charset="2"/>
              <a:buChar char="n"/>
              <a:defRPr/>
            </a:pPr>
            <a:r>
              <a:rPr lang="en-US" dirty="0" smtClean="0">
                <a:latin typeface="Times New Roman" pitchFamily="18" charset="0"/>
                <a:cs typeface="Times New Roman" pitchFamily="18" charset="0"/>
              </a:rPr>
              <a:t>Laterally by the lungs</a:t>
            </a:r>
          </a:p>
          <a:p>
            <a:pPr marL="908050" lvl="1" indent="-436563" eaLnBrk="1" fontAlgn="auto" hangingPunct="1">
              <a:spcBef>
                <a:spcPct val="20000"/>
              </a:spcBef>
              <a:spcAft>
                <a:spcPts val="0"/>
              </a:spcAft>
              <a:buClr>
                <a:schemeClr val="hlink"/>
              </a:buClr>
              <a:buSzPct val="75000"/>
              <a:buFont typeface="Wingdings" pitchFamily="2" charset="2"/>
              <a:buChar char="n"/>
              <a:defRPr/>
            </a:pPr>
            <a:r>
              <a:rPr lang="en-US" dirty="0" err="1" smtClean="0">
                <a:latin typeface="Times New Roman" pitchFamily="18" charset="0"/>
                <a:cs typeface="Times New Roman" pitchFamily="18" charset="0"/>
              </a:rPr>
              <a:t>Posteriorly</a:t>
            </a:r>
            <a:r>
              <a:rPr lang="en-US" dirty="0" smtClean="0">
                <a:latin typeface="Times New Roman" pitchFamily="18" charset="0"/>
                <a:cs typeface="Times New Roman" pitchFamily="18" charset="0"/>
              </a:rPr>
              <a:t> by the vertebral column</a:t>
            </a:r>
          </a:p>
          <a:p>
            <a:pPr marL="908050" lvl="1" indent="-436563" eaLnBrk="1" fontAlgn="auto" hangingPunct="1">
              <a:spcBef>
                <a:spcPct val="20000"/>
              </a:spcBef>
              <a:spcAft>
                <a:spcPts val="0"/>
              </a:spcAft>
              <a:buClr>
                <a:schemeClr val="hlink"/>
              </a:buClr>
              <a:buSzPct val="75000"/>
              <a:buFont typeface="Wingdings" pitchFamily="2" charset="2"/>
              <a:buChar char="n"/>
              <a:defRPr/>
            </a:pPr>
            <a:r>
              <a:rPr lang="en-US" dirty="0" err="1" smtClean="0">
                <a:latin typeface="Times New Roman" pitchFamily="18" charset="0"/>
                <a:cs typeface="Times New Roman" pitchFamily="18" charset="0"/>
              </a:rPr>
              <a:t>Anteriorly</a:t>
            </a:r>
            <a:r>
              <a:rPr lang="en-US" dirty="0" smtClean="0">
                <a:latin typeface="Times New Roman" pitchFamily="18" charset="0"/>
                <a:cs typeface="Times New Roman" pitchFamily="18" charset="0"/>
              </a:rPr>
              <a:t> by the sternum</a:t>
            </a:r>
          </a:p>
          <a:p>
            <a:pPr marL="2297113" lvl="4" indent="-468313" eaLnBrk="1" fontAlgn="auto" hangingPunct="1">
              <a:spcAft>
                <a:spcPts val="0"/>
              </a:spcAft>
              <a:buClr>
                <a:schemeClr val="hlink"/>
              </a:buClr>
              <a:buSzPct val="75000"/>
              <a:buFont typeface="Wingdings" pitchFamily="2" charset="2"/>
              <a:buChar char="n"/>
              <a:defRPr/>
            </a:pPr>
            <a:endParaRPr lang="en-US" sz="2800" dirty="0" smtClean="0">
              <a:latin typeface="Times New Roman" pitchFamily="18" charset="0"/>
              <a:cs typeface="Times New Roman" pitchFamily="18" charset="0"/>
            </a:endParaRPr>
          </a:p>
          <a:p>
            <a:pPr marL="469900" indent="-469900" eaLnBrk="1" fontAlgn="auto" hangingPunct="1">
              <a:spcBef>
                <a:spcPct val="20000"/>
              </a:spcBef>
              <a:spcAft>
                <a:spcPts val="0"/>
              </a:spcAft>
              <a:buClr>
                <a:schemeClr val="bg2"/>
              </a:buClr>
              <a:buSzPct val="75000"/>
              <a:buFont typeface="Wingdings" pitchFamily="2" charset="2"/>
              <a:buChar char="o"/>
              <a:defRPr/>
            </a:pPr>
            <a:r>
              <a:rPr lang="en-US" dirty="0" smtClean="0">
                <a:latin typeface="Times New Roman" pitchFamily="18" charset="0"/>
                <a:cs typeface="Times New Roman" pitchFamily="18" charset="0"/>
              </a:rPr>
              <a:t>Rests on the diaphragm inferiorly</a:t>
            </a:r>
          </a:p>
          <a:p>
            <a:pPr marL="365760" indent="-283464"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latin typeface="Comic Sans MS" pitchFamily="66" charset="0"/>
              </a:rPr>
              <a:t>Structure of Blood Vessels</a:t>
            </a:r>
          </a:p>
        </p:txBody>
      </p:sp>
      <p:sp>
        <p:nvSpPr>
          <p:cNvPr id="2" name="Rectangle 3"/>
          <p:cNvSpPr>
            <a:spLocks noGrp="1" noChangeArrowheads="1"/>
          </p:cNvSpPr>
          <p:nvPr>
            <p:ph type="body" idx="1"/>
          </p:nvPr>
        </p:nvSpPr>
        <p:spPr/>
        <p:txBody>
          <a:bodyPr/>
          <a:lstStyle/>
          <a:p>
            <a:pPr eaLnBrk="1" hangingPunct="1">
              <a:lnSpc>
                <a:spcPct val="90000"/>
              </a:lnSpc>
            </a:pPr>
            <a:r>
              <a:rPr lang="en-US" smtClean="0">
                <a:latin typeface="Comic Sans MS" pitchFamily="66" charset="0"/>
              </a:rPr>
              <a:t>Tunica adventitia - outermost layer</a:t>
            </a:r>
          </a:p>
          <a:p>
            <a:pPr lvl="1" eaLnBrk="1" hangingPunct="1">
              <a:lnSpc>
                <a:spcPct val="90000"/>
              </a:lnSpc>
            </a:pPr>
            <a:r>
              <a:rPr lang="en-US" smtClean="0">
                <a:latin typeface="Comic Sans MS" pitchFamily="66" charset="0"/>
              </a:rPr>
              <a:t>Fibrous connective tissue</a:t>
            </a:r>
          </a:p>
          <a:p>
            <a:pPr lvl="1" eaLnBrk="1" hangingPunct="1">
              <a:lnSpc>
                <a:spcPct val="90000"/>
              </a:lnSpc>
            </a:pPr>
            <a:r>
              <a:rPr lang="en-US" smtClean="0">
                <a:latin typeface="Comic Sans MS" pitchFamily="66" charset="0"/>
              </a:rPr>
              <a:t>Holds vessels open; prevents tearing of vessels walls during body movements</a:t>
            </a:r>
          </a:p>
          <a:p>
            <a:pPr lvl="1" eaLnBrk="1" hangingPunct="1">
              <a:lnSpc>
                <a:spcPct val="90000"/>
              </a:lnSpc>
            </a:pPr>
            <a:r>
              <a:rPr lang="en-US" smtClean="0">
                <a:latin typeface="Comic Sans MS" pitchFamily="66" charset="0"/>
              </a:rPr>
              <a:t>Larger in veins than arteries</a:t>
            </a:r>
          </a:p>
          <a:p>
            <a:pPr eaLnBrk="1" hangingPunct="1">
              <a:lnSpc>
                <a:spcPct val="90000"/>
              </a:lnSpc>
            </a:pPr>
            <a:r>
              <a:rPr lang="en-US" smtClean="0">
                <a:latin typeface="Comic Sans MS" pitchFamily="66" charset="0"/>
              </a:rPr>
              <a:t>Tunica media – middle layer</a:t>
            </a:r>
          </a:p>
          <a:p>
            <a:pPr lvl="1" eaLnBrk="1" hangingPunct="1">
              <a:lnSpc>
                <a:spcPct val="90000"/>
              </a:lnSpc>
            </a:pPr>
            <a:r>
              <a:rPr lang="en-US" smtClean="0">
                <a:latin typeface="Comic Sans MS" pitchFamily="66" charset="0"/>
              </a:rPr>
              <a:t>Smooth muscle and elastic CT</a:t>
            </a:r>
          </a:p>
          <a:p>
            <a:pPr lvl="1" eaLnBrk="1" hangingPunct="1">
              <a:lnSpc>
                <a:spcPct val="90000"/>
              </a:lnSpc>
            </a:pPr>
            <a:r>
              <a:rPr lang="en-US" smtClean="0">
                <a:latin typeface="Comic Sans MS" pitchFamily="66" charset="0"/>
              </a:rPr>
              <a:t>Helps vessels constrict and dilate</a:t>
            </a:r>
          </a:p>
          <a:p>
            <a:pPr lvl="1" eaLnBrk="1" hangingPunct="1">
              <a:lnSpc>
                <a:spcPct val="90000"/>
              </a:lnSpc>
            </a:pPr>
            <a:r>
              <a:rPr lang="en-US" smtClean="0">
                <a:latin typeface="Comic Sans MS" pitchFamily="66" charset="0"/>
              </a:rPr>
              <a:t>Larger in arteries</a:t>
            </a:r>
          </a:p>
          <a:p>
            <a:pPr lvl="1" eaLnBrk="1" hangingPunct="1">
              <a:lnSpc>
                <a:spcPct val="90000"/>
              </a:lnSpc>
            </a:pPr>
            <a:endParaRPr lang="en-US" smtClean="0">
              <a:latin typeface="Comic Sans MS" pitchFamily="66"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latin typeface="Comic Sans MS" pitchFamily="66" charset="0"/>
              </a:rPr>
              <a:t>Structure of Blood Vessels</a:t>
            </a:r>
          </a:p>
        </p:txBody>
      </p:sp>
      <p:sp>
        <p:nvSpPr>
          <p:cNvPr id="53250" name="Rectangle 3"/>
          <p:cNvSpPr>
            <a:spLocks noGrp="1" noChangeArrowheads="1"/>
          </p:cNvSpPr>
          <p:nvPr>
            <p:ph type="body" idx="1"/>
          </p:nvPr>
        </p:nvSpPr>
        <p:spPr>
          <a:xfrm>
            <a:off x="457200" y="1371600"/>
            <a:ext cx="8382000" cy="2057400"/>
          </a:xfrm>
        </p:spPr>
        <p:txBody>
          <a:bodyPr/>
          <a:lstStyle/>
          <a:p>
            <a:pPr eaLnBrk="1" hangingPunct="1">
              <a:lnSpc>
                <a:spcPct val="90000"/>
              </a:lnSpc>
            </a:pPr>
            <a:r>
              <a:rPr lang="en-US" smtClean="0">
                <a:latin typeface="Comic Sans MS" pitchFamily="66" charset="0"/>
              </a:rPr>
              <a:t>Tunica intima – innermost layer</a:t>
            </a:r>
          </a:p>
          <a:p>
            <a:pPr lvl="1" eaLnBrk="1" hangingPunct="1">
              <a:lnSpc>
                <a:spcPct val="90000"/>
              </a:lnSpc>
            </a:pPr>
            <a:r>
              <a:rPr lang="en-US" smtClean="0">
                <a:latin typeface="Comic Sans MS" pitchFamily="66" charset="0"/>
              </a:rPr>
              <a:t>Composed of endothelium</a:t>
            </a:r>
          </a:p>
          <a:p>
            <a:pPr lvl="1" eaLnBrk="1" hangingPunct="1">
              <a:lnSpc>
                <a:spcPct val="90000"/>
              </a:lnSpc>
            </a:pPr>
            <a:r>
              <a:rPr lang="en-US" smtClean="0">
                <a:latin typeface="Comic Sans MS" pitchFamily="66" charset="0"/>
              </a:rPr>
              <a:t>Semilunar valves present in veins</a:t>
            </a:r>
          </a:p>
          <a:p>
            <a:pPr lvl="1" eaLnBrk="1" hangingPunct="1">
              <a:lnSpc>
                <a:spcPct val="90000"/>
              </a:lnSpc>
            </a:pPr>
            <a:r>
              <a:rPr lang="en-US" smtClean="0">
                <a:latin typeface="Comic Sans MS" pitchFamily="66" charset="0"/>
              </a:rPr>
              <a:t>One cell thick in capillaries</a:t>
            </a:r>
          </a:p>
          <a:p>
            <a:pPr lvl="1" eaLnBrk="1" hangingPunct="1">
              <a:lnSpc>
                <a:spcPct val="90000"/>
              </a:lnSpc>
              <a:buFontTx/>
              <a:buNone/>
            </a:pPr>
            <a:endParaRPr lang="en-US" smtClean="0">
              <a:latin typeface="Comic Sans MS" pitchFamily="66" charset="0"/>
            </a:endParaRPr>
          </a:p>
        </p:txBody>
      </p:sp>
      <p:pic>
        <p:nvPicPr>
          <p:cNvPr id="53251" name="Picture 5" descr="A02484-18-12-A"/>
          <p:cNvPicPr>
            <a:picLocks noChangeAspect="1" noChangeArrowheads="1"/>
          </p:cNvPicPr>
          <p:nvPr/>
        </p:nvPicPr>
        <p:blipFill>
          <a:blip r:embed="rId3"/>
          <a:srcRect/>
          <a:stretch>
            <a:fillRect/>
          </a:stretch>
        </p:blipFill>
        <p:spPr bwMode="auto">
          <a:xfrm>
            <a:off x="381000" y="3352800"/>
            <a:ext cx="4162425" cy="3322638"/>
          </a:xfrm>
          <a:prstGeom prst="rect">
            <a:avLst/>
          </a:prstGeom>
          <a:noFill/>
          <a:ln w="9525">
            <a:noFill/>
            <a:miter lim="800000"/>
            <a:headEnd/>
            <a:tailEnd/>
          </a:ln>
        </p:spPr>
      </p:pic>
      <p:pic>
        <p:nvPicPr>
          <p:cNvPr id="53252" name="Picture 7" descr="A02484-18-12-B"/>
          <p:cNvPicPr>
            <a:picLocks noChangeAspect="1" noChangeArrowheads="1"/>
          </p:cNvPicPr>
          <p:nvPr/>
        </p:nvPicPr>
        <p:blipFill>
          <a:blip r:embed="rId4"/>
          <a:srcRect/>
          <a:stretch>
            <a:fillRect/>
          </a:stretch>
        </p:blipFill>
        <p:spPr bwMode="auto">
          <a:xfrm>
            <a:off x="4572000" y="3581400"/>
            <a:ext cx="4343400" cy="2792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CA" dirty="0" smtClean="0">
                <a:solidFill>
                  <a:schemeClr val="tx2">
                    <a:satMod val="130000"/>
                  </a:schemeClr>
                </a:solidFill>
              </a:rPr>
              <a:t>    Types of Blood Vessels</a:t>
            </a:r>
            <a:endParaRPr lang="en-US" dirty="0" smtClean="0">
              <a:solidFill>
                <a:schemeClr val="tx2">
                  <a:satMod val="130000"/>
                </a:schemeClr>
              </a:solidFill>
            </a:endParaRPr>
          </a:p>
        </p:txBody>
      </p:sp>
      <p:sp>
        <p:nvSpPr>
          <p:cNvPr id="55298" name="Rectangle 4"/>
          <p:cNvSpPr>
            <a:spLocks noGrp="1" noChangeArrowheads="1"/>
          </p:cNvSpPr>
          <p:nvPr>
            <p:ph type="body" sz="half" idx="1"/>
          </p:nvPr>
        </p:nvSpPr>
        <p:spPr/>
        <p:txBody>
          <a:bodyPr/>
          <a:lstStyle/>
          <a:p>
            <a:pPr eaLnBrk="1" hangingPunct="1"/>
            <a:r>
              <a:rPr lang="en-CA" sz="2800" smtClean="0"/>
              <a:t>There are three types of blood vessels in mammalian circulation: </a:t>
            </a:r>
            <a:r>
              <a:rPr lang="en-CA" sz="2800" b="1" smtClean="0"/>
              <a:t>arteries, veins and capillaries.</a:t>
            </a:r>
          </a:p>
          <a:p>
            <a:pPr eaLnBrk="1" hangingPunct="1"/>
            <a:r>
              <a:rPr lang="en-CA" sz="2800" smtClean="0"/>
              <a:t>Together they form a network of blood vessels throughout the organism that transport blood.</a:t>
            </a:r>
            <a:endParaRPr lang="en-US" sz="2800" smtClean="0"/>
          </a:p>
        </p:txBody>
      </p:sp>
      <p:pic>
        <p:nvPicPr>
          <p:cNvPr id="55299" name="Picture 6" descr="BloodVesseltypes"/>
          <p:cNvPicPr>
            <a:picLocks noGrp="1" noChangeAspect="1" noChangeArrowheads="1"/>
          </p:cNvPicPr>
          <p:nvPr>
            <p:ph sz="half" idx="2"/>
          </p:nvPr>
        </p:nvPicPr>
        <p:blipFill>
          <a:blip r:embed="rId2"/>
          <a:srcRect/>
          <a:stretch>
            <a:fillRect/>
          </a:stretch>
        </p:blipFill>
        <p:spPr>
          <a:xfrm>
            <a:off x="4427538" y="1557338"/>
            <a:ext cx="4716462" cy="4535487"/>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487362"/>
          </a:xfrm>
        </p:spPr>
        <p:txBody>
          <a:bodyPr>
            <a:normAutofit fontScale="90000"/>
          </a:bodyPr>
          <a:lstStyle/>
          <a:p>
            <a:pPr algn="r" eaLnBrk="1" fontAlgn="auto" hangingPunct="1">
              <a:spcAft>
                <a:spcPts val="0"/>
              </a:spcAft>
              <a:defRPr/>
            </a:pPr>
            <a:r>
              <a:rPr lang="en-CA" dirty="0" smtClean="0">
                <a:solidFill>
                  <a:schemeClr val="tx2">
                    <a:satMod val="130000"/>
                  </a:schemeClr>
                </a:solidFill>
              </a:rPr>
              <a:t>                    Arteries</a:t>
            </a:r>
            <a:endParaRPr lang="en-US" dirty="0" smtClean="0">
              <a:solidFill>
                <a:schemeClr val="tx2">
                  <a:satMod val="130000"/>
                </a:schemeClr>
              </a:solidFill>
            </a:endParaRPr>
          </a:p>
        </p:txBody>
      </p:sp>
      <p:sp>
        <p:nvSpPr>
          <p:cNvPr id="56322" name="Rectangle 5"/>
          <p:cNvSpPr>
            <a:spLocks noGrp="1" noChangeArrowheads="1"/>
          </p:cNvSpPr>
          <p:nvPr>
            <p:ph type="body" sz="half" idx="2"/>
          </p:nvPr>
        </p:nvSpPr>
        <p:spPr>
          <a:xfrm>
            <a:off x="4038600" y="838200"/>
            <a:ext cx="5105400" cy="5734050"/>
          </a:xfrm>
        </p:spPr>
        <p:txBody>
          <a:bodyPr/>
          <a:lstStyle/>
          <a:p>
            <a:pPr algn="just" eaLnBrk="1" hangingPunct="1">
              <a:lnSpc>
                <a:spcPct val="90000"/>
              </a:lnSpc>
            </a:pPr>
            <a:r>
              <a:rPr lang="en-CA" sz="2800" smtClean="0">
                <a:latin typeface="Times New Roman" pitchFamily="18" charset="0"/>
                <a:cs typeface="Times New Roman" pitchFamily="18" charset="0"/>
              </a:rPr>
              <a:t>Arteries are blood vessels that </a:t>
            </a:r>
            <a:r>
              <a:rPr lang="en-CA" sz="2800" b="1" smtClean="0">
                <a:latin typeface="Times New Roman" pitchFamily="18" charset="0"/>
                <a:cs typeface="Times New Roman" pitchFamily="18" charset="0"/>
              </a:rPr>
              <a:t>carry oxygen rich blood away from the heart. </a:t>
            </a:r>
            <a:r>
              <a:rPr lang="en-US" sz="2800" smtClean="0">
                <a:latin typeface="Times New Roman" pitchFamily="18" charset="0"/>
                <a:cs typeface="Times New Roman" pitchFamily="18" charset="0"/>
              </a:rPr>
              <a:t>(except pulmonary artery)</a:t>
            </a:r>
            <a:r>
              <a:rPr lang="en-CA" sz="2800" b="1" smtClean="0">
                <a:latin typeface="Times New Roman" pitchFamily="18" charset="0"/>
                <a:cs typeface="Times New Roman" pitchFamily="18" charset="0"/>
              </a:rPr>
              <a:t> </a:t>
            </a:r>
          </a:p>
          <a:p>
            <a:pPr algn="just" eaLnBrk="1" hangingPunct="1">
              <a:lnSpc>
                <a:spcPct val="90000"/>
              </a:lnSpc>
            </a:pPr>
            <a:r>
              <a:rPr lang="en-CA" sz="2800" smtClean="0">
                <a:latin typeface="Times New Roman" pitchFamily="18" charset="0"/>
                <a:cs typeface="Times New Roman" pitchFamily="18" charset="0"/>
              </a:rPr>
              <a:t>The walls of arteries are very thick layers of connective tissue and muscle fibres and are therefore able to withstand the pressure of blood pumped from the heart. </a:t>
            </a:r>
          </a:p>
          <a:p>
            <a:pPr algn="just" eaLnBrk="1" hangingPunct="1">
              <a:lnSpc>
                <a:spcPct val="90000"/>
              </a:lnSpc>
            </a:pPr>
            <a:r>
              <a:rPr lang="en-CA" sz="2800" smtClean="0">
                <a:latin typeface="Times New Roman" pitchFamily="18" charset="0"/>
                <a:cs typeface="Times New Roman" pitchFamily="18" charset="0"/>
              </a:rPr>
              <a:t>The walls are also elastic to allow for increased blood flow.</a:t>
            </a:r>
          </a:p>
          <a:p>
            <a:pPr marL="365125" lvl="1" indent="-282575" algn="just" eaLnBrk="1" hangingPunct="1">
              <a:lnSpc>
                <a:spcPct val="90000"/>
              </a:lnSpc>
              <a:spcBef>
                <a:spcPts val="600"/>
              </a:spcBef>
              <a:buSzPct val="80000"/>
              <a:buFont typeface="Wingdings 2" pitchFamily="18" charset="2"/>
              <a:buChar char=""/>
            </a:pPr>
            <a:r>
              <a:rPr lang="en-US" sz="2400" smtClean="0">
                <a:cs typeface="Times New Roman" pitchFamily="18" charset="0"/>
              </a:rPr>
              <a:t>Paired – left and right artery of the same name </a:t>
            </a:r>
          </a:p>
          <a:p>
            <a:pPr algn="just" eaLnBrk="1" hangingPunct="1">
              <a:lnSpc>
                <a:spcPct val="90000"/>
              </a:lnSpc>
            </a:pPr>
            <a:endParaRPr lang="en-US" sz="2800" smtClean="0">
              <a:latin typeface="Times New Roman" pitchFamily="18" charset="0"/>
              <a:cs typeface="Times New Roman" pitchFamily="18" charset="0"/>
            </a:endParaRPr>
          </a:p>
        </p:txBody>
      </p:sp>
      <p:pic>
        <p:nvPicPr>
          <p:cNvPr id="56323" name="Picture 24" descr="28_vessels"/>
          <p:cNvPicPr>
            <a:picLocks noGrp="1" noChangeAspect="1" noChangeArrowheads="1"/>
          </p:cNvPicPr>
          <p:nvPr>
            <p:ph sz="half" idx="1"/>
          </p:nvPr>
        </p:nvPicPr>
        <p:blipFill>
          <a:blip r:embed="rId2"/>
          <a:srcRect/>
          <a:stretch>
            <a:fillRect/>
          </a:stretch>
        </p:blipFill>
        <p:spPr>
          <a:xfrm>
            <a:off x="152400" y="228600"/>
            <a:ext cx="4267200" cy="6400800"/>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fontAlgn="auto" hangingPunct="1">
              <a:spcAft>
                <a:spcPts val="0"/>
              </a:spcAft>
              <a:defRPr/>
            </a:pPr>
            <a:r>
              <a:rPr lang="en-CA" dirty="0" smtClean="0">
                <a:solidFill>
                  <a:schemeClr val="tx2">
                    <a:satMod val="130000"/>
                  </a:schemeClr>
                </a:solidFill>
              </a:rPr>
              <a:t>Arterioles</a:t>
            </a:r>
            <a:endParaRPr lang="en-US" dirty="0" smtClean="0">
              <a:solidFill>
                <a:schemeClr val="tx2">
                  <a:satMod val="130000"/>
                </a:schemeClr>
              </a:solidFill>
            </a:endParaRPr>
          </a:p>
        </p:txBody>
      </p:sp>
      <p:sp>
        <p:nvSpPr>
          <p:cNvPr id="57346" name="Rectangle 4"/>
          <p:cNvSpPr>
            <a:spLocks noGrp="1" noChangeArrowheads="1"/>
          </p:cNvSpPr>
          <p:nvPr>
            <p:ph idx="1"/>
          </p:nvPr>
        </p:nvSpPr>
        <p:spPr/>
        <p:txBody>
          <a:bodyPr/>
          <a:lstStyle/>
          <a:p>
            <a:pPr eaLnBrk="1" hangingPunct="1">
              <a:lnSpc>
                <a:spcPct val="90000"/>
              </a:lnSpc>
            </a:pPr>
            <a:r>
              <a:rPr lang="en-CA" sz="2400" smtClean="0"/>
              <a:t>Arteries decrease in size to become arterioles which are composed of smooth muscle and elastic fibre.</a:t>
            </a:r>
          </a:p>
          <a:p>
            <a:pPr eaLnBrk="1" hangingPunct="1">
              <a:lnSpc>
                <a:spcPct val="90000"/>
              </a:lnSpc>
            </a:pPr>
            <a:r>
              <a:rPr lang="en-CA" sz="2400" smtClean="0"/>
              <a:t>Blood flows through arteries into smaller and smaller vessels known as arterioles.</a:t>
            </a:r>
          </a:p>
          <a:p>
            <a:pPr eaLnBrk="1" hangingPunct="1">
              <a:lnSpc>
                <a:spcPct val="90000"/>
              </a:lnSpc>
            </a:pPr>
            <a:r>
              <a:rPr lang="en-CA" sz="2400" smtClean="0"/>
              <a:t>The arterioles finally connect to the capillaries.</a:t>
            </a:r>
          </a:p>
          <a:p>
            <a:pPr eaLnBrk="1" hangingPunct="1">
              <a:lnSpc>
                <a:spcPct val="90000"/>
              </a:lnSpc>
            </a:pPr>
            <a:endParaRPr lang="en-CA" sz="2400" smtClean="0"/>
          </a:p>
        </p:txBody>
      </p:sp>
      <p:pic>
        <p:nvPicPr>
          <p:cNvPr id="57347" name="Picture 7" descr="http://upload.wikimedia.org/wikipedia/commons/thumb/d/da/Illu_capillary.jpg/300px-Illu_capillary.jpg"/>
          <p:cNvPicPr>
            <a:picLocks noChangeAspect="1" noChangeArrowheads="1"/>
          </p:cNvPicPr>
          <p:nvPr/>
        </p:nvPicPr>
        <p:blipFill>
          <a:blip r:embed="rId2"/>
          <a:srcRect/>
          <a:stretch>
            <a:fillRect/>
          </a:stretch>
        </p:blipFill>
        <p:spPr bwMode="auto">
          <a:xfrm>
            <a:off x="1828800" y="3352800"/>
            <a:ext cx="6769100" cy="2987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7162800" y="304800"/>
            <a:ext cx="1828800" cy="609600"/>
          </a:xfrm>
        </p:spPr>
        <p:txBody>
          <a:bodyPr>
            <a:normAutofit fontScale="90000"/>
          </a:bodyPr>
          <a:lstStyle/>
          <a:p>
            <a:pPr eaLnBrk="1" fontAlgn="auto" hangingPunct="1">
              <a:spcAft>
                <a:spcPts val="0"/>
              </a:spcAft>
              <a:defRPr/>
            </a:pPr>
            <a:r>
              <a:rPr lang="en-US">
                <a:solidFill>
                  <a:schemeClr val="tx2">
                    <a:satMod val="130000"/>
                  </a:schemeClr>
                </a:solidFill>
                <a:latin typeface="Comic Sans MS" pitchFamily="66" charset="0"/>
              </a:rPr>
              <a:t>Aorta</a:t>
            </a:r>
          </a:p>
        </p:txBody>
      </p:sp>
      <p:pic>
        <p:nvPicPr>
          <p:cNvPr id="58370" name="Picture 5" descr="A02484-18-17"/>
          <p:cNvPicPr>
            <a:picLocks noChangeAspect="1" noChangeArrowheads="1"/>
          </p:cNvPicPr>
          <p:nvPr/>
        </p:nvPicPr>
        <p:blipFill>
          <a:blip r:embed="rId3"/>
          <a:srcRect/>
          <a:stretch>
            <a:fillRect/>
          </a:stretch>
        </p:blipFill>
        <p:spPr bwMode="auto">
          <a:xfrm>
            <a:off x="0" y="0"/>
            <a:ext cx="7162800" cy="6738938"/>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435100" y="274638"/>
            <a:ext cx="7499350" cy="1143000"/>
          </a:xfrm>
        </p:spPr>
        <p:txBody>
          <a:bodyPr/>
          <a:lstStyle/>
          <a:p>
            <a:pPr eaLnBrk="1" fontAlgn="auto" hangingPunct="1">
              <a:spcAft>
                <a:spcPts val="0"/>
              </a:spcAft>
              <a:defRPr/>
            </a:pPr>
            <a:r>
              <a:rPr lang="en-US">
                <a:solidFill>
                  <a:schemeClr val="tx2">
                    <a:satMod val="130000"/>
                  </a:schemeClr>
                </a:solidFill>
                <a:latin typeface="Comic Sans MS" pitchFamily="66" charset="0"/>
              </a:rPr>
              <a:t>Systemic Arteries</a:t>
            </a:r>
          </a:p>
        </p:txBody>
      </p:sp>
      <p:sp>
        <p:nvSpPr>
          <p:cNvPr id="60418" name="Rectangle 4"/>
          <p:cNvSpPr>
            <a:spLocks noGrp="1" noChangeArrowheads="1"/>
          </p:cNvSpPr>
          <p:nvPr>
            <p:ph type="body" sz="half" idx="1"/>
          </p:nvPr>
        </p:nvSpPr>
        <p:spPr>
          <a:xfrm>
            <a:off x="1435100" y="1524000"/>
            <a:ext cx="3657600" cy="4664075"/>
          </a:xfrm>
        </p:spPr>
        <p:txBody>
          <a:bodyPr/>
          <a:lstStyle/>
          <a:p>
            <a:pPr eaLnBrk="1" hangingPunct="1">
              <a:lnSpc>
                <a:spcPct val="90000"/>
              </a:lnSpc>
            </a:pPr>
            <a:r>
              <a:rPr lang="en-US" smtClean="0">
                <a:latin typeface="Comic Sans MS" pitchFamily="66" charset="0"/>
              </a:rPr>
              <a:t>Arch of aorta</a:t>
            </a:r>
          </a:p>
          <a:p>
            <a:pPr eaLnBrk="1" hangingPunct="1">
              <a:lnSpc>
                <a:spcPct val="90000"/>
              </a:lnSpc>
            </a:pPr>
            <a:r>
              <a:rPr lang="en-US" smtClean="0">
                <a:latin typeface="Comic Sans MS" pitchFamily="66" charset="0"/>
              </a:rPr>
              <a:t>Subclavian (L and R)</a:t>
            </a:r>
          </a:p>
          <a:p>
            <a:pPr eaLnBrk="1" hangingPunct="1">
              <a:lnSpc>
                <a:spcPct val="90000"/>
              </a:lnSpc>
            </a:pPr>
            <a:r>
              <a:rPr lang="en-US" smtClean="0">
                <a:latin typeface="Comic Sans MS" pitchFamily="66" charset="0"/>
              </a:rPr>
              <a:t>Brachiocephalic</a:t>
            </a:r>
          </a:p>
          <a:p>
            <a:pPr eaLnBrk="1" hangingPunct="1">
              <a:lnSpc>
                <a:spcPct val="90000"/>
              </a:lnSpc>
            </a:pPr>
            <a:r>
              <a:rPr lang="en-US" smtClean="0">
                <a:latin typeface="Comic Sans MS" pitchFamily="66" charset="0"/>
              </a:rPr>
              <a:t>common carotid (L and R)</a:t>
            </a:r>
          </a:p>
          <a:p>
            <a:pPr eaLnBrk="1" hangingPunct="1">
              <a:lnSpc>
                <a:spcPct val="90000"/>
              </a:lnSpc>
            </a:pPr>
            <a:r>
              <a:rPr lang="en-US" smtClean="0">
                <a:latin typeface="Comic Sans MS" pitchFamily="66" charset="0"/>
              </a:rPr>
              <a:t>Axillary (L and R)</a:t>
            </a:r>
          </a:p>
          <a:p>
            <a:pPr eaLnBrk="1" hangingPunct="1">
              <a:lnSpc>
                <a:spcPct val="90000"/>
              </a:lnSpc>
            </a:pPr>
            <a:r>
              <a:rPr lang="en-US" smtClean="0">
                <a:latin typeface="Comic Sans MS" pitchFamily="66" charset="0"/>
              </a:rPr>
              <a:t>Brachial (L and R)</a:t>
            </a:r>
          </a:p>
          <a:p>
            <a:pPr eaLnBrk="1" hangingPunct="1">
              <a:lnSpc>
                <a:spcPct val="90000"/>
              </a:lnSpc>
            </a:pPr>
            <a:r>
              <a:rPr lang="en-US" smtClean="0">
                <a:latin typeface="Comic Sans MS" pitchFamily="66" charset="0"/>
              </a:rPr>
              <a:t>Radial</a:t>
            </a:r>
          </a:p>
          <a:p>
            <a:pPr eaLnBrk="1" hangingPunct="1">
              <a:lnSpc>
                <a:spcPct val="90000"/>
              </a:lnSpc>
            </a:pPr>
            <a:r>
              <a:rPr lang="en-US" smtClean="0">
                <a:latin typeface="Comic Sans MS" pitchFamily="66" charset="0"/>
              </a:rPr>
              <a:t>Ulnar</a:t>
            </a:r>
          </a:p>
        </p:txBody>
      </p:sp>
      <p:sp>
        <p:nvSpPr>
          <p:cNvPr id="60419" name="Rectangle 5"/>
          <p:cNvSpPr>
            <a:spLocks noGrp="1" noChangeArrowheads="1"/>
          </p:cNvSpPr>
          <p:nvPr>
            <p:ph type="body" sz="half" idx="2"/>
          </p:nvPr>
        </p:nvSpPr>
        <p:spPr>
          <a:xfrm>
            <a:off x="5276850" y="1524000"/>
            <a:ext cx="3657600" cy="4664075"/>
          </a:xfrm>
        </p:spPr>
        <p:txBody>
          <a:bodyPr/>
          <a:lstStyle/>
          <a:p>
            <a:pPr eaLnBrk="1" hangingPunct="1">
              <a:lnSpc>
                <a:spcPct val="90000"/>
              </a:lnSpc>
            </a:pPr>
            <a:r>
              <a:rPr lang="en-US" smtClean="0">
                <a:latin typeface="Comic Sans MS" pitchFamily="66" charset="0"/>
              </a:rPr>
              <a:t>Thoracic aorta</a:t>
            </a:r>
          </a:p>
          <a:p>
            <a:pPr eaLnBrk="1" hangingPunct="1">
              <a:lnSpc>
                <a:spcPct val="90000"/>
              </a:lnSpc>
            </a:pPr>
            <a:r>
              <a:rPr lang="en-US" smtClean="0">
                <a:latin typeface="Comic Sans MS" pitchFamily="66" charset="0"/>
              </a:rPr>
              <a:t>Abdominal aorta</a:t>
            </a:r>
          </a:p>
          <a:p>
            <a:pPr eaLnBrk="1" hangingPunct="1">
              <a:lnSpc>
                <a:spcPct val="90000"/>
              </a:lnSpc>
            </a:pPr>
            <a:r>
              <a:rPr lang="en-US" smtClean="0">
                <a:latin typeface="Comic Sans MS" pitchFamily="66" charset="0"/>
              </a:rPr>
              <a:t>Common iliac</a:t>
            </a:r>
          </a:p>
          <a:p>
            <a:pPr eaLnBrk="1" hangingPunct="1">
              <a:lnSpc>
                <a:spcPct val="90000"/>
              </a:lnSpc>
            </a:pPr>
            <a:r>
              <a:rPr lang="en-US" smtClean="0">
                <a:latin typeface="Comic Sans MS" pitchFamily="66" charset="0"/>
              </a:rPr>
              <a:t>External iliac</a:t>
            </a:r>
          </a:p>
          <a:p>
            <a:pPr eaLnBrk="1" hangingPunct="1">
              <a:lnSpc>
                <a:spcPct val="90000"/>
              </a:lnSpc>
            </a:pPr>
            <a:r>
              <a:rPr lang="en-US" smtClean="0">
                <a:latin typeface="Comic Sans MS" pitchFamily="66" charset="0"/>
              </a:rPr>
              <a:t>Femoral</a:t>
            </a:r>
          </a:p>
          <a:p>
            <a:pPr eaLnBrk="1" hangingPunct="1">
              <a:lnSpc>
                <a:spcPct val="90000"/>
              </a:lnSpc>
            </a:pPr>
            <a:r>
              <a:rPr lang="en-US" smtClean="0">
                <a:latin typeface="Comic Sans MS" pitchFamily="66" charset="0"/>
              </a:rPr>
              <a:t>Popliteal</a:t>
            </a:r>
          </a:p>
          <a:p>
            <a:pPr eaLnBrk="1" hangingPunct="1">
              <a:lnSpc>
                <a:spcPct val="90000"/>
              </a:lnSpc>
            </a:pPr>
            <a:r>
              <a:rPr lang="en-US" smtClean="0">
                <a:latin typeface="Comic Sans MS" pitchFamily="66" charset="0"/>
              </a:rPr>
              <a:t>Posterior tibial</a:t>
            </a:r>
          </a:p>
          <a:p>
            <a:pPr eaLnBrk="1" hangingPunct="1">
              <a:lnSpc>
                <a:spcPct val="90000"/>
              </a:lnSpc>
            </a:pPr>
            <a:r>
              <a:rPr lang="en-US" smtClean="0">
                <a:latin typeface="Comic Sans MS" pitchFamily="66" charset="0"/>
              </a:rPr>
              <a:t>Anterior tibial</a:t>
            </a:r>
          </a:p>
          <a:p>
            <a:pPr eaLnBrk="1" hangingPunct="1">
              <a:lnSpc>
                <a:spcPct val="90000"/>
              </a:lnSpc>
            </a:pPr>
            <a:r>
              <a:rPr lang="en-US" smtClean="0">
                <a:latin typeface="Comic Sans MS" pitchFamily="66" charset="0"/>
              </a:rPr>
              <a:t>Dorsal pedis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5" descr="A02484-18-16"/>
          <p:cNvPicPr>
            <a:picLocks noChangeAspect="1" noChangeArrowheads="1"/>
          </p:cNvPicPr>
          <p:nvPr/>
        </p:nvPicPr>
        <p:blipFill>
          <a:blip r:embed="rId3"/>
          <a:srcRect/>
          <a:stretch>
            <a:fillRect/>
          </a:stretch>
        </p:blipFill>
        <p:spPr bwMode="auto">
          <a:xfrm>
            <a:off x="990600" y="0"/>
            <a:ext cx="7924800" cy="68580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a:lstStyle/>
          <a:p>
            <a:pPr eaLnBrk="1" fontAlgn="auto" hangingPunct="1">
              <a:spcAft>
                <a:spcPts val="0"/>
              </a:spcAft>
              <a:defRPr/>
            </a:pPr>
            <a:r>
              <a:rPr lang="en-CA" dirty="0" smtClean="0">
                <a:solidFill>
                  <a:schemeClr val="tx2">
                    <a:satMod val="130000"/>
                  </a:schemeClr>
                </a:solidFill>
              </a:rPr>
              <a:t>Veins</a:t>
            </a:r>
          </a:p>
        </p:txBody>
      </p:sp>
      <p:sp>
        <p:nvSpPr>
          <p:cNvPr id="64514" name="Content Placeholder 3"/>
          <p:cNvSpPr>
            <a:spLocks noGrp="1"/>
          </p:cNvSpPr>
          <p:nvPr>
            <p:ph sz="half" idx="1"/>
          </p:nvPr>
        </p:nvSpPr>
        <p:spPr>
          <a:xfrm>
            <a:off x="179388" y="1125538"/>
            <a:ext cx="3859212" cy="5427662"/>
          </a:xfrm>
        </p:spPr>
        <p:txBody>
          <a:bodyPr/>
          <a:lstStyle/>
          <a:p>
            <a:pPr eaLnBrk="1" hangingPunct="1"/>
            <a:r>
              <a:rPr lang="en-CA" sz="2400" smtClean="0">
                <a:latin typeface="Times New Roman" pitchFamily="18" charset="0"/>
                <a:cs typeface="Times New Roman" pitchFamily="18" charset="0"/>
              </a:rPr>
              <a:t>Veins are blood vessels that </a:t>
            </a:r>
            <a:r>
              <a:rPr lang="en-CA" sz="2400" b="1" smtClean="0">
                <a:latin typeface="Times New Roman" pitchFamily="18" charset="0"/>
                <a:cs typeface="Times New Roman" pitchFamily="18" charset="0"/>
              </a:rPr>
              <a:t>carry oxygen poor blood from the body back to the right side of the heart. </a:t>
            </a:r>
            <a:r>
              <a:rPr lang="en-US" sz="2400" smtClean="0">
                <a:latin typeface="Times New Roman" pitchFamily="18" charset="0"/>
                <a:cs typeface="Times New Roman" pitchFamily="18" charset="0"/>
              </a:rPr>
              <a:t>(except pulmonary vein) </a:t>
            </a:r>
            <a:endParaRPr lang="en-CA" sz="2400" b="1" smtClean="0">
              <a:latin typeface="Times New Roman" pitchFamily="18" charset="0"/>
              <a:cs typeface="Times New Roman" pitchFamily="18" charset="0"/>
            </a:endParaRPr>
          </a:p>
          <a:p>
            <a:pPr eaLnBrk="1" hangingPunct="1"/>
            <a:r>
              <a:rPr lang="en-CA" sz="2400" smtClean="0">
                <a:latin typeface="Times New Roman" pitchFamily="18" charset="0"/>
                <a:cs typeface="Times New Roman" pitchFamily="18" charset="0"/>
              </a:rPr>
              <a:t>The walls of the veins are composed of smooth muscles.  Pressure in the veins is low so they rely on skeletal muscles to aid in venous blood flow.</a:t>
            </a:r>
          </a:p>
          <a:p>
            <a:pPr marL="365125" lvl="1" indent="-282575" eaLnBrk="1" hangingPunct="1">
              <a:spcBef>
                <a:spcPts val="600"/>
              </a:spcBef>
              <a:buSzPct val="80000"/>
              <a:buFont typeface="Wingdings 2" pitchFamily="18" charset="2"/>
              <a:buChar char=""/>
            </a:pPr>
            <a:r>
              <a:rPr lang="en-US" smtClean="0">
                <a:latin typeface="Times New Roman" pitchFamily="18" charset="0"/>
                <a:cs typeface="Times New Roman" pitchFamily="18" charset="0"/>
              </a:rPr>
              <a:t>Most large veins have the same names as the arteries</a:t>
            </a:r>
          </a:p>
          <a:p>
            <a:pPr eaLnBrk="1" hangingPunct="1"/>
            <a:endParaRPr lang="en-CA" smtClean="0"/>
          </a:p>
        </p:txBody>
      </p:sp>
      <p:pic>
        <p:nvPicPr>
          <p:cNvPr id="64515" name="Picture 13" descr="28_veins"/>
          <p:cNvPicPr>
            <a:picLocks noGrp="1" noChangeAspect="1" noChangeArrowheads="1"/>
          </p:cNvPicPr>
          <p:nvPr>
            <p:ph sz="half" idx="2"/>
          </p:nvPr>
        </p:nvPicPr>
        <p:blipFill>
          <a:blip r:embed="rId2"/>
          <a:srcRect/>
          <a:stretch>
            <a:fillRect/>
          </a:stretch>
        </p:blipFill>
        <p:spPr>
          <a:xfrm>
            <a:off x="4038600" y="152400"/>
            <a:ext cx="4953000" cy="6477000"/>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a:lstStyle/>
          <a:p>
            <a:pPr eaLnBrk="1" fontAlgn="auto" hangingPunct="1">
              <a:spcAft>
                <a:spcPts val="0"/>
              </a:spcAft>
              <a:defRPr/>
            </a:pPr>
            <a:r>
              <a:rPr lang="en-CA" dirty="0" smtClean="0">
                <a:solidFill>
                  <a:schemeClr val="tx2">
                    <a:satMod val="130000"/>
                  </a:schemeClr>
                </a:solidFill>
              </a:rPr>
              <a:t>	                   Veins</a:t>
            </a:r>
          </a:p>
        </p:txBody>
      </p:sp>
      <p:sp>
        <p:nvSpPr>
          <p:cNvPr id="65538" name="Content Placeholder 2"/>
          <p:cNvSpPr>
            <a:spLocks noGrp="1"/>
          </p:cNvSpPr>
          <p:nvPr>
            <p:ph sz="half" idx="1"/>
          </p:nvPr>
        </p:nvSpPr>
        <p:spPr>
          <a:xfrm>
            <a:off x="0" y="1071563"/>
            <a:ext cx="4495800" cy="5024437"/>
          </a:xfrm>
        </p:spPr>
        <p:txBody>
          <a:bodyPr/>
          <a:lstStyle/>
          <a:p>
            <a:pPr eaLnBrk="1" hangingPunct="1"/>
            <a:r>
              <a:rPr lang="en-CA" smtClean="0"/>
              <a:t>Veins contain valves that ensure </a:t>
            </a:r>
            <a:r>
              <a:rPr lang="en-CA" b="1" smtClean="0"/>
              <a:t>blood flows in one direction only</a:t>
            </a:r>
            <a:r>
              <a:rPr lang="en-CA" smtClean="0"/>
              <a:t>.  In other words, they prevent the backward flow of blood.</a:t>
            </a:r>
          </a:p>
          <a:p>
            <a:pPr eaLnBrk="1" hangingPunct="1"/>
            <a:r>
              <a:rPr lang="en-CA" smtClean="0"/>
              <a:t>Sometimes these valves are damaged and the pooling blood causes the veins to bulge and the result is varicose veins.</a:t>
            </a:r>
          </a:p>
          <a:p>
            <a:pPr eaLnBrk="1" hangingPunct="1"/>
            <a:endParaRPr lang="en-CA" smtClean="0"/>
          </a:p>
        </p:txBody>
      </p:sp>
      <p:sp>
        <p:nvSpPr>
          <p:cNvPr id="65539" name="Content Placeholder 3"/>
          <p:cNvSpPr>
            <a:spLocks noGrp="1"/>
          </p:cNvSpPr>
          <p:nvPr>
            <p:ph sz="half" idx="2"/>
          </p:nvPr>
        </p:nvSpPr>
        <p:spPr>
          <a:xfrm>
            <a:off x="5276850" y="1524000"/>
            <a:ext cx="3657600" cy="4664075"/>
          </a:xfrm>
        </p:spPr>
        <p:txBody>
          <a:bodyPr/>
          <a:lstStyle/>
          <a:p>
            <a:pPr eaLnBrk="1" hangingPunct="1"/>
            <a:endParaRPr lang="en-CA" smtClean="0"/>
          </a:p>
        </p:txBody>
      </p:sp>
      <p:pic>
        <p:nvPicPr>
          <p:cNvPr id="65540" name="Picture 2" descr="http://legvaricoseveins.com/images/varicose-veins.jpg"/>
          <p:cNvPicPr>
            <a:picLocks noChangeAspect="1" noChangeArrowheads="1"/>
          </p:cNvPicPr>
          <p:nvPr/>
        </p:nvPicPr>
        <p:blipFill>
          <a:blip r:embed="rId2"/>
          <a:srcRect/>
          <a:stretch>
            <a:fillRect/>
          </a:stretch>
        </p:blipFill>
        <p:spPr bwMode="auto">
          <a:xfrm>
            <a:off x="4283075" y="1447800"/>
            <a:ext cx="4860925" cy="4860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descr="http://1.bp.blogspot.com/_qIF8Z2salKQ/SxSekZe1xbI/AAAAAAAAAO4/hxFPkRNEvbM/s1600/occupational+therapy+student+blog+human+heart.jpg"/>
          <p:cNvPicPr>
            <a:picLocks noChangeAspect="1" noChangeArrowheads="1"/>
          </p:cNvPicPr>
          <p:nvPr/>
        </p:nvPicPr>
        <p:blipFill>
          <a:blip r:embed="rId2"/>
          <a:srcRect/>
          <a:stretch>
            <a:fillRect/>
          </a:stretch>
        </p:blipFill>
        <p:spPr bwMode="auto">
          <a:xfrm>
            <a:off x="4953000" y="0"/>
            <a:ext cx="4191000" cy="5029200"/>
          </a:xfrm>
          <a:prstGeom prst="rect">
            <a:avLst/>
          </a:prstGeom>
          <a:noFill/>
          <a:ln w="9525">
            <a:noFill/>
            <a:miter lim="800000"/>
            <a:headEnd/>
            <a:tailEnd/>
          </a:ln>
        </p:spPr>
      </p:pic>
      <p:pic>
        <p:nvPicPr>
          <p:cNvPr id="21506" name="Picture 5" descr="Heart-Surface Anatomy"/>
          <p:cNvPicPr>
            <a:picLocks noChangeAspect="1" noChangeArrowheads="1"/>
          </p:cNvPicPr>
          <p:nvPr/>
        </p:nvPicPr>
        <p:blipFill>
          <a:blip r:embed="rId3"/>
          <a:srcRect/>
          <a:stretch>
            <a:fillRect/>
          </a:stretch>
        </p:blipFill>
        <p:spPr bwMode="auto">
          <a:xfrm>
            <a:off x="1219200" y="228600"/>
            <a:ext cx="3273425" cy="2971800"/>
          </a:xfrm>
          <a:prstGeom prst="rect">
            <a:avLst/>
          </a:prstGeom>
          <a:noFill/>
          <a:ln w="57150">
            <a:solidFill>
              <a:schemeClr val="bg2"/>
            </a:solidFill>
            <a:miter lim="800000"/>
            <a:headEnd/>
            <a:tailEnd/>
          </a:ln>
        </p:spPr>
      </p:pic>
      <p:pic>
        <p:nvPicPr>
          <p:cNvPr id="21507" name="Picture 3" descr="Heart Surface Anatomy2"/>
          <p:cNvPicPr>
            <a:picLocks noChangeAspect="1" noChangeArrowheads="1"/>
          </p:cNvPicPr>
          <p:nvPr/>
        </p:nvPicPr>
        <p:blipFill>
          <a:blip r:embed="rId4"/>
          <a:srcRect/>
          <a:stretch>
            <a:fillRect/>
          </a:stretch>
        </p:blipFill>
        <p:spPr bwMode="auto">
          <a:xfrm>
            <a:off x="990600" y="3581400"/>
            <a:ext cx="4114800" cy="3276600"/>
          </a:xfrm>
          <a:prstGeom prst="rect">
            <a:avLst/>
          </a:prstGeom>
          <a:noFill/>
          <a:ln w="57150">
            <a:solidFill>
              <a:schemeClr val="bg2"/>
            </a:solid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435100" y="274638"/>
            <a:ext cx="7499350" cy="1143000"/>
          </a:xfrm>
        </p:spPr>
        <p:txBody>
          <a:bodyPr/>
          <a:lstStyle/>
          <a:p>
            <a:pPr eaLnBrk="1" fontAlgn="auto" hangingPunct="1">
              <a:spcAft>
                <a:spcPts val="0"/>
              </a:spcAft>
              <a:defRPr/>
            </a:pPr>
            <a:r>
              <a:rPr lang="en-US">
                <a:solidFill>
                  <a:schemeClr val="tx2">
                    <a:satMod val="130000"/>
                  </a:schemeClr>
                </a:solidFill>
                <a:latin typeface="Comic Sans MS" pitchFamily="66" charset="0"/>
              </a:rPr>
              <a:t>Systemic Veins</a:t>
            </a:r>
          </a:p>
        </p:txBody>
      </p:sp>
      <p:sp>
        <p:nvSpPr>
          <p:cNvPr id="66562" name="Rectangle 4"/>
          <p:cNvSpPr>
            <a:spLocks noGrp="1" noChangeArrowheads="1"/>
          </p:cNvSpPr>
          <p:nvPr>
            <p:ph type="body" sz="half" idx="1"/>
          </p:nvPr>
        </p:nvSpPr>
        <p:spPr>
          <a:xfrm>
            <a:off x="1143000" y="1524000"/>
            <a:ext cx="3949700" cy="4953000"/>
          </a:xfrm>
        </p:spPr>
        <p:txBody>
          <a:bodyPr/>
          <a:lstStyle/>
          <a:p>
            <a:pPr eaLnBrk="1" hangingPunct="1">
              <a:lnSpc>
                <a:spcPct val="90000"/>
              </a:lnSpc>
            </a:pPr>
            <a:r>
              <a:rPr lang="en-US" smtClean="0">
                <a:latin typeface="Comic Sans MS" pitchFamily="66" charset="0"/>
              </a:rPr>
              <a:t>Superior vena cava</a:t>
            </a:r>
          </a:p>
          <a:p>
            <a:pPr eaLnBrk="1" hangingPunct="1">
              <a:lnSpc>
                <a:spcPct val="90000"/>
              </a:lnSpc>
            </a:pPr>
            <a:r>
              <a:rPr lang="en-US" smtClean="0">
                <a:latin typeface="Comic Sans MS" pitchFamily="66" charset="0"/>
              </a:rPr>
              <a:t>Inferior vena cava</a:t>
            </a:r>
          </a:p>
          <a:p>
            <a:pPr eaLnBrk="1" hangingPunct="1">
              <a:lnSpc>
                <a:spcPct val="90000"/>
              </a:lnSpc>
            </a:pPr>
            <a:r>
              <a:rPr lang="en-US" smtClean="0">
                <a:latin typeface="Comic Sans MS" pitchFamily="66" charset="0"/>
              </a:rPr>
              <a:t>External jugular</a:t>
            </a:r>
          </a:p>
          <a:p>
            <a:pPr eaLnBrk="1" hangingPunct="1">
              <a:lnSpc>
                <a:spcPct val="90000"/>
              </a:lnSpc>
            </a:pPr>
            <a:r>
              <a:rPr lang="en-US" smtClean="0">
                <a:latin typeface="Comic Sans MS" pitchFamily="66" charset="0"/>
              </a:rPr>
              <a:t>Internal jugular</a:t>
            </a:r>
          </a:p>
          <a:p>
            <a:pPr eaLnBrk="1" hangingPunct="1">
              <a:lnSpc>
                <a:spcPct val="90000"/>
              </a:lnSpc>
            </a:pPr>
            <a:r>
              <a:rPr lang="en-US" smtClean="0">
                <a:latin typeface="Comic Sans MS" pitchFamily="66" charset="0"/>
              </a:rPr>
              <a:t>Brachiocephalic (L and R)</a:t>
            </a:r>
          </a:p>
          <a:p>
            <a:pPr eaLnBrk="1" hangingPunct="1">
              <a:lnSpc>
                <a:spcPct val="90000"/>
              </a:lnSpc>
            </a:pPr>
            <a:r>
              <a:rPr lang="en-US" smtClean="0">
                <a:latin typeface="Comic Sans MS" pitchFamily="66" charset="0"/>
              </a:rPr>
              <a:t>Subclavian (L and R)</a:t>
            </a:r>
          </a:p>
          <a:p>
            <a:pPr eaLnBrk="1" hangingPunct="1">
              <a:lnSpc>
                <a:spcPct val="90000"/>
              </a:lnSpc>
            </a:pPr>
            <a:r>
              <a:rPr lang="en-US" smtClean="0">
                <a:latin typeface="Comic Sans MS" pitchFamily="66" charset="0"/>
              </a:rPr>
              <a:t>Cephalic</a:t>
            </a:r>
          </a:p>
          <a:p>
            <a:pPr eaLnBrk="1" hangingPunct="1">
              <a:lnSpc>
                <a:spcPct val="90000"/>
              </a:lnSpc>
            </a:pPr>
            <a:r>
              <a:rPr lang="en-US" smtClean="0">
                <a:latin typeface="Comic Sans MS" pitchFamily="66" charset="0"/>
              </a:rPr>
              <a:t>axillary</a:t>
            </a:r>
          </a:p>
        </p:txBody>
      </p:sp>
      <p:sp>
        <p:nvSpPr>
          <p:cNvPr id="66563" name="Rectangle 5"/>
          <p:cNvSpPr>
            <a:spLocks noGrp="1" noChangeArrowheads="1"/>
          </p:cNvSpPr>
          <p:nvPr>
            <p:ph type="body" sz="half" idx="2"/>
          </p:nvPr>
        </p:nvSpPr>
        <p:spPr>
          <a:xfrm>
            <a:off x="5276850" y="1524000"/>
            <a:ext cx="3657600" cy="4953000"/>
          </a:xfrm>
        </p:spPr>
        <p:txBody>
          <a:bodyPr/>
          <a:lstStyle/>
          <a:p>
            <a:pPr eaLnBrk="1" hangingPunct="1">
              <a:lnSpc>
                <a:spcPct val="90000"/>
              </a:lnSpc>
            </a:pPr>
            <a:r>
              <a:rPr lang="en-US" smtClean="0">
                <a:latin typeface="Comic Sans MS" pitchFamily="66" charset="0"/>
              </a:rPr>
              <a:t>Basilic</a:t>
            </a:r>
          </a:p>
          <a:p>
            <a:pPr eaLnBrk="1" hangingPunct="1">
              <a:lnSpc>
                <a:spcPct val="90000"/>
              </a:lnSpc>
            </a:pPr>
            <a:r>
              <a:rPr lang="en-US" smtClean="0">
                <a:latin typeface="Comic Sans MS" pitchFamily="66" charset="0"/>
              </a:rPr>
              <a:t>Median basilic</a:t>
            </a:r>
          </a:p>
          <a:p>
            <a:pPr eaLnBrk="1" hangingPunct="1">
              <a:lnSpc>
                <a:spcPct val="90000"/>
              </a:lnSpc>
            </a:pPr>
            <a:r>
              <a:rPr lang="en-US" smtClean="0">
                <a:latin typeface="Comic Sans MS" pitchFamily="66" charset="0"/>
              </a:rPr>
              <a:t>Median cubital</a:t>
            </a:r>
          </a:p>
          <a:p>
            <a:pPr eaLnBrk="1" hangingPunct="1">
              <a:lnSpc>
                <a:spcPct val="90000"/>
              </a:lnSpc>
            </a:pPr>
            <a:r>
              <a:rPr lang="en-US" smtClean="0">
                <a:latin typeface="Comic Sans MS" pitchFamily="66" charset="0"/>
              </a:rPr>
              <a:t>Common iliac</a:t>
            </a:r>
          </a:p>
          <a:p>
            <a:pPr eaLnBrk="1" hangingPunct="1">
              <a:lnSpc>
                <a:spcPct val="90000"/>
              </a:lnSpc>
            </a:pPr>
            <a:r>
              <a:rPr lang="en-US" smtClean="0">
                <a:latin typeface="Comic Sans MS" pitchFamily="66" charset="0"/>
              </a:rPr>
              <a:t>External iliac</a:t>
            </a:r>
          </a:p>
          <a:p>
            <a:pPr eaLnBrk="1" hangingPunct="1">
              <a:lnSpc>
                <a:spcPct val="90000"/>
              </a:lnSpc>
            </a:pPr>
            <a:r>
              <a:rPr lang="en-US" smtClean="0">
                <a:latin typeface="Comic Sans MS" pitchFamily="66" charset="0"/>
              </a:rPr>
              <a:t>Femoral</a:t>
            </a:r>
          </a:p>
          <a:p>
            <a:pPr eaLnBrk="1" hangingPunct="1">
              <a:lnSpc>
                <a:spcPct val="90000"/>
              </a:lnSpc>
            </a:pPr>
            <a:r>
              <a:rPr lang="en-US" smtClean="0">
                <a:latin typeface="Comic Sans MS" pitchFamily="66" charset="0"/>
              </a:rPr>
              <a:t>Popliteal</a:t>
            </a:r>
          </a:p>
          <a:p>
            <a:pPr eaLnBrk="1" hangingPunct="1">
              <a:lnSpc>
                <a:spcPct val="90000"/>
              </a:lnSpc>
            </a:pPr>
            <a:r>
              <a:rPr lang="en-US" smtClean="0">
                <a:latin typeface="Comic Sans MS" pitchFamily="66" charset="0"/>
              </a:rPr>
              <a:t>Great saphenous</a:t>
            </a:r>
          </a:p>
          <a:p>
            <a:pPr eaLnBrk="1" hangingPunct="1">
              <a:lnSpc>
                <a:spcPct val="90000"/>
              </a:lnSpc>
            </a:pPr>
            <a:r>
              <a:rPr lang="en-US" smtClean="0">
                <a:latin typeface="Comic Sans MS" pitchFamily="66" charset="0"/>
              </a:rPr>
              <a:t>Small saphenous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5" descr="A02484-18-22"/>
          <p:cNvPicPr>
            <a:picLocks noChangeAspect="1" noChangeArrowheads="1"/>
          </p:cNvPicPr>
          <p:nvPr/>
        </p:nvPicPr>
        <p:blipFill>
          <a:blip r:embed="rId3"/>
          <a:srcRect/>
          <a:stretch>
            <a:fillRect/>
          </a:stretch>
        </p:blipFill>
        <p:spPr bwMode="auto">
          <a:xfrm>
            <a:off x="1066800" y="0"/>
            <a:ext cx="7848600" cy="685800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a:lstStyle/>
          <a:p>
            <a:pPr eaLnBrk="1" fontAlgn="auto" hangingPunct="1">
              <a:spcAft>
                <a:spcPts val="0"/>
              </a:spcAft>
              <a:defRPr/>
            </a:pPr>
            <a:r>
              <a:rPr lang="en-CA" dirty="0" smtClean="0">
                <a:solidFill>
                  <a:schemeClr val="tx2">
                    <a:satMod val="130000"/>
                  </a:schemeClr>
                </a:solidFill>
              </a:rPr>
              <a:t>                    Capillaries</a:t>
            </a:r>
          </a:p>
        </p:txBody>
      </p:sp>
      <p:sp>
        <p:nvSpPr>
          <p:cNvPr id="70658" name="Content Placeholder 2"/>
          <p:cNvSpPr>
            <a:spLocks noGrp="1"/>
          </p:cNvSpPr>
          <p:nvPr>
            <p:ph sz="half" idx="1"/>
          </p:nvPr>
        </p:nvSpPr>
        <p:spPr>
          <a:xfrm>
            <a:off x="0" y="857250"/>
            <a:ext cx="4495800" cy="5667375"/>
          </a:xfrm>
        </p:spPr>
        <p:txBody>
          <a:bodyPr/>
          <a:lstStyle/>
          <a:p>
            <a:pPr eaLnBrk="1" hangingPunct="1"/>
            <a:r>
              <a:rPr lang="en-CA" smtClean="0"/>
              <a:t>Capillaries are the smallest blood vessels with walls that are composed of a single layer of cells. </a:t>
            </a:r>
          </a:p>
          <a:p>
            <a:pPr eaLnBrk="1" hangingPunct="1"/>
            <a:r>
              <a:rPr lang="en-CA" b="1" smtClean="0"/>
              <a:t>Exchange of materials between the blood and the body cells occurs in the capillaries</a:t>
            </a:r>
            <a:r>
              <a:rPr lang="en-CA" smtClean="0"/>
              <a:t>.  The single layer of cells is ideal for diffusion of nutrients and gases. </a:t>
            </a:r>
          </a:p>
        </p:txBody>
      </p:sp>
      <p:sp>
        <p:nvSpPr>
          <p:cNvPr id="70659" name="Content Placeholder 3"/>
          <p:cNvSpPr>
            <a:spLocks noGrp="1"/>
          </p:cNvSpPr>
          <p:nvPr>
            <p:ph sz="half" idx="2"/>
          </p:nvPr>
        </p:nvSpPr>
        <p:spPr>
          <a:xfrm>
            <a:off x="5276850" y="1524000"/>
            <a:ext cx="3657600" cy="4664075"/>
          </a:xfrm>
        </p:spPr>
        <p:txBody>
          <a:bodyPr/>
          <a:lstStyle/>
          <a:p>
            <a:pPr eaLnBrk="1" hangingPunct="1"/>
            <a:endParaRPr lang="en-CA" b="1" smtClean="0"/>
          </a:p>
        </p:txBody>
      </p:sp>
      <p:pic>
        <p:nvPicPr>
          <p:cNvPr id="70660" name="Picture 2" descr="http://terra.dadeschools.net/books/Biology/BiologyExploringLife04/0-13-115075-8/text/chapter30/30images/30-02.gif"/>
          <p:cNvPicPr>
            <a:picLocks noChangeAspect="1" noChangeArrowheads="1"/>
          </p:cNvPicPr>
          <p:nvPr/>
        </p:nvPicPr>
        <p:blipFill>
          <a:blip r:embed="rId2"/>
          <a:srcRect/>
          <a:stretch>
            <a:fillRect/>
          </a:stretch>
        </p:blipFill>
        <p:spPr bwMode="auto">
          <a:xfrm>
            <a:off x="4545013" y="1484313"/>
            <a:ext cx="4349750" cy="410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2" descr="http://asingaporeanbiologist.files.wordpress.com/2011/10/capillary-exchange-lymphatic-system.jpeg"/>
          <p:cNvPicPr>
            <a:picLocks noChangeAspect="1" noChangeArrowheads="1"/>
          </p:cNvPicPr>
          <p:nvPr/>
        </p:nvPicPr>
        <p:blipFill>
          <a:blip r:embed="rId2"/>
          <a:srcRect/>
          <a:stretch>
            <a:fillRect/>
          </a:stretch>
        </p:blipFill>
        <p:spPr bwMode="auto">
          <a:xfrm>
            <a:off x="395288" y="1196975"/>
            <a:ext cx="8435975" cy="4392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381000" y="304800"/>
            <a:ext cx="8382000" cy="1219200"/>
          </a:xfrm>
          <a:prstGeom prst="rect">
            <a:avLst/>
          </a:prstGeom>
          <a:noFill/>
          <a:ln w="9525">
            <a:noFill/>
            <a:miter lim="800000"/>
            <a:headEnd/>
            <a:tailEnd/>
          </a:ln>
        </p:spPr>
        <p:txBody>
          <a:bodyPr>
            <a:spAutoFit/>
          </a:bodyPr>
          <a:lstStyle/>
          <a:p>
            <a:pPr fontAlgn="auto">
              <a:lnSpc>
                <a:spcPct val="90000"/>
              </a:lnSpc>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Differences  Between Blood Vessel Types</a:t>
            </a:r>
          </a:p>
        </p:txBody>
      </p:sp>
      <p:sp>
        <p:nvSpPr>
          <p:cNvPr id="72706"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11.26</a:t>
            </a:r>
            <a:endParaRPr lang="en-US" sz="4400" b="1">
              <a:solidFill>
                <a:schemeClr val="tx2"/>
              </a:solidFill>
              <a:latin typeface="Gill Sans MT" pitchFamily="34" charset="0"/>
            </a:endParaRPr>
          </a:p>
        </p:txBody>
      </p:sp>
      <p:sp>
        <p:nvSpPr>
          <p:cNvPr id="72707"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72708"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72709"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33799" name="Text Box 7"/>
          <p:cNvSpPr txBox="1">
            <a:spLocks noChangeArrowheads="1"/>
          </p:cNvSpPr>
          <p:nvPr/>
        </p:nvSpPr>
        <p:spPr bwMode="auto">
          <a:xfrm>
            <a:off x="381000" y="1905000"/>
            <a:ext cx="8245475" cy="4383088"/>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3400"/>
              <a:t>Walls of arteries are the thickest</a:t>
            </a:r>
          </a:p>
          <a:p>
            <a:pPr marL="342900" indent="-342900">
              <a:lnSpc>
                <a:spcPct val="90000"/>
              </a:lnSpc>
              <a:spcAft>
                <a:spcPct val="50000"/>
              </a:spcAft>
              <a:buClr>
                <a:srgbClr val="FF6600"/>
              </a:buClr>
              <a:buFont typeface="Symbol" pitchFamily="18" charset="2"/>
              <a:buChar char="·"/>
            </a:pPr>
            <a:r>
              <a:rPr lang="en-US" sz="3400"/>
              <a:t>Lumens of veins are larger</a:t>
            </a:r>
          </a:p>
          <a:p>
            <a:pPr marL="342900" indent="-342900">
              <a:lnSpc>
                <a:spcPct val="90000"/>
              </a:lnSpc>
              <a:spcAft>
                <a:spcPct val="50000"/>
              </a:spcAft>
              <a:buClr>
                <a:srgbClr val="FF6600"/>
              </a:buClr>
              <a:buFont typeface="Symbol" pitchFamily="18" charset="2"/>
              <a:buChar char="·"/>
            </a:pPr>
            <a:r>
              <a:rPr lang="en-US" sz="3400"/>
              <a:t>Skeletal muscle “milks” blood in veins toward the heart</a:t>
            </a:r>
          </a:p>
          <a:p>
            <a:pPr marL="342900" indent="-342900">
              <a:lnSpc>
                <a:spcPct val="90000"/>
              </a:lnSpc>
              <a:spcAft>
                <a:spcPct val="50000"/>
              </a:spcAft>
              <a:buClr>
                <a:srgbClr val="FF6600"/>
              </a:buClr>
              <a:buFont typeface="Symbol" pitchFamily="18" charset="2"/>
              <a:buChar char="·"/>
            </a:pPr>
            <a:r>
              <a:rPr lang="en-US" sz="3400"/>
              <a:t>Walls of capillaries are only one cell  layer thick to allow for exchanges between blood and tissue</a:t>
            </a:r>
            <a:endParaRPr lang="en-US" sz="3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animEffect transition="in" filter="dissolve">
                                      <p:cBhvr>
                                        <p:cTn id="7" dur="500"/>
                                        <p:tgtEl>
                                          <p:spTgt spid="33794">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3799"/>
                                        </p:tgtEl>
                                        <p:attrNameLst>
                                          <p:attrName>style.visibility</p:attrName>
                                        </p:attrNameLst>
                                      </p:cBhvr>
                                      <p:to>
                                        <p:strVal val="visible"/>
                                      </p:to>
                                    </p:set>
                                    <p:animEffect transition="in" filter="dissolve">
                                      <p:cBhvr>
                                        <p:cTn id="11" dur="500"/>
                                        <p:tgtEl>
                                          <p:spTgt spid="337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build="p" autoUpdateAnimBg="0" advAuto="0"/>
      <p:bldP spid="33799"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381000" y="304800"/>
            <a:ext cx="8382000" cy="1219200"/>
          </a:xfrm>
          <a:prstGeom prst="rect">
            <a:avLst/>
          </a:prstGeom>
          <a:noFill/>
          <a:ln w="9525">
            <a:noFill/>
            <a:miter lim="800000"/>
            <a:headEnd/>
            <a:tailEnd/>
          </a:ln>
        </p:spPr>
        <p:txBody>
          <a:bodyPr>
            <a:spAutoFit/>
          </a:bodyPr>
          <a:lstStyle/>
          <a:p>
            <a:pPr fontAlgn="auto">
              <a:lnSpc>
                <a:spcPct val="90000"/>
              </a:lnSpc>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Movement of Blood Through Vessels</a:t>
            </a:r>
          </a:p>
        </p:txBody>
      </p:sp>
      <p:sp>
        <p:nvSpPr>
          <p:cNvPr id="73730"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11.27</a:t>
            </a:r>
            <a:endParaRPr lang="en-US" sz="4400" b="1">
              <a:solidFill>
                <a:schemeClr val="tx2"/>
              </a:solidFill>
              <a:latin typeface="Gill Sans MT" pitchFamily="34" charset="0"/>
            </a:endParaRPr>
          </a:p>
        </p:txBody>
      </p:sp>
      <p:sp>
        <p:nvSpPr>
          <p:cNvPr id="73731"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73732"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73733"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34823" name="Text Box 7"/>
          <p:cNvSpPr txBox="1">
            <a:spLocks noChangeArrowheads="1"/>
          </p:cNvSpPr>
          <p:nvPr/>
        </p:nvSpPr>
        <p:spPr bwMode="auto">
          <a:xfrm>
            <a:off x="381000" y="2381250"/>
            <a:ext cx="4724400" cy="2935288"/>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3400"/>
              <a:t>Most arterial blood is pumped by the heart</a:t>
            </a:r>
          </a:p>
          <a:p>
            <a:pPr marL="342900" indent="-342900">
              <a:lnSpc>
                <a:spcPct val="90000"/>
              </a:lnSpc>
              <a:spcAft>
                <a:spcPct val="50000"/>
              </a:spcAft>
              <a:buClr>
                <a:srgbClr val="FF6600"/>
              </a:buClr>
              <a:buFont typeface="Symbol" pitchFamily="18" charset="2"/>
              <a:buChar char="·"/>
            </a:pPr>
            <a:r>
              <a:rPr lang="en-US" sz="3400"/>
              <a:t>Veins use the milking action  of muscles to help move blood</a:t>
            </a:r>
            <a:endParaRPr lang="en-US" sz="3000"/>
          </a:p>
        </p:txBody>
      </p:sp>
      <p:pic>
        <p:nvPicPr>
          <p:cNvPr id="34824" name="Picture 8"/>
          <p:cNvPicPr>
            <a:picLocks noChangeAspect="1" noChangeArrowheads="1"/>
          </p:cNvPicPr>
          <p:nvPr/>
        </p:nvPicPr>
        <p:blipFill>
          <a:blip r:embed="rId2"/>
          <a:srcRect b="2922"/>
          <a:stretch>
            <a:fillRect/>
          </a:stretch>
        </p:blipFill>
        <p:spPr bwMode="auto">
          <a:xfrm>
            <a:off x="5410200" y="1219200"/>
            <a:ext cx="3327400" cy="5257800"/>
          </a:xfrm>
          <a:prstGeom prst="rect">
            <a:avLst/>
          </a:prstGeom>
          <a:noFill/>
          <a:ln w="9525">
            <a:noFill/>
            <a:miter lim="800000"/>
            <a:headEnd/>
            <a:tailEnd/>
          </a:ln>
        </p:spPr>
      </p:pic>
      <p:sp>
        <p:nvSpPr>
          <p:cNvPr id="34825" name="Text Box 9"/>
          <p:cNvSpPr txBox="1">
            <a:spLocks noChangeArrowheads="1"/>
          </p:cNvSpPr>
          <p:nvPr/>
        </p:nvSpPr>
        <p:spPr bwMode="auto">
          <a:xfrm>
            <a:off x="4419600" y="6096000"/>
            <a:ext cx="1181100" cy="274638"/>
          </a:xfrm>
          <a:prstGeom prst="rect">
            <a:avLst/>
          </a:prstGeom>
          <a:noFill/>
          <a:ln w="9525">
            <a:noFill/>
            <a:miter lim="800000"/>
            <a:headEnd/>
            <a:tailEnd/>
          </a:ln>
        </p:spPr>
        <p:txBody>
          <a:bodyPr>
            <a:spAutoFit/>
          </a:bodyPr>
          <a:lstStyle/>
          <a:p>
            <a:pPr eaLnBrk="0" hangingPunct="0"/>
            <a:r>
              <a:rPr lang="en-US" sz="1200"/>
              <a:t>Figure 11.9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4818">
                                            <p:txEl>
                                              <p:pRg st="0" end="0"/>
                                            </p:txEl>
                                          </p:spTgt>
                                        </p:tgtEl>
                                        <p:attrNameLst>
                                          <p:attrName>style.visibility</p:attrName>
                                        </p:attrNameLst>
                                      </p:cBhvr>
                                      <p:to>
                                        <p:strVal val="visible"/>
                                      </p:to>
                                    </p:set>
                                    <p:animEffect transition="in" filter="dissolve">
                                      <p:cBhvr>
                                        <p:cTn id="7" dur="500"/>
                                        <p:tgtEl>
                                          <p:spTgt spid="34818">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4823"/>
                                        </p:tgtEl>
                                        <p:attrNameLst>
                                          <p:attrName>style.visibility</p:attrName>
                                        </p:attrNameLst>
                                      </p:cBhvr>
                                      <p:to>
                                        <p:strVal val="visible"/>
                                      </p:to>
                                    </p:set>
                                    <p:animEffect transition="in" filter="dissolve">
                                      <p:cBhvr>
                                        <p:cTn id="11" dur="500"/>
                                        <p:tgtEl>
                                          <p:spTgt spid="34823"/>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34824"/>
                                        </p:tgtEl>
                                        <p:attrNameLst>
                                          <p:attrName>style.visibility</p:attrName>
                                        </p:attrNameLst>
                                      </p:cBhvr>
                                      <p:to>
                                        <p:strVal val="visible"/>
                                      </p:to>
                                    </p:set>
                                    <p:animEffect transition="in" filter="dissolve">
                                      <p:cBhvr>
                                        <p:cTn id="15" dur="500"/>
                                        <p:tgtEl>
                                          <p:spTgt spid="34824"/>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348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autoUpdateAnimBg="0" advAuto="0"/>
      <p:bldP spid="34823" grpId="0" autoUpdateAnimBg="0"/>
      <p:bldP spid="34825"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Blood circulation</a:t>
            </a:r>
            <a:endParaRPr lang="en-US" dirty="0">
              <a:solidFill>
                <a:schemeClr val="tx2">
                  <a:satMod val="130000"/>
                </a:schemeClr>
              </a:solidFill>
            </a:endParaRPr>
          </a:p>
        </p:txBody>
      </p:sp>
      <p:sp>
        <p:nvSpPr>
          <p:cNvPr id="74754" name="Content Placeholder 2"/>
          <p:cNvSpPr>
            <a:spLocks noGrp="1"/>
          </p:cNvSpPr>
          <p:nvPr>
            <p:ph idx="1"/>
          </p:nvPr>
        </p:nvSpPr>
        <p:spPr/>
        <p:txBody>
          <a:bodyPr/>
          <a:lstStyle/>
          <a:p>
            <a:pPr eaLnBrk="1" hangingPunct="1"/>
            <a:r>
              <a:rPr lang="en-US" smtClean="0"/>
              <a:t>4 types –</a:t>
            </a:r>
          </a:p>
          <a:p>
            <a:pPr lvl="1" eaLnBrk="1" hangingPunct="1"/>
            <a:r>
              <a:rPr lang="en-US" smtClean="0"/>
              <a:t>Systemic circulation</a:t>
            </a:r>
          </a:p>
          <a:p>
            <a:pPr lvl="1" eaLnBrk="1" hangingPunct="1"/>
            <a:r>
              <a:rPr lang="en-US" smtClean="0"/>
              <a:t>Pulmonary circulation</a:t>
            </a:r>
          </a:p>
          <a:p>
            <a:pPr lvl="1" eaLnBrk="1" hangingPunct="1"/>
            <a:r>
              <a:rPr lang="en-US" smtClean="0"/>
              <a:t>Coronary circulation</a:t>
            </a:r>
          </a:p>
          <a:p>
            <a:pPr lvl="1" eaLnBrk="1" hangingPunct="1"/>
            <a:r>
              <a:rPr lang="en-US" smtClean="0"/>
              <a:t>Portal circulation</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a:lstStyle/>
          <a:p>
            <a:pPr eaLnBrk="1" fontAlgn="auto" hangingPunct="1">
              <a:spcAft>
                <a:spcPts val="0"/>
              </a:spcAft>
              <a:defRPr/>
            </a:pPr>
            <a:r>
              <a:rPr lang="en-CA" dirty="0" smtClean="0">
                <a:solidFill>
                  <a:schemeClr val="tx2">
                    <a:satMod val="130000"/>
                  </a:schemeClr>
                </a:solidFill>
              </a:rPr>
              <a:t>Systemic Circulation</a:t>
            </a:r>
            <a:endParaRPr lang="en-CA" dirty="0">
              <a:solidFill>
                <a:schemeClr val="tx2">
                  <a:satMod val="130000"/>
                </a:schemeClr>
              </a:solidFill>
            </a:endParaRPr>
          </a:p>
        </p:txBody>
      </p:sp>
      <p:sp>
        <p:nvSpPr>
          <p:cNvPr id="75778" name="Content Placeholder 2"/>
          <p:cNvSpPr>
            <a:spLocks noGrp="1"/>
          </p:cNvSpPr>
          <p:nvPr>
            <p:ph sz="half" idx="1"/>
          </p:nvPr>
        </p:nvSpPr>
        <p:spPr>
          <a:xfrm>
            <a:off x="990600" y="1524000"/>
            <a:ext cx="7772400" cy="4664075"/>
          </a:xfrm>
        </p:spPr>
        <p:txBody>
          <a:bodyPr/>
          <a:lstStyle/>
          <a:p>
            <a:pPr eaLnBrk="1" hangingPunct="1"/>
            <a:r>
              <a:rPr lang="en-CA" sz="3200" smtClean="0">
                <a:latin typeface="Times New Roman" pitchFamily="18" charset="0"/>
                <a:cs typeface="Times New Roman" pitchFamily="18" charset="0"/>
              </a:rPr>
              <a:t>the system of blood vessels that carries </a:t>
            </a:r>
            <a:r>
              <a:rPr lang="en-CA" sz="3200" b="1" smtClean="0">
                <a:latin typeface="Times New Roman" pitchFamily="18" charset="0"/>
                <a:cs typeface="Times New Roman" pitchFamily="18" charset="0"/>
              </a:rPr>
              <a:t>oxygenated blood from LV of heart </a:t>
            </a:r>
            <a:r>
              <a:rPr lang="en-CA" sz="3200" smtClean="0">
                <a:latin typeface="Times New Roman" pitchFamily="18" charset="0"/>
                <a:cs typeface="Times New Roman" pitchFamily="18" charset="0"/>
              </a:rPr>
              <a:t>to the tissues of the body and deoxygenated blood back to the heart (RA).</a:t>
            </a:r>
          </a:p>
          <a:p>
            <a:pPr marL="365125" lvl="1" indent="-282575" eaLnBrk="1" hangingPunct="1">
              <a:spcBef>
                <a:spcPts val="600"/>
              </a:spcBef>
              <a:buSzPct val="80000"/>
              <a:buFont typeface="Wingdings 2" pitchFamily="18" charset="2"/>
              <a:buChar char=""/>
            </a:pPr>
            <a:r>
              <a:rPr lang="en-US" sz="3200" smtClean="0"/>
              <a:t>The pathway between the left and right sides of the heart.</a:t>
            </a:r>
          </a:p>
          <a:p>
            <a:pPr marL="365125" lvl="1" indent="-282575" eaLnBrk="1" hangingPunct="1">
              <a:spcBef>
                <a:spcPts val="600"/>
              </a:spcBef>
              <a:buSzPct val="80000"/>
              <a:buFont typeface="Wingdings 2" pitchFamily="18" charset="2"/>
              <a:buChar char=""/>
            </a:pPr>
            <a:r>
              <a:rPr lang="en-US" sz="3200" smtClean="0">
                <a:latin typeface="Times New Roman" pitchFamily="18" charset="0"/>
                <a:cs typeface="Times New Roman" pitchFamily="18" charset="0"/>
              </a:rPr>
              <a:t>Left ventricle </a:t>
            </a:r>
            <a:r>
              <a:rPr lang="en-US" sz="3200" smtClean="0">
                <a:latin typeface="Times New Roman" pitchFamily="18" charset="0"/>
                <a:cs typeface="Times New Roman" pitchFamily="18" charset="0"/>
                <a:sym typeface="Wingdings" pitchFamily="2" charset="2"/>
              </a:rPr>
              <a:t></a:t>
            </a:r>
            <a:r>
              <a:rPr lang="en-US" sz="3200" smtClean="0">
                <a:latin typeface="Times New Roman" pitchFamily="18" charset="0"/>
                <a:cs typeface="Times New Roman" pitchFamily="18" charset="0"/>
              </a:rPr>
              <a:t> aorta </a:t>
            </a:r>
            <a:r>
              <a:rPr lang="en-US" sz="3200" smtClean="0">
                <a:latin typeface="Times New Roman" pitchFamily="18" charset="0"/>
                <a:cs typeface="Times New Roman" pitchFamily="18" charset="0"/>
                <a:sym typeface="Wingdings" pitchFamily="2" charset="2"/>
              </a:rPr>
              <a:t></a:t>
            </a:r>
            <a:r>
              <a:rPr lang="en-US" sz="3200" smtClean="0">
                <a:latin typeface="Times New Roman" pitchFamily="18" charset="0"/>
                <a:cs typeface="Times New Roman" pitchFamily="18" charset="0"/>
              </a:rPr>
              <a:t> arteries </a:t>
            </a:r>
            <a:r>
              <a:rPr lang="en-US" sz="3200" smtClean="0">
                <a:latin typeface="Times New Roman" pitchFamily="18" charset="0"/>
                <a:cs typeface="Times New Roman" pitchFamily="18" charset="0"/>
                <a:sym typeface="Wingdings" pitchFamily="2" charset="2"/>
              </a:rPr>
              <a:t></a:t>
            </a:r>
            <a:r>
              <a:rPr lang="en-US" sz="3200" smtClean="0">
                <a:latin typeface="Times New Roman" pitchFamily="18" charset="0"/>
                <a:cs typeface="Times New Roman" pitchFamily="18" charset="0"/>
              </a:rPr>
              <a:t> arterioles </a:t>
            </a:r>
            <a:r>
              <a:rPr lang="en-US" sz="3200" smtClean="0">
                <a:latin typeface="Times New Roman" pitchFamily="18" charset="0"/>
                <a:cs typeface="Times New Roman" pitchFamily="18" charset="0"/>
                <a:sym typeface="Wingdings" pitchFamily="2" charset="2"/>
              </a:rPr>
              <a:t></a:t>
            </a:r>
            <a:r>
              <a:rPr lang="en-US" sz="3200" smtClean="0">
                <a:latin typeface="Times New Roman" pitchFamily="18" charset="0"/>
                <a:cs typeface="Times New Roman" pitchFamily="18" charset="0"/>
              </a:rPr>
              <a:t> capillaries </a:t>
            </a:r>
            <a:r>
              <a:rPr lang="en-US" sz="3200" smtClean="0">
                <a:latin typeface="Times New Roman" pitchFamily="18" charset="0"/>
                <a:cs typeface="Times New Roman" pitchFamily="18" charset="0"/>
                <a:sym typeface="Wingdings" pitchFamily="2" charset="2"/>
              </a:rPr>
              <a:t></a:t>
            </a:r>
            <a:r>
              <a:rPr lang="en-US" sz="3200" smtClean="0">
                <a:latin typeface="Times New Roman" pitchFamily="18" charset="0"/>
                <a:cs typeface="Times New Roman" pitchFamily="18" charset="0"/>
              </a:rPr>
              <a:t> venules </a:t>
            </a:r>
            <a:r>
              <a:rPr lang="en-US" sz="3200" smtClean="0">
                <a:latin typeface="Times New Roman" pitchFamily="18" charset="0"/>
                <a:cs typeface="Times New Roman" pitchFamily="18" charset="0"/>
                <a:sym typeface="Wingdings" pitchFamily="2" charset="2"/>
              </a:rPr>
              <a:t></a:t>
            </a:r>
            <a:r>
              <a:rPr lang="en-US" sz="3200" smtClean="0">
                <a:latin typeface="Times New Roman" pitchFamily="18" charset="0"/>
                <a:cs typeface="Times New Roman" pitchFamily="18" charset="0"/>
              </a:rPr>
              <a:t> veins </a:t>
            </a:r>
            <a:r>
              <a:rPr lang="en-US" sz="3200" smtClean="0">
                <a:latin typeface="Times New Roman" pitchFamily="18" charset="0"/>
                <a:cs typeface="Times New Roman" pitchFamily="18" charset="0"/>
                <a:sym typeface="Wingdings" pitchFamily="2" charset="2"/>
              </a:rPr>
              <a:t></a:t>
            </a:r>
            <a:r>
              <a:rPr lang="en-US" sz="3200" smtClean="0">
                <a:latin typeface="Times New Roman" pitchFamily="18" charset="0"/>
                <a:cs typeface="Times New Roman" pitchFamily="18" charset="0"/>
              </a:rPr>
              <a:t> vena cava </a:t>
            </a:r>
            <a:r>
              <a:rPr lang="en-US" sz="3200" smtClean="0">
                <a:latin typeface="Times New Roman" pitchFamily="18" charset="0"/>
                <a:cs typeface="Times New Roman" pitchFamily="18" charset="0"/>
                <a:sym typeface="Wingdings" pitchFamily="2" charset="2"/>
              </a:rPr>
              <a:t></a:t>
            </a:r>
            <a:r>
              <a:rPr lang="en-US" sz="3200" smtClean="0">
                <a:latin typeface="Times New Roman" pitchFamily="18" charset="0"/>
                <a:cs typeface="Times New Roman" pitchFamily="18" charset="0"/>
              </a:rPr>
              <a:t> heart (right atrium)</a:t>
            </a:r>
          </a:p>
          <a:p>
            <a:pPr eaLnBrk="1" hangingPunct="1"/>
            <a:endParaRPr lang="en-CA"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CA" b="1" dirty="0" smtClean="0">
                <a:solidFill>
                  <a:schemeClr val="tx2">
                    <a:satMod val="130000"/>
                  </a:schemeClr>
                </a:solidFill>
              </a:rPr>
              <a:t>Pulmonary circulation </a:t>
            </a:r>
            <a:endParaRPr lang="en-US" dirty="0">
              <a:solidFill>
                <a:schemeClr val="tx2">
                  <a:satMod val="130000"/>
                </a:schemeClr>
              </a:solidFill>
            </a:endParaRPr>
          </a:p>
        </p:txBody>
      </p:sp>
      <p:sp>
        <p:nvSpPr>
          <p:cNvPr id="76802" name="Content Placeholder 2"/>
          <p:cNvSpPr>
            <a:spLocks noGrp="1"/>
          </p:cNvSpPr>
          <p:nvPr>
            <p:ph idx="1"/>
          </p:nvPr>
        </p:nvSpPr>
        <p:spPr/>
        <p:txBody>
          <a:bodyPr/>
          <a:lstStyle/>
          <a:p>
            <a:pPr eaLnBrk="1" hangingPunct="1"/>
            <a:r>
              <a:rPr lang="en-CA" sz="2800" b="1" smtClean="0">
                <a:latin typeface="Times New Roman" pitchFamily="18" charset="0"/>
                <a:cs typeface="Times New Roman" pitchFamily="18" charset="0"/>
              </a:rPr>
              <a:t>Includes </a:t>
            </a:r>
            <a:r>
              <a:rPr lang="en-CA" sz="2800" smtClean="0">
                <a:latin typeface="Times New Roman" pitchFamily="18" charset="0"/>
                <a:cs typeface="Times New Roman" pitchFamily="18" charset="0"/>
              </a:rPr>
              <a:t>the system of blood vessels that carries deoxygenated blood from RV to the lungs and oxygenated blood back to the heart (LA). </a:t>
            </a:r>
          </a:p>
          <a:p>
            <a:pPr marL="365125" lvl="1" indent="-282575" eaLnBrk="1" hangingPunct="1">
              <a:spcBef>
                <a:spcPts val="600"/>
              </a:spcBef>
              <a:buSzPct val="80000"/>
              <a:buFont typeface="Wingdings 2" pitchFamily="18" charset="2"/>
              <a:buChar char=""/>
            </a:pPr>
            <a:r>
              <a:rPr lang="en-US" smtClean="0"/>
              <a:t>The blood pathway between the right side of the heart, to the lungs, and back to the left side of the heart.</a:t>
            </a:r>
          </a:p>
          <a:p>
            <a:pPr marL="365125" lvl="1" indent="-282575" eaLnBrk="1" hangingPunct="1">
              <a:spcBef>
                <a:spcPts val="600"/>
              </a:spcBef>
              <a:buSzPct val="80000"/>
              <a:buFont typeface="Wingdings 2" pitchFamily="18" charset="2"/>
              <a:buChar char=""/>
            </a:pPr>
            <a:r>
              <a:rPr lang="en-US" smtClean="0">
                <a:latin typeface="Times New Roman" pitchFamily="18" charset="0"/>
                <a:cs typeface="Times New Roman" pitchFamily="18" charset="0"/>
              </a:rPr>
              <a:t>Right ventricle </a:t>
            </a:r>
            <a:r>
              <a:rPr lang="en-US" smtClean="0">
                <a:latin typeface="Times New Roman" pitchFamily="18" charset="0"/>
                <a:cs typeface="Times New Roman" pitchFamily="18" charset="0"/>
                <a:sym typeface="Wingdings" pitchFamily="2" charset="2"/>
              </a:rPr>
              <a:t></a:t>
            </a:r>
            <a:r>
              <a:rPr lang="en-US" smtClean="0">
                <a:latin typeface="Times New Roman" pitchFamily="18" charset="0"/>
                <a:cs typeface="Times New Roman" pitchFamily="18" charset="0"/>
              </a:rPr>
              <a:t> pulmonary artery trunk </a:t>
            </a:r>
            <a:r>
              <a:rPr lang="en-US" smtClean="0">
                <a:latin typeface="Times New Roman" pitchFamily="18" charset="0"/>
                <a:cs typeface="Times New Roman" pitchFamily="18" charset="0"/>
                <a:sym typeface="Wingdings" pitchFamily="2" charset="2"/>
              </a:rPr>
              <a:t></a:t>
            </a:r>
            <a:r>
              <a:rPr lang="en-US" smtClean="0">
                <a:latin typeface="Times New Roman" pitchFamily="18" charset="0"/>
                <a:cs typeface="Times New Roman" pitchFamily="18" charset="0"/>
              </a:rPr>
              <a:t> pulmonary arteries </a:t>
            </a:r>
            <a:r>
              <a:rPr lang="en-US" smtClean="0">
                <a:latin typeface="Times New Roman" pitchFamily="18" charset="0"/>
                <a:cs typeface="Times New Roman" pitchFamily="18" charset="0"/>
                <a:sym typeface="Wingdings" pitchFamily="2" charset="2"/>
              </a:rPr>
              <a:t></a:t>
            </a:r>
            <a:r>
              <a:rPr lang="en-US" smtClean="0">
                <a:latin typeface="Times New Roman" pitchFamily="18" charset="0"/>
                <a:cs typeface="Times New Roman" pitchFamily="18" charset="0"/>
              </a:rPr>
              <a:t> lungs </a:t>
            </a:r>
            <a:r>
              <a:rPr lang="en-US" smtClean="0">
                <a:latin typeface="Times New Roman" pitchFamily="18" charset="0"/>
                <a:cs typeface="Times New Roman" pitchFamily="18" charset="0"/>
                <a:sym typeface="Wingdings" pitchFamily="2" charset="2"/>
              </a:rPr>
              <a:t></a:t>
            </a:r>
            <a:r>
              <a:rPr lang="en-US" smtClean="0">
                <a:latin typeface="Times New Roman" pitchFamily="18" charset="0"/>
                <a:cs typeface="Times New Roman" pitchFamily="18" charset="0"/>
              </a:rPr>
              <a:t> pulmonary veins </a:t>
            </a:r>
            <a:r>
              <a:rPr lang="en-US" smtClean="0">
                <a:latin typeface="Times New Roman" pitchFamily="18" charset="0"/>
                <a:cs typeface="Times New Roman" pitchFamily="18" charset="0"/>
                <a:sym typeface="Wingdings" pitchFamily="2" charset="2"/>
              </a:rPr>
              <a:t></a:t>
            </a:r>
            <a:r>
              <a:rPr lang="en-US" smtClean="0">
                <a:latin typeface="Times New Roman" pitchFamily="18" charset="0"/>
                <a:cs typeface="Times New Roman" pitchFamily="18" charset="0"/>
              </a:rPr>
              <a:t> heart (left atrium)</a:t>
            </a:r>
          </a:p>
          <a:p>
            <a:pPr marL="365125" lvl="1" indent="-282575" eaLnBrk="1" hangingPunct="1">
              <a:spcBef>
                <a:spcPts val="600"/>
              </a:spcBef>
              <a:buSzPct val="80000"/>
              <a:buFont typeface="Wingdings 2" pitchFamily="18" charset="2"/>
              <a:buChar char=""/>
            </a:pPr>
            <a:r>
              <a:rPr lang="en-US" smtClean="0">
                <a:latin typeface="Times New Roman" pitchFamily="18" charset="0"/>
                <a:cs typeface="Times New Roman" pitchFamily="18" charset="0"/>
              </a:rPr>
              <a:t>Purification of the blood</a:t>
            </a:r>
          </a:p>
          <a:p>
            <a:pPr eaLnBrk="1" hangingPunct="1"/>
            <a:endParaRPr lang="en-CA" smtClean="0"/>
          </a:p>
          <a:p>
            <a:pPr eaLnBrk="1" hangingPunct="1"/>
            <a:endParaRPr lang="en-US"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5" descr="A02484-18-15"/>
          <p:cNvPicPr>
            <a:picLocks noChangeAspect="1" noChangeArrowheads="1"/>
          </p:cNvPicPr>
          <p:nvPr/>
        </p:nvPicPr>
        <p:blipFill>
          <a:blip r:embed="rId2"/>
          <a:srcRect/>
          <a:stretch>
            <a:fillRect/>
          </a:stretch>
        </p:blipFill>
        <p:spPr bwMode="auto">
          <a:xfrm>
            <a:off x="1066800" y="381000"/>
            <a:ext cx="7467600" cy="6281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latin typeface="Comic Sans MS" pitchFamily="66" charset="0"/>
              </a:rPr>
              <a:t>Heart</a:t>
            </a:r>
          </a:p>
        </p:txBody>
      </p:sp>
      <p:pic>
        <p:nvPicPr>
          <p:cNvPr id="22530" name="Picture 5" descr="A02484-18-9"/>
          <p:cNvPicPr>
            <a:picLocks noChangeAspect="1" noChangeArrowheads="1"/>
          </p:cNvPicPr>
          <p:nvPr/>
        </p:nvPicPr>
        <p:blipFill>
          <a:blip r:embed="rId3"/>
          <a:srcRect/>
          <a:stretch>
            <a:fillRect/>
          </a:stretch>
        </p:blipFill>
        <p:spPr bwMode="auto">
          <a:xfrm>
            <a:off x="1295400" y="1143000"/>
            <a:ext cx="7239000" cy="532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sz="4400" dirty="0" smtClean="0">
                <a:solidFill>
                  <a:srgbClr val="000099"/>
                </a:solidFill>
                <a:effectLst>
                  <a:outerShdw blurRad="38100" dist="38100" dir="2700000" algn="tl">
                    <a:srgbClr val="C0C0C0"/>
                  </a:outerShdw>
                </a:effectLst>
                <a:latin typeface="Arial" charset="0"/>
              </a:rPr>
              <a:t>Coronary Circulation</a:t>
            </a:r>
            <a:br>
              <a:rPr lang="en-US" sz="4400" dirty="0" smtClean="0">
                <a:solidFill>
                  <a:srgbClr val="000099"/>
                </a:solidFill>
                <a:effectLst>
                  <a:outerShdw blurRad="38100" dist="38100" dir="2700000" algn="tl">
                    <a:srgbClr val="C0C0C0"/>
                  </a:outerShdw>
                </a:effectLst>
                <a:latin typeface="Arial" charset="0"/>
              </a:rPr>
            </a:br>
            <a:endParaRPr lang="en-US" dirty="0">
              <a:solidFill>
                <a:schemeClr val="tx2">
                  <a:satMod val="130000"/>
                </a:schemeClr>
              </a:solidFill>
            </a:endParaRPr>
          </a:p>
        </p:txBody>
      </p:sp>
      <p:sp>
        <p:nvSpPr>
          <p:cNvPr id="3" name="Content Placeholder 2"/>
          <p:cNvSpPr>
            <a:spLocks noGrp="1"/>
          </p:cNvSpPr>
          <p:nvPr>
            <p:ph idx="1"/>
          </p:nvPr>
        </p:nvSpPr>
        <p:spPr>
          <a:xfrm>
            <a:off x="1066800" y="1066800"/>
            <a:ext cx="7867650" cy="5181600"/>
          </a:xfrm>
        </p:spPr>
        <p:txBody>
          <a:bodyPr>
            <a:normAutofit fontScale="92500" lnSpcReduction="20000"/>
          </a:bodyPr>
          <a:lstStyle/>
          <a:p>
            <a:pPr marL="342900" indent="-342900" eaLnBrk="1" fontAlgn="auto" hangingPunct="1">
              <a:lnSpc>
                <a:spcPct val="90000"/>
              </a:lnSpc>
              <a:spcAft>
                <a:spcPct val="50000"/>
              </a:spcAft>
              <a:buClr>
                <a:srgbClr val="FF6600"/>
              </a:buClr>
              <a:buFont typeface="Symbol" charset="2"/>
              <a:buChar char="·"/>
              <a:defRPr/>
            </a:pPr>
            <a:r>
              <a:rPr lang="en-US" sz="3600" b="1" dirty="0" smtClean="0">
                <a:solidFill>
                  <a:srgbClr val="6666CC"/>
                </a:solidFill>
              </a:rPr>
              <a:t>Coronary circulation</a:t>
            </a:r>
            <a:r>
              <a:rPr lang="en-US" sz="3600" dirty="0" smtClean="0">
                <a:solidFill>
                  <a:srgbClr val="000000"/>
                </a:solidFill>
              </a:rPr>
              <a:t> is the functional blood supply to the </a:t>
            </a:r>
            <a:r>
              <a:rPr lang="en-US" sz="3600" dirty="0" smtClean="0">
                <a:solidFill>
                  <a:srgbClr val="6666CC"/>
                </a:solidFill>
              </a:rPr>
              <a:t>heart muscle itself</a:t>
            </a:r>
          </a:p>
          <a:p>
            <a:pPr marL="342900" indent="-342900" eaLnBrk="1" fontAlgn="auto" hangingPunct="1">
              <a:lnSpc>
                <a:spcPct val="90000"/>
              </a:lnSpc>
              <a:spcAft>
                <a:spcPct val="50000"/>
              </a:spcAft>
              <a:buClr>
                <a:srgbClr val="FF6600"/>
              </a:buClr>
              <a:buFont typeface="Symbol" charset="2"/>
              <a:buChar char="·"/>
              <a:defRPr/>
            </a:pPr>
            <a:r>
              <a:rPr lang="en-US" sz="3400" dirty="0" smtClean="0">
                <a:latin typeface="Arial" charset="0"/>
              </a:rPr>
              <a:t>Blood in the heart chambers does not nourish the myocardium</a:t>
            </a:r>
          </a:p>
          <a:p>
            <a:pPr marL="342900" indent="-342900" eaLnBrk="1" fontAlgn="auto" hangingPunct="1">
              <a:lnSpc>
                <a:spcPct val="90000"/>
              </a:lnSpc>
              <a:spcAft>
                <a:spcPct val="50000"/>
              </a:spcAft>
              <a:buClr>
                <a:srgbClr val="FF6600"/>
              </a:buClr>
              <a:buFont typeface="Symbol" charset="2"/>
              <a:buChar char="·"/>
              <a:defRPr/>
            </a:pPr>
            <a:r>
              <a:rPr lang="en-US" sz="3400" dirty="0" smtClean="0">
                <a:latin typeface="Arial" charset="0"/>
              </a:rPr>
              <a:t>The heart has its own nourishing circulatory system</a:t>
            </a:r>
          </a:p>
          <a:p>
            <a:pPr marL="687388" lvl="1" indent="-230188" eaLnBrk="1" fontAlgn="auto" hangingPunct="1">
              <a:lnSpc>
                <a:spcPct val="90000"/>
              </a:lnSpc>
              <a:spcAft>
                <a:spcPct val="50000"/>
              </a:spcAft>
              <a:buClr>
                <a:srgbClr val="FF6600"/>
              </a:buClr>
              <a:buFont typeface="Symbol" charset="2"/>
              <a:buChar char="·"/>
              <a:defRPr/>
            </a:pPr>
            <a:r>
              <a:rPr lang="en-US" sz="3000" dirty="0" smtClean="0">
                <a:latin typeface="Arial" charset="0"/>
              </a:rPr>
              <a:t>Coronary arteries</a:t>
            </a:r>
          </a:p>
          <a:p>
            <a:pPr marL="687388" lvl="1" indent="-230188" eaLnBrk="1" fontAlgn="auto" hangingPunct="1">
              <a:lnSpc>
                <a:spcPct val="90000"/>
              </a:lnSpc>
              <a:spcAft>
                <a:spcPct val="50000"/>
              </a:spcAft>
              <a:buClr>
                <a:srgbClr val="FF6600"/>
              </a:buClr>
              <a:buFont typeface="Symbol" charset="2"/>
              <a:buChar char="·"/>
              <a:defRPr/>
            </a:pPr>
            <a:r>
              <a:rPr lang="en-US" sz="3000" dirty="0" smtClean="0">
                <a:latin typeface="Arial" charset="0"/>
              </a:rPr>
              <a:t>Cardiac veins</a:t>
            </a:r>
          </a:p>
          <a:p>
            <a:pPr marL="687388" lvl="1" indent="-230188" eaLnBrk="1" fontAlgn="auto" hangingPunct="1">
              <a:lnSpc>
                <a:spcPct val="90000"/>
              </a:lnSpc>
              <a:spcAft>
                <a:spcPct val="50000"/>
              </a:spcAft>
              <a:buClr>
                <a:srgbClr val="FF6600"/>
              </a:buClr>
              <a:buFont typeface="Symbol" charset="2"/>
              <a:buChar char="·"/>
              <a:defRPr/>
            </a:pPr>
            <a:r>
              <a:rPr lang="en-US" sz="3000" dirty="0" smtClean="0">
                <a:latin typeface="Arial" charset="0"/>
              </a:rPr>
              <a:t>Blood empties into the right atrium via the coronary sinus</a:t>
            </a:r>
          </a:p>
          <a:p>
            <a:pPr marL="365760" indent="-283464"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t>Chapter 18, Cardiovascular System </a:t>
            </a:r>
          </a:p>
        </p:txBody>
      </p:sp>
      <p:sp>
        <p:nvSpPr>
          <p:cNvPr id="6" name="Slide Number Placeholder 5"/>
          <p:cNvSpPr>
            <a:spLocks noGrp="1"/>
          </p:cNvSpPr>
          <p:nvPr>
            <p:ph type="sldNum" sz="quarter" idx="12"/>
          </p:nvPr>
        </p:nvSpPr>
        <p:spPr/>
        <p:txBody>
          <a:bodyPr/>
          <a:lstStyle/>
          <a:p>
            <a:pPr>
              <a:defRPr/>
            </a:pPr>
            <a:fld id="{B0E59C9D-4D98-4180-8DA6-F23F40308857}" type="slidenum">
              <a:rPr lang="en-US"/>
              <a:pPr>
                <a:defRPr/>
              </a:pPr>
              <a:t>51</a:t>
            </a:fld>
            <a:endParaRPr lang="en-US"/>
          </a:p>
        </p:txBody>
      </p:sp>
      <p:sp>
        <p:nvSpPr>
          <p:cNvPr id="454658" name="Rectangle 2"/>
          <p:cNvSpPr>
            <a:spLocks noGrp="1" noChangeArrowheads="1"/>
          </p:cNvSpPr>
          <p:nvPr>
            <p:ph type="title"/>
          </p:nvPr>
        </p:nvSpPr>
        <p:spPr/>
        <p:txBody>
          <a:bodyPr>
            <a:normAutofit fontScale="90000"/>
          </a:bodyPr>
          <a:lstStyle/>
          <a:p>
            <a:pPr eaLnBrk="1" fontAlgn="auto" hangingPunct="1">
              <a:spcAft>
                <a:spcPts val="0"/>
              </a:spcAft>
              <a:defRPr/>
            </a:pPr>
            <a:r>
              <a:rPr lang="en-US">
                <a:solidFill>
                  <a:schemeClr val="tx2">
                    <a:satMod val="130000"/>
                  </a:schemeClr>
                </a:solidFill>
              </a:rPr>
              <a:t>Coronary Circulation: Arterial Supply</a:t>
            </a:r>
          </a:p>
        </p:txBody>
      </p:sp>
      <p:sp>
        <p:nvSpPr>
          <p:cNvPr id="79876" name="Text Box 3"/>
          <p:cNvSpPr txBox="1">
            <a:spLocks noChangeArrowheads="1"/>
          </p:cNvSpPr>
          <p:nvPr/>
        </p:nvSpPr>
        <p:spPr bwMode="auto">
          <a:xfrm>
            <a:off x="7315200" y="6507163"/>
            <a:ext cx="1600200" cy="274637"/>
          </a:xfrm>
          <a:prstGeom prst="rect">
            <a:avLst/>
          </a:prstGeom>
          <a:noFill/>
          <a:ln w="9525">
            <a:noFill/>
            <a:miter lim="800000"/>
            <a:headEnd/>
            <a:tailEnd/>
          </a:ln>
        </p:spPr>
        <p:txBody>
          <a:bodyPr>
            <a:spAutoFit/>
          </a:bodyPr>
          <a:lstStyle/>
          <a:p>
            <a:pPr algn="r"/>
            <a:r>
              <a:rPr lang="en-US" sz="1200">
                <a:latin typeface="Gill Sans MT" pitchFamily="34" charset="0"/>
              </a:rPr>
              <a:t>Figure 18.7a</a:t>
            </a:r>
          </a:p>
        </p:txBody>
      </p:sp>
      <p:pic>
        <p:nvPicPr>
          <p:cNvPr id="79877" name="Picture 4"/>
          <p:cNvPicPr>
            <a:picLocks noChangeAspect="1" noChangeArrowheads="1"/>
          </p:cNvPicPr>
          <p:nvPr/>
        </p:nvPicPr>
        <p:blipFill>
          <a:blip r:embed="rId2"/>
          <a:srcRect/>
          <a:stretch>
            <a:fillRect/>
          </a:stretch>
        </p:blipFill>
        <p:spPr bwMode="auto">
          <a:xfrm>
            <a:off x="1143000" y="1600200"/>
            <a:ext cx="7543800" cy="48577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t>Chapter 18, Cardiovascular System </a:t>
            </a:r>
          </a:p>
        </p:txBody>
      </p:sp>
      <p:sp>
        <p:nvSpPr>
          <p:cNvPr id="6" name="Slide Number Placeholder 5"/>
          <p:cNvSpPr>
            <a:spLocks noGrp="1"/>
          </p:cNvSpPr>
          <p:nvPr>
            <p:ph type="sldNum" sz="quarter" idx="12"/>
          </p:nvPr>
        </p:nvSpPr>
        <p:spPr/>
        <p:txBody>
          <a:bodyPr/>
          <a:lstStyle/>
          <a:p>
            <a:pPr>
              <a:defRPr/>
            </a:pPr>
            <a:fld id="{67E01B1E-0E1B-4D3B-9AD3-3A0BDB280DFB}" type="slidenum">
              <a:rPr lang="en-US"/>
              <a:pPr>
                <a:defRPr/>
              </a:pPr>
              <a:t>52</a:t>
            </a:fld>
            <a:endParaRPr lang="en-US"/>
          </a:p>
        </p:txBody>
      </p:sp>
      <p:sp>
        <p:nvSpPr>
          <p:cNvPr id="455682" name="Rectangle 2"/>
          <p:cNvSpPr>
            <a:spLocks noGrp="1" noChangeArrowheads="1"/>
          </p:cNvSpPr>
          <p:nvPr>
            <p:ph type="title"/>
          </p:nvPr>
        </p:nvSpPr>
        <p:spPr/>
        <p:txBody>
          <a:bodyPr>
            <a:normAutofit fontScale="90000"/>
          </a:bodyPr>
          <a:lstStyle/>
          <a:p>
            <a:pPr eaLnBrk="1" fontAlgn="auto" hangingPunct="1">
              <a:spcAft>
                <a:spcPts val="0"/>
              </a:spcAft>
              <a:defRPr/>
            </a:pPr>
            <a:r>
              <a:rPr lang="en-US" dirty="0">
                <a:solidFill>
                  <a:schemeClr val="tx2">
                    <a:satMod val="130000"/>
                  </a:schemeClr>
                </a:solidFill>
              </a:rPr>
              <a:t>Coronary Circulation: Venous Supply</a:t>
            </a:r>
          </a:p>
        </p:txBody>
      </p:sp>
      <p:sp>
        <p:nvSpPr>
          <p:cNvPr id="80900" name="Text Box 3"/>
          <p:cNvSpPr txBox="1">
            <a:spLocks noChangeArrowheads="1"/>
          </p:cNvSpPr>
          <p:nvPr/>
        </p:nvSpPr>
        <p:spPr bwMode="auto">
          <a:xfrm>
            <a:off x="7315200" y="6507163"/>
            <a:ext cx="1600200" cy="274637"/>
          </a:xfrm>
          <a:prstGeom prst="rect">
            <a:avLst/>
          </a:prstGeom>
          <a:noFill/>
          <a:ln w="9525">
            <a:noFill/>
            <a:miter lim="800000"/>
            <a:headEnd/>
            <a:tailEnd/>
          </a:ln>
        </p:spPr>
        <p:txBody>
          <a:bodyPr>
            <a:spAutoFit/>
          </a:bodyPr>
          <a:lstStyle/>
          <a:p>
            <a:pPr algn="r"/>
            <a:r>
              <a:rPr lang="en-US" sz="1200">
                <a:latin typeface="Gill Sans MT" pitchFamily="34" charset="0"/>
              </a:rPr>
              <a:t>Figure 18.7b</a:t>
            </a:r>
          </a:p>
        </p:txBody>
      </p:sp>
      <p:pic>
        <p:nvPicPr>
          <p:cNvPr id="80901" name="Picture 4"/>
          <p:cNvPicPr>
            <a:picLocks noChangeAspect="1" noChangeArrowheads="1"/>
          </p:cNvPicPr>
          <p:nvPr/>
        </p:nvPicPr>
        <p:blipFill>
          <a:blip r:embed="rId2"/>
          <a:srcRect/>
          <a:stretch>
            <a:fillRect/>
          </a:stretch>
        </p:blipFill>
        <p:spPr bwMode="auto">
          <a:xfrm>
            <a:off x="1066800" y="1600200"/>
            <a:ext cx="7772400" cy="46926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1143000"/>
          </a:xfrm>
        </p:spPr>
        <p:txBody>
          <a:bodyPr/>
          <a:lstStyle/>
          <a:p>
            <a:pPr eaLnBrk="1" fontAlgn="auto" hangingPunct="1">
              <a:spcAft>
                <a:spcPts val="0"/>
              </a:spcAft>
              <a:defRPr/>
            </a:pPr>
            <a:r>
              <a:rPr lang="en-US" dirty="0" smtClean="0">
                <a:solidFill>
                  <a:schemeClr val="tx2">
                    <a:satMod val="130000"/>
                  </a:schemeClr>
                </a:solidFill>
              </a:rPr>
              <a:t>Portal circulation</a:t>
            </a:r>
            <a:endParaRPr lang="en-US" dirty="0">
              <a:solidFill>
                <a:schemeClr val="tx2">
                  <a:satMod val="130000"/>
                </a:schemeClr>
              </a:solidFill>
            </a:endParaRPr>
          </a:p>
        </p:txBody>
      </p:sp>
      <p:sp>
        <p:nvSpPr>
          <p:cNvPr id="81922" name="Content Placeholder 2"/>
          <p:cNvSpPr>
            <a:spLocks noGrp="1"/>
          </p:cNvSpPr>
          <p:nvPr>
            <p:ph idx="1"/>
          </p:nvPr>
        </p:nvSpPr>
        <p:spPr>
          <a:xfrm>
            <a:off x="990600" y="1143000"/>
            <a:ext cx="7943850" cy="5105400"/>
          </a:xfrm>
        </p:spPr>
        <p:txBody>
          <a:bodyPr/>
          <a:lstStyle/>
          <a:p>
            <a:pPr eaLnBrk="1" hangingPunct="1"/>
            <a:r>
              <a:rPr lang="en-US" sz="2400" smtClean="0">
                <a:latin typeface="Times New Roman" pitchFamily="18" charset="0"/>
              </a:rPr>
              <a:t>The </a:t>
            </a:r>
            <a:r>
              <a:rPr lang="en-US" sz="2400" b="1" smtClean="0">
                <a:latin typeface="Times New Roman" pitchFamily="18" charset="0"/>
              </a:rPr>
              <a:t>portal system</a:t>
            </a:r>
            <a:r>
              <a:rPr lang="en-US" sz="2400" smtClean="0">
                <a:latin typeface="Times New Roman" pitchFamily="18" charset="0"/>
              </a:rPr>
              <a:t> is the system of veins comprising the hepatic portal vein and its tributaries. </a:t>
            </a:r>
          </a:p>
          <a:p>
            <a:pPr eaLnBrk="1" hangingPunct="1"/>
            <a:r>
              <a:rPr lang="en-US" sz="2400" smtClean="0">
                <a:latin typeface="Times New Roman" pitchFamily="18" charset="0"/>
              </a:rPr>
              <a:t>The </a:t>
            </a:r>
            <a:r>
              <a:rPr lang="en-US" sz="2400" b="1" smtClean="0">
                <a:latin typeface="Times New Roman" pitchFamily="18" charset="0"/>
              </a:rPr>
              <a:t>portal venous system</a:t>
            </a:r>
            <a:r>
              <a:rPr lang="en-US" sz="2400" smtClean="0">
                <a:latin typeface="Times New Roman" pitchFamily="18" charset="0"/>
              </a:rPr>
              <a:t> is responsible for directing blood from parts of the gastrointestinal tract &amp; spleen to the liver. Substances absorbed in the small intestine travel first to the liver for processing before continuing to the heart. </a:t>
            </a:r>
          </a:p>
          <a:p>
            <a:pPr eaLnBrk="1" hangingPunct="1"/>
            <a:r>
              <a:rPr lang="en-US" sz="2400" smtClean="0">
                <a:latin typeface="Times New Roman" pitchFamily="18" charset="0"/>
              </a:rPr>
              <a:t>It also includes venous drainage from the spleen and pancreas.</a:t>
            </a:r>
            <a:r>
              <a:rPr lang="en-US" smtClean="0"/>
              <a:t> </a:t>
            </a:r>
          </a:p>
          <a:p>
            <a:pPr eaLnBrk="1" hangingPunct="1"/>
            <a:r>
              <a:rPr lang="en-US" sz="2400" smtClean="0">
                <a:latin typeface="Times New Roman" pitchFamily="18" charset="0"/>
              </a:rPr>
              <a:t>The </a:t>
            </a:r>
            <a:r>
              <a:rPr lang="en-US" sz="2400" b="1" smtClean="0">
                <a:latin typeface="Times New Roman" pitchFamily="18" charset="0"/>
              </a:rPr>
              <a:t>hepatic portal vein</a:t>
            </a:r>
            <a:r>
              <a:rPr lang="en-US" sz="2400" smtClean="0">
                <a:latin typeface="Times New Roman" pitchFamily="18" charset="0"/>
              </a:rPr>
              <a:t> is a blood vessel that conducts blood from the gastrointestinal tract and spleen to the liver. This blood is rich in nutrients that have been extracted from food, and the liver processes these nutrients; it also filters toxins that may have been ingested with the food. The blood leaves the liver to the heart in the hepatic veins.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p:cNvSpPr>
          <p:nvPr>
            <p:ph type="title"/>
          </p:nvPr>
        </p:nvSpPr>
        <p:spPr bwMode="auto"/>
        <p:txBody>
          <a:bodyPr vert="horz" wrap="square" lIns="91440" tIns="45720" rIns="91440" bIns="45720" numCol="1" anchorCtr="0" compatLnSpc="1">
            <a:prstTxWarp prst="textNoShape">
              <a:avLst/>
            </a:prstTxWarp>
          </a:bodyPr>
          <a:lstStyle/>
          <a:p>
            <a:pPr eaLnBrk="1" hangingPunct="1"/>
            <a:endParaRPr lang="en-US" smtClean="0">
              <a:effectLst/>
            </a:endParaRPr>
          </a:p>
        </p:txBody>
      </p:sp>
      <p:sp>
        <p:nvSpPr>
          <p:cNvPr id="82946" name="Rectangle 3"/>
          <p:cNvSpPr>
            <a:spLocks noGrp="1"/>
          </p:cNvSpPr>
          <p:nvPr>
            <p:ph type="body" idx="1"/>
          </p:nvPr>
        </p:nvSpPr>
        <p:spPr/>
        <p:txBody>
          <a:bodyPr/>
          <a:lstStyle/>
          <a:p>
            <a:pPr eaLnBrk="1" hangingPunct="1"/>
            <a:r>
              <a:rPr lang="en-US" smtClean="0"/>
              <a:t>The hepatic portal vein is usually formed by the combination of the superior mesenteric, inferior mesenteric, gastric, and splenic veins.</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5" descr="portal_system"/>
          <p:cNvPicPr>
            <a:picLocks noChangeAspect="1" noChangeArrowheads="1"/>
          </p:cNvPicPr>
          <p:nvPr/>
        </p:nvPicPr>
        <p:blipFill>
          <a:blip r:embed="rId2"/>
          <a:srcRect/>
          <a:stretch>
            <a:fillRect/>
          </a:stretch>
        </p:blipFill>
        <p:spPr bwMode="auto">
          <a:xfrm>
            <a:off x="1714500" y="533400"/>
            <a:ext cx="67437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3" name="Picture 5" descr="ANd9GcSI7l1wzVAhivHXBfICNDTa6ubZAxShSleygMrTiMU92gLMJ4fSvg"/>
          <p:cNvPicPr>
            <a:picLocks noChangeAspect="1" noChangeArrowheads="1"/>
          </p:cNvPicPr>
          <p:nvPr/>
        </p:nvPicPr>
        <p:blipFill>
          <a:blip r:embed="rId2"/>
          <a:srcRect/>
          <a:stretch>
            <a:fillRect/>
          </a:stretch>
        </p:blipFill>
        <p:spPr bwMode="auto">
          <a:xfrm>
            <a:off x="1219200" y="609600"/>
            <a:ext cx="70104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5" descr="ANd9GcQSJrlIz8tRO2ceoz1545n82WuluvPaiXho0XbPvYR288c_Y5Sb"/>
          <p:cNvPicPr>
            <a:picLocks noChangeAspect="1" noChangeArrowheads="1"/>
          </p:cNvPicPr>
          <p:nvPr/>
        </p:nvPicPr>
        <p:blipFill>
          <a:blip r:embed="rId2"/>
          <a:srcRect/>
          <a:stretch>
            <a:fillRect/>
          </a:stretch>
        </p:blipFill>
        <p:spPr bwMode="auto">
          <a:xfrm>
            <a:off x="1219200" y="457200"/>
            <a:ext cx="7467600" cy="601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381000" y="304800"/>
            <a:ext cx="8382000" cy="723900"/>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dirty="0">
                <a:solidFill>
                  <a:srgbClr val="000099"/>
                </a:solidFill>
                <a:effectLst>
                  <a:outerShdw blurRad="38100" dist="38100" dir="2700000" algn="tl">
                    <a:srgbClr val="C0C0C0"/>
                  </a:outerShdw>
                </a:effectLst>
              </a:rPr>
              <a:t>Conduction System of The Heart</a:t>
            </a:r>
          </a:p>
        </p:txBody>
      </p:sp>
      <p:sp>
        <p:nvSpPr>
          <p:cNvPr id="87042"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11.13a</a:t>
            </a:r>
            <a:endParaRPr lang="en-US" sz="4400" b="1">
              <a:solidFill>
                <a:schemeClr val="tx2"/>
              </a:solidFill>
              <a:latin typeface="Gill Sans MT" pitchFamily="34" charset="0"/>
            </a:endParaRPr>
          </a:p>
        </p:txBody>
      </p:sp>
      <p:sp>
        <p:nvSpPr>
          <p:cNvPr id="87043"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87044"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87045"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17415" name="Text Box 7"/>
          <p:cNvSpPr txBox="1">
            <a:spLocks noChangeArrowheads="1"/>
          </p:cNvSpPr>
          <p:nvPr/>
        </p:nvSpPr>
        <p:spPr bwMode="auto">
          <a:xfrm>
            <a:off x="990600" y="1143000"/>
            <a:ext cx="7772400" cy="4071938"/>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buFont typeface="Symbol" pitchFamily="18" charset="2"/>
              <a:buChar char="·"/>
            </a:pPr>
            <a:r>
              <a:rPr lang="en-US" sz="3400"/>
              <a:t>Heart has Intrinsic conduction system </a:t>
            </a:r>
            <a:br>
              <a:rPr lang="en-US" sz="3400"/>
            </a:br>
            <a:r>
              <a:rPr lang="en-US" sz="3400"/>
              <a:t>consisting of special junctional tissues. </a:t>
            </a:r>
            <a:r>
              <a:rPr lang="en-US" sz="3000"/>
              <a:t>(Hence, Heart muscle cells contract, without nerve impulses, in a regular, continuous way).</a:t>
            </a:r>
          </a:p>
          <a:p>
            <a:pPr marL="342900" indent="-342900">
              <a:lnSpc>
                <a:spcPct val="80000"/>
              </a:lnSpc>
              <a:spcAft>
                <a:spcPct val="50000"/>
              </a:spcAft>
              <a:buClr>
                <a:srgbClr val="FF6600"/>
              </a:buClr>
              <a:buFont typeface="Symbol" pitchFamily="18" charset="2"/>
              <a:buChar char="·"/>
            </a:pPr>
            <a:r>
              <a:rPr lang="en-US" sz="3000"/>
              <a:t>These specialized tissues generate &amp; conduct the electrical cardiac  impulses all over the heart.</a:t>
            </a:r>
          </a:p>
          <a:p>
            <a:pPr marL="687388" lvl="1" indent="-230188">
              <a:lnSpc>
                <a:spcPct val="90000"/>
              </a:lnSpc>
              <a:spcAft>
                <a:spcPct val="50000"/>
              </a:spcAft>
              <a:buClr>
                <a:srgbClr val="FF6600"/>
              </a:buClr>
              <a:buFont typeface="Symbol" pitchFamily="18" charset="2"/>
              <a:buChar char="·"/>
            </a:pPr>
            <a:endParaRPr lang="en-US" sz="3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Effect transition="in" filter="dissolve">
                                      <p:cBhvr>
                                        <p:cTn id="7" dur="500"/>
                                        <p:tgtEl>
                                          <p:spTgt spid="17410">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7415"/>
                                        </p:tgtEl>
                                        <p:attrNameLst>
                                          <p:attrName>style.visibility</p:attrName>
                                        </p:attrNameLst>
                                      </p:cBhvr>
                                      <p:to>
                                        <p:strVal val="visible"/>
                                      </p:to>
                                    </p:set>
                                    <p:animEffect transition="in" filter="dissolve">
                                      <p:cBhvr>
                                        <p:cTn id="11" dur="500"/>
                                        <p:tgtEl>
                                          <p:spTgt spid="17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autoUpdateAnimBg="0" advAuto="0"/>
      <p:bldP spid="17415"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381000" y="304800"/>
            <a:ext cx="8382000" cy="717550"/>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dirty="0">
                <a:solidFill>
                  <a:srgbClr val="000099"/>
                </a:solidFill>
                <a:effectLst>
                  <a:outerShdw blurRad="38100" dist="38100" dir="2700000" algn="tl">
                    <a:srgbClr val="C0C0C0"/>
                  </a:outerShdw>
                </a:effectLst>
              </a:rPr>
              <a:t>Conduction System of The Heart</a:t>
            </a:r>
          </a:p>
        </p:txBody>
      </p:sp>
      <p:sp>
        <p:nvSpPr>
          <p:cNvPr id="88066"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11.13b</a:t>
            </a:r>
            <a:endParaRPr lang="en-US" sz="4400" b="1">
              <a:solidFill>
                <a:schemeClr val="tx2"/>
              </a:solidFill>
              <a:latin typeface="Gill Sans MT" pitchFamily="34" charset="0"/>
            </a:endParaRPr>
          </a:p>
        </p:txBody>
      </p:sp>
      <p:sp>
        <p:nvSpPr>
          <p:cNvPr id="88067"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88068"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88069"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19463" name="Text Box 7"/>
          <p:cNvSpPr txBox="1">
            <a:spLocks noChangeArrowheads="1"/>
          </p:cNvSpPr>
          <p:nvPr/>
        </p:nvSpPr>
        <p:spPr bwMode="auto">
          <a:xfrm>
            <a:off x="990600" y="1143000"/>
            <a:ext cx="7772400" cy="3994150"/>
          </a:xfrm>
          <a:prstGeom prst="rect">
            <a:avLst/>
          </a:prstGeom>
          <a:noFill/>
          <a:ln w="9525">
            <a:noFill/>
            <a:miter lim="800000"/>
            <a:headEnd/>
            <a:tailEnd/>
          </a:ln>
        </p:spPr>
        <p:txBody>
          <a:bodyPr>
            <a:spAutoFit/>
          </a:bodyPr>
          <a:lstStyle/>
          <a:p>
            <a:pPr marL="1030288" lvl="2" indent="-228600">
              <a:lnSpc>
                <a:spcPct val="90000"/>
              </a:lnSpc>
              <a:spcAft>
                <a:spcPct val="50000"/>
              </a:spcAft>
              <a:buClr>
                <a:srgbClr val="FF6600"/>
              </a:buClr>
            </a:pPr>
            <a:r>
              <a:rPr lang="en-US" sz="3200">
                <a:latin typeface="Comic Sans MS" pitchFamily="66" charset="0"/>
              </a:rPr>
              <a:t>Four structures composed of modified cardiac muscle</a:t>
            </a:r>
          </a:p>
          <a:p>
            <a:pPr marL="1030288" lvl="2" indent="-228600">
              <a:lnSpc>
                <a:spcPct val="90000"/>
              </a:lnSpc>
              <a:spcAft>
                <a:spcPct val="50000"/>
              </a:spcAft>
              <a:buClr>
                <a:srgbClr val="FF6600"/>
              </a:buClr>
              <a:buFont typeface="Symbol" pitchFamily="18" charset="2"/>
              <a:buChar char="·"/>
            </a:pPr>
            <a:r>
              <a:rPr lang="en-US" sz="3000"/>
              <a:t>Sinoatrial node (SA Node)</a:t>
            </a:r>
          </a:p>
          <a:p>
            <a:pPr marL="1030288" lvl="2" indent="-228600">
              <a:lnSpc>
                <a:spcPct val="90000"/>
              </a:lnSpc>
              <a:spcAft>
                <a:spcPct val="50000"/>
              </a:spcAft>
              <a:buClr>
                <a:srgbClr val="FF6600"/>
              </a:buClr>
              <a:buFont typeface="Symbol" pitchFamily="18" charset="2"/>
              <a:buChar char="·"/>
            </a:pPr>
            <a:r>
              <a:rPr lang="en-US" sz="3000"/>
              <a:t>Atrioventricular node (AV Node)</a:t>
            </a:r>
          </a:p>
          <a:p>
            <a:pPr marL="1030288" lvl="2" indent="-228600">
              <a:lnSpc>
                <a:spcPct val="90000"/>
              </a:lnSpc>
              <a:spcAft>
                <a:spcPct val="50000"/>
              </a:spcAft>
              <a:buClr>
                <a:srgbClr val="FF6600"/>
              </a:buClr>
              <a:buFont typeface="Symbol" pitchFamily="18" charset="2"/>
              <a:buChar char="·"/>
            </a:pPr>
            <a:r>
              <a:rPr lang="en-US" sz="3000"/>
              <a:t>Atrioventricular bundle (Bundle of His) with its right &amp; left branches</a:t>
            </a:r>
          </a:p>
          <a:p>
            <a:pPr marL="1030288" lvl="2" indent="-228600">
              <a:lnSpc>
                <a:spcPct val="90000"/>
              </a:lnSpc>
              <a:spcAft>
                <a:spcPct val="50000"/>
              </a:spcAft>
              <a:buClr>
                <a:srgbClr val="FF6600"/>
              </a:buClr>
              <a:buFont typeface="Symbol" pitchFamily="18" charset="2"/>
              <a:buChar char="·"/>
            </a:pPr>
            <a:r>
              <a:rPr lang="en-US" sz="3000"/>
              <a:t>Purkinje fibers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9463"/>
                                        </p:tgtEl>
                                        <p:attrNameLst>
                                          <p:attrName>style.visibility</p:attrName>
                                        </p:attrNameLst>
                                      </p:cBhvr>
                                      <p:to>
                                        <p:strVal val="visible"/>
                                      </p:to>
                                    </p:set>
                                    <p:animEffect transition="in" filter="dissolve">
                                      <p:cBhvr>
                                        <p:cTn id="7" dur="500"/>
                                        <p:tgtEl>
                                          <p:spTgt spid="19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3"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1143000"/>
          </a:xfrm>
        </p:spPr>
        <p:txBody>
          <a:bodyPr/>
          <a:lstStyle/>
          <a:p>
            <a:pPr eaLnBrk="1" fontAlgn="auto" hangingPunct="1">
              <a:spcAft>
                <a:spcPts val="0"/>
              </a:spcAft>
              <a:defRPr/>
            </a:pPr>
            <a:r>
              <a:rPr lang="en-US" dirty="0" smtClean="0">
                <a:solidFill>
                  <a:schemeClr val="tx2">
                    <a:satMod val="130000"/>
                  </a:schemeClr>
                </a:solidFill>
                <a:latin typeface="Times New Roman" pitchFamily="18" charset="0"/>
                <a:cs typeface="Times New Roman" pitchFamily="18" charset="0"/>
              </a:rPr>
              <a:t>Chambers of the Heart</a:t>
            </a:r>
            <a:endParaRPr lang="en-US" dirty="0">
              <a:solidFill>
                <a:schemeClr val="tx2">
                  <a:satMod val="130000"/>
                </a:schemeClr>
              </a:solidFill>
              <a:latin typeface="Times New Roman" pitchFamily="18" charset="0"/>
              <a:cs typeface="Times New Roman" pitchFamily="18" charset="0"/>
            </a:endParaRPr>
          </a:p>
        </p:txBody>
      </p:sp>
      <p:sp>
        <p:nvSpPr>
          <p:cNvPr id="24578" name="Content Placeholder 2"/>
          <p:cNvSpPr>
            <a:spLocks noGrp="1"/>
          </p:cNvSpPr>
          <p:nvPr>
            <p:ph idx="1"/>
          </p:nvPr>
        </p:nvSpPr>
        <p:spPr>
          <a:xfrm>
            <a:off x="990600" y="1447800"/>
            <a:ext cx="7943850" cy="4800600"/>
          </a:xfrm>
        </p:spPr>
        <p:txBody>
          <a:bodyPr/>
          <a:lstStyle/>
          <a:p>
            <a:pPr eaLnBrk="1" hangingPunct="1">
              <a:lnSpc>
                <a:spcPct val="90000"/>
              </a:lnSpc>
            </a:pPr>
            <a:r>
              <a:rPr lang="en-US" smtClean="0">
                <a:latin typeface="Times New Roman" pitchFamily="18" charset="0"/>
                <a:cs typeface="Times New Roman" pitchFamily="18" charset="0"/>
              </a:rPr>
              <a:t>Atria – two superior chambers</a:t>
            </a:r>
          </a:p>
          <a:p>
            <a:pPr lvl="1" eaLnBrk="1" hangingPunct="1">
              <a:lnSpc>
                <a:spcPct val="90000"/>
              </a:lnSpc>
            </a:pPr>
            <a:r>
              <a:rPr lang="en-US" smtClean="0">
                <a:latin typeface="Times New Roman" pitchFamily="18" charset="0"/>
                <a:cs typeface="Times New Roman" pitchFamily="18" charset="0"/>
              </a:rPr>
              <a:t>“Receiving chambers”</a:t>
            </a:r>
          </a:p>
          <a:p>
            <a:pPr lvl="1" eaLnBrk="1" hangingPunct="1">
              <a:lnSpc>
                <a:spcPct val="90000"/>
              </a:lnSpc>
            </a:pPr>
            <a:r>
              <a:rPr lang="en-US" smtClean="0">
                <a:latin typeface="Times New Roman" pitchFamily="18" charset="0"/>
                <a:cs typeface="Times New Roman" pitchFamily="18" charset="0"/>
              </a:rPr>
              <a:t>Blood from veins enters atria</a:t>
            </a:r>
          </a:p>
          <a:p>
            <a:pPr eaLnBrk="1" hangingPunct="1">
              <a:lnSpc>
                <a:spcPct val="90000"/>
              </a:lnSpc>
            </a:pPr>
            <a:r>
              <a:rPr lang="en-US" smtClean="0">
                <a:latin typeface="Times New Roman" pitchFamily="18" charset="0"/>
                <a:cs typeface="Times New Roman" pitchFamily="18" charset="0"/>
              </a:rPr>
              <a:t>Ventricles – two inferior chambers</a:t>
            </a:r>
          </a:p>
          <a:p>
            <a:pPr lvl="1" eaLnBrk="1" hangingPunct="1">
              <a:lnSpc>
                <a:spcPct val="90000"/>
              </a:lnSpc>
            </a:pPr>
            <a:r>
              <a:rPr lang="en-US" smtClean="0">
                <a:latin typeface="Times New Roman" pitchFamily="18" charset="0"/>
                <a:cs typeface="Times New Roman" pitchFamily="18" charset="0"/>
              </a:rPr>
              <a:t>“pumping chambers”</a:t>
            </a:r>
          </a:p>
          <a:p>
            <a:pPr lvl="1" eaLnBrk="1" hangingPunct="1">
              <a:lnSpc>
                <a:spcPct val="90000"/>
              </a:lnSpc>
            </a:pPr>
            <a:r>
              <a:rPr lang="en-US" smtClean="0">
                <a:latin typeface="Times New Roman" pitchFamily="18" charset="0"/>
                <a:cs typeface="Times New Roman" pitchFamily="18" charset="0"/>
              </a:rPr>
              <a:t>Thick muscular walls to increase force of pumping action</a:t>
            </a:r>
          </a:p>
          <a:p>
            <a:pPr lvl="2" eaLnBrk="1" hangingPunct="1">
              <a:lnSpc>
                <a:spcPct val="90000"/>
              </a:lnSpc>
            </a:pPr>
            <a:r>
              <a:rPr lang="en-US" smtClean="0">
                <a:latin typeface="Times New Roman" pitchFamily="18" charset="0"/>
                <a:cs typeface="Times New Roman" pitchFamily="18" charset="0"/>
              </a:rPr>
              <a:t>Left &gt; right</a:t>
            </a:r>
          </a:p>
          <a:p>
            <a:pPr lvl="1" eaLnBrk="1" hangingPunct="1">
              <a:lnSpc>
                <a:spcPct val="90000"/>
              </a:lnSpc>
            </a:pPr>
            <a:r>
              <a:rPr lang="en-US" smtClean="0">
                <a:latin typeface="Times New Roman" pitchFamily="18" charset="0"/>
                <a:cs typeface="Times New Roman" pitchFamily="18" charset="0"/>
              </a:rPr>
              <a:t>Separated by interventricular septum</a:t>
            </a:r>
          </a:p>
          <a:p>
            <a:pPr eaLnBrk="1" hangingPunct="1"/>
            <a:endParaRPr lang="en-US"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11.14b</a:t>
            </a:r>
            <a:endParaRPr lang="en-US" sz="4400" b="1">
              <a:solidFill>
                <a:schemeClr val="tx2"/>
              </a:solidFill>
              <a:latin typeface="Gill Sans MT" pitchFamily="34" charset="0"/>
            </a:endParaRPr>
          </a:p>
        </p:txBody>
      </p:sp>
      <p:sp>
        <p:nvSpPr>
          <p:cNvPr id="89090"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89091"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89092"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20487" name="Text Box 7"/>
          <p:cNvSpPr txBox="1">
            <a:spLocks noChangeArrowheads="1"/>
          </p:cNvSpPr>
          <p:nvPr/>
        </p:nvSpPr>
        <p:spPr bwMode="auto">
          <a:xfrm>
            <a:off x="381000" y="2305050"/>
            <a:ext cx="2819400" cy="731838"/>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endParaRPr lang="en-US" sz="3000"/>
          </a:p>
        </p:txBody>
      </p:sp>
      <p:pic>
        <p:nvPicPr>
          <p:cNvPr id="89094" name="Picture 8"/>
          <p:cNvPicPr>
            <a:picLocks noChangeAspect="1" noChangeArrowheads="1"/>
          </p:cNvPicPr>
          <p:nvPr/>
        </p:nvPicPr>
        <p:blipFill>
          <a:blip r:embed="rId2"/>
          <a:srcRect b="2922"/>
          <a:stretch>
            <a:fillRect/>
          </a:stretch>
        </p:blipFill>
        <p:spPr bwMode="auto">
          <a:xfrm>
            <a:off x="1143000" y="990600"/>
            <a:ext cx="7772400" cy="5353050"/>
          </a:xfrm>
          <a:prstGeom prst="rect">
            <a:avLst/>
          </a:prstGeom>
          <a:noFill/>
          <a:ln w="9525">
            <a:noFill/>
            <a:miter lim="800000"/>
            <a:headEnd/>
            <a:tailEnd/>
          </a:ln>
        </p:spPr>
      </p:pic>
      <p:sp>
        <p:nvSpPr>
          <p:cNvPr id="89095" name="Text Box 9"/>
          <p:cNvSpPr txBox="1">
            <a:spLocks noChangeArrowheads="1"/>
          </p:cNvSpPr>
          <p:nvPr/>
        </p:nvSpPr>
        <p:spPr bwMode="auto">
          <a:xfrm>
            <a:off x="1066800" y="6019800"/>
            <a:ext cx="1181100" cy="274638"/>
          </a:xfrm>
          <a:prstGeom prst="rect">
            <a:avLst/>
          </a:prstGeom>
          <a:noFill/>
          <a:ln w="9525">
            <a:noFill/>
            <a:miter lim="800000"/>
            <a:headEnd/>
            <a:tailEnd/>
          </a:ln>
        </p:spPr>
        <p:txBody>
          <a:bodyPr>
            <a:spAutoFit/>
          </a:bodyPr>
          <a:lstStyle/>
          <a:p>
            <a:pPr eaLnBrk="0" hangingPunct="0"/>
            <a:r>
              <a:rPr lang="en-US" sz="1200"/>
              <a:t>Figure 11.5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nodePh="1">
                                  <p:stCondLst>
                                    <p:cond delay="0"/>
                                  </p:stCondLst>
                                  <p:endCondLst>
                                    <p:cond evt="begin" delay="0">
                                      <p:tn val="5"/>
                                    </p:cond>
                                  </p:endCondLst>
                                  <p:childTnLst>
                                    <p:set>
                                      <p:cBhvr>
                                        <p:cTn id="6" dur="1" fill="hold">
                                          <p:stCondLst>
                                            <p:cond delay="0"/>
                                          </p:stCondLst>
                                        </p:cTn>
                                        <p:tgtEl>
                                          <p:spTgt spid="20487"/>
                                        </p:tgtEl>
                                        <p:attrNameLst>
                                          <p:attrName>style.visibility</p:attrName>
                                        </p:attrNameLst>
                                      </p:cBhvr>
                                      <p:to>
                                        <p:strVal val="visible"/>
                                      </p:to>
                                    </p:set>
                                    <p:animEffect transition="in" filter="dissolve">
                                      <p:cBhvr>
                                        <p:cTn id="7"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7"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pPr eaLnBrk="1" fontAlgn="auto" hangingPunct="1">
              <a:spcAft>
                <a:spcPts val="0"/>
              </a:spcAft>
              <a:defRPr/>
            </a:pPr>
            <a:r>
              <a:rPr lang="en-US" sz="4000" dirty="0">
                <a:solidFill>
                  <a:schemeClr val="tx2">
                    <a:satMod val="130000"/>
                  </a:schemeClr>
                </a:solidFill>
                <a:latin typeface="Comic Sans MS" pitchFamily="66" charset="0"/>
              </a:rPr>
              <a:t>Conduction System of the Heart</a:t>
            </a:r>
          </a:p>
        </p:txBody>
      </p:sp>
      <p:sp>
        <p:nvSpPr>
          <p:cNvPr id="90114" name="Rectangle 3"/>
          <p:cNvSpPr>
            <a:spLocks noGrp="1" noChangeArrowheads="1"/>
          </p:cNvSpPr>
          <p:nvPr>
            <p:ph type="body" idx="1"/>
          </p:nvPr>
        </p:nvSpPr>
        <p:spPr>
          <a:xfrm>
            <a:off x="990600" y="1143000"/>
            <a:ext cx="7943850" cy="5105400"/>
          </a:xfrm>
        </p:spPr>
        <p:txBody>
          <a:bodyPr/>
          <a:lstStyle/>
          <a:p>
            <a:pPr eaLnBrk="1" hangingPunct="1">
              <a:lnSpc>
                <a:spcPct val="90000"/>
              </a:lnSpc>
            </a:pPr>
            <a:r>
              <a:rPr lang="en-US" smtClean="0">
                <a:latin typeface="Times New Roman" pitchFamily="18" charset="0"/>
                <a:cs typeface="Times New Roman" pitchFamily="18" charset="0"/>
              </a:rPr>
              <a:t>Sinoatrial Node (SA Node)</a:t>
            </a:r>
          </a:p>
          <a:p>
            <a:pPr lvl="1" eaLnBrk="1" hangingPunct="1">
              <a:lnSpc>
                <a:spcPct val="90000"/>
              </a:lnSpc>
            </a:pPr>
            <a:r>
              <a:rPr lang="en-US" smtClean="0">
                <a:latin typeface="Times New Roman" pitchFamily="18" charset="0"/>
                <a:cs typeface="Times New Roman" pitchFamily="18" charset="0"/>
              </a:rPr>
              <a:t>Pacemaker of the heart – generates impulses</a:t>
            </a:r>
          </a:p>
          <a:p>
            <a:pPr lvl="1" eaLnBrk="1" hangingPunct="1">
              <a:lnSpc>
                <a:spcPct val="90000"/>
              </a:lnSpc>
            </a:pPr>
            <a:r>
              <a:rPr lang="en-US" smtClean="0">
                <a:latin typeface="Times New Roman" pitchFamily="18" charset="0"/>
                <a:cs typeface="Times New Roman" pitchFamily="18" charset="0"/>
              </a:rPr>
              <a:t>100s of cells in the R atrium near the opening of the superior vena cava.</a:t>
            </a:r>
          </a:p>
          <a:p>
            <a:pPr lvl="1" eaLnBrk="1" hangingPunct="1">
              <a:lnSpc>
                <a:spcPct val="90000"/>
              </a:lnSpc>
            </a:pPr>
            <a:r>
              <a:rPr lang="en-US" smtClean="0">
                <a:latin typeface="Times New Roman" pitchFamily="18" charset="0"/>
                <a:cs typeface="Times New Roman" pitchFamily="18" charset="0"/>
              </a:rPr>
              <a:t>Sends impulses to AV node</a:t>
            </a:r>
          </a:p>
          <a:p>
            <a:pPr eaLnBrk="1" hangingPunct="1">
              <a:lnSpc>
                <a:spcPct val="90000"/>
              </a:lnSpc>
            </a:pPr>
            <a:r>
              <a:rPr lang="en-US" smtClean="0">
                <a:latin typeface="Times New Roman" pitchFamily="18" charset="0"/>
                <a:cs typeface="Times New Roman" pitchFamily="18" charset="0"/>
              </a:rPr>
              <a:t>Atrioventricular Node (AV Node)</a:t>
            </a:r>
          </a:p>
          <a:p>
            <a:pPr lvl="1" eaLnBrk="1" hangingPunct="1">
              <a:lnSpc>
                <a:spcPct val="90000"/>
              </a:lnSpc>
            </a:pPr>
            <a:r>
              <a:rPr lang="en-US" smtClean="0">
                <a:latin typeface="Times New Roman" pitchFamily="18" charset="0"/>
                <a:cs typeface="Times New Roman" pitchFamily="18" charset="0"/>
              </a:rPr>
              <a:t>Small mass of cardiac muscle tissue</a:t>
            </a:r>
          </a:p>
          <a:p>
            <a:pPr lvl="1" eaLnBrk="1" hangingPunct="1">
              <a:lnSpc>
                <a:spcPct val="90000"/>
              </a:lnSpc>
            </a:pPr>
            <a:r>
              <a:rPr lang="en-US" smtClean="0">
                <a:latin typeface="Times New Roman" pitchFamily="18" charset="0"/>
                <a:cs typeface="Times New Roman" pitchFamily="18" charset="0"/>
              </a:rPr>
              <a:t>Left lower border of R atrium</a:t>
            </a:r>
          </a:p>
          <a:p>
            <a:pPr lvl="1" eaLnBrk="1" hangingPunct="1">
              <a:lnSpc>
                <a:spcPct val="90000"/>
              </a:lnSpc>
            </a:pPr>
            <a:r>
              <a:rPr lang="en-US" smtClean="0">
                <a:latin typeface="Times New Roman" pitchFamily="18" charset="0"/>
                <a:cs typeface="Times New Roman" pitchFamily="18" charset="0"/>
              </a:rPr>
              <a:t>Receives impulses from SA node &amp; sends to Bundle of His.</a:t>
            </a:r>
          </a:p>
          <a:p>
            <a:pPr lvl="1" eaLnBrk="1" hangingPunct="1">
              <a:lnSpc>
                <a:spcPct val="90000"/>
              </a:lnSpc>
            </a:pPr>
            <a:r>
              <a:rPr lang="en-US" smtClean="0">
                <a:latin typeface="Times New Roman" pitchFamily="18" charset="0"/>
                <a:cs typeface="Times New Roman" pitchFamily="18" charset="0"/>
              </a:rPr>
              <a:t>When SA node fails to generate impulse, AV node generates impulses.</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eaLnBrk="1" fontAlgn="auto" hangingPunct="1">
              <a:spcAft>
                <a:spcPts val="0"/>
              </a:spcAft>
              <a:defRPr/>
            </a:pPr>
            <a:r>
              <a:rPr lang="en-US" sz="4000">
                <a:solidFill>
                  <a:schemeClr val="tx2">
                    <a:satMod val="130000"/>
                  </a:schemeClr>
                </a:solidFill>
                <a:latin typeface="Comic Sans MS" pitchFamily="66" charset="0"/>
              </a:rPr>
              <a:t>Conduction System of the Heart</a:t>
            </a:r>
          </a:p>
        </p:txBody>
      </p:sp>
      <p:sp>
        <p:nvSpPr>
          <p:cNvPr id="92162" name="Rectangle 3"/>
          <p:cNvSpPr>
            <a:spLocks noGrp="1" noChangeArrowheads="1"/>
          </p:cNvSpPr>
          <p:nvPr>
            <p:ph type="body" idx="1"/>
          </p:nvPr>
        </p:nvSpPr>
        <p:spPr/>
        <p:txBody>
          <a:bodyPr/>
          <a:lstStyle/>
          <a:p>
            <a:pPr eaLnBrk="1" hangingPunct="1"/>
            <a:r>
              <a:rPr lang="en-US" smtClean="0">
                <a:latin typeface="Times New Roman" pitchFamily="18" charset="0"/>
                <a:cs typeface="Times New Roman" pitchFamily="18" charset="0"/>
              </a:rPr>
              <a:t>Atrioventricular Bundle</a:t>
            </a:r>
          </a:p>
          <a:p>
            <a:pPr lvl="1" eaLnBrk="1" hangingPunct="1"/>
            <a:r>
              <a:rPr lang="en-US" smtClean="0">
                <a:latin typeface="Times New Roman" pitchFamily="18" charset="0"/>
                <a:cs typeface="Times New Roman" pitchFamily="18" charset="0"/>
              </a:rPr>
              <a:t>Also called as Bundle of His</a:t>
            </a:r>
          </a:p>
          <a:p>
            <a:pPr lvl="1" eaLnBrk="1" hangingPunct="1"/>
            <a:r>
              <a:rPr lang="en-US" smtClean="0">
                <a:latin typeface="Times New Roman" pitchFamily="18" charset="0"/>
                <a:cs typeface="Times New Roman" pitchFamily="18" charset="0"/>
              </a:rPr>
              <a:t>Bundle of specialized cardiac muscle fibers originating in the AV node</a:t>
            </a:r>
          </a:p>
          <a:p>
            <a:pPr lvl="1" eaLnBrk="1" hangingPunct="1"/>
            <a:r>
              <a:rPr lang="en-US" smtClean="0">
                <a:latin typeface="Times New Roman" pitchFamily="18" charset="0"/>
                <a:cs typeface="Times New Roman" pitchFamily="18" charset="0"/>
              </a:rPr>
              <a:t>Branches into R and L branches eventually becoming Purkinje fibers</a:t>
            </a:r>
          </a:p>
          <a:p>
            <a:pPr lvl="1" eaLnBrk="1" hangingPunct="1"/>
            <a:r>
              <a:rPr lang="en-US" smtClean="0">
                <a:latin typeface="Times New Roman" pitchFamily="18" charset="0"/>
                <a:cs typeface="Times New Roman" pitchFamily="18" charset="0"/>
              </a:rPr>
              <a:t>Extend into the walls of the ventricles and papillary muscles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a:t>Chapter 18, Cardiovascular System </a:t>
            </a:r>
          </a:p>
        </p:txBody>
      </p:sp>
      <p:sp>
        <p:nvSpPr>
          <p:cNvPr id="5" name="Slide Number Placeholder 5"/>
          <p:cNvSpPr>
            <a:spLocks noGrp="1"/>
          </p:cNvSpPr>
          <p:nvPr>
            <p:ph type="sldNum" sz="quarter" idx="12"/>
          </p:nvPr>
        </p:nvSpPr>
        <p:spPr/>
        <p:txBody>
          <a:bodyPr/>
          <a:lstStyle/>
          <a:p>
            <a:pPr>
              <a:defRPr/>
            </a:pPr>
            <a:fld id="{BDEF900C-2C34-4ECD-8430-CF513CE0247C}" type="slidenum">
              <a:rPr lang="en-US"/>
              <a:pPr>
                <a:defRPr/>
              </a:pPr>
              <a:t>63</a:t>
            </a:fld>
            <a:endParaRPr lang="en-US"/>
          </a:p>
        </p:txBody>
      </p:sp>
      <p:sp>
        <p:nvSpPr>
          <p:cNvPr id="515074" name="Rectangle 2"/>
          <p:cNvSpPr>
            <a:spLocks noGrp="1" noChangeArrowheads="1"/>
          </p:cNvSpPr>
          <p:nvPr>
            <p:ph type="title"/>
          </p:nvPr>
        </p:nvSpPr>
        <p:spPr>
          <a:xfrm>
            <a:off x="990600" y="274638"/>
            <a:ext cx="7943850" cy="1143000"/>
          </a:xfrm>
        </p:spPr>
        <p:txBody>
          <a:bodyPr>
            <a:normAutofit fontScale="90000"/>
          </a:bodyPr>
          <a:lstStyle/>
          <a:p>
            <a:pPr eaLnBrk="1" fontAlgn="auto" hangingPunct="1">
              <a:spcAft>
                <a:spcPts val="0"/>
              </a:spcAft>
              <a:defRPr/>
            </a:pPr>
            <a:r>
              <a:rPr lang="en-US" dirty="0">
                <a:solidFill>
                  <a:schemeClr val="tx2">
                    <a:satMod val="130000"/>
                  </a:schemeClr>
                </a:solidFill>
              </a:rPr>
              <a:t>Heart Physiology: Sequence of Excitation</a:t>
            </a:r>
          </a:p>
        </p:txBody>
      </p:sp>
      <p:sp>
        <p:nvSpPr>
          <p:cNvPr id="515075" name="Rectangle 3"/>
          <p:cNvSpPr>
            <a:spLocks noGrp="1" noChangeArrowheads="1"/>
          </p:cNvSpPr>
          <p:nvPr>
            <p:ph type="body" idx="1"/>
          </p:nvPr>
        </p:nvSpPr>
        <p:spPr>
          <a:xfrm>
            <a:off x="1066800" y="1447800"/>
            <a:ext cx="7867650" cy="5029200"/>
          </a:xfrm>
        </p:spPr>
        <p:txBody>
          <a:bodyPr>
            <a:normAutofit fontScale="92500" lnSpcReduction="20000"/>
          </a:bodyPr>
          <a:lstStyle/>
          <a:p>
            <a:pPr marL="365760" indent="-283464" eaLnBrk="1" fontAlgn="auto" hangingPunct="1">
              <a:spcAft>
                <a:spcPts val="0"/>
              </a:spcAft>
              <a:buFont typeface="Wingdings 2"/>
              <a:buChar char=""/>
              <a:defRPr/>
            </a:pPr>
            <a:r>
              <a:rPr lang="en-US" b="1" dirty="0">
                <a:solidFill>
                  <a:srgbClr val="6666CC"/>
                </a:solidFill>
              </a:rPr>
              <a:t>Sinoatrial (SA) node</a:t>
            </a:r>
            <a:r>
              <a:rPr lang="en-US" dirty="0">
                <a:solidFill>
                  <a:srgbClr val="000000"/>
                </a:solidFill>
              </a:rPr>
              <a:t> generates impulses about </a:t>
            </a:r>
            <a:r>
              <a:rPr lang="en-US" dirty="0">
                <a:solidFill>
                  <a:srgbClr val="6666CC"/>
                </a:solidFill>
              </a:rPr>
              <a:t>75 times/minute</a:t>
            </a:r>
          </a:p>
          <a:p>
            <a:pPr marL="365760" indent="-283464" eaLnBrk="1" fontAlgn="auto" hangingPunct="1">
              <a:spcAft>
                <a:spcPts val="0"/>
              </a:spcAft>
              <a:buFont typeface="Wingdings 2"/>
              <a:buChar char=""/>
              <a:defRPr/>
            </a:pPr>
            <a:r>
              <a:rPr lang="en-US" b="1" dirty="0">
                <a:solidFill>
                  <a:srgbClr val="6666CC"/>
                </a:solidFill>
              </a:rPr>
              <a:t>Atrioventricular (AV) node</a:t>
            </a:r>
            <a:r>
              <a:rPr lang="en-US" dirty="0">
                <a:solidFill>
                  <a:srgbClr val="000000"/>
                </a:solidFill>
              </a:rPr>
              <a:t> delays the impulse approximately </a:t>
            </a:r>
            <a:r>
              <a:rPr lang="en-US" dirty="0">
                <a:solidFill>
                  <a:srgbClr val="6666CC"/>
                </a:solidFill>
              </a:rPr>
              <a:t>0.1 </a:t>
            </a:r>
            <a:r>
              <a:rPr lang="en-US" dirty="0" smtClean="0">
                <a:solidFill>
                  <a:srgbClr val="6666CC"/>
                </a:solidFill>
              </a:rPr>
              <a:t>second</a:t>
            </a:r>
          </a:p>
          <a:p>
            <a:pPr marL="571500" indent="-571500" eaLnBrk="1" fontAlgn="auto" hangingPunct="1">
              <a:spcAft>
                <a:spcPts val="0"/>
              </a:spcAft>
              <a:buFont typeface="Wingdings 2"/>
              <a:buChar char=""/>
              <a:defRPr/>
            </a:pPr>
            <a:r>
              <a:rPr lang="en-US" dirty="0" smtClean="0"/>
              <a:t>Impulse passes from atria to ventricles via the </a:t>
            </a:r>
            <a:r>
              <a:rPr lang="en-US" b="1" dirty="0" err="1" smtClean="0">
                <a:solidFill>
                  <a:srgbClr val="6666CC"/>
                </a:solidFill>
              </a:rPr>
              <a:t>atrioventricular</a:t>
            </a:r>
            <a:r>
              <a:rPr lang="en-US" b="1" dirty="0" smtClean="0">
                <a:solidFill>
                  <a:srgbClr val="6666CC"/>
                </a:solidFill>
              </a:rPr>
              <a:t> bundle (bundle of His)</a:t>
            </a:r>
          </a:p>
          <a:p>
            <a:pPr marL="1009650" lvl="1" indent="-552450" eaLnBrk="1" fontAlgn="auto" hangingPunct="1">
              <a:spcAft>
                <a:spcPts val="0"/>
              </a:spcAft>
              <a:buFont typeface="Verdana"/>
              <a:buChar char="◦"/>
              <a:defRPr/>
            </a:pPr>
            <a:r>
              <a:rPr lang="en-US" dirty="0" smtClean="0">
                <a:solidFill>
                  <a:srgbClr val="000000"/>
                </a:solidFill>
              </a:rPr>
              <a:t>AV bundle </a:t>
            </a:r>
            <a:r>
              <a:rPr lang="en-US" dirty="0" smtClean="0">
                <a:solidFill>
                  <a:srgbClr val="6666CC"/>
                </a:solidFill>
              </a:rPr>
              <a:t>splits into two pathways</a:t>
            </a:r>
            <a:r>
              <a:rPr lang="en-US" dirty="0" smtClean="0">
                <a:solidFill>
                  <a:srgbClr val="000000"/>
                </a:solidFill>
              </a:rPr>
              <a:t> in the interventricular septum (bundle branches)</a:t>
            </a:r>
          </a:p>
          <a:p>
            <a:pPr marL="1009650" lvl="1" indent="-552450" eaLnBrk="1" fontAlgn="auto" hangingPunct="1">
              <a:spcAft>
                <a:spcPts val="0"/>
              </a:spcAft>
              <a:buFont typeface="Wingdings" pitchFamily="2" charset="2"/>
              <a:buAutoNum type="arabicPeriod"/>
              <a:defRPr/>
            </a:pPr>
            <a:r>
              <a:rPr lang="en-US" b="1" dirty="0" smtClean="0">
                <a:solidFill>
                  <a:srgbClr val="6666CC"/>
                </a:solidFill>
              </a:rPr>
              <a:t>Bundle branches</a:t>
            </a:r>
            <a:r>
              <a:rPr lang="en-US" dirty="0" smtClean="0">
                <a:solidFill>
                  <a:srgbClr val="000000"/>
                </a:solidFill>
              </a:rPr>
              <a:t> carry the impulse </a:t>
            </a:r>
            <a:r>
              <a:rPr lang="en-US" dirty="0" smtClean="0">
                <a:solidFill>
                  <a:srgbClr val="6666CC"/>
                </a:solidFill>
              </a:rPr>
              <a:t>toward the apex of the heart</a:t>
            </a:r>
          </a:p>
          <a:p>
            <a:pPr marL="1009650" lvl="1" indent="-552450" eaLnBrk="1" fontAlgn="auto" hangingPunct="1">
              <a:spcAft>
                <a:spcPts val="0"/>
              </a:spcAft>
              <a:buFont typeface="Wingdings" pitchFamily="2" charset="2"/>
              <a:buAutoNum type="arabicPeriod"/>
              <a:defRPr/>
            </a:pPr>
            <a:r>
              <a:rPr lang="en-US" b="1" dirty="0" smtClean="0">
                <a:solidFill>
                  <a:srgbClr val="6666CC"/>
                </a:solidFill>
              </a:rPr>
              <a:t>Purkinje fibers</a:t>
            </a:r>
            <a:r>
              <a:rPr lang="en-US" dirty="0" smtClean="0"/>
              <a:t> carry the impulse to the </a:t>
            </a:r>
            <a:r>
              <a:rPr lang="en-US" dirty="0" smtClean="0">
                <a:solidFill>
                  <a:srgbClr val="6666CC"/>
                </a:solidFill>
              </a:rPr>
              <a:t>heart apex</a:t>
            </a:r>
            <a:r>
              <a:rPr lang="en-US" dirty="0" smtClean="0"/>
              <a:t> and </a:t>
            </a:r>
            <a:r>
              <a:rPr lang="en-US" dirty="0" smtClean="0">
                <a:solidFill>
                  <a:srgbClr val="6666CC"/>
                </a:solidFill>
              </a:rPr>
              <a:t>ventricular walls</a:t>
            </a:r>
          </a:p>
          <a:p>
            <a:pPr marL="365760" indent="-283464" eaLnBrk="1" fontAlgn="auto" hangingPunct="1">
              <a:spcAft>
                <a:spcPts val="0"/>
              </a:spcAft>
              <a:buFont typeface="Wingdings 2"/>
              <a:buChar char=""/>
              <a:defRPr/>
            </a:pPr>
            <a:endParaRPr lang="en-US" dirty="0">
              <a:solidFill>
                <a:srgbClr val="6666CC"/>
              </a:solidFill>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t>Chapter 18, Cardiovascular System </a:t>
            </a:r>
          </a:p>
        </p:txBody>
      </p:sp>
      <p:sp>
        <p:nvSpPr>
          <p:cNvPr id="6" name="Slide Number Placeholder 5"/>
          <p:cNvSpPr>
            <a:spLocks noGrp="1"/>
          </p:cNvSpPr>
          <p:nvPr>
            <p:ph type="sldNum" sz="quarter" idx="12"/>
          </p:nvPr>
        </p:nvSpPr>
        <p:spPr/>
        <p:txBody>
          <a:bodyPr/>
          <a:lstStyle/>
          <a:p>
            <a:pPr>
              <a:defRPr/>
            </a:pPr>
            <a:fld id="{B2E31532-DBA5-4180-A42C-36EC6FE7A912}" type="slidenum">
              <a:rPr lang="en-US"/>
              <a:pPr>
                <a:defRPr/>
              </a:pPr>
              <a:t>64</a:t>
            </a:fld>
            <a:endParaRPr lang="en-US"/>
          </a:p>
        </p:txBody>
      </p:sp>
      <p:sp>
        <p:nvSpPr>
          <p:cNvPr id="95235" name="Text Box 3"/>
          <p:cNvSpPr txBox="1">
            <a:spLocks noChangeArrowheads="1"/>
          </p:cNvSpPr>
          <p:nvPr/>
        </p:nvSpPr>
        <p:spPr bwMode="auto">
          <a:xfrm>
            <a:off x="7315200" y="6507163"/>
            <a:ext cx="1600200" cy="274637"/>
          </a:xfrm>
          <a:prstGeom prst="rect">
            <a:avLst/>
          </a:prstGeom>
          <a:noFill/>
          <a:ln w="9525">
            <a:noFill/>
            <a:miter lim="800000"/>
            <a:headEnd/>
            <a:tailEnd/>
          </a:ln>
        </p:spPr>
        <p:txBody>
          <a:bodyPr>
            <a:spAutoFit/>
          </a:bodyPr>
          <a:lstStyle/>
          <a:p>
            <a:pPr algn="r"/>
            <a:r>
              <a:rPr lang="en-US" sz="1200">
                <a:latin typeface="Gill Sans MT" pitchFamily="34" charset="0"/>
              </a:rPr>
              <a:t>Figure 18.14a</a:t>
            </a:r>
          </a:p>
        </p:txBody>
      </p:sp>
      <p:pic>
        <p:nvPicPr>
          <p:cNvPr id="95236" name="Picture 4"/>
          <p:cNvPicPr>
            <a:picLocks noChangeAspect="1" noChangeArrowheads="1"/>
          </p:cNvPicPr>
          <p:nvPr/>
        </p:nvPicPr>
        <p:blipFill>
          <a:blip r:embed="rId2"/>
          <a:srcRect/>
          <a:stretch>
            <a:fillRect/>
          </a:stretch>
        </p:blipFill>
        <p:spPr bwMode="auto">
          <a:xfrm>
            <a:off x="533400" y="762000"/>
            <a:ext cx="8229600" cy="5740400"/>
          </a:xfrm>
          <a:prstGeom prst="rect">
            <a:avLst/>
          </a:prstGeom>
          <a:noFill/>
          <a:ln w="9525">
            <a:noFill/>
            <a:miter lim="800000"/>
            <a:headEnd/>
            <a:tailEnd/>
          </a:ln>
        </p:spPr>
      </p:pic>
      <p:sp>
        <p:nvSpPr>
          <p:cNvPr id="7" name="Title 6"/>
          <p:cNvSpPr>
            <a:spLocks noGrp="1"/>
          </p:cNvSpPr>
          <p:nvPr>
            <p:ph type="title"/>
          </p:nvPr>
        </p:nvSpPr>
        <p:spPr/>
        <p:txBody>
          <a:bodyPr/>
          <a:lstStyle/>
          <a:p>
            <a:pPr eaLnBrk="1" fontAlgn="auto" hangingPunct="1">
              <a:spcAft>
                <a:spcPts val="0"/>
              </a:spcAft>
              <a:defRPr/>
            </a:pPr>
            <a:endParaRPr lang="en-US">
              <a:solidFill>
                <a:schemeClr val="tx2">
                  <a:satMod val="130000"/>
                </a:schemeClr>
              </a:solidFill>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4"/>
          <p:cNvSpPr>
            <a:spLocks noGrp="1"/>
          </p:cNvSpPr>
          <p:nvPr>
            <p:ph type="sldNum" sz="quarter" idx="12"/>
          </p:nvPr>
        </p:nvSpPr>
        <p:spPr>
          <a:xfrm>
            <a:off x="3581400" y="6305550"/>
            <a:ext cx="2133600" cy="476250"/>
          </a:xfrm>
        </p:spPr>
        <p:txBody>
          <a:bodyPr/>
          <a:lstStyle/>
          <a:p>
            <a:pPr algn="r">
              <a:defRPr/>
            </a:pPr>
            <a:r>
              <a:rPr lang="en-US"/>
              <a:t>27-</a:t>
            </a:r>
            <a:fld id="{DF6F5537-81AB-4AC1-A5B3-2A0EF209F6A1}" type="slidenum">
              <a:rPr lang="en-US"/>
              <a:pPr algn="r">
                <a:defRPr/>
              </a:pPr>
              <a:t>65</a:t>
            </a:fld>
            <a:endParaRPr lang="en-US"/>
          </a:p>
        </p:txBody>
      </p:sp>
      <p:sp>
        <p:nvSpPr>
          <p:cNvPr id="334850" name="Rectangle 2"/>
          <p:cNvSpPr>
            <a:spLocks noGrp="1" noChangeArrowheads="1"/>
          </p:cNvSpPr>
          <p:nvPr>
            <p:ph type="title"/>
          </p:nvPr>
        </p:nvSpPr>
        <p:spPr>
          <a:xfrm>
            <a:off x="1435100" y="274638"/>
            <a:ext cx="7499350" cy="1143000"/>
          </a:xfrm>
        </p:spPr>
        <p:txBody>
          <a:bodyPr/>
          <a:lstStyle/>
          <a:p>
            <a:pPr eaLnBrk="1" fontAlgn="auto" hangingPunct="1">
              <a:spcAft>
                <a:spcPts val="0"/>
              </a:spcAft>
              <a:defRPr/>
            </a:pPr>
            <a:r>
              <a:rPr lang="en-US">
                <a:solidFill>
                  <a:schemeClr val="tx2">
                    <a:satMod val="130000"/>
                  </a:schemeClr>
                </a:solidFill>
                <a:cs typeface="Times New Roman" pitchFamily="18" charset="0"/>
              </a:rPr>
              <a:t>The Heart: </a:t>
            </a:r>
            <a:r>
              <a:rPr lang="en-US" sz="3200" i="1">
                <a:solidFill>
                  <a:schemeClr val="tx2">
                    <a:satMod val="130000"/>
                  </a:schemeClr>
                </a:solidFill>
                <a:cs typeface="Times New Roman" pitchFamily="18" charset="0"/>
              </a:rPr>
              <a:t>Cardiac Conduction System</a:t>
            </a:r>
          </a:p>
        </p:txBody>
      </p:sp>
      <p:sp>
        <p:nvSpPr>
          <p:cNvPr id="334851" name="Rectangle 3"/>
          <p:cNvSpPr>
            <a:spLocks noGrp="1" noChangeArrowheads="1"/>
          </p:cNvSpPr>
          <p:nvPr>
            <p:ph type="body" sz="half" idx="1"/>
          </p:nvPr>
        </p:nvSpPr>
        <p:spPr>
          <a:xfrm>
            <a:off x="990600" y="1295400"/>
            <a:ext cx="7772400" cy="4835525"/>
          </a:xfrm>
        </p:spPr>
        <p:txBody>
          <a:bodyPr/>
          <a:lstStyle/>
          <a:p>
            <a:pPr eaLnBrk="1" hangingPunct="1">
              <a:lnSpc>
                <a:spcPct val="90000"/>
              </a:lnSpc>
            </a:pPr>
            <a:r>
              <a:rPr lang="en-US" sz="2000" smtClean="0">
                <a:cs typeface="Times New Roman" pitchFamily="18" charset="0"/>
              </a:rPr>
              <a:t>Group of structures that send electrical impulses through the heart</a:t>
            </a:r>
            <a:endParaRPr lang="en-US" sz="2000" i="1" smtClean="0">
              <a:solidFill>
                <a:schemeClr val="bg2"/>
              </a:solidFill>
            </a:endParaRPr>
          </a:p>
          <a:p>
            <a:pPr eaLnBrk="1" hangingPunct="1">
              <a:lnSpc>
                <a:spcPct val="90000"/>
              </a:lnSpc>
            </a:pPr>
            <a:endParaRPr lang="en-US" sz="2000" i="1" smtClean="0">
              <a:solidFill>
                <a:schemeClr val="bg2"/>
              </a:solidFill>
            </a:endParaRPr>
          </a:p>
          <a:p>
            <a:pPr eaLnBrk="1" hangingPunct="1">
              <a:lnSpc>
                <a:spcPct val="90000"/>
              </a:lnSpc>
            </a:pPr>
            <a:r>
              <a:rPr lang="en-US" sz="2000" b="1" i="1" smtClean="0">
                <a:solidFill>
                  <a:srgbClr val="FF0000"/>
                </a:solidFill>
              </a:rPr>
              <a:t>Sinoatrial node</a:t>
            </a:r>
            <a:r>
              <a:rPr lang="en-US" sz="2000" smtClean="0">
                <a:solidFill>
                  <a:srgbClr val="FF0000"/>
                </a:solidFill>
              </a:rPr>
              <a:t> </a:t>
            </a:r>
            <a:r>
              <a:rPr lang="en-US" sz="2000" smtClean="0"/>
              <a:t>(SA node)</a:t>
            </a:r>
          </a:p>
          <a:p>
            <a:pPr lvl="1" eaLnBrk="1" hangingPunct="1">
              <a:lnSpc>
                <a:spcPct val="90000"/>
              </a:lnSpc>
            </a:pPr>
            <a:r>
              <a:rPr lang="en-US" sz="1800" smtClean="0"/>
              <a:t>Wall of right atrium</a:t>
            </a:r>
          </a:p>
          <a:p>
            <a:pPr lvl="1" eaLnBrk="1" hangingPunct="1">
              <a:lnSpc>
                <a:spcPct val="90000"/>
              </a:lnSpc>
            </a:pPr>
            <a:r>
              <a:rPr lang="en-US" sz="1800" smtClean="0"/>
              <a:t>Generates impulse</a:t>
            </a:r>
          </a:p>
          <a:p>
            <a:pPr lvl="1" eaLnBrk="1" hangingPunct="1">
              <a:lnSpc>
                <a:spcPct val="90000"/>
              </a:lnSpc>
            </a:pPr>
            <a:r>
              <a:rPr lang="en-US" sz="1800" smtClean="0"/>
              <a:t>Natural pacemaker</a:t>
            </a:r>
          </a:p>
          <a:p>
            <a:pPr lvl="1" eaLnBrk="1" hangingPunct="1">
              <a:lnSpc>
                <a:spcPct val="90000"/>
              </a:lnSpc>
            </a:pPr>
            <a:r>
              <a:rPr lang="en-US" sz="1800" smtClean="0"/>
              <a:t>Sends impulse to AV node</a:t>
            </a:r>
          </a:p>
          <a:p>
            <a:pPr lvl="4" eaLnBrk="1" hangingPunct="1">
              <a:lnSpc>
                <a:spcPct val="90000"/>
              </a:lnSpc>
            </a:pPr>
            <a:endParaRPr lang="en-US" sz="1400" smtClean="0"/>
          </a:p>
          <a:p>
            <a:pPr eaLnBrk="1" hangingPunct="1">
              <a:lnSpc>
                <a:spcPct val="90000"/>
              </a:lnSpc>
            </a:pPr>
            <a:r>
              <a:rPr lang="en-US" sz="2000" b="1" i="1" smtClean="0">
                <a:solidFill>
                  <a:srgbClr val="FF0000"/>
                </a:solidFill>
              </a:rPr>
              <a:t>Atrioventricular node</a:t>
            </a:r>
            <a:r>
              <a:rPr lang="en-US" sz="2000" smtClean="0">
                <a:solidFill>
                  <a:srgbClr val="FF0000"/>
                </a:solidFill>
              </a:rPr>
              <a:t> </a:t>
            </a:r>
            <a:r>
              <a:rPr lang="en-US" sz="2000" smtClean="0"/>
              <a:t>(AV</a:t>
            </a:r>
            <a:br>
              <a:rPr lang="en-US" sz="2000" smtClean="0"/>
            </a:br>
            <a:r>
              <a:rPr lang="en-US" sz="2000" smtClean="0"/>
              <a:t> node)</a:t>
            </a:r>
          </a:p>
          <a:p>
            <a:pPr lvl="1" eaLnBrk="1" hangingPunct="1">
              <a:lnSpc>
                <a:spcPct val="90000"/>
              </a:lnSpc>
            </a:pPr>
            <a:r>
              <a:rPr lang="en-US" sz="1800" smtClean="0"/>
              <a:t>Between atria just above ventricles</a:t>
            </a:r>
          </a:p>
          <a:p>
            <a:pPr lvl="1" eaLnBrk="1" hangingPunct="1">
              <a:lnSpc>
                <a:spcPct val="90000"/>
              </a:lnSpc>
            </a:pPr>
            <a:r>
              <a:rPr lang="en-US" sz="1800" smtClean="0"/>
              <a:t>Atria contract</a:t>
            </a:r>
          </a:p>
          <a:p>
            <a:pPr lvl="1" eaLnBrk="1" hangingPunct="1">
              <a:lnSpc>
                <a:spcPct val="90000"/>
              </a:lnSpc>
            </a:pPr>
            <a:r>
              <a:rPr lang="en-US" sz="1800" smtClean="0"/>
              <a:t>Sends impulse to the bundle of His</a:t>
            </a:r>
          </a:p>
        </p:txBody>
      </p:sp>
      <p:sp>
        <p:nvSpPr>
          <p:cNvPr id="334853" name="Rectangle 5"/>
          <p:cNvSpPr>
            <a:spLocks noGrp="1" noChangeArrowheads="1"/>
          </p:cNvSpPr>
          <p:nvPr>
            <p:ph type="body" sz="half" idx="2"/>
          </p:nvPr>
        </p:nvSpPr>
        <p:spPr>
          <a:xfrm>
            <a:off x="4648200" y="1752600"/>
            <a:ext cx="4038600" cy="4648200"/>
          </a:xfrm>
        </p:spPr>
        <p:txBody>
          <a:bodyPr/>
          <a:lstStyle/>
          <a:p>
            <a:pPr eaLnBrk="1" hangingPunct="1">
              <a:lnSpc>
                <a:spcPct val="90000"/>
              </a:lnSpc>
            </a:pPr>
            <a:endParaRPr lang="en-US" sz="2000" b="1" i="1" smtClean="0">
              <a:solidFill>
                <a:schemeClr val="bg2"/>
              </a:solidFill>
            </a:endParaRPr>
          </a:p>
          <a:p>
            <a:pPr eaLnBrk="1" hangingPunct="1">
              <a:lnSpc>
                <a:spcPct val="90000"/>
              </a:lnSpc>
            </a:pPr>
            <a:endParaRPr lang="en-US" sz="2000" b="1" i="1" smtClean="0">
              <a:solidFill>
                <a:schemeClr val="bg2"/>
              </a:solidFill>
            </a:endParaRPr>
          </a:p>
          <a:p>
            <a:pPr eaLnBrk="1" hangingPunct="1">
              <a:lnSpc>
                <a:spcPct val="90000"/>
              </a:lnSpc>
            </a:pPr>
            <a:r>
              <a:rPr lang="en-US" sz="2000" b="1" i="1" smtClean="0">
                <a:solidFill>
                  <a:srgbClr val="FF0000"/>
                </a:solidFill>
              </a:rPr>
              <a:t>Bundle of His</a:t>
            </a:r>
          </a:p>
          <a:p>
            <a:pPr lvl="1" eaLnBrk="1" hangingPunct="1">
              <a:lnSpc>
                <a:spcPct val="90000"/>
              </a:lnSpc>
            </a:pPr>
            <a:r>
              <a:rPr lang="en-US" sz="1800" smtClean="0"/>
              <a:t>Between ventricles</a:t>
            </a:r>
          </a:p>
          <a:p>
            <a:pPr lvl="1" eaLnBrk="1" hangingPunct="1">
              <a:lnSpc>
                <a:spcPct val="90000"/>
              </a:lnSpc>
            </a:pPr>
            <a:r>
              <a:rPr lang="en-US" sz="1800" smtClean="0"/>
              <a:t>Two branches </a:t>
            </a:r>
          </a:p>
          <a:p>
            <a:pPr lvl="1" eaLnBrk="1" hangingPunct="1">
              <a:lnSpc>
                <a:spcPct val="90000"/>
              </a:lnSpc>
            </a:pPr>
            <a:r>
              <a:rPr lang="en-US" sz="1800" smtClean="0"/>
              <a:t>Sends impulse to Purkinje fibers</a:t>
            </a:r>
          </a:p>
          <a:p>
            <a:pPr lvl="1" eaLnBrk="1" hangingPunct="1">
              <a:lnSpc>
                <a:spcPct val="90000"/>
              </a:lnSpc>
            </a:pPr>
            <a:endParaRPr lang="en-US" sz="1800" smtClean="0"/>
          </a:p>
          <a:p>
            <a:pPr eaLnBrk="1" hangingPunct="1">
              <a:lnSpc>
                <a:spcPct val="90000"/>
              </a:lnSpc>
            </a:pPr>
            <a:r>
              <a:rPr lang="en-US" sz="2000" b="1" i="1" smtClean="0">
                <a:solidFill>
                  <a:srgbClr val="FF0000"/>
                </a:solidFill>
              </a:rPr>
              <a:t>Purkinje fibers</a:t>
            </a:r>
          </a:p>
          <a:p>
            <a:pPr lvl="1" eaLnBrk="1" hangingPunct="1">
              <a:lnSpc>
                <a:spcPct val="90000"/>
              </a:lnSpc>
            </a:pPr>
            <a:r>
              <a:rPr lang="en-US" sz="1800" smtClean="0"/>
              <a:t>Lateral walls of ventricles</a:t>
            </a:r>
          </a:p>
          <a:p>
            <a:pPr lvl="1" eaLnBrk="1" hangingPunct="1">
              <a:lnSpc>
                <a:spcPct val="90000"/>
              </a:lnSpc>
            </a:pPr>
            <a:r>
              <a:rPr lang="en-US" sz="1800" smtClean="0"/>
              <a:t>Ventricles contract</a:t>
            </a:r>
          </a:p>
        </p:txBody>
      </p:sp>
      <p:grpSp>
        <p:nvGrpSpPr>
          <p:cNvPr id="96261" name="Group 8"/>
          <p:cNvGrpSpPr>
            <a:grpSpLocks/>
          </p:cNvGrpSpPr>
          <p:nvPr/>
        </p:nvGrpSpPr>
        <p:grpSpPr bwMode="auto">
          <a:xfrm>
            <a:off x="7772400" y="5334000"/>
            <a:ext cx="914400" cy="990600"/>
            <a:chOff x="4896" y="3360"/>
            <a:chExt cx="576" cy="624"/>
          </a:xfrm>
        </p:grpSpPr>
        <p:sp>
          <p:nvSpPr>
            <p:cNvPr id="96262" name="AutoShape 6">
              <a:hlinkClick r:id="rId3" action="ppaction://hlinksldjump" highlightClick="1"/>
            </p:cNvPr>
            <p:cNvSpPr>
              <a:spLocks noChangeArrowheads="1"/>
            </p:cNvSpPr>
            <p:nvPr/>
          </p:nvSpPr>
          <p:spPr bwMode="auto">
            <a:xfrm>
              <a:off x="4896" y="3744"/>
              <a:ext cx="576" cy="240"/>
            </a:xfrm>
            <a:prstGeom prst="actionButtonInformation">
              <a:avLst/>
            </a:prstGeom>
            <a:solidFill>
              <a:srgbClr val="6666FF"/>
            </a:solidFill>
            <a:ln w="9525">
              <a:solidFill>
                <a:srgbClr val="003366"/>
              </a:solidFill>
              <a:miter lim="800000"/>
              <a:headEnd/>
              <a:tailEnd/>
            </a:ln>
          </p:spPr>
          <p:txBody>
            <a:bodyPr wrap="none" anchor="ctr"/>
            <a:lstStyle/>
            <a:p>
              <a:endParaRPr lang="en-US">
                <a:latin typeface="Gill Sans MT" pitchFamily="34" charset="0"/>
              </a:endParaRPr>
            </a:p>
          </p:txBody>
        </p:sp>
        <p:sp>
          <p:nvSpPr>
            <p:cNvPr id="96263" name="Text Box 7"/>
            <p:cNvSpPr txBox="1">
              <a:spLocks noChangeArrowheads="1"/>
            </p:cNvSpPr>
            <p:nvPr/>
          </p:nvSpPr>
          <p:spPr bwMode="auto">
            <a:xfrm>
              <a:off x="4896" y="3360"/>
              <a:ext cx="576" cy="372"/>
            </a:xfrm>
            <a:prstGeom prst="rect">
              <a:avLst/>
            </a:prstGeom>
            <a:noFill/>
            <a:ln w="9525">
              <a:solidFill>
                <a:srgbClr val="003366"/>
              </a:solidFill>
              <a:miter lim="800000"/>
              <a:headEnd/>
              <a:tailEnd/>
            </a:ln>
          </p:spPr>
          <p:txBody>
            <a:bodyPr>
              <a:spAutoFit/>
            </a:bodyPr>
            <a:lstStyle/>
            <a:p>
              <a:pPr>
                <a:spcBef>
                  <a:spcPct val="50000"/>
                </a:spcBef>
              </a:pPr>
              <a:r>
                <a:rPr lang="en-US" sz="1600">
                  <a:latin typeface="Gill Sans MT" pitchFamily="34" charset="0"/>
                </a:rPr>
                <a:t>Link to Diagram</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34851">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34851">
                                            <p:txEl>
                                              <p:pRg st="0" end="0"/>
                                            </p:txEl>
                                          </p:spTgt>
                                        </p:tgtEl>
                                        <p:attrNameLst>
                                          <p:attrName>ppt_x</p:attrName>
                                        </p:attrNameLst>
                                      </p:cBhvr>
                                    </p:anim>
                                    <p:anim from="0" to="-1.0" calcmode="lin" valueType="num">
                                      <p:cBhvr>
                                        <p:cTn id="8" dur="200" decel="50000" autoRev="1" fill="hold">
                                          <p:stCondLst>
                                            <p:cond delay="600"/>
                                          </p:stCondLst>
                                        </p:cTn>
                                        <p:tgtEl>
                                          <p:spTgt spid="334851">
                                            <p:txEl>
                                              <p:pRg st="0" end="0"/>
                                            </p:txEl>
                                          </p:spTgt>
                                        </p:tgtEl>
                                        <p:attrNameLst>
                                          <p:attrName>xshear</p:attrName>
                                        </p:attrNameLst>
                                      </p:cBhvr>
                                    </p:anim>
                                    <p:animScale>
                                      <p:cBhvr>
                                        <p:cTn id="9" dur="200" decel="100000" autoRev="1" fill="hold">
                                          <p:stCondLst>
                                            <p:cond delay="600"/>
                                          </p:stCondLst>
                                        </p:cTn>
                                        <p:tgtEl>
                                          <p:spTgt spid="334851">
                                            <p:txEl>
                                              <p:pRg st="0" end="0"/>
                                            </p:txEl>
                                          </p:spTgt>
                                        </p:tgtEl>
                                      </p:cBhvr>
                                      <p:from x="100000" y="100000"/>
                                      <p:to x="80000" y="100000"/>
                                    </p:animScale>
                                    <p:anim by="(#ppt_h/3+#ppt_w*0.1)" calcmode="lin" valueType="num">
                                      <p:cBhvr additive="sum">
                                        <p:cTn id="10" dur="200" decel="100000" autoRev="1" fill="hold">
                                          <p:stCondLst>
                                            <p:cond delay="600"/>
                                          </p:stCondLst>
                                        </p:cTn>
                                        <p:tgtEl>
                                          <p:spTgt spid="334851">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334851">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34851">
                                            <p:txEl>
                                              <p:pRg st="2" end="2"/>
                                            </p:txEl>
                                          </p:spTgt>
                                        </p:tgtEl>
                                        <p:attrNameLst>
                                          <p:attrName>ppt_x</p:attrName>
                                        </p:attrNameLst>
                                      </p:cBhvr>
                                    </p:anim>
                                    <p:anim from="0" to="-1.0" calcmode="lin" valueType="num">
                                      <p:cBhvr>
                                        <p:cTn id="16" dur="200" decel="50000" autoRev="1" fill="hold">
                                          <p:stCondLst>
                                            <p:cond delay="600"/>
                                          </p:stCondLst>
                                        </p:cTn>
                                        <p:tgtEl>
                                          <p:spTgt spid="334851">
                                            <p:txEl>
                                              <p:pRg st="2" end="2"/>
                                            </p:txEl>
                                          </p:spTgt>
                                        </p:tgtEl>
                                        <p:attrNameLst>
                                          <p:attrName>xshear</p:attrName>
                                        </p:attrNameLst>
                                      </p:cBhvr>
                                    </p:anim>
                                    <p:animScale>
                                      <p:cBhvr>
                                        <p:cTn id="17" dur="200" decel="100000" autoRev="1" fill="hold">
                                          <p:stCondLst>
                                            <p:cond delay="600"/>
                                          </p:stCondLst>
                                        </p:cTn>
                                        <p:tgtEl>
                                          <p:spTgt spid="334851">
                                            <p:txEl>
                                              <p:pRg st="2" end="2"/>
                                            </p:txEl>
                                          </p:spTgt>
                                        </p:tgtEl>
                                      </p:cBhvr>
                                      <p:from x="100000" y="100000"/>
                                      <p:to x="80000" y="100000"/>
                                    </p:animScale>
                                    <p:anim by="(#ppt_h/3+#ppt_w*0.1)" calcmode="lin" valueType="num">
                                      <p:cBhvr additive="sum">
                                        <p:cTn id="18" dur="200" decel="100000" autoRev="1" fill="hold">
                                          <p:stCondLst>
                                            <p:cond delay="600"/>
                                          </p:stCondLst>
                                        </p:cTn>
                                        <p:tgtEl>
                                          <p:spTgt spid="334851">
                                            <p:txEl>
                                              <p:pRg st="2" end="2"/>
                                            </p:txEl>
                                          </p:spTgt>
                                        </p:tgtEl>
                                        <p:attrNameLst>
                                          <p:attrName>ppt_x</p:attrName>
                                        </p:attrNameLst>
                                      </p:cBhvr>
                                    </p:anim>
                                  </p:childTnLst>
                                </p:cTn>
                              </p:par>
                              <p:par>
                                <p:cTn id="19" presetID="34" presetClass="entr" presetSubtype="0" fill="hold" grpId="0" nodeType="withEffect">
                                  <p:stCondLst>
                                    <p:cond delay="0"/>
                                  </p:stCondLst>
                                  <p:childTnLst>
                                    <p:set>
                                      <p:cBhvr>
                                        <p:cTn id="20" dur="1" fill="hold">
                                          <p:stCondLst>
                                            <p:cond delay="0"/>
                                          </p:stCondLst>
                                        </p:cTn>
                                        <p:tgtEl>
                                          <p:spTgt spid="334851">
                                            <p:txEl>
                                              <p:pRg st="3" end="3"/>
                                            </p:txEl>
                                          </p:spTgt>
                                        </p:tgtEl>
                                        <p:attrNameLst>
                                          <p:attrName>style.visibility</p:attrName>
                                        </p:attrNameLst>
                                      </p:cBhvr>
                                      <p:to>
                                        <p:strVal val="visible"/>
                                      </p:to>
                                    </p:set>
                                    <p:anim from="(-#ppt_w/2)" to="(#ppt_x)" calcmode="lin" valueType="num">
                                      <p:cBhvr>
                                        <p:cTn id="21" dur="600" fill="hold">
                                          <p:stCondLst>
                                            <p:cond delay="0"/>
                                          </p:stCondLst>
                                        </p:cTn>
                                        <p:tgtEl>
                                          <p:spTgt spid="334851">
                                            <p:txEl>
                                              <p:pRg st="3" end="3"/>
                                            </p:txEl>
                                          </p:spTgt>
                                        </p:tgtEl>
                                        <p:attrNameLst>
                                          <p:attrName>ppt_x</p:attrName>
                                        </p:attrNameLst>
                                      </p:cBhvr>
                                    </p:anim>
                                    <p:anim from="0" to="-1.0" calcmode="lin" valueType="num">
                                      <p:cBhvr>
                                        <p:cTn id="22" dur="200" decel="50000" autoRev="1" fill="hold">
                                          <p:stCondLst>
                                            <p:cond delay="600"/>
                                          </p:stCondLst>
                                        </p:cTn>
                                        <p:tgtEl>
                                          <p:spTgt spid="334851">
                                            <p:txEl>
                                              <p:pRg st="3" end="3"/>
                                            </p:txEl>
                                          </p:spTgt>
                                        </p:tgtEl>
                                        <p:attrNameLst>
                                          <p:attrName>xshear</p:attrName>
                                        </p:attrNameLst>
                                      </p:cBhvr>
                                    </p:anim>
                                    <p:animScale>
                                      <p:cBhvr>
                                        <p:cTn id="23" dur="200" decel="100000" autoRev="1" fill="hold">
                                          <p:stCondLst>
                                            <p:cond delay="600"/>
                                          </p:stCondLst>
                                        </p:cTn>
                                        <p:tgtEl>
                                          <p:spTgt spid="334851">
                                            <p:txEl>
                                              <p:pRg st="3" end="3"/>
                                            </p:txEl>
                                          </p:spTgt>
                                        </p:tgtEl>
                                      </p:cBhvr>
                                      <p:from x="100000" y="100000"/>
                                      <p:to x="80000" y="100000"/>
                                    </p:animScale>
                                    <p:anim by="(#ppt_h/3+#ppt_w*0.1)" calcmode="lin" valueType="num">
                                      <p:cBhvr additive="sum">
                                        <p:cTn id="24" dur="200" decel="100000" autoRev="1" fill="hold">
                                          <p:stCondLst>
                                            <p:cond delay="600"/>
                                          </p:stCondLst>
                                        </p:cTn>
                                        <p:tgtEl>
                                          <p:spTgt spid="334851">
                                            <p:txEl>
                                              <p:pRg st="3" end="3"/>
                                            </p:txEl>
                                          </p:spTgt>
                                        </p:tgtEl>
                                        <p:attrNameLst>
                                          <p:attrName>ppt_x</p:attrName>
                                        </p:attrNameLst>
                                      </p:cBhvr>
                                    </p:anim>
                                  </p:childTnLst>
                                </p:cTn>
                              </p:par>
                              <p:par>
                                <p:cTn id="25" presetID="34" presetClass="entr" presetSubtype="0" fill="hold" grpId="0" nodeType="withEffect">
                                  <p:stCondLst>
                                    <p:cond delay="0"/>
                                  </p:stCondLst>
                                  <p:childTnLst>
                                    <p:set>
                                      <p:cBhvr>
                                        <p:cTn id="26" dur="1" fill="hold">
                                          <p:stCondLst>
                                            <p:cond delay="0"/>
                                          </p:stCondLst>
                                        </p:cTn>
                                        <p:tgtEl>
                                          <p:spTgt spid="334851">
                                            <p:txEl>
                                              <p:pRg st="4" end="4"/>
                                            </p:txEl>
                                          </p:spTgt>
                                        </p:tgtEl>
                                        <p:attrNameLst>
                                          <p:attrName>style.visibility</p:attrName>
                                        </p:attrNameLst>
                                      </p:cBhvr>
                                      <p:to>
                                        <p:strVal val="visible"/>
                                      </p:to>
                                    </p:set>
                                    <p:anim from="(-#ppt_w/2)" to="(#ppt_x)" calcmode="lin" valueType="num">
                                      <p:cBhvr>
                                        <p:cTn id="27" dur="600" fill="hold">
                                          <p:stCondLst>
                                            <p:cond delay="0"/>
                                          </p:stCondLst>
                                        </p:cTn>
                                        <p:tgtEl>
                                          <p:spTgt spid="334851">
                                            <p:txEl>
                                              <p:pRg st="4" end="4"/>
                                            </p:txEl>
                                          </p:spTgt>
                                        </p:tgtEl>
                                        <p:attrNameLst>
                                          <p:attrName>ppt_x</p:attrName>
                                        </p:attrNameLst>
                                      </p:cBhvr>
                                    </p:anim>
                                    <p:anim from="0" to="-1.0" calcmode="lin" valueType="num">
                                      <p:cBhvr>
                                        <p:cTn id="28" dur="200" decel="50000" autoRev="1" fill="hold">
                                          <p:stCondLst>
                                            <p:cond delay="600"/>
                                          </p:stCondLst>
                                        </p:cTn>
                                        <p:tgtEl>
                                          <p:spTgt spid="334851">
                                            <p:txEl>
                                              <p:pRg st="4" end="4"/>
                                            </p:txEl>
                                          </p:spTgt>
                                        </p:tgtEl>
                                        <p:attrNameLst>
                                          <p:attrName>xshear</p:attrName>
                                        </p:attrNameLst>
                                      </p:cBhvr>
                                    </p:anim>
                                    <p:animScale>
                                      <p:cBhvr>
                                        <p:cTn id="29" dur="200" decel="100000" autoRev="1" fill="hold">
                                          <p:stCondLst>
                                            <p:cond delay="600"/>
                                          </p:stCondLst>
                                        </p:cTn>
                                        <p:tgtEl>
                                          <p:spTgt spid="334851">
                                            <p:txEl>
                                              <p:pRg st="4" end="4"/>
                                            </p:txEl>
                                          </p:spTgt>
                                        </p:tgtEl>
                                      </p:cBhvr>
                                      <p:from x="100000" y="100000"/>
                                      <p:to x="80000" y="100000"/>
                                    </p:animScale>
                                    <p:anim by="(#ppt_h/3+#ppt_w*0.1)" calcmode="lin" valueType="num">
                                      <p:cBhvr additive="sum">
                                        <p:cTn id="30" dur="200" decel="100000" autoRev="1" fill="hold">
                                          <p:stCondLst>
                                            <p:cond delay="600"/>
                                          </p:stCondLst>
                                        </p:cTn>
                                        <p:tgtEl>
                                          <p:spTgt spid="334851">
                                            <p:txEl>
                                              <p:pRg st="4" end="4"/>
                                            </p:txEl>
                                          </p:spTgt>
                                        </p:tgtEl>
                                        <p:attrNameLst>
                                          <p:attrName>ppt_x</p:attrName>
                                        </p:attrNameLst>
                                      </p:cBhvr>
                                    </p:anim>
                                  </p:childTnLst>
                                </p:cTn>
                              </p:par>
                              <p:par>
                                <p:cTn id="31" presetID="34" presetClass="entr" presetSubtype="0" fill="hold" grpId="0" nodeType="withEffect">
                                  <p:stCondLst>
                                    <p:cond delay="0"/>
                                  </p:stCondLst>
                                  <p:childTnLst>
                                    <p:set>
                                      <p:cBhvr>
                                        <p:cTn id="32" dur="1" fill="hold">
                                          <p:stCondLst>
                                            <p:cond delay="0"/>
                                          </p:stCondLst>
                                        </p:cTn>
                                        <p:tgtEl>
                                          <p:spTgt spid="334851">
                                            <p:txEl>
                                              <p:pRg st="5" end="5"/>
                                            </p:txEl>
                                          </p:spTgt>
                                        </p:tgtEl>
                                        <p:attrNameLst>
                                          <p:attrName>style.visibility</p:attrName>
                                        </p:attrNameLst>
                                      </p:cBhvr>
                                      <p:to>
                                        <p:strVal val="visible"/>
                                      </p:to>
                                    </p:set>
                                    <p:anim from="(-#ppt_w/2)" to="(#ppt_x)" calcmode="lin" valueType="num">
                                      <p:cBhvr>
                                        <p:cTn id="33" dur="600" fill="hold">
                                          <p:stCondLst>
                                            <p:cond delay="0"/>
                                          </p:stCondLst>
                                        </p:cTn>
                                        <p:tgtEl>
                                          <p:spTgt spid="334851">
                                            <p:txEl>
                                              <p:pRg st="5" end="5"/>
                                            </p:txEl>
                                          </p:spTgt>
                                        </p:tgtEl>
                                        <p:attrNameLst>
                                          <p:attrName>ppt_x</p:attrName>
                                        </p:attrNameLst>
                                      </p:cBhvr>
                                    </p:anim>
                                    <p:anim from="0" to="-1.0" calcmode="lin" valueType="num">
                                      <p:cBhvr>
                                        <p:cTn id="34" dur="200" decel="50000" autoRev="1" fill="hold">
                                          <p:stCondLst>
                                            <p:cond delay="600"/>
                                          </p:stCondLst>
                                        </p:cTn>
                                        <p:tgtEl>
                                          <p:spTgt spid="334851">
                                            <p:txEl>
                                              <p:pRg st="5" end="5"/>
                                            </p:txEl>
                                          </p:spTgt>
                                        </p:tgtEl>
                                        <p:attrNameLst>
                                          <p:attrName>xshear</p:attrName>
                                        </p:attrNameLst>
                                      </p:cBhvr>
                                    </p:anim>
                                    <p:animScale>
                                      <p:cBhvr>
                                        <p:cTn id="35" dur="200" decel="100000" autoRev="1" fill="hold">
                                          <p:stCondLst>
                                            <p:cond delay="600"/>
                                          </p:stCondLst>
                                        </p:cTn>
                                        <p:tgtEl>
                                          <p:spTgt spid="334851">
                                            <p:txEl>
                                              <p:pRg st="5" end="5"/>
                                            </p:txEl>
                                          </p:spTgt>
                                        </p:tgtEl>
                                      </p:cBhvr>
                                      <p:from x="100000" y="100000"/>
                                      <p:to x="80000" y="100000"/>
                                    </p:animScale>
                                    <p:anim by="(#ppt_h/3+#ppt_w*0.1)" calcmode="lin" valueType="num">
                                      <p:cBhvr additive="sum">
                                        <p:cTn id="36" dur="200" decel="100000" autoRev="1" fill="hold">
                                          <p:stCondLst>
                                            <p:cond delay="600"/>
                                          </p:stCondLst>
                                        </p:cTn>
                                        <p:tgtEl>
                                          <p:spTgt spid="334851">
                                            <p:txEl>
                                              <p:pRg st="5" end="5"/>
                                            </p:txEl>
                                          </p:spTgt>
                                        </p:tgtEl>
                                        <p:attrNameLst>
                                          <p:attrName>ppt_x</p:attrName>
                                        </p:attrNameLst>
                                      </p:cBhvr>
                                    </p:anim>
                                  </p:childTnLst>
                                </p:cTn>
                              </p:par>
                              <p:par>
                                <p:cTn id="37" presetID="34" presetClass="entr" presetSubtype="0" fill="hold" grpId="0" nodeType="withEffect">
                                  <p:stCondLst>
                                    <p:cond delay="0"/>
                                  </p:stCondLst>
                                  <p:childTnLst>
                                    <p:set>
                                      <p:cBhvr>
                                        <p:cTn id="38" dur="1" fill="hold">
                                          <p:stCondLst>
                                            <p:cond delay="0"/>
                                          </p:stCondLst>
                                        </p:cTn>
                                        <p:tgtEl>
                                          <p:spTgt spid="334851">
                                            <p:txEl>
                                              <p:pRg st="6" end="6"/>
                                            </p:txEl>
                                          </p:spTgt>
                                        </p:tgtEl>
                                        <p:attrNameLst>
                                          <p:attrName>style.visibility</p:attrName>
                                        </p:attrNameLst>
                                      </p:cBhvr>
                                      <p:to>
                                        <p:strVal val="visible"/>
                                      </p:to>
                                    </p:set>
                                    <p:anim from="(-#ppt_w/2)" to="(#ppt_x)" calcmode="lin" valueType="num">
                                      <p:cBhvr>
                                        <p:cTn id="39" dur="600" fill="hold">
                                          <p:stCondLst>
                                            <p:cond delay="0"/>
                                          </p:stCondLst>
                                        </p:cTn>
                                        <p:tgtEl>
                                          <p:spTgt spid="334851">
                                            <p:txEl>
                                              <p:pRg st="6" end="6"/>
                                            </p:txEl>
                                          </p:spTgt>
                                        </p:tgtEl>
                                        <p:attrNameLst>
                                          <p:attrName>ppt_x</p:attrName>
                                        </p:attrNameLst>
                                      </p:cBhvr>
                                    </p:anim>
                                    <p:anim from="0" to="-1.0" calcmode="lin" valueType="num">
                                      <p:cBhvr>
                                        <p:cTn id="40" dur="200" decel="50000" autoRev="1" fill="hold">
                                          <p:stCondLst>
                                            <p:cond delay="600"/>
                                          </p:stCondLst>
                                        </p:cTn>
                                        <p:tgtEl>
                                          <p:spTgt spid="334851">
                                            <p:txEl>
                                              <p:pRg st="6" end="6"/>
                                            </p:txEl>
                                          </p:spTgt>
                                        </p:tgtEl>
                                        <p:attrNameLst>
                                          <p:attrName>xshear</p:attrName>
                                        </p:attrNameLst>
                                      </p:cBhvr>
                                    </p:anim>
                                    <p:animScale>
                                      <p:cBhvr>
                                        <p:cTn id="41" dur="200" decel="100000" autoRev="1" fill="hold">
                                          <p:stCondLst>
                                            <p:cond delay="600"/>
                                          </p:stCondLst>
                                        </p:cTn>
                                        <p:tgtEl>
                                          <p:spTgt spid="334851">
                                            <p:txEl>
                                              <p:pRg st="6" end="6"/>
                                            </p:txEl>
                                          </p:spTgt>
                                        </p:tgtEl>
                                      </p:cBhvr>
                                      <p:from x="100000" y="100000"/>
                                      <p:to x="80000" y="100000"/>
                                    </p:animScale>
                                    <p:anim by="(#ppt_h/3+#ppt_w*0.1)" calcmode="lin" valueType="num">
                                      <p:cBhvr additive="sum">
                                        <p:cTn id="42" dur="200" decel="100000" autoRev="1" fill="hold">
                                          <p:stCondLst>
                                            <p:cond delay="600"/>
                                          </p:stCondLst>
                                        </p:cTn>
                                        <p:tgtEl>
                                          <p:spTgt spid="334851">
                                            <p:txEl>
                                              <p:pRg st="6" end="6"/>
                                            </p:txEl>
                                          </p:spTgt>
                                        </p:tgtEl>
                                        <p:attrNameLst>
                                          <p:attrName>ppt_x</p:attrName>
                                        </p:attrNameLst>
                                      </p:cBhvr>
                                    </p:anim>
                                  </p:childTnLst>
                                </p:cTn>
                              </p:par>
                            </p:childTnLst>
                          </p:cTn>
                        </p:par>
                      </p:childTnLst>
                    </p:cTn>
                  </p:par>
                  <p:par>
                    <p:cTn id="43" fill="hold">
                      <p:stCondLst>
                        <p:cond delay="indefinite"/>
                      </p:stCondLst>
                      <p:childTnLst>
                        <p:par>
                          <p:cTn id="44" fill="hold">
                            <p:stCondLst>
                              <p:cond delay="0"/>
                            </p:stCondLst>
                            <p:childTnLst>
                              <p:par>
                                <p:cTn id="45" presetID="34" presetClass="entr" presetSubtype="0" fill="hold" grpId="0" nodeType="clickEffect">
                                  <p:stCondLst>
                                    <p:cond delay="0"/>
                                  </p:stCondLst>
                                  <p:childTnLst>
                                    <p:set>
                                      <p:cBhvr>
                                        <p:cTn id="46" dur="1" fill="hold">
                                          <p:stCondLst>
                                            <p:cond delay="0"/>
                                          </p:stCondLst>
                                        </p:cTn>
                                        <p:tgtEl>
                                          <p:spTgt spid="334851">
                                            <p:txEl>
                                              <p:pRg st="8" end="8"/>
                                            </p:txEl>
                                          </p:spTgt>
                                        </p:tgtEl>
                                        <p:attrNameLst>
                                          <p:attrName>style.visibility</p:attrName>
                                        </p:attrNameLst>
                                      </p:cBhvr>
                                      <p:to>
                                        <p:strVal val="visible"/>
                                      </p:to>
                                    </p:set>
                                    <p:anim from="(-#ppt_w/2)" to="(#ppt_x)" calcmode="lin" valueType="num">
                                      <p:cBhvr>
                                        <p:cTn id="47" dur="600" fill="hold">
                                          <p:stCondLst>
                                            <p:cond delay="0"/>
                                          </p:stCondLst>
                                        </p:cTn>
                                        <p:tgtEl>
                                          <p:spTgt spid="334851">
                                            <p:txEl>
                                              <p:pRg st="8" end="8"/>
                                            </p:txEl>
                                          </p:spTgt>
                                        </p:tgtEl>
                                        <p:attrNameLst>
                                          <p:attrName>ppt_x</p:attrName>
                                        </p:attrNameLst>
                                      </p:cBhvr>
                                    </p:anim>
                                    <p:anim from="0" to="-1.0" calcmode="lin" valueType="num">
                                      <p:cBhvr>
                                        <p:cTn id="48" dur="200" decel="50000" autoRev="1" fill="hold">
                                          <p:stCondLst>
                                            <p:cond delay="600"/>
                                          </p:stCondLst>
                                        </p:cTn>
                                        <p:tgtEl>
                                          <p:spTgt spid="334851">
                                            <p:txEl>
                                              <p:pRg st="8" end="8"/>
                                            </p:txEl>
                                          </p:spTgt>
                                        </p:tgtEl>
                                        <p:attrNameLst>
                                          <p:attrName>xshear</p:attrName>
                                        </p:attrNameLst>
                                      </p:cBhvr>
                                    </p:anim>
                                    <p:animScale>
                                      <p:cBhvr>
                                        <p:cTn id="49" dur="200" decel="100000" autoRev="1" fill="hold">
                                          <p:stCondLst>
                                            <p:cond delay="600"/>
                                          </p:stCondLst>
                                        </p:cTn>
                                        <p:tgtEl>
                                          <p:spTgt spid="334851">
                                            <p:txEl>
                                              <p:pRg st="8" end="8"/>
                                            </p:txEl>
                                          </p:spTgt>
                                        </p:tgtEl>
                                      </p:cBhvr>
                                      <p:from x="100000" y="100000"/>
                                      <p:to x="80000" y="100000"/>
                                    </p:animScale>
                                    <p:anim by="(#ppt_h/3+#ppt_w*0.1)" calcmode="lin" valueType="num">
                                      <p:cBhvr additive="sum">
                                        <p:cTn id="50" dur="200" decel="100000" autoRev="1" fill="hold">
                                          <p:stCondLst>
                                            <p:cond delay="600"/>
                                          </p:stCondLst>
                                        </p:cTn>
                                        <p:tgtEl>
                                          <p:spTgt spid="334851">
                                            <p:txEl>
                                              <p:pRg st="8" end="8"/>
                                            </p:txEl>
                                          </p:spTgt>
                                        </p:tgtEl>
                                        <p:attrNameLst>
                                          <p:attrName>ppt_x</p:attrName>
                                        </p:attrNameLst>
                                      </p:cBhvr>
                                    </p:anim>
                                  </p:childTnLst>
                                </p:cTn>
                              </p:par>
                              <p:par>
                                <p:cTn id="51" presetID="34" presetClass="entr" presetSubtype="0" fill="hold" grpId="0" nodeType="withEffect">
                                  <p:stCondLst>
                                    <p:cond delay="0"/>
                                  </p:stCondLst>
                                  <p:childTnLst>
                                    <p:set>
                                      <p:cBhvr>
                                        <p:cTn id="52" dur="1" fill="hold">
                                          <p:stCondLst>
                                            <p:cond delay="0"/>
                                          </p:stCondLst>
                                        </p:cTn>
                                        <p:tgtEl>
                                          <p:spTgt spid="334851">
                                            <p:txEl>
                                              <p:pRg st="9" end="9"/>
                                            </p:txEl>
                                          </p:spTgt>
                                        </p:tgtEl>
                                        <p:attrNameLst>
                                          <p:attrName>style.visibility</p:attrName>
                                        </p:attrNameLst>
                                      </p:cBhvr>
                                      <p:to>
                                        <p:strVal val="visible"/>
                                      </p:to>
                                    </p:set>
                                    <p:anim from="(-#ppt_w/2)" to="(#ppt_x)" calcmode="lin" valueType="num">
                                      <p:cBhvr>
                                        <p:cTn id="53" dur="600" fill="hold">
                                          <p:stCondLst>
                                            <p:cond delay="0"/>
                                          </p:stCondLst>
                                        </p:cTn>
                                        <p:tgtEl>
                                          <p:spTgt spid="334851">
                                            <p:txEl>
                                              <p:pRg st="9" end="9"/>
                                            </p:txEl>
                                          </p:spTgt>
                                        </p:tgtEl>
                                        <p:attrNameLst>
                                          <p:attrName>ppt_x</p:attrName>
                                        </p:attrNameLst>
                                      </p:cBhvr>
                                    </p:anim>
                                    <p:anim from="0" to="-1.0" calcmode="lin" valueType="num">
                                      <p:cBhvr>
                                        <p:cTn id="54" dur="200" decel="50000" autoRev="1" fill="hold">
                                          <p:stCondLst>
                                            <p:cond delay="600"/>
                                          </p:stCondLst>
                                        </p:cTn>
                                        <p:tgtEl>
                                          <p:spTgt spid="334851">
                                            <p:txEl>
                                              <p:pRg st="9" end="9"/>
                                            </p:txEl>
                                          </p:spTgt>
                                        </p:tgtEl>
                                        <p:attrNameLst>
                                          <p:attrName>xshear</p:attrName>
                                        </p:attrNameLst>
                                      </p:cBhvr>
                                    </p:anim>
                                    <p:animScale>
                                      <p:cBhvr>
                                        <p:cTn id="55" dur="200" decel="100000" autoRev="1" fill="hold">
                                          <p:stCondLst>
                                            <p:cond delay="600"/>
                                          </p:stCondLst>
                                        </p:cTn>
                                        <p:tgtEl>
                                          <p:spTgt spid="334851">
                                            <p:txEl>
                                              <p:pRg st="9" end="9"/>
                                            </p:txEl>
                                          </p:spTgt>
                                        </p:tgtEl>
                                      </p:cBhvr>
                                      <p:from x="100000" y="100000"/>
                                      <p:to x="80000" y="100000"/>
                                    </p:animScale>
                                    <p:anim by="(#ppt_h/3+#ppt_w*0.1)" calcmode="lin" valueType="num">
                                      <p:cBhvr additive="sum">
                                        <p:cTn id="56" dur="200" decel="100000" autoRev="1" fill="hold">
                                          <p:stCondLst>
                                            <p:cond delay="600"/>
                                          </p:stCondLst>
                                        </p:cTn>
                                        <p:tgtEl>
                                          <p:spTgt spid="334851">
                                            <p:txEl>
                                              <p:pRg st="9" end="9"/>
                                            </p:txEl>
                                          </p:spTgt>
                                        </p:tgtEl>
                                        <p:attrNameLst>
                                          <p:attrName>ppt_x</p:attrName>
                                        </p:attrNameLst>
                                      </p:cBhvr>
                                    </p:anim>
                                  </p:childTnLst>
                                </p:cTn>
                              </p:par>
                              <p:par>
                                <p:cTn id="57" presetID="34" presetClass="entr" presetSubtype="0" fill="hold" grpId="0" nodeType="withEffect">
                                  <p:stCondLst>
                                    <p:cond delay="0"/>
                                  </p:stCondLst>
                                  <p:childTnLst>
                                    <p:set>
                                      <p:cBhvr>
                                        <p:cTn id="58" dur="1" fill="hold">
                                          <p:stCondLst>
                                            <p:cond delay="0"/>
                                          </p:stCondLst>
                                        </p:cTn>
                                        <p:tgtEl>
                                          <p:spTgt spid="334851">
                                            <p:txEl>
                                              <p:pRg st="10" end="10"/>
                                            </p:txEl>
                                          </p:spTgt>
                                        </p:tgtEl>
                                        <p:attrNameLst>
                                          <p:attrName>style.visibility</p:attrName>
                                        </p:attrNameLst>
                                      </p:cBhvr>
                                      <p:to>
                                        <p:strVal val="visible"/>
                                      </p:to>
                                    </p:set>
                                    <p:anim from="(-#ppt_w/2)" to="(#ppt_x)" calcmode="lin" valueType="num">
                                      <p:cBhvr>
                                        <p:cTn id="59" dur="600" fill="hold">
                                          <p:stCondLst>
                                            <p:cond delay="0"/>
                                          </p:stCondLst>
                                        </p:cTn>
                                        <p:tgtEl>
                                          <p:spTgt spid="334851">
                                            <p:txEl>
                                              <p:pRg st="10" end="10"/>
                                            </p:txEl>
                                          </p:spTgt>
                                        </p:tgtEl>
                                        <p:attrNameLst>
                                          <p:attrName>ppt_x</p:attrName>
                                        </p:attrNameLst>
                                      </p:cBhvr>
                                    </p:anim>
                                    <p:anim from="0" to="-1.0" calcmode="lin" valueType="num">
                                      <p:cBhvr>
                                        <p:cTn id="60" dur="200" decel="50000" autoRev="1" fill="hold">
                                          <p:stCondLst>
                                            <p:cond delay="600"/>
                                          </p:stCondLst>
                                        </p:cTn>
                                        <p:tgtEl>
                                          <p:spTgt spid="334851">
                                            <p:txEl>
                                              <p:pRg st="10" end="10"/>
                                            </p:txEl>
                                          </p:spTgt>
                                        </p:tgtEl>
                                        <p:attrNameLst>
                                          <p:attrName>xshear</p:attrName>
                                        </p:attrNameLst>
                                      </p:cBhvr>
                                    </p:anim>
                                    <p:animScale>
                                      <p:cBhvr>
                                        <p:cTn id="61" dur="200" decel="100000" autoRev="1" fill="hold">
                                          <p:stCondLst>
                                            <p:cond delay="600"/>
                                          </p:stCondLst>
                                        </p:cTn>
                                        <p:tgtEl>
                                          <p:spTgt spid="334851">
                                            <p:txEl>
                                              <p:pRg st="10" end="10"/>
                                            </p:txEl>
                                          </p:spTgt>
                                        </p:tgtEl>
                                      </p:cBhvr>
                                      <p:from x="100000" y="100000"/>
                                      <p:to x="80000" y="100000"/>
                                    </p:animScale>
                                    <p:anim by="(#ppt_h/3+#ppt_w*0.1)" calcmode="lin" valueType="num">
                                      <p:cBhvr additive="sum">
                                        <p:cTn id="62" dur="200" decel="100000" autoRev="1" fill="hold">
                                          <p:stCondLst>
                                            <p:cond delay="600"/>
                                          </p:stCondLst>
                                        </p:cTn>
                                        <p:tgtEl>
                                          <p:spTgt spid="334851">
                                            <p:txEl>
                                              <p:pRg st="10" end="10"/>
                                            </p:txEl>
                                          </p:spTgt>
                                        </p:tgtEl>
                                        <p:attrNameLst>
                                          <p:attrName>ppt_x</p:attrName>
                                        </p:attrNameLst>
                                      </p:cBhvr>
                                    </p:anim>
                                  </p:childTnLst>
                                </p:cTn>
                              </p:par>
                              <p:par>
                                <p:cTn id="63" presetID="34" presetClass="entr" presetSubtype="0" fill="hold" grpId="0" nodeType="withEffect">
                                  <p:stCondLst>
                                    <p:cond delay="0"/>
                                  </p:stCondLst>
                                  <p:childTnLst>
                                    <p:set>
                                      <p:cBhvr>
                                        <p:cTn id="64" dur="1" fill="hold">
                                          <p:stCondLst>
                                            <p:cond delay="0"/>
                                          </p:stCondLst>
                                        </p:cTn>
                                        <p:tgtEl>
                                          <p:spTgt spid="334851">
                                            <p:txEl>
                                              <p:pRg st="11" end="11"/>
                                            </p:txEl>
                                          </p:spTgt>
                                        </p:tgtEl>
                                        <p:attrNameLst>
                                          <p:attrName>style.visibility</p:attrName>
                                        </p:attrNameLst>
                                      </p:cBhvr>
                                      <p:to>
                                        <p:strVal val="visible"/>
                                      </p:to>
                                    </p:set>
                                    <p:anim from="(-#ppt_w/2)" to="(#ppt_x)" calcmode="lin" valueType="num">
                                      <p:cBhvr>
                                        <p:cTn id="65" dur="600" fill="hold">
                                          <p:stCondLst>
                                            <p:cond delay="0"/>
                                          </p:stCondLst>
                                        </p:cTn>
                                        <p:tgtEl>
                                          <p:spTgt spid="334851">
                                            <p:txEl>
                                              <p:pRg st="11" end="11"/>
                                            </p:txEl>
                                          </p:spTgt>
                                        </p:tgtEl>
                                        <p:attrNameLst>
                                          <p:attrName>ppt_x</p:attrName>
                                        </p:attrNameLst>
                                      </p:cBhvr>
                                    </p:anim>
                                    <p:anim from="0" to="-1.0" calcmode="lin" valueType="num">
                                      <p:cBhvr>
                                        <p:cTn id="66" dur="200" decel="50000" autoRev="1" fill="hold">
                                          <p:stCondLst>
                                            <p:cond delay="600"/>
                                          </p:stCondLst>
                                        </p:cTn>
                                        <p:tgtEl>
                                          <p:spTgt spid="334851">
                                            <p:txEl>
                                              <p:pRg st="11" end="11"/>
                                            </p:txEl>
                                          </p:spTgt>
                                        </p:tgtEl>
                                        <p:attrNameLst>
                                          <p:attrName>xshear</p:attrName>
                                        </p:attrNameLst>
                                      </p:cBhvr>
                                    </p:anim>
                                    <p:animScale>
                                      <p:cBhvr>
                                        <p:cTn id="67" dur="200" decel="100000" autoRev="1" fill="hold">
                                          <p:stCondLst>
                                            <p:cond delay="600"/>
                                          </p:stCondLst>
                                        </p:cTn>
                                        <p:tgtEl>
                                          <p:spTgt spid="334851">
                                            <p:txEl>
                                              <p:pRg st="11" end="11"/>
                                            </p:txEl>
                                          </p:spTgt>
                                        </p:tgtEl>
                                      </p:cBhvr>
                                      <p:from x="100000" y="100000"/>
                                      <p:to x="80000" y="100000"/>
                                    </p:animScale>
                                    <p:anim by="(#ppt_h/3+#ppt_w*0.1)" calcmode="lin" valueType="num">
                                      <p:cBhvr additive="sum">
                                        <p:cTn id="68" dur="200" decel="100000" autoRev="1" fill="hold">
                                          <p:stCondLst>
                                            <p:cond delay="600"/>
                                          </p:stCondLst>
                                        </p:cTn>
                                        <p:tgtEl>
                                          <p:spTgt spid="334851">
                                            <p:txEl>
                                              <p:pRg st="11" end="11"/>
                                            </p:txEl>
                                          </p:spTgt>
                                        </p:tgtEl>
                                        <p:attrNameLst>
                                          <p:attrName>ppt_x</p:attrName>
                                        </p:attrNameLst>
                                      </p:cBhvr>
                                    </p:anim>
                                  </p:childTnLst>
                                </p:cTn>
                              </p:par>
                            </p:childTnLst>
                          </p:cTn>
                        </p:par>
                      </p:childTnLst>
                    </p:cTn>
                  </p:par>
                  <p:par>
                    <p:cTn id="69" fill="hold">
                      <p:stCondLst>
                        <p:cond delay="indefinite"/>
                      </p:stCondLst>
                      <p:childTnLst>
                        <p:par>
                          <p:cTn id="70" fill="hold">
                            <p:stCondLst>
                              <p:cond delay="0"/>
                            </p:stCondLst>
                            <p:childTnLst>
                              <p:par>
                                <p:cTn id="71" presetID="34" presetClass="entr" presetSubtype="0" fill="hold" grpId="0" nodeType="clickEffect">
                                  <p:stCondLst>
                                    <p:cond delay="0"/>
                                  </p:stCondLst>
                                  <p:childTnLst>
                                    <p:set>
                                      <p:cBhvr>
                                        <p:cTn id="72" dur="1" fill="hold">
                                          <p:stCondLst>
                                            <p:cond delay="0"/>
                                          </p:stCondLst>
                                        </p:cTn>
                                        <p:tgtEl>
                                          <p:spTgt spid="334853">
                                            <p:txEl>
                                              <p:pRg st="2" end="2"/>
                                            </p:txEl>
                                          </p:spTgt>
                                        </p:tgtEl>
                                        <p:attrNameLst>
                                          <p:attrName>style.visibility</p:attrName>
                                        </p:attrNameLst>
                                      </p:cBhvr>
                                      <p:to>
                                        <p:strVal val="visible"/>
                                      </p:to>
                                    </p:set>
                                    <p:anim from="(-#ppt_w/2)" to="(#ppt_x)" calcmode="lin" valueType="num">
                                      <p:cBhvr>
                                        <p:cTn id="73" dur="600" fill="hold">
                                          <p:stCondLst>
                                            <p:cond delay="0"/>
                                          </p:stCondLst>
                                        </p:cTn>
                                        <p:tgtEl>
                                          <p:spTgt spid="334853">
                                            <p:txEl>
                                              <p:pRg st="2" end="2"/>
                                            </p:txEl>
                                          </p:spTgt>
                                        </p:tgtEl>
                                        <p:attrNameLst>
                                          <p:attrName>ppt_x</p:attrName>
                                        </p:attrNameLst>
                                      </p:cBhvr>
                                    </p:anim>
                                    <p:anim from="0" to="-1.0" calcmode="lin" valueType="num">
                                      <p:cBhvr>
                                        <p:cTn id="74" dur="200" decel="50000" autoRev="1" fill="hold">
                                          <p:stCondLst>
                                            <p:cond delay="600"/>
                                          </p:stCondLst>
                                        </p:cTn>
                                        <p:tgtEl>
                                          <p:spTgt spid="334853">
                                            <p:txEl>
                                              <p:pRg st="2" end="2"/>
                                            </p:txEl>
                                          </p:spTgt>
                                        </p:tgtEl>
                                        <p:attrNameLst>
                                          <p:attrName>xshear</p:attrName>
                                        </p:attrNameLst>
                                      </p:cBhvr>
                                    </p:anim>
                                    <p:animScale>
                                      <p:cBhvr>
                                        <p:cTn id="75" dur="200" decel="100000" autoRev="1" fill="hold">
                                          <p:stCondLst>
                                            <p:cond delay="600"/>
                                          </p:stCondLst>
                                        </p:cTn>
                                        <p:tgtEl>
                                          <p:spTgt spid="334853">
                                            <p:txEl>
                                              <p:pRg st="2" end="2"/>
                                            </p:txEl>
                                          </p:spTgt>
                                        </p:tgtEl>
                                      </p:cBhvr>
                                      <p:from x="100000" y="100000"/>
                                      <p:to x="80000" y="100000"/>
                                    </p:animScale>
                                    <p:anim by="(#ppt_h/3+#ppt_w*0.1)" calcmode="lin" valueType="num">
                                      <p:cBhvr additive="sum">
                                        <p:cTn id="76" dur="200" decel="100000" autoRev="1" fill="hold">
                                          <p:stCondLst>
                                            <p:cond delay="600"/>
                                          </p:stCondLst>
                                        </p:cTn>
                                        <p:tgtEl>
                                          <p:spTgt spid="334853">
                                            <p:txEl>
                                              <p:pRg st="2" end="2"/>
                                            </p:txEl>
                                          </p:spTgt>
                                        </p:tgtEl>
                                        <p:attrNameLst>
                                          <p:attrName>ppt_x</p:attrName>
                                        </p:attrNameLst>
                                      </p:cBhvr>
                                    </p:anim>
                                  </p:childTnLst>
                                </p:cTn>
                              </p:par>
                              <p:par>
                                <p:cTn id="77" presetID="34" presetClass="entr" presetSubtype="0" fill="hold" grpId="0" nodeType="withEffect">
                                  <p:stCondLst>
                                    <p:cond delay="0"/>
                                  </p:stCondLst>
                                  <p:childTnLst>
                                    <p:set>
                                      <p:cBhvr>
                                        <p:cTn id="78" dur="1" fill="hold">
                                          <p:stCondLst>
                                            <p:cond delay="0"/>
                                          </p:stCondLst>
                                        </p:cTn>
                                        <p:tgtEl>
                                          <p:spTgt spid="334853">
                                            <p:txEl>
                                              <p:pRg st="3" end="3"/>
                                            </p:txEl>
                                          </p:spTgt>
                                        </p:tgtEl>
                                        <p:attrNameLst>
                                          <p:attrName>style.visibility</p:attrName>
                                        </p:attrNameLst>
                                      </p:cBhvr>
                                      <p:to>
                                        <p:strVal val="visible"/>
                                      </p:to>
                                    </p:set>
                                    <p:anim from="(-#ppt_w/2)" to="(#ppt_x)" calcmode="lin" valueType="num">
                                      <p:cBhvr>
                                        <p:cTn id="79" dur="600" fill="hold">
                                          <p:stCondLst>
                                            <p:cond delay="0"/>
                                          </p:stCondLst>
                                        </p:cTn>
                                        <p:tgtEl>
                                          <p:spTgt spid="334853">
                                            <p:txEl>
                                              <p:pRg st="3" end="3"/>
                                            </p:txEl>
                                          </p:spTgt>
                                        </p:tgtEl>
                                        <p:attrNameLst>
                                          <p:attrName>ppt_x</p:attrName>
                                        </p:attrNameLst>
                                      </p:cBhvr>
                                    </p:anim>
                                    <p:anim from="0" to="-1.0" calcmode="lin" valueType="num">
                                      <p:cBhvr>
                                        <p:cTn id="80" dur="200" decel="50000" autoRev="1" fill="hold">
                                          <p:stCondLst>
                                            <p:cond delay="600"/>
                                          </p:stCondLst>
                                        </p:cTn>
                                        <p:tgtEl>
                                          <p:spTgt spid="334853">
                                            <p:txEl>
                                              <p:pRg st="3" end="3"/>
                                            </p:txEl>
                                          </p:spTgt>
                                        </p:tgtEl>
                                        <p:attrNameLst>
                                          <p:attrName>xshear</p:attrName>
                                        </p:attrNameLst>
                                      </p:cBhvr>
                                    </p:anim>
                                    <p:animScale>
                                      <p:cBhvr>
                                        <p:cTn id="81" dur="200" decel="100000" autoRev="1" fill="hold">
                                          <p:stCondLst>
                                            <p:cond delay="600"/>
                                          </p:stCondLst>
                                        </p:cTn>
                                        <p:tgtEl>
                                          <p:spTgt spid="334853">
                                            <p:txEl>
                                              <p:pRg st="3" end="3"/>
                                            </p:txEl>
                                          </p:spTgt>
                                        </p:tgtEl>
                                      </p:cBhvr>
                                      <p:from x="100000" y="100000"/>
                                      <p:to x="80000" y="100000"/>
                                    </p:animScale>
                                    <p:anim by="(#ppt_h/3+#ppt_w*0.1)" calcmode="lin" valueType="num">
                                      <p:cBhvr additive="sum">
                                        <p:cTn id="82" dur="200" decel="100000" autoRev="1" fill="hold">
                                          <p:stCondLst>
                                            <p:cond delay="600"/>
                                          </p:stCondLst>
                                        </p:cTn>
                                        <p:tgtEl>
                                          <p:spTgt spid="334853">
                                            <p:txEl>
                                              <p:pRg st="3" end="3"/>
                                            </p:txEl>
                                          </p:spTgt>
                                        </p:tgtEl>
                                        <p:attrNameLst>
                                          <p:attrName>ppt_x</p:attrName>
                                        </p:attrNameLst>
                                      </p:cBhvr>
                                    </p:anim>
                                  </p:childTnLst>
                                </p:cTn>
                              </p:par>
                              <p:par>
                                <p:cTn id="83" presetID="34" presetClass="entr" presetSubtype="0" fill="hold" grpId="0" nodeType="withEffect">
                                  <p:stCondLst>
                                    <p:cond delay="0"/>
                                  </p:stCondLst>
                                  <p:childTnLst>
                                    <p:set>
                                      <p:cBhvr>
                                        <p:cTn id="84" dur="1" fill="hold">
                                          <p:stCondLst>
                                            <p:cond delay="0"/>
                                          </p:stCondLst>
                                        </p:cTn>
                                        <p:tgtEl>
                                          <p:spTgt spid="334853">
                                            <p:txEl>
                                              <p:pRg st="4" end="4"/>
                                            </p:txEl>
                                          </p:spTgt>
                                        </p:tgtEl>
                                        <p:attrNameLst>
                                          <p:attrName>style.visibility</p:attrName>
                                        </p:attrNameLst>
                                      </p:cBhvr>
                                      <p:to>
                                        <p:strVal val="visible"/>
                                      </p:to>
                                    </p:set>
                                    <p:anim from="(-#ppt_w/2)" to="(#ppt_x)" calcmode="lin" valueType="num">
                                      <p:cBhvr>
                                        <p:cTn id="85" dur="600" fill="hold">
                                          <p:stCondLst>
                                            <p:cond delay="0"/>
                                          </p:stCondLst>
                                        </p:cTn>
                                        <p:tgtEl>
                                          <p:spTgt spid="334853">
                                            <p:txEl>
                                              <p:pRg st="4" end="4"/>
                                            </p:txEl>
                                          </p:spTgt>
                                        </p:tgtEl>
                                        <p:attrNameLst>
                                          <p:attrName>ppt_x</p:attrName>
                                        </p:attrNameLst>
                                      </p:cBhvr>
                                    </p:anim>
                                    <p:anim from="0" to="-1.0" calcmode="lin" valueType="num">
                                      <p:cBhvr>
                                        <p:cTn id="86" dur="200" decel="50000" autoRev="1" fill="hold">
                                          <p:stCondLst>
                                            <p:cond delay="600"/>
                                          </p:stCondLst>
                                        </p:cTn>
                                        <p:tgtEl>
                                          <p:spTgt spid="334853">
                                            <p:txEl>
                                              <p:pRg st="4" end="4"/>
                                            </p:txEl>
                                          </p:spTgt>
                                        </p:tgtEl>
                                        <p:attrNameLst>
                                          <p:attrName>xshear</p:attrName>
                                        </p:attrNameLst>
                                      </p:cBhvr>
                                    </p:anim>
                                    <p:animScale>
                                      <p:cBhvr>
                                        <p:cTn id="87" dur="200" decel="100000" autoRev="1" fill="hold">
                                          <p:stCondLst>
                                            <p:cond delay="600"/>
                                          </p:stCondLst>
                                        </p:cTn>
                                        <p:tgtEl>
                                          <p:spTgt spid="334853">
                                            <p:txEl>
                                              <p:pRg st="4" end="4"/>
                                            </p:txEl>
                                          </p:spTgt>
                                        </p:tgtEl>
                                      </p:cBhvr>
                                      <p:from x="100000" y="100000"/>
                                      <p:to x="80000" y="100000"/>
                                    </p:animScale>
                                    <p:anim by="(#ppt_h/3+#ppt_w*0.1)" calcmode="lin" valueType="num">
                                      <p:cBhvr additive="sum">
                                        <p:cTn id="88" dur="200" decel="100000" autoRev="1" fill="hold">
                                          <p:stCondLst>
                                            <p:cond delay="600"/>
                                          </p:stCondLst>
                                        </p:cTn>
                                        <p:tgtEl>
                                          <p:spTgt spid="334853">
                                            <p:txEl>
                                              <p:pRg st="4" end="4"/>
                                            </p:txEl>
                                          </p:spTgt>
                                        </p:tgtEl>
                                        <p:attrNameLst>
                                          <p:attrName>ppt_x</p:attrName>
                                        </p:attrNameLst>
                                      </p:cBhvr>
                                    </p:anim>
                                  </p:childTnLst>
                                </p:cTn>
                              </p:par>
                              <p:par>
                                <p:cTn id="89" presetID="34" presetClass="entr" presetSubtype="0" fill="hold" grpId="0" nodeType="withEffect">
                                  <p:stCondLst>
                                    <p:cond delay="0"/>
                                  </p:stCondLst>
                                  <p:childTnLst>
                                    <p:set>
                                      <p:cBhvr>
                                        <p:cTn id="90" dur="1" fill="hold">
                                          <p:stCondLst>
                                            <p:cond delay="0"/>
                                          </p:stCondLst>
                                        </p:cTn>
                                        <p:tgtEl>
                                          <p:spTgt spid="334853">
                                            <p:txEl>
                                              <p:pRg st="5" end="5"/>
                                            </p:txEl>
                                          </p:spTgt>
                                        </p:tgtEl>
                                        <p:attrNameLst>
                                          <p:attrName>style.visibility</p:attrName>
                                        </p:attrNameLst>
                                      </p:cBhvr>
                                      <p:to>
                                        <p:strVal val="visible"/>
                                      </p:to>
                                    </p:set>
                                    <p:anim from="(-#ppt_w/2)" to="(#ppt_x)" calcmode="lin" valueType="num">
                                      <p:cBhvr>
                                        <p:cTn id="91" dur="600" fill="hold">
                                          <p:stCondLst>
                                            <p:cond delay="0"/>
                                          </p:stCondLst>
                                        </p:cTn>
                                        <p:tgtEl>
                                          <p:spTgt spid="334853">
                                            <p:txEl>
                                              <p:pRg st="5" end="5"/>
                                            </p:txEl>
                                          </p:spTgt>
                                        </p:tgtEl>
                                        <p:attrNameLst>
                                          <p:attrName>ppt_x</p:attrName>
                                        </p:attrNameLst>
                                      </p:cBhvr>
                                    </p:anim>
                                    <p:anim from="0" to="-1.0" calcmode="lin" valueType="num">
                                      <p:cBhvr>
                                        <p:cTn id="92" dur="200" decel="50000" autoRev="1" fill="hold">
                                          <p:stCondLst>
                                            <p:cond delay="600"/>
                                          </p:stCondLst>
                                        </p:cTn>
                                        <p:tgtEl>
                                          <p:spTgt spid="334853">
                                            <p:txEl>
                                              <p:pRg st="5" end="5"/>
                                            </p:txEl>
                                          </p:spTgt>
                                        </p:tgtEl>
                                        <p:attrNameLst>
                                          <p:attrName>xshear</p:attrName>
                                        </p:attrNameLst>
                                      </p:cBhvr>
                                    </p:anim>
                                    <p:animScale>
                                      <p:cBhvr>
                                        <p:cTn id="93" dur="200" decel="100000" autoRev="1" fill="hold">
                                          <p:stCondLst>
                                            <p:cond delay="600"/>
                                          </p:stCondLst>
                                        </p:cTn>
                                        <p:tgtEl>
                                          <p:spTgt spid="334853">
                                            <p:txEl>
                                              <p:pRg st="5" end="5"/>
                                            </p:txEl>
                                          </p:spTgt>
                                        </p:tgtEl>
                                      </p:cBhvr>
                                      <p:from x="100000" y="100000"/>
                                      <p:to x="80000" y="100000"/>
                                    </p:animScale>
                                    <p:anim by="(#ppt_h/3+#ppt_w*0.1)" calcmode="lin" valueType="num">
                                      <p:cBhvr additive="sum">
                                        <p:cTn id="94" dur="200" decel="100000" autoRev="1" fill="hold">
                                          <p:stCondLst>
                                            <p:cond delay="600"/>
                                          </p:stCondLst>
                                        </p:cTn>
                                        <p:tgtEl>
                                          <p:spTgt spid="334853">
                                            <p:txEl>
                                              <p:pRg st="5" end="5"/>
                                            </p:txEl>
                                          </p:spTgt>
                                        </p:tgtEl>
                                        <p:attrNameLst>
                                          <p:attrName>ppt_x</p:attrName>
                                        </p:attrNameLst>
                                      </p:cBhvr>
                                    </p:anim>
                                  </p:childTnLst>
                                </p:cTn>
                              </p:par>
                            </p:childTnLst>
                          </p:cTn>
                        </p:par>
                      </p:childTnLst>
                    </p:cTn>
                  </p:par>
                  <p:par>
                    <p:cTn id="95" fill="hold">
                      <p:stCondLst>
                        <p:cond delay="indefinite"/>
                      </p:stCondLst>
                      <p:childTnLst>
                        <p:par>
                          <p:cTn id="96" fill="hold">
                            <p:stCondLst>
                              <p:cond delay="0"/>
                            </p:stCondLst>
                            <p:childTnLst>
                              <p:par>
                                <p:cTn id="97" presetID="34" presetClass="entr" presetSubtype="0" fill="hold" grpId="0" nodeType="clickEffect">
                                  <p:stCondLst>
                                    <p:cond delay="0"/>
                                  </p:stCondLst>
                                  <p:childTnLst>
                                    <p:set>
                                      <p:cBhvr>
                                        <p:cTn id="98" dur="1" fill="hold">
                                          <p:stCondLst>
                                            <p:cond delay="0"/>
                                          </p:stCondLst>
                                        </p:cTn>
                                        <p:tgtEl>
                                          <p:spTgt spid="334853">
                                            <p:txEl>
                                              <p:pRg st="7" end="7"/>
                                            </p:txEl>
                                          </p:spTgt>
                                        </p:tgtEl>
                                        <p:attrNameLst>
                                          <p:attrName>style.visibility</p:attrName>
                                        </p:attrNameLst>
                                      </p:cBhvr>
                                      <p:to>
                                        <p:strVal val="visible"/>
                                      </p:to>
                                    </p:set>
                                    <p:anim from="(-#ppt_w/2)" to="(#ppt_x)" calcmode="lin" valueType="num">
                                      <p:cBhvr>
                                        <p:cTn id="99" dur="600" fill="hold">
                                          <p:stCondLst>
                                            <p:cond delay="0"/>
                                          </p:stCondLst>
                                        </p:cTn>
                                        <p:tgtEl>
                                          <p:spTgt spid="334853">
                                            <p:txEl>
                                              <p:pRg st="7" end="7"/>
                                            </p:txEl>
                                          </p:spTgt>
                                        </p:tgtEl>
                                        <p:attrNameLst>
                                          <p:attrName>ppt_x</p:attrName>
                                        </p:attrNameLst>
                                      </p:cBhvr>
                                    </p:anim>
                                    <p:anim from="0" to="-1.0" calcmode="lin" valueType="num">
                                      <p:cBhvr>
                                        <p:cTn id="100" dur="200" decel="50000" autoRev="1" fill="hold">
                                          <p:stCondLst>
                                            <p:cond delay="600"/>
                                          </p:stCondLst>
                                        </p:cTn>
                                        <p:tgtEl>
                                          <p:spTgt spid="334853">
                                            <p:txEl>
                                              <p:pRg st="7" end="7"/>
                                            </p:txEl>
                                          </p:spTgt>
                                        </p:tgtEl>
                                        <p:attrNameLst>
                                          <p:attrName>xshear</p:attrName>
                                        </p:attrNameLst>
                                      </p:cBhvr>
                                    </p:anim>
                                    <p:animScale>
                                      <p:cBhvr>
                                        <p:cTn id="101" dur="200" decel="100000" autoRev="1" fill="hold">
                                          <p:stCondLst>
                                            <p:cond delay="600"/>
                                          </p:stCondLst>
                                        </p:cTn>
                                        <p:tgtEl>
                                          <p:spTgt spid="334853">
                                            <p:txEl>
                                              <p:pRg st="7" end="7"/>
                                            </p:txEl>
                                          </p:spTgt>
                                        </p:tgtEl>
                                      </p:cBhvr>
                                      <p:from x="100000" y="100000"/>
                                      <p:to x="80000" y="100000"/>
                                    </p:animScale>
                                    <p:anim by="(#ppt_h/3+#ppt_w*0.1)" calcmode="lin" valueType="num">
                                      <p:cBhvr additive="sum">
                                        <p:cTn id="102" dur="200" decel="100000" autoRev="1" fill="hold">
                                          <p:stCondLst>
                                            <p:cond delay="600"/>
                                          </p:stCondLst>
                                        </p:cTn>
                                        <p:tgtEl>
                                          <p:spTgt spid="334853">
                                            <p:txEl>
                                              <p:pRg st="7" end="7"/>
                                            </p:txEl>
                                          </p:spTgt>
                                        </p:tgtEl>
                                        <p:attrNameLst>
                                          <p:attrName>ppt_x</p:attrName>
                                        </p:attrNameLst>
                                      </p:cBhvr>
                                    </p:anim>
                                  </p:childTnLst>
                                </p:cTn>
                              </p:par>
                              <p:par>
                                <p:cTn id="103" presetID="34" presetClass="entr" presetSubtype="0" fill="hold" grpId="0" nodeType="withEffect">
                                  <p:stCondLst>
                                    <p:cond delay="0"/>
                                  </p:stCondLst>
                                  <p:childTnLst>
                                    <p:set>
                                      <p:cBhvr>
                                        <p:cTn id="104" dur="1" fill="hold">
                                          <p:stCondLst>
                                            <p:cond delay="0"/>
                                          </p:stCondLst>
                                        </p:cTn>
                                        <p:tgtEl>
                                          <p:spTgt spid="334853">
                                            <p:txEl>
                                              <p:pRg st="8" end="8"/>
                                            </p:txEl>
                                          </p:spTgt>
                                        </p:tgtEl>
                                        <p:attrNameLst>
                                          <p:attrName>style.visibility</p:attrName>
                                        </p:attrNameLst>
                                      </p:cBhvr>
                                      <p:to>
                                        <p:strVal val="visible"/>
                                      </p:to>
                                    </p:set>
                                    <p:anim from="(-#ppt_w/2)" to="(#ppt_x)" calcmode="lin" valueType="num">
                                      <p:cBhvr>
                                        <p:cTn id="105" dur="600" fill="hold">
                                          <p:stCondLst>
                                            <p:cond delay="0"/>
                                          </p:stCondLst>
                                        </p:cTn>
                                        <p:tgtEl>
                                          <p:spTgt spid="334853">
                                            <p:txEl>
                                              <p:pRg st="8" end="8"/>
                                            </p:txEl>
                                          </p:spTgt>
                                        </p:tgtEl>
                                        <p:attrNameLst>
                                          <p:attrName>ppt_x</p:attrName>
                                        </p:attrNameLst>
                                      </p:cBhvr>
                                    </p:anim>
                                    <p:anim from="0" to="-1.0" calcmode="lin" valueType="num">
                                      <p:cBhvr>
                                        <p:cTn id="106" dur="200" decel="50000" autoRev="1" fill="hold">
                                          <p:stCondLst>
                                            <p:cond delay="600"/>
                                          </p:stCondLst>
                                        </p:cTn>
                                        <p:tgtEl>
                                          <p:spTgt spid="334853">
                                            <p:txEl>
                                              <p:pRg st="8" end="8"/>
                                            </p:txEl>
                                          </p:spTgt>
                                        </p:tgtEl>
                                        <p:attrNameLst>
                                          <p:attrName>xshear</p:attrName>
                                        </p:attrNameLst>
                                      </p:cBhvr>
                                    </p:anim>
                                    <p:animScale>
                                      <p:cBhvr>
                                        <p:cTn id="107" dur="200" decel="100000" autoRev="1" fill="hold">
                                          <p:stCondLst>
                                            <p:cond delay="600"/>
                                          </p:stCondLst>
                                        </p:cTn>
                                        <p:tgtEl>
                                          <p:spTgt spid="334853">
                                            <p:txEl>
                                              <p:pRg st="8" end="8"/>
                                            </p:txEl>
                                          </p:spTgt>
                                        </p:tgtEl>
                                      </p:cBhvr>
                                      <p:from x="100000" y="100000"/>
                                      <p:to x="80000" y="100000"/>
                                    </p:animScale>
                                    <p:anim by="(#ppt_h/3+#ppt_w*0.1)" calcmode="lin" valueType="num">
                                      <p:cBhvr additive="sum">
                                        <p:cTn id="108" dur="200" decel="100000" autoRev="1" fill="hold">
                                          <p:stCondLst>
                                            <p:cond delay="600"/>
                                          </p:stCondLst>
                                        </p:cTn>
                                        <p:tgtEl>
                                          <p:spTgt spid="334853">
                                            <p:txEl>
                                              <p:pRg st="8" end="8"/>
                                            </p:txEl>
                                          </p:spTgt>
                                        </p:tgtEl>
                                        <p:attrNameLst>
                                          <p:attrName>ppt_x</p:attrName>
                                        </p:attrNameLst>
                                      </p:cBhvr>
                                    </p:anim>
                                  </p:childTnLst>
                                </p:cTn>
                              </p:par>
                              <p:par>
                                <p:cTn id="109" presetID="34" presetClass="entr" presetSubtype="0" fill="hold" grpId="0" nodeType="withEffect">
                                  <p:stCondLst>
                                    <p:cond delay="0"/>
                                  </p:stCondLst>
                                  <p:childTnLst>
                                    <p:set>
                                      <p:cBhvr>
                                        <p:cTn id="110" dur="1" fill="hold">
                                          <p:stCondLst>
                                            <p:cond delay="0"/>
                                          </p:stCondLst>
                                        </p:cTn>
                                        <p:tgtEl>
                                          <p:spTgt spid="334853">
                                            <p:txEl>
                                              <p:pRg st="9" end="9"/>
                                            </p:txEl>
                                          </p:spTgt>
                                        </p:tgtEl>
                                        <p:attrNameLst>
                                          <p:attrName>style.visibility</p:attrName>
                                        </p:attrNameLst>
                                      </p:cBhvr>
                                      <p:to>
                                        <p:strVal val="visible"/>
                                      </p:to>
                                    </p:set>
                                    <p:anim from="(-#ppt_w/2)" to="(#ppt_x)" calcmode="lin" valueType="num">
                                      <p:cBhvr>
                                        <p:cTn id="111" dur="600" fill="hold">
                                          <p:stCondLst>
                                            <p:cond delay="0"/>
                                          </p:stCondLst>
                                        </p:cTn>
                                        <p:tgtEl>
                                          <p:spTgt spid="334853">
                                            <p:txEl>
                                              <p:pRg st="9" end="9"/>
                                            </p:txEl>
                                          </p:spTgt>
                                        </p:tgtEl>
                                        <p:attrNameLst>
                                          <p:attrName>ppt_x</p:attrName>
                                        </p:attrNameLst>
                                      </p:cBhvr>
                                    </p:anim>
                                    <p:anim from="0" to="-1.0" calcmode="lin" valueType="num">
                                      <p:cBhvr>
                                        <p:cTn id="112" dur="200" decel="50000" autoRev="1" fill="hold">
                                          <p:stCondLst>
                                            <p:cond delay="600"/>
                                          </p:stCondLst>
                                        </p:cTn>
                                        <p:tgtEl>
                                          <p:spTgt spid="334853">
                                            <p:txEl>
                                              <p:pRg st="9" end="9"/>
                                            </p:txEl>
                                          </p:spTgt>
                                        </p:tgtEl>
                                        <p:attrNameLst>
                                          <p:attrName>xshear</p:attrName>
                                        </p:attrNameLst>
                                      </p:cBhvr>
                                    </p:anim>
                                    <p:animScale>
                                      <p:cBhvr>
                                        <p:cTn id="113" dur="200" decel="100000" autoRev="1" fill="hold">
                                          <p:stCondLst>
                                            <p:cond delay="600"/>
                                          </p:stCondLst>
                                        </p:cTn>
                                        <p:tgtEl>
                                          <p:spTgt spid="334853">
                                            <p:txEl>
                                              <p:pRg st="9" end="9"/>
                                            </p:txEl>
                                          </p:spTgt>
                                        </p:tgtEl>
                                      </p:cBhvr>
                                      <p:from x="100000" y="100000"/>
                                      <p:to x="80000" y="100000"/>
                                    </p:animScale>
                                    <p:anim by="(#ppt_h/3+#ppt_w*0.1)" calcmode="lin" valueType="num">
                                      <p:cBhvr additive="sum">
                                        <p:cTn id="114" dur="200" decel="100000" autoRev="1" fill="hold">
                                          <p:stCondLst>
                                            <p:cond delay="600"/>
                                          </p:stCondLst>
                                        </p:cTn>
                                        <p:tgtEl>
                                          <p:spTgt spid="334853">
                                            <p:txEl>
                                              <p:pRg st="9" end="9"/>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51" grpId="0" build="p"/>
      <p:bldP spid="334853" grpId="0" build="p"/>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4" name="Slide Number Placeholder 1"/>
          <p:cNvSpPr>
            <a:spLocks noGrp="1"/>
          </p:cNvSpPr>
          <p:nvPr>
            <p:ph type="sldNum" sz="quarter" idx="12"/>
          </p:nvPr>
        </p:nvSpPr>
        <p:spPr>
          <a:xfrm>
            <a:off x="3581400" y="6305550"/>
            <a:ext cx="2133600" cy="476250"/>
          </a:xfrm>
        </p:spPr>
        <p:txBody>
          <a:bodyPr/>
          <a:lstStyle/>
          <a:p>
            <a:pPr algn="r">
              <a:defRPr/>
            </a:pPr>
            <a:r>
              <a:rPr lang="en-US"/>
              <a:t>27-</a:t>
            </a:r>
            <a:fld id="{0CC1B9E4-19A7-4C58-97C3-BFAB8571E613}" type="slidenum">
              <a:rPr lang="en-US"/>
              <a:pPr algn="r">
                <a:defRPr/>
              </a:pPr>
              <a:t>66</a:t>
            </a:fld>
            <a:endParaRPr lang="en-US"/>
          </a:p>
        </p:txBody>
      </p:sp>
      <p:sp>
        <p:nvSpPr>
          <p:cNvPr id="98306" name="AutoShape 7">
            <a:hlinkClick r:id="rId3" action="ppaction://hlinksldjump" highlightClick="1"/>
          </p:cNvPr>
          <p:cNvSpPr>
            <a:spLocks noChangeArrowheads="1"/>
          </p:cNvSpPr>
          <p:nvPr/>
        </p:nvSpPr>
        <p:spPr bwMode="auto">
          <a:xfrm>
            <a:off x="7848600" y="5867400"/>
            <a:ext cx="685800" cy="304800"/>
          </a:xfrm>
          <a:prstGeom prst="actionButtonBackPrevious">
            <a:avLst/>
          </a:prstGeom>
          <a:solidFill>
            <a:srgbClr val="6666FF"/>
          </a:solidFill>
          <a:ln w="9525">
            <a:solidFill>
              <a:srgbClr val="003366"/>
            </a:solidFill>
            <a:miter lim="800000"/>
            <a:headEnd/>
            <a:tailEnd/>
          </a:ln>
        </p:spPr>
        <p:txBody>
          <a:bodyPr wrap="none" anchor="ctr"/>
          <a:lstStyle/>
          <a:p>
            <a:endParaRPr lang="en-US">
              <a:latin typeface="Gill Sans MT" pitchFamily="34" charset="0"/>
            </a:endParaRPr>
          </a:p>
        </p:txBody>
      </p:sp>
      <p:pic>
        <p:nvPicPr>
          <p:cNvPr id="98307" name="Picture 8" descr="conduction system"/>
          <p:cNvPicPr>
            <a:picLocks noChangeAspect="1" noChangeArrowheads="1"/>
          </p:cNvPicPr>
          <p:nvPr/>
        </p:nvPicPr>
        <p:blipFill>
          <a:blip r:embed="rId4"/>
          <a:srcRect/>
          <a:stretch>
            <a:fillRect/>
          </a:stretch>
        </p:blipFill>
        <p:spPr bwMode="auto">
          <a:xfrm>
            <a:off x="1981200" y="685800"/>
            <a:ext cx="5503863" cy="5791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8100" y="2600325"/>
            <a:ext cx="6400800" cy="2286000"/>
          </a:xfrm>
        </p:spPr>
        <p:txBody>
          <a:bodyPr/>
          <a:lstStyle/>
          <a:p>
            <a:pPr eaLnBrk="1" hangingPunct="1">
              <a:defRPr/>
            </a:pPr>
            <a:r>
              <a:rPr lang="en-US" dirty="0" smtClean="0"/>
              <a:t>Heart Physiology</a:t>
            </a:r>
            <a:endParaRPr lang="en-US" dirty="0"/>
          </a:p>
        </p:txBody>
      </p:sp>
      <p:sp>
        <p:nvSpPr>
          <p:cNvPr id="3" name="Text Placeholder 2"/>
          <p:cNvSpPr>
            <a:spLocks noGrp="1"/>
          </p:cNvSpPr>
          <p:nvPr>
            <p:ph type="body" idx="1"/>
          </p:nvPr>
        </p:nvSpPr>
        <p:spPr>
          <a:xfrm>
            <a:off x="2578100" y="1066800"/>
            <a:ext cx="6400800" cy="1509713"/>
          </a:xfrm>
        </p:spPr>
        <p:txBody>
          <a:bodyPr/>
          <a:lstStyle/>
          <a:p>
            <a:pPr eaLnBrk="1" hangingPunct="1">
              <a:defRPr/>
            </a:pPr>
            <a:r>
              <a:rPr lang="en-US" dirty="0" smtClean="0"/>
              <a:t>Cardiac cycle</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411162"/>
          </a:xfrm>
        </p:spPr>
        <p:txBody>
          <a:bodyPr>
            <a:normAutofit fontScale="90000"/>
          </a:bodyPr>
          <a:lstStyle/>
          <a:p>
            <a:pPr eaLnBrk="1" hangingPunct="1">
              <a:defRPr/>
            </a:pPr>
            <a:r>
              <a:rPr lang="en-US" dirty="0" smtClean="0"/>
              <a:t>Cardiac Cycle</a:t>
            </a:r>
            <a:endParaRPr lang="en-US" dirty="0"/>
          </a:p>
        </p:txBody>
      </p:sp>
      <p:sp>
        <p:nvSpPr>
          <p:cNvPr id="101378" name="Content Placeholder 2"/>
          <p:cNvSpPr>
            <a:spLocks noGrp="1"/>
          </p:cNvSpPr>
          <p:nvPr>
            <p:ph idx="1"/>
          </p:nvPr>
        </p:nvSpPr>
        <p:spPr>
          <a:xfrm>
            <a:off x="990600" y="838200"/>
            <a:ext cx="7943850" cy="5410200"/>
          </a:xfrm>
        </p:spPr>
        <p:txBody>
          <a:bodyPr/>
          <a:lstStyle/>
          <a:p>
            <a:pPr eaLnBrk="1" hangingPunct="1"/>
            <a:r>
              <a:rPr lang="en-US" sz="2800" smtClean="0">
                <a:latin typeface="Times New Roman" pitchFamily="18" charset="0"/>
                <a:cs typeface="Times New Roman" pitchFamily="18" charset="0"/>
              </a:rPr>
              <a:t>It is the sequence of events which occurs during one complete heart beat. </a:t>
            </a:r>
          </a:p>
          <a:p>
            <a:pPr eaLnBrk="1" hangingPunct="1"/>
            <a:r>
              <a:rPr lang="en-US" sz="2800" smtClean="0">
                <a:latin typeface="Times New Roman" pitchFamily="18" charset="0"/>
                <a:cs typeface="Times New Roman" pitchFamily="18" charset="0"/>
              </a:rPr>
              <a:t>In each cardiac cycle, heart contracts &amp; relax alternately, leading to pressure difference &amp; flow of blood from higher pressure to lower pressure.</a:t>
            </a:r>
          </a:p>
          <a:p>
            <a:pPr eaLnBrk="1" hangingPunct="1"/>
            <a:r>
              <a:rPr lang="en-US" sz="2800" smtClean="0">
                <a:latin typeface="Times New Roman" pitchFamily="18" charset="0"/>
                <a:cs typeface="Times New Roman" pitchFamily="18" charset="0"/>
              </a:rPr>
              <a:t>Total time required for one cardiac cycle is 0.8 sec</a:t>
            </a:r>
          </a:p>
          <a:p>
            <a:pPr marL="863600" lvl="2" indent="-342900" eaLnBrk="1" hangingPunct="1">
              <a:lnSpc>
                <a:spcPct val="90000"/>
              </a:lnSpc>
              <a:spcAft>
                <a:spcPct val="50000"/>
              </a:spcAft>
              <a:buClr>
                <a:srgbClr val="FF6600"/>
              </a:buClr>
              <a:buFont typeface="Symbol" pitchFamily="18" charset="2"/>
              <a:buChar char="·"/>
            </a:pPr>
            <a:r>
              <a:rPr lang="en-US" sz="2000" smtClean="0">
                <a:latin typeface="Times New Roman" pitchFamily="18" charset="0"/>
                <a:cs typeface="Times New Roman" pitchFamily="18" charset="0"/>
              </a:rPr>
              <a:t>Systole = contraction of heart muscle</a:t>
            </a:r>
          </a:p>
          <a:p>
            <a:pPr marL="863600" lvl="2" indent="-342900" eaLnBrk="1" hangingPunct="1">
              <a:lnSpc>
                <a:spcPct val="90000"/>
              </a:lnSpc>
              <a:spcAft>
                <a:spcPct val="50000"/>
              </a:spcAft>
              <a:buClr>
                <a:srgbClr val="FF6600"/>
              </a:buClr>
              <a:buFont typeface="Symbol" pitchFamily="18" charset="2"/>
              <a:buChar char="·"/>
            </a:pPr>
            <a:r>
              <a:rPr lang="en-US" sz="2000" smtClean="0">
                <a:latin typeface="Times New Roman" pitchFamily="18" charset="0"/>
                <a:cs typeface="Times New Roman" pitchFamily="18" charset="0"/>
              </a:rPr>
              <a:t>Diastole = relaxation of heart muscle</a:t>
            </a:r>
          </a:p>
          <a:p>
            <a:pPr eaLnBrk="1" hangingPunct="1"/>
            <a:endParaRPr lang="en-US" sz="2800" smtClean="0">
              <a:latin typeface="Times New Roman" pitchFamily="18" charset="0"/>
              <a:cs typeface="Times New Roman" pitchFamily="18"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Events of Cardiac cycle</a:t>
            </a:r>
            <a:endParaRPr lang="en-US" dirty="0"/>
          </a:p>
        </p:txBody>
      </p:sp>
      <p:sp>
        <p:nvSpPr>
          <p:cNvPr id="102402" name="Content Placeholder 2"/>
          <p:cNvSpPr>
            <a:spLocks noGrp="1"/>
          </p:cNvSpPr>
          <p:nvPr>
            <p:ph idx="1"/>
          </p:nvPr>
        </p:nvSpPr>
        <p:spPr>
          <a:xfrm>
            <a:off x="990600" y="1447800"/>
            <a:ext cx="7943850" cy="4800600"/>
          </a:xfrm>
        </p:spPr>
        <p:txBody>
          <a:bodyPr/>
          <a:lstStyle/>
          <a:p>
            <a:pPr eaLnBrk="1" hangingPunct="1"/>
            <a:r>
              <a:rPr lang="en-US" smtClean="0"/>
              <a:t>Both atria &amp; ventricles undergo systolic &amp; diastolic phases, hence one cardiac cycle is divided into 4 phases –</a:t>
            </a:r>
          </a:p>
          <a:p>
            <a:pPr lvl="1" eaLnBrk="1" hangingPunct="1"/>
            <a:r>
              <a:rPr lang="en-US" sz="2400" smtClean="0"/>
              <a:t>Atrial Systole – Contraction of atrium – 0.1 sec</a:t>
            </a:r>
          </a:p>
          <a:p>
            <a:pPr lvl="1" eaLnBrk="1" hangingPunct="1"/>
            <a:r>
              <a:rPr lang="en-US" sz="2400" smtClean="0"/>
              <a:t>Atrial Diastole – Relaxation of atrium – 0.7 sec</a:t>
            </a:r>
          </a:p>
          <a:p>
            <a:pPr lvl="1" eaLnBrk="1" hangingPunct="1"/>
            <a:r>
              <a:rPr lang="en-US" sz="2400" smtClean="0"/>
              <a:t>Ventricular Systole – Contraction of ventricles – 0.3 sec</a:t>
            </a:r>
          </a:p>
          <a:p>
            <a:pPr lvl="1" eaLnBrk="1" hangingPunct="1"/>
            <a:r>
              <a:rPr lang="en-US" sz="2400" smtClean="0"/>
              <a:t>Ventricular Diastole – Relaxation of ventricles – 0.5 sec</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5" descr="heart"/>
          <p:cNvPicPr>
            <a:picLocks noChangeAspect="1" noChangeArrowheads="1"/>
          </p:cNvPicPr>
          <p:nvPr/>
        </p:nvPicPr>
        <p:blipFill>
          <a:blip r:embed="rId2">
            <a:lum contrast="6000"/>
          </a:blip>
          <a:srcRect/>
          <a:stretch>
            <a:fillRect/>
          </a:stretch>
        </p:blipFill>
        <p:spPr bwMode="auto">
          <a:xfrm>
            <a:off x="990600" y="381000"/>
            <a:ext cx="8153400" cy="5964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1143000"/>
          </a:xfrm>
        </p:spPr>
        <p:txBody>
          <a:bodyPr/>
          <a:lstStyle/>
          <a:p>
            <a:pPr eaLnBrk="1" hangingPunct="1">
              <a:defRPr/>
            </a:pPr>
            <a:r>
              <a:rPr lang="en-US" dirty="0" smtClean="0"/>
              <a:t>Atrial events</a:t>
            </a:r>
            <a:endParaRPr lang="en-US" dirty="0"/>
          </a:p>
        </p:txBody>
      </p:sp>
      <p:sp>
        <p:nvSpPr>
          <p:cNvPr id="103426" name="Content Placeholder 2"/>
          <p:cNvSpPr>
            <a:spLocks noGrp="1"/>
          </p:cNvSpPr>
          <p:nvPr>
            <p:ph idx="1"/>
          </p:nvPr>
        </p:nvSpPr>
        <p:spPr>
          <a:xfrm>
            <a:off x="990600" y="1447800"/>
            <a:ext cx="7943850" cy="4800600"/>
          </a:xfrm>
        </p:spPr>
        <p:txBody>
          <a:bodyPr/>
          <a:lstStyle/>
          <a:p>
            <a:pPr eaLnBrk="1" hangingPunct="1"/>
            <a:r>
              <a:rPr lang="en-US" smtClean="0"/>
              <a:t>These include atrial systole &amp; atrial diastole. </a:t>
            </a:r>
          </a:p>
          <a:p>
            <a:pPr eaLnBrk="1" hangingPunct="1"/>
            <a:r>
              <a:rPr lang="en-US" smtClean="0"/>
              <a:t>Atrial systole occurs for 0.1 sec followed by atrial diastole for 0.7 sec.</a:t>
            </a:r>
          </a:p>
          <a:p>
            <a:pPr eaLnBrk="1" hangingPunct="1"/>
            <a:r>
              <a:rPr lang="en-US" smtClean="0"/>
              <a:t>During atrial systole, atria contract &amp; pour their blood into respective ventricles.</a:t>
            </a:r>
          </a:p>
          <a:p>
            <a:pPr eaLnBrk="1" hangingPunct="1">
              <a:lnSpc>
                <a:spcPct val="80000"/>
              </a:lnSpc>
            </a:pPr>
            <a:r>
              <a:rPr lang="en-US" sz="2400" smtClean="0"/>
              <a:t>Right atrium contracts </a:t>
            </a:r>
          </a:p>
          <a:p>
            <a:pPr lvl="1" eaLnBrk="1" hangingPunct="1">
              <a:lnSpc>
                <a:spcPct val="80000"/>
              </a:lnSpc>
            </a:pPr>
            <a:r>
              <a:rPr lang="en-US" sz="2000" smtClean="0"/>
              <a:t>Tricuspid valve opens </a:t>
            </a:r>
          </a:p>
          <a:p>
            <a:pPr lvl="1" eaLnBrk="1" hangingPunct="1">
              <a:lnSpc>
                <a:spcPct val="80000"/>
              </a:lnSpc>
            </a:pPr>
            <a:r>
              <a:rPr lang="en-US" sz="2000" smtClean="0"/>
              <a:t>Blood fills right ventricle</a:t>
            </a:r>
          </a:p>
          <a:p>
            <a:pPr eaLnBrk="1" hangingPunct="1">
              <a:lnSpc>
                <a:spcPct val="90000"/>
              </a:lnSpc>
            </a:pPr>
            <a:r>
              <a:rPr lang="en-US" sz="2400" smtClean="0"/>
              <a:t>Left atrium contracts </a:t>
            </a:r>
          </a:p>
          <a:p>
            <a:pPr lvl="1" eaLnBrk="1" hangingPunct="1">
              <a:lnSpc>
                <a:spcPct val="90000"/>
              </a:lnSpc>
            </a:pPr>
            <a:r>
              <a:rPr lang="en-US" sz="2000" smtClean="0"/>
              <a:t>Bicuspid valve opens </a:t>
            </a:r>
          </a:p>
          <a:p>
            <a:pPr lvl="1" eaLnBrk="1" hangingPunct="1">
              <a:lnSpc>
                <a:spcPct val="90000"/>
              </a:lnSpc>
            </a:pPr>
            <a:r>
              <a:rPr lang="en-US" sz="2000" smtClean="0"/>
              <a:t>Blood fills left ventricle</a:t>
            </a:r>
          </a:p>
          <a:p>
            <a:pPr eaLnBrk="1" hangingPunct="1"/>
            <a:endParaRPr lang="en-US" smtClean="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1143000"/>
          </a:xfrm>
        </p:spPr>
        <p:txBody>
          <a:bodyPr/>
          <a:lstStyle/>
          <a:p>
            <a:pPr eaLnBrk="1" hangingPunct="1">
              <a:defRPr/>
            </a:pPr>
            <a:r>
              <a:rPr lang="en-US" dirty="0" smtClean="0"/>
              <a:t>Atrial events</a:t>
            </a:r>
            <a:endParaRPr lang="en-US" dirty="0"/>
          </a:p>
        </p:txBody>
      </p:sp>
      <p:sp>
        <p:nvSpPr>
          <p:cNvPr id="104450" name="Content Placeholder 2"/>
          <p:cNvSpPr>
            <a:spLocks noGrp="1"/>
          </p:cNvSpPr>
          <p:nvPr>
            <p:ph idx="1"/>
          </p:nvPr>
        </p:nvSpPr>
        <p:spPr>
          <a:xfrm>
            <a:off x="990600" y="1447800"/>
            <a:ext cx="7943850" cy="4800600"/>
          </a:xfrm>
        </p:spPr>
        <p:txBody>
          <a:bodyPr/>
          <a:lstStyle/>
          <a:p>
            <a:pPr eaLnBrk="1" hangingPunct="1"/>
            <a:r>
              <a:rPr lang="en-US" smtClean="0"/>
              <a:t>During atrial diastole, atria relax &amp; the blood from SV &amp; IV fill the RA &amp; the blood from PV fills the LA.</a:t>
            </a:r>
          </a:p>
          <a:p>
            <a:pPr eaLnBrk="1" hangingPunct="1"/>
            <a:r>
              <a:rPr lang="en-US" smtClean="0"/>
              <a:t> After this, they again contract to perform atrial systole.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7650" cy="1143000"/>
          </a:xfrm>
        </p:spPr>
        <p:txBody>
          <a:bodyPr/>
          <a:lstStyle/>
          <a:p>
            <a:pPr eaLnBrk="1" hangingPunct="1">
              <a:defRPr/>
            </a:pPr>
            <a:r>
              <a:rPr lang="en-US" dirty="0" smtClean="0"/>
              <a:t>Ventricular events</a:t>
            </a:r>
            <a:endParaRPr lang="en-US" dirty="0"/>
          </a:p>
        </p:txBody>
      </p:sp>
      <p:sp>
        <p:nvSpPr>
          <p:cNvPr id="105474" name="Content Placeholder 2"/>
          <p:cNvSpPr>
            <a:spLocks noGrp="1"/>
          </p:cNvSpPr>
          <p:nvPr>
            <p:ph idx="1"/>
          </p:nvPr>
        </p:nvSpPr>
        <p:spPr>
          <a:xfrm>
            <a:off x="1066800" y="1447800"/>
            <a:ext cx="7867650" cy="4800600"/>
          </a:xfrm>
        </p:spPr>
        <p:txBody>
          <a:bodyPr/>
          <a:lstStyle/>
          <a:p>
            <a:pPr eaLnBrk="1" hangingPunct="1"/>
            <a:r>
              <a:rPr lang="en-US" smtClean="0"/>
              <a:t>As the atrial systole ends, the ventricular systole begins &amp; continues for 0.3 sec &amp; is followed by ventricular diastole for 0.5 sec.</a:t>
            </a:r>
          </a:p>
          <a:p>
            <a:pPr eaLnBrk="1" hangingPunct="1"/>
            <a:r>
              <a:rPr lang="en-US" smtClean="0"/>
              <a:t>The ventricular events can be studied in different periods such as-</a:t>
            </a:r>
          </a:p>
          <a:p>
            <a:pPr lvl="2" eaLnBrk="1" hangingPunct="1"/>
            <a:r>
              <a:rPr lang="en-US" smtClean="0"/>
              <a:t>Isometric ventricular contraction period (0.05)</a:t>
            </a:r>
          </a:p>
          <a:p>
            <a:pPr lvl="2" eaLnBrk="1" hangingPunct="1"/>
            <a:r>
              <a:rPr lang="en-US" smtClean="0"/>
              <a:t>Rapid &amp; slow ejection period(0.25)</a:t>
            </a:r>
          </a:p>
          <a:p>
            <a:pPr lvl="2" eaLnBrk="1" hangingPunct="1"/>
            <a:r>
              <a:rPr lang="en-US" smtClean="0"/>
              <a:t>Prodiastolic period (0.04)</a:t>
            </a:r>
          </a:p>
          <a:p>
            <a:pPr lvl="2" eaLnBrk="1" hangingPunct="1"/>
            <a:r>
              <a:rPr lang="en-US" smtClean="0"/>
              <a:t>Isometric ventricular relaxation period (0.08)</a:t>
            </a:r>
          </a:p>
          <a:p>
            <a:pPr lvl="2" eaLnBrk="1" hangingPunct="1"/>
            <a:r>
              <a:rPr lang="en-US" smtClean="0"/>
              <a:t>Rapid &amp; slow inflow period (0.28)</a:t>
            </a:r>
          </a:p>
          <a:p>
            <a:pPr lvl="2" eaLnBrk="1" hangingPunct="1"/>
            <a:r>
              <a:rPr lang="en-US" smtClean="0"/>
              <a:t>Last rapid filling period (0.1)</a:t>
            </a:r>
          </a:p>
          <a:p>
            <a:pPr lvl="2" eaLnBrk="1" hangingPunct="1"/>
            <a:endParaRPr lang="en-US" smtClean="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1143000"/>
          </a:xfrm>
        </p:spPr>
        <p:txBody>
          <a:bodyPr/>
          <a:lstStyle/>
          <a:p>
            <a:pPr eaLnBrk="1" hangingPunct="1">
              <a:defRPr/>
            </a:pPr>
            <a:r>
              <a:rPr lang="en-US" dirty="0" smtClean="0"/>
              <a:t>Ventricular events</a:t>
            </a:r>
            <a:endParaRPr lang="en-US" dirty="0"/>
          </a:p>
        </p:txBody>
      </p:sp>
      <p:sp>
        <p:nvSpPr>
          <p:cNvPr id="106498" name="Content Placeholder 2"/>
          <p:cNvSpPr>
            <a:spLocks noGrp="1"/>
          </p:cNvSpPr>
          <p:nvPr>
            <p:ph idx="1"/>
          </p:nvPr>
        </p:nvSpPr>
        <p:spPr>
          <a:xfrm>
            <a:off x="990600" y="1447800"/>
            <a:ext cx="7943850" cy="4800600"/>
          </a:xfrm>
        </p:spPr>
        <p:txBody>
          <a:bodyPr/>
          <a:lstStyle/>
          <a:p>
            <a:pPr marL="365125" lvl="2" indent="-282575" eaLnBrk="1" hangingPunct="1">
              <a:spcBef>
                <a:spcPts val="600"/>
              </a:spcBef>
              <a:buClr>
                <a:schemeClr val="accent1"/>
              </a:buClr>
              <a:buSzPct val="80000"/>
              <a:buFont typeface="Wingdings 2" pitchFamily="18" charset="2"/>
              <a:buChar char=""/>
            </a:pPr>
            <a:r>
              <a:rPr lang="en-US" sz="3200" smtClean="0"/>
              <a:t>Isometric ventricular contraction period </a:t>
            </a:r>
            <a:r>
              <a:rPr lang="en-US" smtClean="0"/>
              <a:t>–   As ventricular systole starts, both the AV valves close synchronously. This produces first heart sound.  At this time SL valves are also closed &amp; hence the ventricular pressure is increasing without any decrease in its volume. This period is Isometric ventricular contraction period. This period remains for 0.05 sec. </a:t>
            </a:r>
          </a:p>
          <a:p>
            <a:pPr eaLnBrk="1" hangingPunct="1"/>
            <a:r>
              <a:rPr lang="en-US" sz="2400" smtClean="0"/>
              <a:t>This period starts with closure of AV valves &amp; ends with opening of SL valves.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792162"/>
          </a:xfrm>
        </p:spPr>
        <p:txBody>
          <a:bodyPr/>
          <a:lstStyle/>
          <a:p>
            <a:pPr eaLnBrk="1" hangingPunct="1">
              <a:defRPr/>
            </a:pPr>
            <a:r>
              <a:rPr lang="en-US" dirty="0" smtClean="0"/>
              <a:t>Ventricular events</a:t>
            </a:r>
            <a:endParaRPr lang="en-US" dirty="0"/>
          </a:p>
        </p:txBody>
      </p:sp>
      <p:sp>
        <p:nvSpPr>
          <p:cNvPr id="107522" name="Content Placeholder 2"/>
          <p:cNvSpPr>
            <a:spLocks noGrp="1"/>
          </p:cNvSpPr>
          <p:nvPr>
            <p:ph idx="1"/>
          </p:nvPr>
        </p:nvSpPr>
        <p:spPr>
          <a:xfrm>
            <a:off x="990600" y="990600"/>
            <a:ext cx="7943850" cy="5257800"/>
          </a:xfrm>
        </p:spPr>
        <p:txBody>
          <a:bodyPr/>
          <a:lstStyle/>
          <a:p>
            <a:pPr marL="365125" lvl="2" indent="-282575" eaLnBrk="1" hangingPunct="1">
              <a:spcBef>
                <a:spcPts val="600"/>
              </a:spcBef>
              <a:buClr>
                <a:schemeClr val="accent1"/>
              </a:buClr>
              <a:buSzPct val="80000"/>
              <a:buFont typeface="Wingdings 2" pitchFamily="18" charset="2"/>
              <a:buChar char=""/>
            </a:pPr>
            <a:r>
              <a:rPr lang="en-US" sz="3200" smtClean="0"/>
              <a:t>Rapid &amp; slow ejection period </a:t>
            </a:r>
            <a:r>
              <a:rPr lang="en-US" smtClean="0"/>
              <a:t>– After 0.05 sec, the SL valves open &amp; due to ventricular systole, blood is ejected out into respective arteries. This is rapid ejection period (0.15 sec). Later on,  as the volume decreases, the intraventriclar pressure declines &amp; blood is poured out with slow speed. This is called as slow ejection period (0.1 sec) </a:t>
            </a:r>
          </a:p>
          <a:p>
            <a:pPr eaLnBrk="1" hangingPunct="1"/>
            <a:r>
              <a:rPr lang="en-US" smtClean="0"/>
              <a:t>Prodiastolic period – </a:t>
            </a:r>
            <a:r>
              <a:rPr lang="en-US" sz="2400" smtClean="0"/>
              <a:t>After ventricular systole, blood tries to rush back into respective ventricles. But, this is suddenly stopped by the closure of SL valves. This produces 2</a:t>
            </a:r>
            <a:r>
              <a:rPr lang="en-US" sz="2400" baseline="30000" smtClean="0"/>
              <a:t>nd</a:t>
            </a:r>
            <a:r>
              <a:rPr lang="en-US" sz="2400" smtClean="0"/>
              <a:t> heart sound, indicating the end of ventricular systole. The interval between start of ventricular diastole &amp; closure of SL valves is known as Prodiastolic period (0.04 sec)</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850" cy="1143000"/>
          </a:xfrm>
        </p:spPr>
        <p:txBody>
          <a:bodyPr/>
          <a:lstStyle/>
          <a:p>
            <a:pPr eaLnBrk="1" hangingPunct="1">
              <a:defRPr/>
            </a:pPr>
            <a:r>
              <a:rPr lang="en-US" dirty="0" smtClean="0"/>
              <a:t>Ventricular events</a:t>
            </a:r>
            <a:endParaRPr lang="en-US" dirty="0"/>
          </a:p>
        </p:txBody>
      </p:sp>
      <p:sp>
        <p:nvSpPr>
          <p:cNvPr id="108546" name="Content Placeholder 2"/>
          <p:cNvSpPr>
            <a:spLocks noGrp="1"/>
          </p:cNvSpPr>
          <p:nvPr>
            <p:ph idx="1"/>
          </p:nvPr>
        </p:nvSpPr>
        <p:spPr>
          <a:xfrm>
            <a:off x="990600" y="1447800"/>
            <a:ext cx="7943850" cy="4800600"/>
          </a:xfrm>
        </p:spPr>
        <p:txBody>
          <a:bodyPr/>
          <a:lstStyle/>
          <a:p>
            <a:pPr eaLnBrk="1" hangingPunct="1"/>
            <a:r>
              <a:rPr lang="en-US" smtClean="0"/>
              <a:t>Isometric ventricular relaxation period – </a:t>
            </a:r>
            <a:r>
              <a:rPr lang="en-US" sz="2400" smtClean="0"/>
              <a:t>After Prodiastolic period, the ventricles undergo relaxation (even atria). During this period (0.08) both SL &amp; AV valves are closed &amp; both atria &amp; ventricles are in diastolic condition. Thus, intra-ventricular pressure is minimum &amp; heart is relaxing.</a:t>
            </a:r>
          </a:p>
          <a:p>
            <a:pPr eaLnBrk="1" hangingPunct="1"/>
            <a:r>
              <a:rPr lang="en-US" smtClean="0"/>
              <a:t>Rapid &amp; slow inflow period (0.28) </a:t>
            </a:r>
            <a:r>
              <a:rPr lang="en-US" sz="2400" smtClean="0"/>
              <a:t>– The Isometric ventricular relaxation period ends with opening of AV valves &amp; since ventricles are relaxing, rapid flow of blood from atria to ventricles starts. This is known as rapid inflow period – 3</a:t>
            </a:r>
            <a:r>
              <a:rPr lang="en-US" sz="2400" baseline="30000" smtClean="0"/>
              <a:t>rd</a:t>
            </a:r>
            <a:r>
              <a:rPr lang="en-US" sz="2400" smtClean="0"/>
              <a:t> heart sound is heard on echophone at this time.  After this slow inflow of blood continues.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endParaRPr lang="en-US"/>
          </a:p>
        </p:txBody>
      </p:sp>
      <p:sp>
        <p:nvSpPr>
          <p:cNvPr id="109570" name="Content Placeholder 2"/>
          <p:cNvSpPr>
            <a:spLocks noGrp="1"/>
          </p:cNvSpPr>
          <p:nvPr>
            <p:ph idx="1"/>
          </p:nvPr>
        </p:nvSpPr>
        <p:spPr/>
        <p:txBody>
          <a:bodyPr/>
          <a:lstStyle/>
          <a:p>
            <a:pPr eaLnBrk="1" hangingPunct="1"/>
            <a:r>
              <a:rPr lang="en-US" smtClean="0"/>
              <a:t>Last rapid filling period (0.1) – </a:t>
            </a:r>
            <a:r>
              <a:rPr lang="en-US" sz="2400" smtClean="0"/>
              <a:t>When ventricular diastole is about to end, the atrial systole has already started &amp; it overlaps for 0.1 sec. During this period, because of active contraction of atria, filling of ventricles start rapidly. This is called as rapid filling period &amp; 4</a:t>
            </a:r>
            <a:r>
              <a:rPr lang="en-US" sz="2400" baseline="30000" smtClean="0"/>
              <a:t>th</a:t>
            </a:r>
            <a:r>
              <a:rPr lang="en-US" sz="2400" smtClean="0"/>
              <a:t> heart sound is heard at this time on echophone</a:t>
            </a:r>
            <a:r>
              <a:rPr lang="en-US" smtClean="0"/>
              <a:t>.</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3" name="Picture 3" descr="20_18"/>
          <p:cNvPicPr>
            <a:picLocks noChangeAspect="1" noChangeArrowheads="1"/>
          </p:cNvPicPr>
          <p:nvPr/>
        </p:nvPicPr>
        <p:blipFill>
          <a:blip r:embed="rId2"/>
          <a:srcRect/>
          <a:stretch>
            <a:fillRect/>
          </a:stretch>
        </p:blipFill>
        <p:spPr bwMode="auto">
          <a:xfrm>
            <a:off x="990600" y="228600"/>
            <a:ext cx="8001000" cy="6400800"/>
          </a:xfrm>
          <a:prstGeom prst="rect">
            <a:avLst/>
          </a:prstGeom>
          <a:noFill/>
          <a:ln w="9525">
            <a:noFill/>
            <a:miter lim="800000"/>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7" name="Picture 2" descr="D:\digital_content\chapt13\art_library\color_art_library\13_11.jpg"/>
          <p:cNvPicPr>
            <a:picLocks noChangeAspect="1" noChangeArrowheads="1"/>
          </p:cNvPicPr>
          <p:nvPr/>
        </p:nvPicPr>
        <p:blipFill>
          <a:blip r:embed="rId2"/>
          <a:srcRect/>
          <a:stretch>
            <a:fillRect/>
          </a:stretch>
        </p:blipFill>
        <p:spPr bwMode="auto">
          <a:xfrm>
            <a:off x="508000" y="381000"/>
            <a:ext cx="8128000" cy="6096000"/>
          </a:xfrm>
          <a:prstGeom prst="rect">
            <a:avLst/>
          </a:prstGeom>
          <a:noFill/>
          <a:ln w="9525">
            <a:no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a:t>Chapter 18, Cardiovascular System </a:t>
            </a:r>
          </a:p>
        </p:txBody>
      </p:sp>
      <p:sp>
        <p:nvSpPr>
          <p:cNvPr id="5" name="Slide Number Placeholder 5"/>
          <p:cNvSpPr>
            <a:spLocks noGrp="1"/>
          </p:cNvSpPr>
          <p:nvPr>
            <p:ph type="sldNum" sz="quarter" idx="12"/>
          </p:nvPr>
        </p:nvSpPr>
        <p:spPr/>
        <p:txBody>
          <a:bodyPr/>
          <a:lstStyle/>
          <a:p>
            <a:pPr>
              <a:defRPr/>
            </a:pPr>
            <a:fld id="{285CF449-2F89-476F-BD98-59DAEA89601D}" type="slidenum">
              <a:rPr lang="en-US"/>
              <a:pPr>
                <a:defRPr/>
              </a:pPr>
              <a:t>79</a:t>
            </a:fld>
            <a:endParaRPr lang="en-US"/>
          </a:p>
        </p:txBody>
      </p:sp>
      <p:sp>
        <p:nvSpPr>
          <p:cNvPr id="522242" name="Rectangle 2"/>
          <p:cNvSpPr>
            <a:spLocks noGrp="1" noChangeArrowheads="1"/>
          </p:cNvSpPr>
          <p:nvPr>
            <p:ph type="title"/>
          </p:nvPr>
        </p:nvSpPr>
        <p:spPr/>
        <p:txBody>
          <a:bodyPr/>
          <a:lstStyle/>
          <a:p>
            <a:pPr eaLnBrk="1" hangingPunct="1">
              <a:defRPr/>
            </a:pPr>
            <a:r>
              <a:rPr lang="en-US"/>
              <a:t>Heart Sounds</a:t>
            </a:r>
          </a:p>
        </p:txBody>
      </p:sp>
      <p:sp>
        <p:nvSpPr>
          <p:cNvPr id="112644" name="Rectangle 3"/>
          <p:cNvSpPr>
            <a:spLocks noGrp="1" noChangeArrowheads="1"/>
          </p:cNvSpPr>
          <p:nvPr>
            <p:ph type="body" idx="1"/>
          </p:nvPr>
        </p:nvSpPr>
        <p:spPr/>
        <p:txBody>
          <a:bodyPr/>
          <a:lstStyle/>
          <a:p>
            <a:pPr eaLnBrk="1" hangingPunct="1"/>
            <a:r>
              <a:rPr lang="en-US" smtClean="0">
                <a:solidFill>
                  <a:srgbClr val="FF0000"/>
                </a:solidFill>
              </a:rPr>
              <a:t>Heart sounds (lub-dup) are associated with closing of heart valves</a:t>
            </a:r>
          </a:p>
          <a:p>
            <a:pPr lvl="1" eaLnBrk="1" hangingPunct="1"/>
            <a:r>
              <a:rPr lang="en-US" b="1" smtClean="0">
                <a:solidFill>
                  <a:srgbClr val="6666CC"/>
                </a:solidFill>
              </a:rPr>
              <a:t>First sound</a:t>
            </a:r>
            <a:r>
              <a:rPr lang="en-US" smtClean="0"/>
              <a:t> occurs as </a:t>
            </a:r>
            <a:r>
              <a:rPr lang="en-US" smtClean="0">
                <a:solidFill>
                  <a:srgbClr val="6666CC"/>
                </a:solidFill>
              </a:rPr>
              <a:t>AV valves close</a:t>
            </a:r>
            <a:r>
              <a:rPr lang="en-US" smtClean="0"/>
              <a:t> and signifies </a:t>
            </a:r>
            <a:r>
              <a:rPr lang="en-US" smtClean="0">
                <a:solidFill>
                  <a:srgbClr val="6666CC"/>
                </a:solidFill>
              </a:rPr>
              <a:t>beginning of systole (contraction)</a:t>
            </a:r>
          </a:p>
          <a:p>
            <a:pPr lvl="1" eaLnBrk="1" hangingPunct="1"/>
            <a:r>
              <a:rPr lang="en-US" b="1" smtClean="0">
                <a:solidFill>
                  <a:srgbClr val="6666CC"/>
                </a:solidFill>
              </a:rPr>
              <a:t>Second sound</a:t>
            </a:r>
            <a:r>
              <a:rPr lang="en-US" smtClean="0"/>
              <a:t> occurs when </a:t>
            </a:r>
            <a:r>
              <a:rPr lang="en-US" smtClean="0">
                <a:solidFill>
                  <a:srgbClr val="6666CC"/>
                </a:solidFill>
              </a:rPr>
              <a:t>SL valves close</a:t>
            </a:r>
            <a:r>
              <a:rPr lang="en-US" smtClean="0"/>
              <a:t> at the </a:t>
            </a:r>
            <a:r>
              <a:rPr lang="en-US" smtClean="0">
                <a:solidFill>
                  <a:srgbClr val="6666CC"/>
                </a:solidFill>
              </a:rPr>
              <a:t>beginning of ventricular diastole (relaxation)</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descr="28_heartlayers">
            <a:hlinkClick r:id="rId2" action="ppaction://hlinksldjump"/>
          </p:cNvPr>
          <p:cNvPicPr>
            <a:picLocks noChangeAspect="1" noChangeArrowheads="1"/>
          </p:cNvPicPr>
          <p:nvPr/>
        </p:nvPicPr>
        <p:blipFill>
          <a:blip r:embed="rId3"/>
          <a:srcRect/>
          <a:stretch>
            <a:fillRect/>
          </a:stretch>
        </p:blipFill>
        <p:spPr bwMode="auto">
          <a:xfrm>
            <a:off x="609600" y="228600"/>
            <a:ext cx="8305800" cy="6618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685800" y="76200"/>
            <a:ext cx="7772400" cy="1143000"/>
          </a:xfrm>
        </p:spPr>
        <p:txBody>
          <a:bodyPr/>
          <a:lstStyle/>
          <a:p>
            <a:pPr eaLnBrk="1" hangingPunct="1">
              <a:defRPr/>
            </a:pPr>
            <a:r>
              <a:rPr lang="en-US"/>
              <a:t>Heart Sounds</a:t>
            </a:r>
          </a:p>
        </p:txBody>
      </p:sp>
      <p:sp>
        <p:nvSpPr>
          <p:cNvPr id="160771" name="Rectangle 3"/>
          <p:cNvSpPr>
            <a:spLocks noGrp="1" noChangeArrowheads="1"/>
          </p:cNvSpPr>
          <p:nvPr>
            <p:ph type="body" idx="1"/>
          </p:nvPr>
        </p:nvSpPr>
        <p:spPr>
          <a:xfrm>
            <a:off x="685800" y="1600200"/>
            <a:ext cx="7772400" cy="4267200"/>
          </a:xfrm>
        </p:spPr>
        <p:txBody>
          <a:bodyPr/>
          <a:lstStyle/>
          <a:p>
            <a:pPr eaLnBrk="1" hangingPunct="1">
              <a:buClr>
                <a:schemeClr val="tx1"/>
              </a:buClr>
            </a:pPr>
            <a:r>
              <a:rPr lang="en-US" sz="2800" smtClean="0">
                <a:solidFill>
                  <a:srgbClr val="000099"/>
                </a:solidFill>
              </a:rPr>
              <a:t>First heart sound or “lubb”</a:t>
            </a:r>
          </a:p>
          <a:p>
            <a:pPr lvl="1" eaLnBrk="1" hangingPunct="1">
              <a:buClr>
                <a:srgbClr val="FF0000"/>
              </a:buClr>
            </a:pPr>
            <a:r>
              <a:rPr lang="en-US" sz="2000" smtClean="0"/>
              <a:t>Atrioventricular valves and surrounding fluid vibrations as valves close at beginning of ventricular systole</a:t>
            </a:r>
            <a:endParaRPr lang="en-US" sz="2400" smtClean="0"/>
          </a:p>
          <a:p>
            <a:pPr eaLnBrk="1" hangingPunct="1">
              <a:buClr>
                <a:schemeClr val="tx1"/>
              </a:buClr>
            </a:pPr>
            <a:r>
              <a:rPr lang="en-US" sz="2800" smtClean="0">
                <a:solidFill>
                  <a:srgbClr val="000099"/>
                </a:solidFill>
              </a:rPr>
              <a:t>Second heart sound or “dupp”</a:t>
            </a:r>
          </a:p>
          <a:p>
            <a:pPr lvl="1" eaLnBrk="1" hangingPunct="1">
              <a:buClr>
                <a:srgbClr val="FF0000"/>
              </a:buClr>
            </a:pPr>
            <a:r>
              <a:rPr lang="en-US" sz="2000" smtClean="0"/>
              <a:t>Results from closure of aortic and pulmonary semilunar valves at beginning of ventricular diastole, lasts longer</a:t>
            </a:r>
            <a:endParaRPr lang="en-US" sz="2400" smtClean="0"/>
          </a:p>
          <a:p>
            <a:pPr eaLnBrk="1" hangingPunct="1">
              <a:buClr>
                <a:schemeClr val="tx1"/>
              </a:buClr>
            </a:pPr>
            <a:r>
              <a:rPr lang="en-US" sz="2800" smtClean="0">
                <a:solidFill>
                  <a:srgbClr val="000099"/>
                </a:solidFill>
              </a:rPr>
              <a:t>Third &amp; fourth heart sound </a:t>
            </a:r>
            <a:r>
              <a:rPr lang="en-US" sz="2400" smtClean="0">
                <a:solidFill>
                  <a:srgbClr val="000099"/>
                </a:solidFill>
              </a:rPr>
              <a:t>(occasional)</a:t>
            </a:r>
            <a:endParaRPr lang="en-US" sz="2800" smtClean="0">
              <a:solidFill>
                <a:srgbClr val="000099"/>
              </a:solidFill>
            </a:endParaRPr>
          </a:p>
          <a:p>
            <a:pPr lvl="1" eaLnBrk="1" hangingPunct="1">
              <a:buClr>
                <a:srgbClr val="FF0000"/>
              </a:buClr>
            </a:pPr>
            <a:r>
              <a:rPr lang="en-US" sz="2000" smtClean="0"/>
              <a:t>Caused by turbulent blood flow into ventricles and detected near end of first one-third of diastole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0771">
                                            <p:txEl>
                                              <p:pRg st="0" end="0"/>
                                            </p:txEl>
                                          </p:spTgt>
                                        </p:tgtEl>
                                        <p:attrNameLst>
                                          <p:attrName>style.visibility</p:attrName>
                                        </p:attrNameLst>
                                      </p:cBhvr>
                                      <p:to>
                                        <p:strVal val="visible"/>
                                      </p:to>
                                    </p:set>
                                    <p:animEffect transition="in" filter="randombar(horizontal)">
                                      <p:cBhvr>
                                        <p:cTn id="7" dur="500"/>
                                        <p:tgtEl>
                                          <p:spTgt spid="160771">
                                            <p:txEl>
                                              <p:pRg st="0" end="0"/>
                                            </p:txEl>
                                          </p:spTgt>
                                        </p:tgtEl>
                                      </p:cBhvr>
                                    </p:animEffect>
                                  </p:childTnLst>
                                  <p:subTnLst>
                                    <p:animClr clrSpc="rgb" dir="cw">
                                      <p:cBhvr override="childStyle">
                                        <p:cTn dur="1" fill="hold" display="0" masterRel="nextClick" afterEffect="1"/>
                                        <p:tgtEl>
                                          <p:spTgt spid="160771">
                                            <p:txEl>
                                              <p:pRg st="0" end="0"/>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60771">
                                            <p:txEl>
                                              <p:pRg st="1" end="1"/>
                                            </p:txEl>
                                          </p:spTgt>
                                        </p:tgtEl>
                                        <p:attrNameLst>
                                          <p:attrName>style.visibility</p:attrName>
                                        </p:attrNameLst>
                                      </p:cBhvr>
                                      <p:to>
                                        <p:strVal val="visible"/>
                                      </p:to>
                                    </p:set>
                                    <p:animEffect transition="in" filter="randombar(horizontal)">
                                      <p:cBhvr>
                                        <p:cTn id="12" dur="500"/>
                                        <p:tgtEl>
                                          <p:spTgt spid="160771">
                                            <p:txEl>
                                              <p:pRg st="1" end="1"/>
                                            </p:txEl>
                                          </p:spTgt>
                                        </p:tgtEl>
                                      </p:cBhvr>
                                    </p:animEffect>
                                  </p:childTnLst>
                                  <p:subTnLst>
                                    <p:animClr clrSpc="rgb" dir="cw">
                                      <p:cBhvr override="childStyle">
                                        <p:cTn dur="1" fill="hold" display="0" masterRel="nextClick" afterEffect="1"/>
                                        <p:tgtEl>
                                          <p:spTgt spid="160771">
                                            <p:txEl>
                                              <p:pRg st="1" end="1"/>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0771">
                                            <p:txEl>
                                              <p:pRg st="2" end="2"/>
                                            </p:txEl>
                                          </p:spTgt>
                                        </p:tgtEl>
                                        <p:attrNameLst>
                                          <p:attrName>style.visibility</p:attrName>
                                        </p:attrNameLst>
                                      </p:cBhvr>
                                      <p:to>
                                        <p:strVal val="visible"/>
                                      </p:to>
                                    </p:set>
                                    <p:animEffect transition="in" filter="randombar(horizontal)">
                                      <p:cBhvr>
                                        <p:cTn id="17" dur="500"/>
                                        <p:tgtEl>
                                          <p:spTgt spid="160771">
                                            <p:txEl>
                                              <p:pRg st="2" end="2"/>
                                            </p:txEl>
                                          </p:spTgt>
                                        </p:tgtEl>
                                      </p:cBhvr>
                                    </p:animEffect>
                                  </p:childTnLst>
                                  <p:subTnLst>
                                    <p:animClr clrSpc="rgb" dir="cw">
                                      <p:cBhvr override="childStyle">
                                        <p:cTn dur="1" fill="hold" display="0" masterRel="nextClick" afterEffect="1"/>
                                        <p:tgtEl>
                                          <p:spTgt spid="160771">
                                            <p:txEl>
                                              <p:pRg st="2" end="2"/>
                                            </p:txEl>
                                          </p:spTgt>
                                        </p:tgtEl>
                                        <p:attrNameLst>
                                          <p:attrName>ppt_c</p:attrName>
                                        </p:attrNameLst>
                                      </p:cBhvr>
                                      <p:to>
                                        <a:schemeClr val="bg2"/>
                                      </p:to>
                                    </p:animClr>
                                  </p:sub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60771">
                                            <p:txEl>
                                              <p:pRg st="3" end="3"/>
                                            </p:txEl>
                                          </p:spTgt>
                                        </p:tgtEl>
                                        <p:attrNameLst>
                                          <p:attrName>style.visibility</p:attrName>
                                        </p:attrNameLst>
                                      </p:cBhvr>
                                      <p:to>
                                        <p:strVal val="visible"/>
                                      </p:to>
                                    </p:set>
                                    <p:animEffect transition="in" filter="randombar(horizontal)">
                                      <p:cBhvr>
                                        <p:cTn id="22" dur="500"/>
                                        <p:tgtEl>
                                          <p:spTgt spid="160771">
                                            <p:txEl>
                                              <p:pRg st="3" end="3"/>
                                            </p:txEl>
                                          </p:spTgt>
                                        </p:tgtEl>
                                      </p:cBhvr>
                                    </p:animEffect>
                                  </p:childTnLst>
                                  <p:subTnLst>
                                    <p:animClr clrSpc="rgb" dir="cw">
                                      <p:cBhvr override="childStyle">
                                        <p:cTn dur="1" fill="hold" display="0" masterRel="nextClick" afterEffect="1"/>
                                        <p:tgtEl>
                                          <p:spTgt spid="160771">
                                            <p:txEl>
                                              <p:pRg st="3" end="3"/>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60771">
                                            <p:txEl>
                                              <p:pRg st="4" end="4"/>
                                            </p:txEl>
                                          </p:spTgt>
                                        </p:tgtEl>
                                        <p:attrNameLst>
                                          <p:attrName>style.visibility</p:attrName>
                                        </p:attrNameLst>
                                      </p:cBhvr>
                                      <p:to>
                                        <p:strVal val="visible"/>
                                      </p:to>
                                    </p:set>
                                    <p:animEffect transition="in" filter="randombar(horizontal)">
                                      <p:cBhvr>
                                        <p:cTn id="27" dur="500"/>
                                        <p:tgtEl>
                                          <p:spTgt spid="160771">
                                            <p:txEl>
                                              <p:pRg st="4" end="4"/>
                                            </p:txEl>
                                          </p:spTgt>
                                        </p:tgtEl>
                                      </p:cBhvr>
                                    </p:animEffect>
                                  </p:childTnLst>
                                  <p:subTnLst>
                                    <p:animClr clrSpc="rgb" dir="cw">
                                      <p:cBhvr override="childStyle">
                                        <p:cTn dur="1" fill="hold" display="0" masterRel="nextClick" afterEffect="1"/>
                                        <p:tgtEl>
                                          <p:spTgt spid="160771">
                                            <p:txEl>
                                              <p:pRg st="4" end="4"/>
                                            </p:txEl>
                                          </p:spTgt>
                                        </p:tgtEl>
                                        <p:attrNameLst>
                                          <p:attrName>ppt_c</p:attrName>
                                        </p:attrNameLst>
                                      </p:cBhvr>
                                      <p:to>
                                        <a:schemeClr val="bg2"/>
                                      </p:to>
                                    </p:animClr>
                                  </p:sub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60771">
                                            <p:txEl>
                                              <p:pRg st="5" end="5"/>
                                            </p:txEl>
                                          </p:spTgt>
                                        </p:tgtEl>
                                        <p:attrNameLst>
                                          <p:attrName>style.visibility</p:attrName>
                                        </p:attrNameLst>
                                      </p:cBhvr>
                                      <p:to>
                                        <p:strVal val="visible"/>
                                      </p:to>
                                    </p:set>
                                    <p:animEffect transition="in" filter="randombar(horizontal)">
                                      <p:cBhvr>
                                        <p:cTn id="32" dur="500"/>
                                        <p:tgtEl>
                                          <p:spTgt spid="160771">
                                            <p:txEl>
                                              <p:pRg st="5" end="5"/>
                                            </p:txEl>
                                          </p:spTgt>
                                        </p:tgtEl>
                                      </p:cBhvr>
                                    </p:animEffect>
                                  </p:childTnLst>
                                  <p:subTnLst>
                                    <p:animClr clrSpc="rgb" dir="cw">
                                      <p:cBhvr override="childStyle">
                                        <p:cTn dur="1" fill="hold" display="0" masterRel="nextClick" afterEffect="1"/>
                                        <p:tgtEl>
                                          <p:spTgt spid="160771">
                                            <p:txEl>
                                              <p:pRg st="5" end="5"/>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1" grpId="0" build="p" bldLvl="3"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3581400" y="6305550"/>
            <a:ext cx="2133600" cy="476250"/>
          </a:xfrm>
        </p:spPr>
        <p:txBody>
          <a:bodyPr/>
          <a:lstStyle/>
          <a:p>
            <a:pPr algn="r">
              <a:defRPr/>
            </a:pPr>
            <a:r>
              <a:rPr lang="en-US"/>
              <a:t>27-</a:t>
            </a:r>
            <a:fld id="{6878F970-4079-4151-9D68-9DA3AD090333}" type="slidenum">
              <a:rPr lang="en-US"/>
              <a:pPr algn="r">
                <a:defRPr/>
              </a:pPr>
              <a:t>81</a:t>
            </a:fld>
            <a:endParaRPr lang="en-US"/>
          </a:p>
        </p:txBody>
      </p:sp>
      <p:sp>
        <p:nvSpPr>
          <p:cNvPr id="172034" name="Rectangle 2"/>
          <p:cNvSpPr>
            <a:spLocks noGrp="1" noChangeArrowheads="1"/>
          </p:cNvSpPr>
          <p:nvPr>
            <p:ph type="title"/>
          </p:nvPr>
        </p:nvSpPr>
        <p:spPr>
          <a:xfrm>
            <a:off x="457200" y="685800"/>
            <a:ext cx="8229600" cy="1066800"/>
          </a:xfrm>
        </p:spPr>
        <p:txBody>
          <a:bodyPr/>
          <a:lstStyle/>
          <a:p>
            <a:pPr eaLnBrk="1" hangingPunct="1">
              <a:lnSpc>
                <a:spcPct val="75000"/>
              </a:lnSpc>
              <a:defRPr/>
            </a:pPr>
            <a:r>
              <a:rPr lang="en-US">
                <a:cs typeface="Times New Roman" pitchFamily="18" charset="0"/>
              </a:rPr>
              <a:t>The Heart: </a:t>
            </a:r>
            <a:r>
              <a:rPr lang="en-US" sz="3200" i="1">
                <a:cs typeface="Times New Roman" pitchFamily="18" charset="0"/>
              </a:rPr>
              <a:t>Heart Sounds</a:t>
            </a:r>
          </a:p>
        </p:txBody>
      </p:sp>
      <p:sp>
        <p:nvSpPr>
          <p:cNvPr id="172035" name="Rectangle 3"/>
          <p:cNvSpPr>
            <a:spLocks noGrp="1" noChangeArrowheads="1"/>
          </p:cNvSpPr>
          <p:nvPr>
            <p:ph type="body" idx="1"/>
          </p:nvPr>
        </p:nvSpPr>
        <p:spPr>
          <a:xfrm>
            <a:off x="381000" y="1828800"/>
            <a:ext cx="8229600" cy="4225925"/>
          </a:xfrm>
        </p:spPr>
        <p:txBody>
          <a:bodyPr/>
          <a:lstStyle/>
          <a:p>
            <a:pPr eaLnBrk="1" hangingPunct="1">
              <a:buSzPct val="75000"/>
            </a:pPr>
            <a:r>
              <a:rPr lang="en-US" smtClean="0">
                <a:cs typeface="Times New Roman" pitchFamily="18" charset="0"/>
              </a:rPr>
              <a:t>One cardiac cycle – two heart sounds (lubb and dubb) when valves in the heart snap shut</a:t>
            </a:r>
          </a:p>
          <a:p>
            <a:pPr lvl="1" eaLnBrk="1" hangingPunct="1"/>
            <a:r>
              <a:rPr lang="en-US" smtClean="0">
                <a:cs typeface="Times New Roman" pitchFamily="18" charset="0"/>
              </a:rPr>
              <a:t>Lubb – First sound</a:t>
            </a:r>
          </a:p>
          <a:p>
            <a:pPr lvl="2" eaLnBrk="1" hangingPunct="1">
              <a:buSzPct val="75000"/>
            </a:pPr>
            <a:r>
              <a:rPr lang="en-US" smtClean="0">
                <a:cs typeface="Times New Roman" pitchFamily="18" charset="0"/>
              </a:rPr>
              <a:t>When the ventricles contract, the tricuspid and bicuspid valves snap shut </a:t>
            </a:r>
          </a:p>
          <a:p>
            <a:pPr lvl="1" eaLnBrk="1" hangingPunct="1">
              <a:spcBef>
                <a:spcPct val="45000"/>
              </a:spcBef>
            </a:pPr>
            <a:r>
              <a:rPr lang="en-US" smtClean="0">
                <a:cs typeface="Times New Roman" pitchFamily="18" charset="0"/>
              </a:rPr>
              <a:t>Dubb – Second sound </a:t>
            </a:r>
          </a:p>
          <a:p>
            <a:pPr lvl="2" eaLnBrk="1" hangingPunct="1">
              <a:buSzPct val="75000"/>
            </a:pPr>
            <a:r>
              <a:rPr lang="en-US" smtClean="0">
                <a:cs typeface="Times New Roman" pitchFamily="18" charset="0"/>
              </a:rPr>
              <a:t>When the atria contract and the pulmonary and aortic valves snap shut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Effect transition="in" filter="blinds(horizontal)">
                                      <p:cBhvr>
                                        <p:cTn id="7" dur="500"/>
                                        <p:tgtEl>
                                          <p:spTgt spid="1720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2035">
                                            <p:txEl>
                                              <p:pRg st="1" end="1"/>
                                            </p:txEl>
                                          </p:spTgt>
                                        </p:tgtEl>
                                        <p:attrNameLst>
                                          <p:attrName>style.visibility</p:attrName>
                                        </p:attrNameLst>
                                      </p:cBhvr>
                                      <p:to>
                                        <p:strVal val="visible"/>
                                      </p:to>
                                    </p:set>
                                    <p:animEffect transition="in" filter="blinds(horizontal)">
                                      <p:cBhvr>
                                        <p:cTn id="12" dur="500"/>
                                        <p:tgtEl>
                                          <p:spTgt spid="172035">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72035">
                                            <p:txEl>
                                              <p:pRg st="2" end="2"/>
                                            </p:txEl>
                                          </p:spTgt>
                                        </p:tgtEl>
                                        <p:attrNameLst>
                                          <p:attrName>style.visibility</p:attrName>
                                        </p:attrNameLst>
                                      </p:cBhvr>
                                      <p:to>
                                        <p:strVal val="visible"/>
                                      </p:to>
                                    </p:set>
                                    <p:animEffect transition="in" filter="blinds(horizontal)">
                                      <p:cBhvr>
                                        <p:cTn id="15" dur="500"/>
                                        <p:tgtEl>
                                          <p:spTgt spid="17203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72035">
                                            <p:txEl>
                                              <p:pRg st="3" end="3"/>
                                            </p:txEl>
                                          </p:spTgt>
                                        </p:tgtEl>
                                        <p:attrNameLst>
                                          <p:attrName>style.visibility</p:attrName>
                                        </p:attrNameLst>
                                      </p:cBhvr>
                                      <p:to>
                                        <p:strVal val="visible"/>
                                      </p:to>
                                    </p:set>
                                    <p:animEffect transition="in" filter="blinds(horizontal)">
                                      <p:cBhvr>
                                        <p:cTn id="20" dur="500"/>
                                        <p:tgtEl>
                                          <p:spTgt spid="172035">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72035">
                                            <p:txEl>
                                              <p:pRg st="4" end="4"/>
                                            </p:txEl>
                                          </p:spTgt>
                                        </p:tgtEl>
                                        <p:attrNameLst>
                                          <p:attrName>style.visibility</p:attrName>
                                        </p:attrNameLst>
                                      </p:cBhvr>
                                      <p:to>
                                        <p:strVal val="visible"/>
                                      </p:to>
                                    </p:set>
                                    <p:animEffect transition="in" filter="blinds(horizontal)">
                                      <p:cBhvr>
                                        <p:cTn id="23" dur="500"/>
                                        <p:tgtEl>
                                          <p:spTgt spid="1720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p:cNvSpPr>
          <p:nvPr>
            <p:ph type="title"/>
          </p:nvPr>
        </p:nvSpPr>
        <p:spPr bwMode="auto">
          <a:xfrm>
            <a:off x="990600" y="274638"/>
            <a:ext cx="7943850" cy="1143000"/>
          </a:xfrm>
        </p:spPr>
        <p:txBody>
          <a:bodyPr vert="horz" wrap="square" lIns="91440" tIns="45720" rIns="91440" bIns="45720" numCol="1" anchorCtr="0" compatLnSpc="1">
            <a:prstTxWarp prst="textNoShape">
              <a:avLst/>
            </a:prstTxWarp>
          </a:bodyPr>
          <a:lstStyle/>
          <a:p>
            <a:r>
              <a:rPr lang="en-US" smtClean="0">
                <a:effectLst/>
              </a:rPr>
              <a:t>Significance of heart sounds</a:t>
            </a:r>
          </a:p>
        </p:txBody>
      </p:sp>
      <p:sp>
        <p:nvSpPr>
          <p:cNvPr id="116738" name="Rectangle 3"/>
          <p:cNvSpPr>
            <a:spLocks noGrp="1"/>
          </p:cNvSpPr>
          <p:nvPr>
            <p:ph type="body" idx="1"/>
          </p:nvPr>
        </p:nvSpPr>
        <p:spPr>
          <a:xfrm>
            <a:off x="990600" y="1447800"/>
            <a:ext cx="7943850" cy="4800600"/>
          </a:xfrm>
        </p:spPr>
        <p:txBody>
          <a:bodyPr/>
          <a:lstStyle/>
          <a:p>
            <a:r>
              <a:rPr lang="en-US" smtClean="0"/>
              <a:t>The intensity &amp; duration of heart sounds indicate functioning of myocardium.</a:t>
            </a:r>
          </a:p>
          <a:p>
            <a:r>
              <a:rPr lang="en-US" smtClean="0"/>
              <a:t>First sound “Lubb” indicates proper functioning of AV valves &amp; beginning of ventricular systole</a:t>
            </a:r>
          </a:p>
          <a:p>
            <a:r>
              <a:rPr lang="en-US" smtClean="0"/>
              <a:t>Second sound “Dubb” indicates proper functioning of Semi lunar valves &amp; end of ventricular systole &amp; beginning of ventricular diastole.</a:t>
            </a:r>
          </a:p>
          <a:p>
            <a:endParaRPr lang="en-US" smtClean="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p:cNvSpPr>
          <p:nvPr>
            <p:ph type="title"/>
          </p:nvPr>
        </p:nvSpPr>
        <p:spPr bwMode="auto">
          <a:xfrm>
            <a:off x="990600" y="274638"/>
            <a:ext cx="7943850" cy="1143000"/>
          </a:xfrm>
        </p:spPr>
        <p:txBody>
          <a:bodyPr vert="horz" wrap="square" lIns="91440" tIns="45720" rIns="91440" bIns="45720" numCol="1" anchorCtr="0" compatLnSpc="1">
            <a:prstTxWarp prst="textNoShape">
              <a:avLst/>
            </a:prstTxWarp>
          </a:bodyPr>
          <a:lstStyle/>
          <a:p>
            <a:r>
              <a:rPr lang="en-US" smtClean="0">
                <a:effectLst/>
              </a:rPr>
              <a:t>ECG</a:t>
            </a:r>
          </a:p>
        </p:txBody>
      </p:sp>
      <p:sp>
        <p:nvSpPr>
          <p:cNvPr id="117762" name="Rectangle 3"/>
          <p:cNvSpPr>
            <a:spLocks noGrp="1"/>
          </p:cNvSpPr>
          <p:nvPr>
            <p:ph type="body" idx="1"/>
          </p:nvPr>
        </p:nvSpPr>
        <p:spPr>
          <a:xfrm>
            <a:off x="990600" y="1447800"/>
            <a:ext cx="7943850" cy="4800600"/>
          </a:xfrm>
        </p:spPr>
        <p:txBody>
          <a:bodyPr/>
          <a:lstStyle/>
          <a:p>
            <a:r>
              <a:rPr lang="en-US" sz="2800" smtClean="0"/>
              <a:t>Electrocardiogram</a:t>
            </a:r>
          </a:p>
          <a:p>
            <a:r>
              <a:rPr lang="en-US" sz="2800" smtClean="0"/>
              <a:t>It is the graphical recording of electrical changes in the heart during cardiac cycle.</a:t>
            </a:r>
          </a:p>
          <a:p>
            <a:r>
              <a:rPr lang="en-US" sz="2800" smtClean="0"/>
              <a:t>Instrument used – Electrocardiograph.</a:t>
            </a:r>
          </a:p>
          <a:p>
            <a:r>
              <a:rPr lang="en-US" sz="2800" smtClean="0"/>
              <a:t>In clinical practice, ECG is recorded by placing electrodes on the arms &amp; legs (Limb leads) &amp; six positions on the chest (chest leads). </a:t>
            </a:r>
          </a:p>
          <a:p>
            <a:r>
              <a:rPr lang="en-US" sz="2800" smtClean="0"/>
              <a:t>The electrocardiograph amplifies the heart’s electrical activity &amp; produces different tracings on the graph paper</a:t>
            </a:r>
          </a:p>
          <a:p>
            <a:endParaRPr lang="en-US" sz="2800" smtClean="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p:cNvSpPr>
          <p:nvPr>
            <p:ph type="title"/>
          </p:nvPr>
        </p:nvSpPr>
        <p:spPr bwMode="auto">
          <a:xfrm>
            <a:off x="990600" y="274638"/>
            <a:ext cx="7943850" cy="1143000"/>
          </a:xfrm>
        </p:spPr>
        <p:txBody>
          <a:bodyPr vert="horz" wrap="square" lIns="91440" tIns="45720" rIns="91440" bIns="45720" numCol="1" anchorCtr="0" compatLnSpc="1">
            <a:prstTxWarp prst="textNoShape">
              <a:avLst/>
            </a:prstTxWarp>
          </a:bodyPr>
          <a:lstStyle/>
          <a:p>
            <a:r>
              <a:rPr lang="en-US" smtClean="0">
                <a:effectLst/>
              </a:rPr>
              <a:t>Electrocardiogram</a:t>
            </a:r>
          </a:p>
        </p:txBody>
      </p:sp>
      <p:sp>
        <p:nvSpPr>
          <p:cNvPr id="118786" name="Rectangle 3"/>
          <p:cNvSpPr>
            <a:spLocks noGrp="1"/>
          </p:cNvSpPr>
          <p:nvPr>
            <p:ph type="body" idx="1"/>
          </p:nvPr>
        </p:nvSpPr>
        <p:spPr>
          <a:xfrm>
            <a:off x="990600" y="1447800"/>
            <a:ext cx="7943850" cy="4295775"/>
          </a:xfrm>
        </p:spPr>
        <p:txBody>
          <a:bodyPr/>
          <a:lstStyle/>
          <a:p>
            <a:r>
              <a:rPr lang="en-US" smtClean="0">
                <a:solidFill>
                  <a:srgbClr val="000000"/>
                </a:solidFill>
              </a:rPr>
              <a:t>A normal ECG consists of 3 different waves-</a:t>
            </a:r>
            <a:endParaRPr lang="en-US" smtClean="0">
              <a:solidFill>
                <a:srgbClr val="6666CC"/>
              </a:solidFill>
            </a:endParaRPr>
          </a:p>
          <a:p>
            <a:r>
              <a:rPr lang="en-US" u="sng" smtClean="0">
                <a:solidFill>
                  <a:srgbClr val="FF0000"/>
                </a:solidFill>
              </a:rPr>
              <a:t>P wave</a:t>
            </a:r>
            <a:r>
              <a:rPr lang="en-US" smtClean="0">
                <a:solidFill>
                  <a:srgbClr val="FF0000"/>
                </a:solidFill>
              </a:rPr>
              <a:t> corresponds to depolarization of SA node</a:t>
            </a:r>
          </a:p>
          <a:p>
            <a:r>
              <a:rPr lang="en-US" u="sng" smtClean="0">
                <a:solidFill>
                  <a:srgbClr val="6666CC"/>
                </a:solidFill>
              </a:rPr>
              <a:t>QRS complex wave</a:t>
            </a:r>
            <a:r>
              <a:rPr lang="en-US" smtClean="0">
                <a:solidFill>
                  <a:srgbClr val="6666CC"/>
                </a:solidFill>
              </a:rPr>
              <a:t> </a:t>
            </a:r>
            <a:r>
              <a:rPr lang="en-US" smtClean="0">
                <a:solidFill>
                  <a:srgbClr val="000000"/>
                </a:solidFill>
              </a:rPr>
              <a:t> corresponds to </a:t>
            </a:r>
            <a:r>
              <a:rPr lang="en-US" smtClean="0">
                <a:solidFill>
                  <a:srgbClr val="6666CC"/>
                </a:solidFill>
              </a:rPr>
              <a:t>ventricular depolarization</a:t>
            </a:r>
          </a:p>
          <a:p>
            <a:r>
              <a:rPr lang="en-US" u="sng" smtClean="0">
                <a:solidFill>
                  <a:srgbClr val="FF0000"/>
                </a:solidFill>
              </a:rPr>
              <a:t>T wave</a:t>
            </a:r>
            <a:r>
              <a:rPr lang="en-US" smtClean="0">
                <a:solidFill>
                  <a:srgbClr val="FF0000"/>
                </a:solidFill>
              </a:rPr>
              <a:t> corresponds to ventricular repolarization</a:t>
            </a:r>
          </a:p>
          <a:p>
            <a:r>
              <a:rPr lang="en-US" smtClean="0"/>
              <a:t>Atrial repolarization record is masked by the larger QRS complex</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p:cNvSpPr>
          <p:nvPr>
            <p:ph type="title"/>
          </p:nvPr>
        </p:nvSpPr>
        <p:spPr bwMode="auto">
          <a:xfrm>
            <a:off x="685800" y="76200"/>
            <a:ext cx="7772400" cy="1143000"/>
          </a:xfrm>
        </p:spPr>
        <p:txBody>
          <a:bodyPr vert="horz" wrap="square" lIns="91440" tIns="45720" rIns="91440" bIns="45720" numCol="1" anchorCtr="0" compatLnSpc="1">
            <a:prstTxWarp prst="textNoShape">
              <a:avLst/>
            </a:prstTxWarp>
          </a:bodyPr>
          <a:lstStyle/>
          <a:p>
            <a:r>
              <a:rPr lang="en-US" smtClean="0">
                <a:effectLst/>
              </a:rPr>
              <a:t>Electrocardiogram</a:t>
            </a:r>
          </a:p>
        </p:txBody>
      </p:sp>
      <p:sp>
        <p:nvSpPr>
          <p:cNvPr id="140291" name="Rectangle 3"/>
          <p:cNvSpPr>
            <a:spLocks noGrp="1"/>
          </p:cNvSpPr>
          <p:nvPr>
            <p:ph type="body" sz="half" idx="2"/>
          </p:nvPr>
        </p:nvSpPr>
        <p:spPr>
          <a:xfrm>
            <a:off x="5562600" y="1600200"/>
            <a:ext cx="3733800" cy="4267200"/>
          </a:xfrm>
        </p:spPr>
        <p:txBody>
          <a:bodyPr/>
          <a:lstStyle/>
          <a:p>
            <a:pPr marL="342900" indent="-342900"/>
            <a:r>
              <a:rPr lang="en-US" sz="2000" smtClean="0"/>
              <a:t>Pattern</a:t>
            </a:r>
          </a:p>
          <a:p>
            <a:pPr marL="742950" lvl="1" indent="-285750">
              <a:buClr>
                <a:srgbClr val="FF0000"/>
              </a:buClr>
            </a:pPr>
            <a:r>
              <a:rPr lang="en-US" sz="1800" smtClean="0">
                <a:solidFill>
                  <a:srgbClr val="000099"/>
                </a:solidFill>
              </a:rPr>
              <a:t>P wave </a:t>
            </a:r>
          </a:p>
          <a:p>
            <a:pPr marL="1143000" lvl="2"/>
            <a:r>
              <a:rPr lang="en-US" sz="1800" smtClean="0"/>
              <a:t>Atria depolarization</a:t>
            </a:r>
          </a:p>
          <a:p>
            <a:pPr marL="742950" lvl="1" indent="-285750">
              <a:buClr>
                <a:srgbClr val="FF0000"/>
              </a:buClr>
            </a:pPr>
            <a:r>
              <a:rPr lang="en-US" sz="1800" smtClean="0">
                <a:solidFill>
                  <a:srgbClr val="000099"/>
                </a:solidFill>
              </a:rPr>
              <a:t>QRS complex</a:t>
            </a:r>
          </a:p>
          <a:p>
            <a:pPr marL="1143000" lvl="2"/>
            <a:r>
              <a:rPr lang="en-US" sz="1800" smtClean="0"/>
              <a:t>Ventricle depolarization</a:t>
            </a:r>
          </a:p>
          <a:p>
            <a:pPr marL="1143000" lvl="2"/>
            <a:r>
              <a:rPr lang="en-US" sz="1800" smtClean="0"/>
              <a:t>Atria repolarization</a:t>
            </a:r>
          </a:p>
          <a:p>
            <a:pPr marL="742950" lvl="1" indent="-285750">
              <a:buClr>
                <a:srgbClr val="FF0000"/>
              </a:buClr>
            </a:pPr>
            <a:r>
              <a:rPr lang="en-US" sz="1800" smtClean="0">
                <a:solidFill>
                  <a:srgbClr val="000099"/>
                </a:solidFill>
              </a:rPr>
              <a:t>T wave:</a:t>
            </a:r>
            <a:r>
              <a:rPr lang="en-US" sz="1800" smtClean="0"/>
              <a:t> </a:t>
            </a:r>
          </a:p>
          <a:p>
            <a:pPr marL="1143000" lvl="2"/>
            <a:r>
              <a:rPr lang="en-US" sz="1800" smtClean="0"/>
              <a:t>Ventricle repolarization</a:t>
            </a:r>
          </a:p>
        </p:txBody>
      </p:sp>
      <p:pic>
        <p:nvPicPr>
          <p:cNvPr id="119811" name="Picture 4" descr="20_16"/>
          <p:cNvPicPr>
            <a:picLocks noChangeAspect="1" noChangeArrowheads="1"/>
          </p:cNvPicPr>
          <p:nvPr/>
        </p:nvPicPr>
        <p:blipFill>
          <a:blip r:embed="rId2"/>
          <a:srcRect/>
          <a:stretch>
            <a:fillRect/>
          </a:stretch>
        </p:blipFill>
        <p:spPr bwMode="auto">
          <a:xfrm>
            <a:off x="762000" y="1676400"/>
            <a:ext cx="4876800" cy="3657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140291">
                                            <p:txEl>
                                              <p:pRg st="0" end="0"/>
                                            </p:txEl>
                                          </p:spTgt>
                                        </p:tgtEl>
                                        <p:attrNameLst>
                                          <p:attrName>style.visibility</p:attrName>
                                        </p:attrNameLst>
                                      </p:cBhvr>
                                      <p:to>
                                        <p:strVal val="visible"/>
                                      </p:to>
                                    </p:set>
                                    <p:animEffect transition="in" filter="randombar(vertical)">
                                      <p:cBhvr>
                                        <p:cTn id="7" dur="500"/>
                                        <p:tgtEl>
                                          <p:spTgt spid="140291">
                                            <p:txEl>
                                              <p:pRg st="0" end="0"/>
                                            </p:txEl>
                                          </p:spTgt>
                                        </p:tgtEl>
                                      </p:cBhvr>
                                    </p:animEffect>
                                  </p:childTnLst>
                                  <p:subTnLst>
                                    <p:animClr clrSpc="rgb" dir="cw">
                                      <p:cBhvr override="childStyle">
                                        <p:cTn dur="1" fill="hold" display="0" masterRel="nextClick" afterEffect="1"/>
                                        <p:tgtEl>
                                          <p:spTgt spid="140291">
                                            <p:txEl>
                                              <p:pRg st="0" end="0"/>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140291">
                                            <p:txEl>
                                              <p:pRg st="1" end="1"/>
                                            </p:txEl>
                                          </p:spTgt>
                                        </p:tgtEl>
                                        <p:attrNameLst>
                                          <p:attrName>style.visibility</p:attrName>
                                        </p:attrNameLst>
                                      </p:cBhvr>
                                      <p:to>
                                        <p:strVal val="visible"/>
                                      </p:to>
                                    </p:set>
                                    <p:animEffect transition="in" filter="randombar(vertical)">
                                      <p:cBhvr>
                                        <p:cTn id="12" dur="500"/>
                                        <p:tgtEl>
                                          <p:spTgt spid="140291">
                                            <p:txEl>
                                              <p:pRg st="1" end="1"/>
                                            </p:txEl>
                                          </p:spTgt>
                                        </p:tgtEl>
                                      </p:cBhvr>
                                    </p:animEffect>
                                  </p:childTnLst>
                                  <p:subTnLst>
                                    <p:animClr clrSpc="rgb" dir="cw">
                                      <p:cBhvr override="childStyle">
                                        <p:cTn dur="1" fill="hold" display="0" masterRel="nextClick" afterEffect="1"/>
                                        <p:tgtEl>
                                          <p:spTgt spid="140291">
                                            <p:txEl>
                                              <p:pRg st="1" end="1"/>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140291">
                                            <p:txEl>
                                              <p:pRg st="2" end="2"/>
                                            </p:txEl>
                                          </p:spTgt>
                                        </p:tgtEl>
                                        <p:attrNameLst>
                                          <p:attrName>style.visibility</p:attrName>
                                        </p:attrNameLst>
                                      </p:cBhvr>
                                      <p:to>
                                        <p:strVal val="visible"/>
                                      </p:to>
                                    </p:set>
                                    <p:animEffect transition="in" filter="randombar(vertical)">
                                      <p:cBhvr>
                                        <p:cTn id="17" dur="500"/>
                                        <p:tgtEl>
                                          <p:spTgt spid="140291">
                                            <p:txEl>
                                              <p:pRg st="2" end="2"/>
                                            </p:txEl>
                                          </p:spTgt>
                                        </p:tgtEl>
                                      </p:cBhvr>
                                    </p:animEffect>
                                  </p:childTnLst>
                                  <p:subTnLst>
                                    <p:animClr clrSpc="rgb" dir="cw">
                                      <p:cBhvr override="childStyle">
                                        <p:cTn dur="1" fill="hold" display="0" masterRel="nextClick" afterEffect="1"/>
                                        <p:tgtEl>
                                          <p:spTgt spid="140291">
                                            <p:txEl>
                                              <p:pRg st="2" end="2"/>
                                            </p:txEl>
                                          </p:spTgt>
                                        </p:tgtEl>
                                        <p:attrNameLst>
                                          <p:attrName>ppt_c</p:attrName>
                                        </p:attrNameLst>
                                      </p:cBhvr>
                                      <p:to>
                                        <a:schemeClr val="bg2"/>
                                      </p:to>
                                    </p:animClr>
                                  </p:subTnLst>
                                </p:cTn>
                              </p:par>
                            </p:childTnLst>
                          </p:cTn>
                        </p:par>
                      </p:childTnLst>
                    </p:cTn>
                  </p:par>
                  <p:par>
                    <p:cTn id="18" fill="hold">
                      <p:stCondLst>
                        <p:cond delay="indefinite"/>
                      </p:stCondLst>
                      <p:childTnLst>
                        <p:par>
                          <p:cTn id="19" fill="hold">
                            <p:stCondLst>
                              <p:cond delay="0"/>
                            </p:stCondLst>
                            <p:childTnLst>
                              <p:par>
                                <p:cTn id="20" presetID="14" presetClass="entr" presetSubtype="5" fill="hold" grpId="0" nodeType="clickEffect">
                                  <p:stCondLst>
                                    <p:cond delay="0"/>
                                  </p:stCondLst>
                                  <p:childTnLst>
                                    <p:set>
                                      <p:cBhvr>
                                        <p:cTn id="21" dur="1" fill="hold">
                                          <p:stCondLst>
                                            <p:cond delay="0"/>
                                          </p:stCondLst>
                                        </p:cTn>
                                        <p:tgtEl>
                                          <p:spTgt spid="140291">
                                            <p:txEl>
                                              <p:pRg st="3" end="3"/>
                                            </p:txEl>
                                          </p:spTgt>
                                        </p:tgtEl>
                                        <p:attrNameLst>
                                          <p:attrName>style.visibility</p:attrName>
                                        </p:attrNameLst>
                                      </p:cBhvr>
                                      <p:to>
                                        <p:strVal val="visible"/>
                                      </p:to>
                                    </p:set>
                                    <p:animEffect transition="in" filter="randombar(vertical)">
                                      <p:cBhvr>
                                        <p:cTn id="22" dur="500"/>
                                        <p:tgtEl>
                                          <p:spTgt spid="140291">
                                            <p:txEl>
                                              <p:pRg st="3" end="3"/>
                                            </p:txEl>
                                          </p:spTgt>
                                        </p:tgtEl>
                                      </p:cBhvr>
                                    </p:animEffect>
                                  </p:childTnLst>
                                  <p:subTnLst>
                                    <p:animClr clrSpc="rgb" dir="cw">
                                      <p:cBhvr override="childStyle">
                                        <p:cTn dur="1" fill="hold" display="0" masterRel="nextClick" afterEffect="1"/>
                                        <p:tgtEl>
                                          <p:spTgt spid="140291">
                                            <p:txEl>
                                              <p:pRg st="3" end="3"/>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4" presetClass="entr" presetSubtype="5" fill="hold" grpId="0" nodeType="clickEffect">
                                  <p:stCondLst>
                                    <p:cond delay="0"/>
                                  </p:stCondLst>
                                  <p:childTnLst>
                                    <p:set>
                                      <p:cBhvr>
                                        <p:cTn id="26" dur="1" fill="hold">
                                          <p:stCondLst>
                                            <p:cond delay="0"/>
                                          </p:stCondLst>
                                        </p:cTn>
                                        <p:tgtEl>
                                          <p:spTgt spid="140291">
                                            <p:txEl>
                                              <p:pRg st="4" end="4"/>
                                            </p:txEl>
                                          </p:spTgt>
                                        </p:tgtEl>
                                        <p:attrNameLst>
                                          <p:attrName>style.visibility</p:attrName>
                                        </p:attrNameLst>
                                      </p:cBhvr>
                                      <p:to>
                                        <p:strVal val="visible"/>
                                      </p:to>
                                    </p:set>
                                    <p:animEffect transition="in" filter="randombar(vertical)">
                                      <p:cBhvr>
                                        <p:cTn id="27" dur="500"/>
                                        <p:tgtEl>
                                          <p:spTgt spid="140291">
                                            <p:txEl>
                                              <p:pRg st="4" end="4"/>
                                            </p:txEl>
                                          </p:spTgt>
                                        </p:tgtEl>
                                      </p:cBhvr>
                                    </p:animEffect>
                                  </p:childTnLst>
                                  <p:subTnLst>
                                    <p:animClr clrSpc="rgb" dir="cw">
                                      <p:cBhvr override="childStyle">
                                        <p:cTn dur="1" fill="hold" display="0" masterRel="nextClick" afterEffect="1"/>
                                        <p:tgtEl>
                                          <p:spTgt spid="140291">
                                            <p:txEl>
                                              <p:pRg st="4" end="4"/>
                                            </p:txEl>
                                          </p:spTgt>
                                        </p:tgtEl>
                                        <p:attrNameLst>
                                          <p:attrName>ppt_c</p:attrName>
                                        </p:attrNameLst>
                                      </p:cBhvr>
                                      <p:to>
                                        <a:schemeClr val="bg2"/>
                                      </p:to>
                                    </p:animClr>
                                  </p:subTnLst>
                                </p:cTn>
                              </p:par>
                            </p:childTnLst>
                          </p:cTn>
                        </p:par>
                      </p:childTnLst>
                    </p:cTn>
                  </p:par>
                  <p:par>
                    <p:cTn id="28" fill="hold">
                      <p:stCondLst>
                        <p:cond delay="indefinite"/>
                      </p:stCondLst>
                      <p:childTnLst>
                        <p:par>
                          <p:cTn id="29" fill="hold">
                            <p:stCondLst>
                              <p:cond delay="0"/>
                            </p:stCondLst>
                            <p:childTnLst>
                              <p:par>
                                <p:cTn id="30" presetID="14" presetClass="entr" presetSubtype="5" fill="hold" grpId="0" nodeType="clickEffect">
                                  <p:stCondLst>
                                    <p:cond delay="0"/>
                                  </p:stCondLst>
                                  <p:childTnLst>
                                    <p:set>
                                      <p:cBhvr>
                                        <p:cTn id="31" dur="1" fill="hold">
                                          <p:stCondLst>
                                            <p:cond delay="0"/>
                                          </p:stCondLst>
                                        </p:cTn>
                                        <p:tgtEl>
                                          <p:spTgt spid="140291">
                                            <p:txEl>
                                              <p:pRg st="5" end="5"/>
                                            </p:txEl>
                                          </p:spTgt>
                                        </p:tgtEl>
                                        <p:attrNameLst>
                                          <p:attrName>style.visibility</p:attrName>
                                        </p:attrNameLst>
                                      </p:cBhvr>
                                      <p:to>
                                        <p:strVal val="visible"/>
                                      </p:to>
                                    </p:set>
                                    <p:animEffect transition="in" filter="randombar(vertical)">
                                      <p:cBhvr>
                                        <p:cTn id="32" dur="500"/>
                                        <p:tgtEl>
                                          <p:spTgt spid="140291">
                                            <p:txEl>
                                              <p:pRg st="5" end="5"/>
                                            </p:txEl>
                                          </p:spTgt>
                                        </p:tgtEl>
                                      </p:cBhvr>
                                    </p:animEffect>
                                  </p:childTnLst>
                                  <p:subTnLst>
                                    <p:animClr clrSpc="rgb" dir="cw">
                                      <p:cBhvr override="childStyle">
                                        <p:cTn dur="1" fill="hold" display="0" masterRel="nextClick" afterEffect="1"/>
                                        <p:tgtEl>
                                          <p:spTgt spid="140291">
                                            <p:txEl>
                                              <p:pRg st="5" end="5"/>
                                            </p:txEl>
                                          </p:spTgt>
                                        </p:tgtEl>
                                        <p:attrNameLst>
                                          <p:attrName>ppt_c</p:attrName>
                                        </p:attrNameLst>
                                      </p:cBhvr>
                                      <p:to>
                                        <a:schemeClr val="bg2"/>
                                      </p:to>
                                    </p:animClr>
                                  </p:subTnLst>
                                </p:cTn>
                              </p:par>
                            </p:childTnLst>
                          </p:cTn>
                        </p:par>
                      </p:childTnLst>
                    </p:cTn>
                  </p:par>
                  <p:par>
                    <p:cTn id="33" fill="hold">
                      <p:stCondLst>
                        <p:cond delay="indefinite"/>
                      </p:stCondLst>
                      <p:childTnLst>
                        <p:par>
                          <p:cTn id="34" fill="hold">
                            <p:stCondLst>
                              <p:cond delay="0"/>
                            </p:stCondLst>
                            <p:childTnLst>
                              <p:par>
                                <p:cTn id="35" presetID="14" presetClass="entr" presetSubtype="5" fill="hold" grpId="0" nodeType="clickEffect">
                                  <p:stCondLst>
                                    <p:cond delay="0"/>
                                  </p:stCondLst>
                                  <p:childTnLst>
                                    <p:set>
                                      <p:cBhvr>
                                        <p:cTn id="36" dur="1" fill="hold">
                                          <p:stCondLst>
                                            <p:cond delay="0"/>
                                          </p:stCondLst>
                                        </p:cTn>
                                        <p:tgtEl>
                                          <p:spTgt spid="140291">
                                            <p:txEl>
                                              <p:pRg st="6" end="6"/>
                                            </p:txEl>
                                          </p:spTgt>
                                        </p:tgtEl>
                                        <p:attrNameLst>
                                          <p:attrName>style.visibility</p:attrName>
                                        </p:attrNameLst>
                                      </p:cBhvr>
                                      <p:to>
                                        <p:strVal val="visible"/>
                                      </p:to>
                                    </p:set>
                                    <p:animEffect transition="in" filter="randombar(vertical)">
                                      <p:cBhvr>
                                        <p:cTn id="37" dur="500"/>
                                        <p:tgtEl>
                                          <p:spTgt spid="140291">
                                            <p:txEl>
                                              <p:pRg st="6" end="6"/>
                                            </p:txEl>
                                          </p:spTgt>
                                        </p:tgtEl>
                                      </p:cBhvr>
                                    </p:animEffect>
                                  </p:childTnLst>
                                  <p:subTnLst>
                                    <p:animClr clrSpc="rgb" dir="cw">
                                      <p:cBhvr override="childStyle">
                                        <p:cTn dur="1" fill="hold" display="0" masterRel="nextClick" afterEffect="1"/>
                                        <p:tgtEl>
                                          <p:spTgt spid="140291">
                                            <p:txEl>
                                              <p:pRg st="6" end="6"/>
                                            </p:txEl>
                                          </p:spTgt>
                                        </p:tgtEl>
                                        <p:attrNameLst>
                                          <p:attrName>ppt_c</p:attrName>
                                        </p:attrNameLst>
                                      </p:cBhvr>
                                      <p:to>
                                        <a:schemeClr val="bg2"/>
                                      </p:to>
                                    </p:animClr>
                                  </p:subTnLst>
                                </p:cTn>
                              </p:par>
                            </p:childTnLst>
                          </p:cTn>
                        </p:par>
                      </p:childTnLst>
                    </p:cTn>
                  </p:par>
                  <p:par>
                    <p:cTn id="38" fill="hold">
                      <p:stCondLst>
                        <p:cond delay="indefinite"/>
                      </p:stCondLst>
                      <p:childTnLst>
                        <p:par>
                          <p:cTn id="39" fill="hold">
                            <p:stCondLst>
                              <p:cond delay="0"/>
                            </p:stCondLst>
                            <p:childTnLst>
                              <p:par>
                                <p:cTn id="40" presetID="14" presetClass="entr" presetSubtype="5" fill="hold" grpId="0" nodeType="clickEffect">
                                  <p:stCondLst>
                                    <p:cond delay="0"/>
                                  </p:stCondLst>
                                  <p:childTnLst>
                                    <p:set>
                                      <p:cBhvr>
                                        <p:cTn id="41" dur="1" fill="hold">
                                          <p:stCondLst>
                                            <p:cond delay="0"/>
                                          </p:stCondLst>
                                        </p:cTn>
                                        <p:tgtEl>
                                          <p:spTgt spid="140291">
                                            <p:txEl>
                                              <p:pRg st="7" end="7"/>
                                            </p:txEl>
                                          </p:spTgt>
                                        </p:tgtEl>
                                        <p:attrNameLst>
                                          <p:attrName>style.visibility</p:attrName>
                                        </p:attrNameLst>
                                      </p:cBhvr>
                                      <p:to>
                                        <p:strVal val="visible"/>
                                      </p:to>
                                    </p:set>
                                    <p:animEffect transition="in" filter="randombar(vertical)">
                                      <p:cBhvr>
                                        <p:cTn id="42" dur="500"/>
                                        <p:tgtEl>
                                          <p:spTgt spid="140291">
                                            <p:txEl>
                                              <p:pRg st="7" end="7"/>
                                            </p:txEl>
                                          </p:spTgt>
                                        </p:tgtEl>
                                      </p:cBhvr>
                                    </p:animEffect>
                                  </p:childTnLst>
                                  <p:subTnLst>
                                    <p:animClr clrSpc="rgb" dir="cw">
                                      <p:cBhvr override="childStyle">
                                        <p:cTn dur="1" fill="hold" display="0" masterRel="nextClick" afterEffect="1"/>
                                        <p:tgtEl>
                                          <p:spTgt spid="140291">
                                            <p:txEl>
                                              <p:pRg st="7" end="7"/>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1" grpId="0" build="p" bldLvl="3"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Grp="1"/>
          </p:cNvSpPr>
          <p:nvPr>
            <p:ph type="title"/>
          </p:nvPr>
        </p:nvSpPr>
        <p:spPr bwMode="auto">
          <a:xfrm>
            <a:off x="990600" y="274638"/>
            <a:ext cx="7943850" cy="1143000"/>
          </a:xfrm>
        </p:spPr>
        <p:txBody>
          <a:bodyPr vert="horz" wrap="square" lIns="91440" tIns="45720" rIns="91440" bIns="45720" numCol="1" anchorCtr="0" compatLnSpc="1">
            <a:prstTxWarp prst="textNoShape">
              <a:avLst/>
            </a:prstTxWarp>
          </a:bodyPr>
          <a:lstStyle/>
          <a:p>
            <a:r>
              <a:rPr lang="en-US" smtClean="0">
                <a:effectLst/>
              </a:rPr>
              <a:t>Electrocardiogram</a:t>
            </a:r>
          </a:p>
        </p:txBody>
      </p:sp>
      <p:sp>
        <p:nvSpPr>
          <p:cNvPr id="120834" name="Rectangle 3"/>
          <p:cNvSpPr>
            <a:spLocks noGrp="1"/>
          </p:cNvSpPr>
          <p:nvPr>
            <p:ph type="body" idx="1"/>
          </p:nvPr>
        </p:nvSpPr>
        <p:spPr>
          <a:xfrm>
            <a:off x="990600" y="1447800"/>
            <a:ext cx="7943850" cy="4800600"/>
          </a:xfrm>
        </p:spPr>
        <p:txBody>
          <a:bodyPr/>
          <a:lstStyle/>
          <a:p>
            <a:r>
              <a:rPr lang="en-US" sz="2800" u="sng" smtClean="0"/>
              <a:t>P wave</a:t>
            </a:r>
            <a:r>
              <a:rPr lang="en-US" sz="2800" smtClean="0"/>
              <a:t> (0.2 mV, 0.08 sec) is a small upward wave, representing atrial depolarization (excitation followed by contraction), which spreads from SA node through out both atria.</a:t>
            </a:r>
          </a:p>
          <a:p>
            <a:r>
              <a:rPr lang="en-US" sz="2800" u="sng" smtClean="0"/>
              <a:t>QRS complex</a:t>
            </a:r>
            <a:r>
              <a:rPr lang="en-US" sz="2800" smtClean="0"/>
              <a:t> (1.8 mV, 0.06 sec), begins as large downward wave, continues as large upright triangular wave &amp; ends as a downward wave. </a:t>
            </a:r>
          </a:p>
          <a:p>
            <a:r>
              <a:rPr lang="en-US" sz="2800" smtClean="0"/>
              <a:t>The QRS complex represent the onset of ventricular depolarization, as the electrical impulses spreads through the ventricles.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Grp="1"/>
          </p:cNvSpPr>
          <p:nvPr>
            <p:ph type="title"/>
          </p:nvPr>
        </p:nvSpPr>
        <p:spPr bwMode="auto">
          <a:xfrm>
            <a:off x="990600" y="274638"/>
            <a:ext cx="7943850" cy="1143000"/>
          </a:xfrm>
        </p:spPr>
        <p:txBody>
          <a:bodyPr vert="horz" wrap="square" lIns="91440" tIns="45720" rIns="91440" bIns="45720" numCol="1" anchorCtr="0" compatLnSpc="1">
            <a:prstTxWarp prst="textNoShape">
              <a:avLst/>
            </a:prstTxWarp>
          </a:bodyPr>
          <a:lstStyle/>
          <a:p>
            <a:r>
              <a:rPr lang="en-US" smtClean="0">
                <a:effectLst/>
              </a:rPr>
              <a:t>Electrocardiogram</a:t>
            </a:r>
          </a:p>
        </p:txBody>
      </p:sp>
      <p:sp>
        <p:nvSpPr>
          <p:cNvPr id="121858" name="Rectangle 3"/>
          <p:cNvSpPr>
            <a:spLocks noGrp="1"/>
          </p:cNvSpPr>
          <p:nvPr>
            <p:ph type="body" idx="1"/>
          </p:nvPr>
        </p:nvSpPr>
        <p:spPr>
          <a:xfrm>
            <a:off x="990600" y="1447800"/>
            <a:ext cx="7943850" cy="4800600"/>
          </a:xfrm>
        </p:spPr>
        <p:txBody>
          <a:bodyPr/>
          <a:lstStyle/>
          <a:p>
            <a:r>
              <a:rPr lang="en-US" u="sng" smtClean="0"/>
              <a:t>T wave</a:t>
            </a:r>
            <a:r>
              <a:rPr lang="en-US" smtClean="0"/>
              <a:t> (0.4 mV, 1.12 sec) is a dome shaped upward deflection, which indicates the ventricular repolarization (relaxation) &amp; starts just before ventricles begin to relax.</a:t>
            </a:r>
          </a:p>
          <a:p>
            <a:r>
              <a:rPr lang="en-US" smtClean="0"/>
              <a:t>The repolarization of atrium is not evident in ECG, bcoz, it is buried under QRS complex.</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p:cNvSpPr>
          <p:nvPr>
            <p:ph type="title"/>
          </p:nvPr>
        </p:nvSpPr>
        <p:spPr bwMode="auto">
          <a:xfrm>
            <a:off x="990600" y="274638"/>
            <a:ext cx="7943850" cy="1143000"/>
          </a:xfrm>
        </p:spPr>
        <p:txBody>
          <a:bodyPr vert="horz" wrap="square" lIns="91440" tIns="45720" rIns="91440" bIns="45720" numCol="1" anchorCtr="0" compatLnSpc="1">
            <a:prstTxWarp prst="textNoShape">
              <a:avLst/>
            </a:prstTxWarp>
          </a:bodyPr>
          <a:lstStyle/>
          <a:p>
            <a:r>
              <a:rPr lang="en-US" smtClean="0">
                <a:effectLst/>
              </a:rPr>
              <a:t>Significance of ECG</a:t>
            </a:r>
          </a:p>
        </p:txBody>
      </p:sp>
      <p:sp>
        <p:nvSpPr>
          <p:cNvPr id="122882" name="Rectangle 3"/>
          <p:cNvSpPr>
            <a:spLocks noGrp="1"/>
          </p:cNvSpPr>
          <p:nvPr>
            <p:ph type="body" idx="1"/>
          </p:nvPr>
        </p:nvSpPr>
        <p:spPr>
          <a:xfrm>
            <a:off x="990600" y="1447800"/>
            <a:ext cx="7943850" cy="4800600"/>
          </a:xfrm>
        </p:spPr>
        <p:txBody>
          <a:bodyPr/>
          <a:lstStyle/>
          <a:p>
            <a:r>
              <a:rPr lang="en-US" sz="2800" smtClean="0"/>
              <a:t>ECG is a diagnostic tool to assess cardiac functions. It gives information about the following–</a:t>
            </a:r>
          </a:p>
          <a:p>
            <a:pPr lvl="1"/>
            <a:r>
              <a:rPr lang="en-US" sz="2400" smtClean="0"/>
              <a:t>Heart rate, &amp; rhythm &amp; conduction of cardiac impulses.</a:t>
            </a:r>
          </a:p>
          <a:p>
            <a:pPr lvl="1"/>
            <a:r>
              <a:rPr lang="en-US" sz="2400" smtClean="0"/>
              <a:t>Position of heart in the chest cavity.</a:t>
            </a:r>
          </a:p>
          <a:p>
            <a:pPr lvl="1"/>
            <a:r>
              <a:rPr lang="en-US" sz="2400" smtClean="0"/>
              <a:t>Relative size of cardiac chambers &amp; muscle.</a:t>
            </a:r>
          </a:p>
          <a:p>
            <a:pPr lvl="1"/>
            <a:r>
              <a:rPr lang="en-US" sz="2400" smtClean="0"/>
              <a:t>Type of conduction blockade</a:t>
            </a:r>
          </a:p>
          <a:p>
            <a:pPr lvl="1"/>
            <a:r>
              <a:rPr lang="en-US" sz="2400" smtClean="0"/>
              <a:t>Site, duration &amp; extent of ischemic damage to the myocardium.</a:t>
            </a:r>
          </a:p>
          <a:p>
            <a:pPr lvl="1"/>
            <a:r>
              <a:rPr lang="en-US" sz="2400" smtClean="0"/>
              <a:t>Extra systoles or Arrthymias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Grp="1"/>
          </p:cNvSpPr>
          <p:nvPr>
            <p:ph type="title"/>
          </p:nvPr>
        </p:nvSpPr>
        <p:spPr bwMode="auto"/>
        <p:txBody>
          <a:bodyPr vert="horz" wrap="square" lIns="91440" tIns="45720" rIns="91440" bIns="45720" numCol="1" anchorCtr="0" compatLnSpc="1">
            <a:prstTxWarp prst="textNoShape">
              <a:avLst/>
            </a:prstTxWarp>
          </a:bodyPr>
          <a:lstStyle/>
          <a:p>
            <a:r>
              <a:rPr lang="en-US" smtClean="0">
                <a:effectLst/>
              </a:rPr>
              <a:t>Electrocardiography</a:t>
            </a:r>
          </a:p>
        </p:txBody>
      </p:sp>
      <p:sp>
        <p:nvSpPr>
          <p:cNvPr id="123906" name="Text Box 3"/>
          <p:cNvSpPr txBox="1">
            <a:spLocks noChangeArrowheads="1"/>
          </p:cNvSpPr>
          <p:nvPr/>
        </p:nvSpPr>
        <p:spPr bwMode="auto">
          <a:xfrm>
            <a:off x="7315200" y="6324600"/>
            <a:ext cx="1600200" cy="274638"/>
          </a:xfrm>
          <a:prstGeom prst="rect">
            <a:avLst/>
          </a:prstGeom>
          <a:noFill/>
          <a:ln w="9525">
            <a:noFill/>
            <a:miter lim="800000"/>
            <a:headEnd/>
            <a:tailEnd/>
          </a:ln>
        </p:spPr>
        <p:txBody>
          <a:bodyPr>
            <a:spAutoFit/>
          </a:bodyPr>
          <a:lstStyle/>
          <a:p>
            <a:pPr algn="r" eaLnBrk="0" hangingPunct="0"/>
            <a:r>
              <a:rPr lang="en-US" sz="1200">
                <a:latin typeface="Times New Roman" pitchFamily="18" charset="0"/>
              </a:rPr>
              <a:t>Figure 18.16</a:t>
            </a:r>
          </a:p>
        </p:txBody>
      </p:sp>
      <p:pic>
        <p:nvPicPr>
          <p:cNvPr id="123907" name="Picture 4"/>
          <p:cNvPicPr>
            <a:picLocks noChangeAspect="1" noChangeArrowheads="1"/>
          </p:cNvPicPr>
          <p:nvPr/>
        </p:nvPicPr>
        <p:blipFill>
          <a:blip r:embed="rId2"/>
          <a:srcRect/>
          <a:stretch>
            <a:fillRect/>
          </a:stretch>
        </p:blipFill>
        <p:spPr bwMode="auto">
          <a:xfrm>
            <a:off x="1676400" y="1295400"/>
            <a:ext cx="5270500" cy="5562600"/>
          </a:xfrm>
          <a:prstGeom prst="rect">
            <a:avLst/>
          </a:prstGeom>
          <a:noFill/>
          <a:ln w="9525">
            <a:noFill/>
            <a:miter lim="800000"/>
            <a:headEnd/>
            <a:tailEnd/>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latin typeface="Times New Roman" pitchFamily="18" charset="0"/>
                <a:cs typeface="Times New Roman" pitchFamily="18" charset="0"/>
              </a:rPr>
              <a:t>Valves of the Heart</a:t>
            </a:r>
            <a:endParaRPr lang="en-US" dirty="0">
              <a:solidFill>
                <a:schemeClr val="tx2">
                  <a:satMod val="130000"/>
                </a:schemeClr>
              </a:solidFill>
              <a:latin typeface="Times New Roman" pitchFamily="18" charset="0"/>
              <a:cs typeface="Times New Roman" pitchFamily="18" charset="0"/>
            </a:endParaRPr>
          </a:p>
        </p:txBody>
      </p:sp>
      <p:sp>
        <p:nvSpPr>
          <p:cNvPr id="27650" name="Content Placeholder 2"/>
          <p:cNvSpPr>
            <a:spLocks noGrp="1"/>
          </p:cNvSpPr>
          <p:nvPr>
            <p:ph idx="1"/>
          </p:nvPr>
        </p:nvSpPr>
        <p:spPr/>
        <p:txBody>
          <a:bodyPr/>
          <a:lstStyle/>
          <a:p>
            <a:pPr eaLnBrk="1" hangingPunct="1"/>
            <a:r>
              <a:rPr lang="en-US" smtClean="0">
                <a:latin typeface="Times New Roman" pitchFamily="18" charset="0"/>
                <a:cs typeface="Times New Roman" pitchFamily="18" charset="0"/>
              </a:rPr>
              <a:t>Permit blood flow in one direction during circulation</a:t>
            </a:r>
          </a:p>
          <a:p>
            <a:pPr eaLnBrk="1" hangingPunct="1"/>
            <a:r>
              <a:rPr lang="en-US" smtClean="0">
                <a:latin typeface="Times New Roman" pitchFamily="18" charset="0"/>
                <a:cs typeface="Times New Roman" pitchFamily="18" charset="0"/>
              </a:rPr>
              <a:t>Atrioventricular valves (AV valves)</a:t>
            </a:r>
          </a:p>
          <a:p>
            <a:pPr lvl="1" eaLnBrk="1" hangingPunct="1"/>
            <a:r>
              <a:rPr lang="en-US" smtClean="0">
                <a:latin typeface="Times New Roman" pitchFamily="18" charset="0"/>
                <a:cs typeface="Times New Roman" pitchFamily="18" charset="0"/>
              </a:rPr>
              <a:t>Also cuspid valves</a:t>
            </a:r>
          </a:p>
          <a:p>
            <a:pPr lvl="1" eaLnBrk="1" hangingPunct="1"/>
            <a:r>
              <a:rPr lang="en-US" smtClean="0">
                <a:latin typeface="Times New Roman" pitchFamily="18" charset="0"/>
                <a:cs typeface="Times New Roman" pitchFamily="18" charset="0"/>
              </a:rPr>
              <a:t>Between atria and ventricles</a:t>
            </a:r>
          </a:p>
          <a:p>
            <a:pPr eaLnBrk="1" hangingPunct="1"/>
            <a:r>
              <a:rPr lang="en-US" smtClean="0">
                <a:latin typeface="Times New Roman" pitchFamily="18" charset="0"/>
                <a:cs typeface="Times New Roman" pitchFamily="18" charset="0"/>
              </a:rPr>
              <a:t>Semilunar (SL valves)</a:t>
            </a:r>
          </a:p>
          <a:p>
            <a:pPr lvl="1" eaLnBrk="1" hangingPunct="1"/>
            <a:r>
              <a:rPr lang="en-US" smtClean="0">
                <a:latin typeface="Times New Roman" pitchFamily="18" charset="0"/>
                <a:cs typeface="Times New Roman" pitchFamily="18" charset="0"/>
              </a:rPr>
              <a:t>Between R ventricle and pulmonary arteries and L ventricle and aorta </a:t>
            </a:r>
          </a:p>
          <a:p>
            <a:pPr eaLnBrk="1" hangingPunct="1"/>
            <a:endParaRPr lang="en-US" smtClean="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ext Box 2"/>
          <p:cNvSpPr txBox="1">
            <a:spLocks noChangeArrowheads="1"/>
          </p:cNvSpPr>
          <p:nvPr/>
        </p:nvSpPr>
        <p:spPr bwMode="auto">
          <a:xfrm>
            <a:off x="593725" y="747713"/>
            <a:ext cx="8326438" cy="946150"/>
          </a:xfrm>
          <a:prstGeom prst="rect">
            <a:avLst/>
          </a:prstGeom>
          <a:noFill/>
          <a:ln w="9525">
            <a:noFill/>
            <a:miter lim="800000"/>
            <a:headEnd/>
            <a:tailEnd/>
          </a:ln>
        </p:spPr>
        <p:txBody>
          <a:bodyPr wrap="none">
            <a:spAutoFit/>
          </a:bodyPr>
          <a:lstStyle/>
          <a:p>
            <a:r>
              <a:rPr lang="en-US" sz="2800">
                <a:latin typeface="Arial Rounded MT Bold" pitchFamily="34" charset="0"/>
              </a:rPr>
              <a:t>Electrocardiogram (ECG) can trace conduction</a:t>
            </a:r>
          </a:p>
          <a:p>
            <a:r>
              <a:rPr lang="en-US" sz="2800">
                <a:latin typeface="Arial Rounded MT Bold" pitchFamily="34" charset="0"/>
              </a:rPr>
              <a:t>	of electrical signals through the heart</a:t>
            </a:r>
          </a:p>
        </p:txBody>
      </p:sp>
      <p:pic>
        <p:nvPicPr>
          <p:cNvPr id="124930" name="Picture 3" descr="D:\digital_content\chapt13\art_library\color_art_library\13_15.jpg"/>
          <p:cNvPicPr>
            <a:picLocks noChangeAspect="1" noChangeArrowheads="1"/>
          </p:cNvPicPr>
          <p:nvPr/>
        </p:nvPicPr>
        <p:blipFill>
          <a:blip r:embed="rId2"/>
          <a:srcRect/>
          <a:stretch>
            <a:fillRect/>
          </a:stretch>
        </p:blipFill>
        <p:spPr bwMode="auto">
          <a:xfrm>
            <a:off x="508000" y="2133600"/>
            <a:ext cx="7797800" cy="4495800"/>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ext Box 2"/>
          <p:cNvSpPr txBox="1">
            <a:spLocks noChangeArrowheads="1"/>
          </p:cNvSpPr>
          <p:nvPr/>
        </p:nvSpPr>
        <p:spPr bwMode="auto">
          <a:xfrm>
            <a:off x="517525" y="442913"/>
            <a:ext cx="7110413" cy="519112"/>
          </a:xfrm>
          <a:prstGeom prst="rect">
            <a:avLst/>
          </a:prstGeom>
          <a:noFill/>
          <a:ln w="9525">
            <a:noFill/>
            <a:miter lim="800000"/>
            <a:headEnd/>
            <a:tailEnd/>
          </a:ln>
        </p:spPr>
        <p:txBody>
          <a:bodyPr wrap="none">
            <a:spAutoFit/>
          </a:bodyPr>
          <a:lstStyle/>
          <a:p>
            <a:r>
              <a:rPr lang="en-US" sz="2800">
                <a:latin typeface="Arial Rounded MT Bold" pitchFamily="34" charset="0"/>
              </a:rPr>
              <a:t>Aberrant ECG patterns indicate damage</a:t>
            </a:r>
          </a:p>
        </p:txBody>
      </p:sp>
      <p:pic>
        <p:nvPicPr>
          <p:cNvPr id="125954" name="Picture 3" descr="D:\digital_content\chapt13\art_library\color_art_library\13_16.jpg"/>
          <p:cNvPicPr>
            <a:picLocks noChangeAspect="1" noChangeArrowheads="1"/>
          </p:cNvPicPr>
          <p:nvPr/>
        </p:nvPicPr>
        <p:blipFill>
          <a:blip r:embed="rId2"/>
          <a:srcRect/>
          <a:stretch>
            <a:fillRect/>
          </a:stretch>
        </p:blipFill>
        <p:spPr bwMode="auto">
          <a:xfrm>
            <a:off x="457200" y="1676400"/>
            <a:ext cx="8128000" cy="4572000"/>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p:cNvSpPr>
          <p:nvPr>
            <p:ph type="title"/>
          </p:nvPr>
        </p:nvSpPr>
        <p:spPr bwMode="auto">
          <a:xfrm>
            <a:off x="685800" y="76200"/>
            <a:ext cx="7772400" cy="1143000"/>
          </a:xfrm>
        </p:spPr>
        <p:txBody>
          <a:bodyPr vert="horz" wrap="square" lIns="91440" tIns="45720" rIns="91440" bIns="45720" numCol="1" anchorCtr="0" compatLnSpc="1">
            <a:prstTxWarp prst="textNoShape">
              <a:avLst/>
            </a:prstTxWarp>
          </a:bodyPr>
          <a:lstStyle/>
          <a:p>
            <a:r>
              <a:rPr lang="en-US" smtClean="0">
                <a:effectLst/>
              </a:rPr>
              <a:t>Alterations in Electrocardiogram</a:t>
            </a:r>
          </a:p>
        </p:txBody>
      </p:sp>
      <p:pic>
        <p:nvPicPr>
          <p:cNvPr id="126978" name="Picture 3" descr="20_17"/>
          <p:cNvPicPr>
            <a:picLocks noChangeAspect="1" noChangeArrowheads="1"/>
          </p:cNvPicPr>
          <p:nvPr/>
        </p:nvPicPr>
        <p:blipFill>
          <a:blip r:embed="rId2"/>
          <a:srcRect/>
          <a:stretch>
            <a:fillRect/>
          </a:stretch>
        </p:blipFill>
        <p:spPr bwMode="auto">
          <a:xfrm>
            <a:off x="990600" y="1143000"/>
            <a:ext cx="7162800" cy="5372100"/>
          </a:xfrm>
          <a:prstGeom prst="rect">
            <a:avLst/>
          </a:prstGeom>
          <a:noFill/>
          <a:ln w="9525">
            <a:noFill/>
            <a:miter lim="800000"/>
            <a:headEnd/>
            <a:tailEnd/>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p:cNvSpPr>
            <a:spLocks noGrp="1"/>
          </p:cNvSpPr>
          <p:nvPr>
            <p:ph type="title"/>
          </p:nvPr>
        </p:nvSpPr>
        <p:spPr bwMode="auto"/>
        <p:txBody>
          <a:bodyPr vert="horz" wrap="square" lIns="91440" tIns="45720" rIns="91440" bIns="45720" numCol="1" anchorCtr="0" compatLnSpc="1">
            <a:prstTxWarp prst="textNoShape">
              <a:avLst/>
            </a:prstTxWarp>
          </a:bodyPr>
          <a:lstStyle/>
          <a:p>
            <a:r>
              <a:rPr lang="en-US" smtClean="0">
                <a:effectLst/>
              </a:rPr>
              <a:t>Heart Excitation Related to ECG</a:t>
            </a:r>
          </a:p>
        </p:txBody>
      </p:sp>
      <p:sp>
        <p:nvSpPr>
          <p:cNvPr id="128002" name="Text Box 3"/>
          <p:cNvSpPr txBox="1">
            <a:spLocks noChangeArrowheads="1"/>
          </p:cNvSpPr>
          <p:nvPr/>
        </p:nvSpPr>
        <p:spPr bwMode="auto">
          <a:xfrm>
            <a:off x="7315200" y="6324600"/>
            <a:ext cx="1600200" cy="274638"/>
          </a:xfrm>
          <a:prstGeom prst="rect">
            <a:avLst/>
          </a:prstGeom>
          <a:noFill/>
          <a:ln w="9525">
            <a:noFill/>
            <a:miter lim="800000"/>
            <a:headEnd/>
            <a:tailEnd/>
          </a:ln>
        </p:spPr>
        <p:txBody>
          <a:bodyPr>
            <a:spAutoFit/>
          </a:bodyPr>
          <a:lstStyle/>
          <a:p>
            <a:pPr algn="r" eaLnBrk="0" hangingPunct="0"/>
            <a:r>
              <a:rPr lang="en-US" sz="1200">
                <a:latin typeface="Times New Roman" pitchFamily="18" charset="0"/>
              </a:rPr>
              <a:t>Figure 18.17</a:t>
            </a:r>
          </a:p>
        </p:txBody>
      </p:sp>
      <p:pic>
        <p:nvPicPr>
          <p:cNvPr id="128003" name="Picture 4"/>
          <p:cNvPicPr>
            <a:picLocks noChangeAspect="1" noChangeArrowheads="1"/>
          </p:cNvPicPr>
          <p:nvPr/>
        </p:nvPicPr>
        <p:blipFill>
          <a:blip r:embed="rId2"/>
          <a:srcRect/>
          <a:stretch>
            <a:fillRect/>
          </a:stretch>
        </p:blipFill>
        <p:spPr bwMode="auto">
          <a:xfrm>
            <a:off x="228600" y="2085975"/>
            <a:ext cx="8610600" cy="3036888"/>
          </a:xfrm>
          <a:prstGeom prst="rect">
            <a:avLst/>
          </a:prstGeom>
          <a:noFill/>
          <a:ln w="9525">
            <a:noFill/>
            <a:miter lim="800000"/>
            <a:headEnd/>
            <a:tailEnd/>
          </a:ln>
        </p:spPr>
      </p:pic>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990600" y="304800"/>
            <a:ext cx="7772400" cy="717550"/>
          </a:xfrm>
          <a:prstGeom prst="rect">
            <a:avLst/>
          </a:prstGeom>
          <a:noFill/>
          <a:ln w="9525">
            <a:noFill/>
            <a:miter lim="800000"/>
            <a:headEnd/>
            <a:tailEnd/>
          </a:ln>
        </p:spPr>
        <p:txBody>
          <a:bodyPr>
            <a:spAutoFit/>
          </a:bodyPr>
          <a:lstStyle/>
          <a:p>
            <a:pPr marL="342900" indent="-342900">
              <a:spcBef>
                <a:spcPct val="20000"/>
              </a:spcBef>
              <a:buClr>
                <a:srgbClr val="339933"/>
              </a:buClr>
              <a:tabLst>
                <a:tab pos="2743200" algn="l"/>
              </a:tabLst>
              <a:defRPr/>
            </a:pPr>
            <a:r>
              <a:rPr lang="en-US" sz="4100">
                <a:solidFill>
                  <a:srgbClr val="000099"/>
                </a:solidFill>
                <a:effectLst>
                  <a:outerShdw blurRad="38100" dist="38100" dir="2700000" algn="tl">
                    <a:srgbClr val="C0C0C0"/>
                  </a:outerShdw>
                </a:effectLst>
              </a:rPr>
              <a:t>Cardiac Output</a:t>
            </a:r>
          </a:p>
        </p:txBody>
      </p:sp>
      <p:sp>
        <p:nvSpPr>
          <p:cNvPr id="129026"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11.18</a:t>
            </a:r>
            <a:endParaRPr lang="en-US" sz="4400" b="1">
              <a:solidFill>
                <a:schemeClr val="tx2"/>
              </a:solidFill>
            </a:endParaRPr>
          </a:p>
        </p:txBody>
      </p:sp>
      <p:sp>
        <p:nvSpPr>
          <p:cNvPr id="129027"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129028"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129029"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23559" name="Text Box 7"/>
          <p:cNvSpPr txBox="1">
            <a:spLocks noChangeArrowheads="1"/>
          </p:cNvSpPr>
          <p:nvPr/>
        </p:nvSpPr>
        <p:spPr bwMode="auto">
          <a:xfrm>
            <a:off x="990600" y="1066800"/>
            <a:ext cx="7635875" cy="5103813"/>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3400"/>
              <a:t>Cardiac output (CO)</a:t>
            </a:r>
          </a:p>
          <a:p>
            <a:pPr marL="687388" lvl="1" indent="-230188">
              <a:lnSpc>
                <a:spcPct val="90000"/>
              </a:lnSpc>
              <a:spcAft>
                <a:spcPct val="50000"/>
              </a:spcAft>
              <a:buClr>
                <a:srgbClr val="FF6600"/>
              </a:buClr>
              <a:buFont typeface="Symbol" pitchFamily="18" charset="2"/>
              <a:buChar char="·"/>
            </a:pPr>
            <a:r>
              <a:rPr lang="en-US" sz="3000"/>
              <a:t>Amount of blood pumped out by heart (both RV &amp; LV) in one minute</a:t>
            </a:r>
          </a:p>
          <a:p>
            <a:pPr marL="687388" lvl="1" indent="-230188">
              <a:lnSpc>
                <a:spcPct val="90000"/>
              </a:lnSpc>
              <a:spcAft>
                <a:spcPct val="50000"/>
              </a:spcAft>
              <a:buClr>
                <a:srgbClr val="FF6600"/>
              </a:buClr>
              <a:buFont typeface="Symbol" pitchFamily="18" charset="2"/>
              <a:buChar char="·"/>
            </a:pPr>
            <a:r>
              <a:rPr lang="en-US" sz="3000"/>
              <a:t>CO = heart rate  x stroke volume</a:t>
            </a:r>
          </a:p>
          <a:p>
            <a:pPr marL="342900" indent="-342900">
              <a:lnSpc>
                <a:spcPct val="90000"/>
              </a:lnSpc>
              <a:spcAft>
                <a:spcPct val="50000"/>
              </a:spcAft>
              <a:buClr>
                <a:srgbClr val="FF6600"/>
              </a:buClr>
              <a:buFont typeface="Symbol" pitchFamily="18" charset="2"/>
              <a:buChar char="·"/>
            </a:pPr>
            <a:r>
              <a:rPr lang="en-US" sz="3400"/>
              <a:t>Stroke volume</a:t>
            </a:r>
          </a:p>
          <a:p>
            <a:pPr marL="687388" lvl="1" indent="-230188">
              <a:lnSpc>
                <a:spcPct val="90000"/>
              </a:lnSpc>
              <a:spcAft>
                <a:spcPct val="50000"/>
              </a:spcAft>
              <a:buClr>
                <a:srgbClr val="FF6600"/>
              </a:buClr>
              <a:buFont typeface="Symbol" pitchFamily="18" charset="2"/>
              <a:buChar char="·"/>
            </a:pPr>
            <a:r>
              <a:rPr lang="en-US" sz="3000"/>
              <a:t>Volume of blood pumped out by heart (both ventricles) in one cardiac cycle or heart beat.</a:t>
            </a:r>
          </a:p>
          <a:p>
            <a:pPr marL="687388" lvl="1" indent="-230188">
              <a:lnSpc>
                <a:spcPct val="90000"/>
              </a:lnSpc>
              <a:spcAft>
                <a:spcPct val="50000"/>
              </a:spcAft>
              <a:buClr>
                <a:srgbClr val="FF6600"/>
              </a:buClr>
              <a:buFont typeface="Symbol" pitchFamily="18" charset="2"/>
              <a:buChar char="·"/>
            </a:pPr>
            <a:r>
              <a:rPr lang="en-US" sz="3000"/>
              <a:t>70 ml per beat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dissolve">
                                      <p:cBhvr>
                                        <p:cTn id="7" dur="500"/>
                                        <p:tgtEl>
                                          <p:spTgt spid="23554">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3559"/>
                                        </p:tgtEl>
                                        <p:attrNameLst>
                                          <p:attrName>style.visibility</p:attrName>
                                        </p:attrNameLst>
                                      </p:cBhvr>
                                      <p:to>
                                        <p:strVal val="visible"/>
                                      </p:to>
                                    </p:set>
                                    <p:animEffect transition="in" filter="dissolve">
                                      <p:cBhvr>
                                        <p:cTn id="11" dur="500"/>
                                        <p:tgtEl>
                                          <p:spTgt spid="23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autoUpdateAnimBg="0" advAuto="0"/>
      <p:bldP spid="23559" grpId="0"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en-US"/>
              <a:t>Cardiac output, cont.</a:t>
            </a:r>
          </a:p>
        </p:txBody>
      </p:sp>
      <p:sp>
        <p:nvSpPr>
          <p:cNvPr id="130050" name="Rectangle 3"/>
          <p:cNvSpPr>
            <a:spLocks noGrp="1" noChangeArrowheads="1"/>
          </p:cNvSpPr>
          <p:nvPr>
            <p:ph type="body" idx="1"/>
          </p:nvPr>
        </p:nvSpPr>
        <p:spPr/>
        <p:txBody>
          <a:bodyPr/>
          <a:lstStyle/>
          <a:p>
            <a:pPr eaLnBrk="1" hangingPunct="1"/>
            <a:r>
              <a:rPr lang="en-US" smtClean="0"/>
              <a:t>CO = HR x SV</a:t>
            </a:r>
          </a:p>
          <a:p>
            <a:pPr eaLnBrk="1" hangingPunct="1"/>
            <a:r>
              <a:rPr lang="en-US" smtClean="0"/>
              <a:t>5040 ml/min = 72 beats/min x 70 ml/beat</a:t>
            </a:r>
          </a:p>
          <a:p>
            <a:pPr eaLnBrk="1" hangingPunct="1"/>
            <a:r>
              <a:rPr lang="en-US" smtClean="0"/>
              <a:t>Normal cardiac output = 5 litres/min</a:t>
            </a:r>
          </a:p>
          <a:p>
            <a:pPr eaLnBrk="1" hangingPunct="1"/>
            <a:r>
              <a:rPr lang="en-US" smtClean="0"/>
              <a:t>Hence, almost entire blood supply passes through heart once per minute.</a:t>
            </a:r>
          </a:p>
          <a:p>
            <a:pPr eaLnBrk="1" hangingPunct="1"/>
            <a:r>
              <a:rPr lang="en-US" smtClean="0"/>
              <a:t>CO varies with demands of the body.</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81000" y="304800"/>
            <a:ext cx="8382000" cy="1343025"/>
          </a:xfrm>
          <a:prstGeom prst="rect">
            <a:avLst/>
          </a:prstGeom>
          <a:noFill/>
          <a:ln w="9525">
            <a:noFill/>
            <a:miter lim="800000"/>
            <a:headEnd/>
            <a:tailEnd/>
          </a:ln>
        </p:spPr>
        <p:txBody>
          <a:bodyPr>
            <a:spAutoFit/>
          </a:bodyPr>
          <a:lstStyle/>
          <a:p>
            <a:pPr marL="342900" indent="-342900">
              <a:spcBef>
                <a:spcPct val="20000"/>
              </a:spcBef>
              <a:buClr>
                <a:srgbClr val="339933"/>
              </a:buClr>
              <a:tabLst>
                <a:tab pos="2743200" algn="l"/>
              </a:tabLst>
              <a:defRPr/>
            </a:pPr>
            <a:r>
              <a:rPr lang="en-US" sz="4100">
                <a:solidFill>
                  <a:srgbClr val="000099"/>
                </a:solidFill>
                <a:effectLst>
                  <a:outerShdw blurRad="38100" dist="38100" dir="2700000" algn="tl">
                    <a:srgbClr val="C0C0C0"/>
                  </a:outerShdw>
                </a:effectLst>
              </a:rPr>
              <a:t>The Heart: Regulation of Heart Rate</a:t>
            </a:r>
          </a:p>
        </p:txBody>
      </p:sp>
      <p:sp>
        <p:nvSpPr>
          <p:cNvPr id="131074"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11.20</a:t>
            </a:r>
            <a:endParaRPr lang="en-US" sz="4400" b="1">
              <a:solidFill>
                <a:schemeClr val="tx2"/>
              </a:solidFill>
            </a:endParaRPr>
          </a:p>
        </p:txBody>
      </p:sp>
      <p:sp>
        <p:nvSpPr>
          <p:cNvPr id="131075"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131076"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131077"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27655" name="Text Box 7"/>
          <p:cNvSpPr txBox="1">
            <a:spLocks noChangeArrowheads="1"/>
          </p:cNvSpPr>
          <p:nvPr/>
        </p:nvSpPr>
        <p:spPr bwMode="auto">
          <a:xfrm>
            <a:off x="381000" y="1905000"/>
            <a:ext cx="8245475" cy="3932238"/>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3400"/>
              <a:t>Stroke volume usually remains relatively constant</a:t>
            </a:r>
          </a:p>
          <a:p>
            <a:pPr marL="687388" lvl="1" indent="-230188">
              <a:lnSpc>
                <a:spcPct val="90000"/>
              </a:lnSpc>
              <a:spcAft>
                <a:spcPct val="50000"/>
              </a:spcAft>
              <a:buClr>
                <a:srgbClr val="FF6600"/>
              </a:buClr>
              <a:buFont typeface="Symbol" pitchFamily="18" charset="2"/>
              <a:buChar char="·"/>
            </a:pPr>
            <a:r>
              <a:rPr lang="en-US" sz="3000"/>
              <a:t>Starling’s law of the heart – the more  that the cardiac muscle is stretched, the stronger the contraction</a:t>
            </a:r>
          </a:p>
          <a:p>
            <a:pPr marL="342900" indent="-342900">
              <a:lnSpc>
                <a:spcPct val="90000"/>
              </a:lnSpc>
              <a:spcAft>
                <a:spcPct val="50000"/>
              </a:spcAft>
              <a:buClr>
                <a:srgbClr val="FF6600"/>
              </a:buClr>
              <a:buFont typeface="Symbol" pitchFamily="18" charset="2"/>
              <a:buChar char="·"/>
            </a:pPr>
            <a:r>
              <a:rPr lang="en-US" sz="3400"/>
              <a:t>Changing heart rate is the most common way to change cardiac output</a:t>
            </a:r>
            <a:endParaRPr lang="en-US" sz="3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7650">
                                            <p:txEl>
                                              <p:pRg st="0" end="0"/>
                                            </p:txEl>
                                          </p:spTgt>
                                        </p:tgtEl>
                                        <p:attrNameLst>
                                          <p:attrName>style.visibility</p:attrName>
                                        </p:attrNameLst>
                                      </p:cBhvr>
                                      <p:to>
                                        <p:strVal val="visible"/>
                                      </p:to>
                                    </p:set>
                                    <p:animEffect transition="in" filter="dissolve">
                                      <p:cBhvr>
                                        <p:cTn id="7" dur="500"/>
                                        <p:tgtEl>
                                          <p:spTgt spid="27650">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7655"/>
                                        </p:tgtEl>
                                        <p:attrNameLst>
                                          <p:attrName>style.visibility</p:attrName>
                                        </p:attrNameLst>
                                      </p:cBhvr>
                                      <p:to>
                                        <p:strVal val="visible"/>
                                      </p:to>
                                    </p:set>
                                    <p:animEffect transition="in" filter="dissolve">
                                      <p:cBhvr>
                                        <p:cTn id="11" dur="500"/>
                                        <p:tgtEl>
                                          <p:spTgt spid="27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build="p" autoUpdateAnimBg="0" advAuto="0"/>
      <p:bldP spid="27655"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381000" y="304800"/>
            <a:ext cx="8382000" cy="717550"/>
          </a:xfrm>
          <a:prstGeom prst="rect">
            <a:avLst/>
          </a:prstGeom>
          <a:noFill/>
          <a:ln w="9525">
            <a:noFill/>
            <a:miter lim="800000"/>
            <a:headEnd/>
            <a:tailEnd/>
          </a:ln>
        </p:spPr>
        <p:txBody>
          <a:bodyPr>
            <a:spAutoFit/>
          </a:bodyPr>
          <a:lstStyle/>
          <a:p>
            <a:pPr marL="342900" indent="-342900">
              <a:spcBef>
                <a:spcPct val="20000"/>
              </a:spcBef>
              <a:buClr>
                <a:srgbClr val="339933"/>
              </a:buClr>
              <a:tabLst>
                <a:tab pos="2743200" algn="l"/>
              </a:tabLst>
              <a:defRPr/>
            </a:pPr>
            <a:r>
              <a:rPr lang="en-US" sz="4100">
                <a:solidFill>
                  <a:srgbClr val="000099"/>
                </a:solidFill>
                <a:effectLst>
                  <a:outerShdw blurRad="38100" dist="38100" dir="2700000" algn="tl">
                    <a:srgbClr val="C0C0C0"/>
                  </a:outerShdw>
                </a:effectLst>
              </a:rPr>
              <a:t>Regulation of Heart Rate</a:t>
            </a:r>
          </a:p>
        </p:txBody>
      </p:sp>
      <p:sp>
        <p:nvSpPr>
          <p:cNvPr id="132098"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11.21</a:t>
            </a:r>
            <a:endParaRPr lang="en-US" sz="4400" b="1">
              <a:solidFill>
                <a:schemeClr val="tx2"/>
              </a:solidFill>
            </a:endParaRPr>
          </a:p>
        </p:txBody>
      </p:sp>
      <p:sp>
        <p:nvSpPr>
          <p:cNvPr id="132099"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132100"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132101"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28679" name="Text Box 7"/>
          <p:cNvSpPr txBox="1">
            <a:spLocks noChangeArrowheads="1"/>
          </p:cNvSpPr>
          <p:nvPr/>
        </p:nvSpPr>
        <p:spPr bwMode="auto">
          <a:xfrm>
            <a:off x="381000" y="1295400"/>
            <a:ext cx="8245475" cy="4878388"/>
          </a:xfrm>
          <a:prstGeom prst="rect">
            <a:avLst/>
          </a:prstGeom>
          <a:noFill/>
          <a:ln w="9525">
            <a:noFill/>
            <a:miter lim="800000"/>
            <a:headEnd/>
            <a:tailEnd/>
          </a:ln>
        </p:spPr>
        <p:txBody>
          <a:bodyPr>
            <a:spAutoFit/>
          </a:bodyPr>
          <a:lstStyle/>
          <a:p>
            <a:pPr marL="342900" indent="-342900">
              <a:lnSpc>
                <a:spcPct val="70000"/>
              </a:lnSpc>
              <a:spcAft>
                <a:spcPct val="50000"/>
              </a:spcAft>
              <a:buClr>
                <a:srgbClr val="FF6600"/>
              </a:buClr>
              <a:buFont typeface="Symbol" pitchFamily="18" charset="2"/>
              <a:buChar char="·"/>
            </a:pPr>
            <a:r>
              <a:rPr lang="en-US" sz="3400"/>
              <a:t>Increased heart rate</a:t>
            </a:r>
          </a:p>
          <a:p>
            <a:pPr marL="687388" lvl="1" indent="-230188">
              <a:lnSpc>
                <a:spcPct val="70000"/>
              </a:lnSpc>
              <a:spcAft>
                <a:spcPct val="50000"/>
              </a:spcAft>
              <a:buClr>
                <a:srgbClr val="FF6600"/>
              </a:buClr>
              <a:buFont typeface="Symbol" pitchFamily="18" charset="2"/>
              <a:buChar char="·"/>
            </a:pPr>
            <a:r>
              <a:rPr lang="en-US" sz="3000"/>
              <a:t>Sympathetic nervous system</a:t>
            </a:r>
          </a:p>
          <a:p>
            <a:pPr marL="1030288" lvl="2" indent="-228600">
              <a:lnSpc>
                <a:spcPct val="70000"/>
              </a:lnSpc>
              <a:spcAft>
                <a:spcPct val="50000"/>
              </a:spcAft>
              <a:buClr>
                <a:srgbClr val="FF6600"/>
              </a:buClr>
              <a:buFont typeface="Symbol" pitchFamily="18" charset="2"/>
              <a:buChar char="·"/>
            </a:pPr>
            <a:r>
              <a:rPr lang="en-US" sz="3000"/>
              <a:t>Crisis</a:t>
            </a:r>
          </a:p>
          <a:p>
            <a:pPr marL="1030288" lvl="2" indent="-228600">
              <a:lnSpc>
                <a:spcPct val="70000"/>
              </a:lnSpc>
              <a:spcAft>
                <a:spcPct val="50000"/>
              </a:spcAft>
              <a:buClr>
                <a:srgbClr val="FF6600"/>
              </a:buClr>
              <a:buFont typeface="Symbol" pitchFamily="18" charset="2"/>
              <a:buChar char="·"/>
            </a:pPr>
            <a:r>
              <a:rPr lang="en-US" sz="3000"/>
              <a:t>Low blood pressure</a:t>
            </a:r>
          </a:p>
          <a:p>
            <a:pPr marL="687388" lvl="1" indent="-230188">
              <a:lnSpc>
                <a:spcPct val="70000"/>
              </a:lnSpc>
              <a:spcAft>
                <a:spcPct val="50000"/>
              </a:spcAft>
              <a:buClr>
                <a:srgbClr val="FF6600"/>
              </a:buClr>
              <a:buFont typeface="Symbol" pitchFamily="18" charset="2"/>
              <a:buChar char="·"/>
            </a:pPr>
            <a:r>
              <a:rPr lang="en-US" sz="3000"/>
              <a:t>Hormones</a:t>
            </a:r>
          </a:p>
          <a:p>
            <a:pPr marL="1030288" lvl="2" indent="-228600">
              <a:lnSpc>
                <a:spcPct val="70000"/>
              </a:lnSpc>
              <a:spcAft>
                <a:spcPct val="50000"/>
              </a:spcAft>
              <a:buClr>
                <a:srgbClr val="FF6600"/>
              </a:buClr>
              <a:buFont typeface="Symbol" pitchFamily="18" charset="2"/>
              <a:buChar char="·"/>
            </a:pPr>
            <a:r>
              <a:rPr lang="en-US" sz="3000"/>
              <a:t>Epinephrine</a:t>
            </a:r>
          </a:p>
          <a:p>
            <a:pPr marL="1030288" lvl="2" indent="-228600">
              <a:lnSpc>
                <a:spcPct val="70000"/>
              </a:lnSpc>
              <a:spcAft>
                <a:spcPct val="50000"/>
              </a:spcAft>
              <a:buClr>
                <a:srgbClr val="FF6600"/>
              </a:buClr>
              <a:buFont typeface="Symbol" pitchFamily="18" charset="2"/>
              <a:buChar char="·"/>
            </a:pPr>
            <a:r>
              <a:rPr lang="en-US" sz="3000"/>
              <a:t>Thyroxine</a:t>
            </a:r>
          </a:p>
          <a:p>
            <a:pPr marL="687388" lvl="1" indent="-230188">
              <a:lnSpc>
                <a:spcPct val="70000"/>
              </a:lnSpc>
              <a:spcAft>
                <a:spcPct val="50000"/>
              </a:spcAft>
              <a:buClr>
                <a:srgbClr val="FF6600"/>
              </a:buClr>
              <a:buFont typeface="Symbol" pitchFamily="18" charset="2"/>
              <a:buChar char="·"/>
            </a:pPr>
            <a:r>
              <a:rPr lang="en-US" sz="3000"/>
              <a:t>Exercise</a:t>
            </a:r>
          </a:p>
          <a:p>
            <a:pPr marL="687388" lvl="1" indent="-230188">
              <a:lnSpc>
                <a:spcPct val="70000"/>
              </a:lnSpc>
              <a:spcAft>
                <a:spcPct val="50000"/>
              </a:spcAft>
              <a:buClr>
                <a:srgbClr val="FF6600"/>
              </a:buClr>
              <a:buFont typeface="Symbol" pitchFamily="18" charset="2"/>
              <a:buChar char="·"/>
            </a:pPr>
            <a:r>
              <a:rPr lang="en-US" sz="3000"/>
              <a:t>Decreased blood volume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8679"/>
                                        </p:tgtEl>
                                        <p:attrNameLst>
                                          <p:attrName>style.visibility</p:attrName>
                                        </p:attrNameLst>
                                      </p:cBhvr>
                                      <p:to>
                                        <p:strVal val="visible"/>
                                      </p:to>
                                    </p:set>
                                    <p:animEffect transition="in" filter="dissolve">
                                      <p:cBhvr>
                                        <p:cTn id="7" dur="500"/>
                                        <p:tgtEl>
                                          <p:spTgt spid="286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9" grpId="0"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381000" y="304800"/>
            <a:ext cx="8382000" cy="1343025"/>
          </a:xfrm>
          <a:prstGeom prst="rect">
            <a:avLst/>
          </a:prstGeom>
          <a:noFill/>
          <a:ln w="9525">
            <a:noFill/>
            <a:miter lim="800000"/>
            <a:headEnd/>
            <a:tailEnd/>
          </a:ln>
        </p:spPr>
        <p:txBody>
          <a:bodyPr>
            <a:spAutoFit/>
          </a:bodyPr>
          <a:lstStyle/>
          <a:p>
            <a:pPr marL="342900" indent="-342900">
              <a:spcBef>
                <a:spcPct val="20000"/>
              </a:spcBef>
              <a:buClr>
                <a:srgbClr val="339933"/>
              </a:buClr>
              <a:tabLst>
                <a:tab pos="2743200" algn="l"/>
              </a:tabLst>
              <a:defRPr/>
            </a:pPr>
            <a:r>
              <a:rPr lang="en-US" sz="4100">
                <a:solidFill>
                  <a:srgbClr val="000099"/>
                </a:solidFill>
                <a:effectLst>
                  <a:outerShdw blurRad="38100" dist="38100" dir="2700000" algn="tl">
                    <a:srgbClr val="C0C0C0"/>
                  </a:outerShdw>
                </a:effectLst>
              </a:rPr>
              <a:t>The Heart: Regulation of Heart Rate</a:t>
            </a:r>
          </a:p>
        </p:txBody>
      </p:sp>
      <p:sp>
        <p:nvSpPr>
          <p:cNvPr id="133122"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11.22</a:t>
            </a:r>
            <a:endParaRPr lang="en-US" sz="4400" b="1">
              <a:solidFill>
                <a:schemeClr val="tx2"/>
              </a:solidFill>
            </a:endParaRPr>
          </a:p>
        </p:txBody>
      </p:sp>
      <p:sp>
        <p:nvSpPr>
          <p:cNvPr id="133123"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133124"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133125"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29703" name="Text Box 7"/>
          <p:cNvSpPr txBox="1">
            <a:spLocks noChangeArrowheads="1"/>
          </p:cNvSpPr>
          <p:nvPr/>
        </p:nvSpPr>
        <p:spPr bwMode="auto">
          <a:xfrm>
            <a:off x="381000" y="2362200"/>
            <a:ext cx="8245475" cy="4379913"/>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3400"/>
              <a:t>Decreased heart rate</a:t>
            </a:r>
          </a:p>
          <a:p>
            <a:pPr marL="687388" lvl="1" indent="-230188">
              <a:lnSpc>
                <a:spcPct val="90000"/>
              </a:lnSpc>
              <a:spcAft>
                <a:spcPct val="50000"/>
              </a:spcAft>
              <a:buClr>
                <a:srgbClr val="FF6600"/>
              </a:buClr>
              <a:buFont typeface="Symbol" pitchFamily="18" charset="2"/>
              <a:buChar char="·"/>
            </a:pPr>
            <a:r>
              <a:rPr lang="en-US" sz="3000"/>
              <a:t>Parasympathetic nervous system</a:t>
            </a:r>
          </a:p>
          <a:p>
            <a:pPr marL="687388" lvl="1" indent="-230188">
              <a:lnSpc>
                <a:spcPct val="90000"/>
              </a:lnSpc>
              <a:spcAft>
                <a:spcPct val="50000"/>
              </a:spcAft>
              <a:buClr>
                <a:srgbClr val="FF6600"/>
              </a:buClr>
              <a:buFont typeface="Symbol" pitchFamily="18" charset="2"/>
              <a:buChar char="·"/>
            </a:pPr>
            <a:r>
              <a:rPr lang="en-US" sz="3000"/>
              <a:t>High blood pressure or blood volume</a:t>
            </a:r>
          </a:p>
          <a:p>
            <a:pPr marL="687388" lvl="1" indent="-230188">
              <a:lnSpc>
                <a:spcPct val="90000"/>
              </a:lnSpc>
              <a:spcAft>
                <a:spcPct val="50000"/>
              </a:spcAft>
              <a:buClr>
                <a:srgbClr val="FF6600"/>
              </a:buClr>
              <a:buFont typeface="Symbol" pitchFamily="18" charset="2"/>
              <a:buChar char="·"/>
            </a:pPr>
            <a:r>
              <a:rPr lang="en-US" sz="3000"/>
              <a:t>Decreased venous return</a:t>
            </a:r>
          </a:p>
          <a:p>
            <a:pPr marL="687388" lvl="1" indent="-230188">
              <a:lnSpc>
                <a:spcPct val="90000"/>
              </a:lnSpc>
              <a:spcAft>
                <a:spcPct val="50000"/>
              </a:spcAft>
              <a:buClr>
                <a:srgbClr val="FF6600"/>
              </a:buClr>
              <a:buFont typeface="Symbol" pitchFamily="18" charset="2"/>
              <a:buChar char="·"/>
            </a:pPr>
            <a:r>
              <a:rPr lang="en-US" sz="3000"/>
              <a:t>In Congestive Heart Failure the heart is worn out and pumps weakly.  Digitalis works to provide a slow, steady, but stronger beat.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9703"/>
                                        </p:tgtEl>
                                        <p:attrNameLst>
                                          <p:attrName>style.visibility</p:attrName>
                                        </p:attrNameLst>
                                      </p:cBhvr>
                                      <p:to>
                                        <p:strVal val="visible"/>
                                      </p:to>
                                    </p:set>
                                    <p:animEffect transition="in" filter="dissolve">
                                      <p:cBhvr>
                                        <p:cTn id="7" dur="500"/>
                                        <p:tgtEl>
                                          <p:spTgt spid="297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3"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381000" y="304800"/>
            <a:ext cx="8382000" cy="717550"/>
          </a:xfrm>
          <a:prstGeom prst="rect">
            <a:avLst/>
          </a:prstGeom>
          <a:noFill/>
          <a:ln w="9525">
            <a:noFill/>
            <a:miter lim="800000"/>
            <a:headEnd/>
            <a:tailEnd/>
          </a:ln>
        </p:spPr>
        <p:txBody>
          <a:bodyPr>
            <a:spAutoFit/>
          </a:bodyPr>
          <a:lstStyle/>
          <a:p>
            <a:pPr marL="342900" indent="-342900">
              <a:spcBef>
                <a:spcPct val="20000"/>
              </a:spcBef>
              <a:buClr>
                <a:srgbClr val="339933"/>
              </a:buClr>
              <a:tabLst>
                <a:tab pos="2743200" algn="l"/>
              </a:tabLst>
              <a:defRPr/>
            </a:pPr>
            <a:r>
              <a:rPr lang="en-US" sz="4100">
                <a:solidFill>
                  <a:srgbClr val="000099"/>
                </a:solidFill>
                <a:effectLst>
                  <a:outerShdw blurRad="38100" dist="38100" dir="2700000" algn="tl">
                    <a:srgbClr val="C0C0C0"/>
                  </a:outerShdw>
                </a:effectLst>
              </a:rPr>
              <a:t>Cardiac Output Regulation</a:t>
            </a:r>
          </a:p>
        </p:txBody>
      </p:sp>
      <p:sp>
        <p:nvSpPr>
          <p:cNvPr id="134146" name="Rectangle 3"/>
          <p:cNvSpPr>
            <a:spLocks noChangeArrowheads="1"/>
          </p:cNvSpPr>
          <p:nvPr/>
        </p:nvSpPr>
        <p:spPr bwMode="auto">
          <a:xfrm>
            <a:off x="7696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11.19</a:t>
            </a:r>
            <a:endParaRPr lang="en-US" sz="4400" b="1">
              <a:solidFill>
                <a:schemeClr val="tx2"/>
              </a:solidFill>
            </a:endParaRPr>
          </a:p>
        </p:txBody>
      </p:sp>
      <p:sp>
        <p:nvSpPr>
          <p:cNvPr id="134147" name="Text Box 4"/>
          <p:cNvSpPr txBox="1">
            <a:spLocks noChangeArrowheads="1"/>
          </p:cNvSpPr>
          <p:nvPr/>
        </p:nvSpPr>
        <p:spPr bwMode="auto">
          <a:xfrm>
            <a:off x="304800" y="6461125"/>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134148" name="Rectangle 5"/>
          <p:cNvSpPr>
            <a:spLocks noChangeArrowheads="1"/>
          </p:cNvSpPr>
          <p:nvPr/>
        </p:nvSpPr>
        <p:spPr bwMode="auto">
          <a:xfrm>
            <a:off x="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134149" name="Line 6"/>
          <p:cNvSpPr>
            <a:spLocks noChangeShapeType="1"/>
          </p:cNvSpPr>
          <p:nvPr/>
        </p:nvSpPr>
        <p:spPr bwMode="auto">
          <a:xfrm>
            <a:off x="152400" y="228600"/>
            <a:ext cx="8915400" cy="0"/>
          </a:xfrm>
          <a:prstGeom prst="line">
            <a:avLst/>
          </a:prstGeom>
          <a:noFill/>
          <a:ln w="38100">
            <a:solidFill>
              <a:srgbClr val="009999"/>
            </a:solidFill>
            <a:round/>
            <a:headEnd/>
            <a:tailEnd/>
          </a:ln>
        </p:spPr>
        <p:txBody>
          <a:bodyPr wrap="none" anchor="ctr"/>
          <a:lstStyle/>
          <a:p>
            <a:endParaRPr lang="en-US"/>
          </a:p>
        </p:txBody>
      </p:sp>
      <p:sp>
        <p:nvSpPr>
          <p:cNvPr id="25607" name="Text Box 7"/>
          <p:cNvSpPr txBox="1">
            <a:spLocks noChangeArrowheads="1"/>
          </p:cNvSpPr>
          <p:nvPr/>
        </p:nvSpPr>
        <p:spPr bwMode="auto">
          <a:xfrm>
            <a:off x="381000" y="1417638"/>
            <a:ext cx="8245475" cy="685800"/>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buFont typeface="Symbol" pitchFamily="18" charset="2"/>
              <a:buNone/>
            </a:pPr>
            <a:endParaRPr lang="en-US" sz="3000"/>
          </a:p>
        </p:txBody>
      </p:sp>
      <p:pic>
        <p:nvPicPr>
          <p:cNvPr id="25608" name="Picture 8"/>
          <p:cNvPicPr>
            <a:picLocks noChangeAspect="1" noChangeArrowheads="1"/>
          </p:cNvPicPr>
          <p:nvPr/>
        </p:nvPicPr>
        <p:blipFill>
          <a:blip r:embed="rId2"/>
          <a:srcRect b="4207"/>
          <a:stretch>
            <a:fillRect/>
          </a:stretch>
        </p:blipFill>
        <p:spPr bwMode="auto">
          <a:xfrm>
            <a:off x="762000" y="1143000"/>
            <a:ext cx="7975600" cy="4879975"/>
          </a:xfrm>
          <a:prstGeom prst="rect">
            <a:avLst/>
          </a:prstGeom>
          <a:noFill/>
          <a:ln w="9525">
            <a:noFill/>
            <a:miter lim="800000"/>
            <a:headEnd/>
            <a:tailEnd/>
          </a:ln>
        </p:spPr>
      </p:pic>
      <p:sp>
        <p:nvSpPr>
          <p:cNvPr id="25609" name="Text Box 9"/>
          <p:cNvSpPr txBox="1">
            <a:spLocks noChangeArrowheads="1"/>
          </p:cNvSpPr>
          <p:nvPr/>
        </p:nvSpPr>
        <p:spPr bwMode="auto">
          <a:xfrm>
            <a:off x="685800" y="6126163"/>
            <a:ext cx="1181100" cy="274637"/>
          </a:xfrm>
          <a:prstGeom prst="rect">
            <a:avLst/>
          </a:prstGeom>
          <a:noFill/>
          <a:ln w="9525">
            <a:noFill/>
            <a:miter lim="800000"/>
            <a:headEnd/>
            <a:tailEnd/>
          </a:ln>
        </p:spPr>
        <p:txBody>
          <a:bodyPr>
            <a:spAutoFit/>
          </a:bodyPr>
          <a:lstStyle/>
          <a:p>
            <a:pPr eaLnBrk="0" hangingPunct="0"/>
            <a:r>
              <a:rPr lang="en-US" sz="1200"/>
              <a:t>Figure 11.7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5602">
                                            <p:txEl>
                                              <p:pRg st="0" end="0"/>
                                            </p:txEl>
                                          </p:spTgt>
                                        </p:tgtEl>
                                        <p:attrNameLst>
                                          <p:attrName>style.visibility</p:attrName>
                                        </p:attrNameLst>
                                      </p:cBhvr>
                                      <p:to>
                                        <p:strVal val="visible"/>
                                      </p:to>
                                    </p:set>
                                    <p:animEffect transition="in" filter="dissolve">
                                      <p:cBhvr>
                                        <p:cTn id="7" dur="500"/>
                                        <p:tgtEl>
                                          <p:spTgt spid="25602">
                                            <p:txEl>
                                              <p:pRg st="0" end="0"/>
                                            </p:txEl>
                                          </p:spTgt>
                                        </p:tgtEl>
                                      </p:cBhvr>
                                    </p:animEffect>
                                  </p:childTnLst>
                                </p:cTn>
                              </p:par>
                            </p:childTnLst>
                          </p:cTn>
                        </p:par>
                        <p:par>
                          <p:cTn id="8" fill="hold">
                            <p:stCondLst>
                              <p:cond delay="500"/>
                            </p:stCondLst>
                            <p:childTnLst>
                              <p:par>
                                <p:cTn id="9" presetID="9" presetClass="entr" presetSubtype="0" fill="hold" grpId="0" nodeType="afterEffect" nodePh="1">
                                  <p:stCondLst>
                                    <p:cond delay="0"/>
                                  </p:stCondLst>
                                  <p:endCondLst>
                                    <p:cond evt="begin" delay="0">
                                      <p:tn val="9"/>
                                    </p:cond>
                                  </p:endCondLst>
                                  <p:childTnLst>
                                    <p:set>
                                      <p:cBhvr>
                                        <p:cTn id="10" dur="1" fill="hold">
                                          <p:stCondLst>
                                            <p:cond delay="0"/>
                                          </p:stCondLst>
                                        </p:cTn>
                                        <p:tgtEl>
                                          <p:spTgt spid="25607"/>
                                        </p:tgtEl>
                                        <p:attrNameLst>
                                          <p:attrName>style.visibility</p:attrName>
                                        </p:attrNameLst>
                                      </p:cBhvr>
                                      <p:to>
                                        <p:strVal val="visible"/>
                                      </p:to>
                                    </p:set>
                                    <p:animEffect transition="in" filter="dissolve">
                                      <p:cBhvr>
                                        <p:cTn id="11" dur="500"/>
                                        <p:tgtEl>
                                          <p:spTgt spid="25607"/>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25608"/>
                                        </p:tgtEl>
                                        <p:attrNameLst>
                                          <p:attrName>style.visibility</p:attrName>
                                        </p:attrNameLst>
                                      </p:cBhvr>
                                      <p:to>
                                        <p:strVal val="visible"/>
                                      </p:to>
                                    </p:set>
                                    <p:animEffect transition="in" filter="dissolve">
                                      <p:cBhvr>
                                        <p:cTn id="15" dur="500"/>
                                        <p:tgtEl>
                                          <p:spTgt spid="25608"/>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256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build="p" autoUpdateAnimBg="0" advAuto="0"/>
      <p:bldP spid="25607" grpId="0" autoUpdateAnimBg="0"/>
      <p:bldP spid="25609" grpId="0"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666</TotalTime>
  <Words>4726</Words>
  <Application>Microsoft Office PowerPoint</Application>
  <PresentationFormat>On-screen Show (4:3)</PresentationFormat>
  <Paragraphs>665</Paragraphs>
  <Slides>134</Slides>
  <Notes>18</Notes>
  <HiddenSlides>1</HiddenSlides>
  <MMClips>0</MMClips>
  <ScaleCrop>false</ScaleCrop>
  <HeadingPairs>
    <vt:vector size="6" baseType="variant">
      <vt:variant>
        <vt:lpstr>Fonts Used</vt:lpstr>
      </vt:variant>
      <vt:variant>
        <vt:i4>13</vt:i4>
      </vt:variant>
      <vt:variant>
        <vt:lpstr>Design Template</vt:lpstr>
      </vt:variant>
      <vt:variant>
        <vt:i4>9</vt:i4>
      </vt:variant>
      <vt:variant>
        <vt:lpstr>Slide Titles</vt:lpstr>
      </vt:variant>
      <vt:variant>
        <vt:i4>134</vt:i4>
      </vt:variant>
    </vt:vector>
  </HeadingPairs>
  <TitlesOfParts>
    <vt:vector size="156" baseType="lpstr">
      <vt:lpstr>Arial</vt:lpstr>
      <vt:lpstr>Gill Sans MT</vt:lpstr>
      <vt:lpstr>Wingdings 2</vt:lpstr>
      <vt:lpstr>Verdana</vt:lpstr>
      <vt:lpstr>Calibri</vt:lpstr>
      <vt:lpstr>Symbol</vt:lpstr>
      <vt:lpstr>Times New Roman</vt:lpstr>
      <vt:lpstr>Wingdings</vt:lpstr>
      <vt:lpstr>Comic Sans MS</vt:lpstr>
      <vt:lpstr>Times</vt:lpstr>
      <vt:lpstr>Arial Rounded MT Bold</vt:lpstr>
      <vt:lpstr>Arial Unicode MS</vt:lpstr>
      <vt:lpstr>Tahoma</vt:lpstr>
      <vt:lpstr>Solstice</vt:lpstr>
      <vt:lpstr>Solstice</vt:lpstr>
      <vt:lpstr>Solstice</vt:lpstr>
      <vt:lpstr>Solstice</vt:lpstr>
      <vt:lpstr>Solstice</vt:lpstr>
      <vt:lpstr>Solstice</vt:lpstr>
      <vt:lpstr>Solstice</vt:lpstr>
      <vt:lpstr>Solstice</vt:lpstr>
      <vt:lpstr>Solstice</vt:lpstr>
      <vt:lpstr>Cardio-Vascular system</vt:lpstr>
      <vt:lpstr>Cardio-Vascular system</vt:lpstr>
      <vt:lpstr>Heart</vt:lpstr>
      <vt:lpstr>Slide 4</vt:lpstr>
      <vt:lpstr>Heart</vt:lpstr>
      <vt:lpstr>Chambers of the Heart</vt:lpstr>
      <vt:lpstr>Slide 7</vt:lpstr>
      <vt:lpstr>Slide 8</vt:lpstr>
      <vt:lpstr>Valves of the Heart</vt:lpstr>
      <vt:lpstr>Atrioventricular Valves</vt:lpstr>
      <vt:lpstr>Semilunar Valves</vt:lpstr>
      <vt:lpstr>Chambers &amp; Valves</vt:lpstr>
      <vt:lpstr>The Heart</vt:lpstr>
      <vt:lpstr>Atria</vt:lpstr>
      <vt:lpstr>Ventricles</vt:lpstr>
      <vt:lpstr> Heart Valves</vt:lpstr>
      <vt:lpstr>Covering layers of heart</vt:lpstr>
      <vt:lpstr>Covering layers of heart</vt:lpstr>
      <vt:lpstr>Pericardial Layers of the Heart</vt:lpstr>
      <vt:lpstr>Heart Wall</vt:lpstr>
      <vt:lpstr>Slide 21</vt:lpstr>
      <vt:lpstr>Path of Blood</vt:lpstr>
      <vt:lpstr>Path of Blood</vt:lpstr>
      <vt:lpstr>Path of Blood</vt:lpstr>
      <vt:lpstr>Pathway of Blood Through the Heart and Lungs</vt:lpstr>
      <vt:lpstr>Pathway of Blood Through the Heart and Lungs</vt:lpstr>
      <vt:lpstr>Blood Flow </vt:lpstr>
      <vt:lpstr>Slide 28</vt:lpstr>
      <vt:lpstr>Slide 29</vt:lpstr>
      <vt:lpstr>Structure of Blood Vessels</vt:lpstr>
      <vt:lpstr>Structure of Blood Vessels</vt:lpstr>
      <vt:lpstr>    Types of Blood Vessels</vt:lpstr>
      <vt:lpstr>                    Arteries</vt:lpstr>
      <vt:lpstr>Arterioles</vt:lpstr>
      <vt:lpstr>Aorta</vt:lpstr>
      <vt:lpstr>Systemic Arteries</vt:lpstr>
      <vt:lpstr>Slide 37</vt:lpstr>
      <vt:lpstr>Veins</vt:lpstr>
      <vt:lpstr>                    Veins</vt:lpstr>
      <vt:lpstr>Systemic Veins</vt:lpstr>
      <vt:lpstr>Slide 41</vt:lpstr>
      <vt:lpstr>                    Capillaries</vt:lpstr>
      <vt:lpstr>Slide 43</vt:lpstr>
      <vt:lpstr>Slide 44</vt:lpstr>
      <vt:lpstr>Slide 45</vt:lpstr>
      <vt:lpstr>Blood circulation</vt:lpstr>
      <vt:lpstr>Systemic Circulation</vt:lpstr>
      <vt:lpstr>Pulmonary circulation </vt:lpstr>
      <vt:lpstr>Slide 49</vt:lpstr>
      <vt:lpstr>Coronary Circulation </vt:lpstr>
      <vt:lpstr>Coronary Circulation: Arterial Supply</vt:lpstr>
      <vt:lpstr>Coronary Circulation: Venous Supply</vt:lpstr>
      <vt:lpstr>Portal circulation</vt:lpstr>
      <vt:lpstr>Slide 54</vt:lpstr>
      <vt:lpstr>Slide 55</vt:lpstr>
      <vt:lpstr>Slide 56</vt:lpstr>
      <vt:lpstr>Slide 57</vt:lpstr>
      <vt:lpstr>Slide 58</vt:lpstr>
      <vt:lpstr>Slide 59</vt:lpstr>
      <vt:lpstr>Slide 60</vt:lpstr>
      <vt:lpstr>Conduction System of the Heart</vt:lpstr>
      <vt:lpstr>Conduction System of the Heart</vt:lpstr>
      <vt:lpstr>Heart Physiology: Sequence of Excitation</vt:lpstr>
      <vt:lpstr>Slide 64</vt:lpstr>
      <vt:lpstr>The Heart: Cardiac Conduction System</vt:lpstr>
      <vt:lpstr>Slide 66</vt:lpstr>
      <vt:lpstr>HEART PHYSIOLOGY</vt:lpstr>
      <vt:lpstr>Cardiac Cycle</vt:lpstr>
      <vt:lpstr>Events of Cardiac cycle</vt:lpstr>
      <vt:lpstr>Atrial events</vt:lpstr>
      <vt:lpstr>Atrial events</vt:lpstr>
      <vt:lpstr>Ventricular events</vt:lpstr>
      <vt:lpstr>Ventricular events</vt:lpstr>
      <vt:lpstr>Ventricular events</vt:lpstr>
      <vt:lpstr>Ventricular events</vt:lpstr>
      <vt:lpstr>Slide 76</vt:lpstr>
      <vt:lpstr>Slide 77</vt:lpstr>
      <vt:lpstr>Slide 78</vt:lpstr>
      <vt:lpstr>Heart Sounds</vt:lpstr>
      <vt:lpstr>Heart Sounds</vt:lpstr>
      <vt:lpstr>The Heart: Heart Sounds</vt:lpstr>
      <vt:lpstr>Significance of heart sounds</vt:lpstr>
      <vt:lpstr>ECG</vt:lpstr>
      <vt:lpstr>Electrocardiogram</vt:lpstr>
      <vt:lpstr>Electrocardiogram</vt:lpstr>
      <vt:lpstr>Electrocardiogram</vt:lpstr>
      <vt:lpstr>Electrocardiogram</vt:lpstr>
      <vt:lpstr>Significance of ECG</vt:lpstr>
      <vt:lpstr>Electrocardiography</vt:lpstr>
      <vt:lpstr>Slide 90</vt:lpstr>
      <vt:lpstr>Slide 91</vt:lpstr>
      <vt:lpstr>Alterations in Electrocardiogram</vt:lpstr>
      <vt:lpstr>Heart Excitation Related to ECG</vt:lpstr>
      <vt:lpstr>Slide 94</vt:lpstr>
      <vt:lpstr>Cardiac output, cont.</vt:lpstr>
      <vt:lpstr>Slide 96</vt:lpstr>
      <vt:lpstr>Slide 97</vt:lpstr>
      <vt:lpstr>Slide 98</vt:lpstr>
      <vt:lpstr>Slide 99</vt:lpstr>
      <vt:lpstr>Slide 100</vt:lpstr>
      <vt:lpstr>Blood Pressure</vt:lpstr>
      <vt:lpstr>Blood Pressure</vt:lpstr>
      <vt:lpstr>Slide 103</vt:lpstr>
      <vt:lpstr>Slide 104</vt:lpstr>
      <vt:lpstr>Regulation of Blood Pressure</vt:lpstr>
      <vt:lpstr>Baroreceptor reflex</vt:lpstr>
      <vt:lpstr>Slide 107</vt:lpstr>
      <vt:lpstr>Baroreceptor Reflex</vt:lpstr>
      <vt:lpstr>Chemoreceptor reflex</vt:lpstr>
      <vt:lpstr>Slide 110</vt:lpstr>
      <vt:lpstr>Chemoreceptor Reflex-pH</vt:lpstr>
      <vt:lpstr>Baroreceptor and Chemoreceptor Reflexes</vt:lpstr>
      <vt:lpstr>Chemical regulation</vt:lpstr>
      <vt:lpstr>Hormonal regulation</vt:lpstr>
      <vt:lpstr>Slide 115</vt:lpstr>
      <vt:lpstr>Slide 116</vt:lpstr>
      <vt:lpstr>Renin-Angiotensinogen-Aldosterone system</vt:lpstr>
      <vt:lpstr>Slide 118</vt:lpstr>
      <vt:lpstr>Slide 119</vt:lpstr>
      <vt:lpstr>Slide 120</vt:lpstr>
      <vt:lpstr>Slide 121</vt:lpstr>
      <vt:lpstr>Slide 122</vt:lpstr>
      <vt:lpstr>Slide 123</vt:lpstr>
      <vt:lpstr>Slide 124</vt:lpstr>
      <vt:lpstr>Cardiovascular disorders</vt:lpstr>
      <vt:lpstr>Hypertension</vt:lpstr>
      <vt:lpstr>Slide 127</vt:lpstr>
      <vt:lpstr>Slide 128</vt:lpstr>
      <vt:lpstr>Slide 129</vt:lpstr>
      <vt:lpstr>Slide 130</vt:lpstr>
      <vt:lpstr>Slide 131</vt:lpstr>
      <vt:lpstr>Questions</vt:lpstr>
      <vt:lpstr>Slide 133</vt:lpstr>
      <vt:lpstr>Slide 134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Cardio-Vascular system</dc:title>
  <dc:creator/>
  <cp:lastModifiedBy>pharma</cp:lastModifiedBy>
  <cp:revision>95</cp:revision>
  <dcterms:created xsi:type="dcterms:W3CDTF">2006-08-16T00:00:00Z</dcterms:created>
  <dcterms:modified xsi:type="dcterms:W3CDTF">2013-11-19T04:27:20Z</dcterms:modified>
</cp:coreProperties>
</file>