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89" r:id="rId1"/>
  </p:sldMasterIdLst>
  <p:notesMasterIdLst>
    <p:notesMasterId r:id="rId126"/>
  </p:notesMasterIdLst>
  <p:sldIdLst>
    <p:sldId id="256" r:id="rId2"/>
    <p:sldId id="257" r:id="rId3"/>
    <p:sldId id="258" r:id="rId4"/>
    <p:sldId id="259" r:id="rId5"/>
    <p:sldId id="260" r:id="rId6"/>
    <p:sldId id="261" r:id="rId7"/>
    <p:sldId id="262" r:id="rId8"/>
    <p:sldId id="264" r:id="rId9"/>
    <p:sldId id="263" r:id="rId10"/>
    <p:sldId id="265" r:id="rId11"/>
    <p:sldId id="266" r:id="rId12"/>
    <p:sldId id="267" r:id="rId13"/>
    <p:sldId id="268" r:id="rId14"/>
    <p:sldId id="287" r:id="rId15"/>
    <p:sldId id="298" r:id="rId16"/>
    <p:sldId id="281" r:id="rId17"/>
    <p:sldId id="282" r:id="rId18"/>
    <p:sldId id="269" r:id="rId19"/>
    <p:sldId id="270" r:id="rId20"/>
    <p:sldId id="271" r:id="rId21"/>
    <p:sldId id="272" r:id="rId22"/>
    <p:sldId id="273" r:id="rId23"/>
    <p:sldId id="274" r:id="rId24"/>
    <p:sldId id="275" r:id="rId25"/>
    <p:sldId id="276" r:id="rId26"/>
    <p:sldId id="277" r:id="rId27"/>
    <p:sldId id="278" r:id="rId28"/>
    <p:sldId id="279" r:id="rId29"/>
    <p:sldId id="288" r:id="rId30"/>
    <p:sldId id="289" r:id="rId31"/>
    <p:sldId id="299" r:id="rId32"/>
    <p:sldId id="290" r:id="rId33"/>
    <p:sldId id="291" r:id="rId34"/>
    <p:sldId id="300" r:id="rId35"/>
    <p:sldId id="292" r:id="rId36"/>
    <p:sldId id="301" r:id="rId37"/>
    <p:sldId id="293" r:id="rId38"/>
    <p:sldId id="303" r:id="rId39"/>
    <p:sldId id="283" r:id="rId40"/>
    <p:sldId id="284" r:id="rId41"/>
    <p:sldId id="285" r:id="rId42"/>
    <p:sldId id="295" r:id="rId43"/>
    <p:sldId id="296" r:id="rId44"/>
    <p:sldId id="297" r:id="rId45"/>
    <p:sldId id="304" r:id="rId46"/>
    <p:sldId id="305" r:id="rId47"/>
    <p:sldId id="306" r:id="rId48"/>
    <p:sldId id="307" r:id="rId49"/>
    <p:sldId id="308" r:id="rId50"/>
    <p:sldId id="309" r:id="rId51"/>
    <p:sldId id="310" r:id="rId52"/>
    <p:sldId id="311" r:id="rId53"/>
    <p:sldId id="312" r:id="rId54"/>
    <p:sldId id="313" r:id="rId55"/>
    <p:sldId id="314" r:id="rId56"/>
    <p:sldId id="315" r:id="rId57"/>
    <p:sldId id="316" r:id="rId58"/>
    <p:sldId id="317" r:id="rId59"/>
    <p:sldId id="318" r:id="rId60"/>
    <p:sldId id="319" r:id="rId61"/>
    <p:sldId id="320" r:id="rId62"/>
    <p:sldId id="321" r:id="rId63"/>
    <p:sldId id="322" r:id="rId64"/>
    <p:sldId id="324" r:id="rId65"/>
    <p:sldId id="323" r:id="rId66"/>
    <p:sldId id="325" r:id="rId67"/>
    <p:sldId id="326" r:id="rId68"/>
    <p:sldId id="327" r:id="rId69"/>
    <p:sldId id="328" r:id="rId70"/>
    <p:sldId id="329" r:id="rId71"/>
    <p:sldId id="330" r:id="rId72"/>
    <p:sldId id="332" r:id="rId73"/>
    <p:sldId id="333" r:id="rId74"/>
    <p:sldId id="334" r:id="rId75"/>
    <p:sldId id="335" r:id="rId76"/>
    <p:sldId id="336" r:id="rId77"/>
    <p:sldId id="337" r:id="rId78"/>
    <p:sldId id="338" r:id="rId79"/>
    <p:sldId id="346" r:id="rId80"/>
    <p:sldId id="339" r:id="rId81"/>
    <p:sldId id="341" r:id="rId82"/>
    <p:sldId id="340" r:id="rId83"/>
    <p:sldId id="342" r:id="rId84"/>
    <p:sldId id="366" r:id="rId85"/>
    <p:sldId id="343" r:id="rId86"/>
    <p:sldId id="345" r:id="rId87"/>
    <p:sldId id="368" r:id="rId88"/>
    <p:sldId id="347" r:id="rId89"/>
    <p:sldId id="349" r:id="rId90"/>
    <p:sldId id="350" r:id="rId91"/>
    <p:sldId id="351" r:id="rId92"/>
    <p:sldId id="352" r:id="rId93"/>
    <p:sldId id="356" r:id="rId94"/>
    <p:sldId id="367" r:id="rId95"/>
    <p:sldId id="355" r:id="rId96"/>
    <p:sldId id="353" r:id="rId97"/>
    <p:sldId id="369" r:id="rId98"/>
    <p:sldId id="358" r:id="rId99"/>
    <p:sldId id="359" r:id="rId100"/>
    <p:sldId id="360" r:id="rId101"/>
    <p:sldId id="361" r:id="rId102"/>
    <p:sldId id="370" r:id="rId103"/>
    <p:sldId id="371" r:id="rId104"/>
    <p:sldId id="372" r:id="rId105"/>
    <p:sldId id="373" r:id="rId106"/>
    <p:sldId id="374" r:id="rId107"/>
    <p:sldId id="375" r:id="rId108"/>
    <p:sldId id="376" r:id="rId109"/>
    <p:sldId id="377" r:id="rId110"/>
    <p:sldId id="378" r:id="rId111"/>
    <p:sldId id="380" r:id="rId112"/>
    <p:sldId id="381" r:id="rId113"/>
    <p:sldId id="382" r:id="rId114"/>
    <p:sldId id="383" r:id="rId115"/>
    <p:sldId id="384" r:id="rId116"/>
    <p:sldId id="385" r:id="rId117"/>
    <p:sldId id="386" r:id="rId118"/>
    <p:sldId id="387" r:id="rId119"/>
    <p:sldId id="388" r:id="rId120"/>
    <p:sldId id="389" r:id="rId121"/>
    <p:sldId id="390" r:id="rId122"/>
    <p:sldId id="391" r:id="rId123"/>
    <p:sldId id="392" r:id="rId124"/>
    <p:sldId id="393" r:id="rId125"/>
  </p:sldIdLst>
  <p:sldSz cx="12192000" cy="6858000"/>
  <p:notesSz cx="6858000" cy="9144000"/>
  <p:defaultTextStyle>
    <a:defPPr>
      <a:defRPr lang="en-US"/>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showGuides="1">
      <p:cViewPr varScale="1">
        <p:scale>
          <a:sx n="74" d="100"/>
          <a:sy n="74" d="100"/>
        </p:scale>
        <p:origin x="552" y="72"/>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F41F97-4392-420B-B85F-22143F6E7124}" type="datetimeFigureOut">
              <a:rPr lang="en-US" smtClean="0"/>
              <a:t>9/24/2024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057882-1BC6-4294-A38F-289A96200CB3}" type="slidenum">
              <a:rPr lang="en-US" smtClean="0"/>
              <a:t>‹#›</a:t>
            </a:fld>
            <a:endParaRPr lang="en-US"/>
          </a:p>
        </p:txBody>
      </p:sp>
    </p:spTree>
    <p:extLst>
      <p:ext uri="{BB962C8B-B14F-4D97-AF65-F5344CB8AC3E}">
        <p14:creationId xmlns:p14="http://schemas.microsoft.com/office/powerpoint/2010/main" val="26430516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8057882-1BC6-4294-A38F-289A96200CB3}" type="slidenum">
              <a:rPr lang="en-US" smtClean="0"/>
              <a:t>1</a:t>
            </a:fld>
            <a:endParaRPr lang="en-US"/>
          </a:p>
        </p:txBody>
      </p:sp>
    </p:spTree>
    <p:extLst>
      <p:ext uri="{BB962C8B-B14F-4D97-AF65-F5344CB8AC3E}">
        <p14:creationId xmlns:p14="http://schemas.microsoft.com/office/powerpoint/2010/main" val="3039949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endParaRPr lang="en-US" altLang="zh-CN" dirty="0">
              <a:ea typeface="SimSun" panose="02010600030101010101" pitchFamily="2" charset="-122"/>
            </a:endParaRPr>
          </a:p>
        </p:txBody>
      </p:sp>
      <p:sp>
        <p:nvSpPr>
          <p:cNvPr id="5" name="Footer Placeholder 4"/>
          <p:cNvSpPr>
            <a:spLocks noGrp="1"/>
          </p:cNvSpPr>
          <p:nvPr>
            <p:ph type="ftr" sz="quarter" idx="11"/>
          </p:nvPr>
        </p:nvSpPr>
        <p:spPr/>
        <p:txBody>
          <a:bodyPr/>
          <a:lstStyle/>
          <a:p>
            <a:pPr algn="ctr"/>
            <a:r>
              <a:rPr lang="en-US" altLang="zh-CN" smtClean="0">
                <a:ea typeface="SimSun" panose="02010600030101010101" pitchFamily="2" charset="-122"/>
              </a:rPr>
              <a:t>RDP</a:t>
            </a:r>
            <a:endParaRPr lang="en-US" altLang="zh-CN" dirty="0">
              <a:ea typeface="SimSun" panose="02010600030101010101" pitchFamily="2" charset="-122"/>
            </a:endParaRPr>
          </a:p>
        </p:txBody>
      </p:sp>
      <p:sp>
        <p:nvSpPr>
          <p:cNvPr id="6" name="Slide Number Placeholder 5"/>
          <p:cNvSpPr>
            <a:spLocks noGrp="1"/>
          </p:cNvSpPr>
          <p:nvPr>
            <p:ph type="sldNum" sz="quarter" idx="12"/>
          </p:nvPr>
        </p:nvSpPr>
        <p:spPr/>
        <p:txBody>
          <a:bodyPr/>
          <a:lstStyle/>
          <a:p>
            <a:pPr algn="r"/>
            <a:fld id="{9A0DB2DC-4C9A-4742-B13C-FB6460FD3503}" type="slidenum">
              <a:rPr lang="en-US" altLang="zh-CN" smtClean="0">
                <a:ea typeface="SimSun" panose="02010600030101010101" pitchFamily="2" charset="-122"/>
              </a:rPr>
              <a:t>‹#›</a:t>
            </a:fld>
            <a:endParaRPr lang="en-US" altLang="zh-CN" dirty="0">
              <a:ea typeface="SimSun" panose="02010600030101010101" pitchFamily="2" charset="-122"/>
            </a:endParaRPr>
          </a:p>
        </p:txBody>
      </p:sp>
    </p:spTree>
    <p:extLst>
      <p:ext uri="{BB962C8B-B14F-4D97-AF65-F5344CB8AC3E}">
        <p14:creationId xmlns:p14="http://schemas.microsoft.com/office/powerpoint/2010/main" val="4139812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lvl="0" eaLnBrk="1" hangingPunct="1"/>
            <a:endParaRPr lang="en-US" altLang="zh-CN" dirty="0">
              <a:latin typeface="Arial" panose="020B0604020202020204" pitchFamily="34" charset="0"/>
            </a:endParaRPr>
          </a:p>
        </p:txBody>
      </p:sp>
      <p:sp>
        <p:nvSpPr>
          <p:cNvPr id="5" name="Footer Placeholder 4"/>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6" name="Slide Number Placeholder 5"/>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a:t>
            </a:fld>
            <a:endParaRPr lang="en-US" altLang="zh-CN" dirty="0">
              <a:latin typeface="Arial" panose="020B0604020202020204" pitchFamily="34" charset="0"/>
            </a:endParaRPr>
          </a:p>
        </p:txBody>
      </p:sp>
    </p:spTree>
    <p:extLst>
      <p:ext uri="{BB962C8B-B14F-4D97-AF65-F5344CB8AC3E}">
        <p14:creationId xmlns:p14="http://schemas.microsoft.com/office/powerpoint/2010/main" val="29825763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lvl="0" eaLnBrk="1" hangingPunct="1"/>
            <a:endParaRPr lang="en-US" altLang="zh-CN" dirty="0">
              <a:latin typeface="Arial" panose="020B0604020202020204" pitchFamily="34" charset="0"/>
            </a:endParaRPr>
          </a:p>
        </p:txBody>
      </p:sp>
      <p:sp>
        <p:nvSpPr>
          <p:cNvPr id="5" name="Footer Placeholder 4"/>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6" name="Slide Number Placeholder 5"/>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a:t>
            </a:fld>
            <a:endParaRPr lang="en-US" altLang="zh-CN" dirty="0">
              <a:latin typeface="Arial" panose="020B0604020202020204" pitchFamily="34" charset="0"/>
            </a:endParaRPr>
          </a:p>
        </p:txBody>
      </p:sp>
    </p:spTree>
    <p:extLst>
      <p:ext uri="{BB962C8B-B14F-4D97-AF65-F5344CB8AC3E}">
        <p14:creationId xmlns:p14="http://schemas.microsoft.com/office/powerpoint/2010/main" val="23503722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4"/>
            <a:ext cx="10972800" cy="11398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1"/>
            <a:ext cx="53848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lvl="0" eaLnBrk="1" hangingPunct="1"/>
            <a:endParaRPr lang="en-US" altLang="zh-CN" dirty="0">
              <a:latin typeface="Arial" panose="020B0604020202020204" pitchFamily="34" charset="0"/>
            </a:endParaRPr>
          </a:p>
        </p:txBody>
      </p:sp>
      <p:sp>
        <p:nvSpPr>
          <p:cNvPr id="6" name="Footer Placeholder 5"/>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7" name="Slide Number Placeholder 6"/>
          <p:cNvSpPr>
            <a:spLocks noGrp="1"/>
          </p:cNvSpPr>
          <p:nvPr>
            <p:ph type="sldNum" sz="quarter" idx="12"/>
          </p:nvPr>
        </p:nvSpPr>
        <p:spPr/>
        <p:txBody>
          <a:bodyPr/>
          <a:lstStyle/>
          <a:p>
            <a:pPr lvl="0" eaLnBrk="1" hangingPunct="1"/>
            <a:fld id="{9A0DB2DC-4C9A-4742-B13C-FB6460FD3503}" type="slidenum">
              <a:rPr lang="en-US" altLang="zh-CN" dirty="0">
                <a:latin typeface="Arial" panose="020B0604020202020204" pitchFamily="34" charset="0"/>
              </a:rPr>
              <a:t>‹#›</a:t>
            </a:fld>
            <a:endParaRPr lang="en-US" altLang="zh-CN" dirty="0">
              <a:latin typeface="Arial" panose="020B0604020202020204" pitchFamily="34" charset="0"/>
            </a:endParaRPr>
          </a:p>
        </p:txBody>
      </p:sp>
    </p:spTree>
    <p:extLst>
      <p:ext uri="{BB962C8B-B14F-4D97-AF65-F5344CB8AC3E}">
        <p14:creationId xmlns:p14="http://schemas.microsoft.com/office/powerpoint/2010/main" val="328940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lvl="0" eaLnBrk="1" hangingPunct="1"/>
            <a:endParaRPr lang="en-US" altLang="zh-CN" dirty="0">
              <a:latin typeface="Arial" panose="020B0604020202020204" pitchFamily="34" charset="0"/>
            </a:endParaRPr>
          </a:p>
        </p:txBody>
      </p:sp>
      <p:sp>
        <p:nvSpPr>
          <p:cNvPr id="5" name="Footer Placeholder 4"/>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6" name="Slide Number Placeholder 5"/>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a:t>
            </a:fld>
            <a:endParaRPr lang="en-US" altLang="zh-CN" dirty="0">
              <a:latin typeface="Arial" panose="020B0604020202020204" pitchFamily="34" charset="0"/>
            </a:endParaRPr>
          </a:p>
        </p:txBody>
      </p:sp>
    </p:spTree>
    <p:extLst>
      <p:ext uri="{BB962C8B-B14F-4D97-AF65-F5344CB8AC3E}">
        <p14:creationId xmlns:p14="http://schemas.microsoft.com/office/powerpoint/2010/main" val="3956731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lvl="0" eaLnBrk="1" hangingPunct="1"/>
            <a:endParaRPr lang="en-US" altLang="zh-CN" dirty="0">
              <a:latin typeface="Arial" panose="020B0604020202020204" pitchFamily="34" charset="0"/>
            </a:endParaRPr>
          </a:p>
        </p:txBody>
      </p:sp>
      <p:sp>
        <p:nvSpPr>
          <p:cNvPr id="5" name="Footer Placeholder 4"/>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6" name="Slide Number Placeholder 5"/>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a:t>
            </a:fld>
            <a:endParaRPr lang="en-US" altLang="zh-CN" dirty="0">
              <a:latin typeface="Arial" panose="020B0604020202020204" pitchFamily="34" charset="0"/>
            </a:endParaRPr>
          </a:p>
        </p:txBody>
      </p:sp>
    </p:spTree>
    <p:extLst>
      <p:ext uri="{BB962C8B-B14F-4D97-AF65-F5344CB8AC3E}">
        <p14:creationId xmlns:p14="http://schemas.microsoft.com/office/powerpoint/2010/main" val="124122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lvl="0" eaLnBrk="1" hangingPunct="1"/>
            <a:endParaRPr lang="en-US" altLang="zh-CN" dirty="0">
              <a:latin typeface="Arial" panose="020B0604020202020204" pitchFamily="34" charset="0"/>
            </a:endParaRPr>
          </a:p>
        </p:txBody>
      </p:sp>
      <p:sp>
        <p:nvSpPr>
          <p:cNvPr id="6" name="Footer Placeholder 5"/>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7" name="Slide Number Placeholder 6"/>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a:t>
            </a:fld>
            <a:endParaRPr lang="en-US" altLang="zh-CN" dirty="0">
              <a:latin typeface="Arial" panose="020B0604020202020204" pitchFamily="34" charset="0"/>
            </a:endParaRPr>
          </a:p>
        </p:txBody>
      </p:sp>
    </p:spTree>
    <p:extLst>
      <p:ext uri="{BB962C8B-B14F-4D97-AF65-F5344CB8AC3E}">
        <p14:creationId xmlns:p14="http://schemas.microsoft.com/office/powerpoint/2010/main" val="3577376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lvl="0" eaLnBrk="1" hangingPunct="1"/>
            <a:endParaRPr lang="en-US" altLang="zh-CN" dirty="0">
              <a:latin typeface="Arial" panose="020B0604020202020204" pitchFamily="34" charset="0"/>
            </a:endParaRPr>
          </a:p>
        </p:txBody>
      </p:sp>
      <p:sp>
        <p:nvSpPr>
          <p:cNvPr id="8" name="Footer Placeholder 7"/>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9" name="Slide Number Placeholder 8"/>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a:t>
            </a:fld>
            <a:endParaRPr lang="en-US" altLang="zh-CN" dirty="0">
              <a:latin typeface="Arial" panose="020B0604020202020204" pitchFamily="34" charset="0"/>
            </a:endParaRPr>
          </a:p>
        </p:txBody>
      </p:sp>
    </p:spTree>
    <p:extLst>
      <p:ext uri="{BB962C8B-B14F-4D97-AF65-F5344CB8AC3E}">
        <p14:creationId xmlns:p14="http://schemas.microsoft.com/office/powerpoint/2010/main" val="3567393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lvl="0" eaLnBrk="1" hangingPunct="1"/>
            <a:endParaRPr lang="en-US" altLang="zh-CN" dirty="0">
              <a:latin typeface="Arial" panose="020B0604020202020204" pitchFamily="34" charset="0"/>
            </a:endParaRPr>
          </a:p>
        </p:txBody>
      </p:sp>
      <p:sp>
        <p:nvSpPr>
          <p:cNvPr id="4" name="Footer Placeholder 3"/>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5" name="Slide Number Placeholder 4"/>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a:t>
            </a:fld>
            <a:endParaRPr lang="en-US" altLang="zh-CN" dirty="0">
              <a:latin typeface="Arial" panose="020B0604020202020204" pitchFamily="34" charset="0"/>
            </a:endParaRPr>
          </a:p>
        </p:txBody>
      </p:sp>
    </p:spTree>
    <p:extLst>
      <p:ext uri="{BB962C8B-B14F-4D97-AF65-F5344CB8AC3E}">
        <p14:creationId xmlns:p14="http://schemas.microsoft.com/office/powerpoint/2010/main" val="2453381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eaLnBrk="1" hangingPunct="1"/>
            <a:endParaRPr lang="en-US" altLang="zh-CN" dirty="0">
              <a:latin typeface="Arial" panose="020B0604020202020204" pitchFamily="34" charset="0"/>
            </a:endParaRPr>
          </a:p>
        </p:txBody>
      </p:sp>
      <p:sp>
        <p:nvSpPr>
          <p:cNvPr id="3" name="Footer Placeholder 2"/>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4" name="Slide Number Placeholder 3"/>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a:t>
            </a:fld>
            <a:endParaRPr lang="en-US" altLang="zh-CN" dirty="0">
              <a:latin typeface="Arial" panose="020B0604020202020204" pitchFamily="34" charset="0"/>
            </a:endParaRPr>
          </a:p>
        </p:txBody>
      </p:sp>
    </p:spTree>
    <p:extLst>
      <p:ext uri="{BB962C8B-B14F-4D97-AF65-F5344CB8AC3E}">
        <p14:creationId xmlns:p14="http://schemas.microsoft.com/office/powerpoint/2010/main" val="1294324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lvl="0" eaLnBrk="1" hangingPunct="1"/>
            <a:endParaRPr lang="en-US" altLang="zh-CN" dirty="0">
              <a:latin typeface="Arial" panose="020B0604020202020204" pitchFamily="34" charset="0"/>
            </a:endParaRPr>
          </a:p>
        </p:txBody>
      </p:sp>
      <p:sp>
        <p:nvSpPr>
          <p:cNvPr id="6" name="Footer Placeholder 5"/>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7" name="Slide Number Placeholder 6"/>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a:t>
            </a:fld>
            <a:endParaRPr lang="en-US" altLang="zh-CN" dirty="0">
              <a:latin typeface="Arial" panose="020B0604020202020204" pitchFamily="34" charset="0"/>
            </a:endParaRPr>
          </a:p>
        </p:txBody>
      </p:sp>
    </p:spTree>
    <p:extLst>
      <p:ext uri="{BB962C8B-B14F-4D97-AF65-F5344CB8AC3E}">
        <p14:creationId xmlns:p14="http://schemas.microsoft.com/office/powerpoint/2010/main" val="185087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lvl="0" eaLnBrk="1" hangingPunct="1"/>
            <a:endParaRPr lang="en-US" altLang="zh-CN" dirty="0">
              <a:latin typeface="Arial" panose="020B0604020202020204" pitchFamily="34" charset="0"/>
            </a:endParaRPr>
          </a:p>
        </p:txBody>
      </p:sp>
      <p:sp>
        <p:nvSpPr>
          <p:cNvPr id="6" name="Footer Placeholder 5"/>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7" name="Slide Number Placeholder 6"/>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a:t>
            </a:fld>
            <a:endParaRPr lang="en-US" altLang="zh-CN" dirty="0">
              <a:latin typeface="Arial" panose="020B0604020202020204" pitchFamily="34" charset="0"/>
            </a:endParaRPr>
          </a:p>
        </p:txBody>
      </p:sp>
    </p:spTree>
    <p:extLst>
      <p:ext uri="{BB962C8B-B14F-4D97-AF65-F5344CB8AC3E}">
        <p14:creationId xmlns:p14="http://schemas.microsoft.com/office/powerpoint/2010/main" val="25075173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lvl="0" eaLnBrk="1" hangingPunct="1"/>
            <a:endParaRPr lang="en-US" altLang="zh-CN" dirty="0">
              <a:latin typeface="Arial" panose="020B0604020202020204" pitchFamily="34" charset="0"/>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lvl="0" eaLnBrk="1" hangingPunct="1"/>
            <a:fld id="{9A0DB2DC-4C9A-4742-B13C-FB6460FD3503}" type="slidenum">
              <a:rPr lang="en-US" altLang="zh-CN" smtClean="0">
                <a:latin typeface="Arial" panose="020B0604020202020204" pitchFamily="34" charset="0"/>
              </a:rPr>
              <a:t>‹#›</a:t>
            </a:fld>
            <a:endParaRPr lang="en-US" altLang="zh-CN" dirty="0">
              <a:latin typeface="Arial" panose="020B0604020202020204" pitchFamily="34" charset="0"/>
            </a:endParaRPr>
          </a:p>
        </p:txBody>
      </p:sp>
      <p:pic>
        <p:nvPicPr>
          <p:cNvPr id="7" name="Picture 2" descr="https://dranimeshdas.com/wp-content/uploads/2024/08/drugs.png"/>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userDrawn="1"/>
        </p:nvSpPr>
        <p:spPr>
          <a:xfrm rot="20006977">
            <a:off x="1146736" y="2929365"/>
            <a:ext cx="9855200" cy="830997"/>
          </a:xfrm>
          <a:prstGeom prst="rect">
            <a:avLst/>
          </a:prstGeom>
          <a:noFill/>
        </p:spPr>
        <p:txBody>
          <a:bodyPr wrap="square" rtlCol="0">
            <a:spAutoFit/>
          </a:bodyPr>
          <a:lstStyle/>
          <a:p>
            <a:pPr algn="ctr"/>
            <a:r>
              <a:rPr lang="en-US" sz="4800" b="1" dirty="0" smtClean="0">
                <a:solidFill>
                  <a:schemeClr val="bg2"/>
                </a:solidFill>
                <a:latin typeface="Times New Roman" panose="02020603050405020304" pitchFamily="18" charset="0"/>
                <a:cs typeface="Times New Roman" panose="02020603050405020304" pitchFamily="18" charset="0"/>
              </a:rPr>
              <a:t>RESEARCH DOCTOR PHARMA   </a:t>
            </a:r>
            <a:endParaRPr lang="en-US" sz="4800" b="1" dirty="0">
              <a:solidFill>
                <a:schemeClr val="bg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96638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NULL" TargetMode="External"/><Relationship Id="rId7" Type="http://schemas.openxmlformats.org/officeDocument/2006/relationships/image" Target="NULL" TargetMode="Externa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NULL" TargetMode="External"/><Relationship Id="rId4" Type="http://schemas.openxmlformats.org/officeDocument/2006/relationships/image" Target="../media/image7.png"/><Relationship Id="rId9" Type="http://schemas.openxmlformats.org/officeDocument/2006/relationships/image" Target="NULL" TargetMode="External"/></Relationships>
</file>

<file path=ppt/slides/_rels/slide8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2.wmf"/></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NULL" TargetMode="External"/><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p:cNvSpPr>
          <p:nvPr>
            <p:ph type="ctrTitle"/>
          </p:nvPr>
        </p:nvSpPr>
        <p:spPr>
          <a:ln/>
        </p:spPr>
        <p:txBody>
          <a:bodyPr vert="horz" wrap="square" lIns="91440" tIns="45720" rIns="91440" bIns="45720" anchor="t"/>
          <a:lstStyle/>
          <a:p>
            <a:pPr eaLnBrk="1" hangingPunct="1"/>
            <a:r>
              <a:rPr dirty="0">
                <a:latin typeface="+mj-lt"/>
                <a:ea typeface="+mj-ea"/>
                <a:cs typeface="+mj-cs"/>
              </a:rPr>
              <a:t>Haemopoietic System</a:t>
            </a:r>
          </a:p>
        </p:txBody>
      </p:sp>
      <p:sp>
        <p:nvSpPr>
          <p:cNvPr id="6147" name="Rectangle 3"/>
          <p:cNvSpPr>
            <a:spLocks noGrp="1"/>
          </p:cNvSpPr>
          <p:nvPr>
            <p:ph type="subTitle" idx="1"/>
          </p:nvPr>
        </p:nvSpPr>
        <p:spPr>
          <a:ln/>
        </p:spPr>
        <p:txBody>
          <a:bodyPr vert="horz" wrap="square" lIns="91440" tIns="45720" rIns="91440" bIns="45720" anchor="t"/>
          <a:lstStyle/>
          <a:p>
            <a:pPr eaLnBrk="1" hangingPunct="1">
              <a:buSzPct val="65000"/>
              <a:buFont typeface="Wingdings" panose="05000000000000000000" pitchFamily="2" charset="2"/>
            </a:pPr>
            <a:r>
              <a:rPr dirty="0">
                <a:latin typeface="+mn-lt"/>
                <a:ea typeface="+mn-ea"/>
                <a:cs typeface="+mn-cs"/>
              </a:rPr>
              <a:t>Blood</a:t>
            </a:r>
          </a:p>
        </p:txBody>
      </p:sp>
      <p:sp>
        <p:nvSpPr>
          <p:cNvPr id="2" name="Footer Placeholder 1"/>
          <p:cNvSpPr>
            <a:spLocks noGrp="1"/>
          </p:cNvSpPr>
          <p:nvPr>
            <p:ph type="ftr" sz="quarter" idx="11"/>
          </p:nvPr>
        </p:nvSpPr>
        <p:spPr/>
        <p:txBody>
          <a:bodyPr/>
          <a:lstStyle/>
          <a:p>
            <a:pPr algn="ctr"/>
            <a:r>
              <a:rPr lang="en-US" altLang="zh-CN" smtClean="0">
                <a:ea typeface="SimSun" panose="02010600030101010101" pitchFamily="2" charset="-122"/>
              </a:rPr>
              <a:t>RDP</a:t>
            </a:r>
            <a:endParaRPr lang="en-US" altLang="zh-CN" dirty="0">
              <a:ea typeface="SimSun" panose="02010600030101010101" pitchFamily="2" charset="-122"/>
            </a:endParaRPr>
          </a:p>
        </p:txBody>
      </p:sp>
      <p:sp>
        <p:nvSpPr>
          <p:cNvPr id="3" name="Slide Number Placeholder 2"/>
          <p:cNvSpPr>
            <a:spLocks noGrp="1"/>
          </p:cNvSpPr>
          <p:nvPr>
            <p:ph type="sldNum" sz="quarter" idx="12"/>
          </p:nvPr>
        </p:nvSpPr>
        <p:spPr/>
        <p:txBody>
          <a:bodyPr/>
          <a:lstStyle/>
          <a:p>
            <a:pPr algn="r"/>
            <a:fld id="{9A0DB2DC-4C9A-4742-B13C-FB6460FD3503}" type="slidenum">
              <a:rPr lang="en-US" altLang="zh-CN" smtClean="0">
                <a:ea typeface="SimSun" panose="02010600030101010101" pitchFamily="2" charset="-122"/>
              </a:rPr>
              <a:t>1</a:t>
            </a:fld>
            <a:endParaRPr lang="en-US" altLang="zh-CN" dirty="0">
              <a:ea typeface="SimSun" panose="02010600030101010101" pitchFamily="2"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p:cNvSpPr>
          <p:nvPr>
            <p:ph type="title"/>
          </p:nvPr>
        </p:nvSpPr>
        <p:spPr>
          <a:xfrm>
            <a:off x="1981200" y="277814"/>
            <a:ext cx="8229600" cy="712787"/>
          </a:xfrm>
          <a:ln/>
        </p:spPr>
        <p:txBody>
          <a:bodyPr vert="horz" wrap="square" lIns="91440" tIns="45720" rIns="91440" bIns="45720" anchor="t"/>
          <a:lstStyle/>
          <a:p>
            <a:pPr eaLnBrk="1" hangingPunct="1"/>
            <a:r>
              <a:rPr dirty="0"/>
              <a:t>Plasma</a:t>
            </a:r>
          </a:p>
        </p:txBody>
      </p:sp>
      <p:sp>
        <p:nvSpPr>
          <p:cNvPr id="15363" name="Rectangle 3"/>
          <p:cNvSpPr>
            <a:spLocks noGrp="1"/>
          </p:cNvSpPr>
          <p:nvPr>
            <p:ph idx="1"/>
          </p:nvPr>
        </p:nvSpPr>
        <p:spPr>
          <a:xfrm>
            <a:off x="1981200" y="990601"/>
            <a:ext cx="8229600" cy="5140325"/>
          </a:xfrm>
          <a:ln/>
        </p:spPr>
        <p:txBody>
          <a:bodyPr vert="horz" wrap="square" lIns="91440" tIns="45720" rIns="91440" bIns="45720" anchor="t"/>
          <a:lstStyle/>
          <a:p>
            <a:pPr eaLnBrk="1" hangingPunct="1">
              <a:lnSpc>
                <a:spcPct val="90000"/>
              </a:lnSpc>
            </a:pPr>
            <a:r>
              <a:rPr sz="2800" dirty="0">
                <a:solidFill>
                  <a:srgbClr val="000000"/>
                </a:solidFill>
              </a:rPr>
              <a:t>Plasma is a straw coloured liquid consisting of:</a:t>
            </a:r>
          </a:p>
          <a:p>
            <a:pPr lvl="1" eaLnBrk="1" hangingPunct="1">
              <a:lnSpc>
                <a:spcPct val="90000"/>
              </a:lnSpc>
            </a:pPr>
            <a:r>
              <a:rPr sz="2400" dirty="0">
                <a:solidFill>
                  <a:srgbClr val="000000"/>
                </a:solidFill>
              </a:rPr>
              <a:t>Water = 90-92%</a:t>
            </a:r>
          </a:p>
          <a:p>
            <a:pPr lvl="1" eaLnBrk="1" hangingPunct="1">
              <a:lnSpc>
                <a:spcPct val="90000"/>
              </a:lnSpc>
            </a:pPr>
            <a:r>
              <a:rPr sz="2400" dirty="0">
                <a:solidFill>
                  <a:srgbClr val="000000"/>
                </a:solidFill>
              </a:rPr>
              <a:t>Proteins = (6-8%) Albumin, Globulins, Fibrinogen, Clotting factors</a:t>
            </a:r>
          </a:p>
          <a:p>
            <a:pPr lvl="1" eaLnBrk="1" hangingPunct="1">
              <a:lnSpc>
                <a:spcPct val="90000"/>
              </a:lnSpc>
            </a:pPr>
            <a:r>
              <a:rPr sz="2400" dirty="0">
                <a:solidFill>
                  <a:srgbClr val="000000"/>
                </a:solidFill>
              </a:rPr>
              <a:t>Organic nutrients – glucose, carbohydrates, amino acids</a:t>
            </a:r>
          </a:p>
          <a:p>
            <a:pPr lvl="1" eaLnBrk="1" hangingPunct="1">
              <a:lnSpc>
                <a:spcPct val="90000"/>
              </a:lnSpc>
            </a:pPr>
            <a:r>
              <a:rPr sz="2400" dirty="0">
                <a:solidFill>
                  <a:srgbClr val="000000"/>
                </a:solidFill>
              </a:rPr>
              <a:t>Electrolytes – sodium, potassium, calcium, chloride, bicarbonate </a:t>
            </a:r>
          </a:p>
          <a:p>
            <a:pPr lvl="1" eaLnBrk="1" hangingPunct="1">
              <a:lnSpc>
                <a:spcPct val="90000"/>
              </a:lnSpc>
            </a:pPr>
            <a:r>
              <a:rPr sz="2400" dirty="0">
                <a:solidFill>
                  <a:srgbClr val="000000"/>
                </a:solidFill>
              </a:rPr>
              <a:t>Nonprotein nitrogenous substances – lactic acid, urea, creatinine</a:t>
            </a:r>
          </a:p>
          <a:p>
            <a:pPr lvl="1" eaLnBrk="1" hangingPunct="1">
              <a:lnSpc>
                <a:spcPct val="90000"/>
              </a:lnSpc>
            </a:pPr>
            <a:r>
              <a:rPr sz="2400" dirty="0"/>
              <a:t>Respiratory gases – oxygen and carbon dioxide</a:t>
            </a:r>
          </a:p>
          <a:p>
            <a:pPr eaLnBrk="1" hangingPunct="1"/>
            <a:endParaRPr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10</a:t>
            </a:fld>
            <a:endParaRPr lang="en-US" altLang="zh-CN" dirty="0">
              <a:latin typeface="Arial" panose="020B0604020202020204" pitchFamily="34" charset="0"/>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Picture 5" descr="19_15"/>
          <p:cNvSpPr>
            <a:spLocks noChangeAspect="1"/>
          </p:cNvSpPr>
          <p:nvPr/>
        </p:nvSpPr>
        <p:spPr>
          <a:xfrm>
            <a:off x="1981200" y="609600"/>
            <a:ext cx="8305800" cy="5924550"/>
          </a:xfrm>
          <a:prstGeom prst="rect">
            <a:avLst/>
          </a:prstGeom>
          <a:noFill/>
          <a:ln w="9525">
            <a:noFill/>
          </a:ln>
        </p:spPr>
        <p:txBody>
          <a:bodyPr/>
          <a:lstStyle/>
          <a:p>
            <a:endParaRPr dirty="0">
              <a:latin typeface="Arial" panose="020B0604020202020204" pitchFamily="34" charset="0"/>
              <a:ea typeface="SimSun" panose="02010600030101010101" pitchFamily="2" charset="-122"/>
            </a:endParaRPr>
          </a:p>
        </p:txBody>
      </p:sp>
      <p:pic>
        <p:nvPicPr>
          <p:cNvPr id="106499" name="Picture 5" descr="19_15"/>
          <p:cNvPicPr>
            <a:picLocks noChangeAspect="1"/>
          </p:cNvPicPr>
          <p:nvPr/>
        </p:nvPicPr>
        <p:blipFill>
          <a:blip r:embed="rId2"/>
          <a:stretch>
            <a:fillRect/>
          </a:stretch>
        </p:blipFill>
        <p:spPr>
          <a:xfrm>
            <a:off x="2438400" y="609600"/>
            <a:ext cx="7620000" cy="5924550"/>
          </a:xfrm>
          <a:prstGeom prst="rect">
            <a:avLst/>
          </a:prstGeom>
          <a:noFill/>
          <a:ln w="9525">
            <a:noFill/>
          </a:ln>
        </p:spPr>
      </p:pic>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100</a:t>
            </a:fld>
            <a:endParaRPr lang="en-US" altLang="zh-CN" dirty="0">
              <a:latin typeface="Arial" panose="020B0604020202020204" pitchFamily="34" charset="0"/>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Picture 3"/>
          <p:cNvSpPr>
            <a:spLocks noChangeAspect="1"/>
          </p:cNvSpPr>
          <p:nvPr/>
        </p:nvSpPr>
        <p:spPr>
          <a:xfrm>
            <a:off x="2111376" y="381000"/>
            <a:ext cx="8251825" cy="6191250"/>
          </a:xfrm>
          <a:prstGeom prst="rect">
            <a:avLst/>
          </a:prstGeom>
          <a:noFill/>
          <a:ln w="9525">
            <a:noFill/>
          </a:ln>
        </p:spPr>
        <p:txBody>
          <a:bodyPr/>
          <a:lstStyle/>
          <a:p>
            <a:endParaRPr dirty="0">
              <a:latin typeface="Arial" panose="020B0604020202020204" pitchFamily="34" charset="0"/>
              <a:ea typeface="SimSun" panose="02010600030101010101" pitchFamily="2" charset="-122"/>
            </a:endParaRPr>
          </a:p>
        </p:txBody>
      </p:sp>
      <p:pic>
        <p:nvPicPr>
          <p:cNvPr id="107523" name="Picture 3"/>
          <p:cNvPicPr>
            <a:picLocks noChangeAspect="1"/>
          </p:cNvPicPr>
          <p:nvPr/>
        </p:nvPicPr>
        <p:blipFill>
          <a:blip r:embed="rId2"/>
          <a:stretch>
            <a:fillRect/>
          </a:stretch>
        </p:blipFill>
        <p:spPr>
          <a:xfrm>
            <a:off x="2111376" y="533400"/>
            <a:ext cx="8175625" cy="6038850"/>
          </a:xfrm>
          <a:prstGeom prst="rect">
            <a:avLst/>
          </a:prstGeom>
          <a:noFill/>
          <a:ln w="9525">
            <a:noFill/>
          </a:ln>
        </p:spPr>
      </p:pic>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101</a:t>
            </a:fld>
            <a:endParaRPr lang="en-US" altLang="zh-CN" dirty="0">
              <a:latin typeface="Arial" panose="020B0604020202020204" pitchFamily="34" charset="0"/>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p:cNvSpPr>
          <p:nvPr>
            <p:ph type="title"/>
          </p:nvPr>
        </p:nvSpPr>
        <p:spPr>
          <a:ln/>
        </p:spPr>
        <p:txBody>
          <a:bodyPr vert="horz" wrap="square" lIns="91440" tIns="45720" rIns="91440" bIns="45720" anchor="b"/>
          <a:lstStyle/>
          <a:p>
            <a:r>
              <a:rPr dirty="0"/>
              <a:t>Disorders of Blood</a:t>
            </a:r>
          </a:p>
        </p:txBody>
      </p:sp>
      <p:sp>
        <p:nvSpPr>
          <p:cNvPr id="108547" name="Rectangle 3"/>
          <p:cNvSpPr>
            <a:spLocks noGrp="1"/>
          </p:cNvSpPr>
          <p:nvPr>
            <p:ph idx="1"/>
          </p:nvPr>
        </p:nvSpPr>
        <p:spPr>
          <a:ln/>
        </p:spPr>
        <p:txBody>
          <a:bodyPr vert="horz" wrap="square" lIns="91440" tIns="45720" rIns="91440" bIns="45720" anchor="t"/>
          <a:lstStyle/>
          <a:p>
            <a:r>
              <a:rPr dirty="0"/>
              <a:t>Disorders of RBC </a:t>
            </a:r>
          </a:p>
          <a:p>
            <a:pPr lvl="2"/>
            <a:r>
              <a:rPr dirty="0"/>
              <a:t>Anaemia &amp; Polycythemia</a:t>
            </a:r>
          </a:p>
          <a:p>
            <a:r>
              <a:rPr dirty="0"/>
              <a:t>Disorders of WBC</a:t>
            </a:r>
          </a:p>
          <a:p>
            <a:pPr lvl="2"/>
            <a:r>
              <a:rPr dirty="0"/>
              <a:t>Leucopenia, Leucocytosis, Leukaemia</a:t>
            </a:r>
          </a:p>
          <a:p>
            <a:r>
              <a:rPr dirty="0"/>
              <a:t>Disorders of Platelets</a:t>
            </a:r>
          </a:p>
          <a:p>
            <a:pPr lvl="2"/>
            <a:r>
              <a:rPr dirty="0"/>
              <a:t>Thrombocytopenia</a:t>
            </a:r>
          </a:p>
          <a:p>
            <a:r>
              <a:rPr dirty="0"/>
              <a:t>Disorders of Coagulation</a:t>
            </a:r>
          </a:p>
          <a:p>
            <a:pPr lvl="2"/>
            <a:r>
              <a:rPr dirty="0"/>
              <a:t>Hemophilia</a:t>
            </a: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102</a:t>
            </a:fld>
            <a:endParaRPr lang="en-US" altLang="zh-CN" dirty="0">
              <a:latin typeface="Arial" panose="020B0604020202020204" pitchFamily="34" charset="0"/>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p:cNvSpPr>
          <p:nvPr>
            <p:ph type="title"/>
          </p:nvPr>
        </p:nvSpPr>
        <p:spPr>
          <a:ln/>
        </p:spPr>
        <p:txBody>
          <a:bodyPr vert="horz" wrap="square" lIns="91440" tIns="45720" rIns="91440" bIns="45720" anchor="b"/>
          <a:lstStyle/>
          <a:p>
            <a:r>
              <a:rPr dirty="0"/>
              <a:t>Anaemia</a:t>
            </a:r>
          </a:p>
        </p:txBody>
      </p:sp>
      <p:sp>
        <p:nvSpPr>
          <p:cNvPr id="109571" name="Rectangle 3"/>
          <p:cNvSpPr>
            <a:spLocks noGrp="1"/>
          </p:cNvSpPr>
          <p:nvPr>
            <p:ph idx="1"/>
          </p:nvPr>
        </p:nvSpPr>
        <p:spPr>
          <a:ln/>
        </p:spPr>
        <p:txBody>
          <a:bodyPr vert="horz" wrap="square" lIns="91440" tIns="45720" rIns="91440" bIns="45720" anchor="t"/>
          <a:lstStyle/>
          <a:p>
            <a:pPr>
              <a:lnSpc>
                <a:spcPct val="90000"/>
              </a:lnSpc>
            </a:pPr>
            <a:r>
              <a:rPr dirty="0"/>
              <a:t>It is a complex symptoms/disease recognized by fall in oxygen carrying capacity of blood.</a:t>
            </a:r>
          </a:p>
          <a:p>
            <a:pPr>
              <a:lnSpc>
                <a:spcPct val="90000"/>
              </a:lnSpc>
            </a:pPr>
            <a:r>
              <a:rPr dirty="0"/>
              <a:t>Symptoms- Paleness, weakness, breathlessness, restlessness, loss of appetite, tachycardia, palpitations.</a:t>
            </a:r>
          </a:p>
          <a:p>
            <a:pPr>
              <a:lnSpc>
                <a:spcPct val="90000"/>
              </a:lnSpc>
            </a:pPr>
            <a:r>
              <a:rPr dirty="0"/>
              <a:t>It occurs due to imbalance between rate of erythropoiesis &amp; hemolysis – such that enough Hb is not available resulting in insufficient oxygen supply to the tissues.</a:t>
            </a: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103</a:t>
            </a:fld>
            <a:endParaRPr lang="en-US" altLang="zh-CN" dirty="0">
              <a:latin typeface="Arial" panose="020B0604020202020204" pitchFamily="34" charset="0"/>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p:cNvSpPr>
          <p:nvPr>
            <p:ph type="title"/>
          </p:nvPr>
        </p:nvSpPr>
        <p:spPr>
          <a:ln/>
        </p:spPr>
        <p:txBody>
          <a:bodyPr vert="horz" wrap="square" lIns="91440" tIns="45720" rIns="91440" bIns="45720" anchor="b"/>
          <a:lstStyle/>
          <a:p>
            <a:r>
              <a:rPr dirty="0"/>
              <a:t>Types of Anaemia</a:t>
            </a:r>
          </a:p>
        </p:txBody>
      </p:sp>
      <p:sp>
        <p:nvSpPr>
          <p:cNvPr id="110595" name="Rectangle 3"/>
          <p:cNvSpPr>
            <a:spLocks noGrp="1"/>
          </p:cNvSpPr>
          <p:nvPr>
            <p:ph idx="1"/>
          </p:nvPr>
        </p:nvSpPr>
        <p:spPr>
          <a:ln/>
        </p:spPr>
        <p:txBody>
          <a:bodyPr vert="horz" wrap="square" lIns="91440" tIns="45720" rIns="91440" bIns="45720" anchor="t"/>
          <a:lstStyle/>
          <a:p>
            <a:r>
              <a:rPr dirty="0"/>
              <a:t>A. Due to impaired RBC production</a:t>
            </a:r>
          </a:p>
          <a:p>
            <a:pPr lvl="2"/>
            <a:r>
              <a:rPr dirty="0"/>
              <a:t>Iron deficiency Anaemia</a:t>
            </a:r>
          </a:p>
          <a:p>
            <a:pPr lvl="2"/>
            <a:r>
              <a:rPr dirty="0"/>
              <a:t>Megaloblastic Anaemia</a:t>
            </a:r>
          </a:p>
          <a:p>
            <a:pPr lvl="2"/>
            <a:r>
              <a:rPr dirty="0"/>
              <a:t>Hypoplastic or Aplastic Anaemia</a:t>
            </a:r>
          </a:p>
          <a:p>
            <a:pPr lvl="2"/>
            <a:endParaRPr dirty="0"/>
          </a:p>
          <a:p>
            <a:pPr lvl="2"/>
            <a:endParaRPr dirty="0"/>
          </a:p>
          <a:p>
            <a:r>
              <a:rPr dirty="0"/>
              <a:t>B. Due to increased RBC loss</a:t>
            </a:r>
          </a:p>
          <a:p>
            <a:pPr lvl="2"/>
            <a:r>
              <a:rPr dirty="0"/>
              <a:t>Hemolytic Anaemia – Sickle cell A, Thalassaemia,HDN</a:t>
            </a:r>
          </a:p>
          <a:p>
            <a:pPr lvl="2"/>
            <a:r>
              <a:rPr dirty="0"/>
              <a:t>Normocytic or post-Hemorrhagic Anaemia</a:t>
            </a:r>
          </a:p>
          <a:p>
            <a:pPr lvl="2"/>
            <a:endParaRPr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104</a:t>
            </a:fld>
            <a:endParaRPr lang="en-US" altLang="zh-CN" dirty="0">
              <a:latin typeface="Arial" panose="020B0604020202020204" pitchFamily="34" charset="0"/>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p:cNvSpPr>
          <p:nvPr>
            <p:ph type="title"/>
          </p:nvPr>
        </p:nvSpPr>
        <p:spPr>
          <a:ln/>
        </p:spPr>
        <p:txBody>
          <a:bodyPr vert="horz" wrap="square" lIns="91440" tIns="45720" rIns="91440" bIns="45720" anchor="b"/>
          <a:lstStyle/>
          <a:p>
            <a:r>
              <a:rPr dirty="0"/>
              <a:t>Iron deficiency Anaemia</a:t>
            </a:r>
          </a:p>
        </p:txBody>
      </p:sp>
      <p:sp>
        <p:nvSpPr>
          <p:cNvPr id="111619" name="Rectangle 3"/>
          <p:cNvSpPr>
            <a:spLocks noGrp="1"/>
          </p:cNvSpPr>
          <p:nvPr>
            <p:ph idx="1"/>
          </p:nvPr>
        </p:nvSpPr>
        <p:spPr>
          <a:ln/>
        </p:spPr>
        <p:txBody>
          <a:bodyPr vert="horz" wrap="square" lIns="91440" tIns="45720" rIns="91440" bIns="45720" anchor="t"/>
          <a:lstStyle/>
          <a:p>
            <a:r>
              <a:rPr dirty="0"/>
              <a:t>Most common form – due to deficient intake of iron.</a:t>
            </a:r>
          </a:p>
          <a:p>
            <a:r>
              <a:rPr dirty="0"/>
              <a:t>The normal daily requirement of iron intake is 1-2 mg (M) &amp; 3 mg (F).</a:t>
            </a:r>
          </a:p>
          <a:p>
            <a:r>
              <a:rPr dirty="0"/>
              <a:t>It leads to decrease in Hb concentration &amp; insufficient supply of oxygen to cells.</a:t>
            </a:r>
          </a:p>
          <a:p>
            <a:r>
              <a:rPr dirty="0"/>
              <a:t>It occurs due to either intake of Iron deficient diet or Iron malabsorption  due to abnormalities of stomach/intestine. </a:t>
            </a: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105</a:t>
            </a:fld>
            <a:endParaRPr lang="en-US" altLang="zh-CN" dirty="0">
              <a:latin typeface="Arial" panose="020B0604020202020204" pitchFamily="34" charset="0"/>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p:cNvSpPr>
          <p:nvPr>
            <p:ph type="title"/>
          </p:nvPr>
        </p:nvSpPr>
        <p:spPr>
          <a:ln/>
        </p:spPr>
        <p:txBody>
          <a:bodyPr vert="horz" wrap="square" lIns="91440" tIns="45720" rIns="91440" bIns="45720" anchor="b"/>
          <a:lstStyle/>
          <a:p>
            <a:r>
              <a:rPr dirty="0"/>
              <a:t>Megaloblastic Anaemia</a:t>
            </a:r>
          </a:p>
        </p:txBody>
      </p:sp>
      <p:sp>
        <p:nvSpPr>
          <p:cNvPr id="112643" name="Rectangle 3"/>
          <p:cNvSpPr>
            <a:spLocks noGrp="1"/>
          </p:cNvSpPr>
          <p:nvPr>
            <p:ph idx="1"/>
          </p:nvPr>
        </p:nvSpPr>
        <p:spPr>
          <a:ln/>
        </p:spPr>
        <p:txBody>
          <a:bodyPr vert="horz" wrap="square" lIns="91440" tIns="45720" rIns="91440" bIns="45720" anchor="t"/>
          <a:lstStyle/>
          <a:p>
            <a:r>
              <a:rPr sz="2400" dirty="0"/>
              <a:t>It is characterized by presence of abnormal RBC in the form of megaloblasts (Immature, large &amp; fragile RBC with reduced life span). </a:t>
            </a:r>
          </a:p>
          <a:p>
            <a:r>
              <a:rPr sz="2400" dirty="0"/>
              <a:t>It occurs due to deficiency of RBC maturation factors such as Vitamin B</a:t>
            </a:r>
            <a:r>
              <a:rPr sz="1600" dirty="0"/>
              <a:t>12</a:t>
            </a:r>
            <a:r>
              <a:rPr sz="2400" dirty="0"/>
              <a:t> or/and Folic acid. Due to which, the rate of DNA &amp; RNA synthesis reduced, delayed cell division &amp; hence, the cells can grow larger than normal between divisions.</a:t>
            </a:r>
          </a:p>
          <a:p>
            <a:r>
              <a:rPr sz="2400" dirty="0"/>
              <a:t>The Hb concentration is either normal or raised.</a:t>
            </a:r>
          </a:p>
          <a:p>
            <a:r>
              <a:rPr sz="2400" dirty="0"/>
              <a:t>3 subtypes – Pernicious A, Vit B</a:t>
            </a:r>
            <a:r>
              <a:rPr sz="1800" dirty="0"/>
              <a:t>12</a:t>
            </a:r>
            <a:r>
              <a:rPr sz="2400" dirty="0"/>
              <a:t> def. A &amp; Folic acid def. A</a:t>
            </a: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106</a:t>
            </a:fld>
            <a:endParaRPr lang="en-US" altLang="zh-CN" dirty="0">
              <a:latin typeface="Arial" panose="020B0604020202020204" pitchFamily="34" charset="0"/>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p:cNvSpPr>
          <p:nvPr>
            <p:ph type="title"/>
          </p:nvPr>
        </p:nvSpPr>
        <p:spPr>
          <a:ln/>
        </p:spPr>
        <p:txBody>
          <a:bodyPr vert="horz" wrap="square" lIns="91440" tIns="45720" rIns="91440" bIns="45720" anchor="b"/>
          <a:lstStyle/>
          <a:p>
            <a:endParaRPr dirty="0"/>
          </a:p>
        </p:txBody>
      </p:sp>
      <p:sp>
        <p:nvSpPr>
          <p:cNvPr id="113667" name="Rectangle 3"/>
          <p:cNvSpPr>
            <a:spLocks noGrp="1"/>
          </p:cNvSpPr>
          <p:nvPr>
            <p:ph idx="1"/>
          </p:nvPr>
        </p:nvSpPr>
        <p:spPr>
          <a:ln/>
        </p:spPr>
        <p:txBody>
          <a:bodyPr vert="horz" wrap="square" lIns="91440" tIns="45720" rIns="91440" bIns="45720" anchor="t"/>
          <a:lstStyle/>
          <a:p>
            <a:r>
              <a:rPr dirty="0"/>
              <a:t>Pernicious Anaemia – </a:t>
            </a:r>
            <a:r>
              <a:rPr sz="2000" dirty="0"/>
              <a:t>is a autoimmune disorder, in which antibodies destroy the intrinsic factor or parietal cells of stomach causing less or no absorption of Vit. B12</a:t>
            </a:r>
          </a:p>
          <a:p>
            <a:r>
              <a:rPr dirty="0"/>
              <a:t>Vitamin B</a:t>
            </a:r>
            <a:r>
              <a:rPr sz="2000" dirty="0"/>
              <a:t>12</a:t>
            </a:r>
            <a:r>
              <a:rPr dirty="0"/>
              <a:t> deficient Anaemia –</a:t>
            </a:r>
            <a:r>
              <a:rPr sz="2000" dirty="0"/>
              <a:t> is very rare, except in true vegetarians. The other causes may include Chronic gastritis, Gastrectomy, malignant diseases of GIT resulting in less absorption of Vit. B12.</a:t>
            </a:r>
          </a:p>
          <a:p>
            <a:r>
              <a:rPr dirty="0"/>
              <a:t>Folic acid deficient Anaemia –</a:t>
            </a:r>
            <a:r>
              <a:rPr sz="2000" dirty="0"/>
              <a:t> due to either dietary deficiency (infants, alcoholics, anorexia, pregnancy) or malabsorption from intestine.</a:t>
            </a: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107</a:t>
            </a:fld>
            <a:endParaRPr lang="en-US" altLang="zh-CN" dirty="0">
              <a:latin typeface="Arial" panose="020B0604020202020204" pitchFamily="34" charset="0"/>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p:cNvSpPr>
          <p:nvPr>
            <p:ph type="title"/>
          </p:nvPr>
        </p:nvSpPr>
        <p:spPr>
          <a:ln/>
        </p:spPr>
        <p:txBody>
          <a:bodyPr vert="horz" wrap="square" lIns="91440" tIns="45720" rIns="91440" bIns="45720" anchor="b"/>
          <a:lstStyle/>
          <a:p>
            <a:r>
              <a:rPr dirty="0"/>
              <a:t>Hypo plastic/Aplastic anaemia</a:t>
            </a:r>
          </a:p>
        </p:txBody>
      </p:sp>
      <p:sp>
        <p:nvSpPr>
          <p:cNvPr id="114691" name="Rectangle 3"/>
          <p:cNvSpPr>
            <a:spLocks noGrp="1"/>
          </p:cNvSpPr>
          <p:nvPr>
            <p:ph idx="1"/>
          </p:nvPr>
        </p:nvSpPr>
        <p:spPr>
          <a:ln/>
        </p:spPr>
        <p:txBody>
          <a:bodyPr vert="horz" wrap="square" lIns="91440" tIns="45720" rIns="91440" bIns="45720" anchor="t"/>
          <a:lstStyle/>
          <a:p>
            <a:r>
              <a:rPr dirty="0"/>
              <a:t>Anaemia due to reduced function of bone marrow or total absent of BM function.</a:t>
            </a:r>
          </a:p>
          <a:p>
            <a:r>
              <a:rPr dirty="0"/>
              <a:t>Characterized by Pancytopenia</a:t>
            </a:r>
          </a:p>
          <a:p>
            <a:r>
              <a:rPr dirty="0"/>
              <a:t>The condition is idiopatic, but the possible causes include-</a:t>
            </a:r>
          </a:p>
          <a:p>
            <a:pPr lvl="2"/>
            <a:r>
              <a:rPr dirty="0"/>
              <a:t>Cytotoxics, some anti-inflammatory, anti-convulsant, &amp; sulphonamide drugs.</a:t>
            </a:r>
          </a:p>
          <a:p>
            <a:pPr lvl="2"/>
            <a:r>
              <a:rPr dirty="0"/>
              <a:t>Ionizing radiations.</a:t>
            </a:r>
          </a:p>
          <a:p>
            <a:pPr lvl="2"/>
            <a:r>
              <a:rPr dirty="0"/>
              <a:t>Benzene &amp; its derivatives.</a:t>
            </a:r>
          </a:p>
          <a:p>
            <a:pPr lvl="2"/>
            <a:r>
              <a:rPr dirty="0"/>
              <a:t>Hepatitis, Nephritis</a:t>
            </a:r>
          </a:p>
          <a:p>
            <a:endParaRPr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108</a:t>
            </a:fld>
            <a:endParaRPr lang="en-US" altLang="zh-CN" dirty="0">
              <a:latin typeface="Arial" panose="020B0604020202020204" pitchFamily="34" charset="0"/>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p:cNvSpPr>
          <p:nvPr>
            <p:ph type="title"/>
          </p:nvPr>
        </p:nvSpPr>
        <p:spPr>
          <a:ln/>
        </p:spPr>
        <p:txBody>
          <a:bodyPr vert="horz" wrap="square" lIns="91440" tIns="45720" rIns="91440" bIns="45720" anchor="b"/>
          <a:lstStyle/>
          <a:p>
            <a:r>
              <a:rPr dirty="0"/>
              <a:t>Hemolytic anaemia</a:t>
            </a:r>
          </a:p>
        </p:txBody>
      </p:sp>
      <p:sp>
        <p:nvSpPr>
          <p:cNvPr id="115715" name="Rectangle 3"/>
          <p:cNvSpPr>
            <a:spLocks noGrp="1"/>
          </p:cNvSpPr>
          <p:nvPr>
            <p:ph idx="1"/>
          </p:nvPr>
        </p:nvSpPr>
        <p:spPr>
          <a:ln/>
        </p:spPr>
        <p:txBody>
          <a:bodyPr vert="horz" wrap="square" lIns="91440" tIns="45720" rIns="91440" bIns="45720" anchor="t"/>
          <a:lstStyle/>
          <a:p>
            <a:pPr>
              <a:lnSpc>
                <a:spcPct val="90000"/>
              </a:lnSpc>
            </a:pPr>
            <a:r>
              <a:rPr dirty="0"/>
              <a:t>Is due to excessive or abnormal destruction of RBC.</a:t>
            </a:r>
          </a:p>
          <a:p>
            <a:pPr>
              <a:lnSpc>
                <a:spcPct val="90000"/>
              </a:lnSpc>
            </a:pPr>
            <a:r>
              <a:rPr dirty="0"/>
              <a:t>It can be congenital or acquired.</a:t>
            </a:r>
          </a:p>
          <a:p>
            <a:pPr>
              <a:lnSpc>
                <a:spcPct val="90000"/>
              </a:lnSpc>
            </a:pPr>
            <a:r>
              <a:rPr dirty="0"/>
              <a:t>Congenital Hemolytic anaemia – due to genetic abnormality, there is synthesis of abnormal Hb &amp; increased RBC membrane friability leading to reduced oxygen carrying capacity &amp; life span of RBC.</a:t>
            </a:r>
          </a:p>
          <a:p>
            <a:pPr>
              <a:lnSpc>
                <a:spcPct val="90000"/>
              </a:lnSpc>
            </a:pPr>
            <a:r>
              <a:rPr dirty="0"/>
              <a:t>Most common are – Sickle cell A, Thalassemia &amp; HDN</a:t>
            </a: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109</a:t>
            </a:fld>
            <a:endParaRPr lang="en-US" altLang="zh-CN" dirty="0">
              <a:latin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ln/>
        </p:spPr>
        <p:txBody>
          <a:bodyPr vert="horz" wrap="square" lIns="91440" tIns="45720" rIns="91440" bIns="45720" anchor="t"/>
          <a:lstStyle/>
          <a:p>
            <a:pPr eaLnBrk="1" hangingPunct="1"/>
            <a:r>
              <a:rPr dirty="0"/>
              <a:t>Plasma proteins</a:t>
            </a:r>
          </a:p>
        </p:txBody>
      </p:sp>
      <p:sp>
        <p:nvSpPr>
          <p:cNvPr id="16387" name="Content Placeholder 2"/>
          <p:cNvSpPr>
            <a:spLocks noGrp="1"/>
          </p:cNvSpPr>
          <p:nvPr>
            <p:ph idx="1"/>
          </p:nvPr>
        </p:nvSpPr>
        <p:spPr>
          <a:ln/>
        </p:spPr>
        <p:txBody>
          <a:bodyPr vert="horz" wrap="square" lIns="91440" tIns="45720" rIns="91440" bIns="45720" anchor="t"/>
          <a:lstStyle/>
          <a:p>
            <a:pPr eaLnBrk="1" hangingPunct="1"/>
            <a:r>
              <a:rPr dirty="0"/>
              <a:t>3 types – Albumin, Globulins &amp; Fibrinogen</a:t>
            </a:r>
          </a:p>
          <a:p>
            <a:pPr eaLnBrk="1" hangingPunct="1"/>
            <a:r>
              <a:rPr dirty="0"/>
              <a:t>Albumin – most abundant (4 %) pp obtained from liver.</a:t>
            </a:r>
          </a:p>
          <a:p>
            <a:pPr lvl="2" eaLnBrk="1" hangingPunct="1"/>
            <a:r>
              <a:rPr dirty="0"/>
              <a:t>Maintains plasma osmotic pressure at its normal level (25 mm Hg) – regulation of water movement between tissue &amp; blood.</a:t>
            </a:r>
          </a:p>
          <a:p>
            <a:pPr lvl="2" eaLnBrk="1" hangingPunct="1"/>
            <a:r>
              <a:rPr dirty="0"/>
              <a:t>Regulation of blood volume</a:t>
            </a:r>
          </a:p>
          <a:p>
            <a:pPr lvl="2" eaLnBrk="1" hangingPunct="1"/>
            <a:r>
              <a:rPr dirty="0"/>
              <a:t>Gives viscosity to the blood</a:t>
            </a: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11</a:t>
            </a:fld>
            <a:endParaRPr lang="en-US" altLang="zh-CN" dirty="0">
              <a:latin typeface="Arial" panose="020B0604020202020204" pitchFamily="34" charset="0"/>
            </a:endParaRP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p:cNvSpPr>
          <p:nvPr>
            <p:ph type="title"/>
          </p:nvPr>
        </p:nvSpPr>
        <p:spPr>
          <a:ln/>
        </p:spPr>
        <p:txBody>
          <a:bodyPr vert="horz" wrap="square" lIns="91440" tIns="45720" rIns="91440" bIns="45720" anchor="b"/>
          <a:lstStyle/>
          <a:p>
            <a:r>
              <a:rPr dirty="0"/>
              <a:t>Sickle cell anaemia</a:t>
            </a:r>
          </a:p>
        </p:txBody>
      </p:sp>
      <p:sp>
        <p:nvSpPr>
          <p:cNvPr id="116739" name="Rectangle 3"/>
          <p:cNvSpPr>
            <a:spLocks noGrp="1"/>
          </p:cNvSpPr>
          <p:nvPr>
            <p:ph idx="1"/>
          </p:nvPr>
        </p:nvSpPr>
        <p:spPr>
          <a:ln/>
        </p:spPr>
        <p:txBody>
          <a:bodyPr vert="horz" wrap="square" lIns="91440" tIns="45720" rIns="91440" bIns="45720" anchor="t"/>
          <a:lstStyle/>
          <a:p>
            <a:r>
              <a:rPr dirty="0"/>
              <a:t>results from a defective gene codes for an abnormal hemoglobin called hemoglobin S (HbS)</a:t>
            </a:r>
          </a:p>
          <a:p>
            <a:r>
              <a:rPr dirty="0"/>
              <a:t>This defect causes RBCs to become sickle-shaped in low oxygen situations.</a:t>
            </a:r>
          </a:p>
          <a:p>
            <a:r>
              <a:rPr dirty="0"/>
              <a:t>Oxygen transport is impeded, capillaries may clog, spleen is enlarged &amp; painful.</a:t>
            </a:r>
          </a:p>
          <a:p>
            <a:r>
              <a:rPr dirty="0"/>
              <a:t>Increased viscosity of blood leading to intravascular clotting, ischaemia etc.</a:t>
            </a:r>
          </a:p>
          <a:p>
            <a:endParaRPr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110</a:t>
            </a:fld>
            <a:endParaRPr lang="en-US" altLang="zh-CN" dirty="0">
              <a:latin typeface="Arial" panose="020B0604020202020204" pitchFamily="34" charset="0"/>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p:cNvSpPr>
          <p:nvPr>
            <p:ph type="title"/>
          </p:nvPr>
        </p:nvSpPr>
        <p:spPr>
          <a:ln/>
        </p:spPr>
        <p:txBody>
          <a:bodyPr vert="horz" wrap="square" lIns="91440" tIns="45720" rIns="91440" bIns="45720" anchor="b"/>
          <a:lstStyle/>
          <a:p>
            <a:r>
              <a:rPr dirty="0"/>
              <a:t>Thalassemia</a:t>
            </a:r>
          </a:p>
        </p:txBody>
      </p:sp>
      <p:sp>
        <p:nvSpPr>
          <p:cNvPr id="117763" name="Rectangle 3"/>
          <p:cNvSpPr>
            <a:spLocks noGrp="1"/>
          </p:cNvSpPr>
          <p:nvPr>
            <p:ph idx="1"/>
          </p:nvPr>
        </p:nvSpPr>
        <p:spPr>
          <a:ln/>
        </p:spPr>
        <p:txBody>
          <a:bodyPr vert="horz" wrap="square" lIns="91440" tIns="45720" rIns="91440" bIns="45720" anchor="t"/>
          <a:lstStyle/>
          <a:p>
            <a:r>
              <a:rPr dirty="0"/>
              <a:t>Also called as Cooley’s anaemia.</a:t>
            </a:r>
          </a:p>
          <a:p>
            <a:pPr eaLnBrk="1" hangingPunct="1"/>
            <a:r>
              <a:rPr dirty="0">
                <a:solidFill>
                  <a:srgbClr val="000000"/>
                </a:solidFill>
              </a:rPr>
              <a:t>Reduced globin synthesis or defective globin chain formation leading to reduced Hb &amp; increased friability of RBC – early hemolysis.</a:t>
            </a:r>
          </a:p>
          <a:p>
            <a:endParaRPr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111</a:t>
            </a:fld>
            <a:endParaRPr lang="en-US" altLang="zh-CN" dirty="0">
              <a:latin typeface="Arial" panose="020B0604020202020204" pitchFamily="34" charset="0"/>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p:cNvSpPr>
          <p:nvPr>
            <p:ph type="title"/>
          </p:nvPr>
        </p:nvSpPr>
        <p:spPr>
          <a:ln/>
        </p:spPr>
        <p:txBody>
          <a:bodyPr vert="horz" wrap="square" lIns="91440" tIns="45720" rIns="91440" bIns="45720" anchor="b"/>
          <a:lstStyle/>
          <a:p>
            <a:r>
              <a:rPr dirty="0"/>
              <a:t>Acquired Hemolytic anaemia</a:t>
            </a:r>
          </a:p>
        </p:txBody>
      </p:sp>
      <p:sp>
        <p:nvSpPr>
          <p:cNvPr id="118787" name="Rectangle 3"/>
          <p:cNvSpPr>
            <a:spLocks noGrp="1"/>
          </p:cNvSpPr>
          <p:nvPr>
            <p:ph idx="1"/>
          </p:nvPr>
        </p:nvSpPr>
        <p:spPr>
          <a:ln/>
        </p:spPr>
        <p:txBody>
          <a:bodyPr vert="horz" wrap="square" lIns="91440" tIns="45720" rIns="91440" bIns="45720" anchor="t"/>
          <a:lstStyle/>
          <a:p>
            <a:r>
              <a:rPr dirty="0"/>
              <a:t>Hemolysis due to other causes – </a:t>
            </a:r>
          </a:p>
          <a:p>
            <a:pPr lvl="2"/>
            <a:r>
              <a:rPr dirty="0"/>
              <a:t>Ionizing radiations</a:t>
            </a:r>
          </a:p>
          <a:p>
            <a:pPr lvl="2"/>
            <a:r>
              <a:rPr dirty="0"/>
              <a:t>Drugs – Phenacetin, Primaquine, Sulphonamides</a:t>
            </a:r>
          </a:p>
          <a:p>
            <a:pPr lvl="2"/>
            <a:r>
              <a:rPr dirty="0"/>
              <a:t>Incompatible blood transfusions</a:t>
            </a:r>
          </a:p>
          <a:p>
            <a:pPr lvl="2"/>
            <a:r>
              <a:rPr dirty="0"/>
              <a:t>Physical damage to cells – dialysis, artificial valves</a:t>
            </a: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112</a:t>
            </a:fld>
            <a:endParaRPr lang="en-US" altLang="zh-CN" dirty="0">
              <a:latin typeface="Arial" panose="020B0604020202020204" pitchFamily="34" charset="0"/>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p:cNvSpPr>
          <p:nvPr>
            <p:ph type="title"/>
          </p:nvPr>
        </p:nvSpPr>
        <p:spPr>
          <a:ln/>
        </p:spPr>
        <p:txBody>
          <a:bodyPr vert="horz" wrap="square" lIns="91440" tIns="45720" rIns="91440" bIns="45720" anchor="b"/>
          <a:lstStyle/>
          <a:p>
            <a:r>
              <a:rPr dirty="0"/>
              <a:t>Normocytic anaemia</a:t>
            </a:r>
          </a:p>
        </p:txBody>
      </p:sp>
      <p:sp>
        <p:nvSpPr>
          <p:cNvPr id="119811" name="Rectangle 3"/>
          <p:cNvSpPr>
            <a:spLocks noGrp="1"/>
          </p:cNvSpPr>
          <p:nvPr>
            <p:ph idx="1"/>
          </p:nvPr>
        </p:nvSpPr>
        <p:spPr>
          <a:ln/>
        </p:spPr>
        <p:txBody>
          <a:bodyPr vert="horz" wrap="square" lIns="91440" tIns="45720" rIns="91440" bIns="45720" anchor="t"/>
          <a:lstStyle/>
          <a:p>
            <a:r>
              <a:rPr dirty="0"/>
              <a:t>In this type, cells are normal in size with normal Hb concentration but, the numbers are reduced.</a:t>
            </a:r>
          </a:p>
          <a:p>
            <a:r>
              <a:rPr dirty="0"/>
              <a:t>It occurs due to acute or chronic hemorrhage – loss of blood due to accidents, injuries or other diseases. (post- Hemorrhagic anaemia)</a:t>
            </a:r>
          </a:p>
          <a:p>
            <a:endParaRPr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113</a:t>
            </a:fld>
            <a:endParaRPr lang="en-US" altLang="zh-CN" dirty="0">
              <a:latin typeface="Arial" panose="020B0604020202020204" pitchFamily="34" charset="0"/>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p:cNvSpPr>
          <p:nvPr>
            <p:ph type="title"/>
          </p:nvPr>
        </p:nvSpPr>
        <p:spPr>
          <a:ln/>
        </p:spPr>
        <p:txBody>
          <a:bodyPr vert="horz" wrap="square" lIns="91440" tIns="45720" rIns="91440" bIns="45720" anchor="b"/>
          <a:lstStyle/>
          <a:p>
            <a:r>
              <a:rPr dirty="0"/>
              <a:t>Polycythemia</a:t>
            </a:r>
          </a:p>
        </p:txBody>
      </p:sp>
      <p:sp>
        <p:nvSpPr>
          <p:cNvPr id="120835" name="Rectangle 3"/>
          <p:cNvSpPr>
            <a:spLocks noGrp="1"/>
          </p:cNvSpPr>
          <p:nvPr>
            <p:ph idx="1"/>
          </p:nvPr>
        </p:nvSpPr>
        <p:spPr>
          <a:ln/>
        </p:spPr>
        <p:txBody>
          <a:bodyPr vert="horz" wrap="square" lIns="91440" tIns="45720" rIns="91440" bIns="45720" anchor="t"/>
          <a:lstStyle/>
          <a:p>
            <a:r>
              <a:rPr dirty="0"/>
              <a:t>Is a disorder of RBC characterized by excess number of RBC in the blood.</a:t>
            </a:r>
          </a:p>
          <a:p>
            <a:r>
              <a:rPr dirty="0"/>
              <a:t>This increases viscosity of blood, slow down the rate of flow of blood &amp; increases the risk of intravascular clotting.</a:t>
            </a:r>
          </a:p>
          <a:p>
            <a:r>
              <a:rPr dirty="0"/>
              <a:t>The physiological increase occurs in high altitudes &amp; pathological in BM Cancer (Polycythemia rubra vera)&amp; smoking</a:t>
            </a: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114</a:t>
            </a:fld>
            <a:endParaRPr lang="en-US" altLang="zh-CN" dirty="0">
              <a:latin typeface="Arial" panose="020B0604020202020204" pitchFamily="34" charset="0"/>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p:cNvSpPr>
          <p:nvPr>
            <p:ph type="title"/>
          </p:nvPr>
        </p:nvSpPr>
        <p:spPr>
          <a:ln/>
        </p:spPr>
        <p:txBody>
          <a:bodyPr vert="horz" wrap="square" lIns="91440" tIns="45720" rIns="91440" bIns="45720" anchor="b"/>
          <a:lstStyle/>
          <a:p>
            <a:r>
              <a:rPr dirty="0"/>
              <a:t>Leucopenia</a:t>
            </a:r>
          </a:p>
        </p:txBody>
      </p:sp>
      <p:sp>
        <p:nvSpPr>
          <p:cNvPr id="121859" name="Rectangle 3"/>
          <p:cNvSpPr>
            <a:spLocks noGrp="1"/>
          </p:cNvSpPr>
          <p:nvPr>
            <p:ph idx="1"/>
          </p:nvPr>
        </p:nvSpPr>
        <p:spPr>
          <a:ln/>
        </p:spPr>
        <p:txBody>
          <a:bodyPr vert="horz" wrap="square" lIns="91440" tIns="45720" rIns="91440" bIns="45720" anchor="t"/>
          <a:lstStyle/>
          <a:p>
            <a:r>
              <a:rPr dirty="0"/>
              <a:t>Is characterized by decrease in WBC count (less than 4000 per cu.mm)</a:t>
            </a:r>
          </a:p>
          <a:p>
            <a:r>
              <a:rPr dirty="0"/>
              <a:t>Most common is Granulocytopenia (Neutropenia)</a:t>
            </a:r>
          </a:p>
          <a:p>
            <a:r>
              <a:rPr dirty="0"/>
              <a:t>Cause – Infections – typhoid, pneumonia</a:t>
            </a:r>
          </a:p>
          <a:p>
            <a:r>
              <a:rPr dirty="0"/>
              <a:t>             cancer, Inflammation, </a:t>
            </a:r>
          </a:p>
          <a:p>
            <a:r>
              <a:rPr dirty="0"/>
              <a:t>             Drugs- cytotoxics, antibiotics</a:t>
            </a: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115</a:t>
            </a:fld>
            <a:endParaRPr lang="en-US" altLang="zh-CN" dirty="0">
              <a:latin typeface="Arial" panose="020B0604020202020204" pitchFamily="34" charset="0"/>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p:cNvSpPr>
          <p:nvPr>
            <p:ph type="title"/>
          </p:nvPr>
        </p:nvSpPr>
        <p:spPr>
          <a:ln/>
        </p:spPr>
        <p:txBody>
          <a:bodyPr vert="horz" wrap="square" lIns="91440" tIns="45720" rIns="91440" bIns="45720" anchor="b"/>
          <a:lstStyle/>
          <a:p>
            <a:r>
              <a:rPr dirty="0"/>
              <a:t>Leucocytosis</a:t>
            </a:r>
          </a:p>
        </p:txBody>
      </p:sp>
      <p:sp>
        <p:nvSpPr>
          <p:cNvPr id="122883" name="Rectangle 3"/>
          <p:cNvSpPr>
            <a:spLocks noGrp="1"/>
          </p:cNvSpPr>
          <p:nvPr>
            <p:ph idx="1"/>
          </p:nvPr>
        </p:nvSpPr>
        <p:spPr>
          <a:ln/>
        </p:spPr>
        <p:txBody>
          <a:bodyPr vert="horz" wrap="square" lIns="91440" tIns="45720" rIns="91440" bIns="45720" anchor="t"/>
          <a:lstStyle/>
          <a:p>
            <a:r>
              <a:rPr dirty="0"/>
              <a:t>Is increased WBC count (More than 11,000 per cu.mm)</a:t>
            </a:r>
          </a:p>
          <a:p>
            <a:r>
              <a:rPr dirty="0"/>
              <a:t>Due to infections</a:t>
            </a: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116</a:t>
            </a:fld>
            <a:endParaRPr lang="en-US" altLang="zh-CN" dirty="0">
              <a:latin typeface="Arial" panose="020B0604020202020204" pitchFamily="34" charset="0"/>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p:cNvSpPr>
          <p:nvPr>
            <p:ph type="title"/>
          </p:nvPr>
        </p:nvSpPr>
        <p:spPr>
          <a:ln/>
        </p:spPr>
        <p:txBody>
          <a:bodyPr vert="horz" wrap="square" lIns="91440" tIns="45720" rIns="91440" bIns="45720" anchor="b"/>
          <a:lstStyle/>
          <a:p>
            <a:r>
              <a:rPr dirty="0"/>
              <a:t>Leukaemia</a:t>
            </a:r>
          </a:p>
        </p:txBody>
      </p:sp>
      <p:sp>
        <p:nvSpPr>
          <p:cNvPr id="123907" name="Rectangle 3"/>
          <p:cNvSpPr>
            <a:spLocks noGrp="1"/>
          </p:cNvSpPr>
          <p:nvPr>
            <p:ph idx="1"/>
          </p:nvPr>
        </p:nvSpPr>
        <p:spPr>
          <a:ln/>
        </p:spPr>
        <p:txBody>
          <a:bodyPr vert="horz" wrap="square" lIns="91440" tIns="45720" rIns="91440" bIns="45720" anchor="t"/>
          <a:lstStyle/>
          <a:p>
            <a:pPr eaLnBrk="1" hangingPunct="1">
              <a:lnSpc>
                <a:spcPct val="90000"/>
              </a:lnSpc>
            </a:pPr>
            <a:r>
              <a:rPr dirty="0">
                <a:solidFill>
                  <a:srgbClr val="000000"/>
                </a:solidFill>
              </a:rPr>
              <a:t>Leukemia refers to cancerous conditions involving white blood cells</a:t>
            </a:r>
          </a:p>
          <a:p>
            <a:pPr eaLnBrk="1" hangingPunct="1">
              <a:lnSpc>
                <a:spcPct val="90000"/>
              </a:lnSpc>
            </a:pPr>
            <a:r>
              <a:rPr dirty="0">
                <a:solidFill>
                  <a:srgbClr val="000000"/>
                </a:solidFill>
              </a:rPr>
              <a:t>Leukemias are named according to the abnormal white blood cells involved</a:t>
            </a:r>
          </a:p>
          <a:p>
            <a:pPr lvl="1" eaLnBrk="1" hangingPunct="1">
              <a:lnSpc>
                <a:spcPct val="90000"/>
              </a:lnSpc>
            </a:pPr>
            <a:r>
              <a:rPr dirty="0">
                <a:solidFill>
                  <a:srgbClr val="000000"/>
                </a:solidFill>
              </a:rPr>
              <a:t>Myelocytic leukemia – involves myeloblasts</a:t>
            </a:r>
          </a:p>
          <a:p>
            <a:pPr lvl="1" eaLnBrk="1" hangingPunct="1">
              <a:lnSpc>
                <a:spcPct val="90000"/>
              </a:lnSpc>
            </a:pPr>
            <a:r>
              <a:rPr dirty="0">
                <a:solidFill>
                  <a:srgbClr val="000000"/>
                </a:solidFill>
              </a:rPr>
              <a:t>Lymphocytic leukemia – involves lymphocytes</a:t>
            </a:r>
          </a:p>
          <a:p>
            <a:pPr eaLnBrk="1" hangingPunct="1">
              <a:lnSpc>
                <a:spcPct val="90000"/>
              </a:lnSpc>
            </a:pPr>
            <a:r>
              <a:rPr dirty="0">
                <a:solidFill>
                  <a:srgbClr val="000000"/>
                </a:solidFill>
              </a:rPr>
              <a:t>Acute leukemia involves blast-type cells and primarily affects children</a:t>
            </a:r>
          </a:p>
          <a:p>
            <a:pPr eaLnBrk="1" hangingPunct="1">
              <a:lnSpc>
                <a:spcPct val="90000"/>
              </a:lnSpc>
            </a:pPr>
            <a:r>
              <a:rPr dirty="0">
                <a:solidFill>
                  <a:srgbClr val="000000"/>
                </a:solidFill>
              </a:rPr>
              <a:t>Chronic leukemia is more prevalent in older people</a:t>
            </a:r>
            <a:endParaRPr dirty="0"/>
          </a:p>
          <a:p>
            <a:pPr>
              <a:lnSpc>
                <a:spcPct val="90000"/>
              </a:lnSpc>
            </a:pPr>
            <a:endParaRPr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117</a:t>
            </a:fld>
            <a:endParaRPr lang="en-US" altLang="zh-CN" dirty="0">
              <a:latin typeface="Arial" panose="020B0604020202020204" pitchFamily="34" charset="0"/>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p:cNvSpPr>
          <p:nvPr>
            <p:ph type="title"/>
          </p:nvPr>
        </p:nvSpPr>
        <p:spPr>
          <a:ln/>
        </p:spPr>
        <p:txBody>
          <a:bodyPr vert="horz" wrap="square" lIns="91440" tIns="45720" rIns="91440" bIns="45720" anchor="b"/>
          <a:lstStyle/>
          <a:p>
            <a:endParaRPr dirty="0"/>
          </a:p>
        </p:txBody>
      </p:sp>
      <p:sp>
        <p:nvSpPr>
          <p:cNvPr id="124931" name="Rectangle 3"/>
          <p:cNvSpPr>
            <a:spLocks noGrp="1"/>
          </p:cNvSpPr>
          <p:nvPr>
            <p:ph idx="1"/>
          </p:nvPr>
        </p:nvSpPr>
        <p:spPr>
          <a:ln/>
        </p:spPr>
        <p:txBody>
          <a:bodyPr vert="horz" wrap="square" lIns="91440" tIns="45720" rIns="91440" bIns="45720" anchor="t"/>
          <a:lstStyle/>
          <a:p>
            <a:pPr eaLnBrk="1" hangingPunct="1">
              <a:lnSpc>
                <a:spcPct val="90000"/>
              </a:lnSpc>
            </a:pPr>
            <a:r>
              <a:rPr dirty="0">
                <a:solidFill>
                  <a:srgbClr val="000000"/>
                </a:solidFill>
              </a:rPr>
              <a:t>Immature white blood cells are found in the bloodstream in all leukemias</a:t>
            </a:r>
          </a:p>
          <a:p>
            <a:pPr eaLnBrk="1" hangingPunct="1">
              <a:lnSpc>
                <a:spcPct val="90000"/>
              </a:lnSpc>
            </a:pPr>
            <a:r>
              <a:rPr dirty="0">
                <a:solidFill>
                  <a:srgbClr val="000000"/>
                </a:solidFill>
              </a:rPr>
              <a:t>Bone marrow becomes totally occupied with cancerous leukocytes</a:t>
            </a:r>
          </a:p>
          <a:p>
            <a:pPr eaLnBrk="1" hangingPunct="1">
              <a:lnSpc>
                <a:spcPct val="90000"/>
              </a:lnSpc>
            </a:pPr>
            <a:r>
              <a:rPr dirty="0">
                <a:solidFill>
                  <a:srgbClr val="000000"/>
                </a:solidFill>
              </a:rPr>
              <a:t>Severe anemia &amp; thrombocytopenia occurs due to excess production of WBC’s</a:t>
            </a:r>
          </a:p>
          <a:p>
            <a:pPr eaLnBrk="1" hangingPunct="1">
              <a:lnSpc>
                <a:spcPct val="90000"/>
              </a:lnSpc>
            </a:pPr>
            <a:r>
              <a:rPr dirty="0">
                <a:solidFill>
                  <a:srgbClr val="000000"/>
                </a:solidFill>
              </a:rPr>
              <a:t>The white blood cells produced, though numerous, are not functional</a:t>
            </a:r>
          </a:p>
          <a:p>
            <a:pPr eaLnBrk="1" hangingPunct="1">
              <a:lnSpc>
                <a:spcPct val="90000"/>
              </a:lnSpc>
            </a:pPr>
            <a:r>
              <a:rPr dirty="0">
                <a:solidFill>
                  <a:srgbClr val="000000"/>
                </a:solidFill>
              </a:rPr>
              <a:t>Death is caused by internal hemorrhage and overwhelming infections</a:t>
            </a:r>
          </a:p>
          <a:p>
            <a:pPr>
              <a:lnSpc>
                <a:spcPct val="90000"/>
              </a:lnSpc>
            </a:pPr>
            <a:endParaRPr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118</a:t>
            </a:fld>
            <a:endParaRPr lang="en-US" altLang="zh-CN" dirty="0">
              <a:latin typeface="Arial" panose="020B0604020202020204" pitchFamily="34" charset="0"/>
            </a:endParaRP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p:cNvSpPr>
          <p:nvPr>
            <p:ph type="title"/>
          </p:nvPr>
        </p:nvSpPr>
        <p:spPr>
          <a:ln/>
        </p:spPr>
        <p:txBody>
          <a:bodyPr vert="horz" wrap="square" lIns="91440" tIns="45720" rIns="91440" bIns="45720" anchor="b"/>
          <a:lstStyle/>
          <a:p>
            <a:endParaRPr dirty="0"/>
          </a:p>
        </p:txBody>
      </p:sp>
      <p:sp>
        <p:nvSpPr>
          <p:cNvPr id="125955" name="Rectangle 3"/>
          <p:cNvSpPr>
            <a:spLocks noGrp="1"/>
          </p:cNvSpPr>
          <p:nvPr>
            <p:ph idx="1"/>
          </p:nvPr>
        </p:nvSpPr>
        <p:spPr>
          <a:ln/>
        </p:spPr>
        <p:txBody>
          <a:bodyPr vert="horz" wrap="square" lIns="91440" tIns="45720" rIns="91440" bIns="45720" anchor="t"/>
          <a:lstStyle/>
          <a:p>
            <a:r>
              <a:rPr dirty="0"/>
              <a:t>Causes – Ionizing radiations, Benzene &amp; its derivatives, viral infections, genetic factors, cytotoxic drugs etc.</a:t>
            </a: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119</a:t>
            </a:fld>
            <a:endParaRPr lang="en-US" altLang="zh-CN" dirty="0">
              <a:latin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ln/>
        </p:spPr>
        <p:txBody>
          <a:bodyPr vert="horz" wrap="square" lIns="91440" tIns="45720" rIns="91440" bIns="45720" anchor="t"/>
          <a:lstStyle/>
          <a:p>
            <a:pPr eaLnBrk="1" hangingPunct="1"/>
            <a:r>
              <a:rPr dirty="0"/>
              <a:t>Plasma proteins</a:t>
            </a:r>
          </a:p>
        </p:txBody>
      </p:sp>
      <p:sp>
        <p:nvSpPr>
          <p:cNvPr id="17411" name="Content Placeholder 2"/>
          <p:cNvSpPr>
            <a:spLocks noGrp="1"/>
          </p:cNvSpPr>
          <p:nvPr>
            <p:ph idx="1"/>
          </p:nvPr>
        </p:nvSpPr>
        <p:spPr>
          <a:ln/>
        </p:spPr>
        <p:txBody>
          <a:bodyPr vert="horz" wrap="square" lIns="91440" tIns="45720" rIns="91440" bIns="45720" anchor="t"/>
          <a:lstStyle/>
          <a:p>
            <a:pPr eaLnBrk="1" hangingPunct="1"/>
            <a:r>
              <a:rPr dirty="0"/>
              <a:t>Globulins – obtained from liver &amp; lymphoid tissue ( 2.7%).</a:t>
            </a:r>
          </a:p>
          <a:p>
            <a:pPr eaLnBrk="1" hangingPunct="1"/>
            <a:r>
              <a:rPr dirty="0"/>
              <a:t>3 subtypes – Alpha, Beta &amp; Gamma globulins</a:t>
            </a:r>
          </a:p>
          <a:p>
            <a:pPr lvl="1" eaLnBrk="1" hangingPunct="1"/>
            <a:r>
              <a:rPr dirty="0"/>
              <a:t>Alpha &amp; Beta – Transportation of some hormones &amp; mineral salts &amp; lipids. (TH, I</a:t>
            </a:r>
            <a:r>
              <a:rPr sz="1400" dirty="0"/>
              <a:t>2, </a:t>
            </a:r>
            <a:r>
              <a:rPr sz="2400" dirty="0"/>
              <a:t>Iron, Copper)</a:t>
            </a:r>
            <a:endParaRPr dirty="0"/>
          </a:p>
          <a:p>
            <a:pPr lvl="1" eaLnBrk="1" hangingPunct="1"/>
            <a:r>
              <a:rPr dirty="0"/>
              <a:t>Gamma – Immune response</a:t>
            </a:r>
          </a:p>
          <a:p>
            <a:pPr eaLnBrk="1" hangingPunct="1"/>
            <a:r>
              <a:rPr dirty="0"/>
              <a:t>Fibrinogen – obtained from liver (0.25- 0.3 %)</a:t>
            </a:r>
          </a:p>
          <a:p>
            <a:pPr lvl="2" eaLnBrk="1" hangingPunct="1"/>
            <a:r>
              <a:rPr dirty="0"/>
              <a:t>Helps in blood coagulation</a:t>
            </a:r>
          </a:p>
          <a:p>
            <a:pPr lvl="2" eaLnBrk="1" hangingPunct="1"/>
            <a:r>
              <a:rPr dirty="0"/>
              <a:t>Gives viscosity to the blood.</a:t>
            </a: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12</a:t>
            </a:fld>
            <a:endParaRPr lang="en-US" altLang="zh-CN" dirty="0">
              <a:latin typeface="Arial" panose="020B0604020202020204" pitchFamily="34" charset="0"/>
            </a:endParaRP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p:cNvSpPr>
          <p:nvPr>
            <p:ph type="title"/>
          </p:nvPr>
        </p:nvSpPr>
        <p:spPr>
          <a:ln/>
        </p:spPr>
        <p:txBody>
          <a:bodyPr vert="horz" wrap="square" lIns="91440" tIns="45720" rIns="91440" bIns="45720" anchor="b"/>
          <a:lstStyle/>
          <a:p>
            <a:r>
              <a:rPr dirty="0"/>
              <a:t>Thrombocytopenia</a:t>
            </a:r>
          </a:p>
        </p:txBody>
      </p:sp>
      <p:sp>
        <p:nvSpPr>
          <p:cNvPr id="126979" name="Rectangle 3"/>
          <p:cNvSpPr>
            <a:spLocks noGrp="1"/>
          </p:cNvSpPr>
          <p:nvPr>
            <p:ph idx="1"/>
          </p:nvPr>
        </p:nvSpPr>
        <p:spPr>
          <a:xfrm>
            <a:off x="1981200" y="1600200"/>
            <a:ext cx="8229600" cy="4800600"/>
          </a:xfrm>
          <a:ln/>
        </p:spPr>
        <p:txBody>
          <a:bodyPr vert="horz" wrap="square" lIns="91440" tIns="45720" rIns="91440" bIns="45720" anchor="t"/>
          <a:lstStyle/>
          <a:p>
            <a:pPr>
              <a:lnSpc>
                <a:spcPct val="90000"/>
              </a:lnSpc>
            </a:pPr>
            <a:r>
              <a:rPr dirty="0"/>
              <a:t>Is reduced platelet count (less than 150000 per cu.mm).</a:t>
            </a:r>
          </a:p>
          <a:p>
            <a:pPr>
              <a:lnSpc>
                <a:spcPct val="90000"/>
              </a:lnSpc>
            </a:pPr>
            <a:r>
              <a:rPr dirty="0"/>
              <a:t>It is due to either reduced rate of platelet production (Pancytopenia due to Leukemia, cancer, IR, cytotoxics) or increased rate of destruction of platelets.</a:t>
            </a:r>
          </a:p>
          <a:p>
            <a:pPr>
              <a:lnSpc>
                <a:spcPct val="90000"/>
              </a:lnSpc>
            </a:pPr>
            <a:r>
              <a:rPr dirty="0"/>
              <a:t>Thrombocytopenia purpura is an autoimmune disease leading to destruction of platelets.</a:t>
            </a:r>
          </a:p>
          <a:p>
            <a:pPr>
              <a:lnSpc>
                <a:spcPct val="90000"/>
              </a:lnSpc>
            </a:pPr>
            <a:r>
              <a:rPr dirty="0"/>
              <a:t>Increased bleeding time &amp; patches of hemorrhage on the skin.</a:t>
            </a: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120</a:t>
            </a:fld>
            <a:endParaRPr lang="en-US" altLang="zh-CN" dirty="0">
              <a:latin typeface="Arial" panose="020B0604020202020204" pitchFamily="34" charset="0"/>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p:cNvSpPr>
          <p:nvPr>
            <p:ph type="title"/>
          </p:nvPr>
        </p:nvSpPr>
        <p:spPr>
          <a:ln/>
        </p:spPr>
        <p:txBody>
          <a:bodyPr vert="horz" wrap="square" lIns="91440" tIns="45720" rIns="91440" bIns="45720" anchor="b"/>
          <a:lstStyle/>
          <a:p>
            <a:r>
              <a:rPr dirty="0"/>
              <a:t>Disorders of coagulation</a:t>
            </a:r>
          </a:p>
        </p:txBody>
      </p:sp>
      <p:sp>
        <p:nvSpPr>
          <p:cNvPr id="128003" name="Rectangle 3"/>
          <p:cNvSpPr>
            <a:spLocks noGrp="1"/>
          </p:cNvSpPr>
          <p:nvPr>
            <p:ph idx="1"/>
          </p:nvPr>
        </p:nvSpPr>
        <p:spPr>
          <a:ln/>
        </p:spPr>
        <p:txBody>
          <a:bodyPr vert="horz" wrap="square" lIns="91440" tIns="45720" rIns="91440" bIns="45720" anchor="t"/>
          <a:lstStyle/>
          <a:p>
            <a:pPr>
              <a:lnSpc>
                <a:spcPct val="90000"/>
              </a:lnSpc>
            </a:pPr>
            <a:r>
              <a:rPr lang="en-US" altLang="zh-CN" b="1" dirty="0">
                <a:cs typeface="Times New Roman" panose="02020603050405020304" pitchFamily="18" charset="0"/>
              </a:rPr>
              <a:t>Hemophilia A: </a:t>
            </a:r>
          </a:p>
          <a:p>
            <a:pPr lvl="1">
              <a:lnSpc>
                <a:spcPct val="90000"/>
              </a:lnSpc>
            </a:pPr>
            <a:r>
              <a:rPr lang="en-US" altLang="zh-CN" b="1" dirty="0">
                <a:cs typeface="Times New Roman" panose="02020603050405020304" pitchFamily="18" charset="0"/>
              </a:rPr>
              <a:t>Deficiency of clotting factor VIII. The disease severity usually parallels the factor VIII levels. </a:t>
            </a:r>
          </a:p>
          <a:p>
            <a:pPr lvl="1">
              <a:lnSpc>
                <a:spcPct val="90000"/>
              </a:lnSpc>
            </a:pPr>
            <a:r>
              <a:rPr lang="en-US" altLang="zh-CN" b="1" dirty="0">
                <a:cs typeface="Times New Roman" panose="02020603050405020304" pitchFamily="18" charset="0"/>
              </a:rPr>
              <a:t>Severe (&lt; 1% VIII): with spontaneous bleeding;</a:t>
            </a:r>
          </a:p>
          <a:p>
            <a:pPr lvl="1">
              <a:lnSpc>
                <a:spcPct val="90000"/>
              </a:lnSpc>
            </a:pPr>
            <a:r>
              <a:rPr lang="en-US" altLang="zh-CN" b="1" dirty="0">
                <a:cs typeface="Times New Roman" panose="02020603050405020304" pitchFamily="18" charset="0"/>
              </a:rPr>
              <a:t>Moderate (1-5% VIII): with occasional bleeding, usually with trauma;</a:t>
            </a:r>
          </a:p>
          <a:p>
            <a:pPr lvl="1">
              <a:lnSpc>
                <a:spcPct val="90000"/>
              </a:lnSpc>
            </a:pPr>
            <a:r>
              <a:rPr lang="en-US" altLang="zh-CN" b="1" dirty="0">
                <a:cs typeface="Times New Roman" panose="02020603050405020304" pitchFamily="18" charset="0"/>
              </a:rPr>
              <a:t>Mild (6-30% VIII): with bleeding only after surgery or trauma.</a:t>
            </a:r>
          </a:p>
          <a:p>
            <a:pPr lvl="1">
              <a:lnSpc>
                <a:spcPct val="90000"/>
              </a:lnSpc>
            </a:pPr>
            <a:r>
              <a:rPr lang="en-US" altLang="zh-CN" b="1" dirty="0">
                <a:cs typeface="Times New Roman" panose="02020603050405020304" pitchFamily="18" charset="0"/>
              </a:rPr>
              <a:t>Therapy: administration of FVIII.</a:t>
            </a:r>
          </a:p>
          <a:p>
            <a:pPr>
              <a:lnSpc>
                <a:spcPct val="90000"/>
              </a:lnSpc>
            </a:pPr>
            <a:endParaRPr lang="en-US" altLang="zh-CN" b="1" dirty="0"/>
          </a:p>
          <a:p>
            <a:pPr>
              <a:lnSpc>
                <a:spcPct val="90000"/>
              </a:lnSpc>
            </a:pPr>
            <a:endParaRPr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121</a:t>
            </a:fld>
            <a:endParaRPr lang="en-US" altLang="zh-CN" dirty="0">
              <a:latin typeface="Arial" panose="020B0604020202020204" pitchFamily="34" charset="0"/>
            </a:endParaRP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p:cNvSpPr>
          <p:nvPr>
            <p:ph type="title"/>
          </p:nvPr>
        </p:nvSpPr>
        <p:spPr>
          <a:ln/>
        </p:spPr>
        <p:txBody>
          <a:bodyPr vert="horz" wrap="square" lIns="91440" tIns="45720" rIns="91440" bIns="45720" anchor="b"/>
          <a:lstStyle/>
          <a:p>
            <a:endParaRPr dirty="0"/>
          </a:p>
        </p:txBody>
      </p:sp>
      <p:sp>
        <p:nvSpPr>
          <p:cNvPr id="129027" name="Rectangle 3"/>
          <p:cNvSpPr>
            <a:spLocks noGrp="1"/>
          </p:cNvSpPr>
          <p:nvPr>
            <p:ph idx="1"/>
          </p:nvPr>
        </p:nvSpPr>
        <p:spPr>
          <a:ln/>
        </p:spPr>
        <p:txBody>
          <a:bodyPr vert="horz" wrap="square" lIns="91440" tIns="45720" rIns="91440" bIns="45720" anchor="t"/>
          <a:lstStyle/>
          <a:p>
            <a:r>
              <a:rPr lang="en-US" altLang="zh-CN" b="1" dirty="0">
                <a:cs typeface="Times New Roman" panose="02020603050405020304" pitchFamily="18" charset="0"/>
              </a:rPr>
              <a:t>Hemophilia B (Christmas Disease):</a:t>
            </a:r>
          </a:p>
          <a:p>
            <a:pPr lvl="1"/>
            <a:r>
              <a:rPr lang="en-US" altLang="zh-CN" b="1" dirty="0">
                <a:cs typeface="Times New Roman" panose="02020603050405020304" pitchFamily="18" charset="0"/>
              </a:rPr>
              <a:t>Clotting factor IX deficiency.</a:t>
            </a:r>
          </a:p>
          <a:p>
            <a:r>
              <a:rPr lang="en-US" altLang="zh-CN" b="1" dirty="0">
                <a:cs typeface="Times New Roman" panose="02020603050405020304" pitchFamily="18" charset="0"/>
              </a:rPr>
              <a:t>Decreased production of coagulation factors: </a:t>
            </a:r>
          </a:p>
          <a:p>
            <a:pPr lvl="1"/>
            <a:r>
              <a:rPr lang="en-US" altLang="zh-CN" b="1" dirty="0">
                <a:cs typeface="Times New Roman" panose="02020603050405020304" pitchFamily="18" charset="0"/>
              </a:rPr>
              <a:t>E.g. Liver disease, vitamin K malabsorption, dietary deficiency of vitamin K.</a:t>
            </a:r>
          </a:p>
          <a:p>
            <a:endParaRPr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122</a:t>
            </a:fld>
            <a:endParaRPr lang="en-US" altLang="zh-CN" dirty="0">
              <a:latin typeface="Arial" panose="020B0604020202020204" pitchFamily="34" charset="0"/>
            </a:endParaRP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Title 1"/>
          <p:cNvSpPr>
            <a:spLocks noGrp="1"/>
          </p:cNvSpPr>
          <p:nvPr>
            <p:ph type="title"/>
          </p:nvPr>
        </p:nvSpPr>
        <p:spPr>
          <a:xfrm>
            <a:off x="1981200" y="277814"/>
            <a:ext cx="8229600" cy="331787"/>
          </a:xfrm>
          <a:ln/>
        </p:spPr>
        <p:txBody>
          <a:bodyPr vert="horz" wrap="square" lIns="91440" tIns="45720" rIns="91440" bIns="45720" anchor="b">
            <a:normAutofit fontScale="90000"/>
          </a:bodyPr>
          <a:lstStyle/>
          <a:p>
            <a:r>
              <a:rPr dirty="0"/>
              <a:t>Questions</a:t>
            </a:r>
          </a:p>
        </p:txBody>
      </p:sp>
      <p:sp>
        <p:nvSpPr>
          <p:cNvPr id="130051" name="Content Placeholder 2"/>
          <p:cNvSpPr>
            <a:spLocks noGrp="1"/>
          </p:cNvSpPr>
          <p:nvPr>
            <p:ph idx="1"/>
          </p:nvPr>
        </p:nvSpPr>
        <p:spPr>
          <a:xfrm>
            <a:off x="1981200" y="533401"/>
            <a:ext cx="8229600" cy="5597525"/>
          </a:xfrm>
          <a:ln/>
        </p:spPr>
        <p:txBody>
          <a:bodyPr vert="horz" wrap="square" lIns="91440" tIns="45720" rIns="91440" bIns="45720" anchor="t">
            <a:normAutofit fontScale="92500" lnSpcReduction="10000"/>
          </a:bodyPr>
          <a:lstStyle/>
          <a:p>
            <a:r>
              <a:rPr sz="2400" dirty="0">
                <a:latin typeface="Times New Roman" panose="02020603050405020304" pitchFamily="18" charset="0"/>
                <a:cs typeface="Times New Roman" panose="02020603050405020304" pitchFamily="18" charset="0"/>
              </a:rPr>
              <a:t>Describe the various steps involved in erythropoiesis. Write the general factors influencing erythropoiesis. (10)</a:t>
            </a:r>
          </a:p>
          <a:p>
            <a:r>
              <a:rPr sz="2400" dirty="0">
                <a:latin typeface="Times New Roman" panose="02020603050405020304" pitchFamily="18" charset="0"/>
                <a:cs typeface="Times New Roman" panose="02020603050405020304" pitchFamily="18" charset="0"/>
              </a:rPr>
              <a:t>Write the composition of blood (5)</a:t>
            </a:r>
          </a:p>
          <a:p>
            <a:r>
              <a:rPr sz="2400" dirty="0">
                <a:latin typeface="Times New Roman" panose="02020603050405020304" pitchFamily="18" charset="0"/>
                <a:cs typeface="Times New Roman" panose="02020603050405020304" pitchFamily="18" charset="0"/>
              </a:rPr>
              <a:t>Write the normal value &amp; life span of RBC &amp; Platelets. (2)</a:t>
            </a:r>
          </a:p>
          <a:p>
            <a:r>
              <a:rPr sz="2400" dirty="0">
                <a:latin typeface="Times New Roman" panose="02020603050405020304" pitchFamily="18" charset="0"/>
                <a:cs typeface="Times New Roman" panose="02020603050405020304" pitchFamily="18" charset="0"/>
              </a:rPr>
              <a:t>Discuss the mechanism of blood coagulation (5)</a:t>
            </a:r>
          </a:p>
          <a:p>
            <a:r>
              <a:rPr sz="2400" dirty="0">
                <a:latin typeface="Times New Roman" panose="02020603050405020304" pitchFamily="18" charset="0"/>
                <a:cs typeface="Times New Roman" panose="02020603050405020304" pitchFamily="18" charset="0"/>
              </a:rPr>
              <a:t>What is ESR. Mention its significance (2)</a:t>
            </a:r>
          </a:p>
          <a:p>
            <a:r>
              <a:rPr sz="2400" dirty="0">
                <a:latin typeface="Times New Roman" panose="02020603050405020304" pitchFamily="18" charset="0"/>
                <a:cs typeface="Times New Roman" panose="02020603050405020304" pitchFamily="18" charset="0"/>
              </a:rPr>
              <a:t>What is megaloblastic anemia (2)</a:t>
            </a:r>
          </a:p>
          <a:p>
            <a:r>
              <a:rPr sz="2400" dirty="0">
                <a:latin typeface="Times New Roman" panose="02020603050405020304" pitchFamily="18" charset="0"/>
                <a:cs typeface="Times New Roman" panose="02020603050405020304" pitchFamily="18" charset="0"/>
              </a:rPr>
              <a:t>Write the functions of blood (5)</a:t>
            </a:r>
          </a:p>
          <a:p>
            <a:r>
              <a:rPr sz="2400" dirty="0">
                <a:latin typeface="Times New Roman" panose="02020603050405020304" pitchFamily="18" charset="0"/>
                <a:cs typeface="Times New Roman" panose="02020603050405020304" pitchFamily="18" charset="0"/>
              </a:rPr>
              <a:t>Write the functions of plasma proteins (2)</a:t>
            </a:r>
          </a:p>
          <a:p>
            <a:r>
              <a:rPr sz="2400" dirty="0">
                <a:latin typeface="Times New Roman" panose="02020603050405020304" pitchFamily="18" charset="0"/>
                <a:cs typeface="Times New Roman" panose="02020603050405020304" pitchFamily="18" charset="0"/>
              </a:rPr>
              <a:t>Define anemia (2)</a:t>
            </a:r>
          </a:p>
          <a:p>
            <a:r>
              <a:rPr sz="2400" dirty="0">
                <a:latin typeface="Times New Roman" panose="02020603050405020304" pitchFamily="18" charset="0"/>
                <a:cs typeface="Times New Roman" panose="02020603050405020304" pitchFamily="18" charset="0"/>
              </a:rPr>
              <a:t>Write the composition &amp; functions of blood (5)</a:t>
            </a:r>
          </a:p>
          <a:p>
            <a:r>
              <a:rPr sz="2400" dirty="0">
                <a:latin typeface="Times New Roman" panose="02020603050405020304" pitchFamily="18" charset="0"/>
                <a:cs typeface="Times New Roman" panose="02020603050405020304" pitchFamily="18" charset="0"/>
              </a:rPr>
              <a:t>Enumerate the types &amp; functions of leucocytes (5)</a:t>
            </a:r>
          </a:p>
          <a:p>
            <a:r>
              <a:rPr sz="2400" dirty="0">
                <a:latin typeface="Times New Roman" panose="02020603050405020304" pitchFamily="18" charset="0"/>
                <a:cs typeface="Times New Roman" panose="02020603050405020304" pitchFamily="18" charset="0"/>
              </a:rPr>
              <a:t>Define Leukemia (2)</a:t>
            </a:r>
          </a:p>
          <a:p>
            <a:r>
              <a:rPr sz="2400" dirty="0">
                <a:latin typeface="Times New Roman" panose="02020603050405020304" pitchFamily="18" charset="0"/>
                <a:cs typeface="Times New Roman" panose="02020603050405020304" pitchFamily="18" charset="0"/>
              </a:rPr>
              <a:t>Mention the normal value of Hb &amp; RBC (2)</a:t>
            </a:r>
          </a:p>
          <a:p>
            <a:endParaRPr sz="2400" dirty="0">
              <a:latin typeface="Times New Roman" panose="02020603050405020304" pitchFamily="18" charset="0"/>
              <a:cs typeface="Times New Roman" panose="02020603050405020304" pitchFamily="18" charset="0"/>
            </a:endParaRPr>
          </a:p>
          <a:p>
            <a:endParaRPr sz="2400" dirty="0">
              <a:latin typeface="Times New Roman" panose="02020603050405020304" pitchFamily="18" charset="0"/>
              <a:cs typeface="Times New Roman" panose="02020603050405020304" pitchFamily="18" charset="0"/>
            </a:endParaRPr>
          </a:p>
          <a:p>
            <a:endParaRPr sz="2400" dirty="0">
              <a:latin typeface="Times New Roman" panose="02020603050405020304" pitchFamily="18" charset="0"/>
              <a:cs typeface="Times New Roman" panose="02020603050405020304" pitchFamily="18" charset="0"/>
            </a:endParaRPr>
          </a:p>
          <a:p>
            <a:endParaRPr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123</a:t>
            </a:fld>
            <a:endParaRPr lang="en-US" altLang="zh-CN" dirty="0">
              <a:latin typeface="Arial" panose="020B0604020202020204" pitchFamily="34" charset="0"/>
            </a:endParaRP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itle 1"/>
          <p:cNvSpPr>
            <a:spLocks noGrp="1"/>
          </p:cNvSpPr>
          <p:nvPr>
            <p:ph type="title"/>
          </p:nvPr>
        </p:nvSpPr>
        <p:spPr>
          <a:ln/>
        </p:spPr>
        <p:txBody>
          <a:bodyPr vert="horz" wrap="square" lIns="91440" tIns="45720" rIns="91440" bIns="45720" anchor="b"/>
          <a:lstStyle/>
          <a:p>
            <a:endParaRPr dirty="0"/>
          </a:p>
        </p:txBody>
      </p:sp>
      <p:sp>
        <p:nvSpPr>
          <p:cNvPr id="131075" name="Content Placeholder 2"/>
          <p:cNvSpPr>
            <a:spLocks noGrp="1"/>
          </p:cNvSpPr>
          <p:nvPr>
            <p:ph idx="1"/>
          </p:nvPr>
        </p:nvSpPr>
        <p:spPr>
          <a:ln/>
        </p:spPr>
        <p:txBody>
          <a:bodyPr vert="horz" wrap="square" lIns="91440" tIns="45720" rIns="91440" bIns="45720" anchor="t"/>
          <a:lstStyle/>
          <a:p>
            <a:r>
              <a:rPr dirty="0"/>
              <a:t>Explain ABO system of blood grouping (5)</a:t>
            </a:r>
          </a:p>
          <a:p>
            <a:r>
              <a:rPr dirty="0"/>
              <a:t>Functions of WBC (2)</a:t>
            </a:r>
          </a:p>
          <a:p>
            <a:r>
              <a:rPr dirty="0"/>
              <a:t>What is Rh factor (2)</a:t>
            </a:r>
          </a:p>
          <a:p>
            <a:r>
              <a:rPr dirty="0"/>
              <a:t>Describe the structure &amp; functions of Platelets (5)</a:t>
            </a:r>
          </a:p>
          <a:p>
            <a:r>
              <a:rPr dirty="0"/>
              <a:t>Classify WBC. Explain the microscopic structure &amp; functions of WBC (5)</a:t>
            </a:r>
          </a:p>
          <a:p>
            <a:r>
              <a:rPr dirty="0"/>
              <a:t>What is Anemia. Explain different types (5).</a:t>
            </a:r>
          </a:p>
          <a:p>
            <a:endParaRPr dirty="0"/>
          </a:p>
          <a:p>
            <a:endParaRPr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124</a:t>
            </a:fld>
            <a:endParaRPr lang="en-US" altLang="zh-CN" dirty="0">
              <a:latin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ln/>
        </p:spPr>
        <p:txBody>
          <a:bodyPr vert="horz" wrap="square" lIns="91440" tIns="45720" rIns="91440" bIns="45720" anchor="t"/>
          <a:lstStyle/>
          <a:p>
            <a:pPr eaLnBrk="1" hangingPunct="1"/>
            <a:r>
              <a:rPr dirty="0"/>
              <a:t>Formed elements of blood</a:t>
            </a:r>
          </a:p>
        </p:txBody>
      </p:sp>
      <p:sp>
        <p:nvSpPr>
          <p:cNvPr id="18435" name="Content Placeholder 2"/>
          <p:cNvSpPr>
            <a:spLocks noGrp="1"/>
          </p:cNvSpPr>
          <p:nvPr>
            <p:ph idx="1"/>
          </p:nvPr>
        </p:nvSpPr>
        <p:spPr>
          <a:xfrm>
            <a:off x="1981200" y="1143001"/>
            <a:ext cx="8229600" cy="4987925"/>
          </a:xfrm>
          <a:ln/>
        </p:spPr>
        <p:txBody>
          <a:bodyPr vert="horz" wrap="square" lIns="91440" tIns="45720" rIns="91440" bIns="45720" anchor="t"/>
          <a:lstStyle/>
          <a:p>
            <a:pPr eaLnBrk="1" hangingPunct="1">
              <a:lnSpc>
                <a:spcPct val="90000"/>
              </a:lnSpc>
            </a:pPr>
            <a:r>
              <a:rPr dirty="0">
                <a:solidFill>
                  <a:srgbClr val="000000"/>
                </a:solidFill>
              </a:rPr>
              <a:t>Formed elements comprise 45% of blood</a:t>
            </a:r>
          </a:p>
          <a:p>
            <a:pPr lvl="2" eaLnBrk="1" hangingPunct="1">
              <a:lnSpc>
                <a:spcPct val="90000"/>
              </a:lnSpc>
            </a:pPr>
            <a:r>
              <a:rPr dirty="0">
                <a:solidFill>
                  <a:srgbClr val="000000"/>
                </a:solidFill>
              </a:rPr>
              <a:t>Erythrocytes, </a:t>
            </a:r>
          </a:p>
          <a:p>
            <a:pPr lvl="2" eaLnBrk="1" hangingPunct="1">
              <a:lnSpc>
                <a:spcPct val="90000"/>
              </a:lnSpc>
            </a:pPr>
            <a:r>
              <a:rPr dirty="0">
                <a:solidFill>
                  <a:srgbClr val="000000"/>
                </a:solidFill>
              </a:rPr>
              <a:t>Leukocytes, and </a:t>
            </a:r>
          </a:p>
          <a:p>
            <a:pPr lvl="2" eaLnBrk="1" hangingPunct="1">
              <a:lnSpc>
                <a:spcPct val="90000"/>
              </a:lnSpc>
            </a:pPr>
            <a:r>
              <a:rPr dirty="0">
                <a:solidFill>
                  <a:srgbClr val="000000"/>
                </a:solidFill>
              </a:rPr>
              <a:t>Platelets</a:t>
            </a:r>
          </a:p>
          <a:p>
            <a:pPr eaLnBrk="1" hangingPunct="1"/>
            <a:endParaRPr dirty="0"/>
          </a:p>
        </p:txBody>
      </p:sp>
      <p:sp>
        <p:nvSpPr>
          <p:cNvPr id="18436" name="Picture 6" descr="bloodcells"/>
          <p:cNvSpPr>
            <a:spLocks noChangeAspect="1"/>
          </p:cNvSpPr>
          <p:nvPr/>
        </p:nvSpPr>
        <p:spPr>
          <a:xfrm>
            <a:off x="6477000" y="2743200"/>
            <a:ext cx="3733800" cy="3398838"/>
          </a:xfrm>
          <a:prstGeom prst="rect">
            <a:avLst/>
          </a:prstGeom>
          <a:noFill/>
          <a:ln w="9525">
            <a:noFill/>
          </a:ln>
        </p:spPr>
        <p:txBody>
          <a:bodyPr/>
          <a:lstStyle/>
          <a:p>
            <a:endParaRPr dirty="0">
              <a:latin typeface="Arial" panose="020B0604020202020204" pitchFamily="34" charset="0"/>
            </a:endParaRPr>
          </a:p>
        </p:txBody>
      </p:sp>
      <p:sp>
        <p:nvSpPr>
          <p:cNvPr id="18437" name="Picture 4" descr="platelet"/>
          <p:cNvSpPr>
            <a:spLocks noChangeAspect="1"/>
          </p:cNvSpPr>
          <p:nvPr/>
        </p:nvSpPr>
        <p:spPr>
          <a:xfrm>
            <a:off x="1905001" y="2743200"/>
            <a:ext cx="4329113" cy="3422650"/>
          </a:xfrm>
          <a:prstGeom prst="rect">
            <a:avLst/>
          </a:prstGeom>
          <a:noFill/>
          <a:ln w="9525">
            <a:noFill/>
          </a:ln>
        </p:spPr>
        <p:txBody>
          <a:bodyPr/>
          <a:lstStyle/>
          <a:p>
            <a:endParaRPr dirty="0">
              <a:latin typeface="Arial" panose="020B0604020202020204" pitchFamily="34" charset="0"/>
            </a:endParaRP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13</a:t>
            </a:fld>
            <a:endParaRPr lang="en-US" altLang="zh-CN" dirty="0">
              <a:latin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p:cNvSpPr>
          <p:nvPr>
            <p:ph type="title"/>
          </p:nvPr>
        </p:nvSpPr>
        <p:spPr>
          <a:ln/>
        </p:spPr>
        <p:txBody>
          <a:bodyPr vert="horz" wrap="square" lIns="91440" tIns="45720" rIns="91440" bIns="45720" anchor="t"/>
          <a:lstStyle/>
          <a:p>
            <a:r>
              <a:rPr dirty="0"/>
              <a:t>Hematocrit</a:t>
            </a:r>
          </a:p>
        </p:txBody>
      </p:sp>
      <p:sp>
        <p:nvSpPr>
          <p:cNvPr id="19459" name="Rectangle 3"/>
          <p:cNvSpPr>
            <a:spLocks noGrp="1"/>
          </p:cNvSpPr>
          <p:nvPr>
            <p:ph idx="1"/>
          </p:nvPr>
        </p:nvSpPr>
        <p:spPr>
          <a:xfrm>
            <a:off x="1981200" y="990601"/>
            <a:ext cx="8229600" cy="5140325"/>
          </a:xfrm>
          <a:ln/>
        </p:spPr>
        <p:txBody>
          <a:bodyPr vert="horz" wrap="square" lIns="91440" tIns="45720" rIns="91440" bIns="45720" anchor="t"/>
          <a:lstStyle/>
          <a:p>
            <a:r>
              <a:rPr dirty="0"/>
              <a:t>Percentage of total blood volume occupied by blood cells.</a:t>
            </a:r>
          </a:p>
          <a:p>
            <a:endParaRPr dirty="0"/>
          </a:p>
        </p:txBody>
      </p:sp>
      <p:sp>
        <p:nvSpPr>
          <p:cNvPr id="19460" name="Picture 4" descr="f11-14_hematocrit_c"/>
          <p:cNvSpPr>
            <a:spLocks noChangeAspect="1"/>
          </p:cNvSpPr>
          <p:nvPr/>
        </p:nvSpPr>
        <p:spPr>
          <a:xfrm>
            <a:off x="2286000" y="1981200"/>
            <a:ext cx="8077200" cy="4876800"/>
          </a:xfrm>
          <a:prstGeom prst="rect">
            <a:avLst/>
          </a:prstGeom>
          <a:noFill/>
          <a:ln w="9525">
            <a:noFill/>
          </a:ln>
        </p:spPr>
        <p:txBody>
          <a:bodyPr/>
          <a:lstStyle/>
          <a:p>
            <a:endParaRPr dirty="0">
              <a:latin typeface="Arial" panose="020B0604020202020204" pitchFamily="34" charset="0"/>
            </a:endParaRP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14</a:t>
            </a:fld>
            <a:endParaRPr lang="en-US" altLang="zh-CN" dirty="0">
              <a:latin typeface="Arial" panose="020B06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p:cNvSpPr>
          <p:nvPr>
            <p:ph type="title" idx="4294967295"/>
          </p:nvPr>
        </p:nvSpPr>
        <p:spPr>
          <a:xfrm>
            <a:off x="0" y="365125"/>
            <a:ext cx="10515600" cy="1325563"/>
          </a:xfrm>
          <a:ln/>
        </p:spPr>
        <p:txBody>
          <a:bodyPr vert="horz" wrap="square" lIns="91440" tIns="45720" rIns="91440" bIns="45720" anchor="ctr"/>
          <a:lstStyle/>
          <a:p>
            <a:pPr eaLnBrk="1" hangingPunct="1"/>
            <a:r>
              <a:rPr dirty="0"/>
              <a:t>Components of Whole Blood</a:t>
            </a:r>
          </a:p>
        </p:txBody>
      </p:sp>
      <p:sp>
        <p:nvSpPr>
          <p:cNvPr id="20483" name="Picture 4"/>
          <p:cNvSpPr>
            <a:spLocks noChangeAspect="1"/>
          </p:cNvSpPr>
          <p:nvPr/>
        </p:nvSpPr>
        <p:spPr>
          <a:xfrm>
            <a:off x="1524000" y="2089151"/>
            <a:ext cx="9144000" cy="2892425"/>
          </a:xfrm>
          <a:prstGeom prst="rect">
            <a:avLst/>
          </a:prstGeom>
          <a:noFill/>
          <a:ln w="9525">
            <a:noFill/>
          </a:ln>
        </p:spPr>
        <p:txBody>
          <a:bodyPr/>
          <a:lstStyle/>
          <a:p>
            <a:endParaRPr dirty="0">
              <a:latin typeface="Arial" panose="020B0604020202020204" pitchFamily="34" charset="0"/>
            </a:endParaRPr>
          </a:p>
        </p:txBody>
      </p:sp>
      <p:sp>
        <p:nvSpPr>
          <p:cNvPr id="7173" name="Rectangle 5"/>
          <p:cNvSpPr/>
          <p:nvPr/>
        </p:nvSpPr>
        <p:spPr>
          <a:xfrm>
            <a:off x="2087564" y="4510088"/>
            <a:ext cx="1544637" cy="457200"/>
          </a:xfrm>
          <a:prstGeom prst="rect">
            <a:avLst/>
          </a:prstGeom>
          <a:noFill/>
          <a:ln w="9525">
            <a:noFill/>
          </a:ln>
        </p:spPr>
        <p:txBody>
          <a:bodyPr>
            <a:spAutoFit/>
          </a:bodyPr>
          <a:lstStyle/>
          <a:p>
            <a:pPr eaLnBrk="0" hangingPunct="0"/>
            <a:r>
              <a:rPr sz="1200" b="1" dirty="0"/>
              <a:t>Withdraw blood and place in tube</a:t>
            </a:r>
            <a:endParaRPr sz="1200" b="1" i="1" dirty="0"/>
          </a:p>
        </p:txBody>
      </p:sp>
      <p:sp>
        <p:nvSpPr>
          <p:cNvPr id="7174" name="Oval 6"/>
          <p:cNvSpPr/>
          <p:nvPr/>
        </p:nvSpPr>
        <p:spPr>
          <a:xfrm>
            <a:off x="1924050" y="4545014"/>
            <a:ext cx="217488" cy="219075"/>
          </a:xfrm>
          <a:prstGeom prst="ellipse">
            <a:avLst/>
          </a:prstGeom>
          <a:solidFill>
            <a:schemeClr val="bg1"/>
          </a:solidFill>
          <a:ln w="15875" cap="flat" cmpd="sng">
            <a:solidFill>
              <a:schemeClr val="tx1"/>
            </a:solidFill>
            <a:prstDash val="solid"/>
            <a:headEnd type="none" w="med" len="med"/>
            <a:tailEnd type="none" w="med" len="med"/>
          </a:ln>
        </p:spPr>
        <p:txBody>
          <a:bodyPr wrap="none" anchor="ctr"/>
          <a:lstStyle/>
          <a:p>
            <a:pPr algn="ctr" eaLnBrk="0" hangingPunct="0"/>
            <a:r>
              <a:rPr sz="1100" b="1" dirty="0"/>
              <a:t>1</a:t>
            </a:r>
          </a:p>
        </p:txBody>
      </p:sp>
      <p:sp>
        <p:nvSpPr>
          <p:cNvPr id="7175" name="Oval 7"/>
          <p:cNvSpPr/>
          <p:nvPr/>
        </p:nvSpPr>
        <p:spPr>
          <a:xfrm>
            <a:off x="3944939" y="4556126"/>
            <a:ext cx="217487" cy="219075"/>
          </a:xfrm>
          <a:prstGeom prst="ellipse">
            <a:avLst/>
          </a:prstGeom>
          <a:solidFill>
            <a:schemeClr val="bg1"/>
          </a:solidFill>
          <a:ln w="15875" cap="flat" cmpd="sng">
            <a:solidFill>
              <a:schemeClr val="tx1"/>
            </a:solidFill>
            <a:prstDash val="solid"/>
            <a:headEnd type="none" w="med" len="med"/>
            <a:tailEnd type="none" w="med" len="med"/>
          </a:ln>
        </p:spPr>
        <p:txBody>
          <a:bodyPr wrap="none" anchor="ctr"/>
          <a:lstStyle/>
          <a:p>
            <a:pPr algn="ctr" eaLnBrk="0" hangingPunct="0"/>
            <a:r>
              <a:rPr sz="1100" b="1" dirty="0"/>
              <a:t>2</a:t>
            </a:r>
            <a:endParaRPr sz="2400" dirty="0">
              <a:latin typeface="Times New Roman" panose="02020603050405020304" pitchFamily="18" charset="0"/>
            </a:endParaRPr>
          </a:p>
        </p:txBody>
      </p:sp>
      <p:sp>
        <p:nvSpPr>
          <p:cNvPr id="7176" name="Rectangle 8"/>
          <p:cNvSpPr/>
          <p:nvPr/>
        </p:nvSpPr>
        <p:spPr>
          <a:xfrm>
            <a:off x="4108451" y="4521200"/>
            <a:ext cx="1630363" cy="274638"/>
          </a:xfrm>
          <a:prstGeom prst="rect">
            <a:avLst/>
          </a:prstGeom>
          <a:noFill/>
          <a:ln w="9525">
            <a:noFill/>
          </a:ln>
        </p:spPr>
        <p:txBody>
          <a:bodyPr>
            <a:spAutoFit/>
          </a:bodyPr>
          <a:lstStyle/>
          <a:p>
            <a:pPr eaLnBrk="0" hangingPunct="0"/>
            <a:r>
              <a:rPr sz="1200" b="1" dirty="0"/>
              <a:t>Centrifuge</a:t>
            </a:r>
            <a:endParaRPr sz="1200" b="1" i="1" dirty="0"/>
          </a:p>
        </p:txBody>
      </p:sp>
      <p:sp>
        <p:nvSpPr>
          <p:cNvPr id="7177" name="Rectangle 9"/>
          <p:cNvSpPr/>
          <p:nvPr/>
        </p:nvSpPr>
        <p:spPr>
          <a:xfrm>
            <a:off x="7634288" y="2830514"/>
            <a:ext cx="1865312" cy="428625"/>
          </a:xfrm>
          <a:prstGeom prst="rect">
            <a:avLst/>
          </a:prstGeom>
          <a:noFill/>
          <a:ln w="9525">
            <a:noFill/>
          </a:ln>
        </p:spPr>
        <p:txBody>
          <a:bodyPr>
            <a:spAutoFit/>
          </a:bodyPr>
          <a:lstStyle/>
          <a:p>
            <a:pPr eaLnBrk="0" hangingPunct="0"/>
            <a:r>
              <a:rPr sz="1100" b="1" dirty="0"/>
              <a:t>Plasma</a:t>
            </a:r>
            <a:br>
              <a:rPr sz="1100" b="1" dirty="0"/>
            </a:br>
            <a:r>
              <a:rPr sz="1100" b="1" dirty="0"/>
              <a:t>(55% of whole blood)</a:t>
            </a:r>
            <a:endParaRPr sz="1100" b="1" i="1" dirty="0"/>
          </a:p>
        </p:txBody>
      </p:sp>
      <p:sp>
        <p:nvSpPr>
          <p:cNvPr id="7178" name="Rectangle 10"/>
          <p:cNvSpPr/>
          <p:nvPr/>
        </p:nvSpPr>
        <p:spPr>
          <a:xfrm>
            <a:off x="9577388" y="4059239"/>
            <a:ext cx="844550" cy="396875"/>
          </a:xfrm>
          <a:prstGeom prst="rect">
            <a:avLst/>
          </a:prstGeom>
          <a:noFill/>
          <a:ln w="9525">
            <a:noFill/>
          </a:ln>
        </p:spPr>
        <p:txBody>
          <a:bodyPr>
            <a:spAutoFit/>
          </a:bodyPr>
          <a:lstStyle/>
          <a:p>
            <a:pPr eaLnBrk="0" hangingPunct="0"/>
            <a:r>
              <a:rPr sz="1000" b="1" dirty="0"/>
              <a:t>Formed elements</a:t>
            </a:r>
            <a:endParaRPr sz="1100" b="1" i="1" dirty="0"/>
          </a:p>
        </p:txBody>
      </p:sp>
      <p:sp>
        <p:nvSpPr>
          <p:cNvPr id="7179" name="Rectangle 11"/>
          <p:cNvSpPr/>
          <p:nvPr/>
        </p:nvSpPr>
        <p:spPr>
          <a:xfrm>
            <a:off x="7642226" y="3475039"/>
            <a:ext cx="1749425" cy="765175"/>
          </a:xfrm>
          <a:prstGeom prst="rect">
            <a:avLst/>
          </a:prstGeom>
          <a:noFill/>
          <a:ln w="9525">
            <a:noFill/>
          </a:ln>
        </p:spPr>
        <p:txBody>
          <a:bodyPr>
            <a:spAutoFit/>
          </a:bodyPr>
          <a:lstStyle/>
          <a:p>
            <a:pPr eaLnBrk="0" hangingPunct="0"/>
            <a:r>
              <a:rPr sz="1100" b="1" dirty="0"/>
              <a:t>Buffy coat:</a:t>
            </a:r>
            <a:br>
              <a:rPr sz="1100" b="1" dirty="0"/>
            </a:br>
            <a:r>
              <a:rPr sz="1100" b="1" dirty="0"/>
              <a:t>leukocyctes and platelets</a:t>
            </a:r>
            <a:br>
              <a:rPr sz="1100" b="1" dirty="0"/>
            </a:br>
            <a:r>
              <a:rPr sz="1100" b="1" dirty="0"/>
              <a:t>(&lt;1% of whole blood)</a:t>
            </a:r>
            <a:endParaRPr sz="1100" b="1" i="1" dirty="0"/>
          </a:p>
        </p:txBody>
      </p:sp>
      <p:sp>
        <p:nvSpPr>
          <p:cNvPr id="7180" name="Rectangle 12"/>
          <p:cNvSpPr/>
          <p:nvPr/>
        </p:nvSpPr>
        <p:spPr>
          <a:xfrm>
            <a:off x="7642226" y="4419601"/>
            <a:ext cx="1749425" cy="428625"/>
          </a:xfrm>
          <a:prstGeom prst="rect">
            <a:avLst/>
          </a:prstGeom>
          <a:noFill/>
          <a:ln w="9525">
            <a:noFill/>
          </a:ln>
        </p:spPr>
        <p:txBody>
          <a:bodyPr>
            <a:spAutoFit/>
          </a:bodyPr>
          <a:lstStyle/>
          <a:p>
            <a:pPr eaLnBrk="0" hangingPunct="0"/>
            <a:r>
              <a:rPr sz="1100" b="1" dirty="0"/>
              <a:t>Erythrocytes</a:t>
            </a:r>
            <a:br>
              <a:rPr sz="1100" b="1" dirty="0"/>
            </a:br>
            <a:r>
              <a:rPr sz="1100" b="1" dirty="0"/>
              <a:t>(45% of whole blood)</a:t>
            </a:r>
            <a:endParaRPr sz="1100" b="1" i="1" dirty="0"/>
          </a:p>
        </p:txBody>
      </p:sp>
      <p:sp>
        <p:nvSpPr>
          <p:cNvPr id="7181" name="AutoShape 13"/>
          <p:cNvSpPr/>
          <p:nvPr/>
        </p:nvSpPr>
        <p:spPr>
          <a:xfrm rot="10800000">
            <a:off x="7364413" y="2693989"/>
            <a:ext cx="120650" cy="1100137"/>
          </a:xfrm>
          <a:prstGeom prst="leftBracket">
            <a:avLst>
              <a:gd name="adj" fmla="val 0"/>
            </a:avLst>
          </a:prstGeom>
          <a:noFill/>
          <a:ln w="15875" cap="flat" cmpd="sng">
            <a:solidFill>
              <a:schemeClr val="tx1"/>
            </a:solidFill>
            <a:prstDash val="solid"/>
            <a:headEnd type="none" w="med" len="med"/>
            <a:tailEnd type="none" w="med" len="med"/>
          </a:ln>
        </p:spPr>
        <p:txBody>
          <a:bodyPr wrap="none" anchor="ctr"/>
          <a:lstStyle/>
          <a:p>
            <a:pPr eaLnBrk="0" hangingPunct="0"/>
            <a:endParaRPr sz="2400" dirty="0">
              <a:latin typeface="Times"/>
            </a:endParaRPr>
          </a:p>
        </p:txBody>
      </p:sp>
      <p:sp>
        <p:nvSpPr>
          <p:cNvPr id="7182" name="Line 14"/>
          <p:cNvSpPr/>
          <p:nvPr/>
        </p:nvSpPr>
        <p:spPr>
          <a:xfrm flipH="1">
            <a:off x="7502526" y="3217864"/>
            <a:ext cx="150813" cy="1587"/>
          </a:xfrm>
          <a:prstGeom prst="line">
            <a:avLst/>
          </a:prstGeom>
          <a:ln w="15875" cap="flat" cmpd="sng">
            <a:solidFill>
              <a:schemeClr val="tx1"/>
            </a:solidFill>
            <a:prstDash val="solid"/>
            <a:headEnd type="none" w="med" len="med"/>
            <a:tailEnd type="none" w="med" len="med"/>
          </a:ln>
        </p:spPr>
      </p:sp>
      <p:sp>
        <p:nvSpPr>
          <p:cNvPr id="7183" name="Line 15"/>
          <p:cNvSpPr/>
          <p:nvPr/>
        </p:nvSpPr>
        <p:spPr>
          <a:xfrm flipH="1">
            <a:off x="7308850" y="3843339"/>
            <a:ext cx="344488" cy="3175"/>
          </a:xfrm>
          <a:prstGeom prst="line">
            <a:avLst/>
          </a:prstGeom>
          <a:ln w="15875" cap="flat" cmpd="sng">
            <a:solidFill>
              <a:schemeClr val="tx1"/>
            </a:solidFill>
            <a:prstDash val="solid"/>
            <a:headEnd type="none" w="med" len="med"/>
            <a:tailEnd type="none" w="med" len="med"/>
          </a:ln>
        </p:spPr>
      </p:sp>
      <p:sp>
        <p:nvSpPr>
          <p:cNvPr id="7184" name="AutoShape 16"/>
          <p:cNvSpPr/>
          <p:nvPr/>
        </p:nvSpPr>
        <p:spPr>
          <a:xfrm rot="10800000">
            <a:off x="7364413" y="3900489"/>
            <a:ext cx="127000" cy="993775"/>
          </a:xfrm>
          <a:prstGeom prst="leftBracket">
            <a:avLst>
              <a:gd name="adj" fmla="val 0"/>
            </a:avLst>
          </a:prstGeom>
          <a:noFill/>
          <a:ln w="15875" cap="flat" cmpd="sng">
            <a:solidFill>
              <a:schemeClr val="tx1"/>
            </a:solidFill>
            <a:prstDash val="solid"/>
            <a:headEnd type="none" w="med" len="med"/>
            <a:tailEnd type="none" w="med" len="med"/>
          </a:ln>
        </p:spPr>
        <p:txBody>
          <a:bodyPr wrap="none" anchor="ctr"/>
          <a:lstStyle/>
          <a:p>
            <a:pPr eaLnBrk="0" hangingPunct="0"/>
            <a:endParaRPr sz="2400" dirty="0">
              <a:latin typeface="Times"/>
            </a:endParaRPr>
          </a:p>
        </p:txBody>
      </p:sp>
      <p:sp>
        <p:nvSpPr>
          <p:cNvPr id="7185" name="Line 17"/>
          <p:cNvSpPr/>
          <p:nvPr/>
        </p:nvSpPr>
        <p:spPr>
          <a:xfrm flipH="1">
            <a:off x="7508876" y="4557714"/>
            <a:ext cx="150813" cy="1587"/>
          </a:xfrm>
          <a:prstGeom prst="line">
            <a:avLst/>
          </a:prstGeom>
          <a:ln w="15875" cap="flat" cmpd="sng">
            <a:solidFill>
              <a:schemeClr val="tx1"/>
            </a:solidFill>
            <a:prstDash val="solid"/>
            <a:headEnd type="none" w="med" len="med"/>
            <a:tailEnd type="none" w="med" len="med"/>
          </a:ln>
        </p:spPr>
      </p:sp>
      <p:sp>
        <p:nvSpPr>
          <p:cNvPr id="7186" name="AutoShape 18"/>
          <p:cNvSpPr/>
          <p:nvPr/>
        </p:nvSpPr>
        <p:spPr>
          <a:xfrm rot="10800000">
            <a:off x="9317039" y="3563939"/>
            <a:ext cx="117475" cy="1387475"/>
          </a:xfrm>
          <a:prstGeom prst="leftBracket">
            <a:avLst>
              <a:gd name="adj" fmla="val 0"/>
            </a:avLst>
          </a:prstGeom>
          <a:noFill/>
          <a:ln w="15875" cap="flat" cmpd="sng">
            <a:solidFill>
              <a:schemeClr val="tx1"/>
            </a:solidFill>
            <a:prstDash val="solid"/>
            <a:headEnd type="none" w="med" len="med"/>
            <a:tailEnd type="none" w="med" len="med"/>
          </a:ln>
        </p:spPr>
        <p:txBody>
          <a:bodyPr wrap="none" anchor="ctr"/>
          <a:lstStyle/>
          <a:p>
            <a:pPr eaLnBrk="0" hangingPunct="0"/>
            <a:endParaRPr sz="2400" dirty="0">
              <a:latin typeface="Times"/>
            </a:endParaRPr>
          </a:p>
        </p:txBody>
      </p:sp>
      <p:sp>
        <p:nvSpPr>
          <p:cNvPr id="7187" name="Line 19"/>
          <p:cNvSpPr/>
          <p:nvPr/>
        </p:nvSpPr>
        <p:spPr>
          <a:xfrm flipH="1">
            <a:off x="9445626" y="4283075"/>
            <a:ext cx="150813" cy="1588"/>
          </a:xfrm>
          <a:prstGeom prst="line">
            <a:avLst/>
          </a:prstGeom>
          <a:ln w="15875" cap="flat" cmpd="sng">
            <a:solidFill>
              <a:schemeClr val="tx1"/>
            </a:solidFill>
            <a:prstDash val="solid"/>
            <a:headEnd type="none" w="med" len="med"/>
            <a:tailEnd type="none" w="med" len="med"/>
          </a:ln>
        </p:spPr>
      </p:sp>
      <p:sp>
        <p:nvSpPr>
          <p:cNvPr id="20499" name="Text Box 20"/>
          <p:cNvSpPr txBox="1"/>
          <p:nvPr/>
        </p:nvSpPr>
        <p:spPr>
          <a:xfrm>
            <a:off x="1965325" y="5248276"/>
            <a:ext cx="3536950" cy="1471613"/>
          </a:xfrm>
          <a:prstGeom prst="rect">
            <a:avLst/>
          </a:prstGeom>
          <a:noFill/>
          <a:ln w="9525">
            <a:noFill/>
          </a:ln>
        </p:spPr>
        <p:txBody>
          <a:bodyPr wrap="none">
            <a:spAutoFit/>
          </a:bodyPr>
          <a:lstStyle/>
          <a:p>
            <a:pPr eaLnBrk="0" hangingPunct="0">
              <a:spcBef>
                <a:spcPct val="20000"/>
              </a:spcBef>
              <a:buSzPct val="125000"/>
              <a:buChar char="•"/>
            </a:pPr>
            <a:r>
              <a:rPr sz="2800" dirty="0">
                <a:latin typeface="Times New Roman" panose="02020603050405020304" pitchFamily="18" charset="0"/>
              </a:rPr>
              <a:t> Hematocrit </a:t>
            </a:r>
          </a:p>
          <a:p>
            <a:pPr lvl="1" eaLnBrk="0" hangingPunct="0">
              <a:spcBef>
                <a:spcPct val="20000"/>
              </a:spcBef>
              <a:buSzPct val="125000"/>
              <a:buChar char="•"/>
            </a:pPr>
            <a:r>
              <a:rPr sz="2600" dirty="0">
                <a:latin typeface="Times New Roman" panose="02020603050405020304" pitchFamily="18" charset="0"/>
              </a:rPr>
              <a:t> Males: 47% ± 5%</a:t>
            </a:r>
          </a:p>
          <a:p>
            <a:pPr lvl="1" eaLnBrk="0" hangingPunct="0">
              <a:spcBef>
                <a:spcPct val="20000"/>
              </a:spcBef>
              <a:buSzPct val="125000"/>
              <a:buChar char="•"/>
            </a:pPr>
            <a:r>
              <a:rPr sz="2600" dirty="0">
                <a:latin typeface="Times New Roman" panose="02020603050405020304" pitchFamily="18" charset="0"/>
              </a:rPr>
              <a:t> Females: 42% ± 5%</a:t>
            </a: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15</a:t>
            </a:fld>
            <a:endParaRPr lang="en-US" altLang="zh-CN" dirty="0">
              <a:latin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174"/>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7173"/>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499"/>
                                          </p:stCondLst>
                                        </p:cTn>
                                        <p:tgtEl>
                                          <p:spTgt spid="7175"/>
                                        </p:tgtEl>
                                        <p:attrNameLst>
                                          <p:attrName>style.visibility</p:attrName>
                                        </p:attrNameLst>
                                      </p:cBhvr>
                                      <p:to>
                                        <p:strVal val="visible"/>
                                      </p:to>
                                    </p:set>
                                  </p:childTnLst>
                                </p:cTn>
                              </p:par>
                            </p:childTnLst>
                          </p:cTn>
                        </p:par>
                        <p:par>
                          <p:cTn id="14" fill="hold">
                            <p:stCondLst>
                              <p:cond delay="500"/>
                            </p:stCondLst>
                            <p:childTnLst>
                              <p:par>
                                <p:cTn id="15" presetID="1" presetClass="entr" presetSubtype="0" fill="hold" grpId="0" nodeType="afterEffect">
                                  <p:stCondLst>
                                    <p:cond delay="0"/>
                                  </p:stCondLst>
                                  <p:childTnLst>
                                    <p:set>
                                      <p:cBhvr>
                                        <p:cTn id="16" dur="1" fill="hold">
                                          <p:stCondLst>
                                            <p:cond delay="499"/>
                                          </p:stCondLst>
                                        </p:cTn>
                                        <p:tgtEl>
                                          <p:spTgt spid="717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7177"/>
                                        </p:tgtEl>
                                        <p:attrNameLst>
                                          <p:attrName>style.visibility</p:attrName>
                                        </p:attrNameLst>
                                      </p:cBhvr>
                                      <p:to>
                                        <p:strVal val="visible"/>
                                      </p:to>
                                    </p:set>
                                  </p:childTnLst>
                                </p:cTn>
                              </p:par>
                            </p:childTnLst>
                          </p:cTn>
                        </p:par>
                        <p:par>
                          <p:cTn id="21" fill="hold">
                            <p:stCondLst>
                              <p:cond delay="500"/>
                            </p:stCondLst>
                            <p:childTnLst>
                              <p:par>
                                <p:cTn id="22" presetID="1" presetClass="entr" presetSubtype="0" fill="hold" grpId="0" nodeType="afterEffect">
                                  <p:stCondLst>
                                    <p:cond delay="0"/>
                                  </p:stCondLst>
                                  <p:childTnLst>
                                    <p:set>
                                      <p:cBhvr>
                                        <p:cTn id="23" dur="1" fill="hold">
                                          <p:stCondLst>
                                            <p:cond delay="499"/>
                                          </p:stCondLst>
                                        </p:cTn>
                                        <p:tgtEl>
                                          <p:spTgt spid="7178"/>
                                        </p:tgtEl>
                                        <p:attrNameLst>
                                          <p:attrName>style.visibility</p:attrName>
                                        </p:attrNameLst>
                                      </p:cBhvr>
                                      <p:to>
                                        <p:strVal val="visible"/>
                                      </p:to>
                                    </p:set>
                                  </p:childTnLst>
                                </p:cTn>
                              </p:par>
                            </p:childTnLst>
                          </p:cTn>
                        </p:par>
                        <p:par>
                          <p:cTn id="24" fill="hold">
                            <p:stCondLst>
                              <p:cond delay="1000"/>
                            </p:stCondLst>
                            <p:childTnLst>
                              <p:par>
                                <p:cTn id="25" presetID="1" presetClass="entr" presetSubtype="0" fill="hold" grpId="0" nodeType="afterEffect">
                                  <p:stCondLst>
                                    <p:cond delay="0"/>
                                  </p:stCondLst>
                                  <p:childTnLst>
                                    <p:set>
                                      <p:cBhvr>
                                        <p:cTn id="26" dur="1" fill="hold">
                                          <p:stCondLst>
                                            <p:cond delay="499"/>
                                          </p:stCondLst>
                                        </p:cTn>
                                        <p:tgtEl>
                                          <p:spTgt spid="7179"/>
                                        </p:tgtEl>
                                        <p:attrNameLst>
                                          <p:attrName>style.visibility</p:attrName>
                                        </p:attrNameLst>
                                      </p:cBhvr>
                                      <p:to>
                                        <p:strVal val="visible"/>
                                      </p:to>
                                    </p:set>
                                  </p:childTnLst>
                                </p:cTn>
                              </p:par>
                            </p:childTnLst>
                          </p:cTn>
                        </p:par>
                        <p:par>
                          <p:cTn id="27" fill="hold">
                            <p:stCondLst>
                              <p:cond delay="1500"/>
                            </p:stCondLst>
                            <p:childTnLst>
                              <p:par>
                                <p:cTn id="28" presetID="1" presetClass="entr" presetSubtype="0" fill="hold" grpId="0" nodeType="afterEffect">
                                  <p:stCondLst>
                                    <p:cond delay="0"/>
                                  </p:stCondLst>
                                  <p:childTnLst>
                                    <p:set>
                                      <p:cBhvr>
                                        <p:cTn id="29" dur="1" fill="hold">
                                          <p:stCondLst>
                                            <p:cond delay="499"/>
                                          </p:stCondLst>
                                        </p:cTn>
                                        <p:tgtEl>
                                          <p:spTgt spid="7180"/>
                                        </p:tgtEl>
                                        <p:attrNameLst>
                                          <p:attrName>style.visibility</p:attrName>
                                        </p:attrNameLst>
                                      </p:cBhvr>
                                      <p:to>
                                        <p:strVal val="visible"/>
                                      </p:to>
                                    </p:set>
                                  </p:childTnLst>
                                </p:cTn>
                              </p:par>
                            </p:childTnLst>
                          </p:cTn>
                        </p:par>
                        <p:par>
                          <p:cTn id="30" fill="hold">
                            <p:stCondLst>
                              <p:cond delay="2000"/>
                            </p:stCondLst>
                            <p:childTnLst>
                              <p:par>
                                <p:cTn id="31" presetID="1" presetClass="entr" presetSubtype="0" fill="hold" nodeType="afterEffect">
                                  <p:stCondLst>
                                    <p:cond delay="0"/>
                                  </p:stCondLst>
                                  <p:childTnLst>
                                    <p:set>
                                      <p:cBhvr>
                                        <p:cTn id="32" dur="1" fill="hold">
                                          <p:stCondLst>
                                            <p:cond delay="499"/>
                                          </p:stCondLst>
                                        </p:cTn>
                                        <p:tgtEl>
                                          <p:spTgt spid="7182"/>
                                        </p:tgtEl>
                                        <p:attrNameLst>
                                          <p:attrName>style.visibility</p:attrName>
                                        </p:attrNameLst>
                                      </p:cBhvr>
                                      <p:to>
                                        <p:strVal val="visible"/>
                                      </p:to>
                                    </p:set>
                                  </p:childTnLst>
                                </p:cTn>
                              </p:par>
                            </p:childTnLst>
                          </p:cTn>
                        </p:par>
                        <p:par>
                          <p:cTn id="33" fill="hold">
                            <p:stCondLst>
                              <p:cond delay="2500"/>
                            </p:stCondLst>
                            <p:childTnLst>
                              <p:par>
                                <p:cTn id="34" presetID="1" presetClass="entr" presetSubtype="0" fill="hold" nodeType="afterEffect">
                                  <p:stCondLst>
                                    <p:cond delay="0"/>
                                  </p:stCondLst>
                                  <p:childTnLst>
                                    <p:set>
                                      <p:cBhvr>
                                        <p:cTn id="35" dur="1" fill="hold">
                                          <p:stCondLst>
                                            <p:cond delay="499"/>
                                          </p:stCondLst>
                                        </p:cTn>
                                        <p:tgtEl>
                                          <p:spTgt spid="7183"/>
                                        </p:tgtEl>
                                        <p:attrNameLst>
                                          <p:attrName>style.visibility</p:attrName>
                                        </p:attrNameLst>
                                      </p:cBhvr>
                                      <p:to>
                                        <p:strVal val="visible"/>
                                      </p:to>
                                    </p:set>
                                  </p:childTnLst>
                                </p:cTn>
                              </p:par>
                            </p:childTnLst>
                          </p:cTn>
                        </p:par>
                        <p:par>
                          <p:cTn id="36" fill="hold">
                            <p:stCondLst>
                              <p:cond delay="3000"/>
                            </p:stCondLst>
                            <p:childTnLst>
                              <p:par>
                                <p:cTn id="37" presetID="1" presetClass="entr" presetSubtype="0" fill="hold" nodeType="afterEffect">
                                  <p:stCondLst>
                                    <p:cond delay="0"/>
                                  </p:stCondLst>
                                  <p:childTnLst>
                                    <p:set>
                                      <p:cBhvr>
                                        <p:cTn id="38" dur="1" fill="hold">
                                          <p:stCondLst>
                                            <p:cond delay="499"/>
                                          </p:stCondLst>
                                        </p:cTn>
                                        <p:tgtEl>
                                          <p:spTgt spid="7185"/>
                                        </p:tgtEl>
                                        <p:attrNameLst>
                                          <p:attrName>style.visibility</p:attrName>
                                        </p:attrNameLst>
                                      </p:cBhvr>
                                      <p:to>
                                        <p:strVal val="visible"/>
                                      </p:to>
                                    </p:set>
                                  </p:childTnLst>
                                </p:cTn>
                              </p:par>
                            </p:childTnLst>
                          </p:cTn>
                        </p:par>
                        <p:par>
                          <p:cTn id="39" fill="hold">
                            <p:stCondLst>
                              <p:cond delay="3500"/>
                            </p:stCondLst>
                            <p:childTnLst>
                              <p:par>
                                <p:cTn id="40" presetID="1" presetClass="entr" presetSubtype="0" fill="hold" nodeType="afterEffect">
                                  <p:stCondLst>
                                    <p:cond delay="0"/>
                                  </p:stCondLst>
                                  <p:childTnLst>
                                    <p:set>
                                      <p:cBhvr>
                                        <p:cTn id="41" dur="1" fill="hold">
                                          <p:stCondLst>
                                            <p:cond delay="499"/>
                                          </p:stCondLst>
                                        </p:cTn>
                                        <p:tgtEl>
                                          <p:spTgt spid="7187"/>
                                        </p:tgtEl>
                                        <p:attrNameLst>
                                          <p:attrName>style.visibility</p:attrName>
                                        </p:attrNameLst>
                                      </p:cBhvr>
                                      <p:to>
                                        <p:strVal val="visible"/>
                                      </p:to>
                                    </p:set>
                                  </p:childTnLst>
                                </p:cTn>
                              </p:par>
                            </p:childTnLst>
                          </p:cTn>
                        </p:par>
                        <p:par>
                          <p:cTn id="42" fill="hold">
                            <p:stCondLst>
                              <p:cond delay="4000"/>
                            </p:stCondLst>
                            <p:childTnLst>
                              <p:par>
                                <p:cTn id="43" presetID="1" presetClass="entr" presetSubtype="0" fill="hold" grpId="0" nodeType="afterEffect">
                                  <p:stCondLst>
                                    <p:cond delay="0"/>
                                  </p:stCondLst>
                                  <p:childTnLst>
                                    <p:set>
                                      <p:cBhvr>
                                        <p:cTn id="44" dur="1" fill="hold">
                                          <p:stCondLst>
                                            <p:cond delay="499"/>
                                          </p:stCondLst>
                                        </p:cTn>
                                        <p:tgtEl>
                                          <p:spTgt spid="7181"/>
                                        </p:tgtEl>
                                        <p:attrNameLst>
                                          <p:attrName>style.visibility</p:attrName>
                                        </p:attrNameLst>
                                      </p:cBhvr>
                                      <p:to>
                                        <p:strVal val="visible"/>
                                      </p:to>
                                    </p:set>
                                  </p:childTnLst>
                                </p:cTn>
                              </p:par>
                            </p:childTnLst>
                          </p:cTn>
                        </p:par>
                        <p:par>
                          <p:cTn id="45" fill="hold">
                            <p:stCondLst>
                              <p:cond delay="4500"/>
                            </p:stCondLst>
                            <p:childTnLst>
                              <p:par>
                                <p:cTn id="46" presetID="1" presetClass="entr" presetSubtype="0" fill="hold" grpId="0" nodeType="afterEffect">
                                  <p:stCondLst>
                                    <p:cond delay="0"/>
                                  </p:stCondLst>
                                  <p:childTnLst>
                                    <p:set>
                                      <p:cBhvr>
                                        <p:cTn id="47" dur="1" fill="hold">
                                          <p:stCondLst>
                                            <p:cond delay="499"/>
                                          </p:stCondLst>
                                        </p:cTn>
                                        <p:tgtEl>
                                          <p:spTgt spid="7184"/>
                                        </p:tgtEl>
                                        <p:attrNameLst>
                                          <p:attrName>style.visibility</p:attrName>
                                        </p:attrNameLst>
                                      </p:cBhvr>
                                      <p:to>
                                        <p:strVal val="visible"/>
                                      </p:to>
                                    </p:set>
                                  </p:childTnLst>
                                </p:cTn>
                              </p:par>
                            </p:childTnLst>
                          </p:cTn>
                        </p:par>
                        <p:par>
                          <p:cTn id="48" fill="hold">
                            <p:stCondLst>
                              <p:cond delay="5000"/>
                            </p:stCondLst>
                            <p:childTnLst>
                              <p:par>
                                <p:cTn id="49" presetID="1" presetClass="entr" presetSubtype="0" fill="hold" grpId="0" nodeType="afterEffect">
                                  <p:stCondLst>
                                    <p:cond delay="0"/>
                                  </p:stCondLst>
                                  <p:childTnLst>
                                    <p:set>
                                      <p:cBhvr>
                                        <p:cTn id="50" dur="1" fill="hold">
                                          <p:stCondLst>
                                            <p:cond delay="499"/>
                                          </p:stCondLst>
                                        </p:cTn>
                                        <p:tgtEl>
                                          <p:spTgt spid="71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3" grpId="0"/>
      <p:bldP spid="7174" grpId="0" animBg="1"/>
      <p:bldP spid="7175" grpId="0" animBg="1"/>
      <p:bldP spid="7176" grpId="0"/>
      <p:bldP spid="7177" grpId="0"/>
      <p:bldP spid="7178" grpId="0"/>
      <p:bldP spid="7179" grpId="0"/>
      <p:bldP spid="7180" grpId="0"/>
      <p:bldP spid="7181" grpId="0" animBg="1"/>
      <p:bldP spid="7184" grpId="0" animBg="1"/>
      <p:bldP spid="718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ln/>
        </p:spPr>
        <p:txBody>
          <a:bodyPr vert="horz" wrap="square" lIns="91440" tIns="45720" rIns="91440" bIns="45720" anchor="t"/>
          <a:lstStyle/>
          <a:p>
            <a:r>
              <a:rPr dirty="0"/>
              <a:t>Production of formed elements</a:t>
            </a:r>
          </a:p>
        </p:txBody>
      </p:sp>
      <p:sp>
        <p:nvSpPr>
          <p:cNvPr id="21507" name="Content Placeholder 2"/>
          <p:cNvSpPr>
            <a:spLocks noGrp="1"/>
          </p:cNvSpPr>
          <p:nvPr>
            <p:ph idx="1"/>
          </p:nvPr>
        </p:nvSpPr>
        <p:spPr>
          <a:xfrm>
            <a:off x="1981200" y="1143001"/>
            <a:ext cx="8229600" cy="4987925"/>
          </a:xfrm>
          <a:ln/>
        </p:spPr>
        <p:txBody>
          <a:bodyPr vert="horz" wrap="square" lIns="91440" tIns="45720" rIns="91440" bIns="45720" anchor="t"/>
          <a:lstStyle/>
          <a:p>
            <a:pPr>
              <a:lnSpc>
                <a:spcPct val="90000"/>
              </a:lnSpc>
              <a:buClr>
                <a:schemeClr val="tx1"/>
              </a:buClr>
            </a:pPr>
            <a:r>
              <a:rPr dirty="0">
                <a:solidFill>
                  <a:srgbClr val="000099"/>
                </a:solidFill>
              </a:rPr>
              <a:t>Hematopoiesis or hemopoiesis</a:t>
            </a:r>
            <a:r>
              <a:rPr dirty="0"/>
              <a:t>: Process of blood cell production</a:t>
            </a:r>
          </a:p>
          <a:p>
            <a:pPr>
              <a:lnSpc>
                <a:spcPct val="90000"/>
              </a:lnSpc>
              <a:buClr>
                <a:schemeClr val="tx1"/>
              </a:buClr>
            </a:pPr>
            <a:r>
              <a:rPr dirty="0"/>
              <a:t>All formed elements derived from single population – Stem cells of bone marrow i.e. Hemocytoblasts.</a:t>
            </a:r>
          </a:p>
          <a:p>
            <a:pPr lvl="1">
              <a:lnSpc>
                <a:spcPct val="90000"/>
              </a:lnSpc>
              <a:buClr>
                <a:srgbClr val="FF0000"/>
              </a:buClr>
            </a:pPr>
            <a:r>
              <a:rPr dirty="0">
                <a:solidFill>
                  <a:srgbClr val="000099"/>
                </a:solidFill>
              </a:rPr>
              <a:t>Proerythroblasts</a:t>
            </a:r>
            <a:r>
              <a:rPr dirty="0"/>
              <a:t>: Develop into red blood cells</a:t>
            </a:r>
          </a:p>
          <a:p>
            <a:pPr lvl="1">
              <a:lnSpc>
                <a:spcPct val="90000"/>
              </a:lnSpc>
              <a:buClr>
                <a:srgbClr val="FF0000"/>
              </a:buClr>
            </a:pPr>
            <a:r>
              <a:rPr dirty="0">
                <a:solidFill>
                  <a:srgbClr val="000099"/>
                </a:solidFill>
              </a:rPr>
              <a:t>Myeloblasts</a:t>
            </a:r>
            <a:r>
              <a:rPr dirty="0"/>
              <a:t>: Develop into basophils, neutrophils, eosinophils</a:t>
            </a:r>
          </a:p>
          <a:p>
            <a:pPr lvl="1">
              <a:lnSpc>
                <a:spcPct val="90000"/>
              </a:lnSpc>
              <a:buClr>
                <a:srgbClr val="FF0000"/>
              </a:buClr>
            </a:pPr>
            <a:r>
              <a:rPr dirty="0">
                <a:solidFill>
                  <a:srgbClr val="000099"/>
                </a:solidFill>
              </a:rPr>
              <a:t>Lymphoblasts</a:t>
            </a:r>
            <a:r>
              <a:rPr dirty="0"/>
              <a:t>: Develop into lymphocytes</a:t>
            </a:r>
          </a:p>
          <a:p>
            <a:pPr lvl="1">
              <a:lnSpc>
                <a:spcPct val="90000"/>
              </a:lnSpc>
              <a:buClr>
                <a:srgbClr val="FF0000"/>
              </a:buClr>
            </a:pPr>
            <a:r>
              <a:rPr dirty="0">
                <a:solidFill>
                  <a:srgbClr val="000099"/>
                </a:solidFill>
              </a:rPr>
              <a:t>Monoblasts</a:t>
            </a:r>
            <a:r>
              <a:rPr dirty="0"/>
              <a:t>: Develop into monocytes</a:t>
            </a:r>
          </a:p>
          <a:p>
            <a:pPr lvl="1">
              <a:lnSpc>
                <a:spcPct val="90000"/>
              </a:lnSpc>
              <a:buClr>
                <a:srgbClr val="FF0000"/>
              </a:buClr>
            </a:pPr>
            <a:r>
              <a:rPr dirty="0">
                <a:solidFill>
                  <a:srgbClr val="000099"/>
                </a:solidFill>
              </a:rPr>
              <a:t>Megakaryoblasts</a:t>
            </a:r>
            <a:r>
              <a:rPr dirty="0"/>
              <a:t>: Develop into platelets</a:t>
            </a:r>
          </a:p>
          <a:p>
            <a:endParaRPr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16</a:t>
            </a:fld>
            <a:endParaRPr lang="en-US" altLang="zh-CN" dirty="0">
              <a:latin typeface="Arial" panose="020B06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Picture 5" descr="19_02"/>
          <p:cNvSpPr>
            <a:spLocks noChangeAspect="1"/>
          </p:cNvSpPr>
          <p:nvPr/>
        </p:nvSpPr>
        <p:spPr>
          <a:xfrm>
            <a:off x="1828800" y="457200"/>
            <a:ext cx="8686800" cy="6248400"/>
          </a:xfrm>
          <a:prstGeom prst="rect">
            <a:avLst/>
          </a:prstGeom>
          <a:noFill/>
          <a:ln w="9525">
            <a:noFill/>
          </a:ln>
        </p:spPr>
        <p:txBody>
          <a:bodyPr/>
          <a:lstStyle/>
          <a:p>
            <a:endParaRPr dirty="0">
              <a:latin typeface="Arial" panose="020B0604020202020204" pitchFamily="34" charset="0"/>
            </a:endParaRP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17</a:t>
            </a:fld>
            <a:endParaRPr lang="en-US" altLang="zh-CN" dirty="0">
              <a:latin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1981200" y="304801"/>
            <a:ext cx="8229600" cy="1139825"/>
          </a:xfrm>
          <a:ln/>
        </p:spPr>
        <p:txBody>
          <a:bodyPr vert="horz" wrap="square" lIns="91440" tIns="45720" rIns="91440" bIns="45720" anchor="t"/>
          <a:lstStyle/>
          <a:p>
            <a:pPr eaLnBrk="1" hangingPunct="1"/>
            <a:r>
              <a:rPr dirty="0"/>
              <a:t>Erythrocytes</a:t>
            </a:r>
          </a:p>
        </p:txBody>
      </p:sp>
      <p:sp>
        <p:nvSpPr>
          <p:cNvPr id="23555" name="Content Placeholder 2"/>
          <p:cNvSpPr>
            <a:spLocks noGrp="1"/>
          </p:cNvSpPr>
          <p:nvPr>
            <p:ph idx="1"/>
          </p:nvPr>
        </p:nvSpPr>
        <p:spPr>
          <a:xfrm>
            <a:off x="1981200" y="1066801"/>
            <a:ext cx="8229600" cy="5064125"/>
          </a:xfrm>
          <a:ln/>
        </p:spPr>
        <p:txBody>
          <a:bodyPr vert="horz" wrap="square" lIns="91440" tIns="45720" rIns="91440" bIns="45720" anchor="t"/>
          <a:lstStyle/>
          <a:p>
            <a:pPr eaLnBrk="1" hangingPunct="1"/>
            <a:r>
              <a:rPr dirty="0"/>
              <a:t>Red Blood Corpuscles (RBC)</a:t>
            </a:r>
          </a:p>
          <a:p>
            <a:pPr eaLnBrk="1" hangingPunct="1"/>
            <a:r>
              <a:rPr dirty="0"/>
              <a:t>Biconcave, circular disc shaped, non-nucleated with diameter </a:t>
            </a:r>
            <a:r>
              <a:rPr lang="en-US" altLang="zh-CN" dirty="0">
                <a:ea typeface="SimSun" panose="02010600030101010101" pitchFamily="2" charset="-122"/>
              </a:rPr>
              <a:t>7~8</a:t>
            </a:r>
            <a:r>
              <a:rPr lang="en-US" altLang="zh-CN" dirty="0">
                <a:ea typeface="SimSun" panose="02010600030101010101" pitchFamily="2" charset="-122"/>
                <a:sym typeface="Symbol" panose="05050102010706020507" pitchFamily="18" charset="2"/>
              </a:rPr>
              <a:t></a:t>
            </a:r>
            <a:r>
              <a:rPr lang="en-US" altLang="zh-CN" dirty="0">
                <a:ea typeface="SimSun" panose="02010600030101010101" pitchFamily="2" charset="-122"/>
              </a:rPr>
              <a:t>m &amp; thickness 1~2.5 </a:t>
            </a:r>
            <a:r>
              <a:rPr lang="en-US" altLang="zh-CN" dirty="0">
                <a:ea typeface="SimSun" panose="02010600030101010101" pitchFamily="2" charset="-122"/>
                <a:sym typeface="Symbol" panose="05050102010706020507" pitchFamily="18" charset="2"/>
              </a:rPr>
              <a:t></a:t>
            </a:r>
            <a:r>
              <a:rPr lang="en-US" altLang="zh-CN" dirty="0">
                <a:ea typeface="SimSun" panose="02010600030101010101" pitchFamily="2" charset="-122"/>
              </a:rPr>
              <a:t>m.</a:t>
            </a:r>
          </a:p>
          <a:p>
            <a:pPr eaLnBrk="1" hangingPunct="1"/>
            <a:r>
              <a:rPr dirty="0"/>
              <a:t>Shape provides increased surface area for diffusion</a:t>
            </a:r>
          </a:p>
          <a:p>
            <a:pPr eaLnBrk="1" hangingPunct="1"/>
            <a:endParaRPr dirty="0"/>
          </a:p>
        </p:txBody>
      </p:sp>
      <p:sp>
        <p:nvSpPr>
          <p:cNvPr id="23556" name="Picture 5" descr="FG16_06b"/>
          <p:cNvSpPr>
            <a:spLocks noChangeAspect="1"/>
          </p:cNvSpPr>
          <p:nvPr/>
        </p:nvSpPr>
        <p:spPr>
          <a:xfrm>
            <a:off x="6400800" y="3810000"/>
            <a:ext cx="3657600" cy="2819400"/>
          </a:xfrm>
          <a:prstGeom prst="rect">
            <a:avLst/>
          </a:prstGeom>
          <a:noFill/>
          <a:ln w="9525">
            <a:noFill/>
          </a:ln>
        </p:spPr>
        <p:txBody>
          <a:bodyPr/>
          <a:lstStyle/>
          <a:p>
            <a:endParaRPr dirty="0">
              <a:latin typeface="Arial" panose="020B0604020202020204" pitchFamily="34" charset="0"/>
            </a:endParaRPr>
          </a:p>
        </p:txBody>
      </p:sp>
      <p:sp>
        <p:nvSpPr>
          <p:cNvPr id="23557" name="Picture 4" descr="FG16_06a"/>
          <p:cNvSpPr>
            <a:spLocks noChangeAspect="1"/>
          </p:cNvSpPr>
          <p:nvPr/>
        </p:nvSpPr>
        <p:spPr>
          <a:xfrm>
            <a:off x="2057400" y="4038600"/>
            <a:ext cx="4032250" cy="2667000"/>
          </a:xfrm>
          <a:prstGeom prst="rect">
            <a:avLst/>
          </a:prstGeom>
          <a:noFill/>
          <a:ln w="9525">
            <a:noFill/>
          </a:ln>
        </p:spPr>
        <p:txBody>
          <a:bodyPr/>
          <a:lstStyle/>
          <a:p>
            <a:endParaRPr dirty="0">
              <a:latin typeface="Arial" panose="020B0604020202020204" pitchFamily="34" charset="0"/>
            </a:endParaRP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18</a:t>
            </a:fld>
            <a:endParaRPr lang="en-US" altLang="zh-CN" dirty="0">
              <a:latin typeface="Arial" panose="020B06040202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ln/>
        </p:spPr>
        <p:txBody>
          <a:bodyPr vert="horz" wrap="square" lIns="91440" tIns="45720" rIns="91440" bIns="45720" anchor="t"/>
          <a:lstStyle/>
          <a:p>
            <a:pPr eaLnBrk="1" hangingPunct="1"/>
            <a:endParaRPr dirty="0"/>
          </a:p>
        </p:txBody>
      </p:sp>
      <p:sp>
        <p:nvSpPr>
          <p:cNvPr id="24579" name="Picture 6" descr="19_03"/>
          <p:cNvSpPr>
            <a:spLocks noGrp="1" noChangeAspect="1"/>
          </p:cNvSpPr>
          <p:nvPr>
            <p:ph idx="1"/>
          </p:nvPr>
        </p:nvSpPr>
        <p:spPr>
          <a:xfrm>
            <a:off x="3074989" y="1600201"/>
            <a:ext cx="6042025" cy="4530725"/>
          </a:xfrm>
          <a:ln/>
        </p:spPr>
        <p:txBody>
          <a:bodyPr vert="horz" wrap="square" lIns="91440" tIns="45720" rIns="91440" bIns="45720" anchor="t"/>
          <a:lstStyle/>
          <a:p>
            <a:endParaRPr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19</a:t>
            </a:fld>
            <a:endParaRPr lang="en-US" altLang="zh-CN" dirty="0">
              <a:latin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p:cNvSpPr>
          <p:nvPr>
            <p:ph type="title"/>
          </p:nvPr>
        </p:nvSpPr>
        <p:spPr>
          <a:xfrm>
            <a:off x="1981200" y="277813"/>
            <a:ext cx="8229600" cy="546100"/>
          </a:xfrm>
          <a:ln/>
        </p:spPr>
        <p:txBody>
          <a:bodyPr vert="horz" wrap="square" lIns="91440" tIns="45720" rIns="91440" bIns="45720" anchor="t">
            <a:normAutofit fontScale="90000"/>
          </a:bodyPr>
          <a:lstStyle/>
          <a:p>
            <a:pPr eaLnBrk="1" hangingPunct="1"/>
            <a:r>
              <a:rPr sz="3800" dirty="0"/>
              <a:t>Blood</a:t>
            </a:r>
          </a:p>
        </p:txBody>
      </p:sp>
      <p:sp>
        <p:nvSpPr>
          <p:cNvPr id="7171" name="Rectangle 3"/>
          <p:cNvSpPr>
            <a:spLocks noGrp="1"/>
          </p:cNvSpPr>
          <p:nvPr>
            <p:ph idx="1"/>
          </p:nvPr>
        </p:nvSpPr>
        <p:spPr>
          <a:xfrm>
            <a:off x="1828800" y="990601"/>
            <a:ext cx="8650288" cy="5141913"/>
          </a:xfrm>
          <a:ln/>
        </p:spPr>
        <p:txBody>
          <a:bodyPr vert="horz" wrap="square" lIns="91440" tIns="45720" rIns="91440" bIns="45720" anchor="t"/>
          <a:lstStyle/>
          <a:p>
            <a:pPr eaLnBrk="1" hangingPunct="1"/>
            <a:r>
              <a:rPr dirty="0"/>
              <a:t>Specialized fluid CT, continuously flowing in closed system of blood vessels.</a:t>
            </a:r>
          </a:p>
          <a:p>
            <a:pPr eaLnBrk="1" hangingPunct="1"/>
            <a:r>
              <a:rPr dirty="0"/>
              <a:t>It is a red, opaque, viscous (4 – 5) &amp; slightly alkaline (pH = 7.36-7.41) fluid with specific gravity of 1.055 – 1.060.</a:t>
            </a:r>
          </a:p>
          <a:p>
            <a:pPr eaLnBrk="1" hangingPunct="1"/>
            <a:r>
              <a:rPr dirty="0"/>
              <a:t>Volume – 7 - 8 % of human BW</a:t>
            </a:r>
          </a:p>
          <a:p>
            <a:pPr eaLnBrk="1" hangingPunct="1">
              <a:lnSpc>
                <a:spcPct val="95000"/>
              </a:lnSpc>
            </a:pPr>
            <a:r>
              <a:rPr dirty="0"/>
              <a:t>Average volume of blood:</a:t>
            </a:r>
          </a:p>
          <a:p>
            <a:pPr lvl="1" eaLnBrk="1" hangingPunct="1">
              <a:lnSpc>
                <a:spcPct val="95000"/>
              </a:lnSpc>
            </a:pPr>
            <a:r>
              <a:rPr dirty="0"/>
              <a:t>5–6 L for males; 4–5 L for females (Normovolemia)</a:t>
            </a:r>
          </a:p>
          <a:p>
            <a:pPr lvl="1" eaLnBrk="1" hangingPunct="1">
              <a:lnSpc>
                <a:spcPct val="95000"/>
              </a:lnSpc>
            </a:pPr>
            <a:r>
              <a:rPr dirty="0"/>
              <a:t>Hypovolemia - low blood volume</a:t>
            </a:r>
          </a:p>
          <a:p>
            <a:pPr lvl="1" eaLnBrk="1" hangingPunct="1">
              <a:lnSpc>
                <a:spcPct val="95000"/>
              </a:lnSpc>
            </a:pPr>
            <a:r>
              <a:rPr dirty="0"/>
              <a:t>Hypervolemia -  high blood volume</a:t>
            </a:r>
          </a:p>
          <a:p>
            <a:pPr eaLnBrk="1" hangingPunct="1"/>
            <a:endParaRPr dirty="0"/>
          </a:p>
          <a:p>
            <a:pPr eaLnBrk="1" hangingPunct="1"/>
            <a:endParaRPr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2</a:t>
            </a:fld>
            <a:endParaRPr lang="en-US" altLang="zh-CN" dirty="0">
              <a:latin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ln/>
        </p:spPr>
        <p:txBody>
          <a:bodyPr vert="horz" wrap="square" lIns="91440" tIns="45720" rIns="91440" bIns="45720" anchor="t"/>
          <a:lstStyle/>
          <a:p>
            <a:pPr eaLnBrk="1" hangingPunct="1"/>
            <a:r>
              <a:rPr dirty="0"/>
              <a:t>RBC</a:t>
            </a:r>
          </a:p>
        </p:txBody>
      </p:sp>
      <p:sp>
        <p:nvSpPr>
          <p:cNvPr id="25603" name="Content Placeholder 2"/>
          <p:cNvSpPr>
            <a:spLocks noGrp="1"/>
          </p:cNvSpPr>
          <p:nvPr>
            <p:ph idx="1"/>
          </p:nvPr>
        </p:nvSpPr>
        <p:spPr>
          <a:xfrm>
            <a:off x="1981200" y="990601"/>
            <a:ext cx="8229600" cy="5140325"/>
          </a:xfrm>
          <a:ln/>
        </p:spPr>
        <p:txBody>
          <a:bodyPr vert="horz" wrap="square" lIns="91440" tIns="45720" rIns="91440" bIns="45720" anchor="t"/>
          <a:lstStyle/>
          <a:p>
            <a:pPr algn="ctr" eaLnBrk="1" hangingPunct="1">
              <a:buNone/>
            </a:pPr>
            <a:r>
              <a:rPr lang="en-US" altLang="zh-CN" b="1" u="sng" dirty="0">
                <a:ea typeface="SimSun" panose="02010600030101010101" pitchFamily="2" charset="-122"/>
              </a:rPr>
              <a:t>Normal value of RBC</a:t>
            </a:r>
          </a:p>
          <a:p>
            <a:pPr eaLnBrk="1" hangingPunct="1">
              <a:buNone/>
            </a:pPr>
            <a:r>
              <a:rPr lang="en-US" altLang="zh-CN" dirty="0">
                <a:ea typeface="SimSun" panose="02010600030101010101" pitchFamily="2" charset="-122"/>
              </a:rPr>
              <a:t>Male adult - 4.5~5.5 millions/cu.mm</a:t>
            </a:r>
          </a:p>
          <a:p>
            <a:pPr eaLnBrk="1" hangingPunct="1">
              <a:buNone/>
            </a:pPr>
            <a:r>
              <a:rPr lang="en-US" altLang="zh-CN" dirty="0">
                <a:ea typeface="SimSun" panose="02010600030101010101" pitchFamily="2" charset="-122"/>
              </a:rPr>
              <a:t>Female adult - 3.8~4.6 millions/cu.mm; </a:t>
            </a:r>
          </a:p>
          <a:p>
            <a:pPr eaLnBrk="1" hangingPunct="1">
              <a:buNone/>
            </a:pPr>
            <a:r>
              <a:rPr lang="en-US" altLang="zh-CN" dirty="0">
                <a:ea typeface="SimSun" panose="02010600030101010101" pitchFamily="2" charset="-122"/>
              </a:rPr>
              <a:t>Newborn- ≥ 6.0 millions/cu.mm </a:t>
            </a:r>
          </a:p>
          <a:p>
            <a:pPr eaLnBrk="1" hangingPunct="1">
              <a:buFont typeface="Wingdings" panose="05000000000000000000" pitchFamily="2" charset="2"/>
              <a:buChar char="v"/>
            </a:pPr>
            <a:r>
              <a:rPr lang="en-US" altLang="zh-CN" dirty="0">
                <a:ea typeface="SimSun" panose="02010600030101010101" pitchFamily="2" charset="-122"/>
              </a:rPr>
              <a:t>Produced in red bone marrow by the process called as Erythropoiesis.</a:t>
            </a:r>
          </a:p>
          <a:p>
            <a:pPr eaLnBrk="1" hangingPunct="1">
              <a:buFont typeface="Wingdings" panose="05000000000000000000" pitchFamily="2" charset="2"/>
              <a:buChar char="v"/>
            </a:pPr>
            <a:r>
              <a:rPr dirty="0"/>
              <a:t>Lack nuclei &amp; mitochondria</a:t>
            </a:r>
          </a:p>
          <a:p>
            <a:pPr eaLnBrk="1" hangingPunct="1">
              <a:buFont typeface="Wingdings" panose="05000000000000000000" pitchFamily="2" charset="2"/>
              <a:buChar char="v"/>
            </a:pPr>
            <a:r>
              <a:rPr dirty="0"/>
              <a:t>Consists of a protein molecule – Hemoglobin. Each RBC contains 280 million hemoglobins</a:t>
            </a:r>
          </a:p>
          <a:p>
            <a:pPr eaLnBrk="1" hangingPunct="1">
              <a:buFont typeface="Wingdings" panose="05000000000000000000" pitchFamily="2" charset="2"/>
              <a:buChar char="v"/>
            </a:pPr>
            <a:endParaRPr lang="en-US" altLang="zh-CN" dirty="0">
              <a:ea typeface="SimSun" panose="02010600030101010101" pitchFamily="2" charset="-122"/>
            </a:endParaRPr>
          </a:p>
          <a:p>
            <a:pPr eaLnBrk="1" hangingPunct="1"/>
            <a:endParaRPr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20</a:t>
            </a:fld>
            <a:endParaRPr lang="en-US" altLang="zh-CN" dirty="0">
              <a:latin typeface="Arial" panose="020B0604020202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ln/>
        </p:spPr>
        <p:txBody>
          <a:bodyPr vert="horz" wrap="square" lIns="91440" tIns="45720" rIns="91440" bIns="45720" anchor="t"/>
          <a:lstStyle/>
          <a:p>
            <a:pPr eaLnBrk="1" hangingPunct="1"/>
            <a:r>
              <a:rPr dirty="0"/>
              <a:t>Characteristics of RBC</a:t>
            </a:r>
          </a:p>
        </p:txBody>
      </p:sp>
      <p:sp>
        <p:nvSpPr>
          <p:cNvPr id="26627" name="Content Placeholder 2"/>
          <p:cNvSpPr>
            <a:spLocks noGrp="1"/>
          </p:cNvSpPr>
          <p:nvPr>
            <p:ph idx="1"/>
          </p:nvPr>
        </p:nvSpPr>
        <p:spPr>
          <a:ln/>
        </p:spPr>
        <p:txBody>
          <a:bodyPr vert="horz" wrap="square" lIns="91440" tIns="45720" rIns="91440" bIns="45720" anchor="t"/>
          <a:lstStyle/>
          <a:p>
            <a:pPr eaLnBrk="1" hangingPunct="1"/>
            <a:r>
              <a:rPr dirty="0"/>
              <a:t>Permeability: semi-permeable membrane, gases and urea are freely passing through.</a:t>
            </a:r>
          </a:p>
          <a:p>
            <a:pPr eaLnBrk="1" hangingPunct="1"/>
            <a:r>
              <a:rPr dirty="0"/>
              <a:t>Hemolysis – breakdown of RBC, leading to release of Hb, in lower osmotic conditions.</a:t>
            </a:r>
          </a:p>
          <a:p>
            <a:pPr eaLnBrk="1" hangingPunct="1"/>
            <a:r>
              <a:rPr dirty="0"/>
              <a:t>Roulex formation – RBC aggregation</a:t>
            </a:r>
          </a:p>
          <a:p>
            <a:pPr marL="342900" lvl="3" indent="-342900" eaLnBrk="1" hangingPunct="1">
              <a:buClr>
                <a:schemeClr val="accent1"/>
              </a:buClr>
              <a:buSzPct val="65000"/>
              <a:buFont typeface="Wingdings" panose="05000000000000000000" pitchFamily="2" charset="2"/>
              <a:buChar char="n"/>
            </a:pPr>
            <a:r>
              <a:rPr sz="3000" dirty="0"/>
              <a:t>Erythrocyte Sedimentation Rate (ESR) </a:t>
            </a:r>
            <a:r>
              <a:rPr dirty="0"/>
              <a:t>– RBC sedimenting distance per hour. </a:t>
            </a:r>
            <a:r>
              <a:rPr lang="pt-BR" altLang="x-none" dirty="0"/>
              <a:t>0~15 mm/h (male), 0~20 mm/h (female).</a:t>
            </a:r>
          </a:p>
          <a:p>
            <a:pPr marL="342900" lvl="3" indent="-342900" eaLnBrk="1" hangingPunct="1">
              <a:buClr>
                <a:schemeClr val="accent1"/>
              </a:buClr>
              <a:buSzPct val="65000"/>
              <a:buFont typeface="Wingdings" panose="05000000000000000000" pitchFamily="2" charset="2"/>
              <a:buChar char="n"/>
            </a:pPr>
            <a:endParaRPr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21</a:t>
            </a:fld>
            <a:endParaRPr lang="en-US" altLang="zh-CN" dirty="0">
              <a:latin typeface="Arial" panose="020B060402020202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ln/>
        </p:spPr>
        <p:txBody>
          <a:bodyPr vert="horz" wrap="square" lIns="91440" tIns="45720" rIns="91440" bIns="45720" anchor="t"/>
          <a:lstStyle/>
          <a:p>
            <a:r>
              <a:rPr dirty="0"/>
              <a:t>Functions of RBC</a:t>
            </a:r>
          </a:p>
        </p:txBody>
      </p:sp>
      <p:sp>
        <p:nvSpPr>
          <p:cNvPr id="27651" name="Content Placeholder 2"/>
          <p:cNvSpPr>
            <a:spLocks noGrp="1"/>
          </p:cNvSpPr>
          <p:nvPr>
            <p:ph idx="1"/>
          </p:nvPr>
        </p:nvSpPr>
        <p:spPr>
          <a:xfrm>
            <a:off x="1981200" y="1981201"/>
            <a:ext cx="8229600" cy="4149725"/>
          </a:xfrm>
          <a:ln/>
        </p:spPr>
        <p:txBody>
          <a:bodyPr vert="horz" wrap="square" lIns="91440" tIns="45720" rIns="91440" bIns="45720" anchor="t"/>
          <a:lstStyle/>
          <a:p>
            <a:pPr eaLnBrk="1" hangingPunct="1">
              <a:lnSpc>
                <a:spcPct val="80000"/>
              </a:lnSpc>
            </a:pPr>
            <a:r>
              <a:rPr sz="3200" dirty="0">
                <a:solidFill>
                  <a:srgbClr val="000000"/>
                </a:solidFill>
              </a:rPr>
              <a:t>Transportation of respiratory gases - Erythrocytes are dedicated to respiratory gas transport, due to presence of Hb</a:t>
            </a:r>
          </a:p>
          <a:p>
            <a:pPr eaLnBrk="1" hangingPunct="1">
              <a:lnSpc>
                <a:spcPct val="80000"/>
              </a:lnSpc>
            </a:pPr>
            <a:r>
              <a:rPr sz="3200" dirty="0">
                <a:solidFill>
                  <a:srgbClr val="000000"/>
                </a:solidFill>
              </a:rPr>
              <a:t>Gives viscosity to the blood.</a:t>
            </a:r>
          </a:p>
          <a:p>
            <a:pPr eaLnBrk="1" hangingPunct="1">
              <a:lnSpc>
                <a:spcPct val="80000"/>
              </a:lnSpc>
            </a:pPr>
            <a:r>
              <a:rPr sz="3200" dirty="0">
                <a:solidFill>
                  <a:srgbClr val="000000"/>
                </a:solidFill>
              </a:rPr>
              <a:t>Maintains acid-base balance.</a:t>
            </a:r>
          </a:p>
          <a:p>
            <a:pPr eaLnBrk="1" hangingPunct="1">
              <a:lnSpc>
                <a:spcPct val="80000"/>
              </a:lnSpc>
            </a:pPr>
            <a:r>
              <a:rPr sz="3200" dirty="0">
                <a:solidFill>
                  <a:srgbClr val="000000"/>
                </a:solidFill>
              </a:rPr>
              <a:t>Production of bile pigments.</a:t>
            </a:r>
          </a:p>
          <a:p>
            <a:endParaRPr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22</a:t>
            </a:fld>
            <a:endParaRPr lang="en-US" altLang="zh-CN" dirty="0">
              <a:latin typeface="Arial" panose="020B060402020202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ln/>
        </p:spPr>
        <p:txBody>
          <a:bodyPr vert="horz" wrap="square" lIns="91440" tIns="45720" rIns="91440" bIns="45720" anchor="t"/>
          <a:lstStyle/>
          <a:p>
            <a:r>
              <a:rPr dirty="0"/>
              <a:t>Hemoglobin</a:t>
            </a:r>
          </a:p>
        </p:txBody>
      </p:sp>
      <p:sp>
        <p:nvSpPr>
          <p:cNvPr id="28675" name="Content Placeholder 2"/>
          <p:cNvSpPr>
            <a:spLocks noGrp="1"/>
          </p:cNvSpPr>
          <p:nvPr>
            <p:ph idx="1"/>
          </p:nvPr>
        </p:nvSpPr>
        <p:spPr>
          <a:ln/>
        </p:spPr>
        <p:txBody>
          <a:bodyPr vert="horz" wrap="square" lIns="91440" tIns="45720" rIns="91440" bIns="45720" anchor="t"/>
          <a:lstStyle/>
          <a:p>
            <a:r>
              <a:rPr dirty="0"/>
              <a:t>Coloring &amp; respiratory pigment present in the RBC.</a:t>
            </a:r>
          </a:p>
          <a:p>
            <a:pPr eaLnBrk="1" hangingPunct="1">
              <a:lnSpc>
                <a:spcPct val="80000"/>
              </a:lnSpc>
            </a:pPr>
            <a:r>
              <a:rPr sz="2800" dirty="0">
                <a:solidFill>
                  <a:srgbClr val="000000"/>
                </a:solidFill>
              </a:rPr>
              <a:t>Composition of hemoglobin</a:t>
            </a:r>
          </a:p>
          <a:p>
            <a:pPr lvl="1" eaLnBrk="1" hangingPunct="1">
              <a:lnSpc>
                <a:spcPct val="80000"/>
              </a:lnSpc>
            </a:pPr>
            <a:r>
              <a:rPr sz="2400" dirty="0">
                <a:solidFill>
                  <a:srgbClr val="000000"/>
                </a:solidFill>
              </a:rPr>
              <a:t> A protein called globin</a:t>
            </a:r>
          </a:p>
          <a:p>
            <a:pPr lvl="2" eaLnBrk="1" hangingPunct="1">
              <a:lnSpc>
                <a:spcPct val="80000"/>
              </a:lnSpc>
            </a:pPr>
            <a:r>
              <a:rPr sz="2000" dirty="0">
                <a:solidFill>
                  <a:srgbClr val="000000"/>
                </a:solidFill>
              </a:rPr>
              <a:t>made up of two alpha and two beta chains</a:t>
            </a:r>
          </a:p>
          <a:p>
            <a:pPr lvl="1" eaLnBrk="1" hangingPunct="1">
              <a:lnSpc>
                <a:spcPct val="80000"/>
              </a:lnSpc>
            </a:pPr>
            <a:r>
              <a:rPr sz="2400" dirty="0">
                <a:solidFill>
                  <a:srgbClr val="000000"/>
                </a:solidFill>
              </a:rPr>
              <a:t>A </a:t>
            </a:r>
            <a:r>
              <a:rPr sz="2400" i="1" dirty="0">
                <a:solidFill>
                  <a:srgbClr val="000000"/>
                </a:solidFill>
              </a:rPr>
              <a:t>heme</a:t>
            </a:r>
            <a:r>
              <a:rPr sz="2400" dirty="0">
                <a:solidFill>
                  <a:srgbClr val="000000"/>
                </a:solidFill>
              </a:rPr>
              <a:t> molecule</a:t>
            </a:r>
          </a:p>
          <a:p>
            <a:pPr lvl="2" eaLnBrk="1" hangingPunct="1">
              <a:lnSpc>
                <a:spcPct val="80000"/>
              </a:lnSpc>
            </a:pPr>
            <a:r>
              <a:rPr sz="2000" dirty="0">
                <a:solidFill>
                  <a:srgbClr val="000000"/>
                </a:solidFill>
              </a:rPr>
              <a:t>Each heme group bears an atom of </a:t>
            </a:r>
            <a:r>
              <a:rPr sz="2000" b="1" dirty="0">
                <a:solidFill>
                  <a:srgbClr val="000000"/>
                </a:solidFill>
              </a:rPr>
              <a:t>Iron</a:t>
            </a:r>
            <a:r>
              <a:rPr sz="2000" dirty="0">
                <a:solidFill>
                  <a:srgbClr val="000000"/>
                </a:solidFill>
              </a:rPr>
              <a:t>, which can bind to one oxygen</a:t>
            </a:r>
            <a:r>
              <a:rPr sz="2000" baseline="-25000" dirty="0">
                <a:solidFill>
                  <a:srgbClr val="000000"/>
                </a:solidFill>
              </a:rPr>
              <a:t> </a:t>
            </a:r>
            <a:r>
              <a:rPr sz="2000" dirty="0">
                <a:solidFill>
                  <a:srgbClr val="000000"/>
                </a:solidFill>
              </a:rPr>
              <a:t>molecule</a:t>
            </a:r>
          </a:p>
          <a:p>
            <a:pPr lvl="2" eaLnBrk="1" hangingPunct="1">
              <a:lnSpc>
                <a:spcPct val="80000"/>
              </a:lnSpc>
            </a:pPr>
            <a:r>
              <a:rPr sz="2000" dirty="0"/>
              <a:t>Each hemoglobin molecule thus can transport four molecules of oxygen</a:t>
            </a:r>
          </a:p>
          <a:p>
            <a:endParaRPr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23</a:t>
            </a:fld>
            <a:endParaRPr lang="en-US" altLang="zh-CN" dirty="0">
              <a:latin typeface="Arial" panose="020B060402020202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Picture 4" descr="FG16_07a"/>
          <p:cNvSpPr>
            <a:spLocks noChangeAspect="1"/>
          </p:cNvSpPr>
          <p:nvPr/>
        </p:nvSpPr>
        <p:spPr>
          <a:xfrm>
            <a:off x="1992313" y="3500438"/>
            <a:ext cx="4464050" cy="2665412"/>
          </a:xfrm>
          <a:prstGeom prst="rect">
            <a:avLst/>
          </a:prstGeom>
          <a:noFill/>
          <a:ln w="9525">
            <a:noFill/>
          </a:ln>
        </p:spPr>
        <p:txBody>
          <a:bodyPr/>
          <a:lstStyle/>
          <a:p>
            <a:endParaRPr dirty="0">
              <a:latin typeface="Arial" panose="020B0604020202020204" pitchFamily="34" charset="0"/>
            </a:endParaRPr>
          </a:p>
        </p:txBody>
      </p:sp>
      <p:sp>
        <p:nvSpPr>
          <p:cNvPr id="29699" name="Picture 6" descr="FG16_07b"/>
          <p:cNvSpPr>
            <a:spLocks noChangeAspect="1"/>
          </p:cNvSpPr>
          <p:nvPr/>
        </p:nvSpPr>
        <p:spPr>
          <a:xfrm>
            <a:off x="6311901" y="3500438"/>
            <a:ext cx="4176713" cy="2557462"/>
          </a:xfrm>
          <a:prstGeom prst="rect">
            <a:avLst/>
          </a:prstGeom>
          <a:noFill/>
          <a:ln w="9525">
            <a:noFill/>
          </a:ln>
        </p:spPr>
        <p:txBody>
          <a:bodyPr/>
          <a:lstStyle/>
          <a:p>
            <a:endParaRPr dirty="0">
              <a:latin typeface="Arial" panose="020B0604020202020204" pitchFamily="34" charset="0"/>
            </a:endParaRPr>
          </a:p>
        </p:txBody>
      </p:sp>
      <p:sp>
        <p:nvSpPr>
          <p:cNvPr id="29700" name="Picture 6" descr="19_04"/>
          <p:cNvSpPr>
            <a:spLocks noChangeAspect="1"/>
          </p:cNvSpPr>
          <p:nvPr/>
        </p:nvSpPr>
        <p:spPr>
          <a:xfrm>
            <a:off x="4038600" y="304800"/>
            <a:ext cx="4368800" cy="2819400"/>
          </a:xfrm>
          <a:prstGeom prst="rect">
            <a:avLst/>
          </a:prstGeom>
          <a:noFill/>
          <a:ln w="9525">
            <a:noFill/>
          </a:ln>
        </p:spPr>
        <p:txBody>
          <a:bodyPr/>
          <a:lstStyle/>
          <a:p>
            <a:endParaRPr dirty="0">
              <a:latin typeface="Arial" panose="020B0604020202020204" pitchFamily="34" charset="0"/>
            </a:endParaRP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24</a:t>
            </a:fld>
            <a:endParaRPr lang="en-US" altLang="zh-CN" dirty="0">
              <a:latin typeface="Arial" panose="020B0604020202020204"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Picture 4"/>
          <p:cNvSpPr>
            <a:spLocks noChangeAspect="1"/>
          </p:cNvSpPr>
          <p:nvPr/>
        </p:nvSpPr>
        <p:spPr>
          <a:xfrm>
            <a:off x="1828800" y="533400"/>
            <a:ext cx="8686800" cy="5334000"/>
          </a:xfrm>
          <a:prstGeom prst="rect">
            <a:avLst/>
          </a:prstGeom>
          <a:noFill/>
          <a:ln w="9525">
            <a:noFill/>
          </a:ln>
        </p:spPr>
        <p:txBody>
          <a:bodyPr/>
          <a:lstStyle/>
          <a:p>
            <a:endParaRPr dirty="0">
              <a:latin typeface="Arial" panose="020B0604020202020204" pitchFamily="34" charset="0"/>
            </a:endParaRP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25</a:t>
            </a:fld>
            <a:endParaRPr lang="en-US" altLang="zh-CN" dirty="0">
              <a:latin typeface="Arial" panose="020B060402020202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ln/>
        </p:spPr>
        <p:txBody>
          <a:bodyPr vert="horz" wrap="square" lIns="91440" tIns="45720" rIns="91440" bIns="45720" anchor="t"/>
          <a:lstStyle/>
          <a:p>
            <a:r>
              <a:rPr dirty="0"/>
              <a:t>Hemoglobin</a:t>
            </a:r>
          </a:p>
        </p:txBody>
      </p:sp>
      <p:sp>
        <p:nvSpPr>
          <p:cNvPr id="31747" name="Content Placeholder 2"/>
          <p:cNvSpPr>
            <a:spLocks noGrp="1"/>
          </p:cNvSpPr>
          <p:nvPr>
            <p:ph idx="1"/>
          </p:nvPr>
        </p:nvSpPr>
        <p:spPr>
          <a:xfrm>
            <a:off x="1981200" y="1066801"/>
            <a:ext cx="8229600" cy="5064125"/>
          </a:xfrm>
          <a:ln/>
        </p:spPr>
        <p:txBody>
          <a:bodyPr vert="horz" wrap="square" lIns="91440" tIns="45720" rIns="91440" bIns="45720" anchor="t"/>
          <a:lstStyle/>
          <a:p>
            <a:r>
              <a:rPr sz="3200" dirty="0">
                <a:solidFill>
                  <a:srgbClr val="000000"/>
                </a:solidFill>
              </a:rPr>
              <a:t>Hemoglobin reversibly binds with oxygen and most oxygen in the blood is bound to hemoglobin</a:t>
            </a:r>
          </a:p>
          <a:p>
            <a:pPr marL="342900" lvl="2" indent="-342900" algn="ctr"/>
            <a:r>
              <a:rPr dirty="0">
                <a:solidFill>
                  <a:srgbClr val="000000"/>
                </a:solidFill>
              </a:rPr>
              <a:t>Hb + O</a:t>
            </a:r>
            <a:r>
              <a:rPr baseline="-25000" dirty="0">
                <a:solidFill>
                  <a:srgbClr val="000000"/>
                </a:solidFill>
              </a:rPr>
              <a:t>2</a:t>
            </a:r>
            <a:r>
              <a:rPr dirty="0">
                <a:solidFill>
                  <a:srgbClr val="000000"/>
                </a:solidFill>
              </a:rPr>
              <a:t>                 HbO</a:t>
            </a:r>
            <a:r>
              <a:rPr baseline="-25000" dirty="0">
                <a:solidFill>
                  <a:srgbClr val="000000"/>
                </a:solidFill>
              </a:rPr>
              <a:t>2</a:t>
            </a:r>
            <a:r>
              <a:rPr dirty="0">
                <a:solidFill>
                  <a:srgbClr val="000000"/>
                </a:solidFill>
              </a:rPr>
              <a:t>  (oxyhemoglobin)</a:t>
            </a:r>
          </a:p>
          <a:p>
            <a:endParaRPr sz="3200" dirty="0">
              <a:solidFill>
                <a:srgbClr val="000000"/>
              </a:solidFill>
            </a:endParaRPr>
          </a:p>
          <a:p>
            <a:endParaRPr dirty="0"/>
          </a:p>
        </p:txBody>
      </p:sp>
      <p:sp>
        <p:nvSpPr>
          <p:cNvPr id="31748" name="Picture 3" descr="Ferns0100"/>
          <p:cNvSpPr>
            <a:spLocks noChangeAspect="1"/>
          </p:cNvSpPr>
          <p:nvPr/>
        </p:nvSpPr>
        <p:spPr>
          <a:xfrm>
            <a:off x="1905000" y="3048000"/>
            <a:ext cx="8534400" cy="3048000"/>
          </a:xfrm>
          <a:prstGeom prst="rect">
            <a:avLst/>
          </a:prstGeom>
          <a:noFill/>
          <a:ln w="9525">
            <a:noFill/>
          </a:ln>
        </p:spPr>
        <p:txBody>
          <a:bodyPr/>
          <a:lstStyle/>
          <a:p>
            <a:endParaRPr dirty="0">
              <a:latin typeface="Arial" panose="020B0604020202020204" pitchFamily="34" charset="0"/>
            </a:endParaRPr>
          </a:p>
        </p:txBody>
      </p:sp>
      <p:sp>
        <p:nvSpPr>
          <p:cNvPr id="31749" name="Line 9"/>
          <p:cNvSpPr/>
          <p:nvPr/>
        </p:nvSpPr>
        <p:spPr>
          <a:xfrm>
            <a:off x="4876800" y="2819400"/>
            <a:ext cx="762000" cy="0"/>
          </a:xfrm>
          <a:prstGeom prst="line">
            <a:avLst/>
          </a:prstGeom>
          <a:ln w="9525" cap="flat" cmpd="sng">
            <a:solidFill>
              <a:schemeClr val="tx1"/>
            </a:solidFill>
            <a:prstDash val="solid"/>
            <a:headEnd type="triangle" w="med" len="med"/>
            <a:tailEnd type="triangle" w="med" len="med"/>
          </a:ln>
        </p:spPr>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26</a:t>
            </a:fld>
            <a:endParaRPr lang="en-US" altLang="zh-CN" dirty="0">
              <a:latin typeface="Arial" panose="020B060402020202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ln/>
        </p:spPr>
        <p:txBody>
          <a:bodyPr vert="horz" wrap="square" lIns="91440" tIns="45720" rIns="91440" bIns="45720" anchor="t"/>
          <a:lstStyle/>
          <a:p>
            <a:r>
              <a:rPr dirty="0"/>
              <a:t>Hemoglobin</a:t>
            </a:r>
          </a:p>
        </p:txBody>
      </p:sp>
      <p:sp>
        <p:nvSpPr>
          <p:cNvPr id="32771" name="Content Placeholder 2"/>
          <p:cNvSpPr>
            <a:spLocks noGrp="1"/>
          </p:cNvSpPr>
          <p:nvPr>
            <p:ph idx="1"/>
          </p:nvPr>
        </p:nvSpPr>
        <p:spPr>
          <a:ln/>
        </p:spPr>
        <p:txBody>
          <a:bodyPr vert="horz" wrap="square" lIns="91440" tIns="45720" rIns="91440" bIns="45720" anchor="t"/>
          <a:lstStyle/>
          <a:p>
            <a:r>
              <a:rPr dirty="0"/>
              <a:t>When there is a high concentration of oxygen e.g in the alveoli Hb combines with oxygen to form oxyhaemoglobin. </a:t>
            </a:r>
          </a:p>
          <a:p>
            <a:r>
              <a:rPr dirty="0"/>
              <a:t>When the blood reaches the tissue which have a low concentration of oxygen the Hb dissociates with the oxygen and the oxygen is released into body tissues.</a:t>
            </a:r>
          </a:p>
          <a:p>
            <a:endParaRPr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27</a:t>
            </a:fld>
            <a:endParaRPr lang="en-US" altLang="zh-CN" dirty="0">
              <a:latin typeface="Arial" panose="020B0604020202020204"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ln/>
        </p:spPr>
        <p:txBody>
          <a:bodyPr vert="horz" wrap="square" lIns="91440" tIns="45720" rIns="91440" bIns="45720" anchor="t"/>
          <a:lstStyle/>
          <a:p>
            <a:endParaRPr dirty="0"/>
          </a:p>
        </p:txBody>
      </p:sp>
      <p:sp>
        <p:nvSpPr>
          <p:cNvPr id="33795" name="Content Placeholder 2"/>
          <p:cNvSpPr>
            <a:spLocks noGrp="1"/>
          </p:cNvSpPr>
          <p:nvPr>
            <p:ph idx="1"/>
          </p:nvPr>
        </p:nvSpPr>
        <p:spPr>
          <a:ln/>
        </p:spPr>
        <p:txBody>
          <a:bodyPr vert="horz" wrap="square" lIns="91440" tIns="45720" rIns="91440" bIns="45720" anchor="t"/>
          <a:lstStyle/>
          <a:p>
            <a:pPr eaLnBrk="1" hangingPunct="1"/>
            <a:r>
              <a:rPr sz="2800" dirty="0">
                <a:solidFill>
                  <a:srgbClr val="000000"/>
                </a:solidFill>
              </a:rPr>
              <a:t>Oxyhemoglobin – hemoglobin bound to oxygen</a:t>
            </a:r>
          </a:p>
          <a:p>
            <a:pPr lvl="1" eaLnBrk="1" hangingPunct="1"/>
            <a:r>
              <a:rPr sz="2400" dirty="0">
                <a:solidFill>
                  <a:srgbClr val="000000"/>
                </a:solidFill>
              </a:rPr>
              <a:t>Oxygen loading takes place in the lungs</a:t>
            </a:r>
          </a:p>
          <a:p>
            <a:pPr eaLnBrk="1" hangingPunct="1"/>
            <a:r>
              <a:rPr sz="2800" dirty="0">
                <a:solidFill>
                  <a:srgbClr val="000000"/>
                </a:solidFill>
              </a:rPr>
              <a:t>Deoxyhemoglobin – hemoglobin after oxygen diffuses into tissues (reduced Hb) </a:t>
            </a:r>
          </a:p>
          <a:p>
            <a:pPr eaLnBrk="1" hangingPunct="1"/>
            <a:r>
              <a:rPr sz="2800" dirty="0">
                <a:solidFill>
                  <a:srgbClr val="000000"/>
                </a:solidFill>
              </a:rPr>
              <a:t>Carbaminohemoglobin – hemoglobin bound to carbon dioxide</a:t>
            </a:r>
            <a:r>
              <a:rPr sz="2800" baseline="-25000" dirty="0">
                <a:solidFill>
                  <a:srgbClr val="000000"/>
                </a:solidFill>
              </a:rPr>
              <a:t> </a:t>
            </a:r>
            <a:endParaRPr sz="2800" dirty="0">
              <a:solidFill>
                <a:srgbClr val="000000"/>
              </a:solidFill>
            </a:endParaRPr>
          </a:p>
          <a:p>
            <a:pPr lvl="1" eaLnBrk="1" hangingPunct="1"/>
            <a:r>
              <a:rPr sz="2400" dirty="0"/>
              <a:t>Carbon dioxide loading takes place in the tissues </a:t>
            </a:r>
          </a:p>
          <a:p>
            <a:endParaRPr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28</a:t>
            </a:fld>
            <a:endParaRPr lang="en-US" altLang="zh-CN" dirty="0">
              <a:latin typeface="Arial" panose="020B0604020202020204"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p:cNvSpPr>
          <p:nvPr>
            <p:ph type="title"/>
          </p:nvPr>
        </p:nvSpPr>
        <p:spPr>
          <a:ln/>
        </p:spPr>
        <p:txBody>
          <a:bodyPr vert="horz" wrap="square" lIns="91440" tIns="45720" rIns="91440" bIns="45720" anchor="t"/>
          <a:lstStyle/>
          <a:p>
            <a:r>
              <a:rPr dirty="0"/>
              <a:t>Erythropoiesis</a:t>
            </a:r>
          </a:p>
        </p:txBody>
      </p:sp>
      <p:sp>
        <p:nvSpPr>
          <p:cNvPr id="34819" name="Rectangle 3"/>
          <p:cNvSpPr>
            <a:spLocks noGrp="1"/>
          </p:cNvSpPr>
          <p:nvPr>
            <p:ph idx="1"/>
          </p:nvPr>
        </p:nvSpPr>
        <p:spPr>
          <a:xfrm>
            <a:off x="1981200" y="1066801"/>
            <a:ext cx="8229600" cy="5064125"/>
          </a:xfrm>
          <a:ln/>
        </p:spPr>
        <p:txBody>
          <a:bodyPr vert="horz" wrap="square" lIns="91440" tIns="45720" rIns="91440" bIns="45720" anchor="t"/>
          <a:lstStyle/>
          <a:p>
            <a:pPr>
              <a:lnSpc>
                <a:spcPct val="90000"/>
              </a:lnSpc>
            </a:pPr>
            <a:r>
              <a:rPr sz="2600" dirty="0"/>
              <a:t>Production of Erythrocytes</a:t>
            </a:r>
          </a:p>
          <a:p>
            <a:pPr>
              <a:lnSpc>
                <a:spcPct val="90000"/>
              </a:lnSpc>
            </a:pPr>
            <a:r>
              <a:rPr sz="2600" dirty="0"/>
              <a:t>2.5 millions of RBC produced/sec.</a:t>
            </a:r>
          </a:p>
          <a:p>
            <a:pPr>
              <a:lnSpc>
                <a:spcPct val="90000"/>
              </a:lnSpc>
            </a:pPr>
            <a:r>
              <a:rPr sz="2600" dirty="0"/>
              <a:t>Occurs in Yolk Sac, Liver &amp; Spleen (fetus); Red Bone Marrow of flat bones, sternum, ribs, etc.(adult)</a:t>
            </a:r>
          </a:p>
          <a:p>
            <a:pPr>
              <a:lnSpc>
                <a:spcPct val="90000"/>
              </a:lnSpc>
            </a:pPr>
            <a:r>
              <a:rPr sz="2600" dirty="0"/>
              <a:t>Haemopoietic material for erythropoiesis:</a:t>
            </a:r>
          </a:p>
          <a:p>
            <a:pPr>
              <a:lnSpc>
                <a:spcPct val="90000"/>
              </a:lnSpc>
              <a:buNone/>
            </a:pPr>
            <a:r>
              <a:rPr sz="2600" dirty="0"/>
              <a:t>			Iron (Fe++) and protein, </a:t>
            </a:r>
          </a:p>
          <a:p>
            <a:pPr>
              <a:lnSpc>
                <a:spcPct val="90000"/>
              </a:lnSpc>
            </a:pPr>
            <a:r>
              <a:rPr sz="2600" dirty="0"/>
              <a:t>Influencing factors of RBC maturity:</a:t>
            </a:r>
          </a:p>
          <a:p>
            <a:pPr>
              <a:lnSpc>
                <a:spcPct val="90000"/>
              </a:lnSpc>
              <a:buNone/>
            </a:pPr>
            <a:r>
              <a:rPr sz="2600" dirty="0"/>
              <a:t>			Vitamin B12 and folic acid</a:t>
            </a:r>
          </a:p>
          <a:p>
            <a:pPr>
              <a:lnSpc>
                <a:spcPct val="90000"/>
              </a:lnSpc>
            </a:pPr>
            <a:r>
              <a:rPr sz="2600" dirty="0"/>
              <a:t>Stimulated by E</a:t>
            </a:r>
            <a:r>
              <a:rPr sz="2600" u="sng" dirty="0">
                <a:solidFill>
                  <a:srgbClr val="008040"/>
                </a:solidFill>
              </a:rPr>
              <a:t>rythropoietin</a:t>
            </a:r>
            <a:r>
              <a:rPr sz="2600" dirty="0"/>
              <a:t> (</a:t>
            </a:r>
            <a:r>
              <a:rPr sz="2600" dirty="0">
                <a:solidFill>
                  <a:srgbClr val="008040"/>
                </a:solidFill>
              </a:rPr>
              <a:t>EPO</a:t>
            </a:r>
            <a:r>
              <a:rPr sz="2600" dirty="0"/>
              <a:t>) from kidney cells.</a:t>
            </a:r>
          </a:p>
          <a:p>
            <a:pPr>
              <a:lnSpc>
                <a:spcPct val="90000"/>
              </a:lnSpc>
            </a:pPr>
            <a:r>
              <a:rPr sz="2600" dirty="0"/>
              <a:t>Process requires 6 -7 days.</a:t>
            </a: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29</a:t>
            </a:fld>
            <a:endParaRPr lang="en-US" altLang="zh-CN" dirty="0">
              <a:latin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p:cNvSpPr>
          <p:nvPr>
            <p:ph type="title"/>
          </p:nvPr>
        </p:nvSpPr>
        <p:spPr>
          <a:ln/>
        </p:spPr>
        <p:txBody>
          <a:bodyPr vert="horz" wrap="square" lIns="91440" tIns="45720" rIns="91440" bIns="45720" anchor="t"/>
          <a:lstStyle/>
          <a:p>
            <a:pPr eaLnBrk="1" hangingPunct="1"/>
            <a:r>
              <a:rPr dirty="0"/>
              <a:t>Functions of Blood</a:t>
            </a:r>
          </a:p>
        </p:txBody>
      </p:sp>
      <p:sp>
        <p:nvSpPr>
          <p:cNvPr id="8195" name="Rectangle 3"/>
          <p:cNvSpPr>
            <a:spLocks noGrp="1"/>
          </p:cNvSpPr>
          <p:nvPr>
            <p:ph idx="1"/>
          </p:nvPr>
        </p:nvSpPr>
        <p:spPr>
          <a:ln/>
        </p:spPr>
        <p:txBody>
          <a:bodyPr vert="horz" wrap="square" lIns="91440" tIns="45720" rIns="91440" bIns="45720" anchor="t"/>
          <a:lstStyle/>
          <a:p>
            <a:pPr eaLnBrk="1" hangingPunct="1"/>
            <a:r>
              <a:rPr dirty="0">
                <a:solidFill>
                  <a:srgbClr val="000000"/>
                </a:solidFill>
              </a:rPr>
              <a:t>Blood performs a number of functions dealing with:</a:t>
            </a:r>
          </a:p>
          <a:p>
            <a:pPr lvl="1" eaLnBrk="1" hangingPunct="1"/>
            <a:r>
              <a:rPr dirty="0">
                <a:solidFill>
                  <a:srgbClr val="000000"/>
                </a:solidFill>
              </a:rPr>
              <a:t>Substance distribution</a:t>
            </a:r>
          </a:p>
          <a:p>
            <a:pPr lvl="1" eaLnBrk="1" hangingPunct="1"/>
            <a:r>
              <a:rPr dirty="0">
                <a:solidFill>
                  <a:srgbClr val="000000"/>
                </a:solidFill>
              </a:rPr>
              <a:t>Regulation of blood levels of particular substances</a:t>
            </a:r>
          </a:p>
          <a:p>
            <a:pPr lvl="1" eaLnBrk="1" hangingPunct="1"/>
            <a:r>
              <a:rPr dirty="0"/>
              <a:t>Body protection</a:t>
            </a:r>
          </a:p>
          <a:p>
            <a:pPr eaLnBrk="1" hangingPunct="1"/>
            <a:endParaRPr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3</a:t>
            </a:fld>
            <a:endParaRPr lang="en-US" altLang="zh-CN" dirty="0">
              <a:latin typeface="Arial" panose="020B06040202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Picture 2"/>
          <p:cNvSpPr>
            <a:spLocks noChangeAspect="1"/>
          </p:cNvSpPr>
          <p:nvPr/>
        </p:nvSpPr>
        <p:spPr>
          <a:xfrm>
            <a:off x="3886201" y="457200"/>
            <a:ext cx="6450013" cy="5943600"/>
          </a:xfrm>
          <a:prstGeom prst="rect">
            <a:avLst/>
          </a:prstGeom>
          <a:noFill/>
          <a:ln w="9525">
            <a:noFill/>
          </a:ln>
        </p:spPr>
        <p:txBody>
          <a:bodyPr/>
          <a:lstStyle/>
          <a:p>
            <a:endParaRPr dirty="0">
              <a:latin typeface="Arial" panose="020B0604020202020204" pitchFamily="34" charset="0"/>
            </a:endParaRP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30</a:t>
            </a:fld>
            <a:endParaRPr lang="en-US" altLang="zh-CN" dirty="0">
              <a:latin typeface="Arial" panose="020B0604020202020204"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p:cNvSpPr>
          <p:nvPr>
            <p:ph type="title"/>
          </p:nvPr>
        </p:nvSpPr>
        <p:spPr>
          <a:ln/>
        </p:spPr>
        <p:txBody>
          <a:bodyPr vert="horz" wrap="square" lIns="91440" tIns="45720" rIns="91440" bIns="45720" anchor="t"/>
          <a:lstStyle/>
          <a:p>
            <a:r>
              <a:rPr dirty="0"/>
              <a:t>Erythropoiesis</a:t>
            </a:r>
          </a:p>
        </p:txBody>
      </p:sp>
      <p:sp>
        <p:nvSpPr>
          <p:cNvPr id="36867" name="Rectangle 3"/>
          <p:cNvSpPr>
            <a:spLocks noGrp="1"/>
          </p:cNvSpPr>
          <p:nvPr>
            <p:ph idx="1"/>
          </p:nvPr>
        </p:nvSpPr>
        <p:spPr>
          <a:xfrm>
            <a:off x="1981200" y="1066801"/>
            <a:ext cx="8229600" cy="5064125"/>
          </a:xfrm>
          <a:ln/>
        </p:spPr>
        <p:txBody>
          <a:bodyPr vert="horz" wrap="square" lIns="91440" tIns="45720" rIns="91440" bIns="45720" anchor="t"/>
          <a:lstStyle/>
          <a:p>
            <a:pPr eaLnBrk="1" hangingPunct="1">
              <a:lnSpc>
                <a:spcPct val="80000"/>
              </a:lnSpc>
            </a:pPr>
            <a:r>
              <a:rPr sz="2600" dirty="0">
                <a:solidFill>
                  <a:srgbClr val="000000"/>
                </a:solidFill>
              </a:rPr>
              <a:t>A hemocytoblast is transformed into a committed cell called the proerythroblast</a:t>
            </a:r>
          </a:p>
          <a:p>
            <a:pPr eaLnBrk="1" hangingPunct="1">
              <a:lnSpc>
                <a:spcPct val="80000"/>
              </a:lnSpc>
            </a:pPr>
            <a:r>
              <a:rPr sz="2600" dirty="0">
                <a:solidFill>
                  <a:srgbClr val="000000"/>
                </a:solidFill>
              </a:rPr>
              <a:t>Proerythroblasts develop into early erythroblasts</a:t>
            </a:r>
          </a:p>
          <a:p>
            <a:pPr eaLnBrk="1" hangingPunct="1">
              <a:lnSpc>
                <a:spcPct val="80000"/>
              </a:lnSpc>
            </a:pPr>
            <a:r>
              <a:rPr sz="2600" dirty="0">
                <a:solidFill>
                  <a:srgbClr val="000000"/>
                </a:solidFill>
              </a:rPr>
              <a:t>The developmental pathway consists of three phases</a:t>
            </a:r>
          </a:p>
          <a:p>
            <a:pPr lvl="1" eaLnBrk="1" hangingPunct="1">
              <a:lnSpc>
                <a:spcPct val="80000"/>
              </a:lnSpc>
            </a:pPr>
            <a:r>
              <a:rPr sz="2200" dirty="0">
                <a:solidFill>
                  <a:srgbClr val="000000"/>
                </a:solidFill>
              </a:rPr>
              <a:t>Phase 1 – increased ribosome synthesis in early erythroblasts</a:t>
            </a:r>
          </a:p>
          <a:p>
            <a:pPr lvl="1" eaLnBrk="1" hangingPunct="1">
              <a:lnSpc>
                <a:spcPct val="80000"/>
              </a:lnSpc>
            </a:pPr>
            <a:r>
              <a:rPr sz="2200" dirty="0">
                <a:solidFill>
                  <a:srgbClr val="000000"/>
                </a:solidFill>
              </a:rPr>
              <a:t>Phase 2 – hemoglobin accumulation in late erythroblasts and normoblasts</a:t>
            </a:r>
          </a:p>
          <a:p>
            <a:pPr lvl="1" eaLnBrk="1" hangingPunct="1">
              <a:lnSpc>
                <a:spcPct val="80000"/>
              </a:lnSpc>
            </a:pPr>
            <a:r>
              <a:rPr sz="2200" dirty="0">
                <a:solidFill>
                  <a:srgbClr val="000000"/>
                </a:solidFill>
              </a:rPr>
              <a:t>Phase 3 – ejection of the nucleus from normoblasts and formation of reticulocytes</a:t>
            </a:r>
          </a:p>
          <a:p>
            <a:pPr eaLnBrk="1" hangingPunct="1">
              <a:lnSpc>
                <a:spcPct val="80000"/>
              </a:lnSpc>
            </a:pPr>
            <a:r>
              <a:rPr sz="2600" dirty="0"/>
              <a:t>Reticulocytes then become mature erythrocytes</a:t>
            </a:r>
          </a:p>
          <a:p>
            <a:pPr lvl="1" eaLnBrk="1" hangingPunct="1">
              <a:lnSpc>
                <a:spcPct val="80000"/>
              </a:lnSpc>
            </a:pPr>
            <a:r>
              <a:rPr sz="2200" dirty="0"/>
              <a:t>Reticulocytes make up about 1 -2 % of all circulating erythrocytes</a:t>
            </a:r>
          </a:p>
          <a:p>
            <a:pPr>
              <a:lnSpc>
                <a:spcPct val="80000"/>
              </a:lnSpc>
            </a:pPr>
            <a:endParaRPr sz="2600"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31</a:t>
            </a:fld>
            <a:endParaRPr lang="en-US" altLang="zh-CN" dirty="0">
              <a:latin typeface="Arial" panose="020B0604020202020204"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p:cNvSpPr>
          <p:nvPr>
            <p:ph type="title"/>
          </p:nvPr>
        </p:nvSpPr>
        <p:spPr>
          <a:ln/>
        </p:spPr>
        <p:txBody>
          <a:bodyPr vert="horz" wrap="square" lIns="91440" tIns="45720" rIns="91440" bIns="45720" anchor="t"/>
          <a:lstStyle/>
          <a:p>
            <a:r>
              <a:rPr dirty="0"/>
              <a:t>Steps of Erythropoiesis</a:t>
            </a:r>
          </a:p>
        </p:txBody>
      </p:sp>
      <p:sp>
        <p:nvSpPr>
          <p:cNvPr id="37891" name="Rectangle 3"/>
          <p:cNvSpPr>
            <a:spLocks noGrp="1"/>
          </p:cNvSpPr>
          <p:nvPr>
            <p:ph idx="1"/>
          </p:nvPr>
        </p:nvSpPr>
        <p:spPr>
          <a:xfrm>
            <a:off x="1981200" y="1066801"/>
            <a:ext cx="8229600" cy="5064125"/>
          </a:xfrm>
          <a:ln/>
        </p:spPr>
        <p:txBody>
          <a:bodyPr vert="horz" wrap="square" lIns="91440" tIns="45720" rIns="91440" bIns="45720" anchor="t"/>
          <a:lstStyle/>
          <a:p>
            <a:r>
              <a:rPr dirty="0"/>
              <a:t>1. Increased production of Ribosomes in stem cells leading to increased mitotic cell division – production of large number of small Proerythroblasts &amp; Erythroblasts.</a:t>
            </a:r>
          </a:p>
          <a:p>
            <a:pPr>
              <a:buNone/>
            </a:pPr>
            <a:r>
              <a:rPr dirty="0"/>
              <a:t>	This is initiated by the presence of EPO &amp; requires the presence of folic acid &amp; Vit B12.</a:t>
            </a:r>
          </a:p>
          <a:p>
            <a:r>
              <a:rPr dirty="0"/>
              <a:t>2. Synthesis of Hb begin to take place in the presence of Iron &amp; other proteins from diet. So that erythroblasts are converted to Pronormoblasts &amp; Normoblasts.</a:t>
            </a:r>
          </a:p>
          <a:p>
            <a:endParaRPr dirty="0"/>
          </a:p>
          <a:p>
            <a:endParaRPr dirty="0"/>
          </a:p>
          <a:p>
            <a:endParaRPr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32</a:t>
            </a:fld>
            <a:endParaRPr lang="en-US" altLang="zh-CN" dirty="0">
              <a:latin typeface="Arial" panose="020B0604020202020204"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p:cNvSpPr>
          <p:nvPr>
            <p:ph type="title"/>
          </p:nvPr>
        </p:nvSpPr>
        <p:spPr>
          <a:ln/>
        </p:spPr>
        <p:txBody>
          <a:bodyPr vert="horz" wrap="square" lIns="91440" tIns="45720" rIns="91440" bIns="45720" anchor="t"/>
          <a:lstStyle/>
          <a:p>
            <a:endParaRPr dirty="0"/>
          </a:p>
        </p:txBody>
      </p:sp>
      <p:sp>
        <p:nvSpPr>
          <p:cNvPr id="38915" name="Rectangle 3"/>
          <p:cNvSpPr>
            <a:spLocks noGrp="1"/>
          </p:cNvSpPr>
          <p:nvPr>
            <p:ph idx="1"/>
          </p:nvPr>
        </p:nvSpPr>
        <p:spPr>
          <a:ln/>
        </p:spPr>
        <p:txBody>
          <a:bodyPr vert="horz" wrap="square" lIns="91440" tIns="45720" rIns="91440" bIns="45720" anchor="t"/>
          <a:lstStyle/>
          <a:p>
            <a:pPr>
              <a:lnSpc>
                <a:spcPct val="90000"/>
              </a:lnSpc>
            </a:pPr>
            <a:r>
              <a:rPr dirty="0"/>
              <a:t>3. The normoblasts are converted into reticulocytes by removal of nucleus &amp; other cell organelles. This requires the presence of folic acid &amp; Vit B12.</a:t>
            </a:r>
          </a:p>
          <a:p>
            <a:pPr>
              <a:lnSpc>
                <a:spcPct val="90000"/>
              </a:lnSpc>
            </a:pPr>
            <a:r>
              <a:rPr dirty="0"/>
              <a:t>4. The reticulocytes are released into blood circulation and gets matured as RBC in the presence of folic acid &amp; vit B12.</a:t>
            </a:r>
          </a:p>
          <a:p>
            <a:pPr>
              <a:lnSpc>
                <a:spcPct val="90000"/>
              </a:lnSpc>
            </a:pPr>
            <a:r>
              <a:rPr dirty="0"/>
              <a:t>5. Thus RBC are produced from stem cells by decreasing the size, formation of Hb &amp; loss of nucleus &amp; other organelles.</a:t>
            </a: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33</a:t>
            </a:fld>
            <a:endParaRPr lang="en-US" altLang="zh-CN" dirty="0">
              <a:latin typeface="Arial" panose="020B0604020202020204"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Picture 4"/>
          <p:cNvSpPr>
            <a:spLocks noChangeAspect="1"/>
          </p:cNvSpPr>
          <p:nvPr/>
        </p:nvSpPr>
        <p:spPr>
          <a:xfrm>
            <a:off x="1828800" y="1752600"/>
            <a:ext cx="8610600" cy="3733800"/>
          </a:xfrm>
          <a:prstGeom prst="rect">
            <a:avLst/>
          </a:prstGeom>
          <a:noFill/>
          <a:ln w="9525">
            <a:noFill/>
          </a:ln>
        </p:spPr>
        <p:txBody>
          <a:bodyPr/>
          <a:lstStyle/>
          <a:p>
            <a:endParaRPr dirty="0">
              <a:latin typeface="Arial" panose="020B0604020202020204" pitchFamily="34" charset="0"/>
            </a:endParaRP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34</a:t>
            </a:fld>
            <a:endParaRPr lang="en-US" altLang="zh-CN" dirty="0">
              <a:latin typeface="Arial" panose="020B0604020202020204"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p:cNvSpPr>
          <p:nvPr>
            <p:ph type="title"/>
          </p:nvPr>
        </p:nvSpPr>
        <p:spPr>
          <a:ln/>
        </p:spPr>
        <p:txBody>
          <a:bodyPr vert="horz" wrap="square" lIns="91440" tIns="45720" rIns="91440" bIns="45720" anchor="t"/>
          <a:lstStyle/>
          <a:p>
            <a:r>
              <a:rPr dirty="0"/>
              <a:t>RBC maturation factors</a:t>
            </a:r>
          </a:p>
        </p:txBody>
      </p:sp>
      <p:sp>
        <p:nvSpPr>
          <p:cNvPr id="40963" name="Rectangle 3"/>
          <p:cNvSpPr>
            <a:spLocks noGrp="1"/>
          </p:cNvSpPr>
          <p:nvPr>
            <p:ph idx="1"/>
          </p:nvPr>
        </p:nvSpPr>
        <p:spPr>
          <a:ln/>
        </p:spPr>
        <p:txBody>
          <a:bodyPr vert="horz" wrap="square" lIns="91440" tIns="45720" rIns="91440" bIns="45720" anchor="t"/>
          <a:lstStyle/>
          <a:p>
            <a:pPr lvl="1" algn="just" eaLnBrk="1" hangingPunct="1">
              <a:buClrTx/>
              <a:buChar char="–"/>
            </a:pPr>
            <a:r>
              <a:rPr lang="en-US" altLang="zh-CN" sz="2400" b="1" dirty="0">
                <a:solidFill>
                  <a:srgbClr val="000000"/>
                </a:solidFill>
                <a:latin typeface="Times New Roman" panose="02020603050405020304" pitchFamily="18" charset="0"/>
                <a:ea typeface="SimSun" panose="02010600030101010101" pitchFamily="2" charset="-122"/>
              </a:rPr>
              <a:t>Vitamin B</a:t>
            </a:r>
            <a:r>
              <a:rPr lang="en-US" altLang="zh-CN" sz="2400" b="1" baseline="-25000" dirty="0">
                <a:solidFill>
                  <a:srgbClr val="000000"/>
                </a:solidFill>
                <a:latin typeface="Times New Roman" panose="02020603050405020304" pitchFamily="18" charset="0"/>
                <a:ea typeface="SimSun" panose="02010600030101010101" pitchFamily="2" charset="-122"/>
              </a:rPr>
              <a:t>12</a:t>
            </a:r>
            <a:r>
              <a:rPr lang="en-US" altLang="zh-CN" sz="2400" b="1" dirty="0">
                <a:solidFill>
                  <a:srgbClr val="000000"/>
                </a:solidFill>
                <a:latin typeface="Times New Roman" panose="02020603050405020304" pitchFamily="18" charset="0"/>
                <a:ea typeface="SimSun" panose="02010600030101010101" pitchFamily="2" charset="-122"/>
              </a:rPr>
              <a:t>: </a:t>
            </a:r>
          </a:p>
          <a:p>
            <a:pPr lvl="2" algn="just" eaLnBrk="1" hangingPunct="1">
              <a:buClrTx/>
              <a:buChar char="•"/>
            </a:pPr>
            <a:r>
              <a:rPr lang="en-US" altLang="zh-CN" sz="2000" b="1" dirty="0">
                <a:solidFill>
                  <a:srgbClr val="000000"/>
                </a:solidFill>
                <a:latin typeface="Times New Roman" panose="02020603050405020304" pitchFamily="18" charset="0"/>
                <a:ea typeface="SimSun" panose="02010600030101010101" pitchFamily="2" charset="-122"/>
              </a:rPr>
              <a:t>Cobalamine, 2~5</a:t>
            </a:r>
            <a:r>
              <a:rPr lang="en-US" altLang="zh-CN" sz="2000" b="1" dirty="0">
                <a:solidFill>
                  <a:srgbClr val="000000"/>
                </a:solidFill>
                <a:latin typeface="Times New Roman" panose="02020603050405020304" pitchFamily="18" charset="0"/>
                <a:ea typeface="SimSun" panose="02010600030101010101" pitchFamily="2" charset="-122"/>
                <a:sym typeface="Symbol" panose="05050102010706020507" pitchFamily="18" charset="2"/>
              </a:rPr>
              <a:t></a:t>
            </a:r>
            <a:r>
              <a:rPr lang="en-US" altLang="zh-CN" sz="2000" b="1" dirty="0">
                <a:solidFill>
                  <a:srgbClr val="000000"/>
                </a:solidFill>
                <a:latin typeface="Times New Roman" panose="02020603050405020304" pitchFamily="18" charset="0"/>
                <a:ea typeface="SimSun" panose="02010600030101010101" pitchFamily="2" charset="-122"/>
              </a:rPr>
              <a:t>g/d.</a:t>
            </a:r>
          </a:p>
          <a:p>
            <a:pPr lvl="2" algn="just" eaLnBrk="1" hangingPunct="1">
              <a:buClrTx/>
              <a:buChar char="•"/>
            </a:pPr>
            <a:r>
              <a:rPr lang="en-US" altLang="zh-CN" sz="2000" b="1" dirty="0">
                <a:solidFill>
                  <a:srgbClr val="000000"/>
                </a:solidFill>
                <a:latin typeface="Times New Roman" panose="02020603050405020304" pitchFamily="18" charset="0"/>
                <a:ea typeface="SimSun" panose="02010600030101010101" pitchFamily="2" charset="-122"/>
              </a:rPr>
              <a:t>Produced by gut bacteria. Good sources include meat, liver, fish, eggs and milk.</a:t>
            </a:r>
          </a:p>
          <a:p>
            <a:pPr lvl="2" algn="just" eaLnBrk="1" hangingPunct="1">
              <a:buClrTx/>
              <a:buChar char="•"/>
            </a:pPr>
            <a:r>
              <a:rPr lang="en-US" altLang="zh-CN" sz="2000" b="1" dirty="0">
                <a:solidFill>
                  <a:srgbClr val="000000"/>
                </a:solidFill>
                <a:latin typeface="Times New Roman" panose="02020603050405020304" pitchFamily="18" charset="0"/>
                <a:ea typeface="SimSun" panose="02010600030101010101" pitchFamily="2" charset="-122"/>
              </a:rPr>
              <a:t>Function: Improve utilization of FA.</a:t>
            </a:r>
          </a:p>
          <a:p>
            <a:pPr lvl="1" algn="just" eaLnBrk="1" hangingPunct="1">
              <a:buClrTx/>
              <a:buChar char="–"/>
            </a:pPr>
            <a:r>
              <a:rPr lang="en-US" altLang="zh-CN" sz="2400" b="1" dirty="0">
                <a:solidFill>
                  <a:srgbClr val="000000"/>
                </a:solidFill>
                <a:latin typeface="Times New Roman" panose="02020603050405020304" pitchFamily="18" charset="0"/>
                <a:ea typeface="SimSun" panose="02010600030101010101" pitchFamily="2" charset="-122"/>
              </a:rPr>
              <a:t>Folic acid: </a:t>
            </a:r>
          </a:p>
          <a:p>
            <a:pPr lvl="2" algn="just" eaLnBrk="1" hangingPunct="1">
              <a:buClrTx/>
              <a:buChar char="•"/>
            </a:pPr>
            <a:r>
              <a:rPr lang="en-US" altLang="zh-CN" sz="2000" b="1" dirty="0">
                <a:solidFill>
                  <a:srgbClr val="000000"/>
                </a:solidFill>
                <a:latin typeface="Times New Roman" panose="02020603050405020304" pitchFamily="18" charset="0"/>
                <a:ea typeface="SimSun" panose="02010600030101010101" pitchFamily="2" charset="-122"/>
              </a:rPr>
              <a:t>FA is essential for the synthesis of DNA.</a:t>
            </a:r>
          </a:p>
          <a:p>
            <a:pPr lvl="2" eaLnBrk="1" hangingPunct="1">
              <a:buClrTx/>
              <a:buChar char="•"/>
            </a:pPr>
            <a:r>
              <a:rPr lang="en-US" altLang="zh-CN" sz="2000" b="1" dirty="0">
                <a:solidFill>
                  <a:srgbClr val="000000"/>
                </a:solidFill>
                <a:latin typeface="Times New Roman" panose="02020603050405020304" pitchFamily="18" charset="0"/>
                <a:ea typeface="SimSun" panose="02010600030101010101" pitchFamily="2" charset="-122"/>
              </a:rPr>
              <a:t>Synthesized by microorganisms and higher plants.</a:t>
            </a:r>
          </a:p>
          <a:p>
            <a:pPr lvl="2" eaLnBrk="1" hangingPunct="1">
              <a:buClrTx/>
              <a:buChar char="•"/>
            </a:pPr>
            <a:r>
              <a:rPr lang="en-US" altLang="zh-CN" sz="2000" b="1" dirty="0">
                <a:solidFill>
                  <a:srgbClr val="000000"/>
                </a:solidFill>
                <a:latin typeface="Times New Roman" panose="02020603050405020304" pitchFamily="18" charset="0"/>
                <a:ea typeface="SimSun" panose="02010600030101010101" pitchFamily="2" charset="-122"/>
              </a:rPr>
              <a:t>Good sources are green leafy vegetables, yeast and organ meats.</a:t>
            </a:r>
          </a:p>
          <a:p>
            <a:endParaRPr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35</a:t>
            </a:fld>
            <a:endParaRPr lang="en-US" altLang="zh-CN" dirty="0">
              <a:latin typeface="Arial" panose="020B0604020202020204"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p:cNvSpPr>
          <p:nvPr>
            <p:ph type="title"/>
          </p:nvPr>
        </p:nvSpPr>
        <p:spPr>
          <a:ln/>
        </p:spPr>
        <p:txBody>
          <a:bodyPr vert="horz" wrap="square" lIns="91440" tIns="45720" rIns="91440" bIns="45720" anchor="t"/>
          <a:lstStyle/>
          <a:p>
            <a:r>
              <a:rPr dirty="0"/>
              <a:t>Regulation of Erythropoiesis</a:t>
            </a:r>
          </a:p>
        </p:txBody>
      </p:sp>
      <p:sp>
        <p:nvSpPr>
          <p:cNvPr id="41987" name="Rectangle 3"/>
          <p:cNvSpPr>
            <a:spLocks noGrp="1"/>
          </p:cNvSpPr>
          <p:nvPr>
            <p:ph idx="1"/>
          </p:nvPr>
        </p:nvSpPr>
        <p:spPr>
          <a:xfrm>
            <a:off x="1981200" y="1143001"/>
            <a:ext cx="8229600" cy="4987925"/>
          </a:xfrm>
          <a:ln/>
        </p:spPr>
        <p:txBody>
          <a:bodyPr vert="horz" wrap="square" lIns="91440" tIns="45720" rIns="91440" bIns="45720" anchor="t"/>
          <a:lstStyle/>
          <a:p>
            <a:pPr eaLnBrk="1" hangingPunct="1"/>
            <a:r>
              <a:rPr dirty="0">
                <a:solidFill>
                  <a:srgbClr val="000000"/>
                </a:solidFill>
              </a:rPr>
              <a:t>The number of circulating erythrocytes remains constant and reflects a balance between RBC production and destruction</a:t>
            </a:r>
          </a:p>
          <a:p>
            <a:pPr lvl="1" eaLnBrk="1" hangingPunct="1"/>
            <a:r>
              <a:rPr dirty="0">
                <a:solidFill>
                  <a:srgbClr val="000000"/>
                </a:solidFill>
              </a:rPr>
              <a:t>Too few red blood cells leads to tissue hypoxia</a:t>
            </a:r>
          </a:p>
          <a:p>
            <a:pPr lvl="1" eaLnBrk="1" hangingPunct="1"/>
            <a:r>
              <a:rPr dirty="0">
                <a:solidFill>
                  <a:srgbClr val="000000"/>
                </a:solidFill>
              </a:rPr>
              <a:t>Too many red blood cells causes undesirable blood viscosity</a:t>
            </a:r>
          </a:p>
          <a:p>
            <a:pPr eaLnBrk="1" hangingPunct="1"/>
            <a:r>
              <a:rPr dirty="0"/>
              <a:t>Erythropoiesis is hormonally controlled and depends on adequate supplies of iron, amino acids, and B vitamins</a:t>
            </a:r>
          </a:p>
          <a:p>
            <a:endParaRPr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36</a:t>
            </a:fld>
            <a:endParaRPr lang="en-US" altLang="zh-CN" dirty="0">
              <a:latin typeface="Arial" panose="020B0604020202020204"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p:cNvSpPr>
          <p:nvPr>
            <p:ph type="title"/>
          </p:nvPr>
        </p:nvSpPr>
        <p:spPr>
          <a:ln/>
        </p:spPr>
        <p:txBody>
          <a:bodyPr vert="horz" wrap="square" lIns="91440" tIns="45720" rIns="91440" bIns="45720" anchor="t"/>
          <a:lstStyle/>
          <a:p>
            <a:r>
              <a:rPr sz="3800" dirty="0"/>
              <a:t>Hormonal regulation of Erythropoiesis</a:t>
            </a:r>
          </a:p>
        </p:txBody>
      </p:sp>
      <p:sp>
        <p:nvSpPr>
          <p:cNvPr id="43011" name="Rectangle 3"/>
          <p:cNvSpPr>
            <a:spLocks noGrp="1"/>
          </p:cNvSpPr>
          <p:nvPr>
            <p:ph idx="1"/>
          </p:nvPr>
        </p:nvSpPr>
        <p:spPr>
          <a:xfrm>
            <a:off x="1981200" y="1066801"/>
            <a:ext cx="8229600" cy="5064125"/>
          </a:xfrm>
          <a:ln/>
        </p:spPr>
        <p:txBody>
          <a:bodyPr vert="horz" wrap="square" lIns="91440" tIns="45720" rIns="91440" bIns="45720" anchor="t"/>
          <a:lstStyle/>
          <a:p>
            <a:r>
              <a:rPr sz="2800" dirty="0"/>
              <a:t>Regulated by the hormone – Erythropoietin, secreted by mainly by kidney cells. </a:t>
            </a:r>
          </a:p>
          <a:p>
            <a:r>
              <a:rPr sz="2800" dirty="0"/>
              <a:t>During hemorrhage, hemolysis or diseases, the oxygen carrying capacity of the blood decreases,  such that oxygen supply to kidney cells decreases. </a:t>
            </a:r>
          </a:p>
          <a:p>
            <a:r>
              <a:rPr sz="2800" dirty="0"/>
              <a:t>This leads to increased secretion of EPO from kidney cells, which stimulates the process of erythropoiesis and hence improves oxygen carrying capacity . </a:t>
            </a:r>
          </a:p>
          <a:p>
            <a:r>
              <a:rPr sz="2800" dirty="0"/>
              <a:t>This reduced tissue hypoxia reduces further secretion of EPO.</a:t>
            </a:r>
          </a:p>
          <a:p>
            <a:endParaRPr sz="2800"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37</a:t>
            </a:fld>
            <a:endParaRPr lang="en-US" altLang="zh-CN" dirty="0">
              <a:latin typeface="Arial" panose="020B0604020202020204"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p:cNvSpPr>
          <p:nvPr>
            <p:ph type="title" idx="4294967295"/>
          </p:nvPr>
        </p:nvSpPr>
        <p:spPr>
          <a:xfrm>
            <a:off x="0" y="152400"/>
            <a:ext cx="7772400" cy="685800"/>
          </a:xfrm>
          <a:ln/>
        </p:spPr>
        <p:txBody>
          <a:bodyPr vert="horz" wrap="square" lIns="91440" tIns="45720" rIns="91440" bIns="45720" anchor="ctr">
            <a:normAutofit fontScale="90000"/>
          </a:bodyPr>
          <a:lstStyle/>
          <a:p>
            <a:pPr eaLnBrk="1" hangingPunct="1"/>
            <a:r>
              <a:rPr dirty="0"/>
              <a:t>Erythropoietin Mechanism</a:t>
            </a:r>
          </a:p>
        </p:txBody>
      </p:sp>
      <p:sp>
        <p:nvSpPr>
          <p:cNvPr id="44035" name="Text Box 3"/>
          <p:cNvSpPr txBox="1"/>
          <p:nvPr/>
        </p:nvSpPr>
        <p:spPr>
          <a:xfrm>
            <a:off x="8839200" y="6399214"/>
            <a:ext cx="1600200" cy="274637"/>
          </a:xfrm>
          <a:prstGeom prst="rect">
            <a:avLst/>
          </a:prstGeom>
          <a:noFill/>
          <a:ln w="9525">
            <a:noFill/>
          </a:ln>
        </p:spPr>
        <p:txBody>
          <a:bodyPr>
            <a:spAutoFit/>
          </a:bodyPr>
          <a:lstStyle/>
          <a:p>
            <a:pPr algn="r" eaLnBrk="0" hangingPunct="0"/>
            <a:r>
              <a:rPr sz="1200" dirty="0">
                <a:latin typeface="Times New Roman" panose="02020603050405020304" pitchFamily="18" charset="0"/>
              </a:rPr>
              <a:t>Figure 17.6</a:t>
            </a:r>
          </a:p>
        </p:txBody>
      </p:sp>
      <p:sp>
        <p:nvSpPr>
          <p:cNvPr id="44036" name="Picture 4"/>
          <p:cNvSpPr>
            <a:spLocks noChangeAspect="1"/>
          </p:cNvSpPr>
          <p:nvPr/>
        </p:nvSpPr>
        <p:spPr>
          <a:xfrm>
            <a:off x="1524000" y="914401"/>
            <a:ext cx="9144000" cy="5300663"/>
          </a:xfrm>
          <a:prstGeom prst="rect">
            <a:avLst/>
          </a:prstGeom>
          <a:noFill/>
          <a:ln w="9525">
            <a:noFill/>
          </a:ln>
        </p:spPr>
        <p:txBody>
          <a:bodyPr/>
          <a:lstStyle/>
          <a:p>
            <a:endParaRPr dirty="0">
              <a:latin typeface="Arial" panose="020B0604020202020204" pitchFamily="34" charset="0"/>
            </a:endParaRPr>
          </a:p>
        </p:txBody>
      </p:sp>
      <p:sp>
        <p:nvSpPr>
          <p:cNvPr id="26629" name="Rectangle 5"/>
          <p:cNvSpPr/>
          <p:nvPr/>
        </p:nvSpPr>
        <p:spPr>
          <a:xfrm rot="1451278">
            <a:off x="3902075" y="1262063"/>
            <a:ext cx="1054100" cy="304800"/>
          </a:xfrm>
          <a:prstGeom prst="rect">
            <a:avLst/>
          </a:prstGeom>
          <a:noFill/>
          <a:ln w="9525">
            <a:noFill/>
          </a:ln>
        </p:spPr>
        <p:txBody>
          <a:bodyPr wrap="none">
            <a:spAutoFit/>
          </a:bodyPr>
          <a:lstStyle/>
          <a:p>
            <a:pPr eaLnBrk="0" hangingPunct="0"/>
            <a:r>
              <a:rPr sz="1400" b="1" dirty="0"/>
              <a:t>Imbalance</a:t>
            </a:r>
            <a:endParaRPr sz="1400" b="1" i="1" dirty="0"/>
          </a:p>
        </p:txBody>
      </p:sp>
      <p:sp>
        <p:nvSpPr>
          <p:cNvPr id="26630" name="Rectangle 6"/>
          <p:cNvSpPr/>
          <p:nvPr/>
        </p:nvSpPr>
        <p:spPr>
          <a:xfrm>
            <a:off x="6335713" y="3538538"/>
            <a:ext cx="1630362" cy="523220"/>
          </a:xfrm>
          <a:prstGeom prst="rect">
            <a:avLst/>
          </a:prstGeom>
          <a:noFill/>
          <a:ln w="9525">
            <a:noFill/>
          </a:ln>
        </p:spPr>
        <p:txBody>
          <a:bodyPr>
            <a:spAutoFit/>
          </a:bodyPr>
          <a:lstStyle/>
          <a:p>
            <a:pPr eaLnBrk="0" hangingPunct="0"/>
            <a:r>
              <a:rPr sz="1400" b="1" dirty="0"/>
              <a:t>Reduces O</a:t>
            </a:r>
            <a:r>
              <a:rPr sz="1400" b="1" baseline="-25000" dirty="0"/>
              <a:t>2</a:t>
            </a:r>
            <a:r>
              <a:rPr sz="1400" b="1" dirty="0"/>
              <a:t> levels in blood</a:t>
            </a:r>
            <a:endParaRPr sz="1400" b="1" i="1" dirty="0"/>
          </a:p>
        </p:txBody>
      </p:sp>
      <p:sp>
        <p:nvSpPr>
          <p:cNvPr id="26631" name="Rectangle 7"/>
          <p:cNvSpPr/>
          <p:nvPr/>
        </p:nvSpPr>
        <p:spPr>
          <a:xfrm>
            <a:off x="5108576" y="5024438"/>
            <a:ext cx="1770063" cy="738664"/>
          </a:xfrm>
          <a:prstGeom prst="rect">
            <a:avLst/>
          </a:prstGeom>
          <a:noFill/>
          <a:ln w="9525">
            <a:noFill/>
          </a:ln>
        </p:spPr>
        <p:txBody>
          <a:bodyPr>
            <a:spAutoFit/>
          </a:bodyPr>
          <a:lstStyle/>
          <a:p>
            <a:pPr eaLnBrk="0" hangingPunct="0"/>
            <a:r>
              <a:rPr sz="1400" b="1" dirty="0"/>
              <a:t>Erythropoietin stimulates red bone marrow</a:t>
            </a:r>
            <a:endParaRPr sz="1400" b="1" i="1" dirty="0"/>
          </a:p>
        </p:txBody>
      </p:sp>
      <p:sp>
        <p:nvSpPr>
          <p:cNvPr id="26632" name="Rectangle 8"/>
          <p:cNvSpPr/>
          <p:nvPr/>
        </p:nvSpPr>
        <p:spPr>
          <a:xfrm>
            <a:off x="1741489" y="5246689"/>
            <a:ext cx="1639887" cy="954107"/>
          </a:xfrm>
          <a:prstGeom prst="rect">
            <a:avLst/>
          </a:prstGeom>
          <a:noFill/>
          <a:ln w="9525">
            <a:noFill/>
          </a:ln>
        </p:spPr>
        <p:txBody>
          <a:bodyPr>
            <a:spAutoFit/>
          </a:bodyPr>
          <a:lstStyle/>
          <a:p>
            <a:pPr eaLnBrk="0" hangingPunct="0"/>
            <a:r>
              <a:rPr sz="1400" b="1" dirty="0"/>
              <a:t>Enhanced erythropoiesis increases RBC count</a:t>
            </a:r>
            <a:endParaRPr sz="1400" b="1" i="1" dirty="0"/>
          </a:p>
        </p:txBody>
      </p:sp>
      <p:sp>
        <p:nvSpPr>
          <p:cNvPr id="26633" name="Rectangle 9"/>
          <p:cNvSpPr/>
          <p:nvPr/>
        </p:nvSpPr>
        <p:spPr>
          <a:xfrm>
            <a:off x="4264980" y="1744310"/>
            <a:ext cx="2560316" cy="329321"/>
          </a:xfrm>
          <a:prstGeom prst="rect">
            <a:avLst/>
          </a:prstGeom>
          <a:noFill/>
          <a:ln w="9525">
            <a:noFill/>
          </a:ln>
        </p:spPr>
        <p:txBody>
          <a:bodyPr wrap="none" anchor="ctr">
            <a:spAutoFit/>
          </a:bodyPr>
          <a:lstStyle/>
          <a:p>
            <a:pPr algn="ctr" eaLnBrk="0" hangingPunct="0">
              <a:lnSpc>
                <a:spcPct val="110000"/>
              </a:lnSpc>
            </a:pPr>
            <a:r>
              <a:rPr sz="1400" b="1" dirty="0"/>
              <a:t>Normal blood oxygen levels</a:t>
            </a:r>
            <a:endParaRPr sz="1400" b="1" i="1" dirty="0"/>
          </a:p>
        </p:txBody>
      </p:sp>
      <p:sp>
        <p:nvSpPr>
          <p:cNvPr id="26634" name="Rectangle 10"/>
          <p:cNvSpPr/>
          <p:nvPr/>
        </p:nvSpPr>
        <p:spPr>
          <a:xfrm>
            <a:off x="7885114" y="1833563"/>
            <a:ext cx="2503487" cy="1181100"/>
          </a:xfrm>
          <a:prstGeom prst="rect">
            <a:avLst/>
          </a:prstGeom>
          <a:solidFill>
            <a:schemeClr val="accent1"/>
          </a:solidFill>
          <a:ln w="25400" cap="flat" cmpd="sng">
            <a:solidFill>
              <a:srgbClr val="0099FF"/>
            </a:solidFill>
            <a:prstDash val="solid"/>
            <a:miter/>
            <a:headEnd type="none" w="med" len="med"/>
            <a:tailEnd type="none" w="med" len="med"/>
          </a:ln>
        </p:spPr>
        <p:txBody>
          <a:bodyPr>
            <a:spAutoFit/>
          </a:bodyPr>
          <a:lstStyle/>
          <a:p>
            <a:pPr eaLnBrk="0" hangingPunct="0"/>
            <a:r>
              <a:rPr sz="1400" b="1" dirty="0">
                <a:solidFill>
                  <a:srgbClr val="FF9933"/>
                </a:solidFill>
              </a:rPr>
              <a:t>Stimulus: Hypoxia due to decreased RBC count, decreased availability of O</a:t>
            </a:r>
            <a:r>
              <a:rPr sz="1400" b="1" baseline="-25000" dirty="0">
                <a:solidFill>
                  <a:srgbClr val="FF9933"/>
                </a:solidFill>
              </a:rPr>
              <a:t>2</a:t>
            </a:r>
            <a:r>
              <a:rPr sz="1400" b="1" dirty="0">
                <a:solidFill>
                  <a:srgbClr val="FF9933"/>
                </a:solidFill>
              </a:rPr>
              <a:t> to blood, or increased tissue demands for O</a:t>
            </a:r>
            <a:r>
              <a:rPr sz="1400" b="1" baseline="-25000" dirty="0">
                <a:solidFill>
                  <a:srgbClr val="FF9933"/>
                </a:solidFill>
              </a:rPr>
              <a:t>2</a:t>
            </a:r>
            <a:endParaRPr sz="1400" b="1" i="1" dirty="0">
              <a:solidFill>
                <a:srgbClr val="FF9933"/>
              </a:solidFill>
            </a:endParaRPr>
          </a:p>
        </p:txBody>
      </p:sp>
      <p:sp>
        <p:nvSpPr>
          <p:cNvPr id="26635" name="Rectangle 11"/>
          <p:cNvSpPr/>
          <p:nvPr/>
        </p:nvSpPr>
        <p:spPr>
          <a:xfrm rot="1451278">
            <a:off x="6181725" y="2301875"/>
            <a:ext cx="1054100" cy="304800"/>
          </a:xfrm>
          <a:prstGeom prst="rect">
            <a:avLst/>
          </a:prstGeom>
          <a:noFill/>
          <a:ln w="9525">
            <a:noFill/>
          </a:ln>
        </p:spPr>
        <p:txBody>
          <a:bodyPr wrap="none">
            <a:spAutoFit/>
          </a:bodyPr>
          <a:lstStyle/>
          <a:p>
            <a:pPr eaLnBrk="0" hangingPunct="0"/>
            <a:r>
              <a:rPr sz="1400" b="1" dirty="0"/>
              <a:t>Imbalance</a:t>
            </a:r>
            <a:endParaRPr sz="1400" b="1" i="1" dirty="0"/>
          </a:p>
        </p:txBody>
      </p:sp>
      <p:sp>
        <p:nvSpPr>
          <p:cNvPr id="26636" name="Rectangle 12"/>
          <p:cNvSpPr/>
          <p:nvPr/>
        </p:nvSpPr>
        <p:spPr>
          <a:xfrm>
            <a:off x="8751888" y="1479550"/>
            <a:ext cx="588962" cy="304800"/>
          </a:xfrm>
          <a:prstGeom prst="rect">
            <a:avLst/>
          </a:prstGeom>
          <a:noFill/>
          <a:ln w="9525">
            <a:noFill/>
          </a:ln>
        </p:spPr>
        <p:txBody>
          <a:bodyPr wrap="none" anchor="ctr">
            <a:spAutoFit/>
          </a:bodyPr>
          <a:lstStyle/>
          <a:p>
            <a:pPr algn="ctr" eaLnBrk="0" hangingPunct="0"/>
            <a:r>
              <a:rPr sz="1400" b="1" dirty="0"/>
              <a:t>Start</a:t>
            </a:r>
            <a:endParaRPr sz="1400" b="1" i="1" dirty="0"/>
          </a:p>
        </p:txBody>
      </p:sp>
      <p:sp>
        <p:nvSpPr>
          <p:cNvPr id="26637" name="Rectangle 13"/>
          <p:cNvSpPr/>
          <p:nvPr/>
        </p:nvSpPr>
        <p:spPr>
          <a:xfrm>
            <a:off x="8328026" y="5126038"/>
            <a:ext cx="2208213" cy="738664"/>
          </a:xfrm>
          <a:prstGeom prst="rect">
            <a:avLst/>
          </a:prstGeom>
          <a:noFill/>
          <a:ln w="9525">
            <a:noFill/>
          </a:ln>
        </p:spPr>
        <p:txBody>
          <a:bodyPr>
            <a:spAutoFit/>
          </a:bodyPr>
          <a:lstStyle/>
          <a:p>
            <a:pPr eaLnBrk="0" hangingPunct="0"/>
            <a:r>
              <a:rPr sz="1400" b="1" dirty="0"/>
              <a:t>Kidney (and liver to a smaller extent) releases erythropoietin</a:t>
            </a:r>
            <a:endParaRPr sz="1400" b="1" i="1" dirty="0"/>
          </a:p>
        </p:txBody>
      </p:sp>
      <p:sp>
        <p:nvSpPr>
          <p:cNvPr id="26638" name="Rectangle 14"/>
          <p:cNvSpPr/>
          <p:nvPr/>
        </p:nvSpPr>
        <p:spPr>
          <a:xfrm>
            <a:off x="2968625" y="2654300"/>
            <a:ext cx="1473200" cy="738664"/>
          </a:xfrm>
          <a:prstGeom prst="rect">
            <a:avLst/>
          </a:prstGeom>
          <a:noFill/>
          <a:ln w="9525">
            <a:noFill/>
          </a:ln>
        </p:spPr>
        <p:txBody>
          <a:bodyPr>
            <a:spAutoFit/>
          </a:bodyPr>
          <a:lstStyle/>
          <a:p>
            <a:pPr eaLnBrk="0" hangingPunct="0"/>
            <a:r>
              <a:rPr sz="1400" b="1" dirty="0"/>
              <a:t>Increases </a:t>
            </a:r>
            <a:br>
              <a:rPr sz="1400" b="1" dirty="0"/>
            </a:br>
            <a:r>
              <a:rPr sz="1400" b="1" dirty="0"/>
              <a:t>O</a:t>
            </a:r>
            <a:r>
              <a:rPr sz="1400" b="1" baseline="-25000" dirty="0"/>
              <a:t>2</a:t>
            </a:r>
            <a:r>
              <a:rPr sz="1400" b="1" dirty="0"/>
              <a:t>-carrying ability of blood</a:t>
            </a:r>
            <a:endParaRPr sz="1400" b="1" i="1"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38</a:t>
            </a:fld>
            <a:endParaRPr lang="en-US" altLang="zh-CN" dirty="0">
              <a:latin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266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6629"/>
                                        </p:tgtEl>
                                        <p:attrNameLst>
                                          <p:attrName>style.visibility</p:attrName>
                                        </p:attrNameLst>
                                      </p:cBhvr>
                                      <p:to>
                                        <p:strVal val="visible"/>
                                      </p:to>
                                    </p:se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499"/>
                                          </p:stCondLst>
                                        </p:cTn>
                                        <p:tgtEl>
                                          <p:spTgt spid="26635"/>
                                        </p:tgtEl>
                                        <p:attrNameLst>
                                          <p:attrName>style.visibility</p:attrName>
                                        </p:attrNameLst>
                                      </p:cBhvr>
                                      <p:to>
                                        <p:strVal val="visible"/>
                                      </p:to>
                                    </p:set>
                                  </p:childTnLst>
                                </p:cTn>
                              </p:par>
                            </p:childTnLst>
                          </p:cTn>
                        </p:par>
                        <p:par>
                          <p:cTn id="14" fill="hold">
                            <p:stCondLst>
                              <p:cond delay="1000"/>
                            </p:stCondLst>
                            <p:childTnLst>
                              <p:par>
                                <p:cTn id="15" presetID="1" presetClass="entr" presetSubtype="0" fill="hold" grpId="0" nodeType="afterEffect">
                                  <p:stCondLst>
                                    <p:cond delay="0"/>
                                  </p:stCondLst>
                                  <p:childTnLst>
                                    <p:set>
                                      <p:cBhvr>
                                        <p:cTn id="16" dur="1" fill="hold">
                                          <p:stCondLst>
                                            <p:cond delay="499"/>
                                          </p:stCondLst>
                                        </p:cTn>
                                        <p:tgtEl>
                                          <p:spTgt spid="26634"/>
                                        </p:tgtEl>
                                        <p:attrNameLst>
                                          <p:attrName>style.visibility</p:attrName>
                                        </p:attrNameLst>
                                      </p:cBhvr>
                                      <p:to>
                                        <p:strVal val="visible"/>
                                      </p:to>
                                    </p:set>
                                  </p:childTnLst>
                                </p:cTn>
                              </p:par>
                            </p:childTnLst>
                          </p:cTn>
                        </p:par>
                        <p:par>
                          <p:cTn id="17" fill="hold">
                            <p:stCondLst>
                              <p:cond delay="1500"/>
                            </p:stCondLst>
                            <p:childTnLst>
                              <p:par>
                                <p:cTn id="18" presetID="1" presetClass="entr" presetSubtype="0" fill="hold" grpId="0" nodeType="afterEffect">
                                  <p:stCondLst>
                                    <p:cond delay="0"/>
                                  </p:stCondLst>
                                  <p:childTnLst>
                                    <p:set>
                                      <p:cBhvr>
                                        <p:cTn id="19" dur="1" fill="hold">
                                          <p:stCondLst>
                                            <p:cond delay="499"/>
                                          </p:stCondLst>
                                        </p:cTn>
                                        <p:tgtEl>
                                          <p:spTgt spid="26636"/>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499"/>
                                          </p:stCondLst>
                                        </p:cTn>
                                        <p:tgtEl>
                                          <p:spTgt spid="26630"/>
                                        </p:tgtEl>
                                        <p:attrNameLst>
                                          <p:attrName>style.visibility</p:attrName>
                                        </p:attrNameLst>
                                      </p:cBhvr>
                                      <p:to>
                                        <p:strVal val="visible"/>
                                      </p:to>
                                    </p:set>
                                  </p:childTnLst>
                                </p:cTn>
                              </p:par>
                            </p:childTnLst>
                          </p:cTn>
                        </p:par>
                        <p:par>
                          <p:cTn id="24" fill="hold">
                            <p:stCondLst>
                              <p:cond delay="500"/>
                            </p:stCondLst>
                            <p:childTnLst>
                              <p:par>
                                <p:cTn id="25" presetID="1" presetClass="entr" presetSubtype="0" fill="hold" grpId="0" nodeType="afterEffect">
                                  <p:stCondLst>
                                    <p:cond delay="0"/>
                                  </p:stCondLst>
                                  <p:childTnLst>
                                    <p:set>
                                      <p:cBhvr>
                                        <p:cTn id="26" dur="1" fill="hold">
                                          <p:stCondLst>
                                            <p:cond delay="499"/>
                                          </p:stCondLst>
                                        </p:cTn>
                                        <p:tgtEl>
                                          <p:spTgt spid="2663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2663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2663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266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9" grpId="0"/>
      <p:bldP spid="26630" grpId="0"/>
      <p:bldP spid="26631" grpId="0"/>
      <p:bldP spid="26632" grpId="0"/>
      <p:bldP spid="26633" grpId="0"/>
      <p:bldP spid="26634" grpId="0" animBg="1"/>
      <p:bldP spid="26635" grpId="0"/>
      <p:bldP spid="26636" grpId="0"/>
      <p:bldP spid="26637" grpId="0"/>
      <p:bldP spid="2663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idx="4294967295"/>
          </p:nvPr>
        </p:nvSpPr>
        <p:spPr>
          <a:xfrm>
            <a:off x="0" y="277813"/>
            <a:ext cx="8229600" cy="865187"/>
          </a:xfrm>
          <a:ln/>
        </p:spPr>
        <p:txBody>
          <a:bodyPr vert="horz" wrap="square" lIns="91440" tIns="45720" rIns="91440" bIns="45720" anchor="t"/>
          <a:lstStyle/>
          <a:p>
            <a:r>
              <a:rPr dirty="0"/>
              <a:t>Life span &amp; Fate of RBC</a:t>
            </a:r>
          </a:p>
        </p:txBody>
      </p:sp>
      <p:sp>
        <p:nvSpPr>
          <p:cNvPr id="45059" name="Content Placeholder 2"/>
          <p:cNvSpPr>
            <a:spLocks noGrp="1"/>
          </p:cNvSpPr>
          <p:nvPr>
            <p:ph idx="4294967295"/>
          </p:nvPr>
        </p:nvSpPr>
        <p:spPr>
          <a:xfrm>
            <a:off x="0" y="1219200"/>
            <a:ext cx="8229600" cy="4911725"/>
          </a:xfrm>
          <a:ln/>
        </p:spPr>
        <p:txBody>
          <a:bodyPr vert="horz" wrap="square" lIns="91440" tIns="45720" rIns="91440" bIns="45720" anchor="t"/>
          <a:lstStyle/>
          <a:p>
            <a:pPr eaLnBrk="1" hangingPunct="1"/>
            <a:r>
              <a:rPr sz="2800" dirty="0">
                <a:solidFill>
                  <a:srgbClr val="000000"/>
                </a:solidFill>
              </a:rPr>
              <a:t>The life span of an erythrocyte is 100–120 days</a:t>
            </a:r>
          </a:p>
          <a:p>
            <a:pPr lvl="1" eaLnBrk="1" hangingPunct="1"/>
            <a:r>
              <a:rPr sz="2400" dirty="0">
                <a:solidFill>
                  <a:srgbClr val="000000"/>
                </a:solidFill>
              </a:rPr>
              <a:t>Travels about 750 miles in that time</a:t>
            </a:r>
          </a:p>
          <a:p>
            <a:pPr eaLnBrk="1" hangingPunct="1"/>
            <a:r>
              <a:rPr sz="2800" dirty="0">
                <a:solidFill>
                  <a:srgbClr val="000000"/>
                </a:solidFill>
              </a:rPr>
              <a:t>Old erythrocytes become rigid and fragile, and their hemoglobin begins to degenerate</a:t>
            </a:r>
          </a:p>
          <a:p>
            <a:pPr eaLnBrk="1" hangingPunct="1"/>
            <a:r>
              <a:rPr sz="2800" dirty="0">
                <a:solidFill>
                  <a:srgbClr val="000000"/>
                </a:solidFill>
              </a:rPr>
              <a:t>Dying erythrocytes are engulfed by macrophages (</a:t>
            </a:r>
            <a:r>
              <a:rPr lang="en-US" altLang="zh-CN" sz="2800" b="1" dirty="0">
                <a:ea typeface="SimSun" panose="02010600030101010101" pitchFamily="2" charset="-122"/>
              </a:rPr>
              <a:t>liver, spleen and lymphatic node)</a:t>
            </a:r>
            <a:r>
              <a:rPr lang="en-US" altLang="zh-CN" sz="2800" dirty="0">
                <a:ea typeface="SimSun" panose="02010600030101010101" pitchFamily="2" charset="-122"/>
              </a:rPr>
              <a:t> </a:t>
            </a:r>
            <a:endParaRPr sz="2800" dirty="0">
              <a:solidFill>
                <a:srgbClr val="000000"/>
              </a:solidFill>
            </a:endParaRPr>
          </a:p>
          <a:p>
            <a:pPr eaLnBrk="1" hangingPunct="1"/>
            <a:r>
              <a:rPr sz="2800" dirty="0"/>
              <a:t>Heme and globin are separated </a:t>
            </a:r>
          </a:p>
          <a:p>
            <a:pPr lvl="1" eaLnBrk="1" hangingPunct="1"/>
            <a:r>
              <a:rPr sz="2400" dirty="0"/>
              <a:t>Iron is removed from the heme and salvaged for reuse</a:t>
            </a:r>
          </a:p>
          <a:p>
            <a:pPr lvl="2" eaLnBrk="1" hangingPunct="1"/>
            <a:r>
              <a:rPr sz="2000" dirty="0"/>
              <a:t>Stored as hemosiderin or ferritin in tissues</a:t>
            </a:r>
          </a:p>
          <a:p>
            <a:pPr lvl="2" eaLnBrk="1" hangingPunct="1"/>
            <a:r>
              <a:rPr sz="2000" dirty="0"/>
              <a:t>Transported in plasma by beta-globulins as </a:t>
            </a:r>
            <a:r>
              <a:rPr sz="2000" i="1" dirty="0"/>
              <a:t>transferrin</a:t>
            </a:r>
            <a:endParaRPr sz="2000" dirty="0"/>
          </a:p>
          <a:p>
            <a:endParaRPr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39</a:t>
            </a:fld>
            <a:endParaRPr lang="en-US" altLang="zh-CN" dirty="0">
              <a:latin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p:cNvSpPr>
          <p:nvPr>
            <p:ph type="title"/>
          </p:nvPr>
        </p:nvSpPr>
        <p:spPr>
          <a:ln/>
        </p:spPr>
        <p:txBody>
          <a:bodyPr vert="horz" wrap="square" lIns="91440" tIns="45720" rIns="91440" bIns="45720" anchor="t"/>
          <a:lstStyle/>
          <a:p>
            <a:pPr eaLnBrk="1" hangingPunct="1"/>
            <a:r>
              <a:rPr dirty="0"/>
              <a:t>Blood functions - Distribution</a:t>
            </a:r>
          </a:p>
        </p:txBody>
      </p:sp>
      <p:sp>
        <p:nvSpPr>
          <p:cNvPr id="9219" name="Rectangle 3"/>
          <p:cNvSpPr>
            <a:spLocks noGrp="1"/>
          </p:cNvSpPr>
          <p:nvPr>
            <p:ph idx="1"/>
          </p:nvPr>
        </p:nvSpPr>
        <p:spPr>
          <a:ln/>
        </p:spPr>
        <p:txBody>
          <a:bodyPr vert="horz" wrap="square" lIns="91440" tIns="45720" rIns="91440" bIns="45720" anchor="t"/>
          <a:lstStyle/>
          <a:p>
            <a:pPr eaLnBrk="1" hangingPunct="1"/>
            <a:r>
              <a:rPr dirty="0">
                <a:solidFill>
                  <a:srgbClr val="000000"/>
                </a:solidFill>
              </a:rPr>
              <a:t>Blood transports:</a:t>
            </a:r>
          </a:p>
          <a:p>
            <a:pPr lvl="1" eaLnBrk="1" hangingPunct="1"/>
            <a:r>
              <a:rPr dirty="0">
                <a:solidFill>
                  <a:srgbClr val="000000"/>
                </a:solidFill>
              </a:rPr>
              <a:t>Oxygen from the lungs and nutrients from the digestive tract</a:t>
            </a:r>
          </a:p>
          <a:p>
            <a:pPr lvl="1" eaLnBrk="1" hangingPunct="1"/>
            <a:r>
              <a:rPr dirty="0">
                <a:solidFill>
                  <a:srgbClr val="000000"/>
                </a:solidFill>
              </a:rPr>
              <a:t>Metabolic wastes from cells to the lungs and kidneys for elimination</a:t>
            </a:r>
          </a:p>
          <a:p>
            <a:pPr lvl="1" eaLnBrk="1" hangingPunct="1"/>
            <a:r>
              <a:rPr dirty="0"/>
              <a:t>Hormones from endocrine glands to target organs</a:t>
            </a:r>
          </a:p>
          <a:p>
            <a:pPr lvl="1" eaLnBrk="1" hangingPunct="1"/>
            <a:r>
              <a:rPr dirty="0"/>
              <a:t>Vitamins, Enzymes, Pigments, Minerals etc.</a:t>
            </a: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4</a:t>
            </a:fld>
            <a:endParaRPr lang="en-US" altLang="zh-CN" dirty="0">
              <a:latin typeface="Arial" panose="020B0604020202020204"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Content Placeholder 2"/>
          <p:cNvSpPr>
            <a:spLocks noGrp="1"/>
          </p:cNvSpPr>
          <p:nvPr>
            <p:ph idx="4294967295"/>
          </p:nvPr>
        </p:nvSpPr>
        <p:spPr>
          <a:xfrm>
            <a:off x="0" y="1825625"/>
            <a:ext cx="10515600" cy="4351338"/>
          </a:xfrm>
          <a:ln/>
        </p:spPr>
        <p:txBody>
          <a:bodyPr vert="horz" wrap="square" lIns="91440" tIns="45720" rIns="91440" bIns="45720" anchor="t"/>
          <a:lstStyle/>
          <a:p>
            <a:pPr eaLnBrk="1" hangingPunct="1"/>
            <a:r>
              <a:rPr sz="2800" dirty="0">
                <a:solidFill>
                  <a:srgbClr val="000000"/>
                </a:solidFill>
              </a:rPr>
              <a:t>Heme is degraded to a yellow pigment called bilirubin</a:t>
            </a:r>
          </a:p>
          <a:p>
            <a:pPr lvl="1" eaLnBrk="1" hangingPunct="1"/>
            <a:r>
              <a:rPr sz="2400" dirty="0">
                <a:solidFill>
                  <a:srgbClr val="000000"/>
                </a:solidFill>
              </a:rPr>
              <a:t>Liver secretes bilirubin into the intestines as bile</a:t>
            </a:r>
          </a:p>
          <a:p>
            <a:pPr lvl="1" eaLnBrk="1" hangingPunct="1"/>
            <a:r>
              <a:rPr sz="2400" dirty="0">
                <a:solidFill>
                  <a:srgbClr val="000000"/>
                </a:solidFill>
              </a:rPr>
              <a:t>Intestines metabolize bilirubin into urobilinogen </a:t>
            </a:r>
          </a:p>
          <a:p>
            <a:pPr lvl="1" eaLnBrk="1" hangingPunct="1"/>
            <a:r>
              <a:rPr sz="2400" dirty="0">
                <a:solidFill>
                  <a:srgbClr val="000000"/>
                </a:solidFill>
              </a:rPr>
              <a:t>Urobilinogen leaves the body in feces, in a pigment called stercobilin</a:t>
            </a:r>
          </a:p>
          <a:p>
            <a:pPr eaLnBrk="1" hangingPunct="1"/>
            <a:r>
              <a:rPr sz="2800" dirty="0">
                <a:solidFill>
                  <a:srgbClr val="000000"/>
                </a:solidFill>
              </a:rPr>
              <a:t>Globin is metabolized into amino acids which are then released into the circulation </a:t>
            </a:r>
          </a:p>
          <a:p>
            <a:endParaRPr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40</a:t>
            </a:fld>
            <a:endParaRPr lang="en-US" altLang="zh-CN" dirty="0">
              <a:latin typeface="Arial" panose="020B0604020202020204"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Picture 5" descr="19_06"/>
          <p:cNvSpPr>
            <a:spLocks noChangeAspect="1"/>
          </p:cNvSpPr>
          <p:nvPr/>
        </p:nvSpPr>
        <p:spPr>
          <a:xfrm>
            <a:off x="1905000" y="381000"/>
            <a:ext cx="8458200" cy="6172200"/>
          </a:xfrm>
          <a:prstGeom prst="rect">
            <a:avLst/>
          </a:prstGeom>
          <a:noFill/>
          <a:ln w="9525">
            <a:noFill/>
          </a:ln>
        </p:spPr>
        <p:txBody>
          <a:bodyPr/>
          <a:lstStyle/>
          <a:p>
            <a:endParaRPr dirty="0">
              <a:latin typeface="Arial" panose="020B0604020202020204" pitchFamily="34" charset="0"/>
            </a:endParaRP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41</a:t>
            </a:fld>
            <a:endParaRPr lang="en-US" altLang="zh-CN" dirty="0">
              <a:latin typeface="Arial" panose="020B0604020202020204"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p:cNvSpPr>
          <p:nvPr>
            <p:ph type="title"/>
          </p:nvPr>
        </p:nvSpPr>
        <p:spPr>
          <a:ln/>
        </p:spPr>
        <p:txBody>
          <a:bodyPr vert="horz" wrap="square" lIns="91440" tIns="45720" rIns="91440" bIns="45720" anchor="t"/>
          <a:lstStyle/>
          <a:p>
            <a:r>
              <a:rPr dirty="0"/>
              <a:t>Leucocytes/WBC</a:t>
            </a:r>
          </a:p>
        </p:txBody>
      </p:sp>
      <p:sp>
        <p:nvSpPr>
          <p:cNvPr id="48131" name="Rectangle 3"/>
          <p:cNvSpPr>
            <a:spLocks noGrp="1"/>
          </p:cNvSpPr>
          <p:nvPr>
            <p:ph idx="1"/>
          </p:nvPr>
        </p:nvSpPr>
        <p:spPr>
          <a:xfrm>
            <a:off x="1981200" y="990601"/>
            <a:ext cx="8229600" cy="5140325"/>
          </a:xfrm>
          <a:ln/>
        </p:spPr>
        <p:txBody>
          <a:bodyPr vert="horz" wrap="square" lIns="91440" tIns="45720" rIns="91440" bIns="45720" anchor="t"/>
          <a:lstStyle/>
          <a:p>
            <a:pPr eaLnBrk="1" hangingPunct="1"/>
            <a:r>
              <a:rPr sz="2900" dirty="0">
                <a:solidFill>
                  <a:srgbClr val="000000"/>
                </a:solidFill>
              </a:rPr>
              <a:t>Leukocytes, the only blood components that are complete cells</a:t>
            </a:r>
            <a:endParaRPr sz="2600" dirty="0">
              <a:solidFill>
                <a:srgbClr val="000000"/>
              </a:solidFill>
            </a:endParaRPr>
          </a:p>
          <a:p>
            <a:r>
              <a:rPr dirty="0"/>
              <a:t>Largest blood cells, with nucleus.</a:t>
            </a:r>
          </a:p>
          <a:p>
            <a:r>
              <a:rPr dirty="0"/>
              <a:t>But, no hemoglobin &amp; numbers are fewer then RBC</a:t>
            </a:r>
          </a:p>
          <a:p>
            <a:pPr lvl="3"/>
            <a:r>
              <a:rPr dirty="0"/>
              <a:t>Normal count – 4000 to 11,000 / cu.mm</a:t>
            </a:r>
          </a:p>
          <a:p>
            <a:r>
              <a:rPr dirty="0"/>
              <a:t>Protects body against microbes &amp; removes dead cells &amp; debris.</a:t>
            </a:r>
          </a:p>
          <a:p>
            <a:endParaRPr dirty="0"/>
          </a:p>
          <a:p>
            <a:pPr>
              <a:buNone/>
            </a:pPr>
            <a:endParaRPr dirty="0"/>
          </a:p>
          <a:p>
            <a:pPr lvl="2"/>
            <a:endParaRPr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42</a:t>
            </a:fld>
            <a:endParaRPr lang="en-US" altLang="zh-CN" dirty="0">
              <a:latin typeface="Arial" panose="020B0604020202020204" pitchFamily="34"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p:cNvSpPr>
          <p:nvPr>
            <p:ph type="title"/>
          </p:nvPr>
        </p:nvSpPr>
        <p:spPr>
          <a:ln/>
        </p:spPr>
        <p:txBody>
          <a:bodyPr vert="horz" wrap="square" lIns="91440" tIns="45720" rIns="91440" bIns="45720" anchor="t"/>
          <a:lstStyle/>
          <a:p>
            <a:r>
              <a:rPr dirty="0"/>
              <a:t>Physiological characteristics of WBC</a:t>
            </a:r>
          </a:p>
        </p:txBody>
      </p:sp>
      <p:sp>
        <p:nvSpPr>
          <p:cNvPr id="49155" name="Rectangle 3"/>
          <p:cNvSpPr>
            <a:spLocks noGrp="1"/>
          </p:cNvSpPr>
          <p:nvPr>
            <p:ph idx="1"/>
          </p:nvPr>
        </p:nvSpPr>
        <p:spPr>
          <a:xfrm>
            <a:off x="1981200" y="1143001"/>
            <a:ext cx="8229600" cy="4987925"/>
          </a:xfrm>
          <a:ln/>
        </p:spPr>
        <p:txBody>
          <a:bodyPr vert="horz" wrap="square" lIns="91440" tIns="45720" rIns="91440" bIns="45720" anchor="t"/>
          <a:lstStyle/>
          <a:p>
            <a:pPr>
              <a:lnSpc>
                <a:spcPct val="90000"/>
              </a:lnSpc>
            </a:pPr>
            <a:r>
              <a:rPr lang="en-US" altLang="zh-CN" b="1" dirty="0">
                <a:ea typeface="SimSun" panose="02010600030101010101" pitchFamily="2" charset="-122"/>
              </a:rPr>
              <a:t>Diapedisis: </a:t>
            </a:r>
            <a:r>
              <a:rPr lang="en-US" altLang="zh-CN" dirty="0">
                <a:ea typeface="SimSun" panose="02010600030101010101" pitchFamily="2" charset="-122"/>
              </a:rPr>
              <a:t>Metamorphosed WBCs pass through vessel wall getting into interstitial fluid.</a:t>
            </a:r>
          </a:p>
          <a:p>
            <a:pPr>
              <a:lnSpc>
                <a:spcPct val="90000"/>
              </a:lnSpc>
            </a:pPr>
            <a:r>
              <a:rPr lang="en-US" altLang="zh-CN" b="1" dirty="0">
                <a:ea typeface="SimSun" panose="02010600030101010101" pitchFamily="2" charset="-122"/>
              </a:rPr>
              <a:t>Chemotaxis: </a:t>
            </a:r>
            <a:r>
              <a:rPr lang="en-US" altLang="zh-CN" dirty="0">
                <a:ea typeface="SimSun" panose="02010600030101010101" pitchFamily="2" charset="-122"/>
              </a:rPr>
              <a:t>It is a process that WBCs shift to some chemical material (metabolic production, antigen-antibody complex, bacteria, toxin, etc).</a:t>
            </a:r>
          </a:p>
          <a:p>
            <a:pPr>
              <a:lnSpc>
                <a:spcPct val="90000"/>
              </a:lnSpc>
            </a:pPr>
            <a:r>
              <a:rPr lang="en-US" altLang="zh-CN" b="1" dirty="0">
                <a:ea typeface="SimSun" panose="02010600030101010101" pitchFamily="2" charset="-122"/>
              </a:rPr>
              <a:t>Phagocytosis: </a:t>
            </a:r>
            <a:r>
              <a:rPr lang="en-US" altLang="zh-CN" dirty="0">
                <a:ea typeface="SimSun" panose="02010600030101010101" pitchFamily="2" charset="-122"/>
              </a:rPr>
              <a:t>It is a process that WBCs enclose and engulf exotic or extraneous material, and use intracellular enzyme digesting them.</a:t>
            </a:r>
          </a:p>
          <a:p>
            <a:pPr>
              <a:lnSpc>
                <a:spcPct val="90000"/>
              </a:lnSpc>
            </a:pPr>
            <a:endParaRPr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43</a:t>
            </a:fld>
            <a:endParaRPr lang="en-US" altLang="zh-CN" dirty="0">
              <a:latin typeface="Arial" panose="020B0604020202020204" pitchFamily="34"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p:cNvSpPr>
          <p:nvPr>
            <p:ph type="title"/>
          </p:nvPr>
        </p:nvSpPr>
        <p:spPr>
          <a:ln/>
        </p:spPr>
        <p:txBody>
          <a:bodyPr vert="horz" wrap="square" lIns="91440" tIns="45720" rIns="91440" bIns="45720" anchor="t"/>
          <a:lstStyle/>
          <a:p>
            <a:r>
              <a:rPr dirty="0"/>
              <a:t>Types of WBC</a:t>
            </a:r>
          </a:p>
        </p:txBody>
      </p:sp>
      <p:sp>
        <p:nvSpPr>
          <p:cNvPr id="50179" name="Rectangle 3"/>
          <p:cNvSpPr>
            <a:spLocks noGrp="1"/>
          </p:cNvSpPr>
          <p:nvPr>
            <p:ph idx="1"/>
          </p:nvPr>
        </p:nvSpPr>
        <p:spPr>
          <a:xfrm>
            <a:off x="1981200" y="1143001"/>
            <a:ext cx="8229600" cy="4987925"/>
          </a:xfrm>
          <a:ln/>
        </p:spPr>
        <p:txBody>
          <a:bodyPr vert="horz" wrap="square" lIns="91440" tIns="45720" rIns="91440" bIns="45720" anchor="t"/>
          <a:lstStyle/>
          <a:p>
            <a:r>
              <a:rPr sz="2600" dirty="0"/>
              <a:t>WBCs are classified into different  types based on:</a:t>
            </a:r>
          </a:p>
          <a:p>
            <a:pPr lvl="4"/>
            <a:r>
              <a:rPr b="1" dirty="0">
                <a:solidFill>
                  <a:srgbClr val="0066CC"/>
                </a:solidFill>
              </a:rPr>
              <a:t>Size</a:t>
            </a:r>
          </a:p>
          <a:p>
            <a:pPr lvl="4"/>
            <a:r>
              <a:rPr b="1" dirty="0">
                <a:solidFill>
                  <a:srgbClr val="0066CC"/>
                </a:solidFill>
              </a:rPr>
              <a:t>Nuclear Shape</a:t>
            </a:r>
          </a:p>
          <a:p>
            <a:pPr lvl="4"/>
            <a:r>
              <a:rPr b="1" dirty="0">
                <a:solidFill>
                  <a:srgbClr val="0066CC"/>
                </a:solidFill>
              </a:rPr>
              <a:t>Cytoplasmic Granules</a:t>
            </a:r>
          </a:p>
          <a:p>
            <a:pPr lvl="4"/>
            <a:r>
              <a:rPr b="1" dirty="0">
                <a:solidFill>
                  <a:srgbClr val="0066CC"/>
                </a:solidFill>
              </a:rPr>
              <a:t>Affinity for Stain</a:t>
            </a:r>
          </a:p>
          <a:p>
            <a:pPr eaLnBrk="1" hangingPunct="1"/>
            <a:r>
              <a:rPr sz="2400" dirty="0">
                <a:solidFill>
                  <a:srgbClr val="000000"/>
                </a:solidFill>
              </a:rPr>
              <a:t>Two major types of leukocytes</a:t>
            </a:r>
          </a:p>
          <a:p>
            <a:pPr lvl="1" eaLnBrk="1" hangingPunct="1"/>
            <a:r>
              <a:rPr u="sng" dirty="0">
                <a:solidFill>
                  <a:srgbClr val="000000"/>
                </a:solidFill>
              </a:rPr>
              <a:t>Granulocytes</a:t>
            </a:r>
            <a:r>
              <a:rPr dirty="0">
                <a:solidFill>
                  <a:srgbClr val="000000"/>
                </a:solidFill>
              </a:rPr>
              <a:t>: have granules in the cytoplasm</a:t>
            </a:r>
          </a:p>
          <a:p>
            <a:pPr lvl="4" eaLnBrk="1" hangingPunct="1"/>
            <a:r>
              <a:rPr dirty="0">
                <a:solidFill>
                  <a:srgbClr val="000000"/>
                </a:solidFill>
              </a:rPr>
              <a:t>Ex. Neutrophils, Eosinophils, Basophils</a:t>
            </a:r>
          </a:p>
          <a:p>
            <a:pPr lvl="1" eaLnBrk="1" hangingPunct="1"/>
            <a:r>
              <a:rPr u="sng" dirty="0">
                <a:solidFill>
                  <a:srgbClr val="000000"/>
                </a:solidFill>
              </a:rPr>
              <a:t>Agranulocytes</a:t>
            </a:r>
            <a:r>
              <a:rPr dirty="0">
                <a:solidFill>
                  <a:srgbClr val="000000"/>
                </a:solidFill>
              </a:rPr>
              <a:t>: do not have granules in the cytoplasm.</a:t>
            </a:r>
          </a:p>
          <a:p>
            <a:pPr lvl="4" eaLnBrk="1" hangingPunct="1"/>
            <a:r>
              <a:rPr dirty="0">
                <a:solidFill>
                  <a:srgbClr val="000000"/>
                </a:solidFill>
              </a:rPr>
              <a:t>Ex. Monocytes, Lymphyocytes</a:t>
            </a:r>
          </a:p>
          <a:p>
            <a:pPr lvl="1">
              <a:buNone/>
            </a:pPr>
            <a:endParaRPr b="1" dirty="0">
              <a:solidFill>
                <a:srgbClr val="0066CC"/>
              </a:solidFill>
            </a:endParaRPr>
          </a:p>
          <a:p>
            <a:pPr lvl="1"/>
            <a:endParaRPr sz="2200"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44</a:t>
            </a:fld>
            <a:endParaRPr lang="en-US" altLang="zh-CN" dirty="0">
              <a:latin typeface="Arial" panose="020B0604020202020204" pitchFamily="34"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Picture 5"/>
          <p:cNvSpPr>
            <a:spLocks noChangeAspect="1"/>
          </p:cNvSpPr>
          <p:nvPr/>
        </p:nvSpPr>
        <p:spPr>
          <a:xfrm>
            <a:off x="2133600" y="457200"/>
            <a:ext cx="7772400" cy="5562600"/>
          </a:xfrm>
          <a:prstGeom prst="rect">
            <a:avLst/>
          </a:prstGeom>
          <a:noFill/>
          <a:ln w="9525">
            <a:noFill/>
          </a:ln>
        </p:spPr>
        <p:txBody>
          <a:bodyPr/>
          <a:lstStyle/>
          <a:p>
            <a:endParaRPr dirty="0">
              <a:latin typeface="Arial" panose="020B0604020202020204" pitchFamily="34" charset="0"/>
            </a:endParaRP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45</a:t>
            </a:fld>
            <a:endParaRPr lang="en-US" altLang="zh-CN" dirty="0">
              <a:latin typeface="Arial" panose="020B0604020202020204" pitchFamily="34"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p:cNvSpPr>
          <p:nvPr>
            <p:ph type="title"/>
          </p:nvPr>
        </p:nvSpPr>
        <p:spPr>
          <a:ln/>
        </p:spPr>
        <p:txBody>
          <a:bodyPr vert="horz" wrap="square" lIns="91440" tIns="45720" rIns="91440" bIns="45720" anchor="t"/>
          <a:lstStyle/>
          <a:p>
            <a:r>
              <a:rPr dirty="0"/>
              <a:t>Granulocytes</a:t>
            </a:r>
          </a:p>
        </p:txBody>
      </p:sp>
      <p:sp>
        <p:nvSpPr>
          <p:cNvPr id="52227" name="Rectangle 3"/>
          <p:cNvSpPr>
            <a:spLocks noGrp="1"/>
          </p:cNvSpPr>
          <p:nvPr>
            <p:ph idx="1"/>
          </p:nvPr>
        </p:nvSpPr>
        <p:spPr>
          <a:xfrm>
            <a:off x="1981200" y="1143001"/>
            <a:ext cx="8229600" cy="4987925"/>
          </a:xfrm>
          <a:ln/>
        </p:spPr>
        <p:txBody>
          <a:bodyPr vert="horz" wrap="square" lIns="91440" tIns="45720" rIns="91440" bIns="45720" anchor="t"/>
          <a:lstStyle/>
          <a:p>
            <a:pPr eaLnBrk="1" hangingPunct="1"/>
            <a:r>
              <a:rPr dirty="0">
                <a:solidFill>
                  <a:srgbClr val="000000"/>
                </a:solidFill>
              </a:rPr>
              <a:t>Granulocytes – neutrophils, eosinophils, and basophils</a:t>
            </a:r>
          </a:p>
          <a:p>
            <a:pPr lvl="1" eaLnBrk="1" hangingPunct="1"/>
            <a:r>
              <a:rPr dirty="0">
                <a:solidFill>
                  <a:srgbClr val="000000"/>
                </a:solidFill>
              </a:rPr>
              <a:t>Contain cytoplasmic granules that stain specifically with acidic, basic, or neutral stain</a:t>
            </a:r>
          </a:p>
          <a:p>
            <a:pPr lvl="1" eaLnBrk="1" hangingPunct="1"/>
            <a:r>
              <a:rPr dirty="0">
                <a:solidFill>
                  <a:srgbClr val="000000"/>
                </a:solidFill>
              </a:rPr>
              <a:t>Have lobed nuclei</a:t>
            </a:r>
          </a:p>
          <a:p>
            <a:pPr lvl="1" eaLnBrk="1" hangingPunct="1"/>
            <a:r>
              <a:rPr dirty="0"/>
              <a:t>Are all phagocytic cells</a:t>
            </a:r>
          </a:p>
          <a:p>
            <a:endParaRPr dirty="0"/>
          </a:p>
        </p:txBody>
      </p:sp>
      <p:sp>
        <p:nvSpPr>
          <p:cNvPr id="52228" name="Picture 4"/>
          <p:cNvSpPr>
            <a:spLocks noChangeAspect="1"/>
          </p:cNvSpPr>
          <p:nvPr/>
        </p:nvSpPr>
        <p:spPr>
          <a:xfrm>
            <a:off x="2590800" y="4038601"/>
            <a:ext cx="7315200" cy="2538413"/>
          </a:xfrm>
          <a:prstGeom prst="rect">
            <a:avLst/>
          </a:prstGeom>
          <a:noFill/>
          <a:ln w="9525">
            <a:noFill/>
          </a:ln>
        </p:spPr>
        <p:txBody>
          <a:bodyPr/>
          <a:lstStyle/>
          <a:p>
            <a:endParaRPr dirty="0">
              <a:latin typeface="Arial" panose="020B0604020202020204" pitchFamily="34" charset="0"/>
            </a:endParaRP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46</a:t>
            </a:fld>
            <a:endParaRPr lang="en-US" altLang="zh-CN" dirty="0">
              <a:latin typeface="Arial" panose="020B0604020202020204" pitchFamily="34"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p:cNvSpPr>
          <p:nvPr>
            <p:ph type="title"/>
          </p:nvPr>
        </p:nvSpPr>
        <p:spPr>
          <a:ln/>
        </p:spPr>
        <p:txBody>
          <a:bodyPr vert="horz" wrap="square" lIns="91440" tIns="45720" rIns="91440" bIns="45720" anchor="t"/>
          <a:lstStyle/>
          <a:p>
            <a:r>
              <a:rPr dirty="0"/>
              <a:t>Granulocytes - Neutrophils</a:t>
            </a:r>
          </a:p>
        </p:txBody>
      </p:sp>
      <p:sp>
        <p:nvSpPr>
          <p:cNvPr id="53251" name="Rectangle 3"/>
          <p:cNvSpPr>
            <a:spLocks noGrp="1"/>
          </p:cNvSpPr>
          <p:nvPr>
            <p:ph idx="1"/>
          </p:nvPr>
        </p:nvSpPr>
        <p:spPr>
          <a:xfrm>
            <a:off x="1981200" y="1143001"/>
            <a:ext cx="8229600" cy="4987925"/>
          </a:xfrm>
          <a:ln/>
        </p:spPr>
        <p:txBody>
          <a:bodyPr vert="horz" wrap="square" lIns="91440" tIns="45720" rIns="91440" bIns="45720" anchor="t">
            <a:normAutofit lnSpcReduction="10000"/>
          </a:bodyPr>
          <a:lstStyle/>
          <a:p>
            <a:pPr eaLnBrk="1" hangingPunct="1">
              <a:lnSpc>
                <a:spcPct val="90000"/>
              </a:lnSpc>
            </a:pPr>
            <a:r>
              <a:rPr sz="2400" dirty="0">
                <a:solidFill>
                  <a:srgbClr val="000000"/>
                </a:solidFill>
              </a:rPr>
              <a:t>Also called as Polymorphonuclear Leucocytes (PMN).</a:t>
            </a:r>
          </a:p>
          <a:p>
            <a:pPr eaLnBrk="1" hangingPunct="1">
              <a:lnSpc>
                <a:spcPct val="90000"/>
              </a:lnSpc>
            </a:pPr>
            <a:r>
              <a:rPr sz="2400" dirty="0">
                <a:solidFill>
                  <a:srgbClr val="000000"/>
                </a:solidFill>
              </a:rPr>
              <a:t>Size = 10 – 12 </a:t>
            </a:r>
            <a:r>
              <a:rPr lang="en-US" altLang="zh-CN" sz="2400" dirty="0">
                <a:solidFill>
                  <a:srgbClr val="000000"/>
                </a:solidFill>
                <a:ea typeface="SimSun" panose="02010600030101010101" pitchFamily="2" charset="-122"/>
                <a:sym typeface="Symbol" panose="05050102010706020507" pitchFamily="18" charset="2"/>
              </a:rPr>
              <a:t> &amp;</a:t>
            </a:r>
            <a:r>
              <a:rPr sz="2400" dirty="0">
                <a:solidFill>
                  <a:srgbClr val="000000"/>
                </a:solidFill>
              </a:rPr>
              <a:t> Nucleus is multi-lobed (2-5)</a:t>
            </a:r>
          </a:p>
          <a:p>
            <a:pPr eaLnBrk="1" hangingPunct="1">
              <a:lnSpc>
                <a:spcPct val="90000"/>
              </a:lnSpc>
            </a:pPr>
            <a:r>
              <a:rPr sz="2400" dirty="0">
                <a:solidFill>
                  <a:srgbClr val="000000"/>
                </a:solidFill>
              </a:rPr>
              <a:t>Account for 60-75% of total WBC’s</a:t>
            </a:r>
          </a:p>
          <a:p>
            <a:pPr eaLnBrk="1" hangingPunct="1">
              <a:lnSpc>
                <a:spcPct val="90000"/>
              </a:lnSpc>
            </a:pPr>
            <a:r>
              <a:rPr sz="2400" dirty="0">
                <a:solidFill>
                  <a:srgbClr val="000000"/>
                </a:solidFill>
              </a:rPr>
              <a:t>Neutrophils have two types of granules that:</a:t>
            </a:r>
          </a:p>
          <a:p>
            <a:pPr lvl="1" eaLnBrk="1" hangingPunct="1">
              <a:lnSpc>
                <a:spcPct val="90000"/>
              </a:lnSpc>
            </a:pPr>
            <a:r>
              <a:rPr sz="2400" dirty="0">
                <a:solidFill>
                  <a:srgbClr val="000000"/>
                </a:solidFill>
              </a:rPr>
              <a:t>Take up both acidic and basic dyes</a:t>
            </a:r>
          </a:p>
          <a:p>
            <a:pPr lvl="1" eaLnBrk="1" hangingPunct="1">
              <a:lnSpc>
                <a:spcPct val="90000"/>
              </a:lnSpc>
            </a:pPr>
            <a:r>
              <a:rPr sz="2400" dirty="0">
                <a:solidFill>
                  <a:srgbClr val="000000"/>
                </a:solidFill>
              </a:rPr>
              <a:t>Give the cytoplasm a light pink to purple color</a:t>
            </a:r>
          </a:p>
          <a:p>
            <a:pPr lvl="1" eaLnBrk="1" hangingPunct="1">
              <a:lnSpc>
                <a:spcPct val="90000"/>
              </a:lnSpc>
            </a:pPr>
            <a:r>
              <a:rPr sz="2400" dirty="0">
                <a:solidFill>
                  <a:srgbClr val="000000"/>
                </a:solidFill>
              </a:rPr>
              <a:t>Contain peroxidases, hydrolytic enzymes, and defensins (antibiotic-like proteins)</a:t>
            </a:r>
          </a:p>
          <a:p>
            <a:pPr eaLnBrk="1" hangingPunct="1">
              <a:lnSpc>
                <a:spcPct val="90000"/>
              </a:lnSpc>
            </a:pPr>
            <a:r>
              <a:rPr sz="2400" dirty="0"/>
              <a:t>Function:</a:t>
            </a:r>
          </a:p>
          <a:p>
            <a:pPr eaLnBrk="1" hangingPunct="1">
              <a:lnSpc>
                <a:spcPct val="90000"/>
              </a:lnSpc>
              <a:buNone/>
            </a:pPr>
            <a:r>
              <a:rPr sz="2400" dirty="0"/>
              <a:t>	1. Phagocytosis: older cells, bacteria, dead tissues, and other foreign substances.</a:t>
            </a:r>
          </a:p>
          <a:p>
            <a:pPr eaLnBrk="1" hangingPunct="1">
              <a:lnSpc>
                <a:spcPct val="90000"/>
              </a:lnSpc>
              <a:buNone/>
            </a:pPr>
            <a:r>
              <a:rPr sz="2400" dirty="0"/>
              <a:t>	2. To execute non-specific immune activity in first front.</a:t>
            </a:r>
          </a:p>
          <a:p>
            <a:pPr eaLnBrk="1" hangingPunct="1">
              <a:lnSpc>
                <a:spcPct val="90000"/>
              </a:lnSpc>
            </a:pPr>
            <a:endParaRPr sz="2400" dirty="0"/>
          </a:p>
          <a:p>
            <a:pPr>
              <a:lnSpc>
                <a:spcPct val="90000"/>
              </a:lnSpc>
            </a:pPr>
            <a:endParaRPr sz="2100"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47</a:t>
            </a:fld>
            <a:endParaRPr lang="en-US" altLang="zh-CN" dirty="0">
              <a:latin typeface="Arial" panose="020B0604020202020204" pitchFamily="34"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p:cNvSpPr>
          <p:nvPr>
            <p:ph type="title"/>
          </p:nvPr>
        </p:nvSpPr>
        <p:spPr>
          <a:ln/>
        </p:spPr>
        <p:txBody>
          <a:bodyPr vert="horz" wrap="square" lIns="91440" tIns="45720" rIns="91440" bIns="45720" anchor="t"/>
          <a:lstStyle/>
          <a:p>
            <a:r>
              <a:rPr dirty="0"/>
              <a:t>Granulocytes - Eosinophils</a:t>
            </a:r>
          </a:p>
        </p:txBody>
      </p:sp>
      <p:sp>
        <p:nvSpPr>
          <p:cNvPr id="54275" name="Rectangle 3"/>
          <p:cNvSpPr>
            <a:spLocks noGrp="1"/>
          </p:cNvSpPr>
          <p:nvPr>
            <p:ph idx="1"/>
          </p:nvPr>
        </p:nvSpPr>
        <p:spPr>
          <a:xfrm>
            <a:off x="1981200" y="990601"/>
            <a:ext cx="8229600" cy="5140325"/>
          </a:xfrm>
          <a:ln/>
        </p:spPr>
        <p:txBody>
          <a:bodyPr vert="horz" wrap="square" lIns="91440" tIns="45720" rIns="91440" bIns="45720" anchor="t"/>
          <a:lstStyle/>
          <a:p>
            <a:pPr eaLnBrk="1" hangingPunct="1"/>
            <a:r>
              <a:rPr sz="2600" dirty="0">
                <a:solidFill>
                  <a:srgbClr val="000000"/>
                </a:solidFill>
              </a:rPr>
              <a:t>Eosinophils/Acidophils account for 1–4% of WBCs </a:t>
            </a:r>
          </a:p>
          <a:p>
            <a:pPr lvl="1" eaLnBrk="1" hangingPunct="1"/>
            <a:r>
              <a:rPr dirty="0">
                <a:solidFill>
                  <a:srgbClr val="000000"/>
                </a:solidFill>
              </a:rPr>
              <a:t>Size = 10 – 12 </a:t>
            </a:r>
            <a:r>
              <a:rPr lang="en-US" altLang="zh-CN" sz="2900" dirty="0">
                <a:solidFill>
                  <a:srgbClr val="000000"/>
                </a:solidFill>
                <a:ea typeface="SimSun" panose="02010600030101010101" pitchFamily="2" charset="-122"/>
                <a:sym typeface="Symbol" panose="05050102010706020507" pitchFamily="18" charset="2"/>
              </a:rPr>
              <a:t></a:t>
            </a:r>
            <a:r>
              <a:rPr dirty="0">
                <a:solidFill>
                  <a:srgbClr val="000000"/>
                </a:solidFill>
              </a:rPr>
              <a:t> &amp; have bilobed nucleus</a:t>
            </a:r>
          </a:p>
          <a:p>
            <a:pPr lvl="1" eaLnBrk="1" hangingPunct="1"/>
            <a:r>
              <a:rPr dirty="0">
                <a:solidFill>
                  <a:srgbClr val="000000"/>
                </a:solidFill>
              </a:rPr>
              <a:t>Have red to crimson granules – stained with acidic stain</a:t>
            </a:r>
          </a:p>
          <a:p>
            <a:pPr lvl="1" eaLnBrk="1" hangingPunct="1"/>
            <a:r>
              <a:rPr dirty="0">
                <a:solidFill>
                  <a:srgbClr val="000000"/>
                </a:solidFill>
              </a:rPr>
              <a:t>Function:</a:t>
            </a:r>
          </a:p>
          <a:p>
            <a:pPr lvl="2" eaLnBrk="1" hangingPunct="1"/>
            <a:r>
              <a:rPr dirty="0">
                <a:solidFill>
                  <a:srgbClr val="000000"/>
                </a:solidFill>
              </a:rPr>
              <a:t>Lead the body’s counterattack against parasitic infections (worms or helminths)</a:t>
            </a:r>
          </a:p>
          <a:p>
            <a:pPr lvl="2" eaLnBrk="1" hangingPunct="1"/>
            <a:r>
              <a:rPr dirty="0"/>
              <a:t>Lessen the severity of allergies by phagocytizing immune complexes (ending allergic reactions)</a:t>
            </a:r>
          </a:p>
        </p:txBody>
      </p:sp>
      <p:sp>
        <p:nvSpPr>
          <p:cNvPr id="54276" name="Picture 6" descr="Eo_0"/>
          <p:cNvSpPr>
            <a:spLocks noChangeAspect="1"/>
          </p:cNvSpPr>
          <p:nvPr/>
        </p:nvSpPr>
        <p:spPr>
          <a:xfrm>
            <a:off x="8126413" y="4876801"/>
            <a:ext cx="2163762" cy="1681163"/>
          </a:xfrm>
          <a:prstGeom prst="rect">
            <a:avLst/>
          </a:prstGeom>
          <a:noFill/>
          <a:ln w="9525">
            <a:noFill/>
          </a:ln>
        </p:spPr>
        <p:txBody>
          <a:bodyPr/>
          <a:lstStyle/>
          <a:p>
            <a:endParaRPr dirty="0">
              <a:latin typeface="Arial" panose="020B0604020202020204" pitchFamily="34" charset="0"/>
            </a:endParaRP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48</a:t>
            </a:fld>
            <a:endParaRPr lang="en-US" altLang="zh-CN" dirty="0">
              <a:latin typeface="Arial" panose="020B0604020202020204" pitchFamily="34"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p:cNvSpPr>
          <p:nvPr>
            <p:ph type="title"/>
          </p:nvPr>
        </p:nvSpPr>
        <p:spPr>
          <a:xfrm>
            <a:off x="1981200" y="277814"/>
            <a:ext cx="8229600" cy="712787"/>
          </a:xfrm>
          <a:ln/>
        </p:spPr>
        <p:txBody>
          <a:bodyPr vert="horz" wrap="square" lIns="91440" tIns="45720" rIns="91440" bIns="45720" anchor="t"/>
          <a:lstStyle/>
          <a:p>
            <a:r>
              <a:rPr sz="3800" dirty="0"/>
              <a:t>Granulocytes - Basophils</a:t>
            </a:r>
          </a:p>
        </p:txBody>
      </p:sp>
      <p:sp>
        <p:nvSpPr>
          <p:cNvPr id="55299" name="Rectangle 3"/>
          <p:cNvSpPr>
            <a:spLocks noGrp="1"/>
          </p:cNvSpPr>
          <p:nvPr>
            <p:ph idx="1"/>
          </p:nvPr>
        </p:nvSpPr>
        <p:spPr>
          <a:xfrm>
            <a:off x="1981200" y="1219201"/>
            <a:ext cx="8229600" cy="4911725"/>
          </a:xfrm>
          <a:ln/>
        </p:spPr>
        <p:txBody>
          <a:bodyPr vert="horz" wrap="square" lIns="91440" tIns="45720" rIns="91440" bIns="45720" anchor="t"/>
          <a:lstStyle/>
          <a:p>
            <a:pPr eaLnBrk="1" hangingPunct="1"/>
            <a:r>
              <a:rPr dirty="0">
                <a:solidFill>
                  <a:srgbClr val="000000"/>
                </a:solidFill>
              </a:rPr>
              <a:t>Account for 0.5-1% of all WBCs</a:t>
            </a:r>
          </a:p>
          <a:p>
            <a:pPr lvl="1" eaLnBrk="1" hangingPunct="1"/>
            <a:r>
              <a:rPr dirty="0">
                <a:solidFill>
                  <a:srgbClr val="000000"/>
                </a:solidFill>
              </a:rPr>
              <a:t>Size = 8 – 10 </a:t>
            </a:r>
            <a:r>
              <a:rPr lang="en-US" altLang="zh-CN" sz="2900" dirty="0">
                <a:solidFill>
                  <a:srgbClr val="000000"/>
                </a:solidFill>
                <a:ea typeface="SimSun" panose="02010600030101010101" pitchFamily="2" charset="-122"/>
                <a:sym typeface="Symbol" panose="05050102010706020507" pitchFamily="18" charset="2"/>
              </a:rPr>
              <a:t></a:t>
            </a:r>
            <a:r>
              <a:rPr dirty="0">
                <a:solidFill>
                  <a:srgbClr val="000000"/>
                </a:solidFill>
              </a:rPr>
              <a:t> &amp; have kidney shaped bilobed nucleus</a:t>
            </a:r>
          </a:p>
          <a:p>
            <a:pPr lvl="1" eaLnBrk="1" hangingPunct="1"/>
            <a:r>
              <a:rPr dirty="0">
                <a:solidFill>
                  <a:srgbClr val="000000"/>
                </a:solidFill>
              </a:rPr>
              <a:t>Are functionally similar to mast cells</a:t>
            </a:r>
          </a:p>
          <a:p>
            <a:pPr lvl="1" eaLnBrk="1" hangingPunct="1"/>
            <a:r>
              <a:rPr dirty="0">
                <a:solidFill>
                  <a:srgbClr val="000000"/>
                </a:solidFill>
              </a:rPr>
              <a:t>Have large, purplish-black (basophilic) granules that contain histamine, heparin or serotonin.</a:t>
            </a:r>
          </a:p>
          <a:p>
            <a:pPr lvl="2" eaLnBrk="1" hangingPunct="1"/>
            <a:r>
              <a:rPr dirty="0"/>
              <a:t>Histamine – inflammatory chemical that acts as a vasodilator and attracts other WBCs.</a:t>
            </a:r>
          </a:p>
          <a:p>
            <a:pPr lvl="2" eaLnBrk="1" hangingPunct="1"/>
            <a:r>
              <a:rPr dirty="0"/>
              <a:t>Heparin – Anti-coagulant</a:t>
            </a:r>
          </a:p>
          <a:p>
            <a:pPr lvl="2" eaLnBrk="1" hangingPunct="1"/>
            <a:r>
              <a:rPr dirty="0"/>
              <a:t>Serotonin – vasoconstriction &amp; inflammatory reaction.</a:t>
            </a: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49</a:t>
            </a:fld>
            <a:endParaRPr lang="en-US" altLang="zh-CN" dirty="0">
              <a:latin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p:cNvSpPr>
          <p:nvPr>
            <p:ph type="title"/>
          </p:nvPr>
        </p:nvSpPr>
        <p:spPr>
          <a:ln/>
        </p:spPr>
        <p:txBody>
          <a:bodyPr vert="horz" wrap="square" lIns="91440" tIns="45720" rIns="91440" bIns="45720" anchor="t"/>
          <a:lstStyle/>
          <a:p>
            <a:pPr eaLnBrk="1" hangingPunct="1"/>
            <a:r>
              <a:rPr dirty="0"/>
              <a:t>Blood functions- Regulation</a:t>
            </a:r>
          </a:p>
        </p:txBody>
      </p:sp>
      <p:sp>
        <p:nvSpPr>
          <p:cNvPr id="10243" name="Rectangle 3"/>
          <p:cNvSpPr>
            <a:spLocks noGrp="1"/>
          </p:cNvSpPr>
          <p:nvPr>
            <p:ph idx="1"/>
          </p:nvPr>
        </p:nvSpPr>
        <p:spPr>
          <a:ln/>
        </p:spPr>
        <p:txBody>
          <a:bodyPr vert="horz" wrap="square" lIns="91440" tIns="45720" rIns="91440" bIns="45720" anchor="t"/>
          <a:lstStyle/>
          <a:p>
            <a:pPr eaLnBrk="1" hangingPunct="1"/>
            <a:r>
              <a:rPr dirty="0">
                <a:solidFill>
                  <a:srgbClr val="000000"/>
                </a:solidFill>
              </a:rPr>
              <a:t>Blood maintains:</a:t>
            </a:r>
          </a:p>
          <a:p>
            <a:pPr lvl="1" eaLnBrk="1" hangingPunct="1"/>
            <a:r>
              <a:rPr dirty="0">
                <a:solidFill>
                  <a:srgbClr val="000000"/>
                </a:solidFill>
              </a:rPr>
              <a:t>Appropriate body temperature by absorbing and distributing heat to other parts of the body</a:t>
            </a:r>
          </a:p>
          <a:p>
            <a:pPr lvl="1" eaLnBrk="1" hangingPunct="1"/>
            <a:r>
              <a:rPr dirty="0">
                <a:solidFill>
                  <a:srgbClr val="000000"/>
                </a:solidFill>
              </a:rPr>
              <a:t>Acid – Base balance i.e. Normal pH in body tissues using buffer systems</a:t>
            </a:r>
          </a:p>
          <a:p>
            <a:pPr lvl="1" eaLnBrk="1" hangingPunct="1"/>
            <a:r>
              <a:rPr dirty="0"/>
              <a:t>Fluid balance i.e. adequate fluid volume in the circulatory system.</a:t>
            </a:r>
          </a:p>
          <a:p>
            <a:pPr lvl="1" eaLnBrk="1" hangingPunct="1"/>
            <a:r>
              <a:rPr dirty="0"/>
              <a:t>Ionic balance</a:t>
            </a:r>
          </a:p>
          <a:p>
            <a:pPr eaLnBrk="1" hangingPunct="1"/>
            <a:endParaRPr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5</a:t>
            </a:fld>
            <a:endParaRPr lang="en-US" altLang="zh-CN" dirty="0">
              <a:latin typeface="Arial" panose="020B0604020202020204" pitchFamily="34"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p:cNvSpPr>
          <p:nvPr>
            <p:ph type="title"/>
          </p:nvPr>
        </p:nvSpPr>
        <p:spPr>
          <a:ln/>
        </p:spPr>
        <p:txBody>
          <a:bodyPr vert="horz" wrap="square" lIns="91440" tIns="45720" rIns="91440" bIns="45720" anchor="t"/>
          <a:lstStyle/>
          <a:p>
            <a:r>
              <a:rPr dirty="0"/>
              <a:t>Basophils</a:t>
            </a:r>
          </a:p>
        </p:txBody>
      </p:sp>
      <p:sp>
        <p:nvSpPr>
          <p:cNvPr id="56323" name="Rectangle 3"/>
          <p:cNvSpPr>
            <a:spLocks noGrp="1"/>
          </p:cNvSpPr>
          <p:nvPr>
            <p:ph idx="1"/>
          </p:nvPr>
        </p:nvSpPr>
        <p:spPr>
          <a:ln/>
        </p:spPr>
        <p:txBody>
          <a:bodyPr vert="horz" wrap="square" lIns="91440" tIns="45720" rIns="91440" bIns="45720" anchor="t"/>
          <a:lstStyle/>
          <a:p>
            <a:pPr lvl="1"/>
            <a:r>
              <a:rPr lang="en-US" altLang="zh-CN" dirty="0">
                <a:ea typeface="SimSun" panose="02010600030101010101" pitchFamily="2" charset="-122"/>
              </a:rPr>
              <a:t>Function:</a:t>
            </a:r>
          </a:p>
          <a:p>
            <a:pPr lvl="2"/>
            <a:r>
              <a:rPr lang="en-US" altLang="zh-CN" dirty="0">
                <a:ea typeface="SimSun" panose="02010600030101010101" pitchFamily="2" charset="-122"/>
              </a:rPr>
              <a:t>Secrete heparin into blood to prevent coagulation.</a:t>
            </a:r>
          </a:p>
          <a:p>
            <a:pPr lvl="2"/>
            <a:r>
              <a:rPr lang="en-US" altLang="zh-CN" dirty="0">
                <a:ea typeface="SimSun" panose="02010600030101010101" pitchFamily="2" charset="-122"/>
              </a:rPr>
              <a:t>Wander into tissue and become mast cell.</a:t>
            </a:r>
          </a:p>
          <a:p>
            <a:pPr lvl="2"/>
            <a:r>
              <a:rPr lang="en-US" altLang="zh-CN" dirty="0">
                <a:ea typeface="SimSun" panose="02010600030101010101" pitchFamily="2" charset="-122"/>
              </a:rPr>
              <a:t>Induce allergy.</a:t>
            </a:r>
          </a:p>
          <a:p>
            <a:endParaRPr dirty="0"/>
          </a:p>
        </p:txBody>
      </p:sp>
      <p:sp>
        <p:nvSpPr>
          <p:cNvPr id="56324" name="Picture 9" descr="50311279"/>
          <p:cNvSpPr>
            <a:spLocks noChangeAspect="1"/>
          </p:cNvSpPr>
          <p:nvPr/>
        </p:nvSpPr>
        <p:spPr>
          <a:xfrm>
            <a:off x="6477000" y="2933701"/>
            <a:ext cx="3467100" cy="3171825"/>
          </a:xfrm>
          <a:prstGeom prst="rect">
            <a:avLst/>
          </a:prstGeom>
          <a:noFill/>
          <a:ln w="9525">
            <a:noFill/>
          </a:ln>
        </p:spPr>
        <p:txBody>
          <a:bodyPr/>
          <a:lstStyle/>
          <a:p>
            <a:endParaRPr dirty="0">
              <a:latin typeface="Arial" panose="020B0604020202020204" pitchFamily="34" charset="0"/>
            </a:endParaRP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50</a:t>
            </a:fld>
            <a:endParaRPr lang="en-US" altLang="zh-CN" dirty="0">
              <a:latin typeface="Arial" panose="020B0604020202020204" pitchFamily="34"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p:cNvSpPr>
          <p:nvPr>
            <p:ph type="title"/>
          </p:nvPr>
        </p:nvSpPr>
        <p:spPr>
          <a:ln/>
        </p:spPr>
        <p:txBody>
          <a:bodyPr vert="horz" wrap="square" lIns="91440" tIns="45720" rIns="91440" bIns="45720" anchor="t"/>
          <a:lstStyle/>
          <a:p>
            <a:r>
              <a:rPr dirty="0"/>
              <a:t>Agranulocytes - Lymphocytes</a:t>
            </a:r>
          </a:p>
        </p:txBody>
      </p:sp>
      <p:sp>
        <p:nvSpPr>
          <p:cNvPr id="57347" name="Rectangle 3"/>
          <p:cNvSpPr>
            <a:spLocks noGrp="1"/>
          </p:cNvSpPr>
          <p:nvPr>
            <p:ph idx="1"/>
          </p:nvPr>
        </p:nvSpPr>
        <p:spPr>
          <a:xfrm>
            <a:off x="1981200" y="1219201"/>
            <a:ext cx="8229600" cy="4911725"/>
          </a:xfrm>
          <a:ln/>
        </p:spPr>
        <p:txBody>
          <a:bodyPr vert="horz" wrap="square" lIns="91440" tIns="45720" rIns="91440" bIns="45720" anchor="t"/>
          <a:lstStyle/>
          <a:p>
            <a:pPr eaLnBrk="1" hangingPunct="1">
              <a:lnSpc>
                <a:spcPct val="80000"/>
              </a:lnSpc>
            </a:pPr>
            <a:r>
              <a:rPr sz="2600" dirty="0"/>
              <a:t>Account for 20-25% or more of WBCs and:</a:t>
            </a:r>
          </a:p>
          <a:p>
            <a:pPr lvl="1" eaLnBrk="1" hangingPunct="1">
              <a:lnSpc>
                <a:spcPct val="80000"/>
              </a:lnSpc>
            </a:pPr>
            <a:r>
              <a:rPr sz="2200" dirty="0">
                <a:solidFill>
                  <a:srgbClr val="000000"/>
                </a:solidFill>
              </a:rPr>
              <a:t>Have large, dark-purple, circular nucleus with a thin rim of blue cytoplasm</a:t>
            </a:r>
          </a:p>
          <a:p>
            <a:pPr lvl="1" eaLnBrk="1" hangingPunct="1">
              <a:lnSpc>
                <a:spcPct val="80000"/>
              </a:lnSpc>
            </a:pPr>
            <a:r>
              <a:rPr sz="2200" dirty="0">
                <a:solidFill>
                  <a:srgbClr val="000000"/>
                </a:solidFill>
              </a:rPr>
              <a:t>Produced mainly by lymph nodes &amp; spleen &amp; are found mostly enmeshed in lymphoid tissue (some circulate in the blood)</a:t>
            </a:r>
          </a:p>
          <a:p>
            <a:pPr eaLnBrk="1" hangingPunct="1">
              <a:lnSpc>
                <a:spcPct val="80000"/>
              </a:lnSpc>
            </a:pPr>
            <a:r>
              <a:rPr sz="2600" dirty="0">
                <a:solidFill>
                  <a:srgbClr val="000000"/>
                </a:solidFill>
              </a:rPr>
              <a:t>Most important cells of the immune system</a:t>
            </a:r>
          </a:p>
          <a:p>
            <a:pPr eaLnBrk="1" hangingPunct="1">
              <a:lnSpc>
                <a:spcPct val="80000"/>
              </a:lnSpc>
            </a:pPr>
            <a:r>
              <a:rPr sz="2600" dirty="0">
                <a:solidFill>
                  <a:srgbClr val="000000"/>
                </a:solidFill>
              </a:rPr>
              <a:t>There are two types of lymphocytes: T cells and B cells</a:t>
            </a:r>
          </a:p>
          <a:p>
            <a:pPr lvl="1" eaLnBrk="1" hangingPunct="1">
              <a:lnSpc>
                <a:spcPct val="80000"/>
              </a:lnSpc>
            </a:pPr>
            <a:r>
              <a:rPr sz="2200" dirty="0">
                <a:solidFill>
                  <a:srgbClr val="000000"/>
                </a:solidFill>
              </a:rPr>
              <a:t>T cells – matured in thymus gland &amp; attack foreign cells directly (produces cell mediated immunity)</a:t>
            </a:r>
          </a:p>
          <a:p>
            <a:pPr lvl="1" eaLnBrk="1" hangingPunct="1">
              <a:lnSpc>
                <a:spcPct val="80000"/>
              </a:lnSpc>
            </a:pPr>
            <a:r>
              <a:rPr sz="2200" dirty="0"/>
              <a:t>B cells – matured in BM &amp; lymphoid tissue &amp; give rise to plasma cells, which produce antibodies (produces Humoral immunity)</a:t>
            </a:r>
          </a:p>
          <a:p>
            <a:pPr>
              <a:lnSpc>
                <a:spcPct val="80000"/>
              </a:lnSpc>
            </a:pPr>
            <a:endParaRPr sz="2600"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51</a:t>
            </a:fld>
            <a:endParaRPr lang="en-US" altLang="zh-CN" dirty="0">
              <a:latin typeface="Arial" panose="020B0604020202020204" pitchFamily="34"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Picture 4"/>
          <p:cNvSpPr>
            <a:spLocks noChangeAspect="1"/>
          </p:cNvSpPr>
          <p:nvPr/>
        </p:nvSpPr>
        <p:spPr>
          <a:xfrm>
            <a:off x="2819400" y="990601"/>
            <a:ext cx="6553200" cy="4492625"/>
          </a:xfrm>
          <a:prstGeom prst="rect">
            <a:avLst/>
          </a:prstGeom>
          <a:noFill/>
          <a:ln w="9525">
            <a:noFill/>
          </a:ln>
        </p:spPr>
        <p:txBody>
          <a:bodyPr/>
          <a:lstStyle/>
          <a:p>
            <a:endParaRPr dirty="0">
              <a:latin typeface="Arial" panose="020B0604020202020204" pitchFamily="34" charset="0"/>
            </a:endParaRP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52</a:t>
            </a:fld>
            <a:endParaRPr lang="en-US" altLang="zh-CN" dirty="0">
              <a:latin typeface="Arial" panose="020B0604020202020204" pitchFamily="34"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p:cNvSpPr>
          <p:nvPr>
            <p:ph type="title"/>
          </p:nvPr>
        </p:nvSpPr>
        <p:spPr>
          <a:ln/>
        </p:spPr>
        <p:txBody>
          <a:bodyPr vert="horz" wrap="square" lIns="91440" tIns="45720" rIns="91440" bIns="45720" anchor="t"/>
          <a:lstStyle/>
          <a:p>
            <a:r>
              <a:rPr dirty="0"/>
              <a:t>Agranulocytes - Monocytes</a:t>
            </a:r>
          </a:p>
        </p:txBody>
      </p:sp>
      <p:sp>
        <p:nvSpPr>
          <p:cNvPr id="59395" name="Rectangle 3"/>
          <p:cNvSpPr>
            <a:spLocks noGrp="1"/>
          </p:cNvSpPr>
          <p:nvPr>
            <p:ph idx="1"/>
          </p:nvPr>
        </p:nvSpPr>
        <p:spPr>
          <a:ln/>
        </p:spPr>
        <p:txBody>
          <a:bodyPr vert="horz" wrap="square" lIns="91440" tIns="45720" rIns="91440" bIns="45720" anchor="t"/>
          <a:lstStyle/>
          <a:p>
            <a:pPr eaLnBrk="1" hangingPunct="1"/>
            <a:r>
              <a:rPr dirty="0">
                <a:solidFill>
                  <a:srgbClr val="000000"/>
                </a:solidFill>
              </a:rPr>
              <a:t>Monocytes account for 2–4% of leukocytes </a:t>
            </a:r>
          </a:p>
          <a:p>
            <a:pPr lvl="1" eaLnBrk="1" hangingPunct="1"/>
            <a:r>
              <a:rPr dirty="0">
                <a:solidFill>
                  <a:srgbClr val="000000"/>
                </a:solidFill>
              </a:rPr>
              <a:t>They are the largest leukocytes (16- 20 </a:t>
            </a:r>
            <a:r>
              <a:rPr lang="en-US" altLang="zh-CN" sz="2900" dirty="0">
                <a:solidFill>
                  <a:srgbClr val="000000"/>
                </a:solidFill>
                <a:ea typeface="SimSun" panose="02010600030101010101" pitchFamily="2" charset="-122"/>
                <a:sym typeface="Symbol" panose="05050102010706020507" pitchFamily="18" charset="2"/>
              </a:rPr>
              <a:t>)</a:t>
            </a:r>
            <a:r>
              <a:rPr dirty="0">
                <a:solidFill>
                  <a:srgbClr val="000000"/>
                </a:solidFill>
              </a:rPr>
              <a:t> </a:t>
            </a:r>
          </a:p>
          <a:p>
            <a:pPr lvl="1" eaLnBrk="1" hangingPunct="1"/>
            <a:r>
              <a:rPr dirty="0">
                <a:solidFill>
                  <a:srgbClr val="000000"/>
                </a:solidFill>
              </a:rPr>
              <a:t>They have purple-staining, kidney bean or oval shaped nucleus</a:t>
            </a:r>
          </a:p>
          <a:p>
            <a:pPr lvl="1" eaLnBrk="1" hangingPunct="1"/>
            <a:r>
              <a:rPr dirty="0">
                <a:solidFill>
                  <a:srgbClr val="000000"/>
                </a:solidFill>
              </a:rPr>
              <a:t>They leave the circulation, enter tissue, and differentiate into macrophages.</a:t>
            </a:r>
            <a:endParaRPr dirty="0"/>
          </a:p>
          <a:p>
            <a:endParaRPr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53</a:t>
            </a:fld>
            <a:endParaRPr lang="en-US" altLang="zh-CN" dirty="0">
              <a:latin typeface="Arial" panose="020B0604020202020204" pitchFamily="34"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p:cNvSpPr>
          <p:nvPr>
            <p:ph type="title"/>
          </p:nvPr>
        </p:nvSpPr>
        <p:spPr>
          <a:xfrm>
            <a:off x="1981200" y="277814"/>
            <a:ext cx="8229600" cy="865187"/>
          </a:xfrm>
          <a:ln/>
        </p:spPr>
        <p:txBody>
          <a:bodyPr vert="horz" wrap="square" lIns="91440" tIns="45720" rIns="91440" bIns="45720" anchor="t"/>
          <a:lstStyle/>
          <a:p>
            <a:r>
              <a:rPr dirty="0"/>
              <a:t>Functions of Monocytes</a:t>
            </a:r>
          </a:p>
        </p:txBody>
      </p:sp>
      <p:sp>
        <p:nvSpPr>
          <p:cNvPr id="60419" name="Rectangle 3"/>
          <p:cNvSpPr>
            <a:spLocks noGrp="1"/>
          </p:cNvSpPr>
          <p:nvPr>
            <p:ph idx="1"/>
          </p:nvPr>
        </p:nvSpPr>
        <p:spPr>
          <a:xfrm>
            <a:off x="1981200" y="1295401"/>
            <a:ext cx="8229600" cy="4835525"/>
          </a:xfrm>
          <a:ln/>
        </p:spPr>
        <p:txBody>
          <a:bodyPr vert="horz" wrap="square" lIns="91440" tIns="45720" rIns="91440" bIns="45720" anchor="t"/>
          <a:lstStyle/>
          <a:p>
            <a:pPr>
              <a:lnSpc>
                <a:spcPct val="90000"/>
              </a:lnSpc>
              <a:buNone/>
            </a:pPr>
            <a:r>
              <a:rPr lang="en-US" altLang="zh-CN" sz="2100" b="1" dirty="0">
                <a:ea typeface="SimSun" panose="02010600030101010101" pitchFamily="2" charset="-122"/>
              </a:rPr>
              <a:t>1. It contains many nonspecific lipase and displays the</a:t>
            </a:r>
          </a:p>
          <a:p>
            <a:pPr>
              <a:lnSpc>
                <a:spcPct val="90000"/>
              </a:lnSpc>
              <a:buNone/>
            </a:pPr>
            <a:r>
              <a:rPr lang="en-US" altLang="zh-CN" sz="2100" b="1" dirty="0">
                <a:solidFill>
                  <a:srgbClr val="FF0000"/>
                </a:solidFill>
                <a:ea typeface="SimSun" panose="02010600030101010101" pitchFamily="2" charset="-122"/>
              </a:rPr>
              <a:t>	</a:t>
            </a:r>
            <a:r>
              <a:rPr lang="en-US" altLang="zh-CN" sz="2100" b="1" dirty="0">
                <a:ea typeface="SimSun" panose="02010600030101010101" pitchFamily="2" charset="-122"/>
              </a:rPr>
              <a:t>powerful phagocytosis</a:t>
            </a:r>
            <a:r>
              <a:rPr lang="en-US" altLang="zh-CN" sz="2100" b="1" dirty="0">
                <a:solidFill>
                  <a:srgbClr val="FF0000"/>
                </a:solidFill>
                <a:ea typeface="SimSun" panose="02010600030101010101" pitchFamily="2" charset="-122"/>
              </a:rPr>
              <a:t> - </a:t>
            </a:r>
            <a:r>
              <a:rPr lang="en-US" altLang="zh-CN" sz="2100" dirty="0">
                <a:ea typeface="SimSun" panose="02010600030101010101" pitchFamily="2" charset="-122"/>
              </a:rPr>
              <a:t>Engulf and clear bacteria, vermins, older, necrotic tissues, dead neutrophils, dead cells and fragments.</a:t>
            </a:r>
            <a:endParaRPr lang="en-US" altLang="zh-CN" sz="2100" b="1" dirty="0">
              <a:ea typeface="SimSun" panose="02010600030101010101" pitchFamily="2" charset="-122"/>
            </a:endParaRPr>
          </a:p>
          <a:p>
            <a:pPr>
              <a:lnSpc>
                <a:spcPct val="90000"/>
              </a:lnSpc>
              <a:buNone/>
            </a:pPr>
            <a:r>
              <a:rPr lang="en-US" altLang="zh-CN" sz="2100" b="1" dirty="0">
                <a:ea typeface="SimSun" panose="02010600030101010101" pitchFamily="2" charset="-122"/>
              </a:rPr>
              <a:t>2. As soon as monocytes get into tissue from blood , it becomes macrophages, activating monocyte- macrophage system to release many cytokins, such as colony stimulating factor (CSF), IL-1, IL-3, IL-6, TNF</a:t>
            </a:r>
            <a:r>
              <a:rPr lang="el-GR" altLang="zh-CN" sz="2100" b="1" dirty="0"/>
              <a:t>α</a:t>
            </a:r>
            <a:r>
              <a:rPr lang="en-US" altLang="zh-CN" sz="2100" b="1" dirty="0">
                <a:ea typeface="SimSun" panose="02010600030101010101" pitchFamily="2" charset="-122"/>
              </a:rPr>
              <a:t>, INF-</a:t>
            </a:r>
            <a:r>
              <a:rPr lang="el-GR" altLang="zh-CN" sz="2100" b="1" dirty="0"/>
              <a:t>α</a:t>
            </a:r>
            <a:r>
              <a:rPr lang="en-US" altLang="zh-CN" sz="2100" b="1" dirty="0">
                <a:ea typeface="SimSun" panose="02010600030101010101" pitchFamily="2" charset="-122"/>
              </a:rPr>
              <a:t>,</a:t>
            </a:r>
            <a:r>
              <a:rPr lang="el-GR" altLang="zh-CN" sz="2100" b="1" dirty="0"/>
              <a:t>β</a:t>
            </a:r>
            <a:r>
              <a:rPr lang="en-US" altLang="zh-CN" sz="2100" b="1" dirty="0">
                <a:ea typeface="SimSun" panose="02010600030101010101" pitchFamily="2" charset="-122"/>
              </a:rPr>
              <a:t> ,etc.</a:t>
            </a:r>
          </a:p>
          <a:p>
            <a:pPr>
              <a:lnSpc>
                <a:spcPct val="90000"/>
              </a:lnSpc>
              <a:buNone/>
            </a:pPr>
            <a:r>
              <a:rPr lang="en-US" altLang="zh-CN" sz="2100" b="1" dirty="0">
                <a:ea typeface="SimSun" panose="02010600030101010101" pitchFamily="2" charset="-122"/>
              </a:rPr>
              <a:t>3. Cytokins induced by monocyte may modulate growth of granulocytes.</a:t>
            </a:r>
          </a:p>
          <a:p>
            <a:pPr>
              <a:lnSpc>
                <a:spcPct val="90000"/>
              </a:lnSpc>
              <a:buNone/>
            </a:pPr>
            <a:r>
              <a:rPr lang="en-US" altLang="zh-CN" sz="2100" b="1" dirty="0">
                <a:ea typeface="SimSun" panose="02010600030101010101" pitchFamily="2" charset="-122"/>
              </a:rPr>
              <a:t>4. Monocyte- macrophage system plays a very important role in specific immune responsive induction and regulation by activating Lymphocytes. </a:t>
            </a:r>
          </a:p>
          <a:p>
            <a:pPr>
              <a:lnSpc>
                <a:spcPct val="90000"/>
              </a:lnSpc>
              <a:buNone/>
            </a:pPr>
            <a:r>
              <a:rPr lang="en-US" altLang="zh-CN" sz="2100" b="1" dirty="0">
                <a:ea typeface="SimSun" panose="02010600030101010101" pitchFamily="2" charset="-122"/>
              </a:rPr>
              <a:t>5. Recognize &amp; kill cancer cells.</a:t>
            </a:r>
          </a:p>
          <a:p>
            <a:pPr>
              <a:lnSpc>
                <a:spcPct val="90000"/>
              </a:lnSpc>
            </a:pPr>
            <a:endParaRPr lang="en-US" altLang="zh-CN" sz="2100" b="1" dirty="0">
              <a:ea typeface="SimSun" panose="02010600030101010101" pitchFamily="2" charset="-122"/>
            </a:endParaRPr>
          </a:p>
          <a:p>
            <a:pPr lvl="2">
              <a:lnSpc>
                <a:spcPct val="90000"/>
              </a:lnSpc>
            </a:pPr>
            <a:endParaRPr lang="en-US" altLang="zh-CN" sz="1800" dirty="0">
              <a:ea typeface="SimSun" panose="02010600030101010101" pitchFamily="2" charset="-122"/>
            </a:endParaRP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54</a:t>
            </a:fld>
            <a:endParaRPr lang="en-US" altLang="zh-CN" dirty="0">
              <a:latin typeface="Arial" panose="020B0604020202020204" pitchFamily="34"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p:cNvSpPr>
          <p:nvPr>
            <p:ph type="title"/>
          </p:nvPr>
        </p:nvSpPr>
        <p:spPr>
          <a:ln/>
        </p:spPr>
        <p:txBody>
          <a:bodyPr vert="horz" wrap="square" lIns="91440" tIns="45720" rIns="91440" bIns="45720" anchor="t"/>
          <a:lstStyle/>
          <a:p>
            <a:r>
              <a:rPr dirty="0"/>
              <a:t>Leucopoiesis</a:t>
            </a:r>
          </a:p>
        </p:txBody>
      </p:sp>
      <p:sp>
        <p:nvSpPr>
          <p:cNvPr id="61443" name="Rectangle 3"/>
          <p:cNvSpPr>
            <a:spLocks noGrp="1"/>
          </p:cNvSpPr>
          <p:nvPr>
            <p:ph idx="1"/>
          </p:nvPr>
        </p:nvSpPr>
        <p:spPr>
          <a:xfrm>
            <a:off x="1981200" y="1066801"/>
            <a:ext cx="8229600" cy="5064125"/>
          </a:xfrm>
          <a:ln/>
        </p:spPr>
        <p:txBody>
          <a:bodyPr vert="horz" wrap="square" lIns="91440" tIns="45720" rIns="91440" bIns="45720" anchor="t"/>
          <a:lstStyle/>
          <a:p>
            <a:pPr eaLnBrk="1" hangingPunct="1"/>
            <a:r>
              <a:rPr sz="2600" dirty="0">
                <a:solidFill>
                  <a:srgbClr val="000000"/>
                </a:solidFill>
              </a:rPr>
              <a:t>Production of WBC.</a:t>
            </a:r>
          </a:p>
          <a:p>
            <a:r>
              <a:rPr lang="en-US" altLang="zh-CN" sz="2600" dirty="0">
                <a:ea typeface="SimSun" panose="02010600030101010101" pitchFamily="2" charset="-122"/>
              </a:rPr>
              <a:t>Birth place: bone marrow, originating from hemopoietic stem cells, and leukopoiesis process is similar to RBC.</a:t>
            </a:r>
          </a:p>
          <a:p>
            <a:pPr eaLnBrk="1" hangingPunct="1"/>
            <a:r>
              <a:rPr sz="2600" dirty="0">
                <a:solidFill>
                  <a:srgbClr val="000000"/>
                </a:solidFill>
              </a:rPr>
              <a:t>Leukopoiesis is hormonally stimulated by two families of cytokines (hematopoietic factors) – interleukins and colony-stimulating factors (CSFs)</a:t>
            </a:r>
          </a:p>
          <a:p>
            <a:pPr lvl="1" eaLnBrk="1" hangingPunct="1"/>
            <a:r>
              <a:rPr sz="2200" dirty="0">
                <a:solidFill>
                  <a:srgbClr val="000000"/>
                </a:solidFill>
              </a:rPr>
              <a:t>Interleukins are numbered (e.g., IL-1, IL-2), whereas CSFs are named for the WBCs they stimulate (e.g., granulocyte-CSF stimulates granulocytes)</a:t>
            </a:r>
          </a:p>
          <a:p>
            <a:pPr eaLnBrk="1" hangingPunct="1"/>
            <a:r>
              <a:rPr sz="2600" dirty="0">
                <a:solidFill>
                  <a:srgbClr val="000000"/>
                </a:solidFill>
              </a:rPr>
              <a:t>Macrophages and T cells are the most important sources of cytokines </a:t>
            </a:r>
          </a:p>
          <a:p>
            <a:endParaRPr sz="2600"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55</a:t>
            </a:fld>
            <a:endParaRPr lang="en-US" altLang="zh-CN" dirty="0">
              <a:latin typeface="Arial" panose="020B0604020202020204" pitchFamily="34"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p:cNvSpPr>
          <p:nvPr>
            <p:ph type="title"/>
          </p:nvPr>
        </p:nvSpPr>
        <p:spPr>
          <a:xfrm>
            <a:off x="1981200" y="277814"/>
            <a:ext cx="8229600" cy="712787"/>
          </a:xfrm>
          <a:ln/>
        </p:spPr>
        <p:txBody>
          <a:bodyPr vert="horz" wrap="square" lIns="91440" tIns="45720" rIns="91440" bIns="45720" anchor="t"/>
          <a:lstStyle/>
          <a:p>
            <a:r>
              <a:rPr sz="3800" dirty="0"/>
              <a:t>Leucopoiesis</a:t>
            </a:r>
          </a:p>
        </p:txBody>
      </p:sp>
      <p:sp>
        <p:nvSpPr>
          <p:cNvPr id="62467" name="Rectangle 3"/>
          <p:cNvSpPr>
            <a:spLocks noGrp="1"/>
          </p:cNvSpPr>
          <p:nvPr>
            <p:ph idx="1"/>
          </p:nvPr>
        </p:nvSpPr>
        <p:spPr>
          <a:xfrm>
            <a:off x="1981200" y="990601"/>
            <a:ext cx="8229600" cy="5140325"/>
          </a:xfrm>
          <a:ln/>
        </p:spPr>
        <p:txBody>
          <a:bodyPr vert="horz" wrap="square" lIns="91440" tIns="45720" rIns="91440" bIns="45720" anchor="t"/>
          <a:lstStyle/>
          <a:p>
            <a:pPr eaLnBrk="1" hangingPunct="1"/>
            <a:r>
              <a:rPr sz="2800" dirty="0">
                <a:solidFill>
                  <a:srgbClr val="000000"/>
                </a:solidFill>
              </a:rPr>
              <a:t>All leukocytes originate from hemocytoblasts- stem cells</a:t>
            </a:r>
          </a:p>
          <a:p>
            <a:pPr eaLnBrk="1" hangingPunct="1"/>
            <a:r>
              <a:rPr sz="2800" dirty="0">
                <a:solidFill>
                  <a:srgbClr val="000000"/>
                </a:solidFill>
              </a:rPr>
              <a:t>Hemocytoblasts differentiate into </a:t>
            </a:r>
            <a:r>
              <a:rPr sz="2800" i="1" dirty="0">
                <a:solidFill>
                  <a:srgbClr val="000000"/>
                </a:solidFill>
              </a:rPr>
              <a:t>myeloid</a:t>
            </a:r>
            <a:r>
              <a:rPr sz="2800" dirty="0">
                <a:solidFill>
                  <a:srgbClr val="000000"/>
                </a:solidFill>
              </a:rPr>
              <a:t> stem cells and </a:t>
            </a:r>
            <a:r>
              <a:rPr sz="2800" i="1" dirty="0">
                <a:solidFill>
                  <a:srgbClr val="000000"/>
                </a:solidFill>
              </a:rPr>
              <a:t>lymphoid</a:t>
            </a:r>
            <a:r>
              <a:rPr sz="2800" dirty="0">
                <a:solidFill>
                  <a:srgbClr val="000000"/>
                </a:solidFill>
              </a:rPr>
              <a:t> stem cells</a:t>
            </a:r>
          </a:p>
          <a:p>
            <a:pPr lvl="1" eaLnBrk="1" hangingPunct="1"/>
            <a:r>
              <a:rPr sz="2800" dirty="0">
                <a:solidFill>
                  <a:srgbClr val="000000"/>
                </a:solidFill>
              </a:rPr>
              <a:t>Myeloid stem cells become myeloblasts or monoblasts</a:t>
            </a:r>
          </a:p>
          <a:p>
            <a:pPr lvl="2" eaLnBrk="1" hangingPunct="1"/>
            <a:r>
              <a:rPr sz="2800" dirty="0">
                <a:solidFill>
                  <a:srgbClr val="000000"/>
                </a:solidFill>
              </a:rPr>
              <a:t>Granulocytes form from myeloblasts</a:t>
            </a:r>
          </a:p>
          <a:p>
            <a:pPr lvl="2" eaLnBrk="1" hangingPunct="1"/>
            <a:r>
              <a:rPr sz="2800" dirty="0">
                <a:solidFill>
                  <a:srgbClr val="000000"/>
                </a:solidFill>
              </a:rPr>
              <a:t>Monoblasts enlarge and form monocytes</a:t>
            </a:r>
          </a:p>
          <a:p>
            <a:pPr lvl="1" eaLnBrk="1" hangingPunct="1"/>
            <a:r>
              <a:rPr sz="2800" dirty="0">
                <a:solidFill>
                  <a:srgbClr val="000000"/>
                </a:solidFill>
              </a:rPr>
              <a:t>Lymphoid stem cells become lymphoblasts</a:t>
            </a:r>
          </a:p>
          <a:p>
            <a:pPr lvl="2" eaLnBrk="1" hangingPunct="1"/>
            <a:r>
              <a:rPr sz="2800" dirty="0">
                <a:solidFill>
                  <a:srgbClr val="000000"/>
                </a:solidFill>
              </a:rPr>
              <a:t>Lymphoblasts develop into lymphocytes</a:t>
            </a: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56</a:t>
            </a:fld>
            <a:endParaRPr lang="en-US" altLang="zh-CN" dirty="0">
              <a:latin typeface="Arial" panose="020B0604020202020204" pitchFamily="34" charset="0"/>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Picture 4"/>
          <p:cNvSpPr>
            <a:spLocks noChangeAspect="1"/>
          </p:cNvSpPr>
          <p:nvPr/>
        </p:nvSpPr>
        <p:spPr>
          <a:xfrm>
            <a:off x="1981200" y="304800"/>
            <a:ext cx="8382000" cy="6172200"/>
          </a:xfrm>
          <a:prstGeom prst="rect">
            <a:avLst/>
          </a:prstGeom>
          <a:noFill/>
          <a:ln w="9525">
            <a:noFill/>
          </a:ln>
        </p:spPr>
        <p:txBody>
          <a:bodyPr/>
          <a:lstStyle/>
          <a:p>
            <a:endParaRPr dirty="0">
              <a:latin typeface="Arial" panose="020B0604020202020204" pitchFamily="34" charset="0"/>
            </a:endParaRP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57</a:t>
            </a:fld>
            <a:endParaRPr lang="en-US" altLang="zh-CN" dirty="0">
              <a:latin typeface="Arial" panose="020B0604020202020204" pitchFamily="34" charset="0"/>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p:cNvSpPr>
          <p:nvPr>
            <p:ph type="title"/>
          </p:nvPr>
        </p:nvSpPr>
        <p:spPr>
          <a:ln/>
        </p:spPr>
        <p:txBody>
          <a:bodyPr vert="horz" wrap="square" lIns="91440" tIns="45720" rIns="91440" bIns="45720" anchor="t"/>
          <a:lstStyle/>
          <a:p>
            <a:r>
              <a:rPr dirty="0"/>
              <a:t>Life span &amp; fate of WBC</a:t>
            </a:r>
          </a:p>
        </p:txBody>
      </p:sp>
      <p:sp>
        <p:nvSpPr>
          <p:cNvPr id="64515" name="Rectangle 3"/>
          <p:cNvSpPr>
            <a:spLocks noGrp="1"/>
          </p:cNvSpPr>
          <p:nvPr>
            <p:ph idx="1"/>
          </p:nvPr>
        </p:nvSpPr>
        <p:spPr>
          <a:ln/>
        </p:spPr>
        <p:txBody>
          <a:bodyPr vert="horz" wrap="square" lIns="91440" tIns="45720" rIns="91440" bIns="45720" anchor="t"/>
          <a:lstStyle/>
          <a:p>
            <a:r>
              <a:rPr lang="en-US" altLang="zh-CN" sz="3100" b="1" dirty="0">
                <a:ea typeface="SimSun" panose="02010600030101010101" pitchFamily="2" charset="-122"/>
              </a:rPr>
              <a:t>Life span: several hours to 3 or 4 days.</a:t>
            </a:r>
          </a:p>
          <a:p>
            <a:r>
              <a:rPr lang="en-US" altLang="zh-CN" sz="3100" b="1" dirty="0">
                <a:ea typeface="SimSun" panose="02010600030101010101" pitchFamily="2" charset="-122"/>
              </a:rPr>
              <a:t>Leukocyte breakage: site are liver, spleen and lymphatic node – leading to formation of pus.</a:t>
            </a:r>
          </a:p>
          <a:p>
            <a:endParaRPr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58</a:t>
            </a:fld>
            <a:endParaRPr lang="en-US" altLang="zh-CN" dirty="0">
              <a:latin typeface="Arial" panose="020B0604020202020204" pitchFamily="34" charset="0"/>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p:cNvSpPr>
          <p:nvPr>
            <p:ph type="title"/>
          </p:nvPr>
        </p:nvSpPr>
        <p:spPr>
          <a:ln/>
        </p:spPr>
        <p:txBody>
          <a:bodyPr vert="horz" wrap="square" lIns="91440" tIns="45720" rIns="91440" bIns="45720" anchor="t"/>
          <a:lstStyle/>
          <a:p>
            <a:r>
              <a:rPr dirty="0"/>
              <a:t>Platelets</a:t>
            </a:r>
          </a:p>
        </p:txBody>
      </p:sp>
      <p:sp>
        <p:nvSpPr>
          <p:cNvPr id="65539" name="Rectangle 3"/>
          <p:cNvSpPr>
            <a:spLocks noGrp="1"/>
          </p:cNvSpPr>
          <p:nvPr>
            <p:ph idx="1"/>
          </p:nvPr>
        </p:nvSpPr>
        <p:spPr>
          <a:xfrm>
            <a:off x="1981200" y="990601"/>
            <a:ext cx="8229600" cy="5140325"/>
          </a:xfrm>
          <a:ln/>
        </p:spPr>
        <p:txBody>
          <a:bodyPr vert="horz" wrap="square" lIns="91440" tIns="45720" rIns="91440" bIns="45720" anchor="t"/>
          <a:lstStyle/>
          <a:p>
            <a:r>
              <a:rPr dirty="0"/>
              <a:t>Thrombocytes.</a:t>
            </a:r>
          </a:p>
          <a:p>
            <a:r>
              <a:rPr dirty="0"/>
              <a:t>Are smallest of formed elements, lack nucleus</a:t>
            </a:r>
          </a:p>
          <a:p>
            <a:r>
              <a:rPr dirty="0"/>
              <a:t>Are fragments of megakaryocytes; </a:t>
            </a:r>
          </a:p>
          <a:p>
            <a:r>
              <a:rPr dirty="0"/>
              <a:t>Constitute most of mass of blood clots</a:t>
            </a:r>
          </a:p>
          <a:p>
            <a:pPr eaLnBrk="1" hangingPunct="1"/>
            <a:r>
              <a:rPr dirty="0">
                <a:solidFill>
                  <a:srgbClr val="000000"/>
                </a:solidFill>
              </a:rPr>
              <a:t>Their granules contain serotonin, Ca</a:t>
            </a:r>
            <a:r>
              <a:rPr baseline="30000" dirty="0">
                <a:solidFill>
                  <a:srgbClr val="000000"/>
                </a:solidFill>
              </a:rPr>
              <a:t>2+</a:t>
            </a:r>
            <a:r>
              <a:rPr dirty="0">
                <a:solidFill>
                  <a:srgbClr val="000000"/>
                </a:solidFill>
              </a:rPr>
              <a:t>, enzymes, ADP, and platelet-derived growth factor (PDGF)</a:t>
            </a:r>
          </a:p>
          <a:p>
            <a:r>
              <a:rPr dirty="0"/>
              <a:t>Normal count = 2.5 to 4.0 lakhs per cu.mm</a:t>
            </a:r>
          </a:p>
          <a:p>
            <a:endParaRPr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59</a:t>
            </a:fld>
            <a:endParaRPr lang="en-US" altLang="zh-CN" dirty="0">
              <a:latin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p:cNvSpPr>
          <p:nvPr>
            <p:ph type="title"/>
          </p:nvPr>
        </p:nvSpPr>
        <p:spPr>
          <a:ln/>
        </p:spPr>
        <p:txBody>
          <a:bodyPr vert="horz" wrap="square" lIns="91440" tIns="45720" rIns="91440" bIns="45720" anchor="t"/>
          <a:lstStyle/>
          <a:p>
            <a:pPr eaLnBrk="1" hangingPunct="1"/>
            <a:r>
              <a:rPr dirty="0"/>
              <a:t>Blood functions - Protection</a:t>
            </a:r>
          </a:p>
        </p:txBody>
      </p:sp>
      <p:sp>
        <p:nvSpPr>
          <p:cNvPr id="11267" name="Rectangle 3"/>
          <p:cNvSpPr>
            <a:spLocks noGrp="1"/>
          </p:cNvSpPr>
          <p:nvPr>
            <p:ph idx="1"/>
          </p:nvPr>
        </p:nvSpPr>
        <p:spPr>
          <a:ln/>
        </p:spPr>
        <p:txBody>
          <a:bodyPr vert="horz" wrap="square" lIns="91440" tIns="45720" rIns="91440" bIns="45720" anchor="t"/>
          <a:lstStyle/>
          <a:p>
            <a:pPr eaLnBrk="1" hangingPunct="1"/>
            <a:r>
              <a:rPr dirty="0">
                <a:solidFill>
                  <a:srgbClr val="000000"/>
                </a:solidFill>
              </a:rPr>
              <a:t>Blood prevents blood loss by:</a:t>
            </a:r>
          </a:p>
          <a:p>
            <a:pPr lvl="1" eaLnBrk="1" hangingPunct="1"/>
            <a:r>
              <a:rPr dirty="0">
                <a:solidFill>
                  <a:srgbClr val="000000"/>
                </a:solidFill>
              </a:rPr>
              <a:t>Activating plasma proteins and platelets </a:t>
            </a:r>
          </a:p>
          <a:p>
            <a:pPr lvl="1" eaLnBrk="1" hangingPunct="1"/>
            <a:r>
              <a:rPr dirty="0">
                <a:solidFill>
                  <a:srgbClr val="000000"/>
                </a:solidFill>
              </a:rPr>
              <a:t>Initiating clot formation when a vessel is broken</a:t>
            </a:r>
          </a:p>
          <a:p>
            <a:pPr eaLnBrk="1" hangingPunct="1"/>
            <a:r>
              <a:rPr dirty="0">
                <a:solidFill>
                  <a:srgbClr val="000000"/>
                </a:solidFill>
              </a:rPr>
              <a:t>Blood prevents infection by: </a:t>
            </a:r>
          </a:p>
          <a:p>
            <a:pPr lvl="1" eaLnBrk="1" hangingPunct="1"/>
            <a:r>
              <a:rPr dirty="0">
                <a:solidFill>
                  <a:srgbClr val="000000"/>
                </a:solidFill>
              </a:rPr>
              <a:t>Synthesizing and utilizing antibodies</a:t>
            </a:r>
          </a:p>
          <a:p>
            <a:pPr lvl="1" eaLnBrk="1" hangingPunct="1"/>
            <a:r>
              <a:rPr dirty="0">
                <a:solidFill>
                  <a:srgbClr val="000000"/>
                </a:solidFill>
              </a:rPr>
              <a:t>Activating complement proteins</a:t>
            </a:r>
          </a:p>
          <a:p>
            <a:pPr lvl="1" eaLnBrk="1" hangingPunct="1"/>
            <a:r>
              <a:rPr dirty="0"/>
              <a:t>Activating WBCs to defend the body against foreign invaders </a:t>
            </a:r>
          </a:p>
          <a:p>
            <a:pPr eaLnBrk="1" hangingPunct="1"/>
            <a:endParaRPr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6</a:t>
            </a:fld>
            <a:endParaRPr lang="en-US" altLang="zh-CN" dirty="0">
              <a:latin typeface="Arial" panose="020B0604020202020204" pitchFamily="34" charset="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p:cNvSpPr>
          <p:nvPr>
            <p:ph type="title"/>
          </p:nvPr>
        </p:nvSpPr>
        <p:spPr>
          <a:ln/>
        </p:spPr>
        <p:txBody>
          <a:bodyPr vert="horz" wrap="square" lIns="91440" tIns="45720" rIns="91440" bIns="45720" anchor="t"/>
          <a:lstStyle/>
          <a:p>
            <a:r>
              <a:rPr dirty="0"/>
              <a:t>Platelets</a:t>
            </a:r>
          </a:p>
        </p:txBody>
      </p:sp>
      <p:sp>
        <p:nvSpPr>
          <p:cNvPr id="66563" name="Rectangle 3"/>
          <p:cNvSpPr>
            <a:spLocks noGrp="1"/>
          </p:cNvSpPr>
          <p:nvPr>
            <p:ph idx="1"/>
          </p:nvPr>
        </p:nvSpPr>
        <p:spPr>
          <a:xfrm>
            <a:off x="1981200" y="1143001"/>
            <a:ext cx="8229600" cy="4987925"/>
          </a:xfrm>
          <a:ln/>
        </p:spPr>
        <p:txBody>
          <a:bodyPr vert="horz" wrap="square" lIns="91440" tIns="45720" rIns="91440" bIns="45720" anchor="t"/>
          <a:lstStyle/>
          <a:p>
            <a:r>
              <a:rPr dirty="0"/>
              <a:t>Round/oval shaped with biconvex surface.</a:t>
            </a:r>
          </a:p>
          <a:p>
            <a:r>
              <a:rPr lang="en-US" altLang="zh-CN" dirty="0">
                <a:ea typeface="SimSun" panose="02010600030101010101" pitchFamily="2" charset="-122"/>
              </a:rPr>
              <a:t>2~4 </a:t>
            </a:r>
            <a:r>
              <a:rPr lang="en-US" altLang="zh-CN" dirty="0">
                <a:ea typeface="SimSun" panose="02010600030101010101" pitchFamily="2" charset="-122"/>
                <a:sym typeface="Symbol" panose="05050102010706020507" pitchFamily="18" charset="2"/>
              </a:rPr>
              <a:t></a:t>
            </a:r>
            <a:r>
              <a:rPr lang="en-US" altLang="zh-CN" dirty="0">
                <a:ea typeface="SimSun" panose="02010600030101010101" pitchFamily="2" charset="-122"/>
              </a:rPr>
              <a:t>m diameter, thickness 1</a:t>
            </a:r>
            <a:r>
              <a:rPr lang="en-US" altLang="zh-CN" dirty="0">
                <a:ea typeface="SimSun" panose="02010600030101010101" pitchFamily="2" charset="-122"/>
                <a:sym typeface="Symbol" panose="05050102010706020507" pitchFamily="18" charset="2"/>
              </a:rPr>
              <a:t></a:t>
            </a:r>
            <a:r>
              <a:rPr lang="en-US" altLang="zh-CN" dirty="0">
                <a:ea typeface="SimSun" panose="02010600030101010101" pitchFamily="2" charset="-122"/>
              </a:rPr>
              <a:t>m.</a:t>
            </a:r>
            <a:endParaRPr dirty="0"/>
          </a:p>
        </p:txBody>
      </p:sp>
      <p:sp>
        <p:nvSpPr>
          <p:cNvPr id="66564" name="Picture 4" descr="FG16_10c"/>
          <p:cNvSpPr>
            <a:spLocks noChangeAspect="1"/>
          </p:cNvSpPr>
          <p:nvPr/>
        </p:nvSpPr>
        <p:spPr>
          <a:xfrm>
            <a:off x="3886200" y="2286000"/>
            <a:ext cx="4724400" cy="3551238"/>
          </a:xfrm>
          <a:prstGeom prst="rect">
            <a:avLst/>
          </a:prstGeom>
          <a:noFill/>
          <a:ln w="9525">
            <a:noFill/>
          </a:ln>
        </p:spPr>
        <p:txBody>
          <a:bodyPr/>
          <a:lstStyle/>
          <a:p>
            <a:endParaRPr dirty="0">
              <a:latin typeface="Arial" panose="020B0604020202020204" pitchFamily="34" charset="0"/>
            </a:endParaRP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60</a:t>
            </a:fld>
            <a:endParaRPr lang="en-US" altLang="zh-CN" dirty="0">
              <a:latin typeface="Arial" panose="020B0604020202020204" pitchFamily="34" charset="0"/>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p:cNvSpPr>
          <p:nvPr>
            <p:ph type="title"/>
          </p:nvPr>
        </p:nvSpPr>
        <p:spPr>
          <a:ln/>
        </p:spPr>
        <p:txBody>
          <a:bodyPr vert="horz" wrap="square" lIns="91440" tIns="45720" rIns="91440" bIns="45720" anchor="t"/>
          <a:lstStyle/>
          <a:p>
            <a:r>
              <a:rPr dirty="0"/>
              <a:t>Platelets</a:t>
            </a:r>
          </a:p>
        </p:txBody>
      </p:sp>
      <p:sp>
        <p:nvSpPr>
          <p:cNvPr id="107523" name="Rectangle 3"/>
          <p:cNvSpPr>
            <a:spLocks noGrp="1" noChangeArrowheads="1"/>
          </p:cNvSpPr>
          <p:nvPr>
            <p:ph idx="1"/>
          </p:nvPr>
        </p:nvSpPr>
        <p:spPr>
          <a:xfrm>
            <a:off x="1981200" y="1066801"/>
            <a:ext cx="8229600" cy="5064125"/>
          </a:xfrm>
        </p:spPr>
        <p:txBody>
          <a:bodyPr vert="horz" wrap="square" lIns="91440" tIns="45720" rIns="91440" bIns="45720" numCol="1" anchor="t" anchorCtr="0" compatLnSpc="1"/>
          <a:lstStyle/>
          <a:p>
            <a:pPr>
              <a:defRPr/>
            </a:pPr>
            <a:r>
              <a:rPr lang="en-US" altLang="zh-CN" sz="2600" b="1">
                <a:ea typeface="SimSun" panose="02010600030101010101" pitchFamily="2" charset="-122"/>
              </a:rPr>
              <a:t>Birth place is bone marrow, originating from hemopoietic stem cells, and differentiating into burst forming unit- megakaryocyte, BFU-MK, then continuously into CFU-MK, and into megakaryocyte. one megakaryocyte can release 200~7700 platelet.</a:t>
            </a:r>
          </a:p>
          <a:p>
            <a:pPr>
              <a:defRPr/>
            </a:pPr>
            <a:r>
              <a:rPr lang="en-US" altLang="zh-CN" sz="2600" b="1">
                <a:solidFill>
                  <a:srgbClr val="FF0000"/>
                </a:solidFill>
                <a:effectLst>
                  <a:outerShdw blurRad="38100" dist="38100" dir="2700000" algn="tl">
                    <a:srgbClr val="C0C0C0"/>
                  </a:outerShdw>
                </a:effectLst>
                <a:ea typeface="SimSun" panose="02010600030101010101" pitchFamily="2" charset="-122"/>
              </a:rPr>
              <a:t>Life-span:</a:t>
            </a:r>
            <a:r>
              <a:rPr lang="en-US" altLang="zh-CN" sz="2600" b="1">
                <a:solidFill>
                  <a:srgbClr val="003399"/>
                </a:solidFill>
                <a:effectLst>
                  <a:outerShdw blurRad="38100" dist="38100" dir="2700000" algn="tl">
                    <a:srgbClr val="C0C0C0"/>
                  </a:outerShdw>
                </a:effectLst>
                <a:ea typeface="SimSun" panose="02010600030101010101" pitchFamily="2" charset="-122"/>
              </a:rPr>
              <a:t> Averagely, 7~14 days in the blood. </a:t>
            </a:r>
          </a:p>
          <a:p>
            <a:pPr>
              <a:lnSpc>
                <a:spcPct val="120000"/>
              </a:lnSpc>
              <a:defRPr/>
            </a:pPr>
            <a:r>
              <a:rPr lang="en-US" altLang="zh-CN" sz="2600" b="1">
                <a:solidFill>
                  <a:srgbClr val="FF0000"/>
                </a:solidFill>
                <a:effectLst>
                  <a:outerShdw blurRad="38100" dist="38100" dir="2700000" algn="tl">
                    <a:srgbClr val="C0C0C0"/>
                  </a:outerShdw>
                </a:effectLst>
                <a:ea typeface="SimSun" panose="02010600030101010101" pitchFamily="2" charset="-122"/>
              </a:rPr>
              <a:t>Breakage:</a:t>
            </a:r>
            <a:r>
              <a:rPr lang="en-US" altLang="zh-CN" sz="2600" b="1">
                <a:solidFill>
                  <a:srgbClr val="003399"/>
                </a:solidFill>
                <a:effectLst>
                  <a:outerShdw blurRad="38100" dist="38100" dir="2700000" algn="tl">
                    <a:srgbClr val="C0C0C0"/>
                  </a:outerShdw>
                </a:effectLst>
                <a:ea typeface="SimSun" panose="02010600030101010101" pitchFamily="2" charset="-122"/>
              </a:rPr>
              <a:t> Aged platelet can be processed by phagocytosis in liver, spleen and lymphatic node. </a:t>
            </a:r>
          </a:p>
          <a:p>
            <a:pPr>
              <a:defRPr/>
            </a:pPr>
            <a:endParaRPr lang="en-US" sz="260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61</a:t>
            </a:fld>
            <a:endParaRPr lang="en-US" altLang="zh-CN" dirty="0">
              <a:latin typeface="Arial" panose="020B0604020202020204" pitchFamily="34" charset="0"/>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p:cNvSpPr>
          <p:nvPr>
            <p:ph type="title"/>
          </p:nvPr>
        </p:nvSpPr>
        <p:spPr>
          <a:ln/>
        </p:spPr>
        <p:txBody>
          <a:bodyPr vert="horz" wrap="square" lIns="91440" tIns="45720" rIns="91440" bIns="45720" anchor="t"/>
          <a:lstStyle/>
          <a:p>
            <a:r>
              <a:rPr dirty="0"/>
              <a:t>Functions of Platelets</a:t>
            </a:r>
          </a:p>
        </p:txBody>
      </p:sp>
      <p:sp>
        <p:nvSpPr>
          <p:cNvPr id="68611" name="Rectangle 3"/>
          <p:cNvSpPr>
            <a:spLocks noGrp="1"/>
          </p:cNvSpPr>
          <p:nvPr>
            <p:ph idx="1"/>
          </p:nvPr>
        </p:nvSpPr>
        <p:spPr>
          <a:xfrm>
            <a:off x="1981200" y="1143001"/>
            <a:ext cx="8229600" cy="4987925"/>
          </a:xfrm>
          <a:ln/>
        </p:spPr>
        <p:txBody>
          <a:bodyPr vert="horz" wrap="square" lIns="91440" tIns="45720" rIns="91440" bIns="45720" anchor="t"/>
          <a:lstStyle/>
          <a:p>
            <a:pPr eaLnBrk="1" hangingPunct="1"/>
            <a:r>
              <a:rPr dirty="0">
                <a:solidFill>
                  <a:srgbClr val="000000"/>
                </a:solidFill>
              </a:rPr>
              <a:t>Plays an important role in Hemostasis (stopping the bleeding </a:t>
            </a:r>
            <a:r>
              <a:rPr dirty="0"/>
              <a:t>when blood vessels are damaged to prevent excessive blood loss</a:t>
            </a:r>
            <a:r>
              <a:rPr dirty="0">
                <a:solidFill>
                  <a:srgbClr val="000000"/>
                </a:solidFill>
              </a:rPr>
              <a:t>).</a:t>
            </a:r>
          </a:p>
          <a:p>
            <a:pPr eaLnBrk="1" hangingPunct="1"/>
            <a:r>
              <a:rPr dirty="0"/>
              <a:t>Hemostasis includes: </a:t>
            </a:r>
          </a:p>
          <a:p>
            <a:pPr lvl="2" eaLnBrk="1" hangingPunct="1"/>
            <a:r>
              <a:rPr dirty="0"/>
              <a:t>Vasoconstriction, </a:t>
            </a:r>
          </a:p>
          <a:p>
            <a:pPr lvl="2" eaLnBrk="1" hangingPunct="1"/>
            <a:r>
              <a:rPr dirty="0"/>
              <a:t>Platelet plug formation and </a:t>
            </a:r>
          </a:p>
          <a:p>
            <a:pPr lvl="2" eaLnBrk="1" hangingPunct="1"/>
            <a:r>
              <a:rPr dirty="0"/>
              <a:t>Blood coagulation (</a:t>
            </a:r>
            <a:r>
              <a:rPr b="1" dirty="0"/>
              <a:t>Formation of a clot)</a:t>
            </a:r>
          </a:p>
          <a:p>
            <a:pPr eaLnBrk="1" hangingPunct="1"/>
            <a:endParaRPr dirty="0">
              <a:solidFill>
                <a:srgbClr val="000000"/>
              </a:solidFill>
            </a:endParaRPr>
          </a:p>
          <a:p>
            <a:endParaRPr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62</a:t>
            </a:fld>
            <a:endParaRPr lang="en-US" altLang="zh-CN" dirty="0">
              <a:latin typeface="Arial" panose="020B0604020202020204" pitchFamily="34" charset="0"/>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p:cNvSpPr>
          <p:nvPr>
            <p:ph type="title"/>
          </p:nvPr>
        </p:nvSpPr>
        <p:spPr>
          <a:ln/>
        </p:spPr>
        <p:txBody>
          <a:bodyPr vert="horz" wrap="square" lIns="91440" tIns="45720" rIns="91440" bIns="45720" anchor="t"/>
          <a:lstStyle/>
          <a:p>
            <a:r>
              <a:rPr dirty="0"/>
              <a:t>Role of platelets in hemostasis</a:t>
            </a:r>
          </a:p>
        </p:txBody>
      </p:sp>
      <p:sp>
        <p:nvSpPr>
          <p:cNvPr id="69635" name="Rectangle 3"/>
          <p:cNvSpPr>
            <a:spLocks noGrp="1"/>
          </p:cNvSpPr>
          <p:nvPr>
            <p:ph idx="1"/>
          </p:nvPr>
        </p:nvSpPr>
        <p:spPr>
          <a:xfrm>
            <a:off x="1981200" y="1066801"/>
            <a:ext cx="8229600" cy="5064125"/>
          </a:xfrm>
          <a:ln/>
        </p:spPr>
        <p:txBody>
          <a:bodyPr vert="horz" wrap="square" lIns="91440" tIns="45720" rIns="91440" bIns="45720" anchor="t"/>
          <a:lstStyle/>
          <a:p>
            <a:pPr>
              <a:lnSpc>
                <a:spcPct val="90000"/>
              </a:lnSpc>
            </a:pPr>
            <a:r>
              <a:rPr dirty="0"/>
              <a:t>Platelets don't stick to intact endothelium because of presence of </a:t>
            </a:r>
            <a:r>
              <a:rPr dirty="0">
                <a:solidFill>
                  <a:srgbClr val="008040"/>
                </a:solidFill>
              </a:rPr>
              <a:t>prostacyclin</a:t>
            </a:r>
            <a:r>
              <a:rPr dirty="0"/>
              <a:t> &amp; </a:t>
            </a:r>
            <a:r>
              <a:rPr dirty="0">
                <a:solidFill>
                  <a:srgbClr val="008040"/>
                </a:solidFill>
              </a:rPr>
              <a:t>NO</a:t>
            </a:r>
            <a:endParaRPr dirty="0"/>
          </a:p>
          <a:p>
            <a:pPr eaLnBrk="1" hangingPunct="1">
              <a:lnSpc>
                <a:spcPct val="90000"/>
              </a:lnSpc>
            </a:pPr>
            <a:r>
              <a:rPr dirty="0"/>
              <a:t>When a blood vessel breaks, damaged endothelium allows platelets to bind to exposed collagen.</a:t>
            </a:r>
          </a:p>
          <a:p>
            <a:pPr eaLnBrk="1" hangingPunct="1">
              <a:lnSpc>
                <a:spcPct val="90000"/>
              </a:lnSpc>
            </a:pPr>
            <a:r>
              <a:rPr dirty="0"/>
              <a:t>Platelets are “sticky”. They stick to any rough surface and to collagen in connective tissue. They also stick to each other.</a:t>
            </a:r>
          </a:p>
          <a:p>
            <a:pPr eaLnBrk="1" hangingPunct="1">
              <a:lnSpc>
                <a:spcPct val="90000"/>
              </a:lnSpc>
            </a:pPr>
            <a:r>
              <a:rPr dirty="0"/>
              <a:t>Platelets stick to each other-</a:t>
            </a:r>
            <a:r>
              <a:rPr dirty="0">
                <a:sym typeface="Wingdings" panose="05000000000000000000" pitchFamily="2" charset="2"/>
              </a:rPr>
              <a:t>Plug</a:t>
            </a:r>
          </a:p>
          <a:p>
            <a:pPr eaLnBrk="1" hangingPunct="1">
              <a:lnSpc>
                <a:spcPct val="90000"/>
              </a:lnSpc>
            </a:pPr>
            <a:r>
              <a:rPr dirty="0"/>
              <a:t>Platelets then release ADP, Thromoboxane A2 &amp; SEROTONIN</a:t>
            </a:r>
            <a:r>
              <a:rPr dirty="0">
                <a:sym typeface="Wingdings" panose="05000000000000000000" pitchFamily="2" charset="2"/>
              </a:rPr>
              <a:t>. </a:t>
            </a:r>
            <a:endParaRPr dirty="0"/>
          </a:p>
          <a:p>
            <a:pPr>
              <a:lnSpc>
                <a:spcPct val="90000"/>
              </a:lnSpc>
            </a:pPr>
            <a:endParaRPr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63</a:t>
            </a:fld>
            <a:endParaRPr lang="en-US" altLang="zh-CN" dirty="0">
              <a:latin typeface="Arial" panose="020B0604020202020204" pitchFamily="34" charset="0"/>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p:cNvSpPr>
          <p:nvPr>
            <p:ph type="title"/>
          </p:nvPr>
        </p:nvSpPr>
        <p:spPr>
          <a:ln/>
        </p:spPr>
        <p:txBody>
          <a:bodyPr vert="horz" wrap="square" lIns="91440" tIns="45720" rIns="91440" bIns="45720" anchor="t"/>
          <a:lstStyle/>
          <a:p>
            <a:endParaRPr dirty="0"/>
          </a:p>
        </p:txBody>
      </p:sp>
      <p:sp>
        <p:nvSpPr>
          <p:cNvPr id="70659" name="Rectangle 3"/>
          <p:cNvSpPr>
            <a:spLocks noGrp="1"/>
          </p:cNvSpPr>
          <p:nvPr>
            <p:ph idx="1"/>
          </p:nvPr>
        </p:nvSpPr>
        <p:spPr>
          <a:ln/>
        </p:spPr>
        <p:txBody>
          <a:bodyPr vert="horz" wrap="square" lIns="91440" tIns="45720" rIns="91440" bIns="45720" anchor="t"/>
          <a:lstStyle/>
          <a:p>
            <a:r>
              <a:rPr sz="2600" dirty="0"/>
              <a:t>Serotonin &amp; thromboxane A</a:t>
            </a:r>
            <a:r>
              <a:rPr sz="2600" baseline="-25000" dirty="0"/>
              <a:t>2</a:t>
            </a:r>
            <a:r>
              <a:rPr sz="2600" dirty="0"/>
              <a:t> stimulate vasoconstriction, reducing blood flow to wound</a:t>
            </a:r>
          </a:p>
          <a:p>
            <a:r>
              <a:rPr sz="2600" dirty="0"/>
              <a:t>ADP &amp; thromboxane A</a:t>
            </a:r>
            <a:r>
              <a:rPr sz="2600" baseline="-25000" dirty="0"/>
              <a:t>2</a:t>
            </a:r>
            <a:r>
              <a:rPr sz="2600" dirty="0"/>
              <a:t> cause other platelets to become sticky &amp; attach &amp; undergo platelet release reaction.</a:t>
            </a:r>
          </a:p>
          <a:p>
            <a:r>
              <a:rPr sz="2600" dirty="0"/>
              <a:t>This continues until a soft mass of </a:t>
            </a:r>
            <a:r>
              <a:rPr sz="2600" dirty="0">
                <a:solidFill>
                  <a:srgbClr val="008040"/>
                </a:solidFill>
              </a:rPr>
              <a:t>platelet plug</a:t>
            </a:r>
            <a:r>
              <a:rPr sz="2600" dirty="0"/>
              <a:t> is formed. Thus, it blocks leakage in the blood vessels &amp; stops further bleeding.</a:t>
            </a:r>
          </a:p>
          <a:p>
            <a:r>
              <a:rPr sz="2600" dirty="0"/>
              <a:t>Platelet plug then becomes infiltrated by meshwork of fibrin to form solid clot.</a:t>
            </a:r>
          </a:p>
          <a:p>
            <a:endParaRPr sz="2600"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64</a:t>
            </a:fld>
            <a:endParaRPr lang="en-US" altLang="zh-CN" dirty="0">
              <a:latin typeface="Arial" panose="020B0604020202020204" pitchFamily="34" charset="0"/>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Picture 4" descr="FG16_12"/>
          <p:cNvSpPr>
            <a:spLocks noChangeAspect="1"/>
          </p:cNvSpPr>
          <p:nvPr/>
        </p:nvSpPr>
        <p:spPr>
          <a:xfrm>
            <a:off x="2133600" y="533401"/>
            <a:ext cx="8229600" cy="5668963"/>
          </a:xfrm>
          <a:prstGeom prst="rect">
            <a:avLst/>
          </a:prstGeom>
          <a:noFill/>
          <a:ln w="9525">
            <a:noFill/>
          </a:ln>
        </p:spPr>
        <p:txBody>
          <a:bodyPr/>
          <a:lstStyle/>
          <a:p>
            <a:endParaRPr dirty="0">
              <a:latin typeface="Arial" panose="020B0604020202020204" pitchFamily="34" charset="0"/>
            </a:endParaRP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65</a:t>
            </a:fld>
            <a:endParaRPr lang="en-US" altLang="zh-CN" dirty="0">
              <a:latin typeface="Arial" panose="020B0604020202020204" pitchFamily="34" charset="0"/>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Picture 7" descr="plateletplug"/>
          <p:cNvSpPr>
            <a:spLocks noChangeAspect="1"/>
          </p:cNvSpPr>
          <p:nvPr/>
        </p:nvSpPr>
        <p:spPr>
          <a:xfrm>
            <a:off x="1981200" y="3581401"/>
            <a:ext cx="2590800" cy="2005013"/>
          </a:xfrm>
          <a:prstGeom prst="rect">
            <a:avLst/>
          </a:prstGeom>
          <a:noFill/>
          <a:ln w="9525">
            <a:noFill/>
          </a:ln>
        </p:spPr>
        <p:txBody>
          <a:bodyPr/>
          <a:lstStyle/>
          <a:p>
            <a:endParaRPr dirty="0">
              <a:latin typeface="Arial" panose="020B0604020202020204" pitchFamily="34" charset="0"/>
            </a:endParaRPr>
          </a:p>
        </p:txBody>
      </p:sp>
      <p:sp>
        <p:nvSpPr>
          <p:cNvPr id="72707" name="Picture 8" descr="fibrinmesh"/>
          <p:cNvSpPr>
            <a:spLocks noChangeAspect="1"/>
          </p:cNvSpPr>
          <p:nvPr/>
        </p:nvSpPr>
        <p:spPr>
          <a:xfrm>
            <a:off x="4876800" y="3505200"/>
            <a:ext cx="2667000" cy="2065338"/>
          </a:xfrm>
          <a:prstGeom prst="rect">
            <a:avLst/>
          </a:prstGeom>
          <a:noFill/>
          <a:ln w="9525">
            <a:noFill/>
          </a:ln>
        </p:spPr>
        <p:txBody>
          <a:bodyPr/>
          <a:lstStyle/>
          <a:p>
            <a:endParaRPr dirty="0">
              <a:latin typeface="Arial" panose="020B0604020202020204" pitchFamily="34" charset="0"/>
            </a:endParaRPr>
          </a:p>
        </p:txBody>
      </p:sp>
      <p:sp>
        <p:nvSpPr>
          <p:cNvPr id="72708" name="Picture 9" descr="clottightening"/>
          <p:cNvSpPr>
            <a:spLocks noChangeAspect="1"/>
          </p:cNvSpPr>
          <p:nvPr/>
        </p:nvSpPr>
        <p:spPr>
          <a:xfrm>
            <a:off x="7772400" y="3505200"/>
            <a:ext cx="2667000" cy="2065338"/>
          </a:xfrm>
          <a:prstGeom prst="rect">
            <a:avLst/>
          </a:prstGeom>
          <a:noFill/>
          <a:ln w="9525">
            <a:noFill/>
          </a:ln>
        </p:spPr>
        <p:txBody>
          <a:bodyPr/>
          <a:lstStyle/>
          <a:p>
            <a:endParaRPr dirty="0">
              <a:latin typeface="Arial" panose="020B0604020202020204" pitchFamily="34" charset="0"/>
            </a:endParaRPr>
          </a:p>
        </p:txBody>
      </p:sp>
      <p:sp>
        <p:nvSpPr>
          <p:cNvPr id="72709" name="Title 4"/>
          <p:cNvSpPr>
            <a:spLocks noGrp="1"/>
          </p:cNvSpPr>
          <p:nvPr>
            <p:ph type="title"/>
          </p:nvPr>
        </p:nvSpPr>
        <p:spPr>
          <a:ln/>
        </p:spPr>
        <p:txBody>
          <a:bodyPr vert="horz" wrap="square" lIns="91440" tIns="45720" rIns="91440" bIns="45720" anchor="t"/>
          <a:lstStyle/>
          <a:p>
            <a:endParaRPr dirty="0"/>
          </a:p>
        </p:txBody>
      </p:sp>
      <p:sp>
        <p:nvSpPr>
          <p:cNvPr id="72710" name="Content Placeholder 5"/>
          <p:cNvSpPr>
            <a:spLocks noGrp="1"/>
          </p:cNvSpPr>
          <p:nvPr>
            <p:ph idx="1"/>
          </p:nvPr>
        </p:nvSpPr>
        <p:spPr>
          <a:ln/>
        </p:spPr>
        <p:txBody>
          <a:bodyPr vert="horz" wrap="square" lIns="91440" tIns="45720" rIns="91440" bIns="45720" anchor="t"/>
          <a:lstStyle/>
          <a:p>
            <a:pPr marL="342900" lvl="1" indent="-342900">
              <a:buClr>
                <a:schemeClr val="accent1"/>
              </a:buClr>
              <a:buSzPct val="65000"/>
              <a:buFont typeface="Wingdings" panose="05000000000000000000" pitchFamily="2" charset="2"/>
              <a:buChar char="n"/>
            </a:pPr>
            <a:r>
              <a:rPr lang="en-US" altLang="zh-CN" sz="2400" b="1" dirty="0">
                <a:ea typeface="SimSun" panose="02010600030101010101" pitchFamily="2" charset="-122"/>
              </a:rPr>
              <a:t>Platelets also enhance activation of coagulation factors to </a:t>
            </a:r>
            <a:r>
              <a:rPr lang="en-US" altLang="zh-CN" sz="2400" b="1" u="sng" dirty="0">
                <a:ea typeface="SimSun" panose="02010600030101010101" pitchFamily="2" charset="-122"/>
              </a:rPr>
              <a:t>solidify platelet Plug </a:t>
            </a:r>
            <a:r>
              <a:rPr lang="en-US" altLang="zh-CN" sz="2400" b="1" dirty="0">
                <a:ea typeface="SimSun" panose="02010600030101010101" pitchFamily="2" charset="-122"/>
              </a:rPr>
              <a:t>by interlacing with fibrin (secondary hemostasis).</a:t>
            </a:r>
          </a:p>
          <a:p>
            <a:endParaRPr dirty="0">
              <a:ea typeface="SimSun" panose="02010600030101010101" pitchFamily="2" charset="-122"/>
            </a:endParaRP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66</a:t>
            </a:fld>
            <a:endParaRPr lang="en-US" altLang="zh-CN" dirty="0">
              <a:latin typeface="Arial" panose="020B0604020202020204" pitchFamily="34" charset="0"/>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a:ln/>
        </p:spPr>
        <p:txBody>
          <a:bodyPr vert="horz" wrap="square" lIns="91440" tIns="45720" rIns="91440" bIns="45720" anchor="t"/>
          <a:lstStyle/>
          <a:p>
            <a:r>
              <a:rPr dirty="0"/>
              <a:t>Blood coagulation</a:t>
            </a:r>
          </a:p>
        </p:txBody>
      </p:sp>
      <p:sp>
        <p:nvSpPr>
          <p:cNvPr id="3" name="Content Placeholder 2"/>
          <p:cNvSpPr>
            <a:spLocks noGrp="1"/>
          </p:cNvSpPr>
          <p:nvPr>
            <p:ph idx="1"/>
          </p:nvPr>
        </p:nvSpPr>
        <p:spPr>
          <a:xfrm>
            <a:off x="1981200" y="1143001"/>
            <a:ext cx="8229600" cy="4987925"/>
          </a:xfrm>
        </p:spPr>
        <p:txBody>
          <a:bodyPr vert="horz" wrap="square" lIns="91440" tIns="45720" rIns="91440" bIns="45720" numCol="1" anchor="t" anchorCtr="0" compatLnSpc="1"/>
          <a:lstStyle/>
          <a:p>
            <a:pPr algn="just">
              <a:defRPr/>
            </a:pPr>
            <a:r>
              <a:rPr lang="en-US" altLang="zh-CN" sz="2400" b="1" dirty="0">
                <a:solidFill>
                  <a:srgbClr val="003399"/>
                </a:solidFill>
              </a:rPr>
              <a:t>The process of conversion of blood from liquid to </a:t>
            </a:r>
            <a:r>
              <a:rPr lang="zh-CN" altLang="zh-CN" sz="2400" b="1" dirty="0">
                <a:solidFill>
                  <a:srgbClr val="003399"/>
                </a:solidFill>
              </a:rPr>
              <a:t>gel</a:t>
            </a:r>
            <a:r>
              <a:rPr lang="en-US" altLang="zh-CN" sz="2400" b="1" dirty="0">
                <a:solidFill>
                  <a:srgbClr val="003399"/>
                </a:solidFill>
              </a:rPr>
              <a:t> or </a:t>
            </a:r>
            <a:r>
              <a:rPr lang="zh-CN" altLang="zh-CN" sz="2400" b="1" dirty="0">
                <a:solidFill>
                  <a:srgbClr val="003399"/>
                </a:solidFill>
              </a:rPr>
              <a:t>gelatin</a:t>
            </a:r>
            <a:r>
              <a:rPr lang="en-US" altLang="zh-CN" sz="2400" b="1" dirty="0">
                <a:solidFill>
                  <a:srgbClr val="003399"/>
                </a:solidFill>
              </a:rPr>
              <a:t>.</a:t>
            </a:r>
          </a:p>
          <a:p>
            <a:pPr algn="just">
              <a:defRPr/>
            </a:pPr>
            <a:r>
              <a:rPr lang="en-US" sz="2400" b="1" dirty="0">
                <a:solidFill>
                  <a:srgbClr val="003399"/>
                </a:solidFill>
              </a:rPr>
              <a:t>Involves series of complex reactions &amp; requires multiple substances.</a:t>
            </a:r>
          </a:p>
          <a:p>
            <a:pPr algn="just">
              <a:defRPr/>
            </a:pPr>
            <a:r>
              <a:rPr lang="en-US" sz="2400" b="1" dirty="0">
                <a:solidFill>
                  <a:srgbClr val="003399"/>
                </a:solidFill>
              </a:rPr>
              <a:t>Clotting factors – substances </a:t>
            </a:r>
            <a:r>
              <a:rPr lang="en-US" altLang="zh-CN" sz="2400" b="1" dirty="0">
                <a:solidFill>
                  <a:srgbClr val="003399"/>
                </a:solidFill>
                <a:effectLst>
                  <a:outerShdw blurRad="38100" dist="38100" dir="2700000" algn="tl">
                    <a:srgbClr val="C0C0C0"/>
                  </a:outerShdw>
                </a:effectLst>
              </a:rPr>
              <a:t>which are directly involved in blood coagulation. </a:t>
            </a:r>
          </a:p>
          <a:p>
            <a:pPr algn="just">
              <a:defRPr/>
            </a:pPr>
            <a:r>
              <a:rPr lang="en-US" altLang="zh-CN" sz="2400" b="1" dirty="0">
                <a:solidFill>
                  <a:srgbClr val="003399"/>
                </a:solidFill>
                <a:effectLst>
                  <a:outerShdw blurRad="38100" dist="38100" dir="2700000" algn="tl">
                    <a:srgbClr val="C0C0C0"/>
                  </a:outerShdw>
                </a:effectLst>
              </a:rPr>
              <a:t>There are 12 factors named Roman numerals, except Ca</a:t>
            </a:r>
            <a:r>
              <a:rPr lang="en-US" altLang="zh-CN" sz="2400" b="1" baseline="30000" dirty="0">
                <a:solidFill>
                  <a:srgbClr val="003399"/>
                </a:solidFill>
                <a:effectLst>
                  <a:outerShdw blurRad="38100" dist="38100" dir="2700000" algn="tl">
                    <a:srgbClr val="C0C0C0"/>
                  </a:outerShdw>
                </a:effectLst>
              </a:rPr>
              <a:t>2+</a:t>
            </a:r>
            <a:r>
              <a:rPr lang="en-US" altLang="zh-CN" sz="2400" b="1" dirty="0">
                <a:solidFill>
                  <a:srgbClr val="003399"/>
                </a:solidFill>
                <a:effectLst>
                  <a:outerShdw blurRad="38100" dist="38100" dir="2700000" algn="tl">
                    <a:srgbClr val="C0C0C0"/>
                  </a:outerShdw>
                </a:effectLst>
              </a:rPr>
              <a:t>, other factors being protein, and except FIII (TF), others are synthesized by liver with </a:t>
            </a:r>
            <a:r>
              <a:rPr lang="en-US" altLang="zh-CN" sz="2400" b="1" dirty="0" err="1">
                <a:solidFill>
                  <a:srgbClr val="003399"/>
                </a:solidFill>
                <a:effectLst>
                  <a:outerShdw blurRad="38100" dist="38100" dir="2700000" algn="tl">
                    <a:srgbClr val="C0C0C0"/>
                  </a:outerShdw>
                </a:effectLst>
              </a:rPr>
              <a:t>VitK</a:t>
            </a:r>
            <a:r>
              <a:rPr lang="en-US" altLang="zh-CN" sz="2400" b="1" dirty="0">
                <a:solidFill>
                  <a:srgbClr val="003399"/>
                </a:solidFill>
                <a:effectLst>
                  <a:outerShdw blurRad="38100" dist="38100" dir="2700000" algn="tl">
                    <a:srgbClr val="C0C0C0"/>
                  </a:outerShdw>
                </a:effectLst>
              </a:rPr>
              <a:t> . </a:t>
            </a:r>
          </a:p>
          <a:p>
            <a:pPr algn="just">
              <a:defRPr/>
            </a:pPr>
            <a:r>
              <a:rPr lang="en-US" altLang="zh-CN" sz="2400" b="1" dirty="0">
                <a:solidFill>
                  <a:srgbClr val="003399"/>
                </a:solidFill>
                <a:effectLst>
                  <a:outerShdw blurRad="38100" dist="38100" dir="2700000" algn="tl">
                    <a:srgbClr val="C0C0C0"/>
                  </a:outerShdw>
                </a:effectLst>
              </a:rPr>
              <a:t>Blood clotting factors exists in two types: inactive and activated type [FII, FVII, FIX, FX, FXI, FXII, FXIII].</a:t>
            </a:r>
            <a:r>
              <a:rPr lang="en-US" altLang="zh-CN" sz="2400" b="1" dirty="0">
                <a:solidFill>
                  <a:srgbClr val="003399"/>
                </a:solidFill>
              </a:rPr>
              <a:t> </a:t>
            </a:r>
          </a:p>
          <a:p>
            <a:pPr algn="just">
              <a:defRPr/>
            </a:pPr>
            <a:endParaRPr lang="en-US"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4" name="Slide Number Placeholder 3"/>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67</a:t>
            </a:fld>
            <a:endParaRPr lang="en-US" altLang="zh-CN" dirty="0">
              <a:latin typeface="Arial" panose="020B0604020202020204" pitchFamily="34" charset="0"/>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p:cNvSpPr>
          <p:nvPr>
            <p:ph type="title"/>
          </p:nvPr>
        </p:nvSpPr>
        <p:spPr>
          <a:xfrm>
            <a:off x="1981200" y="277814"/>
            <a:ext cx="8229600" cy="484187"/>
          </a:xfrm>
          <a:ln/>
        </p:spPr>
        <p:txBody>
          <a:bodyPr vert="horz" wrap="square" lIns="91440" tIns="45720" rIns="91440" bIns="45720" anchor="b">
            <a:normAutofit fontScale="90000"/>
          </a:bodyPr>
          <a:lstStyle/>
          <a:p>
            <a:pPr eaLnBrk="1" hangingPunct="1"/>
            <a:r>
              <a:rPr lang="en-US" altLang="zh-CN" dirty="0"/>
              <a:t> </a:t>
            </a:r>
          </a:p>
        </p:txBody>
      </p:sp>
      <p:sp>
        <p:nvSpPr>
          <p:cNvPr id="74755" name="Rectangle 3"/>
          <p:cNvSpPr>
            <a:spLocks noGrp="1"/>
          </p:cNvSpPr>
          <p:nvPr>
            <p:ph idx="1"/>
          </p:nvPr>
        </p:nvSpPr>
        <p:spPr>
          <a:xfrm>
            <a:off x="1981200" y="2098676"/>
            <a:ext cx="8229600" cy="4835525"/>
          </a:xfrm>
          <a:ln/>
        </p:spPr>
        <p:txBody>
          <a:bodyPr vert="horz" wrap="square" lIns="91440" tIns="45720" rIns="91440" bIns="45720" anchor="t"/>
          <a:lstStyle/>
          <a:p>
            <a:pPr eaLnBrk="1" hangingPunct="1">
              <a:buNone/>
            </a:pPr>
            <a:r>
              <a:rPr lang="en-US" altLang="zh-CN" sz="1400" dirty="0"/>
              <a:t>I   Fibrinogen			3000     Liver		    4~5 d        </a:t>
            </a:r>
          </a:p>
          <a:p>
            <a:pPr eaLnBrk="1" hangingPunct="1">
              <a:buNone/>
            </a:pPr>
            <a:r>
              <a:rPr lang="en-US" altLang="zh-CN" sz="1400" dirty="0"/>
              <a:t>II Prothrombin			100       Liver (with Vit K)	    3 d            </a:t>
            </a:r>
          </a:p>
          <a:p>
            <a:pPr eaLnBrk="1" hangingPunct="1">
              <a:buNone/>
            </a:pPr>
            <a:r>
              <a:rPr lang="en-US" altLang="zh-CN" sz="1400" dirty="0"/>
              <a:t>III Tissue factor			-           Endothelial cell               -               </a:t>
            </a:r>
          </a:p>
          <a:p>
            <a:pPr eaLnBrk="1" hangingPunct="1">
              <a:buNone/>
            </a:pPr>
            <a:r>
              <a:rPr lang="en-US" altLang="zh-CN" sz="1400" dirty="0"/>
              <a:t>IV Ca</a:t>
            </a:r>
            <a:r>
              <a:rPr lang="en-US" altLang="zh-CN" sz="1400" baseline="30000" dirty="0"/>
              <a:t>2+ 				</a:t>
            </a:r>
            <a:r>
              <a:rPr lang="en-US" altLang="zh-CN" sz="1400" dirty="0"/>
              <a:t>100       -			     -               </a:t>
            </a:r>
          </a:p>
          <a:p>
            <a:pPr eaLnBrk="1" hangingPunct="1">
              <a:buNone/>
            </a:pPr>
            <a:r>
              <a:rPr lang="en-US" altLang="zh-CN" sz="1400" dirty="0"/>
              <a:t>V Proaccelerin			10         Endothelial cell, platelet  12~15 h    </a:t>
            </a:r>
          </a:p>
          <a:p>
            <a:pPr eaLnBrk="1" hangingPunct="1">
              <a:buNone/>
            </a:pPr>
            <a:r>
              <a:rPr lang="en-US" altLang="zh-CN" sz="1400" dirty="0"/>
              <a:t>VII Proconvertin                                     0.5        Liver (with Vit K)            4~7 h       </a:t>
            </a:r>
          </a:p>
          <a:p>
            <a:pPr eaLnBrk="1" hangingPunct="1">
              <a:buNone/>
            </a:pPr>
            <a:r>
              <a:rPr lang="en-US" altLang="zh-CN" sz="1400" dirty="0"/>
              <a:t>VIII Antihemophilic factor,AHF                  0.1        Liver                             8~10 h      </a:t>
            </a:r>
          </a:p>
          <a:p>
            <a:pPr eaLnBrk="1" hangingPunct="1">
              <a:buNone/>
            </a:pPr>
            <a:r>
              <a:rPr lang="en-US" altLang="zh-CN" sz="1400" dirty="0"/>
              <a:t>IX Plasma thromboplastic                       5           Liver (with Vit K)           24 h          </a:t>
            </a:r>
          </a:p>
          <a:p>
            <a:pPr eaLnBrk="1" hangingPunct="1">
              <a:buNone/>
            </a:pPr>
            <a:r>
              <a:rPr lang="en-US" altLang="zh-CN" sz="1400" dirty="0"/>
              <a:t>    component,PTC(Christmas factor)</a:t>
            </a:r>
          </a:p>
          <a:p>
            <a:pPr eaLnBrk="1" hangingPunct="1">
              <a:buNone/>
            </a:pPr>
            <a:r>
              <a:rPr lang="en-US" altLang="zh-CN" sz="1400" dirty="0"/>
              <a:t>X Stuart-Prower Factor                         10          Liver (with Vit K)           2 d           </a:t>
            </a:r>
          </a:p>
          <a:p>
            <a:pPr eaLnBrk="1" hangingPunct="1">
              <a:buNone/>
            </a:pPr>
            <a:r>
              <a:rPr lang="en-US" altLang="zh-CN" sz="1400" dirty="0"/>
              <a:t>XI Plasma thromoboplastin                     5           Liver                             2~3 d       </a:t>
            </a:r>
          </a:p>
          <a:p>
            <a:pPr eaLnBrk="1" hangingPunct="1">
              <a:buNone/>
            </a:pPr>
            <a:r>
              <a:rPr lang="en-US" altLang="zh-CN" sz="1400" dirty="0"/>
              <a:t>    antecedent,PTA</a:t>
            </a:r>
          </a:p>
          <a:p>
            <a:pPr eaLnBrk="1" hangingPunct="1">
              <a:buNone/>
            </a:pPr>
            <a:r>
              <a:rPr lang="en-US" altLang="zh-CN" sz="1400" dirty="0"/>
              <a:t>XII Contact factor or Hageman factor       40          Liver                             24 h         </a:t>
            </a:r>
          </a:p>
          <a:p>
            <a:pPr eaLnBrk="1" hangingPunct="1">
              <a:buNone/>
            </a:pPr>
            <a:r>
              <a:rPr lang="en-US" altLang="zh-CN" sz="1400" dirty="0"/>
              <a:t>XIII Fibrin-stabilizing factor                   10          Liver, platelet                 8 d          </a:t>
            </a:r>
          </a:p>
          <a:p>
            <a:pPr eaLnBrk="1" hangingPunct="1">
              <a:buNone/>
            </a:pPr>
            <a:r>
              <a:rPr lang="en-US" altLang="zh-CN" sz="1400" dirty="0"/>
              <a:t>        </a:t>
            </a:r>
          </a:p>
        </p:txBody>
      </p:sp>
      <p:sp>
        <p:nvSpPr>
          <p:cNvPr id="74756" name="Text Box 4"/>
          <p:cNvSpPr txBox="1"/>
          <p:nvPr/>
        </p:nvSpPr>
        <p:spPr>
          <a:xfrm>
            <a:off x="1676400" y="1447800"/>
            <a:ext cx="8991600" cy="630238"/>
          </a:xfrm>
          <a:prstGeom prst="rect">
            <a:avLst/>
          </a:prstGeom>
          <a:noFill/>
          <a:ln w="9525">
            <a:noFill/>
          </a:ln>
        </p:spPr>
        <p:txBody>
          <a:bodyPr>
            <a:spAutoFit/>
          </a:bodyPr>
          <a:lstStyle/>
          <a:p>
            <a:pPr>
              <a:spcBef>
                <a:spcPct val="50000"/>
              </a:spcBef>
            </a:pPr>
            <a:r>
              <a:rPr lang="en-US" altLang="zh-CN" sz="1400" dirty="0">
                <a:ea typeface="SimSun" panose="02010600030101010101" pitchFamily="2" charset="-122"/>
              </a:rPr>
              <a:t>Factor          Name                                                Plasma         Synthesizing                  Half life</a:t>
            </a:r>
          </a:p>
          <a:p>
            <a:pPr>
              <a:spcBef>
                <a:spcPct val="50000"/>
              </a:spcBef>
            </a:pPr>
            <a:r>
              <a:rPr lang="en-US" altLang="zh-CN" sz="1400" dirty="0">
                <a:ea typeface="SimSun" panose="02010600030101010101" pitchFamily="2" charset="-122"/>
              </a:rPr>
              <a:t>                                                                       Concentration           site</a:t>
            </a:r>
          </a:p>
        </p:txBody>
      </p:sp>
      <p:sp>
        <p:nvSpPr>
          <p:cNvPr id="74757" name="Line 5"/>
          <p:cNvSpPr/>
          <p:nvPr/>
        </p:nvSpPr>
        <p:spPr>
          <a:xfrm>
            <a:off x="1752600" y="1447800"/>
            <a:ext cx="8915400" cy="0"/>
          </a:xfrm>
          <a:prstGeom prst="line">
            <a:avLst/>
          </a:prstGeom>
          <a:ln w="28575" cap="flat" cmpd="sng">
            <a:solidFill>
              <a:schemeClr val="tx1"/>
            </a:solidFill>
            <a:prstDash val="solid"/>
            <a:headEnd type="none" w="med" len="med"/>
            <a:tailEnd type="none" w="med" len="med"/>
          </a:ln>
        </p:spPr>
      </p:sp>
      <p:sp>
        <p:nvSpPr>
          <p:cNvPr id="74758" name="Line 6"/>
          <p:cNvSpPr/>
          <p:nvPr/>
        </p:nvSpPr>
        <p:spPr>
          <a:xfrm>
            <a:off x="1752600" y="2057400"/>
            <a:ext cx="8915400" cy="0"/>
          </a:xfrm>
          <a:prstGeom prst="line">
            <a:avLst/>
          </a:prstGeom>
          <a:ln w="9525" cap="flat" cmpd="sng">
            <a:solidFill>
              <a:schemeClr val="tx1"/>
            </a:solidFill>
            <a:prstDash val="solid"/>
            <a:headEnd type="none" w="med" len="med"/>
            <a:tailEnd type="none" w="med" len="med"/>
          </a:ln>
        </p:spPr>
      </p:sp>
      <p:sp>
        <p:nvSpPr>
          <p:cNvPr id="74759" name="Line 7"/>
          <p:cNvSpPr/>
          <p:nvPr/>
        </p:nvSpPr>
        <p:spPr>
          <a:xfrm>
            <a:off x="1752600" y="6553200"/>
            <a:ext cx="8915400" cy="0"/>
          </a:xfrm>
          <a:prstGeom prst="line">
            <a:avLst/>
          </a:prstGeom>
          <a:ln w="28575" cap="flat" cmpd="sng">
            <a:solidFill>
              <a:schemeClr val="tx1"/>
            </a:solidFill>
            <a:prstDash val="solid"/>
            <a:headEnd type="none" w="med" len="med"/>
            <a:tailEnd type="none" w="med" len="med"/>
          </a:ln>
        </p:spPr>
      </p:sp>
      <p:sp>
        <p:nvSpPr>
          <p:cNvPr id="194568" name="Text Box 8"/>
          <p:cNvSpPr txBox="1">
            <a:spLocks noChangeArrowheads="1"/>
          </p:cNvSpPr>
          <p:nvPr/>
        </p:nvSpPr>
        <p:spPr bwMode="auto">
          <a:xfrm>
            <a:off x="1905000" y="381001"/>
            <a:ext cx="8229600" cy="701675"/>
          </a:xfrm>
          <a:prstGeom prst="rect">
            <a:avLst/>
          </a:prstGeom>
          <a:noFill/>
          <a:ln w="9525">
            <a:noFill/>
            <a:miter lim="800000"/>
          </a:ln>
          <a:effectLst/>
        </p:spPr>
        <p:txBody>
          <a:bodyPr>
            <a:spAutoFit/>
          </a:bodyPr>
          <a:lstStyle/>
          <a:p>
            <a:pPr algn="ctr">
              <a:spcBef>
                <a:spcPct val="50000"/>
              </a:spcBef>
              <a:defRPr/>
            </a:pPr>
            <a:r>
              <a:rPr lang="en-US" altLang="zh-CN" sz="4000" b="1" dirty="0">
                <a:solidFill>
                  <a:srgbClr val="FF6600"/>
                </a:solidFill>
                <a:effectLst>
                  <a:outerShdw blurRad="38100" dist="38100" dir="2700000" algn="tl">
                    <a:srgbClr val="C0C0C0"/>
                  </a:outerShdw>
                </a:effectLst>
                <a:latin typeface="Comic Sans MS" panose="030F0702030302020204" pitchFamily="66" charset="0"/>
              </a:rPr>
              <a:t>Blood Clotting Factors</a:t>
            </a: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68</a:t>
            </a:fld>
            <a:endParaRPr lang="en-US" altLang="zh-CN" dirty="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grpId="0" nodeType="clickEffect">
                                  <p:stCondLst>
                                    <p:cond delay="0"/>
                                  </p:stCondLst>
                                  <p:childTnLst>
                                    <p:set>
                                      <p:cBhvr>
                                        <p:cTn id="6" dur="1" fill="hold">
                                          <p:stCondLst>
                                            <p:cond delay="0"/>
                                          </p:stCondLst>
                                        </p:cTn>
                                        <p:tgtEl>
                                          <p:spTgt spid="194568"/>
                                        </p:tgtEl>
                                        <p:attrNameLst>
                                          <p:attrName>style.visibility</p:attrName>
                                        </p:attrNameLst>
                                      </p:cBhvr>
                                      <p:to>
                                        <p:strVal val="visible"/>
                                      </p:to>
                                    </p:set>
                                    <p:animEffect transition="in" filter="slide(fromRight)">
                                      <p:cBhvr>
                                        <p:cTn id="7" dur="500"/>
                                        <p:tgtEl>
                                          <p:spTgt spid="1945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68"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p:cNvSpPr>
            <a:spLocks noGrp="1"/>
          </p:cNvSpPr>
          <p:nvPr>
            <p:ph type="title"/>
          </p:nvPr>
        </p:nvSpPr>
        <p:spPr>
          <a:ln/>
        </p:spPr>
        <p:txBody>
          <a:bodyPr vert="horz" wrap="square" lIns="91440" tIns="45720" rIns="91440" bIns="45720" anchor="b"/>
          <a:lstStyle/>
          <a:p>
            <a:pPr eaLnBrk="1" hangingPunct="1"/>
            <a:r>
              <a:rPr dirty="0"/>
              <a:t>Mechanism of clotting</a:t>
            </a:r>
          </a:p>
        </p:txBody>
      </p:sp>
      <p:sp>
        <p:nvSpPr>
          <p:cNvPr id="75779" name="Content Placeholder 2"/>
          <p:cNvSpPr>
            <a:spLocks noGrp="1"/>
          </p:cNvSpPr>
          <p:nvPr>
            <p:ph idx="1"/>
          </p:nvPr>
        </p:nvSpPr>
        <p:spPr>
          <a:xfrm>
            <a:off x="1981200" y="1447801"/>
            <a:ext cx="8229600" cy="4683125"/>
          </a:xfrm>
          <a:ln/>
        </p:spPr>
        <p:txBody>
          <a:bodyPr vert="horz" wrap="square" lIns="91440" tIns="45720" rIns="91440" bIns="45720" anchor="t"/>
          <a:lstStyle/>
          <a:p>
            <a:pPr eaLnBrk="1" hangingPunct="1"/>
            <a:r>
              <a:rPr dirty="0"/>
              <a:t>It involves 3 steps namely,</a:t>
            </a:r>
          </a:p>
          <a:p>
            <a:pPr lvl="1" eaLnBrk="1" hangingPunct="1"/>
            <a:r>
              <a:rPr dirty="0"/>
              <a:t>1. Formation of Prothrombin activator</a:t>
            </a:r>
          </a:p>
          <a:p>
            <a:pPr lvl="1" eaLnBrk="1" hangingPunct="1"/>
            <a:r>
              <a:rPr dirty="0"/>
              <a:t>2. Conversion of prothrombin to thrombin</a:t>
            </a:r>
          </a:p>
          <a:p>
            <a:pPr lvl="1" eaLnBrk="1" hangingPunct="1"/>
            <a:r>
              <a:rPr dirty="0"/>
              <a:t>3. Conversion of fibrinogen to fibrin. Fibrin sticks to damaged edges, forms meshwork. Platelets, blood cells stick to meshwork, &amp; forms solid clot.</a:t>
            </a:r>
          </a:p>
          <a:p>
            <a:pPr lvl="1" eaLnBrk="1" hangingPunct="1"/>
            <a:endParaRPr dirty="0"/>
          </a:p>
        </p:txBody>
      </p:sp>
      <p:sp>
        <p:nvSpPr>
          <p:cNvPr id="75780" name="Picture 6" descr="19_10"/>
          <p:cNvSpPr>
            <a:spLocks noChangeAspect="1"/>
          </p:cNvSpPr>
          <p:nvPr/>
        </p:nvSpPr>
        <p:spPr>
          <a:xfrm>
            <a:off x="5410200" y="3962400"/>
            <a:ext cx="4800600" cy="2895600"/>
          </a:xfrm>
          <a:prstGeom prst="rect">
            <a:avLst/>
          </a:prstGeom>
          <a:noFill/>
          <a:ln w="9525">
            <a:noFill/>
          </a:ln>
        </p:spPr>
        <p:txBody>
          <a:bodyPr/>
          <a:lstStyle/>
          <a:p>
            <a:endParaRPr dirty="0">
              <a:latin typeface="Arial" panose="020B0604020202020204" pitchFamily="34" charset="0"/>
              <a:ea typeface="SimSun" panose="02010600030101010101" pitchFamily="2" charset="-122"/>
            </a:endParaRP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69</a:t>
            </a:fld>
            <a:endParaRPr lang="en-US" altLang="zh-CN" dirty="0">
              <a:latin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p:cNvSpPr>
          <p:nvPr>
            <p:ph type="title"/>
          </p:nvPr>
        </p:nvSpPr>
        <p:spPr>
          <a:ln/>
        </p:spPr>
        <p:txBody>
          <a:bodyPr vert="horz" wrap="square" lIns="91440" tIns="45720" rIns="91440" bIns="45720" anchor="t"/>
          <a:lstStyle/>
          <a:p>
            <a:pPr eaLnBrk="1" hangingPunct="1"/>
            <a:r>
              <a:rPr dirty="0"/>
              <a:t>Composition of Blood</a:t>
            </a:r>
          </a:p>
        </p:txBody>
      </p:sp>
      <p:sp>
        <p:nvSpPr>
          <p:cNvPr id="12291" name="Rectangle 3"/>
          <p:cNvSpPr>
            <a:spLocks noGrp="1"/>
          </p:cNvSpPr>
          <p:nvPr>
            <p:ph idx="1"/>
          </p:nvPr>
        </p:nvSpPr>
        <p:spPr>
          <a:ln/>
        </p:spPr>
        <p:txBody>
          <a:bodyPr vert="horz" wrap="square" lIns="91440" tIns="45720" rIns="91440" bIns="45720" anchor="t"/>
          <a:lstStyle/>
          <a:p>
            <a:pPr eaLnBrk="1" hangingPunct="1"/>
            <a:r>
              <a:rPr dirty="0">
                <a:solidFill>
                  <a:srgbClr val="000000"/>
                </a:solidFill>
              </a:rPr>
              <a:t>2 major components</a:t>
            </a:r>
          </a:p>
          <a:p>
            <a:pPr lvl="1" eaLnBrk="1" hangingPunct="1"/>
            <a:r>
              <a:rPr dirty="0">
                <a:solidFill>
                  <a:srgbClr val="000000"/>
                </a:solidFill>
              </a:rPr>
              <a:t>Liquid = plasma (55%)</a:t>
            </a:r>
          </a:p>
          <a:p>
            <a:pPr lvl="1" eaLnBrk="1" hangingPunct="1"/>
            <a:r>
              <a:rPr dirty="0">
                <a:solidFill>
                  <a:srgbClr val="000000"/>
                </a:solidFill>
              </a:rPr>
              <a:t>Formed elements (45%) – suspended &amp; carried in plasma</a:t>
            </a:r>
          </a:p>
          <a:p>
            <a:pPr lvl="2" eaLnBrk="1" hangingPunct="1"/>
            <a:r>
              <a:rPr dirty="0">
                <a:solidFill>
                  <a:srgbClr val="000000"/>
                </a:solidFill>
              </a:rPr>
              <a:t>Erythrocytes, or red blood cells (RBCs)</a:t>
            </a:r>
          </a:p>
          <a:p>
            <a:pPr lvl="2" eaLnBrk="1" hangingPunct="1"/>
            <a:r>
              <a:rPr dirty="0">
                <a:solidFill>
                  <a:srgbClr val="000000"/>
                </a:solidFill>
              </a:rPr>
              <a:t>Leukocytes, or white blood cells (WBCs)</a:t>
            </a:r>
          </a:p>
          <a:p>
            <a:pPr lvl="2" eaLnBrk="1" hangingPunct="1"/>
            <a:r>
              <a:rPr dirty="0">
                <a:solidFill>
                  <a:srgbClr val="000000"/>
                </a:solidFill>
              </a:rPr>
              <a:t>Thrombocytes, or Platelets</a:t>
            </a: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7</a:t>
            </a:fld>
            <a:endParaRPr lang="en-US" altLang="zh-CN" dirty="0">
              <a:latin typeface="Arial" panose="020B0604020202020204" pitchFamily="34" charset="0"/>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Picture 2" descr="12_15"/>
          <p:cNvSpPr>
            <a:spLocks noChangeAspect="1"/>
          </p:cNvSpPr>
          <p:nvPr/>
        </p:nvSpPr>
        <p:spPr>
          <a:xfrm>
            <a:off x="2032000" y="381000"/>
            <a:ext cx="8128000" cy="6096000"/>
          </a:xfrm>
          <a:prstGeom prst="rect">
            <a:avLst/>
          </a:prstGeom>
          <a:noFill/>
          <a:ln w="9525">
            <a:noFill/>
          </a:ln>
        </p:spPr>
        <p:txBody>
          <a:bodyPr/>
          <a:lstStyle/>
          <a:p>
            <a:endParaRPr dirty="0">
              <a:latin typeface="Arial" panose="020B0604020202020204" pitchFamily="34" charset="0"/>
              <a:ea typeface="SimSun" panose="02010600030101010101" pitchFamily="2" charset="-122"/>
            </a:endParaRP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70</a:t>
            </a:fld>
            <a:endParaRPr lang="en-US" altLang="zh-CN" dirty="0">
              <a:latin typeface="Arial" panose="020B0604020202020204" pitchFamily="34" charset="0"/>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p:cNvSpPr>
            <a:spLocks noGrp="1"/>
          </p:cNvSpPr>
          <p:nvPr>
            <p:ph type="title"/>
          </p:nvPr>
        </p:nvSpPr>
        <p:spPr>
          <a:xfrm>
            <a:off x="1981200" y="277814"/>
            <a:ext cx="8229600" cy="636587"/>
          </a:xfrm>
          <a:ln/>
        </p:spPr>
        <p:txBody>
          <a:bodyPr vert="horz" wrap="square" lIns="91440" tIns="45720" rIns="91440" bIns="45720" anchor="b">
            <a:normAutofit fontScale="90000"/>
          </a:bodyPr>
          <a:lstStyle/>
          <a:p>
            <a:pPr eaLnBrk="1" hangingPunct="1"/>
            <a:r>
              <a:rPr dirty="0"/>
              <a:t>Pathways of blood coagulation</a:t>
            </a:r>
          </a:p>
        </p:txBody>
      </p:sp>
      <p:sp>
        <p:nvSpPr>
          <p:cNvPr id="77827" name="Content Placeholder 2"/>
          <p:cNvSpPr>
            <a:spLocks noGrp="1"/>
          </p:cNvSpPr>
          <p:nvPr>
            <p:ph idx="1"/>
          </p:nvPr>
        </p:nvSpPr>
        <p:spPr>
          <a:xfrm>
            <a:off x="1981200" y="914401"/>
            <a:ext cx="8229600" cy="5216525"/>
          </a:xfrm>
          <a:ln/>
        </p:spPr>
        <p:txBody>
          <a:bodyPr vert="horz" wrap="square" lIns="91440" tIns="45720" rIns="91440" bIns="45720" anchor="t"/>
          <a:lstStyle/>
          <a:p>
            <a:pPr algn="just" eaLnBrk="1" hangingPunct="1"/>
            <a:r>
              <a:rPr sz="2400" dirty="0">
                <a:latin typeface="Times New Roman" panose="02020603050405020304" pitchFamily="18" charset="0"/>
                <a:cs typeface="Times New Roman" panose="02020603050405020304" pitchFamily="18" charset="0"/>
              </a:rPr>
              <a:t>The mechanism of clotting occurs by 2 pathways – Extrinsic &amp; Intrinsic pathways, which occurs together.</a:t>
            </a:r>
          </a:p>
          <a:p>
            <a:pPr marL="342900" lvl="3" indent="-342900" algn="just" eaLnBrk="1" hangingPunct="1">
              <a:buSzPct val="75000"/>
              <a:buFont typeface="Wingdings" panose="05000000000000000000" pitchFamily="2" charset="2"/>
              <a:buChar char="p"/>
            </a:pPr>
            <a:r>
              <a:rPr lang="en-US" altLang="zh-CN" sz="2400" b="1" dirty="0">
                <a:solidFill>
                  <a:srgbClr val="FF0000"/>
                </a:solidFill>
                <a:latin typeface="Times New Roman" panose="02020603050405020304" pitchFamily="18" charset="0"/>
                <a:cs typeface="Times New Roman" panose="02020603050405020304" pitchFamily="18" charset="0"/>
              </a:rPr>
              <a:t>Intrinsic  pathway of blood coagulation:</a:t>
            </a:r>
            <a:r>
              <a:rPr lang="en-US" altLang="zh-CN" sz="2400" b="1" dirty="0">
                <a:latin typeface="Times New Roman" panose="02020603050405020304" pitchFamily="18" charset="0"/>
                <a:cs typeface="Times New Roman" panose="02020603050405020304" pitchFamily="18" charset="0"/>
              </a:rPr>
              <a:t> </a:t>
            </a:r>
            <a:r>
              <a:rPr lang="en-US" altLang="zh-CN" sz="2400" dirty="0">
                <a:latin typeface="Times New Roman" panose="02020603050405020304" pitchFamily="18" charset="0"/>
                <a:cs typeface="Times New Roman" panose="02020603050405020304" pitchFamily="18" charset="0"/>
              </a:rPr>
              <a:t>All blood clotting factors involved in blood coagulation come from blood. Initiated by exposure of blood to negatively charged surface of glass or blood vessel collagen. This activates factor XII (a protease) which initiates a series of clotting factors. (3-6 min)</a:t>
            </a:r>
          </a:p>
          <a:p>
            <a:pPr marL="342900" lvl="3" indent="-342900" algn="just" eaLnBrk="1" hangingPunct="1">
              <a:buSzPct val="75000"/>
              <a:buFont typeface="Wingdings" panose="05000000000000000000" pitchFamily="2" charset="2"/>
              <a:buChar char="p"/>
            </a:pPr>
            <a:r>
              <a:rPr lang="en-US" altLang="zh-CN" sz="2400" b="1" dirty="0">
                <a:solidFill>
                  <a:srgbClr val="FF0000"/>
                </a:solidFill>
                <a:latin typeface="Times New Roman" panose="02020603050405020304" pitchFamily="18" charset="0"/>
                <a:cs typeface="Times New Roman" panose="02020603050405020304" pitchFamily="18" charset="0"/>
              </a:rPr>
              <a:t>Extrinsic  pathway of blood coagulation: </a:t>
            </a:r>
            <a:r>
              <a:rPr sz="2400" dirty="0">
                <a:latin typeface="Times New Roman" panose="02020603050405020304" pitchFamily="18" charset="0"/>
                <a:cs typeface="Times New Roman" panose="02020603050405020304" pitchFamily="18" charset="0"/>
              </a:rPr>
              <a:t>Damage outside blood vessels (tissue) releases </a:t>
            </a:r>
            <a:r>
              <a:rPr sz="2400" dirty="0">
                <a:solidFill>
                  <a:srgbClr val="008040"/>
                </a:solidFill>
                <a:latin typeface="Times New Roman" panose="02020603050405020304" pitchFamily="18" charset="0"/>
                <a:cs typeface="Times New Roman" panose="02020603050405020304" pitchFamily="18" charset="0"/>
              </a:rPr>
              <a:t>tissue factor</a:t>
            </a:r>
            <a:r>
              <a:rPr sz="2400" dirty="0">
                <a:latin typeface="Times New Roman" panose="02020603050405020304" pitchFamily="18" charset="0"/>
                <a:cs typeface="Times New Roman" panose="02020603050405020304" pitchFamily="18" charset="0"/>
              </a:rPr>
              <a:t> (</a:t>
            </a:r>
            <a:r>
              <a:rPr sz="2400" dirty="0">
                <a:solidFill>
                  <a:srgbClr val="008040"/>
                </a:solidFill>
                <a:latin typeface="Times New Roman" panose="02020603050405020304" pitchFamily="18" charset="0"/>
                <a:cs typeface="Times New Roman" panose="02020603050405020304" pitchFamily="18" charset="0"/>
              </a:rPr>
              <a:t>thromboplastin)</a:t>
            </a:r>
            <a:r>
              <a:rPr sz="2400" dirty="0">
                <a:latin typeface="Times New Roman" panose="02020603050405020304" pitchFamily="18" charset="0"/>
                <a:cs typeface="Times New Roman" panose="02020603050405020304" pitchFamily="18" charset="0"/>
              </a:rPr>
              <a:t> that triggers clotting. It </a:t>
            </a:r>
            <a:r>
              <a:rPr lang="en-US" altLang="zh-CN" sz="2400" dirty="0">
                <a:latin typeface="Times New Roman" panose="02020603050405020304" pitchFamily="18" charset="0"/>
                <a:cs typeface="Times New Roman" panose="02020603050405020304" pitchFamily="18" charset="0"/>
              </a:rPr>
              <a:t>is initiated at the site of injury in response to the release of TF. (1-2 min)</a:t>
            </a:r>
          </a:p>
          <a:p>
            <a:pPr algn="just" eaLnBrk="1" hangingPunct="1"/>
            <a:r>
              <a:rPr lang="en-US" altLang="zh-CN" sz="2400" dirty="0">
                <a:latin typeface="Times New Roman" panose="02020603050405020304" pitchFamily="18" charset="0"/>
                <a:cs typeface="Times New Roman" panose="02020603050405020304" pitchFamily="18" charset="0"/>
              </a:rPr>
              <a:t>Extrinsic  pathway of blood coagulation is faster than intrinsic  pathway of blood coagulation because its steps are more simple.</a:t>
            </a:r>
            <a:r>
              <a:rPr lang="en-US" altLang="zh-CN" sz="2400" dirty="0">
                <a:solidFill>
                  <a:srgbClr val="FF0000"/>
                </a:solidFill>
                <a:latin typeface="Times New Roman" panose="02020603050405020304" pitchFamily="18" charset="0"/>
                <a:cs typeface="Times New Roman" panose="02020603050405020304" pitchFamily="18" charset="0"/>
              </a:rPr>
              <a:t> </a:t>
            </a:r>
            <a:endParaRPr lang="en-US" altLang="zh-CN" sz="2400" dirty="0">
              <a:latin typeface="Times New Roman" panose="02020603050405020304" pitchFamily="18" charset="0"/>
              <a:cs typeface="Times New Roman" panose="02020603050405020304" pitchFamily="18" charset="0"/>
            </a:endParaRPr>
          </a:p>
          <a:p>
            <a:pPr eaLnBrk="1" hangingPunct="1"/>
            <a:endParaRPr sz="2400" dirty="0">
              <a:latin typeface="Times New Roman" panose="02020603050405020304" pitchFamily="18" charset="0"/>
              <a:ea typeface="Times New Roman" panose="02020603050405020304" pitchFamily="18" charset="0"/>
            </a:endParaRP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71</a:t>
            </a:fld>
            <a:endParaRPr lang="en-US" altLang="zh-CN" dirty="0">
              <a:latin typeface="Arial" panose="020B0604020202020204" pitchFamily="34" charset="0"/>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Picture 3" descr="FG16_13"/>
          <p:cNvSpPr>
            <a:spLocks noChangeAspect="1"/>
          </p:cNvSpPr>
          <p:nvPr/>
        </p:nvSpPr>
        <p:spPr>
          <a:xfrm>
            <a:off x="2133600" y="457200"/>
            <a:ext cx="8001000" cy="6002338"/>
          </a:xfrm>
          <a:prstGeom prst="rect">
            <a:avLst/>
          </a:prstGeom>
          <a:noFill/>
          <a:ln w="9525">
            <a:noFill/>
          </a:ln>
        </p:spPr>
        <p:txBody>
          <a:bodyPr/>
          <a:lstStyle/>
          <a:p>
            <a:endParaRPr dirty="0">
              <a:latin typeface="Arial" panose="020B0604020202020204" pitchFamily="34" charset="0"/>
              <a:ea typeface="SimSun" panose="02010600030101010101" pitchFamily="2" charset="-122"/>
            </a:endParaRPr>
          </a:p>
        </p:txBody>
      </p:sp>
      <p:sp>
        <p:nvSpPr>
          <p:cNvPr id="60421" name="Rectangle 5"/>
          <p:cNvSpPr/>
          <p:nvPr/>
        </p:nvSpPr>
        <p:spPr>
          <a:xfrm>
            <a:off x="4724400" y="3352800"/>
            <a:ext cx="3505200" cy="685800"/>
          </a:xfrm>
          <a:prstGeom prst="rect">
            <a:avLst/>
          </a:prstGeom>
          <a:noFill/>
          <a:ln w="9525" cap="flat" cmpd="sng">
            <a:solidFill>
              <a:schemeClr val="folHlink"/>
            </a:solidFill>
            <a:prstDash val="solid"/>
            <a:miter/>
            <a:headEnd type="none" w="med" len="med"/>
            <a:tailEnd type="none" w="med" len="med"/>
          </a:ln>
        </p:spPr>
        <p:txBody>
          <a:bodyPr wrap="none" anchor="ctr"/>
          <a:lstStyle/>
          <a:p>
            <a:endParaRPr dirty="0">
              <a:latin typeface="Arial" panose="020B0604020202020204" pitchFamily="34" charset="0"/>
              <a:ea typeface="SimSun" panose="02010600030101010101" pitchFamily="2" charset="-122"/>
            </a:endParaRPr>
          </a:p>
        </p:txBody>
      </p:sp>
      <p:sp>
        <p:nvSpPr>
          <p:cNvPr id="60425" name="AutoShape 9"/>
          <p:cNvSpPr/>
          <p:nvPr/>
        </p:nvSpPr>
        <p:spPr>
          <a:xfrm>
            <a:off x="8763000" y="2514600"/>
            <a:ext cx="1676400" cy="762000"/>
          </a:xfrm>
          <a:prstGeom prst="wedgeRectCallout">
            <a:avLst>
              <a:gd name="adj1" fmla="val -78125"/>
              <a:gd name="adj2" fmla="val 105417"/>
            </a:avLst>
          </a:prstGeom>
          <a:noFill/>
          <a:ln w="9525" cap="flat" cmpd="sng">
            <a:solidFill>
              <a:schemeClr val="tx1"/>
            </a:solidFill>
            <a:prstDash val="solid"/>
            <a:miter/>
            <a:headEnd type="none" w="med" len="med"/>
            <a:tailEnd type="none" w="med" len="med"/>
          </a:ln>
        </p:spPr>
        <p:txBody>
          <a:bodyPr/>
          <a:lstStyle/>
          <a:p>
            <a:pPr>
              <a:spcBef>
                <a:spcPct val="50000"/>
              </a:spcBef>
            </a:pPr>
            <a:r>
              <a:rPr lang="en-US" altLang="zh-CN" sz="1400" b="1" dirty="0">
                <a:solidFill>
                  <a:schemeClr val="folHlink"/>
                </a:solidFill>
                <a:latin typeface="Times New Roman" panose="02020603050405020304" pitchFamily="18" charset="0"/>
                <a:ea typeface="SimSun" panose="02010600030101010101" pitchFamily="2" charset="-122"/>
              </a:rPr>
              <a:t>Stage 1: Formation of prothrombin activator.</a:t>
            </a:r>
            <a:endParaRPr lang="en-US" altLang="zh-CN" sz="1400" dirty="0">
              <a:latin typeface="Times New Roman" panose="02020603050405020304" pitchFamily="18" charset="0"/>
              <a:ea typeface="SimSun" panose="02010600030101010101" pitchFamily="2" charset="-122"/>
            </a:endParaRPr>
          </a:p>
        </p:txBody>
      </p:sp>
      <p:sp>
        <p:nvSpPr>
          <p:cNvPr id="60428" name="AutoShape 12"/>
          <p:cNvSpPr/>
          <p:nvPr/>
        </p:nvSpPr>
        <p:spPr>
          <a:xfrm>
            <a:off x="9144000" y="3429000"/>
            <a:ext cx="1295400" cy="914400"/>
          </a:xfrm>
          <a:prstGeom prst="wedgeRectCallout">
            <a:avLst>
              <a:gd name="adj1" fmla="val -82352"/>
              <a:gd name="adj2" fmla="val 42014"/>
            </a:avLst>
          </a:prstGeom>
          <a:noFill/>
          <a:ln w="9525" cap="flat" cmpd="sng">
            <a:solidFill>
              <a:schemeClr val="tx1"/>
            </a:solidFill>
            <a:prstDash val="solid"/>
            <a:miter/>
            <a:headEnd type="none" w="med" len="med"/>
            <a:tailEnd type="none" w="med" len="med"/>
          </a:ln>
        </p:spPr>
        <p:txBody>
          <a:bodyPr/>
          <a:lstStyle/>
          <a:p>
            <a:r>
              <a:rPr lang="en-US" altLang="zh-CN" sz="1400" b="1" dirty="0">
                <a:solidFill>
                  <a:schemeClr val="folHlink"/>
                </a:solidFill>
                <a:latin typeface="Times New Roman" panose="02020603050405020304" pitchFamily="18" charset="0"/>
                <a:ea typeface="SimSun" panose="02010600030101010101" pitchFamily="2" charset="-122"/>
              </a:rPr>
              <a:t>Stage 2: Conversion of prothrombin to thrombin.</a:t>
            </a:r>
          </a:p>
        </p:txBody>
      </p:sp>
      <p:sp>
        <p:nvSpPr>
          <p:cNvPr id="60429" name="Rectangle 13"/>
          <p:cNvSpPr/>
          <p:nvPr/>
        </p:nvSpPr>
        <p:spPr>
          <a:xfrm>
            <a:off x="6553200" y="4114800"/>
            <a:ext cx="2438400" cy="685800"/>
          </a:xfrm>
          <a:prstGeom prst="rect">
            <a:avLst/>
          </a:prstGeom>
          <a:noFill/>
          <a:ln w="9525" cap="flat" cmpd="sng">
            <a:solidFill>
              <a:schemeClr val="folHlink"/>
            </a:solidFill>
            <a:prstDash val="solid"/>
            <a:miter/>
            <a:headEnd type="none" w="med" len="med"/>
            <a:tailEnd type="none" w="med" len="med"/>
          </a:ln>
        </p:spPr>
        <p:txBody>
          <a:bodyPr wrap="none" anchor="ctr"/>
          <a:lstStyle/>
          <a:p>
            <a:endParaRPr dirty="0">
              <a:latin typeface="Arial" panose="020B0604020202020204" pitchFamily="34" charset="0"/>
              <a:ea typeface="SimSun" panose="02010600030101010101" pitchFamily="2" charset="-122"/>
            </a:endParaRPr>
          </a:p>
        </p:txBody>
      </p:sp>
      <p:sp>
        <p:nvSpPr>
          <p:cNvPr id="60430" name="Rectangle 14"/>
          <p:cNvSpPr/>
          <p:nvPr/>
        </p:nvSpPr>
        <p:spPr>
          <a:xfrm>
            <a:off x="5715000" y="4953000"/>
            <a:ext cx="2362200" cy="533400"/>
          </a:xfrm>
          <a:prstGeom prst="rect">
            <a:avLst/>
          </a:prstGeom>
          <a:noFill/>
          <a:ln w="9525" cap="flat" cmpd="sng">
            <a:solidFill>
              <a:schemeClr val="folHlink"/>
            </a:solidFill>
            <a:prstDash val="solid"/>
            <a:miter/>
            <a:headEnd type="none" w="med" len="med"/>
            <a:tailEnd type="none" w="med" len="med"/>
          </a:ln>
        </p:spPr>
        <p:txBody>
          <a:bodyPr wrap="none" anchor="ctr"/>
          <a:lstStyle/>
          <a:p>
            <a:endParaRPr dirty="0">
              <a:latin typeface="Arial" panose="020B0604020202020204" pitchFamily="34" charset="0"/>
              <a:ea typeface="SimSun" panose="02010600030101010101" pitchFamily="2" charset="-122"/>
            </a:endParaRPr>
          </a:p>
        </p:txBody>
      </p:sp>
      <p:sp>
        <p:nvSpPr>
          <p:cNvPr id="60434" name="AutoShape 18"/>
          <p:cNvSpPr/>
          <p:nvPr/>
        </p:nvSpPr>
        <p:spPr>
          <a:xfrm>
            <a:off x="3276600" y="5181600"/>
            <a:ext cx="2057400" cy="609600"/>
          </a:xfrm>
          <a:prstGeom prst="wedgeRectCallout">
            <a:avLst>
              <a:gd name="adj1" fmla="val 64583"/>
              <a:gd name="adj2" fmla="val -51301"/>
            </a:avLst>
          </a:prstGeom>
          <a:noFill/>
          <a:ln w="9525" cap="flat" cmpd="sng">
            <a:solidFill>
              <a:schemeClr val="tx1"/>
            </a:solidFill>
            <a:prstDash val="solid"/>
            <a:miter/>
            <a:headEnd type="none" w="med" len="med"/>
            <a:tailEnd type="none" w="med" len="med"/>
          </a:ln>
        </p:spPr>
        <p:txBody>
          <a:bodyPr/>
          <a:lstStyle/>
          <a:p>
            <a:r>
              <a:rPr lang="en-US" altLang="zh-CN" sz="1400" b="1" dirty="0">
                <a:solidFill>
                  <a:schemeClr val="folHlink"/>
                </a:solidFill>
                <a:latin typeface="Times New Roman" panose="02020603050405020304" pitchFamily="18" charset="0"/>
                <a:ea typeface="SimSun" panose="02010600030101010101" pitchFamily="2" charset="-122"/>
              </a:rPr>
              <a:t>Stage 3: conversion of fibrinogen to fibrin</a:t>
            </a:r>
          </a:p>
        </p:txBody>
      </p:sp>
      <p:sp>
        <p:nvSpPr>
          <p:cNvPr id="78857" name="Text Box 21"/>
          <p:cNvSpPr txBox="1"/>
          <p:nvPr/>
        </p:nvSpPr>
        <p:spPr>
          <a:xfrm>
            <a:off x="4495800" y="228601"/>
            <a:ext cx="2590800" cy="954107"/>
          </a:xfrm>
          <a:prstGeom prst="rect">
            <a:avLst/>
          </a:prstGeom>
          <a:noFill/>
          <a:ln w="9525">
            <a:noFill/>
          </a:ln>
        </p:spPr>
        <p:txBody>
          <a:bodyPr>
            <a:spAutoFit/>
          </a:bodyPr>
          <a:lstStyle/>
          <a:p>
            <a:pPr>
              <a:spcBef>
                <a:spcPct val="50000"/>
              </a:spcBef>
            </a:pPr>
            <a:r>
              <a:rPr lang="en-US" altLang="zh-CN" sz="2800" b="1" u="sng" dirty="0">
                <a:ea typeface="SimSun" panose="02010600030101010101" pitchFamily="2" charset="-122"/>
              </a:rPr>
              <a:t>clotting cascade</a:t>
            </a: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72</a:t>
            </a:fld>
            <a:endParaRPr lang="en-US" altLang="zh-CN" dirty="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499"/>
                                          </p:stCondLst>
                                        </p:cTn>
                                        <p:tgtEl>
                                          <p:spTgt spid="604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grpId="0" nodeType="clickEffect">
                                  <p:stCondLst>
                                    <p:cond delay="0"/>
                                  </p:stCondLst>
                                  <p:childTnLst>
                                    <p:set>
                                      <p:cBhvr>
                                        <p:cTn id="10" dur="1" fill="hold">
                                          <p:stCondLst>
                                            <p:cond delay="0"/>
                                          </p:stCondLst>
                                        </p:cTn>
                                        <p:tgtEl>
                                          <p:spTgt spid="60421"/>
                                        </p:tgtEl>
                                        <p:attrNameLst>
                                          <p:attrName>style.visibility</p:attrName>
                                        </p:attrNameLst>
                                      </p:cBhvr>
                                      <p:to>
                                        <p:strVal val="visible"/>
                                      </p:to>
                                    </p:set>
                                    <p:anim calcmode="lin" valueType="num">
                                      <p:cBhvr additive="base">
                                        <p:cTn id="11" dur="500" fill="hold"/>
                                        <p:tgtEl>
                                          <p:spTgt spid="60421"/>
                                        </p:tgtEl>
                                        <p:attrNameLst>
                                          <p:attrName>ppt_x</p:attrName>
                                        </p:attrNameLst>
                                      </p:cBhvr>
                                      <p:tavLst>
                                        <p:tav tm="0">
                                          <p:val>
                                            <p:strVal val="0-#ppt_w/2"/>
                                          </p:val>
                                        </p:tav>
                                        <p:tav tm="100000">
                                          <p:val>
                                            <p:strVal val="#ppt_x"/>
                                          </p:val>
                                        </p:tav>
                                      </p:tavLst>
                                    </p:anim>
                                    <p:anim calcmode="lin" valueType="num">
                                      <p:cBhvr additive="base">
                                        <p:cTn id="12" dur="500" fill="hold"/>
                                        <p:tgtEl>
                                          <p:spTgt spid="6042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60425"/>
                                        </p:tgtEl>
                                        <p:attrNameLst>
                                          <p:attrName>style.visibility</p:attrName>
                                        </p:attrNameLst>
                                      </p:cBhvr>
                                      <p:to>
                                        <p:strVal val="visible"/>
                                      </p:to>
                                    </p:set>
                                    <p:anim calcmode="lin" valueType="num">
                                      <p:cBhvr additive="base">
                                        <p:cTn id="17" dur="500" fill="hold"/>
                                        <p:tgtEl>
                                          <p:spTgt spid="60425"/>
                                        </p:tgtEl>
                                        <p:attrNameLst>
                                          <p:attrName>ppt_x</p:attrName>
                                        </p:attrNameLst>
                                      </p:cBhvr>
                                      <p:tavLst>
                                        <p:tav tm="0">
                                          <p:val>
                                            <p:strVal val="0-#ppt_w/2"/>
                                          </p:val>
                                        </p:tav>
                                        <p:tav tm="100000">
                                          <p:val>
                                            <p:strVal val="#ppt_x"/>
                                          </p:val>
                                        </p:tav>
                                      </p:tavLst>
                                    </p:anim>
                                    <p:anim calcmode="lin" valueType="num">
                                      <p:cBhvr additive="base">
                                        <p:cTn id="18" dur="500" fill="hold"/>
                                        <p:tgtEl>
                                          <p:spTgt spid="60425"/>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60429"/>
                                        </p:tgtEl>
                                        <p:attrNameLst>
                                          <p:attrName>style.visibility</p:attrName>
                                        </p:attrNameLst>
                                      </p:cBhvr>
                                      <p:to>
                                        <p:strVal val="visible"/>
                                      </p:to>
                                    </p:set>
                                    <p:anim calcmode="lin" valueType="num">
                                      <p:cBhvr additive="base">
                                        <p:cTn id="23" dur="500" fill="hold"/>
                                        <p:tgtEl>
                                          <p:spTgt spid="60429"/>
                                        </p:tgtEl>
                                        <p:attrNameLst>
                                          <p:attrName>ppt_x</p:attrName>
                                        </p:attrNameLst>
                                      </p:cBhvr>
                                      <p:tavLst>
                                        <p:tav tm="0">
                                          <p:val>
                                            <p:strVal val="0-#ppt_w/2"/>
                                          </p:val>
                                        </p:tav>
                                        <p:tav tm="100000">
                                          <p:val>
                                            <p:strVal val="#ppt_x"/>
                                          </p:val>
                                        </p:tav>
                                      </p:tavLst>
                                    </p:anim>
                                    <p:anim calcmode="lin" valueType="num">
                                      <p:cBhvr additive="base">
                                        <p:cTn id="24" dur="500" fill="hold"/>
                                        <p:tgtEl>
                                          <p:spTgt spid="60429"/>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60428"/>
                                        </p:tgtEl>
                                        <p:attrNameLst>
                                          <p:attrName>style.visibility</p:attrName>
                                        </p:attrNameLst>
                                      </p:cBhvr>
                                      <p:to>
                                        <p:strVal val="visible"/>
                                      </p:to>
                                    </p:set>
                                    <p:anim calcmode="lin" valueType="num">
                                      <p:cBhvr additive="base">
                                        <p:cTn id="29" dur="500" fill="hold"/>
                                        <p:tgtEl>
                                          <p:spTgt spid="60428"/>
                                        </p:tgtEl>
                                        <p:attrNameLst>
                                          <p:attrName>ppt_x</p:attrName>
                                        </p:attrNameLst>
                                      </p:cBhvr>
                                      <p:tavLst>
                                        <p:tav tm="0">
                                          <p:val>
                                            <p:strVal val="0-#ppt_w/2"/>
                                          </p:val>
                                        </p:tav>
                                        <p:tav tm="100000">
                                          <p:val>
                                            <p:strVal val="#ppt_x"/>
                                          </p:val>
                                        </p:tav>
                                      </p:tavLst>
                                    </p:anim>
                                    <p:anim calcmode="lin" valueType="num">
                                      <p:cBhvr additive="base">
                                        <p:cTn id="30" dur="500" fill="hold"/>
                                        <p:tgtEl>
                                          <p:spTgt spid="60428"/>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60430"/>
                                        </p:tgtEl>
                                        <p:attrNameLst>
                                          <p:attrName>style.visibility</p:attrName>
                                        </p:attrNameLst>
                                      </p:cBhvr>
                                      <p:to>
                                        <p:strVal val="visible"/>
                                      </p:to>
                                    </p:set>
                                    <p:anim calcmode="lin" valueType="num">
                                      <p:cBhvr additive="base">
                                        <p:cTn id="35" dur="500" fill="hold"/>
                                        <p:tgtEl>
                                          <p:spTgt spid="60430"/>
                                        </p:tgtEl>
                                        <p:attrNameLst>
                                          <p:attrName>ppt_x</p:attrName>
                                        </p:attrNameLst>
                                      </p:cBhvr>
                                      <p:tavLst>
                                        <p:tav tm="0">
                                          <p:val>
                                            <p:strVal val="0-#ppt_w/2"/>
                                          </p:val>
                                        </p:tav>
                                        <p:tav tm="100000">
                                          <p:val>
                                            <p:strVal val="#ppt_x"/>
                                          </p:val>
                                        </p:tav>
                                      </p:tavLst>
                                    </p:anim>
                                    <p:anim calcmode="lin" valueType="num">
                                      <p:cBhvr additive="base">
                                        <p:cTn id="36" dur="500" fill="hold"/>
                                        <p:tgtEl>
                                          <p:spTgt spid="60430"/>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60434"/>
                                        </p:tgtEl>
                                        <p:attrNameLst>
                                          <p:attrName>style.visibility</p:attrName>
                                        </p:attrNameLst>
                                      </p:cBhvr>
                                      <p:to>
                                        <p:strVal val="visible"/>
                                      </p:to>
                                    </p:set>
                                    <p:anim calcmode="lin" valueType="num">
                                      <p:cBhvr additive="base">
                                        <p:cTn id="41" dur="500" fill="hold"/>
                                        <p:tgtEl>
                                          <p:spTgt spid="60434"/>
                                        </p:tgtEl>
                                        <p:attrNameLst>
                                          <p:attrName>ppt_x</p:attrName>
                                        </p:attrNameLst>
                                      </p:cBhvr>
                                      <p:tavLst>
                                        <p:tav tm="0">
                                          <p:val>
                                            <p:strVal val="0-#ppt_w/2"/>
                                          </p:val>
                                        </p:tav>
                                        <p:tav tm="100000">
                                          <p:val>
                                            <p:strVal val="#ppt_x"/>
                                          </p:val>
                                        </p:tav>
                                      </p:tavLst>
                                    </p:anim>
                                    <p:anim calcmode="lin" valueType="num">
                                      <p:cBhvr additive="base">
                                        <p:cTn id="42" dur="500" fill="hold"/>
                                        <p:tgtEl>
                                          <p:spTgt spid="6043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9" grpId="0" animBg="1"/>
      <p:bldP spid="60421" grpId="0" animBg="1"/>
      <p:bldP spid="60425" grpId="0" animBg="1"/>
      <p:bldP spid="60428" grpId="0" animBg="1"/>
      <p:bldP spid="60429" grpId="0" animBg="1"/>
      <p:bldP spid="60430" grpId="0" animBg="1"/>
      <p:bldP spid="60434"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Picture 5" descr="19_11"/>
          <p:cNvSpPr>
            <a:spLocks noChangeAspect="1"/>
          </p:cNvSpPr>
          <p:nvPr/>
        </p:nvSpPr>
        <p:spPr>
          <a:xfrm>
            <a:off x="2133600" y="457200"/>
            <a:ext cx="8229600" cy="6000750"/>
          </a:xfrm>
          <a:prstGeom prst="rect">
            <a:avLst/>
          </a:prstGeom>
          <a:noFill/>
          <a:ln w="9525">
            <a:noFill/>
          </a:ln>
        </p:spPr>
        <p:txBody>
          <a:bodyPr/>
          <a:lstStyle/>
          <a:p>
            <a:endParaRPr dirty="0">
              <a:latin typeface="Arial" panose="020B0604020202020204" pitchFamily="34" charset="0"/>
              <a:ea typeface="SimSun" panose="02010600030101010101" pitchFamily="2" charset="-122"/>
            </a:endParaRP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73</a:t>
            </a:fld>
            <a:endParaRPr lang="en-US" altLang="zh-CN" dirty="0">
              <a:latin typeface="Arial" panose="020B0604020202020204" pitchFamily="34" charset="0"/>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
          <p:cNvSpPr>
            <a:spLocks noGrp="1"/>
          </p:cNvSpPr>
          <p:nvPr>
            <p:ph type="title"/>
          </p:nvPr>
        </p:nvSpPr>
        <p:spPr>
          <a:ln/>
        </p:spPr>
        <p:txBody>
          <a:bodyPr vert="horz" wrap="square" lIns="91440" tIns="45720" rIns="91440" bIns="45720" anchor="b"/>
          <a:lstStyle/>
          <a:p>
            <a:pPr eaLnBrk="1" hangingPunct="1"/>
            <a:r>
              <a:rPr dirty="0"/>
              <a:t>Fibrinolysis</a:t>
            </a:r>
          </a:p>
        </p:txBody>
      </p:sp>
      <p:sp>
        <p:nvSpPr>
          <p:cNvPr id="80899" name="Content Placeholder 2"/>
          <p:cNvSpPr>
            <a:spLocks noGrp="1"/>
          </p:cNvSpPr>
          <p:nvPr>
            <p:ph idx="1"/>
          </p:nvPr>
        </p:nvSpPr>
        <p:spPr>
          <a:xfrm>
            <a:off x="1981200" y="1447801"/>
            <a:ext cx="8229600" cy="4683125"/>
          </a:xfrm>
          <a:ln/>
        </p:spPr>
        <p:txBody>
          <a:bodyPr vert="horz" wrap="square" lIns="91440" tIns="45720" rIns="91440" bIns="45720" anchor="t"/>
          <a:lstStyle/>
          <a:p>
            <a:pPr marL="342900" lvl="1" indent="-342900" algn="just" eaLnBrk="1" hangingPunct="1">
              <a:buClr>
                <a:schemeClr val="bg2"/>
              </a:buClr>
              <a:buFont typeface="Wingdings" panose="05000000000000000000" pitchFamily="2" charset="2"/>
              <a:buChar char="p"/>
            </a:pPr>
            <a:r>
              <a:rPr lang="en-US" altLang="zh-CN" dirty="0">
                <a:latin typeface="Times New Roman" panose="02020603050405020304" pitchFamily="18" charset="0"/>
                <a:cs typeface="Times New Roman" panose="02020603050405020304" pitchFamily="18" charset="0"/>
              </a:rPr>
              <a:t>Process of liquefaction of fibrin or dissolution of solid clot.</a:t>
            </a:r>
          </a:p>
          <a:p>
            <a:pPr algn="just" eaLnBrk="1" hangingPunct="1">
              <a:lnSpc>
                <a:spcPct val="95000"/>
              </a:lnSpc>
            </a:pPr>
            <a:r>
              <a:rPr lang="en-US" altLang="zh-CN" sz="2400" dirty="0">
                <a:latin typeface="Times New Roman" panose="02020603050405020304" pitchFamily="18" charset="0"/>
                <a:cs typeface="Times New Roman" panose="02020603050405020304" pitchFamily="18" charset="0"/>
              </a:rPr>
              <a:t>After the clot has formed, the process of removing it and healing the damaged blood vessel begins. </a:t>
            </a:r>
          </a:p>
          <a:p>
            <a:pPr algn="just" eaLnBrk="1" hangingPunct="1">
              <a:lnSpc>
                <a:spcPct val="95000"/>
              </a:lnSpc>
            </a:pPr>
            <a:r>
              <a:rPr sz="2400" dirty="0">
                <a:latin typeface="Times New Roman" panose="02020603050405020304" pitchFamily="18" charset="0"/>
                <a:cs typeface="Times New Roman" panose="02020603050405020304" pitchFamily="18" charset="0"/>
              </a:rPr>
              <a:t>When damage is repaired, the inactive substance called plasminogen is converted to </a:t>
            </a:r>
            <a:r>
              <a:rPr sz="2400" dirty="0">
                <a:solidFill>
                  <a:srgbClr val="008040"/>
                </a:solidFill>
                <a:latin typeface="Times New Roman" panose="02020603050405020304" pitchFamily="18" charset="0"/>
                <a:cs typeface="Times New Roman" panose="02020603050405020304" pitchFamily="18" charset="0"/>
              </a:rPr>
              <a:t>plasmin by activators. </a:t>
            </a:r>
          </a:p>
          <a:p>
            <a:pPr algn="just" eaLnBrk="1" hangingPunct="1">
              <a:lnSpc>
                <a:spcPct val="90000"/>
              </a:lnSpc>
            </a:pPr>
            <a:r>
              <a:rPr sz="2400" dirty="0">
                <a:latin typeface="Times New Roman" panose="02020603050405020304" pitchFamily="18" charset="0"/>
                <a:cs typeface="Times New Roman" panose="02020603050405020304" pitchFamily="18" charset="0"/>
              </a:rPr>
              <a:t>Plasmin digests fibrin, dissolving clot to form soluble products that are removed by phagocytosis. </a:t>
            </a:r>
          </a:p>
          <a:p>
            <a:pPr algn="just" eaLnBrk="1" hangingPunct="1">
              <a:lnSpc>
                <a:spcPct val="90000"/>
              </a:lnSpc>
            </a:pPr>
            <a:r>
              <a:rPr sz="2400" dirty="0">
                <a:latin typeface="Times New Roman" panose="02020603050405020304" pitchFamily="18" charset="0"/>
                <a:cs typeface="Times New Roman" panose="02020603050405020304" pitchFamily="18" charset="0"/>
              </a:rPr>
              <a:t>As the clot is removed, the healing process restores the integrity of blood vessel wall.</a:t>
            </a:r>
          </a:p>
          <a:p>
            <a:pPr algn="just" eaLnBrk="1" hangingPunct="1">
              <a:lnSpc>
                <a:spcPct val="90000"/>
              </a:lnSpc>
            </a:pPr>
            <a:endParaRPr sz="2400" dirty="0">
              <a:latin typeface="Times New Roman" panose="02020603050405020304" pitchFamily="18" charset="0"/>
              <a:cs typeface="Times New Roman" panose="02020603050405020304" pitchFamily="18" charset="0"/>
            </a:endParaRPr>
          </a:p>
          <a:p>
            <a:pPr eaLnBrk="1" hangingPunct="1"/>
            <a:endParaRPr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74</a:t>
            </a:fld>
            <a:endParaRPr lang="en-US" altLang="zh-CN" dirty="0">
              <a:latin typeface="Arial" panose="020B0604020202020204" pitchFamily="34" charset="0"/>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p:cNvSpPr>
            <a:spLocks noGrp="1"/>
          </p:cNvSpPr>
          <p:nvPr>
            <p:ph type="title"/>
          </p:nvPr>
        </p:nvSpPr>
        <p:spPr>
          <a:ln/>
        </p:spPr>
        <p:txBody>
          <a:bodyPr vert="horz" wrap="square" lIns="91440" tIns="45720" rIns="91440" bIns="45720" anchor="b"/>
          <a:lstStyle/>
          <a:p>
            <a:pPr eaLnBrk="1" hangingPunct="1"/>
            <a:endParaRPr dirty="0"/>
          </a:p>
        </p:txBody>
      </p:sp>
      <p:sp>
        <p:nvSpPr>
          <p:cNvPr id="81923" name="Content Placeholder 2"/>
          <p:cNvSpPr>
            <a:spLocks noGrp="1"/>
          </p:cNvSpPr>
          <p:nvPr>
            <p:ph idx="1"/>
          </p:nvPr>
        </p:nvSpPr>
        <p:spPr>
          <a:xfrm>
            <a:off x="1981200" y="1524001"/>
            <a:ext cx="8229600" cy="4530725"/>
          </a:xfrm>
          <a:ln/>
        </p:spPr>
        <p:txBody>
          <a:bodyPr vert="horz" wrap="square" lIns="91440" tIns="45720" rIns="91440" bIns="45720" anchor="t"/>
          <a:lstStyle/>
          <a:p>
            <a:pPr eaLnBrk="1" hangingPunct="1"/>
            <a:endParaRPr dirty="0"/>
          </a:p>
          <a:p>
            <a:pPr eaLnBrk="1" hangingPunct="1"/>
            <a:r>
              <a:rPr dirty="0"/>
              <a:t>Plasminogen </a:t>
            </a:r>
          </a:p>
        </p:txBody>
      </p:sp>
      <p:sp>
        <p:nvSpPr>
          <p:cNvPr id="81924" name="Line 8"/>
          <p:cNvSpPr/>
          <p:nvPr/>
        </p:nvSpPr>
        <p:spPr>
          <a:xfrm>
            <a:off x="4876800" y="2362200"/>
            <a:ext cx="990600" cy="0"/>
          </a:xfrm>
          <a:prstGeom prst="line">
            <a:avLst/>
          </a:prstGeom>
          <a:ln w="9525" cap="flat" cmpd="sng">
            <a:solidFill>
              <a:schemeClr val="tx1"/>
            </a:solidFill>
            <a:prstDash val="solid"/>
            <a:headEnd type="none" w="med" len="med"/>
            <a:tailEnd type="triangle" w="med" len="med"/>
          </a:ln>
        </p:spPr>
      </p:sp>
      <p:sp>
        <p:nvSpPr>
          <p:cNvPr id="81925" name="Rectangle 5"/>
          <p:cNvSpPr/>
          <p:nvPr/>
        </p:nvSpPr>
        <p:spPr>
          <a:xfrm>
            <a:off x="6019800" y="2133600"/>
            <a:ext cx="1295400" cy="369888"/>
          </a:xfrm>
          <a:prstGeom prst="rect">
            <a:avLst/>
          </a:prstGeom>
          <a:noFill/>
          <a:ln w="9525" cap="flat" cmpd="sng">
            <a:solidFill>
              <a:schemeClr val="folHlink"/>
            </a:solidFill>
            <a:prstDash val="solid"/>
            <a:miter/>
            <a:headEnd type="none" w="med" len="med"/>
            <a:tailEnd type="none" w="med" len="med"/>
          </a:ln>
        </p:spPr>
        <p:txBody>
          <a:bodyPr>
            <a:spAutoFit/>
          </a:bodyPr>
          <a:lstStyle/>
          <a:p>
            <a:r>
              <a:rPr lang="en-US" altLang="zh-CN" b="1" dirty="0">
                <a:latin typeface="Arial" panose="020B0604020202020204" pitchFamily="34" charset="0"/>
                <a:ea typeface="SimSun" panose="02010600030101010101" pitchFamily="2" charset="-122"/>
              </a:rPr>
              <a:t>Plasmin</a:t>
            </a:r>
          </a:p>
        </p:txBody>
      </p:sp>
      <p:sp>
        <p:nvSpPr>
          <p:cNvPr id="81926" name="Rectangle 11"/>
          <p:cNvSpPr/>
          <p:nvPr/>
        </p:nvSpPr>
        <p:spPr>
          <a:xfrm>
            <a:off x="4800600" y="1676401"/>
            <a:ext cx="1184940" cy="369332"/>
          </a:xfrm>
          <a:prstGeom prst="rect">
            <a:avLst/>
          </a:prstGeom>
          <a:noFill/>
          <a:ln w="9525">
            <a:noFill/>
          </a:ln>
        </p:spPr>
        <p:txBody>
          <a:bodyPr wrap="none">
            <a:spAutoFit/>
          </a:bodyPr>
          <a:lstStyle/>
          <a:p>
            <a:r>
              <a:rPr lang="en-US" altLang="zh-CN" b="1" dirty="0">
                <a:latin typeface="Arial" panose="020B0604020202020204" pitchFamily="34" charset="0"/>
                <a:ea typeface="SimSun" panose="02010600030101010101" pitchFamily="2" charset="-122"/>
              </a:rPr>
              <a:t>Activator</a:t>
            </a:r>
          </a:p>
        </p:txBody>
      </p:sp>
      <p:sp>
        <p:nvSpPr>
          <p:cNvPr id="81927" name="Line 10"/>
          <p:cNvSpPr/>
          <p:nvPr/>
        </p:nvSpPr>
        <p:spPr>
          <a:xfrm>
            <a:off x="6553200" y="2514600"/>
            <a:ext cx="0" cy="457200"/>
          </a:xfrm>
          <a:prstGeom prst="line">
            <a:avLst/>
          </a:prstGeom>
          <a:ln w="9525" cap="flat" cmpd="sng">
            <a:solidFill>
              <a:schemeClr val="tx1"/>
            </a:solidFill>
            <a:prstDash val="solid"/>
            <a:headEnd type="none" w="med" len="med"/>
            <a:tailEnd type="triangle" w="med" len="med"/>
          </a:ln>
        </p:spPr>
      </p:sp>
      <p:sp>
        <p:nvSpPr>
          <p:cNvPr id="81928" name="Rectangle 6"/>
          <p:cNvSpPr/>
          <p:nvPr/>
        </p:nvSpPr>
        <p:spPr>
          <a:xfrm>
            <a:off x="4724400" y="3048000"/>
            <a:ext cx="761747" cy="369332"/>
          </a:xfrm>
          <a:prstGeom prst="rect">
            <a:avLst/>
          </a:prstGeom>
          <a:noFill/>
          <a:ln w="9525">
            <a:noFill/>
          </a:ln>
        </p:spPr>
        <p:txBody>
          <a:bodyPr wrap="none">
            <a:spAutoFit/>
          </a:bodyPr>
          <a:lstStyle/>
          <a:p>
            <a:r>
              <a:rPr lang="en-US" altLang="zh-CN" b="1" dirty="0">
                <a:latin typeface="Arial" panose="020B0604020202020204" pitchFamily="34" charset="0"/>
                <a:ea typeface="SimSun" panose="02010600030101010101" pitchFamily="2" charset="-122"/>
              </a:rPr>
              <a:t>fibrin</a:t>
            </a:r>
          </a:p>
        </p:txBody>
      </p:sp>
      <p:sp>
        <p:nvSpPr>
          <p:cNvPr id="81929" name="Line 9"/>
          <p:cNvSpPr/>
          <p:nvPr/>
        </p:nvSpPr>
        <p:spPr>
          <a:xfrm>
            <a:off x="5486400" y="3276600"/>
            <a:ext cx="1371600" cy="0"/>
          </a:xfrm>
          <a:prstGeom prst="line">
            <a:avLst/>
          </a:prstGeom>
          <a:ln w="9525" cap="flat" cmpd="sng">
            <a:solidFill>
              <a:schemeClr val="tx1"/>
            </a:solidFill>
            <a:prstDash val="solid"/>
            <a:headEnd type="none" w="med" len="med"/>
            <a:tailEnd type="triangle" w="med" len="med"/>
          </a:ln>
        </p:spPr>
      </p:sp>
      <p:sp>
        <p:nvSpPr>
          <p:cNvPr id="81930" name="Rectangle 7"/>
          <p:cNvSpPr/>
          <p:nvPr/>
        </p:nvSpPr>
        <p:spPr>
          <a:xfrm>
            <a:off x="6859588" y="3124200"/>
            <a:ext cx="3198311" cy="369332"/>
          </a:xfrm>
          <a:prstGeom prst="rect">
            <a:avLst/>
          </a:prstGeom>
          <a:noFill/>
          <a:ln w="9525">
            <a:noFill/>
          </a:ln>
        </p:spPr>
        <p:txBody>
          <a:bodyPr wrap="none">
            <a:spAutoFit/>
          </a:bodyPr>
          <a:lstStyle/>
          <a:p>
            <a:r>
              <a:rPr lang="en-US" altLang="zh-CN" b="1" dirty="0">
                <a:latin typeface="Arial" panose="020B0604020202020204" pitchFamily="34" charset="0"/>
                <a:ea typeface="SimSun" panose="02010600030101010101" pitchFamily="2" charset="-122"/>
              </a:rPr>
              <a:t>fibrin degradation products</a:t>
            </a:r>
          </a:p>
        </p:txBody>
      </p:sp>
      <p:sp>
        <p:nvSpPr>
          <p:cNvPr id="81931" name="Picture 6" descr="19_12"/>
          <p:cNvSpPr>
            <a:spLocks noChangeAspect="1"/>
          </p:cNvSpPr>
          <p:nvPr/>
        </p:nvSpPr>
        <p:spPr>
          <a:xfrm>
            <a:off x="1905000" y="3505200"/>
            <a:ext cx="4165600" cy="3124200"/>
          </a:xfrm>
          <a:prstGeom prst="rect">
            <a:avLst/>
          </a:prstGeom>
          <a:noFill/>
          <a:ln w="9525">
            <a:noFill/>
          </a:ln>
        </p:spPr>
        <p:txBody>
          <a:bodyPr/>
          <a:lstStyle/>
          <a:p>
            <a:endParaRPr dirty="0">
              <a:latin typeface="Arial" panose="020B0604020202020204" pitchFamily="34" charset="0"/>
              <a:ea typeface="SimSun" panose="02010600030101010101" pitchFamily="2" charset="-122"/>
            </a:endParaRPr>
          </a:p>
        </p:txBody>
      </p:sp>
      <p:sp>
        <p:nvSpPr>
          <p:cNvPr id="81932" name="Picture 4" descr="FG16_14"/>
          <p:cNvSpPr>
            <a:spLocks noChangeAspect="1"/>
          </p:cNvSpPr>
          <p:nvPr/>
        </p:nvSpPr>
        <p:spPr>
          <a:xfrm>
            <a:off x="6019800" y="3733800"/>
            <a:ext cx="4343400" cy="2895600"/>
          </a:xfrm>
          <a:prstGeom prst="rect">
            <a:avLst/>
          </a:prstGeom>
          <a:noFill/>
          <a:ln w="9525">
            <a:noFill/>
          </a:ln>
        </p:spPr>
        <p:txBody>
          <a:bodyPr/>
          <a:lstStyle/>
          <a:p>
            <a:endParaRPr dirty="0">
              <a:latin typeface="Arial" panose="020B0604020202020204" pitchFamily="34" charset="0"/>
              <a:ea typeface="SimSun" panose="02010600030101010101" pitchFamily="2" charset="-122"/>
            </a:endParaRP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75</a:t>
            </a:fld>
            <a:endParaRPr lang="en-US" altLang="zh-CN" dirty="0">
              <a:latin typeface="Arial" panose="020B0604020202020204" pitchFamily="34" charset="0"/>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p:cNvSpPr>
          <p:nvPr>
            <p:ph type="title"/>
          </p:nvPr>
        </p:nvSpPr>
        <p:spPr>
          <a:ln/>
        </p:spPr>
        <p:txBody>
          <a:bodyPr vert="horz" wrap="square" lIns="91440" tIns="45720" rIns="91440" bIns="45720" anchor="b"/>
          <a:lstStyle/>
          <a:p>
            <a:r>
              <a:rPr dirty="0"/>
              <a:t>Regulation of coagulation</a:t>
            </a:r>
          </a:p>
        </p:txBody>
      </p:sp>
      <p:sp>
        <p:nvSpPr>
          <p:cNvPr id="82947" name="Rectangle 3"/>
          <p:cNvSpPr>
            <a:spLocks noGrp="1"/>
          </p:cNvSpPr>
          <p:nvPr>
            <p:ph idx="1"/>
          </p:nvPr>
        </p:nvSpPr>
        <p:spPr>
          <a:ln/>
        </p:spPr>
        <p:txBody>
          <a:bodyPr vert="horz" wrap="square" lIns="91440" tIns="45720" rIns="91440" bIns="45720" anchor="t"/>
          <a:lstStyle/>
          <a:p>
            <a:pPr>
              <a:lnSpc>
                <a:spcPct val="90000"/>
              </a:lnSpc>
            </a:pPr>
            <a:r>
              <a:rPr dirty="0">
                <a:latin typeface="Times New Roman" panose="02020603050405020304" pitchFamily="18" charset="0"/>
              </a:rPr>
              <a:t>The process of blood coagulation relies heavily on several processes that are self perpetuating i.e. once started, a positive feedback mechanism promotes their continuation.</a:t>
            </a:r>
          </a:p>
          <a:p>
            <a:pPr>
              <a:lnSpc>
                <a:spcPct val="90000"/>
              </a:lnSpc>
              <a:buNone/>
            </a:pPr>
            <a:r>
              <a:rPr dirty="0">
                <a:latin typeface="Times New Roman" panose="02020603050405020304" pitchFamily="18" charset="0"/>
              </a:rPr>
              <a:t>	Ex. Thrombin is a powerful stimulator of its own production.</a:t>
            </a:r>
          </a:p>
          <a:p>
            <a:pPr>
              <a:lnSpc>
                <a:spcPct val="90000"/>
              </a:lnSpc>
              <a:buNone/>
            </a:pPr>
            <a:r>
              <a:rPr dirty="0">
                <a:latin typeface="Times New Roman" panose="02020603050405020304" pitchFamily="18" charset="0"/>
              </a:rPr>
              <a:t>The body therefore possess several mechanisms to control &amp; limit the clotting reactions; otherwise, once started the clotting process would spread throughout the circulatory system.</a:t>
            </a:r>
          </a:p>
          <a:p>
            <a:pPr>
              <a:lnSpc>
                <a:spcPct val="90000"/>
              </a:lnSpc>
              <a:buNone/>
            </a:pPr>
            <a:endParaRPr dirty="0">
              <a:latin typeface="Times New Roman" panose="02020603050405020304" pitchFamily="18" charset="0"/>
            </a:endParaRPr>
          </a:p>
          <a:p>
            <a:pPr>
              <a:lnSpc>
                <a:spcPct val="90000"/>
              </a:lnSpc>
            </a:pPr>
            <a:endParaRPr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76</a:t>
            </a:fld>
            <a:endParaRPr lang="en-US" altLang="zh-CN" dirty="0">
              <a:latin typeface="Arial" panose="020B0604020202020204" pitchFamily="34" charset="0"/>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p:cNvSpPr>
          <p:nvPr>
            <p:ph type="title"/>
          </p:nvPr>
        </p:nvSpPr>
        <p:spPr>
          <a:ln/>
        </p:spPr>
        <p:txBody>
          <a:bodyPr vert="horz" wrap="square" lIns="91440" tIns="45720" rIns="91440" bIns="45720" anchor="b"/>
          <a:lstStyle/>
          <a:p>
            <a:endParaRPr dirty="0"/>
          </a:p>
        </p:txBody>
      </p:sp>
      <p:sp>
        <p:nvSpPr>
          <p:cNvPr id="83971" name="Rectangle 3"/>
          <p:cNvSpPr>
            <a:spLocks noGrp="1"/>
          </p:cNvSpPr>
          <p:nvPr>
            <p:ph idx="1"/>
          </p:nvPr>
        </p:nvSpPr>
        <p:spPr>
          <a:ln/>
        </p:spPr>
        <p:txBody>
          <a:bodyPr vert="horz" wrap="square" lIns="91440" tIns="45720" rIns="91440" bIns="45720" anchor="t"/>
          <a:lstStyle/>
          <a:p>
            <a:r>
              <a:rPr sz="2400" dirty="0"/>
              <a:t>The main control are-</a:t>
            </a:r>
          </a:p>
          <a:p>
            <a:r>
              <a:rPr sz="2400" dirty="0"/>
              <a:t>1. The perfect smoothness of normal blood vessel lining; platelets do not adhere to this surface.</a:t>
            </a:r>
          </a:p>
          <a:p>
            <a:r>
              <a:rPr sz="2400" dirty="0"/>
              <a:t>2. The binding of thrombin to a specific receptor on the cells lining the blood vessels; once bound, thrombin gets inactivated.</a:t>
            </a:r>
          </a:p>
          <a:p>
            <a:r>
              <a:rPr sz="2400" dirty="0"/>
              <a:t>3. Presence of natural anti-coagulants (Heparin in blood), which inactivates clotting factors.</a:t>
            </a: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77</a:t>
            </a:fld>
            <a:endParaRPr lang="en-US" altLang="zh-CN" dirty="0">
              <a:latin typeface="Arial" panose="020B0604020202020204" pitchFamily="34" charset="0"/>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p:cNvSpPr>
          <p:nvPr>
            <p:ph type="title"/>
          </p:nvPr>
        </p:nvSpPr>
        <p:spPr>
          <a:ln/>
        </p:spPr>
        <p:txBody>
          <a:bodyPr vert="horz" wrap="square" lIns="91440" tIns="45720" rIns="91440" bIns="45720" anchor="b"/>
          <a:lstStyle/>
          <a:p>
            <a:r>
              <a:rPr dirty="0"/>
              <a:t>Blood groups</a:t>
            </a:r>
          </a:p>
        </p:txBody>
      </p:sp>
      <p:sp>
        <p:nvSpPr>
          <p:cNvPr id="84995" name="Rectangle 3"/>
          <p:cNvSpPr>
            <a:spLocks noGrp="1"/>
          </p:cNvSpPr>
          <p:nvPr>
            <p:ph idx="1"/>
          </p:nvPr>
        </p:nvSpPr>
        <p:spPr>
          <a:xfrm>
            <a:off x="1981200" y="1600200"/>
            <a:ext cx="8229600" cy="4876800"/>
          </a:xfrm>
          <a:ln/>
        </p:spPr>
        <p:txBody>
          <a:bodyPr vert="horz" wrap="square" lIns="91440" tIns="45720" rIns="91440" bIns="45720" anchor="t"/>
          <a:lstStyle/>
          <a:p>
            <a:pPr>
              <a:lnSpc>
                <a:spcPct val="110000"/>
              </a:lnSpc>
            </a:pPr>
            <a:r>
              <a:rPr lang="en-US" altLang="zh-CN" b="1" dirty="0"/>
              <a:t>History: ABO blood group system was firstly found by Karl Landsteiner in 1901.</a:t>
            </a:r>
          </a:p>
          <a:p>
            <a:pPr>
              <a:lnSpc>
                <a:spcPct val="110000"/>
              </a:lnSpc>
            </a:pPr>
            <a:r>
              <a:rPr lang="en-US" altLang="zh-CN" b="1" dirty="0"/>
              <a:t>Blood is grouped according to types of specific antigens present on the blood cell.</a:t>
            </a:r>
          </a:p>
          <a:p>
            <a:pPr>
              <a:lnSpc>
                <a:spcPct val="110000"/>
              </a:lnSpc>
            </a:pPr>
            <a:r>
              <a:rPr lang="en-US" altLang="zh-CN" b="1" dirty="0"/>
              <a:t>Two types – ABO system &amp; Rh system</a:t>
            </a:r>
          </a:p>
          <a:p>
            <a:endParaRPr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78</a:t>
            </a:fld>
            <a:endParaRPr lang="en-US" altLang="zh-CN" dirty="0">
              <a:latin typeface="Arial" panose="020B0604020202020204" pitchFamily="34" charset="0"/>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le 1"/>
          <p:cNvSpPr>
            <a:spLocks noGrp="1"/>
          </p:cNvSpPr>
          <p:nvPr>
            <p:ph type="title"/>
          </p:nvPr>
        </p:nvSpPr>
        <p:spPr>
          <a:ln/>
        </p:spPr>
        <p:txBody>
          <a:bodyPr vert="horz" wrap="square" lIns="91440" tIns="45720" rIns="91440" bIns="45720" anchor="b"/>
          <a:lstStyle/>
          <a:p>
            <a:endParaRPr dirty="0"/>
          </a:p>
        </p:txBody>
      </p:sp>
      <p:sp>
        <p:nvSpPr>
          <p:cNvPr id="86019" name="Content Placeholder 2"/>
          <p:cNvSpPr>
            <a:spLocks noGrp="1"/>
          </p:cNvSpPr>
          <p:nvPr>
            <p:ph idx="1"/>
          </p:nvPr>
        </p:nvSpPr>
        <p:spPr>
          <a:ln/>
        </p:spPr>
        <p:txBody>
          <a:bodyPr vert="horz" wrap="square" lIns="91440" tIns="45720" rIns="91440" bIns="45720" anchor="t"/>
          <a:lstStyle/>
          <a:p>
            <a:pPr eaLnBrk="1" hangingPunct="1">
              <a:lnSpc>
                <a:spcPct val="95000"/>
              </a:lnSpc>
            </a:pPr>
            <a:r>
              <a:rPr dirty="0">
                <a:solidFill>
                  <a:srgbClr val="000000"/>
                </a:solidFill>
              </a:rPr>
              <a:t>RBC membranes have glycoprotein antigens on their external surfaces</a:t>
            </a:r>
          </a:p>
          <a:p>
            <a:pPr eaLnBrk="1" hangingPunct="1">
              <a:lnSpc>
                <a:spcPct val="95000"/>
              </a:lnSpc>
            </a:pPr>
            <a:r>
              <a:rPr dirty="0">
                <a:solidFill>
                  <a:srgbClr val="000000"/>
                </a:solidFill>
              </a:rPr>
              <a:t>These antigens are:</a:t>
            </a:r>
          </a:p>
          <a:p>
            <a:pPr lvl="1" eaLnBrk="1" hangingPunct="1">
              <a:lnSpc>
                <a:spcPct val="95000"/>
              </a:lnSpc>
            </a:pPr>
            <a:r>
              <a:rPr dirty="0">
                <a:solidFill>
                  <a:srgbClr val="000000"/>
                </a:solidFill>
              </a:rPr>
              <a:t>Unique to the individual </a:t>
            </a:r>
          </a:p>
          <a:p>
            <a:pPr lvl="1" eaLnBrk="1" hangingPunct="1">
              <a:lnSpc>
                <a:spcPct val="95000"/>
              </a:lnSpc>
            </a:pPr>
            <a:r>
              <a:rPr dirty="0">
                <a:solidFill>
                  <a:srgbClr val="000000"/>
                </a:solidFill>
              </a:rPr>
              <a:t>Recognized as foreign if transfused into another individual</a:t>
            </a:r>
          </a:p>
          <a:p>
            <a:pPr lvl="1" eaLnBrk="1" hangingPunct="1">
              <a:lnSpc>
                <a:spcPct val="95000"/>
              </a:lnSpc>
            </a:pPr>
            <a:r>
              <a:rPr dirty="0">
                <a:solidFill>
                  <a:srgbClr val="000000"/>
                </a:solidFill>
              </a:rPr>
              <a:t>Promoters of agglutination and are referred to as agglutinogens </a:t>
            </a:r>
          </a:p>
          <a:p>
            <a:pPr eaLnBrk="1" hangingPunct="1">
              <a:lnSpc>
                <a:spcPct val="95000"/>
              </a:lnSpc>
            </a:pPr>
            <a:r>
              <a:rPr dirty="0"/>
              <a:t>Presence or absence of these antigens is used to classify blood groups</a:t>
            </a:r>
          </a:p>
          <a:p>
            <a:endParaRPr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79</a:t>
            </a:fld>
            <a:endParaRPr lang="en-US" altLang="zh-CN" dirty="0">
              <a:latin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4" descr="19_01"/>
          <p:cNvPicPr>
            <a:picLocks noChangeAspect="1"/>
          </p:cNvPicPr>
          <p:nvPr/>
        </p:nvPicPr>
        <p:blipFill>
          <a:blip r:embed="rId2"/>
          <a:stretch>
            <a:fillRect/>
          </a:stretch>
        </p:blipFill>
        <p:spPr>
          <a:xfrm>
            <a:off x="2133600" y="609600"/>
            <a:ext cx="8001000" cy="6000750"/>
          </a:xfrm>
          <a:prstGeom prst="rect">
            <a:avLst/>
          </a:prstGeom>
          <a:noFill/>
          <a:ln w="9525">
            <a:noFill/>
          </a:ln>
        </p:spPr>
      </p:pic>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8</a:t>
            </a:fld>
            <a:endParaRPr lang="en-US" altLang="zh-CN" dirty="0">
              <a:latin typeface="Arial" panose="020B0604020202020204" pitchFamily="34" charset="0"/>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p:cNvSpPr>
          <p:nvPr>
            <p:ph type="title"/>
          </p:nvPr>
        </p:nvSpPr>
        <p:spPr>
          <a:ln/>
        </p:spPr>
        <p:txBody>
          <a:bodyPr vert="horz" wrap="square" lIns="91440" tIns="45720" rIns="91440" bIns="45720" anchor="b"/>
          <a:lstStyle/>
          <a:p>
            <a:r>
              <a:rPr dirty="0"/>
              <a:t>ABO blood grouping</a:t>
            </a:r>
          </a:p>
        </p:txBody>
      </p:sp>
      <p:sp>
        <p:nvSpPr>
          <p:cNvPr id="87043" name="Rectangle 5"/>
          <p:cNvSpPr>
            <a:spLocks noGrp="1"/>
          </p:cNvSpPr>
          <p:nvPr>
            <p:ph idx="1"/>
          </p:nvPr>
        </p:nvSpPr>
        <p:spPr>
          <a:ln/>
        </p:spPr>
        <p:txBody>
          <a:bodyPr vert="horz" wrap="square" lIns="91440" tIns="45720" rIns="91440" bIns="45720" anchor="t"/>
          <a:lstStyle/>
          <a:p>
            <a:r>
              <a:rPr dirty="0">
                <a:latin typeface="Times New Roman" panose="02020603050405020304" pitchFamily="18" charset="0"/>
              </a:rPr>
              <a:t>This system is based on presence or absence of two types of antigens i.e. A &amp; B on the surface of RBC.</a:t>
            </a:r>
          </a:p>
          <a:p>
            <a:r>
              <a:rPr dirty="0">
                <a:latin typeface="Times New Roman" panose="02020603050405020304" pitchFamily="18" charset="0"/>
              </a:rPr>
              <a:t>According to this system, there can be 4 different blood groups such as A, B, AB or O</a:t>
            </a:r>
          </a:p>
          <a:p>
            <a:endParaRPr dirty="0">
              <a:latin typeface="Times New Roman" panose="02020603050405020304" pitchFamily="18" charset="0"/>
            </a:endParaRPr>
          </a:p>
        </p:txBody>
      </p:sp>
      <p:grpSp>
        <p:nvGrpSpPr>
          <p:cNvPr id="87044" name="Group 6"/>
          <p:cNvGrpSpPr/>
          <p:nvPr/>
        </p:nvGrpSpPr>
        <p:grpSpPr>
          <a:xfrm>
            <a:off x="1524000" y="3500438"/>
            <a:ext cx="9144000" cy="2946400"/>
            <a:chOff x="0" y="2205"/>
            <a:chExt cx="5760" cy="1856"/>
          </a:xfrm>
        </p:grpSpPr>
        <p:sp>
          <p:nvSpPr>
            <p:cNvPr id="87045" name="Text Box 7"/>
            <p:cNvSpPr txBox="1"/>
            <p:nvPr/>
          </p:nvSpPr>
          <p:spPr>
            <a:xfrm>
              <a:off x="158" y="2296"/>
              <a:ext cx="5602" cy="250"/>
            </a:xfrm>
            <a:prstGeom prst="rect">
              <a:avLst/>
            </a:prstGeom>
            <a:noFill/>
            <a:ln w="9525">
              <a:noFill/>
            </a:ln>
          </p:spPr>
          <p:txBody>
            <a:bodyPr>
              <a:spAutoFit/>
            </a:bodyPr>
            <a:lstStyle/>
            <a:p>
              <a:pPr>
                <a:spcBef>
                  <a:spcPct val="50000"/>
                </a:spcBef>
              </a:pPr>
              <a:r>
                <a:rPr lang="en-US" altLang="zh-CN" sz="2000" b="1" dirty="0">
                  <a:latin typeface="Verdana" panose="020B0604030504040204" pitchFamily="34" charset="0"/>
                  <a:ea typeface="SimSun" panose="02010600030101010101" pitchFamily="2" charset="-122"/>
                </a:rPr>
                <a:t>Blood group       Antigen on the RBC    Antibody in the serum</a:t>
              </a:r>
              <a:endParaRPr lang="en-US" altLang="zh-CN" sz="2000" b="1" dirty="0">
                <a:latin typeface="Arial Black" panose="020B0A04020102020204" pitchFamily="34" charset="0"/>
                <a:ea typeface="SimSun" panose="02010600030101010101" pitchFamily="2" charset="-122"/>
              </a:endParaRPr>
            </a:p>
          </p:txBody>
        </p:sp>
        <p:sp>
          <p:nvSpPr>
            <p:cNvPr id="87046" name="Text Box 8"/>
            <p:cNvSpPr txBox="1"/>
            <p:nvPr/>
          </p:nvSpPr>
          <p:spPr>
            <a:xfrm>
              <a:off x="568" y="2659"/>
              <a:ext cx="5034" cy="1402"/>
            </a:xfrm>
            <a:prstGeom prst="rect">
              <a:avLst/>
            </a:prstGeom>
            <a:noFill/>
            <a:ln w="9525">
              <a:noFill/>
            </a:ln>
          </p:spPr>
          <p:txBody>
            <a:bodyPr>
              <a:spAutoFit/>
            </a:bodyPr>
            <a:lstStyle/>
            <a:p>
              <a:pPr>
                <a:spcBef>
                  <a:spcPct val="50000"/>
                </a:spcBef>
              </a:pPr>
              <a:r>
                <a:rPr lang="en-US" altLang="zh-CN" sz="2000" dirty="0">
                  <a:latin typeface="Arial Black" panose="020B0A04020102020204" pitchFamily="34" charset="0"/>
                  <a:ea typeface="SimSun" panose="02010600030101010101" pitchFamily="2" charset="-122"/>
                </a:rPr>
                <a:t>A                                  A                                </a:t>
              </a:r>
              <a:r>
                <a:rPr lang="en-US" altLang="zh-CN" sz="2000" b="1" dirty="0">
                  <a:latin typeface="Arial Black" panose="020B0A04020102020204" pitchFamily="34" charset="0"/>
                  <a:ea typeface="SimSun" panose="02010600030101010101" pitchFamily="2" charset="-122"/>
                </a:rPr>
                <a:t>Anti-</a:t>
              </a:r>
              <a:r>
                <a:rPr lang="en-US" altLang="zh-CN" sz="2000" dirty="0">
                  <a:latin typeface="Arial Black" panose="020B0A04020102020204" pitchFamily="34" charset="0"/>
                  <a:ea typeface="SimSun" panose="02010600030101010101" pitchFamily="2" charset="-122"/>
                </a:rPr>
                <a:t>B</a:t>
              </a:r>
            </a:p>
            <a:p>
              <a:pPr>
                <a:spcBef>
                  <a:spcPct val="50000"/>
                </a:spcBef>
              </a:pPr>
              <a:r>
                <a:rPr lang="en-US" altLang="zh-CN" sz="2000" dirty="0">
                  <a:latin typeface="Arial Black" panose="020B0A04020102020204" pitchFamily="34" charset="0"/>
                  <a:ea typeface="SimSun" panose="02010600030101010101" pitchFamily="2" charset="-122"/>
                </a:rPr>
                <a:t>B                                  B                                </a:t>
              </a:r>
              <a:r>
                <a:rPr lang="en-US" altLang="zh-CN" sz="2000" b="1" dirty="0">
                  <a:latin typeface="Arial Black" panose="020B0A04020102020204" pitchFamily="34" charset="0"/>
                  <a:ea typeface="SimSun" panose="02010600030101010101" pitchFamily="2" charset="-122"/>
                </a:rPr>
                <a:t>Anti-</a:t>
              </a:r>
              <a:r>
                <a:rPr lang="en-US" altLang="zh-CN" sz="2000" dirty="0">
                  <a:latin typeface="Arial Black" panose="020B0A04020102020204" pitchFamily="34" charset="0"/>
                  <a:ea typeface="SimSun" panose="02010600030101010101" pitchFamily="2" charset="-122"/>
                </a:rPr>
                <a:t>A</a:t>
              </a:r>
            </a:p>
            <a:p>
              <a:pPr>
                <a:spcBef>
                  <a:spcPct val="50000"/>
                </a:spcBef>
              </a:pPr>
              <a:r>
                <a:rPr lang="en-US" altLang="zh-CN" sz="2000" dirty="0">
                  <a:latin typeface="Arial Black" panose="020B0A04020102020204" pitchFamily="34" charset="0"/>
                  <a:ea typeface="SimSun" panose="02010600030101010101" pitchFamily="2" charset="-122"/>
                </a:rPr>
                <a:t>AB                              A+B</a:t>
              </a:r>
            </a:p>
            <a:p>
              <a:pPr>
                <a:spcBef>
                  <a:spcPct val="50000"/>
                </a:spcBef>
              </a:pPr>
              <a:r>
                <a:rPr lang="en-US" altLang="zh-CN" sz="2000" dirty="0">
                  <a:latin typeface="Arial Black" panose="020B0A04020102020204" pitchFamily="34" charset="0"/>
                  <a:ea typeface="SimSun" panose="02010600030101010101" pitchFamily="2" charset="-122"/>
                </a:rPr>
                <a:t>O                                                                  </a:t>
              </a:r>
              <a:r>
                <a:rPr lang="en-US" altLang="zh-CN" sz="2000" b="1" dirty="0">
                  <a:latin typeface="Arial Black" panose="020B0A04020102020204" pitchFamily="34" charset="0"/>
                  <a:ea typeface="SimSun" panose="02010600030101010101" pitchFamily="2" charset="-122"/>
                </a:rPr>
                <a:t> Anti-</a:t>
              </a:r>
              <a:r>
                <a:rPr lang="en-US" altLang="zh-CN" sz="2000" dirty="0">
                  <a:latin typeface="Arial Black" panose="020B0A04020102020204" pitchFamily="34" charset="0"/>
                  <a:ea typeface="SimSun" panose="02010600030101010101" pitchFamily="2" charset="-122"/>
                </a:rPr>
                <a:t>A+</a:t>
              </a:r>
              <a:r>
                <a:rPr lang="en-US" altLang="zh-CN" sz="2000" b="1" dirty="0">
                  <a:latin typeface="Arial Black" panose="020B0A04020102020204" pitchFamily="34" charset="0"/>
                  <a:ea typeface="SimSun" panose="02010600030101010101" pitchFamily="2" charset="-122"/>
                </a:rPr>
                <a:t>Anti-</a:t>
              </a:r>
              <a:r>
                <a:rPr lang="en-US" altLang="zh-CN" sz="2000" dirty="0">
                  <a:latin typeface="Arial Black" panose="020B0A04020102020204" pitchFamily="34" charset="0"/>
                  <a:ea typeface="SimSun" panose="02010600030101010101" pitchFamily="2" charset="-122"/>
                </a:rPr>
                <a:t>B</a:t>
              </a:r>
            </a:p>
            <a:p>
              <a:pPr>
                <a:spcBef>
                  <a:spcPct val="50000"/>
                </a:spcBef>
              </a:pPr>
              <a:endParaRPr lang="en-US" altLang="zh-CN" sz="2000" dirty="0">
                <a:latin typeface="Arial Black" panose="020B0A04020102020204" pitchFamily="34" charset="0"/>
                <a:ea typeface="SimSun" panose="02010600030101010101" pitchFamily="2" charset="-122"/>
              </a:endParaRPr>
            </a:p>
          </p:txBody>
        </p:sp>
        <p:sp>
          <p:nvSpPr>
            <p:cNvPr id="87047" name="Line 9"/>
            <p:cNvSpPr/>
            <p:nvPr/>
          </p:nvSpPr>
          <p:spPr>
            <a:xfrm flipV="1">
              <a:off x="2381" y="3612"/>
              <a:ext cx="363" cy="136"/>
            </a:xfrm>
            <a:prstGeom prst="line">
              <a:avLst/>
            </a:prstGeom>
            <a:ln w="38100" cap="flat" cmpd="sng">
              <a:solidFill>
                <a:schemeClr val="tx1"/>
              </a:solidFill>
              <a:prstDash val="solid"/>
              <a:headEnd type="none" w="med" len="med"/>
              <a:tailEnd type="none" w="med" len="med"/>
            </a:ln>
          </p:spPr>
        </p:sp>
        <p:sp>
          <p:nvSpPr>
            <p:cNvPr id="87048" name="Line 10"/>
            <p:cNvSpPr/>
            <p:nvPr/>
          </p:nvSpPr>
          <p:spPr>
            <a:xfrm flipV="1">
              <a:off x="4331" y="3294"/>
              <a:ext cx="363" cy="136"/>
            </a:xfrm>
            <a:prstGeom prst="line">
              <a:avLst/>
            </a:prstGeom>
            <a:ln w="38100" cap="flat" cmpd="sng">
              <a:solidFill>
                <a:schemeClr val="tx1"/>
              </a:solidFill>
              <a:prstDash val="solid"/>
              <a:headEnd type="none" w="med" len="med"/>
              <a:tailEnd type="none" w="med" len="med"/>
            </a:ln>
          </p:spPr>
        </p:sp>
        <p:sp>
          <p:nvSpPr>
            <p:cNvPr id="87049" name="Line 11"/>
            <p:cNvSpPr/>
            <p:nvPr/>
          </p:nvSpPr>
          <p:spPr>
            <a:xfrm>
              <a:off x="0" y="2205"/>
              <a:ext cx="5760" cy="1"/>
            </a:xfrm>
            <a:prstGeom prst="line">
              <a:avLst/>
            </a:prstGeom>
            <a:ln w="28575" cap="flat" cmpd="sng">
              <a:solidFill>
                <a:schemeClr val="tx1"/>
              </a:solidFill>
              <a:prstDash val="solid"/>
              <a:headEnd type="none" w="med" len="med"/>
              <a:tailEnd type="none" w="med" len="med"/>
            </a:ln>
          </p:spPr>
        </p:sp>
        <p:sp>
          <p:nvSpPr>
            <p:cNvPr id="87050" name="Line 12"/>
            <p:cNvSpPr/>
            <p:nvPr/>
          </p:nvSpPr>
          <p:spPr>
            <a:xfrm flipV="1">
              <a:off x="0" y="3838"/>
              <a:ext cx="5760" cy="46"/>
            </a:xfrm>
            <a:prstGeom prst="line">
              <a:avLst/>
            </a:prstGeom>
            <a:ln w="28575" cap="flat" cmpd="sng">
              <a:solidFill>
                <a:schemeClr val="tx1"/>
              </a:solidFill>
              <a:prstDash val="solid"/>
              <a:headEnd type="none" w="med" len="med"/>
              <a:tailEnd type="none" w="med" len="med"/>
            </a:ln>
          </p:spPr>
        </p:sp>
        <p:sp>
          <p:nvSpPr>
            <p:cNvPr id="87051" name="Line 13"/>
            <p:cNvSpPr/>
            <p:nvPr/>
          </p:nvSpPr>
          <p:spPr>
            <a:xfrm>
              <a:off x="0" y="2568"/>
              <a:ext cx="5760" cy="0"/>
            </a:xfrm>
            <a:prstGeom prst="line">
              <a:avLst/>
            </a:prstGeom>
            <a:ln w="9525" cap="flat" cmpd="sng">
              <a:solidFill>
                <a:schemeClr val="tx1"/>
              </a:solidFill>
              <a:prstDash val="solid"/>
              <a:headEnd type="none" w="med" len="med"/>
              <a:tailEnd type="none" w="med" len="med"/>
            </a:ln>
          </p:spPr>
        </p:sp>
      </p:gr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80</a:t>
            </a:fld>
            <a:endParaRPr lang="en-US" altLang="zh-CN" dirty="0">
              <a:latin typeface="Arial" panose="020B0604020202020204" pitchFamily="34" charset="0"/>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p:cNvSpPr>
          <p:nvPr>
            <p:ph type="title"/>
          </p:nvPr>
        </p:nvSpPr>
        <p:spPr>
          <a:ln/>
        </p:spPr>
        <p:txBody>
          <a:bodyPr vert="horz" wrap="square" lIns="91440" tIns="45720" rIns="91440" bIns="45720" anchor="b"/>
          <a:lstStyle/>
          <a:p>
            <a:endParaRPr dirty="0"/>
          </a:p>
        </p:txBody>
      </p:sp>
      <p:sp>
        <p:nvSpPr>
          <p:cNvPr id="88067" name="Rectangle 3"/>
          <p:cNvSpPr>
            <a:spLocks noGrp="1"/>
          </p:cNvSpPr>
          <p:nvPr>
            <p:ph idx="1"/>
          </p:nvPr>
        </p:nvSpPr>
        <p:spPr>
          <a:ln/>
        </p:spPr>
        <p:txBody>
          <a:bodyPr vert="horz" wrap="square" lIns="91440" tIns="45720" rIns="91440" bIns="45720" anchor="t"/>
          <a:lstStyle/>
          <a:p>
            <a:pPr>
              <a:lnSpc>
                <a:spcPct val="90000"/>
              </a:lnSpc>
            </a:pPr>
            <a:r>
              <a:rPr sz="2000" dirty="0">
                <a:latin typeface="Times New Roman" panose="02020603050405020304" pitchFamily="18" charset="0"/>
              </a:rPr>
              <a:t>According to Landstainers law, If a particular agglutinogen is present on the surface of RBC, then its corresponding agglutinin is always absent.</a:t>
            </a:r>
          </a:p>
          <a:p>
            <a:pPr>
              <a:lnSpc>
                <a:spcPct val="90000"/>
              </a:lnSpc>
            </a:pPr>
            <a:r>
              <a:rPr sz="2000" dirty="0"/>
              <a:t>People with Type A blood make antibodies to Type B RBCs, but not to Type A</a:t>
            </a:r>
          </a:p>
          <a:p>
            <a:pPr>
              <a:lnSpc>
                <a:spcPct val="90000"/>
              </a:lnSpc>
            </a:pPr>
            <a:r>
              <a:rPr sz="2000" dirty="0"/>
              <a:t>Type B blood has antibodies to Type A RBCs but not to Type B</a:t>
            </a:r>
          </a:p>
          <a:p>
            <a:pPr>
              <a:lnSpc>
                <a:spcPct val="90000"/>
              </a:lnSpc>
            </a:pPr>
            <a:r>
              <a:rPr sz="2000" dirty="0"/>
              <a:t>Type AB blood doesn’t have antibodies to A or B</a:t>
            </a:r>
          </a:p>
          <a:p>
            <a:pPr>
              <a:lnSpc>
                <a:spcPct val="90000"/>
              </a:lnSpc>
            </a:pPr>
            <a:r>
              <a:rPr sz="2000" dirty="0"/>
              <a:t>Type O has antibodies to both Type A &amp; B</a:t>
            </a:r>
          </a:p>
          <a:p>
            <a:pPr>
              <a:lnSpc>
                <a:spcPct val="90000"/>
              </a:lnSpc>
            </a:pPr>
            <a:r>
              <a:rPr sz="2000" dirty="0"/>
              <a:t>If different blood types are mixed, antibodies will cause mixture to undergo </a:t>
            </a:r>
            <a:r>
              <a:rPr sz="2000" dirty="0">
                <a:solidFill>
                  <a:srgbClr val="008040"/>
                </a:solidFill>
              </a:rPr>
              <a:t>agglutination reaction</a:t>
            </a:r>
            <a:endParaRPr sz="2000" dirty="0"/>
          </a:p>
          <a:p>
            <a:pPr>
              <a:lnSpc>
                <a:spcPct val="90000"/>
              </a:lnSpc>
            </a:pPr>
            <a:r>
              <a:rPr sz="2000" dirty="0">
                <a:latin typeface="Times New Roman" panose="02020603050405020304" pitchFamily="18" charset="0"/>
              </a:rPr>
              <a:t>Agglutination: Combination of the same antigen (or named agglutinogen, glycoprotein/glycolipid on the membrane of blood cell) and antibody (or named agglutinin, in serum) results in harmful immune reactions showing hemolysis. </a:t>
            </a:r>
          </a:p>
          <a:p>
            <a:pPr>
              <a:lnSpc>
                <a:spcPct val="90000"/>
              </a:lnSpc>
            </a:pPr>
            <a:endParaRPr sz="2000" dirty="0">
              <a:latin typeface="Times New Roman" panose="02020603050405020304" pitchFamily="18" charset="0"/>
            </a:endParaRPr>
          </a:p>
          <a:p>
            <a:pPr>
              <a:lnSpc>
                <a:spcPct val="90000"/>
              </a:lnSpc>
            </a:pPr>
            <a:endParaRPr sz="2000"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81</a:t>
            </a:fld>
            <a:endParaRPr lang="en-US" altLang="zh-CN" dirty="0">
              <a:latin typeface="Arial" panose="020B0604020202020204" pitchFamily="34" charset="0"/>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p:cNvSpPr>
          <p:nvPr>
            <p:ph type="title"/>
          </p:nvPr>
        </p:nvSpPr>
        <p:spPr>
          <a:ln/>
        </p:spPr>
        <p:txBody>
          <a:bodyPr vert="horz" wrap="square" lIns="91440" tIns="45720" rIns="91440" bIns="45720" anchor="b"/>
          <a:lstStyle/>
          <a:p>
            <a:endParaRPr dirty="0"/>
          </a:p>
        </p:txBody>
      </p:sp>
      <p:sp>
        <p:nvSpPr>
          <p:cNvPr id="89091" name="Picture 4" descr="19_13"/>
          <p:cNvSpPr>
            <a:spLocks noGrp="1" noChangeAspect="1"/>
          </p:cNvSpPr>
          <p:nvPr>
            <p:ph idx="1"/>
          </p:nvPr>
        </p:nvSpPr>
        <p:spPr>
          <a:xfrm>
            <a:off x="3074989" y="1600201"/>
            <a:ext cx="6040437" cy="4530725"/>
          </a:xfrm>
          <a:ln/>
        </p:spPr>
        <p:txBody>
          <a:bodyPr vert="horz" wrap="square" lIns="91440" tIns="45720" rIns="91440" bIns="45720" anchor="t"/>
          <a:lstStyle/>
          <a:p>
            <a:endParaRPr dirty="0"/>
          </a:p>
        </p:txBody>
      </p:sp>
      <p:sp>
        <p:nvSpPr>
          <p:cNvPr id="89092" name="Picture 2" descr="0298l"/>
          <p:cNvSpPr>
            <a:spLocks noChangeAspect="1"/>
          </p:cNvSpPr>
          <p:nvPr/>
        </p:nvSpPr>
        <p:spPr>
          <a:xfrm>
            <a:off x="2438400" y="685800"/>
            <a:ext cx="7924800" cy="5486400"/>
          </a:xfrm>
          <a:prstGeom prst="rect">
            <a:avLst/>
          </a:prstGeom>
          <a:noFill/>
          <a:ln w="9525">
            <a:noFill/>
          </a:ln>
        </p:spPr>
        <p:txBody>
          <a:bodyPr/>
          <a:lstStyle/>
          <a:p>
            <a:endParaRPr dirty="0">
              <a:latin typeface="Arial" panose="020B0604020202020204" pitchFamily="34" charset="0"/>
              <a:ea typeface="SimSun" panose="02010600030101010101" pitchFamily="2" charset="-122"/>
            </a:endParaRPr>
          </a:p>
        </p:txBody>
      </p:sp>
      <p:pic>
        <p:nvPicPr>
          <p:cNvPr id="89093" name="Picture 5" descr="19_13"/>
          <p:cNvPicPr>
            <a:picLocks noChangeAspect="1"/>
          </p:cNvPicPr>
          <p:nvPr/>
        </p:nvPicPr>
        <p:blipFill>
          <a:blip r:embed="rId2"/>
          <a:stretch>
            <a:fillRect/>
          </a:stretch>
        </p:blipFill>
        <p:spPr>
          <a:xfrm>
            <a:off x="2667000" y="1219200"/>
            <a:ext cx="6934200" cy="5200650"/>
          </a:xfrm>
          <a:prstGeom prst="rect">
            <a:avLst/>
          </a:prstGeom>
          <a:noFill/>
          <a:ln w="9525">
            <a:noFill/>
          </a:ln>
        </p:spPr>
      </p:pic>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82</a:t>
            </a:fld>
            <a:endParaRPr lang="en-US" altLang="zh-CN" dirty="0">
              <a:latin typeface="Arial" panose="020B0604020202020204" pitchFamily="34" charset="0"/>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p:cNvSpPr>
          <p:nvPr>
            <p:ph type="title"/>
          </p:nvPr>
        </p:nvSpPr>
        <p:spPr>
          <a:ln/>
        </p:spPr>
        <p:txBody>
          <a:bodyPr vert="horz" wrap="square" lIns="91440" tIns="45720" rIns="91440" bIns="45720" anchor="b"/>
          <a:lstStyle/>
          <a:p>
            <a:r>
              <a:rPr dirty="0"/>
              <a:t>Agglutination</a:t>
            </a:r>
          </a:p>
        </p:txBody>
      </p:sp>
      <p:sp>
        <p:nvSpPr>
          <p:cNvPr id="90115" name="Picture 4" descr="19_14"/>
          <p:cNvSpPr>
            <a:spLocks noGrp="1" noChangeAspect="1"/>
          </p:cNvSpPr>
          <p:nvPr>
            <p:ph idx="1"/>
          </p:nvPr>
        </p:nvSpPr>
        <p:spPr>
          <a:xfrm>
            <a:off x="2209801" y="1600201"/>
            <a:ext cx="7745413" cy="4530725"/>
          </a:xfrm>
          <a:ln/>
        </p:spPr>
        <p:txBody>
          <a:bodyPr vert="horz" wrap="square" lIns="91440" tIns="45720" rIns="91440" bIns="45720" anchor="t"/>
          <a:lstStyle/>
          <a:p>
            <a:endParaRPr dirty="0"/>
          </a:p>
        </p:txBody>
      </p:sp>
      <p:sp>
        <p:nvSpPr>
          <p:cNvPr id="90116" name="Picture 5" descr="19_14"/>
          <p:cNvSpPr>
            <a:spLocks noChangeAspect="1"/>
          </p:cNvSpPr>
          <p:nvPr/>
        </p:nvSpPr>
        <p:spPr>
          <a:xfrm>
            <a:off x="1981200" y="1524000"/>
            <a:ext cx="8305800" cy="4972050"/>
          </a:xfrm>
          <a:prstGeom prst="rect">
            <a:avLst/>
          </a:prstGeom>
          <a:noFill/>
          <a:ln w="9525">
            <a:noFill/>
          </a:ln>
        </p:spPr>
        <p:txBody>
          <a:bodyPr/>
          <a:lstStyle/>
          <a:p>
            <a:endParaRPr dirty="0">
              <a:latin typeface="Arial" panose="020B0604020202020204" pitchFamily="34" charset="0"/>
              <a:ea typeface="SimSun" panose="02010600030101010101" pitchFamily="2" charset="-122"/>
            </a:endParaRPr>
          </a:p>
        </p:txBody>
      </p:sp>
      <p:pic>
        <p:nvPicPr>
          <p:cNvPr id="90117" name="Picture 5" descr="19_14"/>
          <p:cNvPicPr>
            <a:picLocks noChangeAspect="1"/>
          </p:cNvPicPr>
          <p:nvPr/>
        </p:nvPicPr>
        <p:blipFill>
          <a:blip r:embed="rId2"/>
          <a:stretch>
            <a:fillRect/>
          </a:stretch>
        </p:blipFill>
        <p:spPr>
          <a:xfrm>
            <a:off x="2667000" y="1219200"/>
            <a:ext cx="7467600" cy="5276850"/>
          </a:xfrm>
          <a:prstGeom prst="rect">
            <a:avLst/>
          </a:prstGeom>
          <a:noFill/>
          <a:ln w="9525">
            <a:noFill/>
          </a:ln>
        </p:spPr>
      </p:pic>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83</a:t>
            </a:fld>
            <a:endParaRPr lang="en-US" altLang="zh-CN" dirty="0">
              <a:latin typeface="Arial" panose="020B0604020202020204" pitchFamily="34" charset="0"/>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4" descr=" "/>
          <p:cNvPicPr>
            <a:picLocks noChangeAspect="1"/>
          </p:cNvPicPr>
          <p:nvPr/>
        </p:nvPicPr>
        <p:blipFill>
          <a:blip r:embed="rId2" r:link="rId3"/>
          <a:stretch>
            <a:fillRect/>
          </a:stretch>
        </p:blipFill>
        <p:spPr>
          <a:xfrm>
            <a:off x="8305800" y="1371600"/>
            <a:ext cx="1695450" cy="1246188"/>
          </a:xfrm>
          <a:prstGeom prst="rect">
            <a:avLst/>
          </a:prstGeom>
          <a:noFill/>
          <a:ln w="9525">
            <a:noFill/>
          </a:ln>
        </p:spPr>
      </p:pic>
      <p:pic>
        <p:nvPicPr>
          <p:cNvPr id="91139" name="Picture 5" descr=" "/>
          <p:cNvPicPr>
            <a:picLocks noChangeAspect="1"/>
          </p:cNvPicPr>
          <p:nvPr/>
        </p:nvPicPr>
        <p:blipFill>
          <a:blip r:embed="rId4" r:link="rId5"/>
          <a:stretch>
            <a:fillRect/>
          </a:stretch>
        </p:blipFill>
        <p:spPr>
          <a:xfrm>
            <a:off x="8305800" y="2667000"/>
            <a:ext cx="1695450" cy="1246188"/>
          </a:xfrm>
          <a:prstGeom prst="rect">
            <a:avLst/>
          </a:prstGeom>
          <a:noFill/>
          <a:ln w="9525">
            <a:noFill/>
          </a:ln>
        </p:spPr>
      </p:pic>
      <p:pic>
        <p:nvPicPr>
          <p:cNvPr id="91140" name="Picture 6" descr="http://nobelprize.org/medicine/educational/landsteiner/images/fig4-ab.gif"/>
          <p:cNvPicPr>
            <a:picLocks noChangeAspect="1"/>
          </p:cNvPicPr>
          <p:nvPr/>
        </p:nvPicPr>
        <p:blipFill>
          <a:blip r:embed="rId6" r:link="rId7"/>
          <a:stretch>
            <a:fillRect/>
          </a:stretch>
        </p:blipFill>
        <p:spPr>
          <a:xfrm>
            <a:off x="8305800" y="3962400"/>
            <a:ext cx="1695450" cy="1246188"/>
          </a:xfrm>
          <a:prstGeom prst="rect">
            <a:avLst/>
          </a:prstGeom>
          <a:noFill/>
          <a:ln w="9525">
            <a:noFill/>
          </a:ln>
        </p:spPr>
      </p:pic>
      <p:pic>
        <p:nvPicPr>
          <p:cNvPr id="91141" name="Picture 7" descr=" "/>
          <p:cNvPicPr>
            <a:picLocks noChangeAspect="1"/>
          </p:cNvPicPr>
          <p:nvPr/>
        </p:nvPicPr>
        <p:blipFill>
          <a:blip r:embed="rId8" r:link="rId9"/>
          <a:stretch>
            <a:fillRect/>
          </a:stretch>
        </p:blipFill>
        <p:spPr>
          <a:xfrm>
            <a:off x="8305800" y="5257800"/>
            <a:ext cx="1676400" cy="1231900"/>
          </a:xfrm>
          <a:prstGeom prst="rect">
            <a:avLst/>
          </a:prstGeom>
          <a:noFill/>
          <a:ln w="9525">
            <a:noFill/>
          </a:ln>
        </p:spPr>
      </p:pic>
      <p:sp>
        <p:nvSpPr>
          <p:cNvPr id="91142" name="Rectangle 12"/>
          <p:cNvSpPr/>
          <p:nvPr/>
        </p:nvSpPr>
        <p:spPr>
          <a:xfrm>
            <a:off x="2057400" y="1752601"/>
            <a:ext cx="5715000" cy="701675"/>
          </a:xfrm>
          <a:prstGeom prst="rect">
            <a:avLst/>
          </a:prstGeom>
          <a:noFill/>
          <a:ln w="9525">
            <a:noFill/>
          </a:ln>
        </p:spPr>
        <p:txBody>
          <a:bodyPr>
            <a:spAutoFit/>
          </a:bodyPr>
          <a:lstStyle/>
          <a:p>
            <a:r>
              <a:rPr lang="en-US" altLang="zh-CN" sz="2000" b="1" dirty="0">
                <a:solidFill>
                  <a:srgbClr val="000000"/>
                </a:solidFill>
                <a:ea typeface="SimSun" panose="02010600030101010101" pitchFamily="2" charset="-122"/>
              </a:rPr>
              <a:t>Blood group A</a:t>
            </a:r>
            <a:r>
              <a:rPr lang="zh-CN" altLang="en-US" sz="2000" dirty="0">
                <a:solidFill>
                  <a:srgbClr val="000000"/>
                </a:solidFill>
                <a:latin typeface="SimSun" panose="02010600030101010101" pitchFamily="2" charset="-122"/>
                <a:ea typeface="SimSun" panose="02010600030101010101" pitchFamily="2" charset="-122"/>
              </a:rPr>
              <a:t>：</a:t>
            </a:r>
            <a:r>
              <a:rPr lang="en-US" altLang="zh-CN" sz="2000" dirty="0">
                <a:ea typeface="SimSun" panose="02010600030101010101" pitchFamily="2" charset="-122"/>
              </a:rPr>
              <a:t>A antigens on the surface of RBC,  B antibodies in blood plasma</a:t>
            </a:r>
            <a:r>
              <a:rPr lang="en-US" altLang="zh-CN" sz="1400" dirty="0">
                <a:ea typeface="SimSun" panose="02010600030101010101" pitchFamily="2" charset="-122"/>
              </a:rPr>
              <a:t>.</a:t>
            </a:r>
            <a:endParaRPr lang="en-US" altLang="zh-CN" dirty="0">
              <a:latin typeface="Arial" panose="020B0604020202020204" pitchFamily="34" charset="0"/>
              <a:ea typeface="SimSun" panose="02010600030101010101" pitchFamily="2" charset="-122"/>
            </a:endParaRPr>
          </a:p>
        </p:txBody>
      </p:sp>
      <p:sp>
        <p:nvSpPr>
          <p:cNvPr id="91143" name="Rectangle 13"/>
          <p:cNvSpPr/>
          <p:nvPr/>
        </p:nvSpPr>
        <p:spPr>
          <a:xfrm>
            <a:off x="2209800" y="381000"/>
            <a:ext cx="7772400" cy="838200"/>
          </a:xfrm>
          <a:prstGeom prst="rect">
            <a:avLst/>
          </a:prstGeom>
          <a:noFill/>
          <a:ln w="9525">
            <a:noFill/>
          </a:ln>
        </p:spPr>
        <p:txBody>
          <a:bodyPr anchor="ctr"/>
          <a:lstStyle/>
          <a:p>
            <a:r>
              <a:rPr lang="en-US" altLang="zh-CN" sz="4000" b="1" dirty="0">
                <a:solidFill>
                  <a:schemeClr val="tx2"/>
                </a:solidFill>
                <a:ea typeface="SimSun" panose="02010600030101010101" pitchFamily="2" charset="-122"/>
              </a:rPr>
              <a:t>ABO grouping</a:t>
            </a:r>
          </a:p>
        </p:txBody>
      </p:sp>
      <p:sp>
        <p:nvSpPr>
          <p:cNvPr id="91144" name="Rectangle 14"/>
          <p:cNvSpPr/>
          <p:nvPr/>
        </p:nvSpPr>
        <p:spPr>
          <a:xfrm>
            <a:off x="2133600" y="2743201"/>
            <a:ext cx="5715000" cy="701675"/>
          </a:xfrm>
          <a:prstGeom prst="rect">
            <a:avLst/>
          </a:prstGeom>
          <a:noFill/>
          <a:ln w="9525">
            <a:noFill/>
          </a:ln>
        </p:spPr>
        <p:txBody>
          <a:bodyPr>
            <a:spAutoFit/>
          </a:bodyPr>
          <a:lstStyle/>
          <a:p>
            <a:r>
              <a:rPr lang="en-US" altLang="zh-CN" sz="2000" b="1" dirty="0">
                <a:solidFill>
                  <a:srgbClr val="000000"/>
                </a:solidFill>
                <a:ea typeface="SimSun" panose="02010600030101010101" pitchFamily="2" charset="-122"/>
              </a:rPr>
              <a:t>Blood group B</a:t>
            </a:r>
            <a:r>
              <a:rPr lang="zh-CN" altLang="en-US" sz="2000" b="1" dirty="0">
                <a:solidFill>
                  <a:srgbClr val="000000"/>
                </a:solidFill>
                <a:latin typeface="SimSun" panose="02010600030101010101" pitchFamily="2" charset="-122"/>
                <a:ea typeface="SimSun" panose="02010600030101010101" pitchFamily="2" charset="-122"/>
              </a:rPr>
              <a:t>：</a:t>
            </a:r>
            <a:r>
              <a:rPr lang="en-US" altLang="zh-CN" sz="2000" dirty="0">
                <a:ea typeface="SimSun" panose="02010600030101010101" pitchFamily="2" charset="-122"/>
              </a:rPr>
              <a:t>B antigens on the surface of RBC,  A antibodies in blood plasma.</a:t>
            </a:r>
            <a:r>
              <a:rPr lang="en-US" altLang="zh-CN" sz="1400" dirty="0">
                <a:ea typeface="SimSun" panose="02010600030101010101" pitchFamily="2" charset="-122"/>
              </a:rPr>
              <a:t> </a:t>
            </a:r>
            <a:endParaRPr lang="en-US" altLang="zh-CN" dirty="0">
              <a:latin typeface="Arial" panose="020B0604020202020204" pitchFamily="34" charset="0"/>
              <a:ea typeface="SimSun" panose="02010600030101010101" pitchFamily="2" charset="-122"/>
            </a:endParaRPr>
          </a:p>
        </p:txBody>
      </p:sp>
      <p:sp>
        <p:nvSpPr>
          <p:cNvPr id="91145" name="Rectangle 15"/>
          <p:cNvSpPr/>
          <p:nvPr/>
        </p:nvSpPr>
        <p:spPr>
          <a:xfrm>
            <a:off x="2133600" y="3733801"/>
            <a:ext cx="5867400" cy="1006475"/>
          </a:xfrm>
          <a:prstGeom prst="rect">
            <a:avLst/>
          </a:prstGeom>
          <a:noFill/>
          <a:ln w="9525">
            <a:noFill/>
          </a:ln>
        </p:spPr>
        <p:txBody>
          <a:bodyPr>
            <a:spAutoFit/>
          </a:bodyPr>
          <a:lstStyle/>
          <a:p>
            <a:r>
              <a:rPr lang="en-US" altLang="zh-CN" sz="2000" b="1" dirty="0">
                <a:solidFill>
                  <a:srgbClr val="000000"/>
                </a:solidFill>
                <a:ea typeface="SimSun" panose="02010600030101010101" pitchFamily="2" charset="-122"/>
              </a:rPr>
              <a:t>Blood group AB</a:t>
            </a:r>
            <a:r>
              <a:rPr lang="zh-CN" altLang="en-US" sz="2000" dirty="0">
                <a:solidFill>
                  <a:srgbClr val="000000"/>
                </a:solidFill>
                <a:latin typeface="SimSun" panose="02010600030101010101" pitchFamily="2" charset="-122"/>
                <a:ea typeface="SimSun" panose="02010600030101010101" pitchFamily="2" charset="-122"/>
              </a:rPr>
              <a:t>：</a:t>
            </a:r>
            <a:r>
              <a:rPr lang="en-US" altLang="zh-CN" sz="2000" dirty="0">
                <a:ea typeface="SimSun" panose="02010600030101010101" pitchFamily="2" charset="-122"/>
              </a:rPr>
              <a:t>both A and B antigens on the surface of RBC, no A or B antibodies at all in blood plasma.</a:t>
            </a:r>
            <a:r>
              <a:rPr lang="en-US" altLang="zh-CN" sz="1400" dirty="0">
                <a:ea typeface="SimSun" panose="02010600030101010101" pitchFamily="2" charset="-122"/>
              </a:rPr>
              <a:t> </a:t>
            </a:r>
            <a:endParaRPr lang="en-US" altLang="zh-CN" dirty="0">
              <a:latin typeface="Arial" panose="020B0604020202020204" pitchFamily="34" charset="0"/>
              <a:ea typeface="SimSun" panose="02010600030101010101" pitchFamily="2" charset="-122"/>
            </a:endParaRPr>
          </a:p>
        </p:txBody>
      </p:sp>
      <p:sp>
        <p:nvSpPr>
          <p:cNvPr id="91146" name="Rectangle 16"/>
          <p:cNvSpPr/>
          <p:nvPr/>
        </p:nvSpPr>
        <p:spPr>
          <a:xfrm>
            <a:off x="2133600" y="5105401"/>
            <a:ext cx="5867400" cy="1006475"/>
          </a:xfrm>
          <a:prstGeom prst="rect">
            <a:avLst/>
          </a:prstGeom>
          <a:noFill/>
          <a:ln w="9525">
            <a:noFill/>
          </a:ln>
        </p:spPr>
        <p:txBody>
          <a:bodyPr>
            <a:spAutoFit/>
          </a:bodyPr>
          <a:lstStyle/>
          <a:p>
            <a:r>
              <a:rPr lang="en-US" altLang="zh-CN" sz="2000" b="1" dirty="0">
                <a:solidFill>
                  <a:srgbClr val="000000"/>
                </a:solidFill>
                <a:ea typeface="SimSun" panose="02010600030101010101" pitchFamily="2" charset="-122"/>
              </a:rPr>
              <a:t>Blood group O</a:t>
            </a:r>
            <a:r>
              <a:rPr lang="zh-CN" altLang="en-US" sz="2000" dirty="0">
                <a:solidFill>
                  <a:srgbClr val="000000"/>
                </a:solidFill>
                <a:latin typeface="SimSun" panose="02010600030101010101" pitchFamily="2" charset="-122"/>
                <a:ea typeface="SimSun" panose="02010600030101010101" pitchFamily="2" charset="-122"/>
              </a:rPr>
              <a:t>：</a:t>
            </a:r>
            <a:r>
              <a:rPr lang="en-US" altLang="zh-CN" sz="2000" dirty="0">
                <a:ea typeface="SimSun" panose="02010600030101010101" pitchFamily="2" charset="-122"/>
              </a:rPr>
              <a:t>neither A or B antigens on the surface of RBC, but you have both A and B antibodies in blood plasma </a:t>
            </a: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84</a:t>
            </a:fld>
            <a:endParaRPr lang="en-US" altLang="zh-CN" dirty="0">
              <a:latin typeface="Arial" panose="020B0604020202020204" pitchFamily="34" charset="0"/>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p:cNvSpPr>
          <p:nvPr>
            <p:ph type="title"/>
          </p:nvPr>
        </p:nvSpPr>
        <p:spPr>
          <a:ln/>
        </p:spPr>
        <p:txBody>
          <a:bodyPr vert="horz" wrap="square" lIns="91440" tIns="45720" rIns="91440" bIns="45720" anchor="b"/>
          <a:lstStyle/>
          <a:p>
            <a:endParaRPr dirty="0"/>
          </a:p>
        </p:txBody>
      </p:sp>
      <p:sp>
        <p:nvSpPr>
          <p:cNvPr id="92164" name="Content Placeholder 5" descr="19_13"/>
          <p:cNvSpPr>
            <a:spLocks noGrp="1" noChangeAspect="1"/>
          </p:cNvSpPr>
          <p:nvPr>
            <p:ph idx="1"/>
          </p:nvPr>
        </p:nvSpPr>
        <p:spPr>
          <a:xfrm>
            <a:off x="2133600" y="1600201"/>
            <a:ext cx="7924800" cy="4530725"/>
          </a:xfrm>
          <a:ln/>
        </p:spPr>
        <p:txBody>
          <a:bodyPr vert="horz" wrap="square" lIns="91440" tIns="45720" rIns="91440" bIns="45720" anchor="t"/>
          <a:lstStyle/>
          <a:p>
            <a:endParaRPr dirty="0"/>
          </a:p>
        </p:txBody>
      </p:sp>
      <p:sp>
        <p:nvSpPr>
          <p:cNvPr id="92163" name="Picture 4"/>
          <p:cNvSpPr>
            <a:spLocks noChangeAspect="1"/>
          </p:cNvSpPr>
          <p:nvPr/>
        </p:nvSpPr>
        <p:spPr>
          <a:xfrm>
            <a:off x="3124200" y="1676400"/>
            <a:ext cx="6172200" cy="4343400"/>
          </a:xfrm>
          <a:prstGeom prst="rect">
            <a:avLst/>
          </a:prstGeom>
          <a:noFill/>
          <a:ln w="9525">
            <a:noFill/>
          </a:ln>
        </p:spPr>
        <p:txBody>
          <a:bodyPr/>
          <a:lstStyle/>
          <a:p>
            <a:endParaRPr dirty="0">
              <a:latin typeface="Arial" panose="020B0604020202020204" pitchFamily="34" charset="0"/>
              <a:ea typeface="SimSun" panose="02010600030101010101" pitchFamily="2" charset="-122"/>
            </a:endParaRPr>
          </a:p>
        </p:txBody>
      </p:sp>
      <p:pic>
        <p:nvPicPr>
          <p:cNvPr id="92165" name="Picture 2" descr="0298l"/>
          <p:cNvPicPr>
            <a:picLocks noChangeAspect="1"/>
          </p:cNvPicPr>
          <p:nvPr/>
        </p:nvPicPr>
        <p:blipFill>
          <a:blip r:embed="rId2"/>
          <a:stretch>
            <a:fillRect/>
          </a:stretch>
        </p:blipFill>
        <p:spPr>
          <a:xfrm>
            <a:off x="1905000" y="381000"/>
            <a:ext cx="8458200" cy="6172200"/>
          </a:xfrm>
          <a:prstGeom prst="rect">
            <a:avLst/>
          </a:prstGeom>
          <a:noFill/>
          <a:ln w="9525">
            <a:noFill/>
          </a:ln>
        </p:spPr>
      </p:pic>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85</a:t>
            </a:fld>
            <a:endParaRPr lang="en-US" altLang="zh-CN" dirty="0">
              <a:latin typeface="Arial" panose="020B0604020202020204" pitchFamily="34" charset="0"/>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p:cNvSpPr>
            <a:spLocks noGrp="1" noChangeArrowheads="1"/>
          </p:cNvSpPr>
          <p:nvPr>
            <p:ph type="title"/>
          </p:nvPr>
        </p:nvSpPr>
        <p:spPr>
          <a:xfrm>
            <a:off x="1981200" y="-26987"/>
            <a:ext cx="8229600" cy="1139825"/>
          </a:xfrm>
        </p:spPr>
        <p:txBody>
          <a:bodyPr vert="horz" wrap="square" lIns="91440" tIns="45720" rIns="91440" bIns="45720" numCol="1" anchor="b" anchorCtr="0" compatLnSpc="1"/>
          <a:lstStyle/>
          <a:p>
            <a:pPr algn="ctr">
              <a:defRPr/>
            </a:pPr>
            <a:r>
              <a:rPr lang="en-US" altLang="zh-CN" sz="4000" b="1">
                <a:solidFill>
                  <a:srgbClr val="FF0000"/>
                </a:solidFill>
                <a:effectLst>
                  <a:outerShdw blurRad="38100" dist="38100" dir="2700000" algn="tl">
                    <a:srgbClr val="C0C0C0"/>
                  </a:outerShdw>
                </a:effectLst>
                <a:latin typeface="Comic Sans MS" panose="030F0702030302020204" pitchFamily="66" charset="0"/>
              </a:rPr>
              <a:t>Inheritance of ABO blood group</a:t>
            </a:r>
          </a:p>
        </p:txBody>
      </p:sp>
      <p:sp>
        <p:nvSpPr>
          <p:cNvPr id="93187" name="Line 4"/>
          <p:cNvSpPr/>
          <p:nvPr/>
        </p:nvSpPr>
        <p:spPr>
          <a:xfrm>
            <a:off x="1774825" y="1916113"/>
            <a:ext cx="8820150" cy="0"/>
          </a:xfrm>
          <a:prstGeom prst="line">
            <a:avLst/>
          </a:prstGeom>
          <a:ln w="28575" cap="flat" cmpd="sng">
            <a:solidFill>
              <a:schemeClr val="tx1"/>
            </a:solidFill>
            <a:prstDash val="solid"/>
            <a:headEnd type="none" w="med" len="med"/>
            <a:tailEnd type="none" w="med" len="med"/>
          </a:ln>
        </p:spPr>
      </p:sp>
      <p:sp>
        <p:nvSpPr>
          <p:cNvPr id="93188" name="Line 5"/>
          <p:cNvSpPr/>
          <p:nvPr/>
        </p:nvSpPr>
        <p:spPr>
          <a:xfrm>
            <a:off x="1774825" y="2492375"/>
            <a:ext cx="8820150" cy="0"/>
          </a:xfrm>
          <a:prstGeom prst="line">
            <a:avLst/>
          </a:prstGeom>
          <a:ln w="28575" cap="flat" cmpd="sng">
            <a:solidFill>
              <a:schemeClr val="tx1"/>
            </a:solidFill>
            <a:prstDash val="solid"/>
            <a:headEnd type="none" w="med" len="med"/>
            <a:tailEnd type="none" w="med" len="med"/>
          </a:ln>
        </p:spPr>
      </p:sp>
      <p:sp>
        <p:nvSpPr>
          <p:cNvPr id="93189" name="Line 6"/>
          <p:cNvSpPr/>
          <p:nvPr/>
        </p:nvSpPr>
        <p:spPr>
          <a:xfrm>
            <a:off x="1811338" y="6597650"/>
            <a:ext cx="8820150" cy="0"/>
          </a:xfrm>
          <a:prstGeom prst="line">
            <a:avLst/>
          </a:prstGeom>
          <a:ln w="28575" cap="flat" cmpd="sng">
            <a:solidFill>
              <a:schemeClr val="tx1"/>
            </a:solidFill>
            <a:prstDash val="solid"/>
            <a:headEnd type="none" w="med" len="med"/>
            <a:tailEnd type="none" w="med" len="med"/>
          </a:ln>
        </p:spPr>
      </p:sp>
      <p:sp>
        <p:nvSpPr>
          <p:cNvPr id="93190" name="Text Box 7"/>
          <p:cNvSpPr txBox="1"/>
          <p:nvPr/>
        </p:nvSpPr>
        <p:spPr>
          <a:xfrm>
            <a:off x="2206626" y="1989139"/>
            <a:ext cx="8424863" cy="484187"/>
          </a:xfrm>
          <a:prstGeom prst="rect">
            <a:avLst/>
          </a:prstGeom>
          <a:noFill/>
          <a:ln w="9525">
            <a:noFill/>
          </a:ln>
        </p:spPr>
        <p:txBody>
          <a:bodyPr>
            <a:spAutoFit/>
          </a:bodyPr>
          <a:lstStyle/>
          <a:p>
            <a:pPr>
              <a:lnSpc>
                <a:spcPct val="55000"/>
              </a:lnSpc>
              <a:spcBef>
                <a:spcPct val="50000"/>
              </a:spcBef>
            </a:pPr>
            <a:r>
              <a:rPr lang="en-US" altLang="zh-CN" sz="1600" b="1" dirty="0">
                <a:ea typeface="SimSun" panose="02010600030101010101" pitchFamily="2" charset="-122"/>
              </a:rPr>
              <a:t>   Parents’                 Offspring possible            Offspring impossible </a:t>
            </a:r>
          </a:p>
          <a:p>
            <a:pPr>
              <a:lnSpc>
                <a:spcPct val="55000"/>
              </a:lnSpc>
              <a:spcBef>
                <a:spcPct val="50000"/>
              </a:spcBef>
            </a:pPr>
            <a:r>
              <a:rPr lang="en-US" altLang="zh-CN" sz="1600" b="1" dirty="0">
                <a:ea typeface="SimSun" panose="02010600030101010101" pitchFamily="2" charset="-122"/>
              </a:rPr>
              <a:t>blood group                   blood group                        blood group</a:t>
            </a:r>
          </a:p>
        </p:txBody>
      </p:sp>
      <p:sp>
        <p:nvSpPr>
          <p:cNvPr id="93191" name="Text Box 8"/>
          <p:cNvSpPr txBox="1"/>
          <p:nvPr/>
        </p:nvSpPr>
        <p:spPr>
          <a:xfrm>
            <a:off x="1919288" y="2516188"/>
            <a:ext cx="8820150" cy="4081462"/>
          </a:xfrm>
          <a:prstGeom prst="rect">
            <a:avLst/>
          </a:prstGeom>
          <a:noFill/>
          <a:ln w="9525">
            <a:noFill/>
          </a:ln>
        </p:spPr>
        <p:txBody>
          <a:bodyPr>
            <a:spAutoFit/>
          </a:bodyPr>
          <a:lstStyle/>
          <a:p>
            <a:pPr>
              <a:spcBef>
                <a:spcPct val="50000"/>
              </a:spcBef>
            </a:pPr>
            <a:r>
              <a:rPr lang="en-US" altLang="zh-CN" b="1" dirty="0">
                <a:latin typeface="Arial" panose="020B0604020202020204" pitchFamily="34" charset="0"/>
                <a:ea typeface="SimSun" panose="02010600030101010101" pitchFamily="2" charset="-122"/>
              </a:rPr>
              <a:t>       O×O                              O                               A, B, AB</a:t>
            </a:r>
          </a:p>
          <a:p>
            <a:pPr>
              <a:spcBef>
                <a:spcPct val="50000"/>
              </a:spcBef>
            </a:pPr>
            <a:r>
              <a:rPr lang="en-US" altLang="zh-CN" b="1" dirty="0">
                <a:latin typeface="Arial" panose="020B0604020202020204" pitchFamily="34" charset="0"/>
                <a:ea typeface="SimSun" panose="02010600030101010101" pitchFamily="2" charset="-122"/>
              </a:rPr>
              <a:t>       A×A                            O, A                              B, AB</a:t>
            </a:r>
          </a:p>
          <a:p>
            <a:pPr>
              <a:spcBef>
                <a:spcPct val="50000"/>
              </a:spcBef>
            </a:pPr>
            <a:r>
              <a:rPr lang="en-US" altLang="zh-CN" b="1" dirty="0">
                <a:latin typeface="Arial" panose="020B0604020202020204" pitchFamily="34" charset="0"/>
                <a:ea typeface="SimSun" panose="02010600030101010101" pitchFamily="2" charset="-122"/>
              </a:rPr>
              <a:t>       A×O                            O, A                              B, AB</a:t>
            </a:r>
          </a:p>
          <a:p>
            <a:pPr>
              <a:spcBef>
                <a:spcPct val="50000"/>
              </a:spcBef>
            </a:pPr>
            <a:r>
              <a:rPr lang="en-US" altLang="zh-CN" b="1" dirty="0">
                <a:latin typeface="Arial" panose="020B0604020202020204" pitchFamily="34" charset="0"/>
                <a:ea typeface="SimSun" panose="02010600030101010101" pitchFamily="2" charset="-122"/>
              </a:rPr>
              <a:t>       B×B                            O, B                              A,  AB</a:t>
            </a:r>
          </a:p>
          <a:p>
            <a:pPr>
              <a:spcBef>
                <a:spcPct val="50000"/>
              </a:spcBef>
            </a:pPr>
            <a:r>
              <a:rPr lang="en-US" altLang="zh-CN" b="1" dirty="0">
                <a:latin typeface="Arial" panose="020B0604020202020204" pitchFamily="34" charset="0"/>
                <a:ea typeface="SimSun" panose="02010600030101010101" pitchFamily="2" charset="-122"/>
              </a:rPr>
              <a:t>       B×O                            O, B                              A, AB</a:t>
            </a:r>
          </a:p>
          <a:p>
            <a:pPr>
              <a:spcBef>
                <a:spcPct val="50000"/>
              </a:spcBef>
            </a:pPr>
            <a:r>
              <a:rPr lang="en-US" altLang="zh-CN" b="1" dirty="0">
                <a:latin typeface="Arial" panose="020B0604020202020204" pitchFamily="34" charset="0"/>
                <a:ea typeface="SimSun" panose="02010600030101010101" pitchFamily="2" charset="-122"/>
              </a:rPr>
              <a:t>       B×A                            O, A, B, AB                    ____</a:t>
            </a:r>
          </a:p>
          <a:p>
            <a:pPr>
              <a:spcBef>
                <a:spcPct val="50000"/>
              </a:spcBef>
            </a:pPr>
            <a:r>
              <a:rPr lang="en-US" altLang="zh-CN" b="1" dirty="0">
                <a:latin typeface="Arial" panose="020B0604020202020204" pitchFamily="34" charset="0"/>
                <a:ea typeface="SimSun" panose="02010600030101010101" pitchFamily="2" charset="-122"/>
              </a:rPr>
              <a:t>       AB×O                          A , B                             O, AB</a:t>
            </a:r>
          </a:p>
          <a:p>
            <a:pPr>
              <a:spcBef>
                <a:spcPct val="50000"/>
              </a:spcBef>
            </a:pPr>
            <a:r>
              <a:rPr lang="en-US" altLang="zh-CN" b="1" dirty="0">
                <a:latin typeface="Arial" panose="020B0604020202020204" pitchFamily="34" charset="0"/>
                <a:ea typeface="SimSun" panose="02010600030101010101" pitchFamily="2" charset="-122"/>
              </a:rPr>
              <a:t>       AB×A                          A , B, AB                          O</a:t>
            </a:r>
          </a:p>
          <a:p>
            <a:pPr>
              <a:spcBef>
                <a:spcPct val="50000"/>
              </a:spcBef>
            </a:pPr>
            <a:r>
              <a:rPr lang="en-US" altLang="zh-CN" b="1" dirty="0">
                <a:latin typeface="Arial" panose="020B0604020202020204" pitchFamily="34" charset="0"/>
                <a:ea typeface="SimSun" panose="02010600030101010101" pitchFamily="2" charset="-122"/>
              </a:rPr>
              <a:t>       AB×B                          A , B, AB                          O</a:t>
            </a:r>
          </a:p>
          <a:p>
            <a:pPr>
              <a:spcBef>
                <a:spcPct val="50000"/>
              </a:spcBef>
            </a:pPr>
            <a:r>
              <a:rPr lang="en-US" altLang="zh-CN" b="1" dirty="0">
                <a:latin typeface="Arial" panose="020B0604020202020204" pitchFamily="34" charset="0"/>
                <a:ea typeface="SimSun" panose="02010600030101010101" pitchFamily="2" charset="-122"/>
              </a:rPr>
              <a:t>       AB×AB                        A , B, AB                          O</a:t>
            </a:r>
          </a:p>
        </p:txBody>
      </p:sp>
      <p:sp>
        <p:nvSpPr>
          <p:cNvPr id="93192" name="Text Box 10"/>
          <p:cNvSpPr txBox="1"/>
          <p:nvPr/>
        </p:nvSpPr>
        <p:spPr>
          <a:xfrm>
            <a:off x="1919288" y="1458913"/>
            <a:ext cx="8064500" cy="457200"/>
          </a:xfrm>
          <a:prstGeom prst="rect">
            <a:avLst/>
          </a:prstGeom>
          <a:noFill/>
          <a:ln w="9525">
            <a:noFill/>
          </a:ln>
        </p:spPr>
        <p:txBody>
          <a:bodyPr>
            <a:spAutoFit/>
          </a:bodyPr>
          <a:lstStyle/>
          <a:p>
            <a:pPr algn="ctr">
              <a:spcBef>
                <a:spcPct val="50000"/>
              </a:spcBef>
            </a:pPr>
            <a:r>
              <a:rPr lang="en-US" altLang="zh-CN" sz="2400" b="1" dirty="0">
                <a:ea typeface="SimSun" panose="02010600030101010101" pitchFamily="2" charset="-122"/>
              </a:rPr>
              <a:t>Genetic relationship of ABO blood group</a:t>
            </a: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86</a:t>
            </a:fld>
            <a:endParaRPr lang="en-US" altLang="zh-CN" dirty="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16066"/>
                                        </p:tgtEl>
                                        <p:attrNameLst>
                                          <p:attrName>style.visibility</p:attrName>
                                        </p:attrNameLst>
                                      </p:cBhvr>
                                      <p:to>
                                        <p:strVal val="visible"/>
                                      </p:to>
                                    </p:set>
                                    <p:animEffect transition="in" filter="box(in)">
                                      <p:cBhvr>
                                        <p:cTn id="7" dur="500"/>
                                        <p:tgtEl>
                                          <p:spTgt spid="2160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6066"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1524000" y="0"/>
            <a:ext cx="9144000" cy="762000"/>
          </a:xfrm>
          <a:prstGeom prst="rect">
            <a:avLst/>
          </a:prstGeom>
          <a:solidFill>
            <a:srgbClr val="A50021"/>
          </a:solidFill>
          <a:ln w="9525">
            <a:noFill/>
            <a:miter lim="800000"/>
          </a:ln>
          <a:effectLst/>
        </p:spPr>
        <p:txBody>
          <a:bodyPr lIns="91428" tIns="45715" rIns="91428" bIns="45715" anchor="ctr"/>
          <a:lstStyle/>
          <a:p>
            <a:pPr algn="ctr">
              <a:defRPr/>
            </a:pPr>
            <a:r>
              <a:rPr lang="en-US" sz="4400" b="1" kern="0" dirty="0">
                <a:solidFill>
                  <a:schemeClr val="bg1"/>
                </a:solidFill>
                <a:latin typeface="Times New Roman" panose="02020603050405020304" pitchFamily="18" charset="0"/>
                <a:ea typeface="+mj-ea"/>
                <a:cs typeface="+mj-cs"/>
              </a:rPr>
              <a:t>How common is your blood type?</a:t>
            </a:r>
          </a:p>
        </p:txBody>
      </p:sp>
      <p:pic>
        <p:nvPicPr>
          <p:cNvPr id="94211" name="Picture 2"/>
          <p:cNvPicPr>
            <a:picLocks noChangeAspect="1"/>
          </p:cNvPicPr>
          <p:nvPr/>
        </p:nvPicPr>
        <p:blipFill>
          <a:blip r:embed="rId2"/>
          <a:srcRect l="9241" t="53763" r="59677" b="15323"/>
          <a:stretch>
            <a:fillRect/>
          </a:stretch>
        </p:blipFill>
        <p:spPr>
          <a:xfrm>
            <a:off x="2490788" y="1524000"/>
            <a:ext cx="7110412" cy="4419600"/>
          </a:xfrm>
          <a:prstGeom prst="rect">
            <a:avLst/>
          </a:prstGeom>
          <a:noFill/>
          <a:ln w="9525">
            <a:noFill/>
          </a:ln>
        </p:spPr>
      </p:pic>
      <p:sp>
        <p:nvSpPr>
          <p:cNvPr id="10" name="TextBox 9"/>
          <p:cNvSpPr txBox="1"/>
          <p:nvPr/>
        </p:nvSpPr>
        <p:spPr>
          <a:xfrm>
            <a:off x="9253538" y="2133601"/>
            <a:ext cx="1143000" cy="523875"/>
          </a:xfrm>
          <a:prstGeom prst="rect">
            <a:avLst/>
          </a:prstGeom>
          <a:solidFill>
            <a:srgbClr val="FFFF00"/>
          </a:solidFill>
          <a:ln w="9525">
            <a:noFill/>
          </a:ln>
        </p:spPr>
        <p:txBody>
          <a:bodyPr>
            <a:spAutoFit/>
          </a:bodyPr>
          <a:lstStyle/>
          <a:p>
            <a:pPr algn="ctr"/>
            <a:r>
              <a:rPr sz="2800" dirty="0">
                <a:latin typeface="Times New Roman" panose="02020603050405020304" pitchFamily="18" charset="0"/>
                <a:ea typeface="SimSun" panose="02010600030101010101" pitchFamily="2" charset="-122"/>
              </a:rPr>
              <a:t>46.1%</a:t>
            </a:r>
          </a:p>
        </p:txBody>
      </p:sp>
      <p:sp>
        <p:nvSpPr>
          <p:cNvPr id="11" name="TextBox 10"/>
          <p:cNvSpPr txBox="1"/>
          <p:nvPr/>
        </p:nvSpPr>
        <p:spPr>
          <a:xfrm>
            <a:off x="9253538" y="3124201"/>
            <a:ext cx="1143000" cy="523875"/>
          </a:xfrm>
          <a:prstGeom prst="rect">
            <a:avLst/>
          </a:prstGeom>
          <a:solidFill>
            <a:srgbClr val="FFFF00"/>
          </a:solidFill>
          <a:ln w="9525">
            <a:noFill/>
          </a:ln>
        </p:spPr>
        <p:txBody>
          <a:bodyPr>
            <a:spAutoFit/>
          </a:bodyPr>
          <a:lstStyle/>
          <a:p>
            <a:pPr algn="ctr"/>
            <a:r>
              <a:rPr sz="2800" dirty="0">
                <a:latin typeface="Times New Roman" panose="02020603050405020304" pitchFamily="18" charset="0"/>
                <a:ea typeface="SimSun" panose="02010600030101010101" pitchFamily="2" charset="-122"/>
              </a:rPr>
              <a:t>38.8%</a:t>
            </a:r>
          </a:p>
        </p:txBody>
      </p:sp>
      <p:sp>
        <p:nvSpPr>
          <p:cNvPr id="12" name="TextBox 11"/>
          <p:cNvSpPr txBox="1"/>
          <p:nvPr/>
        </p:nvSpPr>
        <p:spPr>
          <a:xfrm>
            <a:off x="9253538" y="3962401"/>
            <a:ext cx="1143000" cy="523875"/>
          </a:xfrm>
          <a:prstGeom prst="rect">
            <a:avLst/>
          </a:prstGeom>
          <a:solidFill>
            <a:srgbClr val="FFFF00"/>
          </a:solidFill>
          <a:ln w="9525">
            <a:noFill/>
          </a:ln>
        </p:spPr>
        <p:txBody>
          <a:bodyPr>
            <a:spAutoFit/>
          </a:bodyPr>
          <a:lstStyle/>
          <a:p>
            <a:pPr algn="ctr"/>
            <a:r>
              <a:rPr sz="2800" dirty="0">
                <a:latin typeface="Times New Roman" panose="02020603050405020304" pitchFamily="18" charset="0"/>
                <a:ea typeface="SimSun" panose="02010600030101010101" pitchFamily="2" charset="-122"/>
              </a:rPr>
              <a:t>11.1%</a:t>
            </a:r>
          </a:p>
        </p:txBody>
      </p:sp>
      <p:sp>
        <p:nvSpPr>
          <p:cNvPr id="13" name="TextBox 12"/>
          <p:cNvSpPr txBox="1"/>
          <p:nvPr/>
        </p:nvSpPr>
        <p:spPr>
          <a:xfrm>
            <a:off x="9253538" y="4876801"/>
            <a:ext cx="1143000" cy="523875"/>
          </a:xfrm>
          <a:prstGeom prst="rect">
            <a:avLst/>
          </a:prstGeom>
          <a:solidFill>
            <a:srgbClr val="FFFF00"/>
          </a:solidFill>
          <a:ln w="9525">
            <a:noFill/>
          </a:ln>
        </p:spPr>
        <p:txBody>
          <a:bodyPr>
            <a:spAutoFit/>
          </a:bodyPr>
          <a:lstStyle/>
          <a:p>
            <a:pPr algn="ctr"/>
            <a:r>
              <a:rPr sz="2800" dirty="0">
                <a:latin typeface="Times New Roman" panose="02020603050405020304" pitchFamily="18" charset="0"/>
                <a:ea typeface="SimSun" panose="02010600030101010101" pitchFamily="2" charset="-122"/>
              </a:rPr>
              <a:t>3.9%</a:t>
            </a: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87</a:t>
            </a:fld>
            <a:endParaRPr lang="en-US" altLang="zh-CN" dirty="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itle 1"/>
          <p:cNvSpPr>
            <a:spLocks noGrp="1"/>
          </p:cNvSpPr>
          <p:nvPr>
            <p:ph type="title"/>
          </p:nvPr>
        </p:nvSpPr>
        <p:spPr>
          <a:ln/>
        </p:spPr>
        <p:txBody>
          <a:bodyPr vert="horz" wrap="square" lIns="91440" tIns="45720" rIns="91440" bIns="45720" anchor="b"/>
          <a:lstStyle/>
          <a:p>
            <a:r>
              <a:rPr dirty="0"/>
              <a:t>Blood transfusion</a:t>
            </a:r>
          </a:p>
        </p:txBody>
      </p:sp>
      <p:graphicFrame>
        <p:nvGraphicFramePr>
          <p:cNvPr id="1026" name="Object 3"/>
          <p:cNvGraphicFramePr>
            <a:graphicFrameLocks noGrp="1"/>
          </p:cNvGraphicFramePr>
          <p:nvPr>
            <p:ph idx="1"/>
          </p:nvPr>
        </p:nvGraphicFramePr>
        <p:xfrm>
          <a:off x="2717800" y="1447800"/>
          <a:ext cx="6604000" cy="4953000"/>
        </p:xfrm>
        <a:graphic>
          <a:graphicData uri="http://schemas.openxmlformats.org/presentationml/2006/ole">
            <mc:AlternateContent xmlns:mc="http://schemas.openxmlformats.org/markup-compatibility/2006">
              <mc:Choice xmlns:v="urn:schemas-microsoft-com:vml" Requires="v">
                <p:oleObj spid="_x0000_s3079" r:id="rId3" imgW="4572000" imgH="3429000" progId="PowerPoint.Slide.8">
                  <p:embed/>
                </p:oleObj>
              </mc:Choice>
              <mc:Fallback>
                <p:oleObj r:id="rId3" imgW="4572000" imgH="3429000" progId="PowerPoint.Slide.8">
                  <p:embed/>
                  <p:pic>
                    <p:nvPicPr>
                      <p:cNvPr id="0" name="Picture 3075"/>
                      <p:cNvPicPr/>
                      <p:nvPr/>
                    </p:nvPicPr>
                    <p:blipFill>
                      <a:blip r:embed="rId4"/>
                      <a:stretch>
                        <a:fillRect/>
                      </a:stretch>
                    </p:blipFill>
                    <p:spPr>
                      <a:xfrm>
                        <a:off x="2717800" y="1447800"/>
                        <a:ext cx="6604000" cy="4953000"/>
                      </a:xfrm>
                      <a:prstGeom prst="rect">
                        <a:avLst/>
                      </a:prstGeom>
                      <a:noFill/>
                      <a:ln w="38100">
                        <a:miter/>
                      </a:ln>
                    </p:spPr>
                  </p:pic>
                </p:oleObj>
              </mc:Fallback>
            </mc:AlternateContent>
          </a:graphicData>
        </a:graphic>
      </p:graphicFrame>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88</a:t>
            </a:fld>
            <a:endParaRPr lang="en-US" altLang="zh-CN" dirty="0">
              <a:latin typeface="Arial" panose="020B0604020202020204" pitchFamily="34" charset="0"/>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p:cNvSpPr>
            <a:spLocks noGrp="1"/>
          </p:cNvSpPr>
          <p:nvPr>
            <p:ph type="title"/>
          </p:nvPr>
        </p:nvSpPr>
        <p:spPr>
          <a:ln/>
        </p:spPr>
        <p:txBody>
          <a:bodyPr vert="horz" wrap="square" lIns="91440" tIns="45720" rIns="91440" bIns="45720" anchor="b"/>
          <a:lstStyle/>
          <a:p>
            <a:endParaRPr dirty="0"/>
          </a:p>
        </p:txBody>
      </p:sp>
      <p:sp>
        <p:nvSpPr>
          <p:cNvPr id="95235" name="Content Placeholder 2"/>
          <p:cNvSpPr>
            <a:spLocks noGrp="1"/>
          </p:cNvSpPr>
          <p:nvPr>
            <p:ph idx="1"/>
          </p:nvPr>
        </p:nvSpPr>
        <p:spPr>
          <a:ln/>
        </p:spPr>
        <p:txBody>
          <a:bodyPr vert="horz" wrap="square" lIns="91440" tIns="45720" rIns="91440" bIns="45720" anchor="t"/>
          <a:lstStyle/>
          <a:p>
            <a:r>
              <a:rPr dirty="0">
                <a:latin typeface="Times New Roman" panose="02020603050405020304" pitchFamily="18" charset="0"/>
                <a:cs typeface="Times New Roman" panose="02020603050405020304" pitchFamily="18" charset="0"/>
              </a:rPr>
              <a:t>A </a:t>
            </a:r>
            <a:r>
              <a:rPr b="1" dirty="0">
                <a:latin typeface="Times New Roman" panose="02020603050405020304" pitchFamily="18" charset="0"/>
                <a:cs typeface="Times New Roman" panose="02020603050405020304" pitchFamily="18" charset="0"/>
              </a:rPr>
              <a:t>blood transfusion </a:t>
            </a:r>
            <a:r>
              <a:rPr dirty="0">
                <a:latin typeface="Times New Roman" panose="02020603050405020304" pitchFamily="18" charset="0"/>
                <a:cs typeface="Times New Roman" panose="02020603050405020304" pitchFamily="18" charset="0"/>
              </a:rPr>
              <a:t>is a procedure in which blood is given to a patient through an intravenous (IV) line in one of the blood vessels. </a:t>
            </a:r>
          </a:p>
          <a:p>
            <a:r>
              <a:rPr dirty="0">
                <a:latin typeface="Times New Roman" panose="02020603050405020304" pitchFamily="18" charset="0"/>
                <a:cs typeface="Times New Roman" panose="02020603050405020304" pitchFamily="18" charset="0"/>
              </a:rPr>
              <a:t>Blood transfusions are done to replace blood lost during surgery or a serious injury. A transfusion also may be done if a person’s body can't make blood properly because of an illness. </a:t>
            </a:r>
          </a:p>
          <a:p>
            <a:r>
              <a:rPr dirty="0">
                <a:latin typeface="Times New Roman" panose="02020603050405020304" pitchFamily="18" charset="0"/>
                <a:cs typeface="Times New Roman" panose="02020603050405020304" pitchFamily="18" charset="0"/>
              </a:rPr>
              <a:t>Transfusions are preferred between people of the same blood type. (compatible)</a:t>
            </a:r>
          </a:p>
          <a:p>
            <a:r>
              <a:rPr dirty="0">
                <a:latin typeface="Times New Roman" panose="02020603050405020304" pitchFamily="18" charset="0"/>
                <a:cs typeface="Times New Roman" panose="02020603050405020304" pitchFamily="18" charset="0"/>
              </a:rPr>
              <a:t>If blood types don't match, recipient’s antibodies agglutinate donor’s RBCs </a:t>
            </a:r>
          </a:p>
          <a:p>
            <a:endParaRPr dirty="0">
              <a:latin typeface="Times New Roman" panose="02020603050405020304" pitchFamily="18" charset="0"/>
              <a:cs typeface="Times New Roman" panose="02020603050405020304" pitchFamily="18" charset="0"/>
            </a:endParaRPr>
          </a:p>
          <a:p>
            <a:endParaRPr dirty="0">
              <a:latin typeface="Times New Roman" panose="02020603050405020304" pitchFamily="18" charset="0"/>
              <a:cs typeface="Times New Roman" panose="02020603050405020304" pitchFamily="18" charset="0"/>
            </a:endParaRPr>
          </a:p>
          <a:p>
            <a:endParaRPr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89</a:t>
            </a:fld>
            <a:endParaRPr lang="en-US" altLang="zh-CN" dirty="0">
              <a:latin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4" descr="177522"/>
          <p:cNvPicPr>
            <a:picLocks noChangeAspect="1"/>
          </p:cNvPicPr>
          <p:nvPr/>
        </p:nvPicPr>
        <p:blipFill>
          <a:blip r:embed="rId2"/>
          <a:srcRect b="8815"/>
          <a:stretch>
            <a:fillRect/>
          </a:stretch>
        </p:blipFill>
        <p:spPr>
          <a:xfrm>
            <a:off x="2057400" y="457201"/>
            <a:ext cx="8001000" cy="6264275"/>
          </a:xfrm>
          <a:prstGeom prst="rect">
            <a:avLst/>
          </a:prstGeom>
          <a:noFill/>
          <a:ln w="9525">
            <a:noFill/>
          </a:ln>
        </p:spPr>
      </p:pic>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9</a:t>
            </a:fld>
            <a:endParaRPr lang="en-US" altLang="zh-CN" dirty="0">
              <a:latin typeface="Arial" panose="020B0604020202020204" pitchFamily="34" charset="0"/>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1"/>
          <p:cNvSpPr>
            <a:spLocks noGrp="1"/>
          </p:cNvSpPr>
          <p:nvPr>
            <p:ph type="title"/>
          </p:nvPr>
        </p:nvSpPr>
        <p:spPr>
          <a:xfrm>
            <a:off x="1981200" y="277814"/>
            <a:ext cx="8229600" cy="484187"/>
          </a:xfrm>
          <a:ln/>
        </p:spPr>
        <p:txBody>
          <a:bodyPr vert="horz" wrap="square" lIns="91440" tIns="45720" rIns="91440" bIns="45720" anchor="b">
            <a:normAutofit fontScale="90000"/>
          </a:bodyPr>
          <a:lstStyle/>
          <a:p>
            <a:endParaRPr dirty="0"/>
          </a:p>
        </p:txBody>
      </p:sp>
      <p:sp>
        <p:nvSpPr>
          <p:cNvPr id="96259" name="Content Placeholder 2"/>
          <p:cNvSpPr>
            <a:spLocks noGrp="1"/>
          </p:cNvSpPr>
          <p:nvPr>
            <p:ph idx="1"/>
          </p:nvPr>
        </p:nvSpPr>
        <p:spPr>
          <a:xfrm>
            <a:off x="1981200" y="762001"/>
            <a:ext cx="8229600" cy="5368925"/>
          </a:xfrm>
          <a:ln/>
        </p:spPr>
        <p:txBody>
          <a:bodyPr vert="horz" wrap="square" lIns="91440" tIns="45720" rIns="91440" bIns="45720" anchor="t">
            <a:normAutofit lnSpcReduction="10000"/>
          </a:bodyPr>
          <a:lstStyle/>
          <a:p>
            <a:r>
              <a:rPr dirty="0">
                <a:latin typeface="Times New Roman" panose="02020603050405020304" pitchFamily="18" charset="0"/>
                <a:cs typeface="Times New Roman" panose="02020603050405020304" pitchFamily="18" charset="0"/>
              </a:rPr>
              <a:t>Compatibility involves Matching RBCs of Donor (i.e.Antigens) &amp; Antibodies of Recipient</a:t>
            </a:r>
          </a:p>
          <a:p>
            <a:r>
              <a:rPr dirty="0">
                <a:latin typeface="Times New Roman" panose="02020603050405020304" pitchFamily="18" charset="0"/>
                <a:cs typeface="Times New Roman" panose="02020603050405020304" pitchFamily="18" charset="0"/>
              </a:rPr>
              <a:t>A can receive from A and O</a:t>
            </a:r>
          </a:p>
          <a:p>
            <a:r>
              <a:rPr dirty="0">
                <a:latin typeface="Times New Roman" panose="02020603050405020304" pitchFamily="18" charset="0"/>
                <a:cs typeface="Times New Roman" panose="02020603050405020304" pitchFamily="18" charset="0"/>
              </a:rPr>
              <a:t>B can receive from B and O</a:t>
            </a:r>
          </a:p>
          <a:p>
            <a:r>
              <a:rPr dirty="0">
                <a:latin typeface="Times New Roman" panose="02020603050405020304" pitchFamily="18" charset="0"/>
                <a:cs typeface="Times New Roman" panose="02020603050405020304" pitchFamily="18" charset="0"/>
              </a:rPr>
              <a:t>AB can receive from AB, A, B and O</a:t>
            </a:r>
          </a:p>
          <a:p>
            <a:r>
              <a:rPr dirty="0">
                <a:latin typeface="Times New Roman" panose="02020603050405020304" pitchFamily="18" charset="0"/>
                <a:cs typeface="Times New Roman" panose="02020603050405020304" pitchFamily="18" charset="0"/>
              </a:rPr>
              <a:t>O can receive only from type O- but can donate to everyone else</a:t>
            </a:r>
          </a:p>
          <a:p>
            <a:pPr algn="just"/>
            <a:r>
              <a:rPr dirty="0">
                <a:latin typeface="Times New Roman" panose="02020603050405020304" pitchFamily="18" charset="0"/>
                <a:cs typeface="Times New Roman" panose="02020603050405020304" pitchFamily="18" charset="0"/>
              </a:rPr>
              <a:t>People with </a:t>
            </a:r>
            <a:r>
              <a:rPr b="1" dirty="0">
                <a:latin typeface="Times New Roman" panose="02020603050405020304" pitchFamily="18" charset="0"/>
                <a:cs typeface="Times New Roman" panose="02020603050405020304" pitchFamily="18" charset="0"/>
              </a:rPr>
              <a:t>TYPE O </a:t>
            </a:r>
            <a:r>
              <a:rPr dirty="0">
                <a:latin typeface="Times New Roman" panose="02020603050405020304" pitchFamily="18" charset="0"/>
                <a:cs typeface="Times New Roman" panose="02020603050405020304" pitchFamily="18" charset="0"/>
              </a:rPr>
              <a:t>blood are called </a:t>
            </a:r>
            <a:r>
              <a:rPr b="1" dirty="0">
                <a:latin typeface="Times New Roman" panose="02020603050405020304" pitchFamily="18" charset="0"/>
                <a:cs typeface="Times New Roman" panose="02020603050405020304" pitchFamily="18" charset="0"/>
              </a:rPr>
              <a:t>Universal Donors </a:t>
            </a:r>
            <a:r>
              <a:rPr dirty="0">
                <a:latin typeface="Times New Roman" panose="02020603050405020304" pitchFamily="18" charset="0"/>
                <a:cs typeface="Times New Roman" panose="02020603050405020304" pitchFamily="18" charset="0"/>
              </a:rPr>
              <a:t>(they can give blood to any blood type) because  of absence of both A &amp; B antigens.</a:t>
            </a:r>
          </a:p>
          <a:p>
            <a:pPr algn="just"/>
            <a:r>
              <a:rPr dirty="0">
                <a:latin typeface="Times New Roman" panose="02020603050405020304" pitchFamily="18" charset="0"/>
                <a:cs typeface="Times New Roman" panose="02020603050405020304" pitchFamily="18" charset="0"/>
              </a:rPr>
              <a:t>People with </a:t>
            </a:r>
            <a:r>
              <a:rPr b="1" dirty="0">
                <a:latin typeface="Times New Roman" panose="02020603050405020304" pitchFamily="18" charset="0"/>
                <a:cs typeface="Times New Roman" panose="02020603050405020304" pitchFamily="18" charset="0"/>
              </a:rPr>
              <a:t>TYPE AB </a:t>
            </a:r>
            <a:r>
              <a:rPr dirty="0">
                <a:latin typeface="Times New Roman" panose="02020603050405020304" pitchFamily="18" charset="0"/>
                <a:cs typeface="Times New Roman" panose="02020603050405020304" pitchFamily="18" charset="0"/>
              </a:rPr>
              <a:t>blood are called </a:t>
            </a:r>
            <a:r>
              <a:rPr b="1" dirty="0">
                <a:latin typeface="Times New Roman" panose="02020603050405020304" pitchFamily="18" charset="0"/>
                <a:cs typeface="Times New Roman" panose="02020603050405020304" pitchFamily="18" charset="0"/>
              </a:rPr>
              <a:t>Universal Recipients (</a:t>
            </a:r>
            <a:r>
              <a:rPr dirty="0">
                <a:latin typeface="Times New Roman" panose="02020603050405020304" pitchFamily="18" charset="0"/>
                <a:cs typeface="Times New Roman" panose="02020603050405020304" pitchFamily="18" charset="0"/>
              </a:rPr>
              <a:t>they can receive any blood type) because of absence of both A &amp; B antibodies. </a:t>
            </a:r>
            <a:endParaRPr dirty="0">
              <a:latin typeface="Times New Roman" panose="02020603050405020304" pitchFamily="18" charset="0"/>
              <a:ea typeface="Times New Roman" panose="02020603050405020304" pitchFamily="18" charset="0"/>
            </a:endParaRP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90</a:t>
            </a:fld>
            <a:endParaRPr lang="en-US" altLang="zh-CN" dirty="0">
              <a:latin typeface="Arial" panose="020B0604020202020204" pitchFamily="34" charset="0"/>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a:ln/>
        </p:spPr>
        <p:txBody>
          <a:bodyPr vert="horz" wrap="square" lIns="91440" tIns="45720" rIns="91440" bIns="45720" anchor="b"/>
          <a:lstStyle/>
          <a:p>
            <a:endParaRPr dirty="0"/>
          </a:p>
        </p:txBody>
      </p:sp>
      <p:grpSp>
        <p:nvGrpSpPr>
          <p:cNvPr id="97283" name="Group 1"/>
          <p:cNvGrpSpPr>
            <a:grpSpLocks noGrp="1" noChangeAspect="1"/>
          </p:cNvGrpSpPr>
          <p:nvPr/>
        </p:nvGrpSpPr>
        <p:grpSpPr>
          <a:xfrm>
            <a:off x="1981200" y="1600201"/>
            <a:ext cx="8229600" cy="4530725"/>
            <a:chOff x="1200" y="1260"/>
            <a:chExt cx="3690" cy="3720"/>
          </a:xfrm>
        </p:grpSpPr>
        <p:sp>
          <p:nvSpPr>
            <p:cNvPr id="97284" name="AutoShape 21"/>
            <p:cNvSpPr>
              <a:spLocks noChangeAspect="1" noTextEdit="1"/>
            </p:cNvSpPr>
            <p:nvPr/>
          </p:nvSpPr>
          <p:spPr>
            <a:xfrm>
              <a:off x="1200" y="1260"/>
              <a:ext cx="3690" cy="3720"/>
            </a:xfrm>
            <a:prstGeom prst="rect">
              <a:avLst/>
            </a:prstGeom>
            <a:noFill/>
            <a:ln w="9525">
              <a:noFill/>
            </a:ln>
          </p:spPr>
          <p:txBody>
            <a:bodyPr/>
            <a:lstStyle/>
            <a:p>
              <a:endParaRPr lang="en-US"/>
            </a:p>
          </p:txBody>
        </p:sp>
        <p:grpSp>
          <p:nvGrpSpPr>
            <p:cNvPr id="97285" name="Group 2"/>
            <p:cNvGrpSpPr/>
            <p:nvPr/>
          </p:nvGrpSpPr>
          <p:grpSpPr>
            <a:xfrm>
              <a:off x="1498" y="1470"/>
              <a:ext cx="3039" cy="3165"/>
              <a:chOff x="1498" y="1470"/>
              <a:chExt cx="3039" cy="3165"/>
            </a:xfrm>
          </p:grpSpPr>
          <p:grpSp>
            <p:nvGrpSpPr>
              <p:cNvPr id="97286" name="Group 14"/>
              <p:cNvGrpSpPr/>
              <p:nvPr/>
            </p:nvGrpSpPr>
            <p:grpSpPr>
              <a:xfrm>
                <a:off x="1498" y="2550"/>
                <a:ext cx="3039" cy="855"/>
                <a:chOff x="1108" y="2595"/>
                <a:chExt cx="3039" cy="855"/>
              </a:xfrm>
            </p:grpSpPr>
            <p:grpSp>
              <p:nvGrpSpPr>
                <p:cNvPr id="97298" name="Group 18"/>
                <p:cNvGrpSpPr/>
                <p:nvPr/>
              </p:nvGrpSpPr>
              <p:grpSpPr>
                <a:xfrm>
                  <a:off x="1108" y="2595"/>
                  <a:ext cx="858" cy="855"/>
                  <a:chOff x="1108" y="2295"/>
                  <a:chExt cx="858" cy="855"/>
                </a:xfrm>
              </p:grpSpPr>
              <p:sp>
                <p:nvSpPr>
                  <p:cNvPr id="23" name="Oval 20"/>
                  <p:cNvSpPr>
                    <a:spLocks noChangeArrowheads="1"/>
                  </p:cNvSpPr>
                  <p:nvPr/>
                </p:nvSpPr>
                <p:spPr bwMode="auto">
                  <a:xfrm>
                    <a:off x="1108" y="2295"/>
                    <a:ext cx="858" cy="850"/>
                  </a:xfrm>
                  <a:prstGeom prst="ellipse">
                    <a:avLst/>
                  </a:prstGeom>
                  <a:solidFill>
                    <a:srgbClr val="C0504D"/>
                  </a:solidFill>
                  <a:ln w="38100">
                    <a:solidFill>
                      <a:srgbClr val="F2F2F2"/>
                    </a:solidFill>
                    <a:round/>
                  </a:ln>
                  <a:effectLst>
                    <a:outerShdw dist="28398" dir="3806097" algn="ctr" rotWithShape="0">
                      <a:srgbClr val="622423">
                        <a:alpha val="50000"/>
                      </a:srgbClr>
                    </a:outerShdw>
                  </a:effectLst>
                </p:spPr>
                <p:txBody>
                  <a:bodyPr/>
                  <a:lstStyle/>
                  <a:p>
                    <a:pPr>
                      <a:defRPr/>
                    </a:pPr>
                    <a:endParaRPr lang="en-US"/>
                  </a:p>
                </p:txBody>
              </p:sp>
              <p:sp>
                <p:nvSpPr>
                  <p:cNvPr id="97303" name="WordArt 19"/>
                  <p:cNvSpPr>
                    <a:spLocks noTextEdit="1"/>
                  </p:cNvSpPr>
                  <p:nvPr/>
                </p:nvSpPr>
                <p:spPr>
                  <a:xfrm>
                    <a:off x="1335" y="2447"/>
                    <a:ext cx="412" cy="523"/>
                  </a:xfrm>
                  <a:prstGeom prst="rect">
                    <a:avLst/>
                  </a:prstGeom>
                </p:spPr>
                <p:txBody>
                  <a:bodyPr wrap="none" fromWordArt="1">
                    <a:prstTxWarp prst="textPlain">
                      <a:avLst>
                        <a:gd name="adj" fmla="val 50000"/>
                      </a:avLst>
                    </a:prstTxWarp>
                    <a:normAutofit lnSpcReduction="10000"/>
                  </a:bodyPr>
                  <a:lstStyle/>
                  <a:p>
                    <a:pPr algn="ctr"/>
                    <a:r>
                      <a:rPr lang="en-US" sz="3600">
                        <a:ln w="9525" cap="flat" cmpd="sng">
                          <a:solidFill>
                            <a:srgbClr val="000000"/>
                          </a:solidFill>
                          <a:prstDash val="solid"/>
                          <a:headEnd type="none" w="med" len="med"/>
                          <a:tailEnd type="none" w="med" len="med"/>
                        </a:ln>
                        <a:solidFill>
                          <a:srgbClr val="000000"/>
                        </a:solidFill>
                        <a:latin typeface="Cooper Black" panose="0208090404030B020404" pitchFamily="18" charset="0"/>
                        <a:ea typeface="Cooper Black" panose="0208090404030B020404" pitchFamily="18" charset="0"/>
                      </a:rPr>
                      <a:t>A</a:t>
                    </a:r>
                  </a:p>
                </p:txBody>
              </p:sp>
            </p:grpSp>
            <p:grpSp>
              <p:nvGrpSpPr>
                <p:cNvPr id="97299" name="Group 15"/>
                <p:cNvGrpSpPr/>
                <p:nvPr/>
              </p:nvGrpSpPr>
              <p:grpSpPr>
                <a:xfrm>
                  <a:off x="3289" y="2595"/>
                  <a:ext cx="858" cy="855"/>
                  <a:chOff x="2361" y="2295"/>
                  <a:chExt cx="858" cy="855"/>
                </a:xfrm>
              </p:grpSpPr>
              <p:sp>
                <p:nvSpPr>
                  <p:cNvPr id="21" name="Oval 17"/>
                  <p:cNvSpPr>
                    <a:spLocks noChangeArrowheads="1"/>
                  </p:cNvSpPr>
                  <p:nvPr/>
                </p:nvSpPr>
                <p:spPr bwMode="auto">
                  <a:xfrm>
                    <a:off x="2361" y="2295"/>
                    <a:ext cx="858" cy="850"/>
                  </a:xfrm>
                  <a:prstGeom prst="ellipse">
                    <a:avLst/>
                  </a:prstGeom>
                  <a:solidFill>
                    <a:srgbClr val="C0504D"/>
                  </a:solidFill>
                  <a:ln w="38100">
                    <a:solidFill>
                      <a:srgbClr val="F2F2F2"/>
                    </a:solidFill>
                    <a:round/>
                  </a:ln>
                  <a:effectLst>
                    <a:outerShdw dist="28398" dir="3806097" algn="ctr" rotWithShape="0">
                      <a:srgbClr val="622423">
                        <a:alpha val="50000"/>
                      </a:srgbClr>
                    </a:outerShdw>
                  </a:effectLst>
                </p:spPr>
                <p:txBody>
                  <a:bodyPr/>
                  <a:lstStyle/>
                  <a:p>
                    <a:pPr>
                      <a:defRPr/>
                    </a:pPr>
                    <a:endParaRPr lang="en-US"/>
                  </a:p>
                </p:txBody>
              </p:sp>
              <p:sp>
                <p:nvSpPr>
                  <p:cNvPr id="97301" name="WordArt 16"/>
                  <p:cNvSpPr>
                    <a:spLocks noTextEdit="1"/>
                  </p:cNvSpPr>
                  <p:nvPr/>
                </p:nvSpPr>
                <p:spPr>
                  <a:xfrm>
                    <a:off x="2620" y="2462"/>
                    <a:ext cx="412" cy="523"/>
                  </a:xfrm>
                  <a:prstGeom prst="rect">
                    <a:avLst/>
                  </a:prstGeom>
                </p:spPr>
                <p:txBody>
                  <a:bodyPr wrap="none" fromWordArt="1">
                    <a:prstTxWarp prst="textPlain">
                      <a:avLst>
                        <a:gd name="adj" fmla="val 50000"/>
                      </a:avLst>
                    </a:prstTxWarp>
                    <a:normAutofit lnSpcReduction="10000"/>
                  </a:bodyPr>
                  <a:lstStyle/>
                  <a:p>
                    <a:pPr algn="ctr"/>
                    <a:r>
                      <a:rPr lang="en-US" sz="3600">
                        <a:ln w="9525" cap="flat" cmpd="sng">
                          <a:solidFill>
                            <a:srgbClr val="000000"/>
                          </a:solidFill>
                          <a:prstDash val="solid"/>
                          <a:headEnd type="none" w="med" len="med"/>
                          <a:tailEnd type="none" w="med" len="med"/>
                        </a:ln>
                        <a:solidFill>
                          <a:srgbClr val="000000"/>
                        </a:solidFill>
                        <a:latin typeface="Cooper Black" panose="0208090404030B020404" pitchFamily="18" charset="0"/>
                        <a:ea typeface="Cooper Black" panose="0208090404030B020404" pitchFamily="18" charset="0"/>
                      </a:rPr>
                      <a:t>B</a:t>
                    </a:r>
                  </a:p>
                </p:txBody>
              </p:sp>
            </p:grpSp>
          </p:grpSp>
          <p:grpSp>
            <p:nvGrpSpPr>
              <p:cNvPr id="97287" name="Group 11"/>
              <p:cNvGrpSpPr/>
              <p:nvPr/>
            </p:nvGrpSpPr>
            <p:grpSpPr>
              <a:xfrm>
                <a:off x="2590" y="1470"/>
                <a:ext cx="858" cy="855"/>
                <a:chOff x="1724" y="1305"/>
                <a:chExt cx="858" cy="855"/>
              </a:xfrm>
            </p:grpSpPr>
            <p:sp>
              <p:nvSpPr>
                <p:cNvPr id="17" name="Oval 13"/>
                <p:cNvSpPr>
                  <a:spLocks noChangeArrowheads="1"/>
                </p:cNvSpPr>
                <p:nvPr/>
              </p:nvSpPr>
              <p:spPr bwMode="auto">
                <a:xfrm>
                  <a:off x="1724" y="1305"/>
                  <a:ext cx="858" cy="855"/>
                </a:xfrm>
                <a:prstGeom prst="ellipse">
                  <a:avLst/>
                </a:prstGeom>
                <a:solidFill>
                  <a:srgbClr val="C0504D"/>
                </a:solidFill>
                <a:ln w="38100">
                  <a:solidFill>
                    <a:srgbClr val="F2F2F2"/>
                  </a:solidFill>
                  <a:round/>
                </a:ln>
                <a:effectLst>
                  <a:outerShdw dist="28398" dir="3806097" algn="ctr" rotWithShape="0">
                    <a:srgbClr val="622423">
                      <a:alpha val="50000"/>
                    </a:srgbClr>
                  </a:outerShdw>
                </a:effectLst>
              </p:spPr>
              <p:txBody>
                <a:bodyPr/>
                <a:lstStyle/>
                <a:p>
                  <a:pPr>
                    <a:defRPr/>
                  </a:pPr>
                  <a:endParaRPr lang="en-US"/>
                </a:p>
              </p:txBody>
            </p:sp>
            <p:sp>
              <p:nvSpPr>
                <p:cNvPr id="97297" name="WordArt 12"/>
                <p:cNvSpPr>
                  <a:spLocks noTextEdit="1"/>
                </p:cNvSpPr>
                <p:nvPr/>
              </p:nvSpPr>
              <p:spPr>
                <a:xfrm rot="367396">
                  <a:off x="1951" y="1457"/>
                  <a:ext cx="412" cy="523"/>
                </a:xfrm>
                <a:prstGeom prst="rect">
                  <a:avLst/>
                </a:prstGeom>
              </p:spPr>
              <p:txBody>
                <a:bodyPr wrap="none" fromWordArt="1">
                  <a:prstTxWarp prst="textPlain">
                    <a:avLst>
                      <a:gd name="adj" fmla="val 50000"/>
                    </a:avLst>
                  </a:prstTxWarp>
                  <a:normAutofit lnSpcReduction="10000"/>
                </a:bodyPr>
                <a:lstStyle/>
                <a:p>
                  <a:pPr algn="ctr"/>
                  <a:r>
                    <a:rPr lang="en-US" sz="3600">
                      <a:ln w="9525" cap="flat" cmpd="sng">
                        <a:solidFill>
                          <a:srgbClr val="000000"/>
                        </a:solidFill>
                        <a:prstDash val="solid"/>
                        <a:headEnd type="none" w="med" len="med"/>
                        <a:tailEnd type="none" w="med" len="med"/>
                      </a:ln>
                      <a:solidFill>
                        <a:srgbClr val="000000"/>
                      </a:solidFill>
                      <a:latin typeface="Cooper Black" panose="0208090404030B020404" pitchFamily="18" charset="0"/>
                      <a:ea typeface="Cooper Black" panose="0208090404030B020404" pitchFamily="18" charset="0"/>
                    </a:rPr>
                    <a:t>O</a:t>
                  </a:r>
                </a:p>
              </p:txBody>
            </p:sp>
          </p:grpSp>
          <p:grpSp>
            <p:nvGrpSpPr>
              <p:cNvPr id="97288" name="Group 8"/>
              <p:cNvGrpSpPr/>
              <p:nvPr/>
            </p:nvGrpSpPr>
            <p:grpSpPr>
              <a:xfrm>
                <a:off x="2587" y="3780"/>
                <a:ext cx="858" cy="855"/>
                <a:chOff x="1745" y="3285"/>
                <a:chExt cx="858" cy="855"/>
              </a:xfrm>
            </p:grpSpPr>
            <p:sp>
              <p:nvSpPr>
                <p:cNvPr id="15" name="Oval 10"/>
                <p:cNvSpPr>
                  <a:spLocks noChangeArrowheads="1"/>
                </p:cNvSpPr>
                <p:nvPr/>
              </p:nvSpPr>
              <p:spPr bwMode="auto">
                <a:xfrm>
                  <a:off x="1745" y="3285"/>
                  <a:ext cx="858" cy="855"/>
                </a:xfrm>
                <a:prstGeom prst="ellipse">
                  <a:avLst/>
                </a:prstGeom>
                <a:solidFill>
                  <a:srgbClr val="C0504D"/>
                </a:solidFill>
                <a:ln w="38100">
                  <a:solidFill>
                    <a:srgbClr val="F2F2F2"/>
                  </a:solidFill>
                  <a:round/>
                </a:ln>
                <a:effectLst>
                  <a:outerShdw dist="28398" dir="3806097" algn="ctr" rotWithShape="0">
                    <a:srgbClr val="622423">
                      <a:alpha val="50000"/>
                    </a:srgbClr>
                  </a:outerShdw>
                </a:effectLst>
              </p:spPr>
              <p:txBody>
                <a:bodyPr/>
                <a:lstStyle/>
                <a:p>
                  <a:pPr>
                    <a:defRPr/>
                  </a:pPr>
                  <a:endParaRPr lang="en-US"/>
                </a:p>
              </p:txBody>
            </p:sp>
            <p:sp>
              <p:nvSpPr>
                <p:cNvPr id="97295" name="WordArt 9"/>
                <p:cNvSpPr>
                  <a:spLocks noTextEdit="1"/>
                </p:cNvSpPr>
                <p:nvPr/>
              </p:nvSpPr>
              <p:spPr>
                <a:xfrm>
                  <a:off x="1884" y="3437"/>
                  <a:ext cx="606" cy="523"/>
                </a:xfrm>
                <a:prstGeom prst="rect">
                  <a:avLst/>
                </a:prstGeom>
              </p:spPr>
              <p:txBody>
                <a:bodyPr wrap="none" fromWordArt="1">
                  <a:prstTxWarp prst="textPlain">
                    <a:avLst>
                      <a:gd name="adj" fmla="val 50000"/>
                    </a:avLst>
                  </a:prstTxWarp>
                  <a:normAutofit lnSpcReduction="10000"/>
                </a:bodyPr>
                <a:lstStyle/>
                <a:p>
                  <a:pPr algn="ctr"/>
                  <a:r>
                    <a:rPr lang="en-US" sz="3600">
                      <a:ln w="9525" cap="flat" cmpd="sng">
                        <a:solidFill>
                          <a:srgbClr val="000000"/>
                        </a:solidFill>
                        <a:prstDash val="solid"/>
                        <a:headEnd type="none" w="med" len="med"/>
                        <a:tailEnd type="none" w="med" len="med"/>
                      </a:ln>
                      <a:solidFill>
                        <a:srgbClr val="000000"/>
                      </a:solidFill>
                      <a:latin typeface="Cooper Black" panose="0208090404030B020404" pitchFamily="18" charset="0"/>
                      <a:ea typeface="Cooper Black" panose="0208090404030B020404" pitchFamily="18" charset="0"/>
                    </a:rPr>
                    <a:t>AB</a:t>
                  </a:r>
                </a:p>
              </p:txBody>
            </p:sp>
          </p:grpSp>
          <p:cxnSp>
            <p:nvCxnSpPr>
              <p:cNvPr id="97289" name="AutoShape 7"/>
              <p:cNvCxnSpPr/>
              <p:nvPr/>
            </p:nvCxnSpPr>
            <p:spPr>
              <a:xfrm flipH="1">
                <a:off x="3017" y="2340"/>
                <a:ext cx="13" cy="1410"/>
              </a:xfrm>
              <a:prstGeom prst="straightConnector1">
                <a:avLst/>
              </a:prstGeom>
              <a:ln w="38100" cap="flat" cmpd="sng">
                <a:solidFill>
                  <a:srgbClr val="000000"/>
                </a:solidFill>
                <a:prstDash val="solid"/>
                <a:headEnd type="none" w="med" len="med"/>
                <a:tailEnd type="triangle" w="med" len="med"/>
              </a:ln>
            </p:spPr>
          </p:cxnSp>
          <p:cxnSp>
            <p:nvCxnSpPr>
              <p:cNvPr id="97290" name="AutoShape 6"/>
              <p:cNvCxnSpPr/>
              <p:nvPr/>
            </p:nvCxnSpPr>
            <p:spPr>
              <a:xfrm flipH="1">
                <a:off x="2229" y="2230"/>
                <a:ext cx="486" cy="415"/>
              </a:xfrm>
              <a:prstGeom prst="straightConnector1">
                <a:avLst/>
              </a:prstGeom>
              <a:ln w="38100" cap="flat" cmpd="sng">
                <a:solidFill>
                  <a:srgbClr val="000000"/>
                </a:solidFill>
                <a:prstDash val="solid"/>
                <a:headEnd type="none" w="med" len="med"/>
                <a:tailEnd type="triangle" w="med" len="med"/>
              </a:ln>
            </p:spPr>
          </p:cxnSp>
          <p:cxnSp>
            <p:nvCxnSpPr>
              <p:cNvPr id="97291" name="AutoShape 5"/>
              <p:cNvCxnSpPr/>
              <p:nvPr/>
            </p:nvCxnSpPr>
            <p:spPr>
              <a:xfrm>
                <a:off x="3321" y="2230"/>
                <a:ext cx="485" cy="415"/>
              </a:xfrm>
              <a:prstGeom prst="straightConnector1">
                <a:avLst/>
              </a:prstGeom>
              <a:ln w="38100" cap="flat" cmpd="sng">
                <a:solidFill>
                  <a:srgbClr val="000000"/>
                </a:solidFill>
                <a:prstDash val="solid"/>
                <a:headEnd type="none" w="med" len="med"/>
                <a:tailEnd type="triangle" w="med" len="med"/>
              </a:ln>
            </p:spPr>
          </p:cxnSp>
          <p:cxnSp>
            <p:nvCxnSpPr>
              <p:cNvPr id="97292" name="AutoShape 4"/>
              <p:cNvCxnSpPr/>
              <p:nvPr/>
            </p:nvCxnSpPr>
            <p:spPr>
              <a:xfrm>
                <a:off x="2240" y="3355"/>
                <a:ext cx="486" cy="565"/>
              </a:xfrm>
              <a:prstGeom prst="straightConnector1">
                <a:avLst/>
              </a:prstGeom>
              <a:ln w="38100" cap="flat" cmpd="sng">
                <a:solidFill>
                  <a:srgbClr val="000000"/>
                </a:solidFill>
                <a:prstDash val="solid"/>
                <a:headEnd type="none" w="med" len="med"/>
                <a:tailEnd type="triangle" w="med" len="med"/>
              </a:ln>
            </p:spPr>
          </p:cxnSp>
          <p:cxnSp>
            <p:nvCxnSpPr>
              <p:cNvPr id="97293" name="AutoShape 3"/>
              <p:cNvCxnSpPr/>
              <p:nvPr/>
            </p:nvCxnSpPr>
            <p:spPr>
              <a:xfrm flipH="1">
                <a:off x="3332" y="3355"/>
                <a:ext cx="485" cy="565"/>
              </a:xfrm>
              <a:prstGeom prst="straightConnector1">
                <a:avLst/>
              </a:prstGeom>
              <a:ln w="38100" cap="flat" cmpd="sng">
                <a:solidFill>
                  <a:srgbClr val="000000"/>
                </a:solidFill>
                <a:prstDash val="solid"/>
                <a:headEnd type="none" w="med" len="med"/>
                <a:tailEnd type="triangle" w="med" len="med"/>
              </a:ln>
            </p:spPr>
          </p:cxnSp>
        </p:grpSp>
      </p:gr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91</a:t>
            </a:fld>
            <a:endParaRPr lang="en-US" altLang="zh-CN" dirty="0">
              <a:latin typeface="Arial" panose="020B0604020202020204" pitchFamily="34" charset="0"/>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p:cNvSpPr>
          <p:nvPr>
            <p:ph type="title"/>
          </p:nvPr>
        </p:nvSpPr>
        <p:spPr>
          <a:ln/>
        </p:spPr>
        <p:txBody>
          <a:bodyPr vert="horz" wrap="square" lIns="91440" tIns="45720" rIns="91440" bIns="45720" anchor="b"/>
          <a:lstStyle/>
          <a:p>
            <a:pPr eaLnBrk="1" hangingPunct="1"/>
            <a:r>
              <a:rPr dirty="0"/>
              <a:t>ABO Blood Groups</a:t>
            </a:r>
          </a:p>
        </p:txBody>
      </p:sp>
      <p:sp>
        <p:nvSpPr>
          <p:cNvPr id="98307" name="Text Box 3"/>
          <p:cNvSpPr txBox="1"/>
          <p:nvPr/>
        </p:nvSpPr>
        <p:spPr>
          <a:xfrm>
            <a:off x="8839200" y="6324600"/>
            <a:ext cx="1600200" cy="274638"/>
          </a:xfrm>
          <a:prstGeom prst="rect">
            <a:avLst/>
          </a:prstGeom>
          <a:noFill/>
          <a:ln w="9525">
            <a:noFill/>
          </a:ln>
        </p:spPr>
        <p:txBody>
          <a:bodyPr>
            <a:spAutoFit/>
          </a:bodyPr>
          <a:lstStyle/>
          <a:p>
            <a:pPr algn="r"/>
            <a:r>
              <a:rPr sz="1200" dirty="0">
                <a:latin typeface="Times New Roman" panose="02020603050405020304" pitchFamily="18" charset="0"/>
                <a:ea typeface="SimSun" panose="02010600030101010101" pitchFamily="2" charset="-122"/>
              </a:rPr>
              <a:t>Table 17.4</a:t>
            </a:r>
          </a:p>
        </p:txBody>
      </p:sp>
      <p:sp>
        <p:nvSpPr>
          <p:cNvPr id="98308" name="Picture 4"/>
          <p:cNvSpPr>
            <a:spLocks noChangeAspect="1"/>
          </p:cNvSpPr>
          <p:nvPr/>
        </p:nvSpPr>
        <p:spPr>
          <a:xfrm>
            <a:off x="1752600" y="768350"/>
            <a:ext cx="8763000" cy="5562600"/>
          </a:xfrm>
          <a:prstGeom prst="rect">
            <a:avLst/>
          </a:prstGeom>
          <a:noFill/>
          <a:ln w="9525">
            <a:noFill/>
          </a:ln>
        </p:spPr>
        <p:txBody>
          <a:bodyPr/>
          <a:lstStyle/>
          <a:p>
            <a:endParaRPr dirty="0">
              <a:latin typeface="Arial" panose="020B0604020202020204" pitchFamily="34" charset="0"/>
              <a:ea typeface="SimSun" panose="02010600030101010101" pitchFamily="2" charset="-122"/>
            </a:endParaRPr>
          </a:p>
        </p:txBody>
      </p:sp>
      <p:sp>
        <p:nvSpPr>
          <p:cNvPr id="98309" name="Picture 4"/>
          <p:cNvSpPr>
            <a:spLocks noChangeAspect="1"/>
          </p:cNvSpPr>
          <p:nvPr/>
        </p:nvSpPr>
        <p:spPr>
          <a:xfrm>
            <a:off x="1905000" y="1371600"/>
            <a:ext cx="8763000" cy="5111750"/>
          </a:xfrm>
          <a:prstGeom prst="rect">
            <a:avLst/>
          </a:prstGeom>
          <a:noFill/>
          <a:ln w="9525">
            <a:noFill/>
          </a:ln>
        </p:spPr>
        <p:txBody>
          <a:bodyPr/>
          <a:lstStyle/>
          <a:p>
            <a:endParaRPr dirty="0">
              <a:latin typeface="Arial" panose="020B0604020202020204" pitchFamily="34" charset="0"/>
              <a:ea typeface="SimSun" panose="02010600030101010101" pitchFamily="2" charset="-122"/>
            </a:endParaRPr>
          </a:p>
        </p:txBody>
      </p:sp>
      <p:pic>
        <p:nvPicPr>
          <p:cNvPr id="98310" name="Picture 4"/>
          <p:cNvPicPr>
            <a:picLocks noChangeAspect="1"/>
          </p:cNvPicPr>
          <p:nvPr/>
        </p:nvPicPr>
        <p:blipFill>
          <a:blip r:embed="rId2"/>
          <a:stretch>
            <a:fillRect/>
          </a:stretch>
        </p:blipFill>
        <p:spPr>
          <a:xfrm>
            <a:off x="1905000" y="304800"/>
            <a:ext cx="8763000" cy="6324600"/>
          </a:xfrm>
          <a:prstGeom prst="rect">
            <a:avLst/>
          </a:prstGeom>
          <a:noFill/>
          <a:ln w="9525">
            <a:noFill/>
          </a:ln>
        </p:spPr>
      </p:pic>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92</a:t>
            </a:fld>
            <a:endParaRPr lang="en-US" altLang="zh-CN" dirty="0">
              <a:latin typeface="Arial" panose="020B0604020202020204" pitchFamily="34" charset="0"/>
            </a:endParaRPr>
          </a:p>
        </p:txBody>
      </p:sp>
    </p:spTree>
  </p:cSld>
  <p:clrMapOvr>
    <a:masterClrMapping/>
  </p:clrMapOvr>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1"/>
          <p:cNvSpPr>
            <a:spLocks noGrp="1"/>
          </p:cNvSpPr>
          <p:nvPr>
            <p:ph type="title"/>
          </p:nvPr>
        </p:nvSpPr>
        <p:spPr>
          <a:ln/>
        </p:spPr>
        <p:txBody>
          <a:bodyPr vert="horz" wrap="square" lIns="91440" tIns="45720" rIns="91440" bIns="45720" anchor="b"/>
          <a:lstStyle/>
          <a:p>
            <a:r>
              <a:rPr lang="en-US" altLang="zh-CN" b="1" dirty="0">
                <a:latin typeface="Times New Roman" panose="02020603050405020304" pitchFamily="18" charset="0"/>
                <a:cs typeface="Times New Roman" panose="02020603050405020304" pitchFamily="18" charset="0"/>
              </a:rPr>
              <a:t>Principles of transfusion</a:t>
            </a:r>
            <a:endParaRPr dirty="0"/>
          </a:p>
        </p:txBody>
      </p:sp>
      <p:sp>
        <p:nvSpPr>
          <p:cNvPr id="99331" name="Content Placeholder 2"/>
          <p:cNvSpPr>
            <a:spLocks noGrp="1"/>
          </p:cNvSpPr>
          <p:nvPr>
            <p:ph idx="1"/>
          </p:nvPr>
        </p:nvSpPr>
        <p:spPr>
          <a:ln/>
        </p:spPr>
        <p:txBody>
          <a:bodyPr vert="horz" wrap="square" lIns="91440" tIns="45720" rIns="91440" bIns="45720" anchor="t"/>
          <a:lstStyle/>
          <a:p>
            <a:pPr algn="just">
              <a:buNone/>
            </a:pPr>
            <a:r>
              <a:rPr lang="en-US" altLang="zh-CN" b="1" dirty="0">
                <a:latin typeface="Times New Roman" panose="02020603050405020304" pitchFamily="18" charset="0"/>
                <a:cs typeface="Times New Roman" panose="02020603050405020304" pitchFamily="18" charset="0"/>
              </a:rPr>
              <a:t>  1. Identification of blood group must be taken before transfusion.</a:t>
            </a:r>
          </a:p>
          <a:p>
            <a:pPr algn="just">
              <a:buNone/>
            </a:pPr>
            <a:r>
              <a:rPr lang="en-US" altLang="zh-CN" b="1" dirty="0">
                <a:latin typeface="Times New Roman" panose="02020603050405020304" pitchFamily="18" charset="0"/>
                <a:cs typeface="Times New Roman" panose="02020603050405020304" pitchFamily="18" charset="0"/>
              </a:rPr>
              <a:t>  2. Cross-match test must be done before transfusion.</a:t>
            </a:r>
          </a:p>
          <a:p>
            <a:pPr algn="just">
              <a:buNone/>
            </a:pPr>
            <a:r>
              <a:rPr lang="en-US" altLang="zh-CN" b="1" dirty="0">
                <a:latin typeface="Times New Roman" panose="02020603050405020304" pitchFamily="18" charset="0"/>
                <a:cs typeface="Times New Roman" panose="02020603050405020304" pitchFamily="18" charset="0"/>
              </a:rPr>
              <a:t>  3. The same types of blood group for transfusion should be firstly considered.</a:t>
            </a:r>
          </a:p>
          <a:p>
            <a:pPr algn="just">
              <a:buNone/>
            </a:pPr>
            <a:r>
              <a:rPr lang="en-US" altLang="zh-CN" b="1" dirty="0">
                <a:latin typeface="Times New Roman" panose="02020603050405020304" pitchFamily="18" charset="0"/>
                <a:cs typeface="Times New Roman" panose="02020603050405020304" pitchFamily="18" charset="0"/>
              </a:rPr>
              <a:t>  4. The different types of blood group for transfusion should be very careful, small amount and slow import and if condition is better, changes in the same types of blood group for transfusion. </a:t>
            </a:r>
          </a:p>
          <a:p>
            <a:endParaRPr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93</a:t>
            </a:fld>
            <a:endParaRPr lang="en-US" altLang="zh-CN" dirty="0">
              <a:latin typeface="Arial" panose="020B0604020202020204" pitchFamily="34" charset="0"/>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p:cNvSpPr>
            <a:spLocks noGrp="1"/>
          </p:cNvSpPr>
          <p:nvPr>
            <p:ph type="title"/>
          </p:nvPr>
        </p:nvSpPr>
        <p:spPr>
          <a:xfrm>
            <a:off x="1981200" y="277814"/>
            <a:ext cx="8686800" cy="847725"/>
          </a:xfrm>
          <a:ln/>
        </p:spPr>
        <p:txBody>
          <a:bodyPr vert="horz" wrap="square" lIns="91440" tIns="45720" rIns="91440" bIns="45720" anchor="b"/>
          <a:lstStyle/>
          <a:p>
            <a:r>
              <a:rPr lang="en-US" altLang="zh-CN" sz="4000" b="1" dirty="0">
                <a:solidFill>
                  <a:srgbClr val="0000FF"/>
                </a:solidFill>
                <a:latin typeface="Comic Sans MS" panose="030F0702030302020204" pitchFamily="66" charset="0"/>
              </a:rPr>
              <a:t>Cross-match test for transfusion</a:t>
            </a:r>
          </a:p>
        </p:txBody>
      </p:sp>
      <p:pic>
        <p:nvPicPr>
          <p:cNvPr id="100355" name="Picture 4" descr="blood交叉配血"/>
          <p:cNvPicPr>
            <a:picLocks noGrp="1" noChangeAspect="1"/>
          </p:cNvPicPr>
          <p:nvPr>
            <p:ph sz="half" idx="2"/>
          </p:nvPr>
        </p:nvPicPr>
        <p:blipFill>
          <a:blip r:embed="rId2"/>
          <a:srcRect/>
          <a:stretch>
            <a:fillRect/>
          </a:stretch>
        </p:blipFill>
        <p:spPr>
          <a:xfrm>
            <a:off x="2063751" y="1052513"/>
            <a:ext cx="7489825" cy="5359400"/>
          </a:xfrm>
          <a:ln/>
        </p:spPr>
      </p:pic>
      <p:sp>
        <p:nvSpPr>
          <p:cNvPr id="100356" name="Line 5"/>
          <p:cNvSpPr/>
          <p:nvPr/>
        </p:nvSpPr>
        <p:spPr>
          <a:xfrm>
            <a:off x="6169026" y="2133601"/>
            <a:ext cx="2232025" cy="1584325"/>
          </a:xfrm>
          <a:prstGeom prst="line">
            <a:avLst/>
          </a:prstGeom>
          <a:ln w="57150" cap="flat" cmpd="sng">
            <a:solidFill>
              <a:schemeClr val="hlink"/>
            </a:solidFill>
            <a:prstDash val="solid"/>
            <a:headEnd type="none" w="med" len="med"/>
            <a:tailEnd type="triangle" w="med" len="med"/>
          </a:ln>
        </p:spPr>
      </p:sp>
      <p:sp>
        <p:nvSpPr>
          <p:cNvPr id="100357" name="Text Box 7"/>
          <p:cNvSpPr txBox="1"/>
          <p:nvPr/>
        </p:nvSpPr>
        <p:spPr>
          <a:xfrm>
            <a:off x="3937001" y="1125538"/>
            <a:ext cx="1223963" cy="366712"/>
          </a:xfrm>
          <a:prstGeom prst="rect">
            <a:avLst/>
          </a:prstGeom>
          <a:solidFill>
            <a:schemeClr val="bg1"/>
          </a:solidFill>
          <a:ln w="9525">
            <a:noFill/>
          </a:ln>
        </p:spPr>
        <p:txBody>
          <a:bodyPr>
            <a:spAutoFit/>
          </a:bodyPr>
          <a:lstStyle/>
          <a:p>
            <a:pPr algn="ctr">
              <a:spcBef>
                <a:spcPct val="50000"/>
              </a:spcBef>
            </a:pPr>
            <a:r>
              <a:rPr lang="en-US" altLang="zh-CN" b="1" dirty="0">
                <a:solidFill>
                  <a:srgbClr val="FF0000"/>
                </a:solidFill>
                <a:latin typeface="Arial" panose="020B0604020202020204" pitchFamily="34" charset="0"/>
                <a:ea typeface="SimSun" panose="02010600030101010101" pitchFamily="2" charset="-122"/>
              </a:rPr>
              <a:t>RBC</a:t>
            </a:r>
          </a:p>
        </p:txBody>
      </p:sp>
      <p:sp>
        <p:nvSpPr>
          <p:cNvPr id="100358" name="Text Box 8"/>
          <p:cNvSpPr txBox="1"/>
          <p:nvPr/>
        </p:nvSpPr>
        <p:spPr>
          <a:xfrm>
            <a:off x="6529388" y="1125538"/>
            <a:ext cx="1223962" cy="366712"/>
          </a:xfrm>
          <a:prstGeom prst="rect">
            <a:avLst/>
          </a:prstGeom>
          <a:solidFill>
            <a:schemeClr val="bg1"/>
          </a:solidFill>
          <a:ln w="9525">
            <a:noFill/>
          </a:ln>
        </p:spPr>
        <p:txBody>
          <a:bodyPr>
            <a:spAutoFit/>
          </a:bodyPr>
          <a:lstStyle/>
          <a:p>
            <a:pPr algn="ctr">
              <a:spcBef>
                <a:spcPct val="50000"/>
              </a:spcBef>
            </a:pPr>
            <a:r>
              <a:rPr lang="en-US" altLang="zh-CN" b="1" dirty="0">
                <a:solidFill>
                  <a:srgbClr val="FF0000"/>
                </a:solidFill>
                <a:latin typeface="Arial" panose="020B0604020202020204" pitchFamily="34" charset="0"/>
                <a:ea typeface="SimSun" panose="02010600030101010101" pitchFamily="2" charset="-122"/>
              </a:rPr>
              <a:t>RBC</a:t>
            </a:r>
          </a:p>
        </p:txBody>
      </p:sp>
      <p:sp>
        <p:nvSpPr>
          <p:cNvPr id="100359" name="Text Box 9"/>
          <p:cNvSpPr txBox="1"/>
          <p:nvPr/>
        </p:nvSpPr>
        <p:spPr>
          <a:xfrm>
            <a:off x="2495551" y="1824038"/>
            <a:ext cx="1223963" cy="1604962"/>
          </a:xfrm>
          <a:prstGeom prst="rect">
            <a:avLst/>
          </a:prstGeom>
          <a:solidFill>
            <a:schemeClr val="bg1"/>
          </a:solidFill>
          <a:ln w="9525">
            <a:noFill/>
          </a:ln>
        </p:spPr>
        <p:txBody>
          <a:bodyPr>
            <a:spAutoFit/>
          </a:bodyPr>
          <a:lstStyle/>
          <a:p>
            <a:pPr algn="ctr">
              <a:spcBef>
                <a:spcPct val="50000"/>
              </a:spcBef>
            </a:pPr>
            <a:r>
              <a:rPr lang="en-US" altLang="zh-CN" b="1" dirty="0">
                <a:latin typeface="Arial" panose="020B0604020202020204" pitchFamily="34" charset="0"/>
                <a:ea typeface="SimSun" panose="02010600030101010101" pitchFamily="2" charset="-122"/>
              </a:rPr>
              <a:t>Donator</a:t>
            </a:r>
          </a:p>
          <a:p>
            <a:pPr algn="ctr">
              <a:spcBef>
                <a:spcPct val="50000"/>
              </a:spcBef>
            </a:pPr>
            <a:endParaRPr lang="en-US" altLang="zh-CN" b="1" dirty="0">
              <a:latin typeface="Arial" panose="020B0604020202020204" pitchFamily="34" charset="0"/>
              <a:ea typeface="SimSun" panose="02010600030101010101" pitchFamily="2" charset="-122"/>
            </a:endParaRPr>
          </a:p>
          <a:p>
            <a:pPr algn="ctr">
              <a:spcBef>
                <a:spcPct val="50000"/>
              </a:spcBef>
            </a:pPr>
            <a:endParaRPr lang="en-US" altLang="zh-CN" b="1" dirty="0">
              <a:latin typeface="Arial" panose="020B0604020202020204" pitchFamily="34" charset="0"/>
              <a:ea typeface="SimSun" panose="02010600030101010101" pitchFamily="2" charset="-122"/>
            </a:endParaRPr>
          </a:p>
          <a:p>
            <a:pPr algn="ctr">
              <a:spcBef>
                <a:spcPct val="50000"/>
              </a:spcBef>
            </a:pPr>
            <a:endParaRPr lang="en-US" altLang="zh-CN" b="1" dirty="0">
              <a:latin typeface="Arial" panose="020B0604020202020204" pitchFamily="34" charset="0"/>
              <a:ea typeface="SimSun" panose="02010600030101010101" pitchFamily="2" charset="-122"/>
            </a:endParaRPr>
          </a:p>
        </p:txBody>
      </p:sp>
      <p:sp>
        <p:nvSpPr>
          <p:cNvPr id="100360" name="Text Box 10"/>
          <p:cNvSpPr txBox="1"/>
          <p:nvPr/>
        </p:nvSpPr>
        <p:spPr>
          <a:xfrm>
            <a:off x="7680326" y="1844676"/>
            <a:ext cx="1368425" cy="1604963"/>
          </a:xfrm>
          <a:prstGeom prst="rect">
            <a:avLst/>
          </a:prstGeom>
          <a:solidFill>
            <a:schemeClr val="bg1"/>
          </a:solidFill>
          <a:ln w="9525">
            <a:noFill/>
          </a:ln>
        </p:spPr>
        <p:txBody>
          <a:bodyPr>
            <a:spAutoFit/>
          </a:bodyPr>
          <a:lstStyle/>
          <a:p>
            <a:pPr algn="ctr">
              <a:spcBef>
                <a:spcPct val="50000"/>
              </a:spcBef>
            </a:pPr>
            <a:r>
              <a:rPr lang="en-US" altLang="zh-CN" b="1" dirty="0">
                <a:latin typeface="Arial" panose="020B0604020202020204" pitchFamily="34" charset="0"/>
                <a:ea typeface="SimSun" panose="02010600030101010101" pitchFamily="2" charset="-122"/>
              </a:rPr>
              <a:t>Receiver</a:t>
            </a:r>
          </a:p>
          <a:p>
            <a:pPr algn="ctr">
              <a:spcBef>
                <a:spcPct val="50000"/>
              </a:spcBef>
            </a:pPr>
            <a:endParaRPr lang="en-US" altLang="zh-CN" b="1" dirty="0">
              <a:latin typeface="Arial" panose="020B0604020202020204" pitchFamily="34" charset="0"/>
              <a:ea typeface="SimSun" panose="02010600030101010101" pitchFamily="2" charset="-122"/>
            </a:endParaRPr>
          </a:p>
          <a:p>
            <a:pPr algn="ctr">
              <a:spcBef>
                <a:spcPct val="50000"/>
              </a:spcBef>
            </a:pPr>
            <a:endParaRPr lang="en-US" altLang="zh-CN" b="1" dirty="0">
              <a:latin typeface="Arial" panose="020B0604020202020204" pitchFamily="34" charset="0"/>
              <a:ea typeface="SimSun" panose="02010600030101010101" pitchFamily="2" charset="-122"/>
            </a:endParaRPr>
          </a:p>
          <a:p>
            <a:pPr algn="ctr">
              <a:spcBef>
                <a:spcPct val="50000"/>
              </a:spcBef>
            </a:pPr>
            <a:endParaRPr lang="en-US" altLang="zh-CN" b="1" dirty="0">
              <a:latin typeface="Arial" panose="020B0604020202020204" pitchFamily="34" charset="0"/>
              <a:ea typeface="SimSun" panose="02010600030101010101" pitchFamily="2" charset="-122"/>
            </a:endParaRPr>
          </a:p>
        </p:txBody>
      </p:sp>
      <p:sp>
        <p:nvSpPr>
          <p:cNvPr id="100361" name="Text Box 11"/>
          <p:cNvSpPr txBox="1"/>
          <p:nvPr/>
        </p:nvSpPr>
        <p:spPr>
          <a:xfrm rot="2235984">
            <a:off x="3671889" y="1852613"/>
            <a:ext cx="1800225" cy="703262"/>
          </a:xfrm>
          <a:prstGeom prst="rect">
            <a:avLst/>
          </a:prstGeom>
          <a:solidFill>
            <a:schemeClr val="bg1"/>
          </a:solidFill>
          <a:ln w="9525">
            <a:noFill/>
          </a:ln>
        </p:spPr>
        <p:txBody>
          <a:bodyPr>
            <a:spAutoFit/>
          </a:bodyPr>
          <a:lstStyle/>
          <a:p>
            <a:pPr algn="ctr">
              <a:spcBef>
                <a:spcPct val="50000"/>
              </a:spcBef>
            </a:pPr>
            <a:r>
              <a:rPr lang="en-US" altLang="zh-CN" sz="1600" b="1" dirty="0">
                <a:solidFill>
                  <a:srgbClr val="CC00FF"/>
                </a:solidFill>
                <a:ea typeface="SimSun" panose="02010600030101010101" pitchFamily="2" charset="-122"/>
              </a:rPr>
              <a:t>Main side</a:t>
            </a:r>
          </a:p>
          <a:p>
            <a:pPr algn="ctr">
              <a:spcBef>
                <a:spcPct val="50000"/>
              </a:spcBef>
            </a:pPr>
            <a:endParaRPr lang="en-US" altLang="zh-CN" sz="1600" b="1" dirty="0">
              <a:solidFill>
                <a:srgbClr val="CC00FF"/>
              </a:solidFill>
              <a:ea typeface="SimSun" panose="02010600030101010101" pitchFamily="2" charset="-122"/>
            </a:endParaRPr>
          </a:p>
        </p:txBody>
      </p:sp>
      <p:sp>
        <p:nvSpPr>
          <p:cNvPr id="100362" name="Text Box 12"/>
          <p:cNvSpPr txBox="1"/>
          <p:nvPr/>
        </p:nvSpPr>
        <p:spPr>
          <a:xfrm rot="-2230774">
            <a:off x="4513263" y="3141664"/>
            <a:ext cx="1655762" cy="581025"/>
          </a:xfrm>
          <a:prstGeom prst="rect">
            <a:avLst/>
          </a:prstGeom>
          <a:solidFill>
            <a:schemeClr val="bg1"/>
          </a:solidFill>
          <a:ln w="9525">
            <a:noFill/>
          </a:ln>
        </p:spPr>
        <p:txBody>
          <a:bodyPr>
            <a:spAutoFit/>
          </a:bodyPr>
          <a:lstStyle/>
          <a:p>
            <a:pPr algn="ctr">
              <a:spcBef>
                <a:spcPct val="50000"/>
              </a:spcBef>
            </a:pPr>
            <a:r>
              <a:rPr lang="en-US" altLang="zh-CN" sz="1600" b="1" dirty="0">
                <a:solidFill>
                  <a:srgbClr val="CC00FF"/>
                </a:solidFill>
                <a:ea typeface="SimSun" panose="02010600030101010101" pitchFamily="2" charset="-122"/>
              </a:rPr>
              <a:t>Subordinate side</a:t>
            </a:r>
          </a:p>
        </p:txBody>
      </p:sp>
      <p:sp>
        <p:nvSpPr>
          <p:cNvPr id="100363" name="Text Box 13"/>
          <p:cNvSpPr txBox="1"/>
          <p:nvPr/>
        </p:nvSpPr>
        <p:spPr>
          <a:xfrm>
            <a:off x="4151314" y="3573464"/>
            <a:ext cx="504825" cy="396875"/>
          </a:xfrm>
          <a:prstGeom prst="rect">
            <a:avLst/>
          </a:prstGeom>
          <a:solidFill>
            <a:schemeClr val="bg1"/>
          </a:solidFill>
          <a:ln w="9525">
            <a:noFill/>
          </a:ln>
        </p:spPr>
        <p:txBody>
          <a:bodyPr>
            <a:spAutoFit/>
          </a:bodyPr>
          <a:lstStyle/>
          <a:p>
            <a:pPr>
              <a:spcBef>
                <a:spcPct val="50000"/>
              </a:spcBef>
            </a:pPr>
            <a:endParaRPr sz="2000" dirty="0">
              <a:ea typeface="SimSun" panose="02010600030101010101" pitchFamily="2" charset="-122"/>
            </a:endParaRPr>
          </a:p>
        </p:txBody>
      </p:sp>
      <p:sp>
        <p:nvSpPr>
          <p:cNvPr id="100364" name="Text Box 14"/>
          <p:cNvSpPr txBox="1"/>
          <p:nvPr/>
        </p:nvSpPr>
        <p:spPr>
          <a:xfrm>
            <a:off x="4368800" y="3860800"/>
            <a:ext cx="431800" cy="274638"/>
          </a:xfrm>
          <a:prstGeom prst="rect">
            <a:avLst/>
          </a:prstGeom>
          <a:solidFill>
            <a:schemeClr val="bg1"/>
          </a:solidFill>
          <a:ln w="9525">
            <a:noFill/>
          </a:ln>
        </p:spPr>
        <p:txBody>
          <a:bodyPr>
            <a:spAutoFit/>
          </a:bodyPr>
          <a:lstStyle/>
          <a:p>
            <a:pPr>
              <a:spcBef>
                <a:spcPct val="50000"/>
              </a:spcBef>
            </a:pPr>
            <a:endParaRPr sz="1200" dirty="0">
              <a:ea typeface="SimSun" panose="02010600030101010101" pitchFamily="2" charset="-122"/>
            </a:endParaRPr>
          </a:p>
        </p:txBody>
      </p:sp>
      <p:sp>
        <p:nvSpPr>
          <p:cNvPr id="100365" name="Text Box 15"/>
          <p:cNvSpPr txBox="1"/>
          <p:nvPr/>
        </p:nvSpPr>
        <p:spPr>
          <a:xfrm>
            <a:off x="6529389" y="3644901"/>
            <a:ext cx="935037" cy="366713"/>
          </a:xfrm>
          <a:prstGeom prst="rect">
            <a:avLst/>
          </a:prstGeom>
          <a:solidFill>
            <a:schemeClr val="bg1"/>
          </a:solidFill>
          <a:ln w="9525">
            <a:noFill/>
          </a:ln>
        </p:spPr>
        <p:txBody>
          <a:bodyPr>
            <a:spAutoFit/>
          </a:bodyPr>
          <a:lstStyle/>
          <a:p>
            <a:pPr>
              <a:spcBef>
                <a:spcPct val="50000"/>
              </a:spcBef>
            </a:pPr>
            <a:endParaRPr dirty="0">
              <a:latin typeface="Arial" panose="020B0604020202020204" pitchFamily="34" charset="0"/>
              <a:ea typeface="SimSun" panose="02010600030101010101" pitchFamily="2" charset="-122"/>
            </a:endParaRPr>
          </a:p>
        </p:txBody>
      </p:sp>
      <p:sp>
        <p:nvSpPr>
          <p:cNvPr id="100366" name="Text Box 16"/>
          <p:cNvSpPr txBox="1"/>
          <p:nvPr/>
        </p:nvSpPr>
        <p:spPr>
          <a:xfrm>
            <a:off x="3505200" y="3500438"/>
            <a:ext cx="1296988" cy="366712"/>
          </a:xfrm>
          <a:prstGeom prst="rect">
            <a:avLst/>
          </a:prstGeom>
          <a:noFill/>
          <a:ln w="9525">
            <a:noFill/>
          </a:ln>
        </p:spPr>
        <p:txBody>
          <a:bodyPr>
            <a:spAutoFit/>
          </a:bodyPr>
          <a:lstStyle/>
          <a:p>
            <a:pPr algn="ctr">
              <a:spcBef>
                <a:spcPct val="50000"/>
              </a:spcBef>
            </a:pPr>
            <a:r>
              <a:rPr lang="en-US" altLang="zh-CN" b="1" dirty="0">
                <a:solidFill>
                  <a:srgbClr val="0000FF"/>
                </a:solidFill>
                <a:latin typeface="Arial" panose="020B0604020202020204" pitchFamily="34" charset="0"/>
                <a:ea typeface="SimSun" panose="02010600030101010101" pitchFamily="2" charset="-122"/>
              </a:rPr>
              <a:t>Serum</a:t>
            </a:r>
          </a:p>
        </p:txBody>
      </p:sp>
      <p:sp>
        <p:nvSpPr>
          <p:cNvPr id="100367" name="Text Box 17"/>
          <p:cNvSpPr txBox="1"/>
          <p:nvPr/>
        </p:nvSpPr>
        <p:spPr>
          <a:xfrm>
            <a:off x="6456364" y="3500438"/>
            <a:ext cx="1296987" cy="366712"/>
          </a:xfrm>
          <a:prstGeom prst="rect">
            <a:avLst/>
          </a:prstGeom>
          <a:noFill/>
          <a:ln w="9525">
            <a:noFill/>
          </a:ln>
        </p:spPr>
        <p:txBody>
          <a:bodyPr>
            <a:spAutoFit/>
          </a:bodyPr>
          <a:lstStyle/>
          <a:p>
            <a:pPr algn="ctr">
              <a:spcBef>
                <a:spcPct val="50000"/>
              </a:spcBef>
            </a:pPr>
            <a:r>
              <a:rPr lang="en-US" altLang="zh-CN" b="1" dirty="0">
                <a:solidFill>
                  <a:srgbClr val="0000FF"/>
                </a:solidFill>
                <a:latin typeface="Arial" panose="020B0604020202020204" pitchFamily="34" charset="0"/>
                <a:ea typeface="SimSun" panose="02010600030101010101" pitchFamily="2" charset="-122"/>
              </a:rPr>
              <a:t>Serum</a:t>
            </a:r>
          </a:p>
        </p:txBody>
      </p:sp>
      <p:sp>
        <p:nvSpPr>
          <p:cNvPr id="100368" name="Text Box 18"/>
          <p:cNvSpPr txBox="1"/>
          <p:nvPr/>
        </p:nvSpPr>
        <p:spPr>
          <a:xfrm rot="-2106638">
            <a:off x="6169026" y="1982788"/>
            <a:ext cx="1152525" cy="366712"/>
          </a:xfrm>
          <a:prstGeom prst="rect">
            <a:avLst/>
          </a:prstGeom>
          <a:solidFill>
            <a:schemeClr val="bg1"/>
          </a:solidFill>
          <a:ln w="9525">
            <a:noFill/>
          </a:ln>
        </p:spPr>
        <p:txBody>
          <a:bodyPr>
            <a:spAutoFit/>
          </a:bodyPr>
          <a:lstStyle/>
          <a:p>
            <a:pPr>
              <a:spcBef>
                <a:spcPct val="50000"/>
              </a:spcBef>
            </a:pPr>
            <a:endParaRPr dirty="0">
              <a:latin typeface="Arial" panose="020B0604020202020204" pitchFamily="34" charset="0"/>
              <a:ea typeface="SimSun" panose="02010600030101010101" pitchFamily="2" charset="-122"/>
            </a:endParaRPr>
          </a:p>
        </p:txBody>
      </p:sp>
      <p:sp>
        <p:nvSpPr>
          <p:cNvPr id="100369" name="Text Box 19"/>
          <p:cNvSpPr txBox="1"/>
          <p:nvPr/>
        </p:nvSpPr>
        <p:spPr>
          <a:xfrm rot="2384531">
            <a:off x="6386514" y="2898776"/>
            <a:ext cx="2232025" cy="366713"/>
          </a:xfrm>
          <a:prstGeom prst="rect">
            <a:avLst/>
          </a:prstGeom>
          <a:solidFill>
            <a:schemeClr val="bg1"/>
          </a:solidFill>
          <a:ln w="9525">
            <a:noFill/>
          </a:ln>
        </p:spPr>
        <p:txBody>
          <a:bodyPr>
            <a:spAutoFit/>
          </a:bodyPr>
          <a:lstStyle/>
          <a:p>
            <a:pPr>
              <a:spcBef>
                <a:spcPct val="50000"/>
              </a:spcBef>
            </a:pPr>
            <a:endParaRPr dirty="0">
              <a:latin typeface="Arial" panose="020B0604020202020204" pitchFamily="34" charset="0"/>
              <a:ea typeface="SimSun" panose="02010600030101010101" pitchFamily="2" charset="-122"/>
            </a:endParaRPr>
          </a:p>
        </p:txBody>
      </p:sp>
      <p:sp>
        <p:nvSpPr>
          <p:cNvPr id="100370" name="Text Box 20"/>
          <p:cNvSpPr txBox="1"/>
          <p:nvPr/>
        </p:nvSpPr>
        <p:spPr>
          <a:xfrm>
            <a:off x="6129338" y="1844676"/>
            <a:ext cx="184150" cy="366713"/>
          </a:xfrm>
          <a:prstGeom prst="rect">
            <a:avLst/>
          </a:prstGeom>
          <a:solidFill>
            <a:schemeClr val="bg1"/>
          </a:solidFill>
          <a:ln w="9525">
            <a:noFill/>
          </a:ln>
        </p:spPr>
        <p:txBody>
          <a:bodyPr>
            <a:spAutoFit/>
          </a:bodyPr>
          <a:lstStyle/>
          <a:p>
            <a:pPr>
              <a:spcBef>
                <a:spcPct val="50000"/>
              </a:spcBef>
            </a:pPr>
            <a:endParaRPr dirty="0">
              <a:latin typeface="Arial" panose="020B0604020202020204" pitchFamily="34" charset="0"/>
              <a:ea typeface="SimSun" panose="02010600030101010101" pitchFamily="2" charset="-122"/>
            </a:endParaRPr>
          </a:p>
        </p:txBody>
      </p:sp>
      <p:sp>
        <p:nvSpPr>
          <p:cNvPr id="100371" name="Text Box 21"/>
          <p:cNvSpPr txBox="1"/>
          <p:nvPr/>
        </p:nvSpPr>
        <p:spPr>
          <a:xfrm>
            <a:off x="7177089" y="1412876"/>
            <a:ext cx="1512887" cy="366713"/>
          </a:xfrm>
          <a:prstGeom prst="rect">
            <a:avLst/>
          </a:prstGeom>
          <a:solidFill>
            <a:schemeClr val="bg1"/>
          </a:solidFill>
          <a:ln w="9525">
            <a:noFill/>
          </a:ln>
        </p:spPr>
        <p:txBody>
          <a:bodyPr>
            <a:spAutoFit/>
          </a:bodyPr>
          <a:lstStyle/>
          <a:p>
            <a:pPr>
              <a:spcBef>
                <a:spcPct val="50000"/>
              </a:spcBef>
            </a:pPr>
            <a:endParaRPr dirty="0">
              <a:latin typeface="Arial" panose="020B0604020202020204" pitchFamily="34" charset="0"/>
              <a:ea typeface="SimSun" panose="02010600030101010101" pitchFamily="2" charset="-122"/>
            </a:endParaRPr>
          </a:p>
        </p:txBody>
      </p:sp>
      <p:sp>
        <p:nvSpPr>
          <p:cNvPr id="100372" name="Text Box 22"/>
          <p:cNvSpPr txBox="1"/>
          <p:nvPr/>
        </p:nvSpPr>
        <p:spPr>
          <a:xfrm>
            <a:off x="8401050" y="3278188"/>
            <a:ext cx="1079500" cy="366712"/>
          </a:xfrm>
          <a:prstGeom prst="rect">
            <a:avLst/>
          </a:prstGeom>
          <a:solidFill>
            <a:schemeClr val="bg1"/>
          </a:solidFill>
          <a:ln w="9525">
            <a:noFill/>
          </a:ln>
        </p:spPr>
        <p:txBody>
          <a:bodyPr>
            <a:spAutoFit/>
          </a:bodyPr>
          <a:lstStyle/>
          <a:p>
            <a:pPr>
              <a:spcBef>
                <a:spcPct val="50000"/>
              </a:spcBef>
            </a:pPr>
            <a:endParaRPr dirty="0">
              <a:latin typeface="Arial" panose="020B0604020202020204" pitchFamily="34" charset="0"/>
              <a:ea typeface="SimSun" panose="02010600030101010101" pitchFamily="2" charset="-122"/>
            </a:endParaRPr>
          </a:p>
        </p:txBody>
      </p:sp>
      <p:sp>
        <p:nvSpPr>
          <p:cNvPr id="100373" name="Text Box 23"/>
          <p:cNvSpPr txBox="1"/>
          <p:nvPr/>
        </p:nvSpPr>
        <p:spPr>
          <a:xfrm>
            <a:off x="6816726" y="3789364"/>
            <a:ext cx="1008063" cy="274637"/>
          </a:xfrm>
          <a:prstGeom prst="rect">
            <a:avLst/>
          </a:prstGeom>
          <a:solidFill>
            <a:schemeClr val="bg1"/>
          </a:solidFill>
          <a:ln w="9525">
            <a:noFill/>
          </a:ln>
        </p:spPr>
        <p:txBody>
          <a:bodyPr>
            <a:spAutoFit/>
          </a:bodyPr>
          <a:lstStyle/>
          <a:p>
            <a:pPr>
              <a:spcBef>
                <a:spcPct val="50000"/>
              </a:spcBef>
            </a:pPr>
            <a:endParaRPr sz="1200" dirty="0">
              <a:ea typeface="SimSun" panose="02010600030101010101" pitchFamily="2" charset="-122"/>
            </a:endParaRPr>
          </a:p>
        </p:txBody>
      </p:sp>
      <p:sp>
        <p:nvSpPr>
          <p:cNvPr id="100374" name="Text Box 24"/>
          <p:cNvSpPr txBox="1"/>
          <p:nvPr/>
        </p:nvSpPr>
        <p:spPr>
          <a:xfrm>
            <a:off x="2279651" y="4287839"/>
            <a:ext cx="2087563" cy="581025"/>
          </a:xfrm>
          <a:prstGeom prst="rect">
            <a:avLst/>
          </a:prstGeom>
          <a:solidFill>
            <a:schemeClr val="bg1"/>
          </a:solidFill>
          <a:ln w="9525">
            <a:noFill/>
          </a:ln>
        </p:spPr>
        <p:txBody>
          <a:bodyPr>
            <a:spAutoFit/>
          </a:bodyPr>
          <a:lstStyle/>
          <a:p>
            <a:pPr algn="ctr">
              <a:spcBef>
                <a:spcPct val="50000"/>
              </a:spcBef>
            </a:pPr>
            <a:r>
              <a:rPr lang="en-US" altLang="zh-CN" sz="1600" b="1" dirty="0">
                <a:ea typeface="SimSun" panose="02010600030101010101" pitchFamily="2" charset="-122"/>
              </a:rPr>
              <a:t>Main side of agglutination</a:t>
            </a:r>
          </a:p>
        </p:txBody>
      </p:sp>
      <p:sp>
        <p:nvSpPr>
          <p:cNvPr id="100375" name="Text Box 28"/>
          <p:cNvSpPr txBox="1"/>
          <p:nvPr/>
        </p:nvSpPr>
        <p:spPr>
          <a:xfrm>
            <a:off x="6888163" y="5013326"/>
            <a:ext cx="2519362" cy="366713"/>
          </a:xfrm>
          <a:prstGeom prst="rect">
            <a:avLst/>
          </a:prstGeom>
          <a:solidFill>
            <a:schemeClr val="bg1"/>
          </a:solidFill>
          <a:ln w="9525">
            <a:noFill/>
          </a:ln>
        </p:spPr>
        <p:txBody>
          <a:bodyPr>
            <a:spAutoFit/>
          </a:bodyPr>
          <a:lstStyle/>
          <a:p>
            <a:pPr>
              <a:spcBef>
                <a:spcPct val="50000"/>
              </a:spcBef>
            </a:pPr>
            <a:endParaRPr dirty="0">
              <a:latin typeface="Arial" panose="020B0604020202020204" pitchFamily="34" charset="0"/>
              <a:ea typeface="SimSun" panose="02010600030101010101" pitchFamily="2" charset="-122"/>
            </a:endParaRPr>
          </a:p>
        </p:txBody>
      </p:sp>
      <p:sp>
        <p:nvSpPr>
          <p:cNvPr id="100376" name="Text Box 29"/>
          <p:cNvSpPr txBox="1"/>
          <p:nvPr/>
        </p:nvSpPr>
        <p:spPr>
          <a:xfrm>
            <a:off x="6745289" y="4941888"/>
            <a:ext cx="3527425" cy="366712"/>
          </a:xfrm>
          <a:prstGeom prst="rect">
            <a:avLst/>
          </a:prstGeom>
          <a:noFill/>
          <a:ln w="9525">
            <a:noFill/>
          </a:ln>
        </p:spPr>
        <p:txBody>
          <a:bodyPr>
            <a:spAutoFit/>
          </a:bodyPr>
          <a:lstStyle/>
          <a:p>
            <a:pPr>
              <a:spcBef>
                <a:spcPct val="50000"/>
              </a:spcBef>
            </a:pPr>
            <a:r>
              <a:rPr lang="en-US" altLang="zh-CN" dirty="0">
                <a:latin typeface="Arial" panose="020B0604020202020204" pitchFamily="34" charset="0"/>
                <a:ea typeface="SimSun" panose="02010600030101010101" pitchFamily="2" charset="-122"/>
              </a:rPr>
              <a:t>Perfect match, transfusion</a:t>
            </a:r>
          </a:p>
        </p:txBody>
      </p:sp>
      <p:sp>
        <p:nvSpPr>
          <p:cNvPr id="100377" name="Text Box 30"/>
          <p:cNvSpPr txBox="1"/>
          <p:nvPr/>
        </p:nvSpPr>
        <p:spPr>
          <a:xfrm>
            <a:off x="6961189" y="5445126"/>
            <a:ext cx="2160587" cy="366713"/>
          </a:xfrm>
          <a:prstGeom prst="rect">
            <a:avLst/>
          </a:prstGeom>
          <a:solidFill>
            <a:schemeClr val="bg1"/>
          </a:solidFill>
          <a:ln w="9525">
            <a:noFill/>
          </a:ln>
        </p:spPr>
        <p:txBody>
          <a:bodyPr>
            <a:spAutoFit/>
          </a:bodyPr>
          <a:lstStyle/>
          <a:p>
            <a:pPr>
              <a:spcBef>
                <a:spcPct val="50000"/>
              </a:spcBef>
            </a:pPr>
            <a:endParaRPr dirty="0">
              <a:latin typeface="Arial" panose="020B0604020202020204" pitchFamily="34" charset="0"/>
              <a:ea typeface="SimSun" panose="02010600030101010101" pitchFamily="2" charset="-122"/>
            </a:endParaRPr>
          </a:p>
        </p:txBody>
      </p:sp>
      <p:sp>
        <p:nvSpPr>
          <p:cNvPr id="100378" name="Text Box 31"/>
          <p:cNvSpPr txBox="1"/>
          <p:nvPr/>
        </p:nvSpPr>
        <p:spPr>
          <a:xfrm>
            <a:off x="6743701" y="5438776"/>
            <a:ext cx="3960813" cy="366713"/>
          </a:xfrm>
          <a:prstGeom prst="rect">
            <a:avLst/>
          </a:prstGeom>
          <a:noFill/>
          <a:ln w="9525">
            <a:noFill/>
          </a:ln>
        </p:spPr>
        <p:txBody>
          <a:bodyPr>
            <a:spAutoFit/>
          </a:bodyPr>
          <a:lstStyle/>
          <a:p>
            <a:pPr>
              <a:spcBef>
                <a:spcPct val="50000"/>
              </a:spcBef>
            </a:pPr>
            <a:r>
              <a:rPr lang="en-US" altLang="zh-CN" dirty="0">
                <a:latin typeface="Arial" panose="020B0604020202020204" pitchFamily="34" charset="0"/>
                <a:ea typeface="SimSun" panose="02010600030101010101" pitchFamily="2" charset="-122"/>
              </a:rPr>
              <a:t>No match, transfusion</a:t>
            </a:r>
          </a:p>
        </p:txBody>
      </p:sp>
      <p:sp>
        <p:nvSpPr>
          <p:cNvPr id="100379" name="Text Box 32"/>
          <p:cNvSpPr txBox="1"/>
          <p:nvPr/>
        </p:nvSpPr>
        <p:spPr>
          <a:xfrm>
            <a:off x="6961189" y="5942014"/>
            <a:ext cx="2376487" cy="396875"/>
          </a:xfrm>
          <a:prstGeom prst="rect">
            <a:avLst/>
          </a:prstGeom>
          <a:solidFill>
            <a:schemeClr val="bg1"/>
          </a:solidFill>
          <a:ln w="9525">
            <a:noFill/>
          </a:ln>
        </p:spPr>
        <p:txBody>
          <a:bodyPr>
            <a:spAutoFit/>
          </a:bodyPr>
          <a:lstStyle/>
          <a:p>
            <a:pPr>
              <a:spcBef>
                <a:spcPct val="50000"/>
              </a:spcBef>
            </a:pPr>
            <a:endParaRPr sz="2000" dirty="0">
              <a:ea typeface="SimSun" panose="02010600030101010101" pitchFamily="2" charset="-122"/>
            </a:endParaRPr>
          </a:p>
        </p:txBody>
      </p:sp>
      <p:sp>
        <p:nvSpPr>
          <p:cNvPr id="100380" name="Text Box 33"/>
          <p:cNvSpPr txBox="1"/>
          <p:nvPr/>
        </p:nvSpPr>
        <p:spPr>
          <a:xfrm>
            <a:off x="6743701" y="5942013"/>
            <a:ext cx="3960813" cy="366712"/>
          </a:xfrm>
          <a:prstGeom prst="rect">
            <a:avLst/>
          </a:prstGeom>
          <a:noFill/>
          <a:ln w="9525">
            <a:noFill/>
          </a:ln>
        </p:spPr>
        <p:txBody>
          <a:bodyPr>
            <a:spAutoFit/>
          </a:bodyPr>
          <a:lstStyle/>
          <a:p>
            <a:pPr>
              <a:spcBef>
                <a:spcPct val="50000"/>
              </a:spcBef>
            </a:pPr>
            <a:r>
              <a:rPr lang="en-US" altLang="zh-CN" dirty="0">
                <a:latin typeface="Arial" panose="020B0604020202020204" pitchFamily="34" charset="0"/>
                <a:ea typeface="SimSun" panose="02010600030101010101" pitchFamily="2" charset="-122"/>
              </a:rPr>
              <a:t>Transfusion under emergency</a:t>
            </a:r>
          </a:p>
        </p:txBody>
      </p:sp>
      <p:sp>
        <p:nvSpPr>
          <p:cNvPr id="100381" name="Text Box 34"/>
          <p:cNvSpPr txBox="1"/>
          <p:nvPr/>
        </p:nvSpPr>
        <p:spPr>
          <a:xfrm>
            <a:off x="8329614" y="5229226"/>
            <a:ext cx="503237" cy="701675"/>
          </a:xfrm>
          <a:prstGeom prst="rect">
            <a:avLst/>
          </a:prstGeom>
          <a:noFill/>
          <a:ln w="9525">
            <a:noFill/>
          </a:ln>
        </p:spPr>
        <p:txBody>
          <a:bodyPr>
            <a:spAutoFit/>
          </a:bodyPr>
          <a:lstStyle/>
          <a:p>
            <a:pPr>
              <a:spcBef>
                <a:spcPct val="50000"/>
              </a:spcBef>
            </a:pPr>
            <a:r>
              <a:rPr lang="en-US" altLang="zh-CN" sz="4000" b="1" dirty="0">
                <a:solidFill>
                  <a:srgbClr val="FF0000"/>
                </a:solidFill>
                <a:latin typeface="SimSun" panose="02010600030101010101" pitchFamily="2" charset="-122"/>
                <a:ea typeface="SimSun" panose="02010600030101010101" pitchFamily="2" charset="-122"/>
              </a:rPr>
              <a:t>×</a:t>
            </a:r>
          </a:p>
        </p:txBody>
      </p:sp>
      <p:sp>
        <p:nvSpPr>
          <p:cNvPr id="100382" name="Text Box 35"/>
          <p:cNvSpPr txBox="1"/>
          <p:nvPr/>
        </p:nvSpPr>
        <p:spPr>
          <a:xfrm>
            <a:off x="4800600" y="4292601"/>
            <a:ext cx="1944688" cy="366713"/>
          </a:xfrm>
          <a:prstGeom prst="rect">
            <a:avLst/>
          </a:prstGeom>
          <a:solidFill>
            <a:schemeClr val="bg1"/>
          </a:solidFill>
          <a:ln w="9525">
            <a:noFill/>
          </a:ln>
        </p:spPr>
        <p:txBody>
          <a:bodyPr>
            <a:spAutoFit/>
          </a:bodyPr>
          <a:lstStyle/>
          <a:p>
            <a:pPr>
              <a:spcBef>
                <a:spcPct val="50000"/>
              </a:spcBef>
            </a:pPr>
            <a:endParaRPr dirty="0">
              <a:latin typeface="Arial" panose="020B0604020202020204" pitchFamily="34" charset="0"/>
              <a:ea typeface="SimSun" panose="02010600030101010101" pitchFamily="2" charset="-122"/>
            </a:endParaRPr>
          </a:p>
        </p:txBody>
      </p:sp>
      <p:sp>
        <p:nvSpPr>
          <p:cNvPr id="100383" name="Text Box 36"/>
          <p:cNvSpPr txBox="1"/>
          <p:nvPr/>
        </p:nvSpPr>
        <p:spPr>
          <a:xfrm>
            <a:off x="4729164" y="4287839"/>
            <a:ext cx="2232025" cy="581025"/>
          </a:xfrm>
          <a:prstGeom prst="rect">
            <a:avLst/>
          </a:prstGeom>
          <a:noFill/>
          <a:ln w="9525">
            <a:noFill/>
          </a:ln>
        </p:spPr>
        <p:txBody>
          <a:bodyPr>
            <a:spAutoFit/>
          </a:bodyPr>
          <a:lstStyle/>
          <a:p>
            <a:pPr>
              <a:spcBef>
                <a:spcPct val="50000"/>
              </a:spcBef>
            </a:pPr>
            <a:r>
              <a:rPr lang="en-US" altLang="zh-CN" sz="1600" b="1" dirty="0">
                <a:ea typeface="SimSun" panose="02010600030101010101" pitchFamily="2" charset="-122"/>
              </a:rPr>
              <a:t>Subordinary side of agglutination</a:t>
            </a:r>
          </a:p>
        </p:txBody>
      </p:sp>
      <p:sp>
        <p:nvSpPr>
          <p:cNvPr id="100384" name="Text Box 37"/>
          <p:cNvSpPr txBox="1"/>
          <p:nvPr/>
        </p:nvSpPr>
        <p:spPr>
          <a:xfrm>
            <a:off x="7248526" y="4437063"/>
            <a:ext cx="2447925" cy="336550"/>
          </a:xfrm>
          <a:prstGeom prst="rect">
            <a:avLst/>
          </a:prstGeom>
          <a:noFill/>
          <a:ln w="9525">
            <a:noFill/>
          </a:ln>
        </p:spPr>
        <p:txBody>
          <a:bodyPr>
            <a:spAutoFit/>
          </a:bodyPr>
          <a:lstStyle/>
          <a:p>
            <a:pPr algn="ctr">
              <a:spcBef>
                <a:spcPct val="50000"/>
              </a:spcBef>
            </a:pPr>
            <a:r>
              <a:rPr lang="en-US" altLang="zh-CN" sz="1600" b="1" dirty="0">
                <a:ea typeface="SimSun" panose="02010600030101010101" pitchFamily="2" charset="-122"/>
              </a:rPr>
              <a:t>Decision</a:t>
            </a:r>
          </a:p>
        </p:txBody>
      </p:sp>
      <p:sp>
        <p:nvSpPr>
          <p:cNvPr id="100385" name="Text Box 39"/>
          <p:cNvSpPr txBox="1"/>
          <p:nvPr/>
        </p:nvSpPr>
        <p:spPr>
          <a:xfrm>
            <a:off x="2640013" y="6405563"/>
            <a:ext cx="6119812" cy="336550"/>
          </a:xfrm>
          <a:prstGeom prst="rect">
            <a:avLst/>
          </a:prstGeom>
          <a:noFill/>
          <a:ln w="9525">
            <a:noFill/>
          </a:ln>
        </p:spPr>
        <p:txBody>
          <a:bodyPr>
            <a:spAutoFit/>
          </a:bodyPr>
          <a:lstStyle/>
          <a:p>
            <a:pPr>
              <a:spcBef>
                <a:spcPct val="50000"/>
              </a:spcBef>
            </a:pPr>
            <a:r>
              <a:rPr lang="en-US" altLang="zh-CN" sz="1600" b="1" dirty="0">
                <a:ea typeface="SimSun" panose="02010600030101010101" pitchFamily="2" charset="-122"/>
              </a:rPr>
              <a:t>+: Agglutination; -: No agglutination </a:t>
            </a:r>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94</a:t>
            </a:fld>
            <a:endParaRPr lang="en-US" altLang="zh-CN" dirty="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203778"/>
                                        </p:tgtEl>
                                        <p:attrNameLst>
                                          <p:attrName>style.visibility</p:attrName>
                                        </p:attrNameLst>
                                      </p:cBhvr>
                                      <p:to>
                                        <p:strVal val="visible"/>
                                      </p:to>
                                    </p:set>
                                    <p:animEffect transition="in" filter="box(out)">
                                      <p:cBhvr>
                                        <p:cTn id="7" dur="500"/>
                                        <p:tgtEl>
                                          <p:spTgt spid="2037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78"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1"/>
          <p:cNvSpPr>
            <a:spLocks noGrp="1"/>
          </p:cNvSpPr>
          <p:nvPr>
            <p:ph type="title"/>
          </p:nvPr>
        </p:nvSpPr>
        <p:spPr>
          <a:ln/>
        </p:spPr>
        <p:txBody>
          <a:bodyPr vert="horz" wrap="square" lIns="91440" tIns="45720" rIns="91440" bIns="45720" anchor="b"/>
          <a:lstStyle/>
          <a:p>
            <a:r>
              <a:rPr dirty="0"/>
              <a:t>Transfusion reactions</a:t>
            </a:r>
          </a:p>
        </p:txBody>
      </p:sp>
      <p:sp>
        <p:nvSpPr>
          <p:cNvPr id="101379" name="Content Placeholder 2"/>
          <p:cNvSpPr>
            <a:spLocks noGrp="1"/>
          </p:cNvSpPr>
          <p:nvPr>
            <p:ph idx="1"/>
          </p:nvPr>
        </p:nvSpPr>
        <p:spPr>
          <a:xfrm>
            <a:off x="1981200" y="1447801"/>
            <a:ext cx="8229600" cy="4683125"/>
          </a:xfrm>
          <a:ln/>
        </p:spPr>
        <p:txBody>
          <a:bodyPr vert="horz" wrap="square" lIns="91440" tIns="45720" rIns="91440" bIns="45720" anchor="t"/>
          <a:lstStyle/>
          <a:p>
            <a:pPr eaLnBrk="1" hangingPunct="1">
              <a:lnSpc>
                <a:spcPct val="90000"/>
              </a:lnSpc>
            </a:pPr>
            <a:r>
              <a:rPr dirty="0">
                <a:solidFill>
                  <a:srgbClr val="000000"/>
                </a:solidFill>
                <a:latin typeface="Times New Roman" panose="02020603050405020304" pitchFamily="18" charset="0"/>
                <a:cs typeface="Times New Roman" panose="02020603050405020304" pitchFamily="18" charset="0"/>
              </a:rPr>
              <a:t>Transfusion reactions occur when mismatched (Incompatible) blood is infused</a:t>
            </a:r>
          </a:p>
          <a:p>
            <a:pPr eaLnBrk="1" hangingPunct="1">
              <a:lnSpc>
                <a:spcPct val="90000"/>
              </a:lnSpc>
            </a:pPr>
            <a:r>
              <a:rPr dirty="0">
                <a:solidFill>
                  <a:srgbClr val="000000"/>
                </a:solidFill>
                <a:latin typeface="Times New Roman" panose="02020603050405020304" pitchFamily="18" charset="0"/>
                <a:cs typeface="Times New Roman" panose="02020603050405020304" pitchFamily="18" charset="0"/>
              </a:rPr>
              <a:t>Donor’s cells are attacked by the recipient’s plasma agglutinins causing:</a:t>
            </a:r>
          </a:p>
          <a:p>
            <a:pPr lvl="1" eaLnBrk="1" hangingPunct="1">
              <a:lnSpc>
                <a:spcPct val="90000"/>
              </a:lnSpc>
            </a:pPr>
            <a:r>
              <a:rPr dirty="0">
                <a:solidFill>
                  <a:srgbClr val="000000"/>
                </a:solidFill>
                <a:latin typeface="Times New Roman" panose="02020603050405020304" pitchFamily="18" charset="0"/>
                <a:cs typeface="Times New Roman" panose="02020603050405020304" pitchFamily="18" charset="0"/>
              </a:rPr>
              <a:t>Diminished oxygen-carrying capacity</a:t>
            </a:r>
          </a:p>
          <a:p>
            <a:pPr lvl="1" eaLnBrk="1" hangingPunct="1">
              <a:lnSpc>
                <a:spcPct val="90000"/>
              </a:lnSpc>
            </a:pPr>
            <a:r>
              <a:rPr dirty="0">
                <a:solidFill>
                  <a:srgbClr val="000000"/>
                </a:solidFill>
                <a:latin typeface="Times New Roman" panose="02020603050405020304" pitchFamily="18" charset="0"/>
                <a:cs typeface="Times New Roman" panose="02020603050405020304" pitchFamily="18" charset="0"/>
              </a:rPr>
              <a:t>Clumped cells that impede blood flow</a:t>
            </a:r>
          </a:p>
          <a:p>
            <a:pPr lvl="1" eaLnBrk="1" hangingPunct="1">
              <a:lnSpc>
                <a:spcPct val="90000"/>
              </a:lnSpc>
            </a:pPr>
            <a:r>
              <a:rPr dirty="0">
                <a:solidFill>
                  <a:srgbClr val="000000"/>
                </a:solidFill>
                <a:latin typeface="Times New Roman" panose="02020603050405020304" pitchFamily="18" charset="0"/>
                <a:cs typeface="Times New Roman" panose="02020603050405020304" pitchFamily="18" charset="0"/>
              </a:rPr>
              <a:t>Ruptured RBCs that release free hemoglobin into the bloodstream</a:t>
            </a:r>
          </a:p>
          <a:p>
            <a:pPr eaLnBrk="1" hangingPunct="1">
              <a:lnSpc>
                <a:spcPct val="90000"/>
              </a:lnSpc>
            </a:pPr>
            <a:r>
              <a:rPr dirty="0">
                <a:latin typeface="Times New Roman" panose="02020603050405020304" pitchFamily="18" charset="0"/>
                <a:cs typeface="Times New Roman" panose="02020603050405020304" pitchFamily="18" charset="0"/>
              </a:rPr>
              <a:t>Circulating hemoglobin precipitates in the kidneys and causes renal failure</a:t>
            </a:r>
          </a:p>
          <a:p>
            <a:endParaRPr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95</a:t>
            </a:fld>
            <a:endParaRPr lang="en-US" altLang="zh-CN" dirty="0">
              <a:latin typeface="Arial" panose="020B0604020202020204" pitchFamily="34" charset="0"/>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1"/>
          <p:cNvSpPr>
            <a:spLocks noGrp="1"/>
          </p:cNvSpPr>
          <p:nvPr>
            <p:ph type="title"/>
          </p:nvPr>
        </p:nvSpPr>
        <p:spPr>
          <a:ln/>
        </p:spPr>
        <p:txBody>
          <a:bodyPr vert="horz" wrap="square" lIns="91440" tIns="45720" rIns="91440" bIns="45720" anchor="b"/>
          <a:lstStyle/>
          <a:p>
            <a:r>
              <a:rPr dirty="0"/>
              <a:t>Rh blood group system</a:t>
            </a:r>
          </a:p>
        </p:txBody>
      </p:sp>
      <p:sp>
        <p:nvSpPr>
          <p:cNvPr id="102403" name="Content Placeholder 2"/>
          <p:cNvSpPr>
            <a:spLocks noGrp="1"/>
          </p:cNvSpPr>
          <p:nvPr>
            <p:ph idx="1"/>
          </p:nvPr>
        </p:nvSpPr>
        <p:spPr>
          <a:ln/>
        </p:spPr>
        <p:txBody>
          <a:bodyPr vert="horz" wrap="square" lIns="91440" tIns="45720" rIns="91440" bIns="45720" anchor="t">
            <a:normAutofit lnSpcReduction="10000"/>
          </a:bodyPr>
          <a:lstStyle/>
          <a:p>
            <a:pPr algn="just">
              <a:buClr>
                <a:srgbClr val="FF0000"/>
              </a:buClr>
            </a:pPr>
            <a:r>
              <a:rPr lang="en-US" altLang="zh-CN" dirty="0">
                <a:latin typeface="Times New Roman" panose="02020603050405020304" pitchFamily="18" charset="0"/>
                <a:cs typeface="Times New Roman" panose="02020603050405020304" pitchFamily="18" charset="0"/>
              </a:rPr>
              <a:t>Rh antigen (Rh factor) is about 40 kinds and Rh factors related to clinic are D, E, C, c, e and most important is D antigen.</a:t>
            </a:r>
          </a:p>
          <a:p>
            <a:pPr algn="just">
              <a:buClr>
                <a:srgbClr val="FF0000"/>
              </a:buClr>
            </a:pPr>
            <a:r>
              <a:rPr lang="en-US" altLang="zh-CN" dirty="0">
                <a:latin typeface="Times New Roman" panose="02020603050405020304" pitchFamily="18" charset="0"/>
                <a:cs typeface="Times New Roman" panose="02020603050405020304" pitchFamily="18" charset="0"/>
              </a:rPr>
              <a:t>Membrane of RBC has D antigen meaning Rh Positive, otherwise, Rh negative. </a:t>
            </a:r>
          </a:p>
          <a:p>
            <a:pPr algn="just">
              <a:buClr>
                <a:srgbClr val="FF0000"/>
              </a:buClr>
            </a:pPr>
            <a:r>
              <a:rPr lang="en-US" altLang="zh-CN" dirty="0">
                <a:latin typeface="Times New Roman" panose="02020603050405020304" pitchFamily="18" charset="0"/>
                <a:cs typeface="Times New Roman" panose="02020603050405020304" pitchFamily="18" charset="0"/>
              </a:rPr>
              <a:t>Most of people (99</a:t>
            </a:r>
            <a:r>
              <a:rPr lang="zh-CN" altLang="en-US" dirty="0">
                <a:latin typeface="Times New Roman" panose="02020603050405020304" pitchFamily="18" charset="0"/>
                <a:cs typeface="Times New Roman" panose="02020603050405020304" pitchFamily="18" charset="0"/>
              </a:rPr>
              <a:t>％</a:t>
            </a:r>
            <a:r>
              <a:rPr lang="en-US" altLang="zh-CN" dirty="0">
                <a:latin typeface="Times New Roman" panose="02020603050405020304" pitchFamily="18" charset="0"/>
                <a:cs typeface="Times New Roman" panose="02020603050405020304" pitchFamily="18" charset="0"/>
              </a:rPr>
              <a:t>) are Rh Positive and less than 1% persons are Rh negative.</a:t>
            </a:r>
          </a:p>
          <a:p>
            <a:pPr eaLnBrk="1" hangingPunct="1">
              <a:lnSpc>
                <a:spcPct val="90000"/>
              </a:lnSpc>
            </a:pPr>
            <a:r>
              <a:rPr dirty="0">
                <a:solidFill>
                  <a:srgbClr val="000000"/>
                </a:solidFill>
                <a:latin typeface="Times New Roman" panose="02020603050405020304" pitchFamily="18" charset="0"/>
                <a:cs typeface="Times New Roman" panose="02020603050405020304" pitchFamily="18" charset="0"/>
              </a:rPr>
              <a:t>Anti-Rh antibodies are not normally present. </a:t>
            </a:r>
          </a:p>
          <a:p>
            <a:pPr eaLnBrk="1" hangingPunct="1">
              <a:lnSpc>
                <a:spcPct val="90000"/>
              </a:lnSpc>
            </a:pPr>
            <a:r>
              <a:rPr dirty="0">
                <a:solidFill>
                  <a:srgbClr val="000000"/>
                </a:solidFill>
                <a:latin typeface="Times New Roman" panose="02020603050405020304" pitchFamily="18" charset="0"/>
                <a:cs typeface="Times New Roman" panose="02020603050405020304" pitchFamily="18" charset="0"/>
              </a:rPr>
              <a:t>However, if an Rh</a:t>
            </a:r>
            <a:r>
              <a:rPr baseline="30000" dirty="0">
                <a:solidFill>
                  <a:srgbClr val="000000"/>
                </a:solidFill>
                <a:latin typeface="Times New Roman" panose="02020603050405020304" pitchFamily="18" charset="0"/>
                <a:cs typeface="Times New Roman" panose="02020603050405020304" pitchFamily="18" charset="0"/>
              </a:rPr>
              <a:t>–</a:t>
            </a:r>
            <a:r>
              <a:rPr dirty="0">
                <a:solidFill>
                  <a:srgbClr val="000000"/>
                </a:solidFill>
                <a:latin typeface="Times New Roman" panose="02020603050405020304" pitchFamily="18" charset="0"/>
                <a:cs typeface="Times New Roman" panose="02020603050405020304" pitchFamily="18" charset="0"/>
              </a:rPr>
              <a:t> individual receives Rh</a:t>
            </a:r>
            <a:r>
              <a:rPr baseline="30000" dirty="0">
                <a:solidFill>
                  <a:srgbClr val="000000"/>
                </a:solidFill>
                <a:latin typeface="Times New Roman" panose="02020603050405020304" pitchFamily="18" charset="0"/>
                <a:cs typeface="Times New Roman" panose="02020603050405020304" pitchFamily="18" charset="0"/>
              </a:rPr>
              <a:t>+</a:t>
            </a:r>
            <a:r>
              <a:rPr dirty="0">
                <a:solidFill>
                  <a:srgbClr val="000000"/>
                </a:solidFill>
                <a:latin typeface="Times New Roman" panose="02020603050405020304" pitchFamily="18" charset="0"/>
                <a:cs typeface="Times New Roman" panose="02020603050405020304" pitchFamily="18" charset="0"/>
              </a:rPr>
              <a:t> blood, anti-Rh antibodies form &amp; </a:t>
            </a:r>
            <a:r>
              <a:rPr dirty="0">
                <a:latin typeface="Times New Roman" panose="02020603050405020304" pitchFamily="18" charset="0"/>
                <a:cs typeface="Times New Roman" panose="02020603050405020304" pitchFamily="18" charset="0"/>
              </a:rPr>
              <a:t>second exposure to Rh</a:t>
            </a:r>
            <a:r>
              <a:rPr baseline="30000" dirty="0">
                <a:latin typeface="Times New Roman" panose="02020603050405020304" pitchFamily="18" charset="0"/>
                <a:cs typeface="Times New Roman" panose="02020603050405020304" pitchFamily="18" charset="0"/>
              </a:rPr>
              <a:t>+</a:t>
            </a:r>
            <a:r>
              <a:rPr dirty="0">
                <a:latin typeface="Times New Roman" panose="02020603050405020304" pitchFamily="18" charset="0"/>
                <a:cs typeface="Times New Roman" panose="02020603050405020304" pitchFamily="18" charset="0"/>
              </a:rPr>
              <a:t> blood will result in a typical transfusion reaction.</a:t>
            </a:r>
          </a:p>
          <a:p>
            <a:pPr algn="just">
              <a:buClr>
                <a:srgbClr val="FF0000"/>
              </a:buClr>
            </a:pPr>
            <a:endParaRPr lang="en-US" altLang="zh-CN" b="1" dirty="0">
              <a:latin typeface="Times New Roman" panose="02020603050405020304" pitchFamily="18" charset="0"/>
              <a:cs typeface="Times New Roman" panose="02020603050405020304" pitchFamily="18" charset="0"/>
            </a:endParaRPr>
          </a:p>
          <a:p>
            <a:endParaRPr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96</a:t>
            </a:fld>
            <a:endParaRPr lang="en-US" altLang="zh-CN" dirty="0">
              <a:latin typeface="Arial" panose="020B0604020202020204" pitchFamily="34" charset="0"/>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p:cNvSpPr>
          <p:nvPr>
            <p:ph type="title"/>
          </p:nvPr>
        </p:nvSpPr>
        <p:spPr>
          <a:xfrm>
            <a:off x="1524000" y="0"/>
            <a:ext cx="9144000" cy="762000"/>
          </a:xfrm>
          <a:solidFill>
            <a:srgbClr val="A50021">
              <a:alpha val="100000"/>
            </a:srgbClr>
          </a:solidFill>
          <a:ln/>
        </p:spPr>
        <p:txBody>
          <a:bodyPr vert="horz" wrap="square" lIns="91440" tIns="45720" rIns="91440" bIns="45720" anchor="b"/>
          <a:lstStyle/>
          <a:p>
            <a:pPr eaLnBrk="1" hangingPunct="1"/>
            <a:r>
              <a:rPr b="1" dirty="0">
                <a:solidFill>
                  <a:schemeClr val="bg1"/>
                </a:solidFill>
                <a:latin typeface="Times New Roman" panose="02020603050405020304" pitchFamily="18" charset="0"/>
              </a:rPr>
              <a:t>Rh Factors</a:t>
            </a:r>
          </a:p>
        </p:txBody>
      </p:sp>
      <p:sp>
        <p:nvSpPr>
          <p:cNvPr id="103427" name="Rectangle 3"/>
          <p:cNvSpPr>
            <a:spLocks noGrp="1"/>
          </p:cNvSpPr>
          <p:nvPr>
            <p:ph idx="1"/>
          </p:nvPr>
        </p:nvSpPr>
        <p:spPr>
          <a:xfrm>
            <a:off x="1752600" y="990600"/>
            <a:ext cx="6248400" cy="4953000"/>
          </a:xfrm>
          <a:ln/>
        </p:spPr>
        <p:txBody>
          <a:bodyPr vert="horz" wrap="square" lIns="91440" tIns="45720" rIns="91440" bIns="45720" anchor="t">
            <a:normAutofit lnSpcReduction="10000"/>
          </a:bodyPr>
          <a:lstStyle/>
          <a:p>
            <a:pPr algn="just" eaLnBrk="1" hangingPunct="1">
              <a:lnSpc>
                <a:spcPct val="90000"/>
              </a:lnSpc>
            </a:pPr>
            <a:r>
              <a:rPr sz="2400" dirty="0">
                <a:latin typeface="Times New Roman" panose="02020603050405020304" pitchFamily="18" charset="0"/>
              </a:rPr>
              <a:t>Scientists sometimes study </a:t>
            </a:r>
            <a:r>
              <a:rPr sz="2400" b="1" dirty="0">
                <a:latin typeface="Times New Roman" panose="02020603050405020304" pitchFamily="18" charset="0"/>
              </a:rPr>
              <a:t>Rhesus</a:t>
            </a:r>
            <a:r>
              <a:rPr sz="2400" dirty="0">
                <a:latin typeface="Times New Roman" panose="02020603050405020304" pitchFamily="18" charset="0"/>
              </a:rPr>
              <a:t> </a:t>
            </a:r>
            <a:r>
              <a:rPr sz="2400" b="1" dirty="0">
                <a:latin typeface="Times New Roman" panose="02020603050405020304" pitchFamily="18" charset="0"/>
              </a:rPr>
              <a:t>monkeys</a:t>
            </a:r>
            <a:r>
              <a:rPr sz="2400" dirty="0">
                <a:latin typeface="Times New Roman" panose="02020603050405020304" pitchFamily="18" charset="0"/>
              </a:rPr>
              <a:t> to learn more about the human anatomy because there are certain similarities between the two species. While studying Rhesus monkeys, a certain blood protein was discovered. This protein is also present in the blood of some people. Other people, however, do not have the protein. </a:t>
            </a:r>
          </a:p>
          <a:p>
            <a:pPr algn="just" eaLnBrk="1" hangingPunct="1">
              <a:lnSpc>
                <a:spcPct val="90000"/>
              </a:lnSpc>
            </a:pPr>
            <a:r>
              <a:rPr sz="2400" dirty="0">
                <a:latin typeface="Times New Roman" panose="02020603050405020304" pitchFamily="18" charset="0"/>
              </a:rPr>
              <a:t>The presence of the protein, or lack of it, is referred to as the Rh (for </a:t>
            </a:r>
            <a:r>
              <a:rPr sz="2400" b="1" dirty="0">
                <a:latin typeface="Times New Roman" panose="02020603050405020304" pitchFamily="18" charset="0"/>
              </a:rPr>
              <a:t>Rhesus</a:t>
            </a:r>
            <a:r>
              <a:rPr sz="2400" dirty="0">
                <a:latin typeface="Times New Roman" panose="02020603050405020304" pitchFamily="18" charset="0"/>
              </a:rPr>
              <a:t>) factor. </a:t>
            </a:r>
          </a:p>
          <a:p>
            <a:pPr algn="just" eaLnBrk="1" hangingPunct="1">
              <a:lnSpc>
                <a:spcPct val="90000"/>
              </a:lnSpc>
            </a:pPr>
            <a:r>
              <a:rPr sz="2400" dirty="0">
                <a:latin typeface="Times New Roman" panose="02020603050405020304" pitchFamily="18" charset="0"/>
              </a:rPr>
              <a:t>If your blood does contain the protein, your blood is said to be Rh </a:t>
            </a:r>
            <a:r>
              <a:rPr sz="2400" b="1" dirty="0">
                <a:latin typeface="Times New Roman" panose="02020603050405020304" pitchFamily="18" charset="0"/>
              </a:rPr>
              <a:t>positive</a:t>
            </a:r>
            <a:r>
              <a:rPr sz="2400" dirty="0">
                <a:latin typeface="Times New Roman" panose="02020603050405020304" pitchFamily="18" charset="0"/>
              </a:rPr>
              <a:t> (Rh+). If your blood does not contain the protein, your blood is said to be Rh </a:t>
            </a:r>
            <a:r>
              <a:rPr sz="2400" b="1" dirty="0">
                <a:latin typeface="Times New Roman" panose="02020603050405020304" pitchFamily="18" charset="0"/>
              </a:rPr>
              <a:t>negative</a:t>
            </a:r>
            <a:r>
              <a:rPr sz="2400" dirty="0">
                <a:latin typeface="Times New Roman" panose="02020603050405020304" pitchFamily="18" charset="0"/>
              </a:rPr>
              <a:t> (Rh-). </a:t>
            </a:r>
          </a:p>
          <a:p>
            <a:pPr eaLnBrk="1" hangingPunct="1">
              <a:lnSpc>
                <a:spcPct val="90000"/>
              </a:lnSpc>
            </a:pPr>
            <a:endParaRPr sz="2400" dirty="0">
              <a:latin typeface="Times New Roman" panose="02020603050405020304" pitchFamily="18" charset="0"/>
            </a:endParaRPr>
          </a:p>
        </p:txBody>
      </p:sp>
      <p:sp>
        <p:nvSpPr>
          <p:cNvPr id="103428" name="Text Box 4"/>
          <p:cNvSpPr txBox="1"/>
          <p:nvPr/>
        </p:nvSpPr>
        <p:spPr>
          <a:xfrm>
            <a:off x="8305800" y="3962401"/>
            <a:ext cx="2133600" cy="2062093"/>
          </a:xfrm>
          <a:prstGeom prst="rect">
            <a:avLst/>
          </a:prstGeom>
          <a:noFill/>
          <a:ln w="9525">
            <a:noFill/>
          </a:ln>
        </p:spPr>
        <p:txBody>
          <a:bodyPr lIns="91428" tIns="45715" rIns="91428" bIns="45715">
            <a:spAutoFit/>
          </a:bodyPr>
          <a:lstStyle/>
          <a:p>
            <a:pPr algn="ctr">
              <a:spcBef>
                <a:spcPct val="50000"/>
              </a:spcBef>
            </a:pPr>
            <a:r>
              <a:rPr sz="3200" dirty="0">
                <a:latin typeface="Cooper Black" panose="0208090404030B020404" pitchFamily="18" charset="0"/>
                <a:ea typeface="SimSun" panose="02010600030101010101" pitchFamily="2" charset="-122"/>
              </a:rPr>
              <a:t>A+  A-</a:t>
            </a:r>
            <a:br>
              <a:rPr sz="3200" dirty="0">
                <a:latin typeface="Cooper Black" panose="0208090404030B020404" pitchFamily="18" charset="0"/>
                <a:ea typeface="SimSun" panose="02010600030101010101" pitchFamily="2" charset="-122"/>
              </a:rPr>
            </a:br>
            <a:r>
              <a:rPr sz="3200" dirty="0">
                <a:latin typeface="Cooper Black" panose="0208090404030B020404" pitchFamily="18" charset="0"/>
                <a:ea typeface="SimSun" panose="02010600030101010101" pitchFamily="2" charset="-122"/>
              </a:rPr>
              <a:t>B+  B-</a:t>
            </a:r>
            <a:br>
              <a:rPr sz="3200" dirty="0">
                <a:latin typeface="Cooper Black" panose="0208090404030B020404" pitchFamily="18" charset="0"/>
                <a:ea typeface="SimSun" panose="02010600030101010101" pitchFamily="2" charset="-122"/>
              </a:rPr>
            </a:br>
            <a:r>
              <a:rPr sz="3200" dirty="0">
                <a:latin typeface="Cooper Black" panose="0208090404030B020404" pitchFamily="18" charset="0"/>
                <a:ea typeface="SimSun" panose="02010600030101010101" pitchFamily="2" charset="-122"/>
              </a:rPr>
              <a:t>AB+ AB-</a:t>
            </a:r>
            <a:br>
              <a:rPr sz="3200" dirty="0">
                <a:latin typeface="Cooper Black" panose="0208090404030B020404" pitchFamily="18" charset="0"/>
                <a:ea typeface="SimSun" panose="02010600030101010101" pitchFamily="2" charset="-122"/>
              </a:rPr>
            </a:br>
            <a:r>
              <a:rPr sz="3200" dirty="0">
                <a:latin typeface="Cooper Black" panose="0208090404030B020404" pitchFamily="18" charset="0"/>
                <a:ea typeface="SimSun" panose="02010600030101010101" pitchFamily="2" charset="-122"/>
              </a:rPr>
              <a:t>O+  O-</a:t>
            </a:r>
          </a:p>
        </p:txBody>
      </p:sp>
      <p:sp>
        <p:nvSpPr>
          <p:cNvPr id="103429" name="Text Box 5"/>
          <p:cNvSpPr txBox="1"/>
          <p:nvPr/>
        </p:nvSpPr>
        <p:spPr>
          <a:xfrm>
            <a:off x="1828800" y="6400800"/>
            <a:ext cx="6553200" cy="274638"/>
          </a:xfrm>
          <a:prstGeom prst="rect">
            <a:avLst/>
          </a:prstGeom>
          <a:noFill/>
          <a:ln w="9525">
            <a:noFill/>
          </a:ln>
        </p:spPr>
        <p:txBody>
          <a:bodyPr lIns="91428" tIns="45715" rIns="91428" bIns="45715">
            <a:spAutoFit/>
          </a:bodyPr>
          <a:lstStyle/>
          <a:p>
            <a:pPr algn="ctr">
              <a:spcBef>
                <a:spcPct val="50000"/>
              </a:spcBef>
            </a:pPr>
            <a:r>
              <a:rPr sz="1200" dirty="0">
                <a:ea typeface="SimSun" panose="02010600030101010101" pitchFamily="2" charset="-122"/>
              </a:rPr>
              <a:t>http://www.fi.edu/biosci/blood/rh.html</a:t>
            </a:r>
          </a:p>
        </p:txBody>
      </p:sp>
      <p:pic>
        <p:nvPicPr>
          <p:cNvPr id="103430" name="Picture 7"/>
          <p:cNvPicPr>
            <a:picLocks noChangeAspect="1"/>
          </p:cNvPicPr>
          <p:nvPr/>
        </p:nvPicPr>
        <p:blipFill>
          <a:blip r:embed="rId2"/>
          <a:stretch>
            <a:fillRect/>
          </a:stretch>
        </p:blipFill>
        <p:spPr>
          <a:xfrm>
            <a:off x="8229601" y="990600"/>
            <a:ext cx="2119313" cy="2609850"/>
          </a:xfrm>
          <a:prstGeom prst="rect">
            <a:avLst/>
          </a:prstGeom>
          <a:noFill/>
          <a:ln w="9525">
            <a:noFill/>
          </a:ln>
        </p:spPr>
      </p:pic>
      <p:sp>
        <p:nvSpPr>
          <p:cNvPr id="7" name="AutoShape 29"/>
          <p:cNvSpPr>
            <a:spLocks noChangeArrowheads="1"/>
          </p:cNvSpPr>
          <p:nvPr/>
        </p:nvSpPr>
        <p:spPr bwMode="auto">
          <a:xfrm>
            <a:off x="6096000" y="5410200"/>
            <a:ext cx="457200" cy="457200"/>
          </a:xfrm>
          <a:prstGeom prst="star5">
            <a:avLst/>
          </a:prstGeom>
          <a:solidFill>
            <a:srgbClr val="FF0000"/>
          </a:solidFill>
          <a:ln w="9525">
            <a:solidFill>
              <a:srgbClr val="000000"/>
            </a:solidFill>
            <a:miter lim="800000"/>
          </a:ln>
        </p:spPr>
        <p:txBody>
          <a:bodyPr/>
          <a:lstStyle/>
          <a:p>
            <a:pPr>
              <a:defRPr/>
            </a:pPr>
            <a:endParaRPr lang="en-US"/>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97</a:t>
            </a:fld>
            <a:endParaRPr lang="en-US" altLang="zh-CN" dirty="0">
              <a:latin typeface="Arial" panose="020B0604020202020204" pitchFamily="34" charset="0"/>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1"/>
          <p:cNvSpPr>
            <a:spLocks noGrp="1"/>
          </p:cNvSpPr>
          <p:nvPr>
            <p:ph type="title"/>
          </p:nvPr>
        </p:nvSpPr>
        <p:spPr>
          <a:ln/>
        </p:spPr>
        <p:txBody>
          <a:bodyPr vert="horz" wrap="square" lIns="91440" tIns="45720" rIns="91440" bIns="45720" anchor="b"/>
          <a:lstStyle/>
          <a:p>
            <a:endParaRPr dirty="0"/>
          </a:p>
        </p:txBody>
      </p:sp>
      <p:sp>
        <p:nvSpPr>
          <p:cNvPr id="104451" name="Picture 2" descr=" "/>
          <p:cNvSpPr>
            <a:spLocks noGrp="1" noChangeAspect="1"/>
          </p:cNvSpPr>
          <p:nvPr>
            <p:ph idx="1"/>
          </p:nvPr>
        </p:nvSpPr>
        <p:spPr>
          <a:xfrm>
            <a:off x="2209800" y="1524000"/>
            <a:ext cx="7620000" cy="4648200"/>
          </a:xfrm>
          <a:ln/>
        </p:spPr>
        <p:txBody>
          <a:bodyPr vert="horz" wrap="square" lIns="91440" tIns="45720" rIns="91440" bIns="45720" anchor="t"/>
          <a:lstStyle/>
          <a:p>
            <a:endParaRPr dirty="0"/>
          </a:p>
        </p:txBody>
      </p:sp>
      <p:pic>
        <p:nvPicPr>
          <p:cNvPr id="104452" name="Picture 2" descr=" "/>
          <p:cNvPicPr>
            <a:picLocks noChangeAspect="1"/>
          </p:cNvPicPr>
          <p:nvPr/>
        </p:nvPicPr>
        <p:blipFill>
          <a:blip r:embed="rId2" r:link="rId3"/>
          <a:stretch>
            <a:fillRect/>
          </a:stretch>
        </p:blipFill>
        <p:spPr>
          <a:xfrm>
            <a:off x="2209800" y="1600201"/>
            <a:ext cx="8153400" cy="4443413"/>
          </a:xfrm>
          <a:prstGeom prst="rect">
            <a:avLst/>
          </a:prstGeom>
          <a:noFill/>
          <a:ln w="9525">
            <a:noFill/>
          </a:ln>
        </p:spPr>
      </p:pic>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3" name="Slide Number Placeholder 2"/>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98</a:t>
            </a:fld>
            <a:endParaRPr lang="en-US" altLang="zh-CN" dirty="0">
              <a:latin typeface="Arial" panose="020B0604020202020204" pitchFamily="34" charset="0"/>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le 1"/>
          <p:cNvSpPr>
            <a:spLocks noGrp="1"/>
          </p:cNvSpPr>
          <p:nvPr>
            <p:ph type="title"/>
          </p:nvPr>
        </p:nvSpPr>
        <p:spPr>
          <a:ln/>
        </p:spPr>
        <p:txBody>
          <a:bodyPr vert="horz" wrap="square" lIns="91440" tIns="45720" rIns="91440" bIns="45720" anchor="b"/>
          <a:lstStyle/>
          <a:p>
            <a:r>
              <a:rPr dirty="0"/>
              <a:t>Hemolytic disease of newborn (HDN)/Erythroblastosis foetalis</a:t>
            </a:r>
          </a:p>
        </p:txBody>
      </p:sp>
      <p:sp>
        <p:nvSpPr>
          <p:cNvPr id="3" name="Content Placeholder 2"/>
          <p:cNvSpPr>
            <a:spLocks noGrp="1"/>
          </p:cNvSpPr>
          <p:nvPr>
            <p:ph idx="1"/>
          </p:nvPr>
        </p:nvSpPr>
        <p:spPr>
          <a:xfrm>
            <a:off x="1981200" y="1600200"/>
            <a:ext cx="8229600" cy="4876800"/>
          </a:xfrm>
        </p:spPr>
        <p:txBody>
          <a:bodyPr vert="horz" wrap="square" lIns="91440" tIns="45720" rIns="91440" bIns="45720" numCol="1" anchor="t" anchorCtr="0" compatLnSpc="1">
            <a:normAutofit fontScale="77500" lnSpcReduction="20000"/>
          </a:bodyPr>
          <a:lstStyle/>
          <a:p>
            <a:pPr lvl="1" algn="just">
              <a:defRPr/>
            </a:pPr>
            <a:r>
              <a:rPr lang="en-US" sz="3400" dirty="0">
                <a:latin typeface="Times New Roman" panose="02020603050405020304" pitchFamily="18" charset="0"/>
                <a:cs typeface="Times New Roman" panose="02020603050405020304" pitchFamily="18" charset="0"/>
              </a:rPr>
              <a:t>Occurs when Rh- Mom Pregnant with Rh+ Fetus</a:t>
            </a:r>
          </a:p>
          <a:p>
            <a:pPr lvl="1" algn="just">
              <a:defRPr/>
            </a:pPr>
            <a:r>
              <a:rPr lang="en-US" sz="3400" dirty="0">
                <a:latin typeface="Times New Roman" panose="02020603050405020304" pitchFamily="18" charset="0"/>
                <a:cs typeface="Times New Roman" panose="02020603050405020304" pitchFamily="18" charset="0"/>
              </a:rPr>
              <a:t>Mixing of Maternal &amp; Fetal Blood at Birth</a:t>
            </a:r>
          </a:p>
          <a:p>
            <a:pPr lvl="1" algn="just">
              <a:defRPr/>
            </a:pPr>
            <a:r>
              <a:rPr lang="en-US" sz="3400" dirty="0">
                <a:solidFill>
                  <a:srgbClr val="000000"/>
                </a:solidFill>
                <a:latin typeface="Times New Roman" panose="02020603050405020304" pitchFamily="18" charset="0"/>
                <a:cs typeface="Times New Roman" panose="02020603050405020304" pitchFamily="18" charset="0"/>
              </a:rPr>
              <a:t>Rh</a:t>
            </a:r>
            <a:r>
              <a:rPr lang="en-US" sz="3400" baseline="30000" dirty="0">
                <a:solidFill>
                  <a:srgbClr val="000000"/>
                </a:solidFill>
                <a:latin typeface="Times New Roman" panose="02020603050405020304" pitchFamily="18" charset="0"/>
                <a:cs typeface="Times New Roman" panose="02020603050405020304" pitchFamily="18" charset="0"/>
              </a:rPr>
              <a:t>–</a:t>
            </a:r>
            <a:r>
              <a:rPr lang="en-US" sz="3400" dirty="0">
                <a:solidFill>
                  <a:srgbClr val="000000"/>
                </a:solidFill>
                <a:latin typeface="Times New Roman" panose="02020603050405020304" pitchFamily="18" charset="0"/>
                <a:cs typeface="Times New Roman" panose="02020603050405020304" pitchFamily="18" charset="0"/>
              </a:rPr>
              <a:t> mother becomes sensitized when Rh</a:t>
            </a:r>
            <a:r>
              <a:rPr lang="en-US" sz="3400" baseline="30000" dirty="0">
                <a:solidFill>
                  <a:srgbClr val="000000"/>
                </a:solidFill>
                <a:latin typeface="Times New Roman" panose="02020603050405020304" pitchFamily="18" charset="0"/>
                <a:cs typeface="Times New Roman" panose="02020603050405020304" pitchFamily="18" charset="0"/>
              </a:rPr>
              <a:t>+</a:t>
            </a:r>
            <a:r>
              <a:rPr lang="en-US" sz="3400" dirty="0">
                <a:solidFill>
                  <a:srgbClr val="000000"/>
                </a:solidFill>
                <a:latin typeface="Times New Roman" panose="02020603050405020304" pitchFamily="18" charset="0"/>
                <a:cs typeface="Times New Roman" panose="02020603050405020304" pitchFamily="18" charset="0"/>
              </a:rPr>
              <a:t> blood causes her body to synthesis Rh</a:t>
            </a:r>
            <a:r>
              <a:rPr lang="en-US" sz="3400" baseline="30000" dirty="0">
                <a:solidFill>
                  <a:srgbClr val="000000"/>
                </a:solidFill>
                <a:latin typeface="Times New Roman" panose="02020603050405020304" pitchFamily="18" charset="0"/>
                <a:cs typeface="Times New Roman" panose="02020603050405020304" pitchFamily="18" charset="0"/>
              </a:rPr>
              <a:t>+</a:t>
            </a:r>
            <a:r>
              <a:rPr lang="en-US" sz="3400" dirty="0">
                <a:solidFill>
                  <a:srgbClr val="000000"/>
                </a:solidFill>
                <a:latin typeface="Times New Roman" panose="02020603050405020304" pitchFamily="18" charset="0"/>
                <a:cs typeface="Times New Roman" panose="02020603050405020304" pitchFamily="18" charset="0"/>
              </a:rPr>
              <a:t> antibodies. </a:t>
            </a:r>
            <a:r>
              <a:rPr lang="en-US" sz="3400" dirty="0">
                <a:latin typeface="Times New Roman" panose="02020603050405020304" pitchFamily="18" charset="0"/>
                <a:cs typeface="Times New Roman" panose="02020603050405020304" pitchFamily="18" charset="0"/>
              </a:rPr>
              <a:t>no problems with first transfusion or pregnancy </a:t>
            </a:r>
          </a:p>
          <a:p>
            <a:pPr lvl="1" algn="just">
              <a:defRPr/>
            </a:pPr>
            <a:r>
              <a:rPr lang="en-US" sz="3400" dirty="0">
                <a:latin typeface="Times New Roman" panose="02020603050405020304" pitchFamily="18" charset="0"/>
                <a:cs typeface="Times New Roman" panose="02020603050405020304" pitchFamily="18" charset="0"/>
              </a:rPr>
              <a:t>The sensitized mother </a:t>
            </a:r>
            <a:r>
              <a:rPr lang="en-US" sz="3400" dirty="0">
                <a:solidFill>
                  <a:srgbClr val="000000"/>
                </a:solidFill>
                <a:latin typeface="Times New Roman" panose="02020603050405020304" pitchFamily="18" charset="0"/>
                <a:cs typeface="Times New Roman" panose="02020603050405020304" pitchFamily="18" charset="0"/>
              </a:rPr>
              <a:t>(from a previous pregnancy of an Rh</a:t>
            </a:r>
            <a:r>
              <a:rPr lang="en-US" sz="3400" baseline="30000" dirty="0">
                <a:solidFill>
                  <a:srgbClr val="000000"/>
                </a:solidFill>
                <a:latin typeface="Times New Roman" panose="02020603050405020304" pitchFamily="18" charset="0"/>
                <a:cs typeface="Times New Roman" panose="02020603050405020304" pitchFamily="18" charset="0"/>
              </a:rPr>
              <a:t>+</a:t>
            </a:r>
            <a:r>
              <a:rPr lang="en-US" sz="3400" dirty="0">
                <a:solidFill>
                  <a:srgbClr val="000000"/>
                </a:solidFill>
                <a:latin typeface="Times New Roman" panose="02020603050405020304" pitchFamily="18" charset="0"/>
                <a:cs typeface="Times New Roman" panose="02020603050405020304" pitchFamily="18" charset="0"/>
              </a:rPr>
              <a:t> baby or a Rh</a:t>
            </a:r>
            <a:r>
              <a:rPr lang="en-US" sz="3400" baseline="30000" dirty="0">
                <a:solidFill>
                  <a:srgbClr val="000000"/>
                </a:solidFill>
                <a:latin typeface="Times New Roman" panose="02020603050405020304" pitchFamily="18" charset="0"/>
                <a:cs typeface="Times New Roman" panose="02020603050405020304" pitchFamily="18" charset="0"/>
              </a:rPr>
              <a:t>+</a:t>
            </a:r>
            <a:r>
              <a:rPr lang="en-US" sz="3400" dirty="0">
                <a:solidFill>
                  <a:srgbClr val="000000"/>
                </a:solidFill>
                <a:latin typeface="Times New Roman" panose="02020603050405020304" pitchFamily="18" charset="0"/>
                <a:cs typeface="Times New Roman" panose="02020603050405020304" pitchFamily="18" charset="0"/>
              </a:rPr>
              <a:t> transfusion) </a:t>
            </a:r>
            <a:r>
              <a:rPr lang="en-US" sz="3400" dirty="0">
                <a:latin typeface="Times New Roman" panose="02020603050405020304" pitchFamily="18" charset="0"/>
                <a:cs typeface="Times New Roman" panose="02020603050405020304" pitchFamily="18" charset="0"/>
              </a:rPr>
              <a:t> with subsequent 2</a:t>
            </a:r>
            <a:r>
              <a:rPr lang="en-US" sz="3400" baseline="30000" dirty="0">
                <a:latin typeface="Times New Roman" panose="02020603050405020304" pitchFamily="18" charset="0"/>
                <a:cs typeface="Times New Roman" panose="02020603050405020304" pitchFamily="18" charset="0"/>
              </a:rPr>
              <a:t>nd</a:t>
            </a:r>
            <a:r>
              <a:rPr lang="en-US" sz="3400" dirty="0">
                <a:latin typeface="Times New Roman" panose="02020603050405020304" pitchFamily="18" charset="0"/>
                <a:cs typeface="Times New Roman" panose="02020603050405020304" pitchFamily="18" charset="0"/>
              </a:rPr>
              <a:t> Rh+ Fetus, </a:t>
            </a:r>
            <a:r>
              <a:rPr lang="en-US" sz="3400" dirty="0">
                <a:solidFill>
                  <a:srgbClr val="000000"/>
                </a:solidFill>
                <a:latin typeface="Times New Roman" panose="02020603050405020304" pitchFamily="18" charset="0"/>
                <a:cs typeface="Times New Roman" panose="02020603050405020304" pitchFamily="18" charset="0"/>
              </a:rPr>
              <a:t>Rh</a:t>
            </a:r>
            <a:r>
              <a:rPr lang="en-US" sz="3400" baseline="30000" dirty="0">
                <a:solidFill>
                  <a:srgbClr val="000000"/>
                </a:solidFill>
                <a:latin typeface="Times New Roman" panose="02020603050405020304" pitchFamily="18" charset="0"/>
                <a:cs typeface="Times New Roman" panose="02020603050405020304" pitchFamily="18" charset="0"/>
              </a:rPr>
              <a:t>+</a:t>
            </a:r>
            <a:r>
              <a:rPr lang="en-US" sz="3400" dirty="0">
                <a:solidFill>
                  <a:srgbClr val="000000"/>
                </a:solidFill>
                <a:latin typeface="Times New Roman" panose="02020603050405020304" pitchFamily="18" charset="0"/>
                <a:cs typeface="Times New Roman" panose="02020603050405020304" pitchFamily="18" charset="0"/>
              </a:rPr>
              <a:t> antibodies of a sensitized Rh</a:t>
            </a:r>
            <a:r>
              <a:rPr lang="en-US" sz="3400" baseline="30000" dirty="0">
                <a:solidFill>
                  <a:srgbClr val="000000"/>
                </a:solidFill>
                <a:latin typeface="Times New Roman" panose="02020603050405020304" pitchFamily="18" charset="0"/>
                <a:cs typeface="Times New Roman" panose="02020603050405020304" pitchFamily="18" charset="0"/>
              </a:rPr>
              <a:t>–</a:t>
            </a:r>
            <a:r>
              <a:rPr lang="en-US" sz="3400" dirty="0">
                <a:solidFill>
                  <a:srgbClr val="000000"/>
                </a:solidFill>
                <a:latin typeface="Times New Roman" panose="02020603050405020304" pitchFamily="18" charset="0"/>
                <a:cs typeface="Times New Roman" panose="02020603050405020304" pitchFamily="18" charset="0"/>
              </a:rPr>
              <a:t> mother cross the placenta and attack and destroy the RBCs of an Rh</a:t>
            </a:r>
            <a:r>
              <a:rPr lang="en-US" sz="3400" baseline="30000" dirty="0">
                <a:solidFill>
                  <a:srgbClr val="000000"/>
                </a:solidFill>
                <a:latin typeface="Times New Roman" panose="02020603050405020304" pitchFamily="18" charset="0"/>
                <a:cs typeface="Times New Roman" panose="02020603050405020304" pitchFamily="18" charset="0"/>
              </a:rPr>
              <a:t>+</a:t>
            </a:r>
            <a:r>
              <a:rPr lang="en-US" sz="3400" dirty="0">
                <a:solidFill>
                  <a:srgbClr val="000000"/>
                </a:solidFill>
                <a:latin typeface="Times New Roman" panose="02020603050405020304" pitchFamily="18" charset="0"/>
                <a:cs typeface="Times New Roman" panose="02020603050405020304" pitchFamily="18" charset="0"/>
              </a:rPr>
              <a:t> baby.</a:t>
            </a:r>
          </a:p>
          <a:p>
            <a:pPr eaLnBrk="1" hangingPunct="1">
              <a:lnSpc>
                <a:spcPct val="90000"/>
              </a:lnSpc>
              <a:defRPr/>
            </a:pPr>
            <a:r>
              <a:rPr lang="en-US" sz="3400" dirty="0">
                <a:solidFill>
                  <a:srgbClr val="000000"/>
                </a:solidFill>
                <a:latin typeface="Times New Roman" panose="02020603050405020304" pitchFamily="18" charset="0"/>
                <a:cs typeface="Times New Roman" panose="02020603050405020304" pitchFamily="18" charset="0"/>
              </a:rPr>
              <a:t>The drug </a:t>
            </a:r>
            <a:r>
              <a:rPr lang="en-US" sz="3400" dirty="0" err="1">
                <a:solidFill>
                  <a:srgbClr val="000000"/>
                </a:solidFill>
                <a:latin typeface="Times New Roman" panose="02020603050405020304" pitchFamily="18" charset="0"/>
                <a:cs typeface="Times New Roman" panose="02020603050405020304" pitchFamily="18" charset="0"/>
              </a:rPr>
              <a:t>RhoGAM</a:t>
            </a:r>
            <a:r>
              <a:rPr lang="en-US" sz="3400" dirty="0">
                <a:solidFill>
                  <a:srgbClr val="000000"/>
                </a:solidFill>
                <a:latin typeface="Times New Roman" panose="02020603050405020304" pitchFamily="18" charset="0"/>
                <a:cs typeface="Times New Roman" panose="02020603050405020304" pitchFamily="18" charset="0"/>
              </a:rPr>
              <a:t> can prevent the Rh</a:t>
            </a:r>
            <a:r>
              <a:rPr lang="en-US" sz="3400" baseline="30000" dirty="0">
                <a:solidFill>
                  <a:srgbClr val="000000"/>
                </a:solidFill>
                <a:latin typeface="Times New Roman" panose="02020603050405020304" pitchFamily="18" charset="0"/>
                <a:cs typeface="Times New Roman" panose="02020603050405020304" pitchFamily="18" charset="0"/>
              </a:rPr>
              <a:t>–</a:t>
            </a:r>
            <a:r>
              <a:rPr lang="en-US" sz="3400" dirty="0">
                <a:solidFill>
                  <a:srgbClr val="000000"/>
                </a:solidFill>
                <a:latin typeface="Times New Roman" panose="02020603050405020304" pitchFamily="18" charset="0"/>
                <a:cs typeface="Times New Roman" panose="02020603050405020304" pitchFamily="18" charset="0"/>
              </a:rPr>
              <a:t> mother from becoming sensitized</a:t>
            </a:r>
          </a:p>
          <a:p>
            <a:pPr eaLnBrk="1" hangingPunct="1">
              <a:lnSpc>
                <a:spcPct val="90000"/>
              </a:lnSpc>
              <a:defRPr/>
            </a:pPr>
            <a:r>
              <a:rPr lang="en-US" sz="3400" dirty="0">
                <a:latin typeface="Times New Roman" panose="02020603050405020304" pitchFamily="18" charset="0"/>
                <a:cs typeface="Times New Roman" panose="02020603050405020304" pitchFamily="18" charset="0"/>
              </a:rPr>
              <a:t>Treatment of hemolytic disease of the newborn involves pre-birth transfusions and exchange transfusions after birth</a:t>
            </a:r>
          </a:p>
          <a:p>
            <a:pPr lvl="1" algn="just">
              <a:defRPr/>
            </a:pPr>
            <a:endParaRPr lang="en-US" sz="2800" dirty="0">
              <a:latin typeface="Times New Roman" panose="02020603050405020304" pitchFamily="18" charset="0"/>
              <a:cs typeface="Times New Roman" panose="02020603050405020304" pitchFamily="18" charset="0"/>
            </a:endParaRPr>
          </a:p>
          <a:p>
            <a:pPr>
              <a:defRPr/>
            </a:pPr>
            <a:endParaRPr lang="en-US" dirty="0"/>
          </a:p>
        </p:txBody>
      </p:sp>
      <p:sp>
        <p:nvSpPr>
          <p:cNvPr id="2" name="Footer Placeholder 1"/>
          <p:cNvSpPr>
            <a:spLocks noGrp="1"/>
          </p:cNvSpPr>
          <p:nvPr>
            <p:ph type="ftr" sz="quarter" idx="11"/>
          </p:nvPr>
        </p:nvSpPr>
        <p:spPr/>
        <p:txBody>
          <a:bodyPr/>
          <a:lstStyle/>
          <a:p>
            <a:pPr lvl="0" eaLnBrk="1" hangingPunct="1"/>
            <a:r>
              <a:rPr lang="en-US" altLang="zh-CN" smtClean="0">
                <a:latin typeface="Arial" panose="020B0604020202020204" pitchFamily="34" charset="0"/>
              </a:rPr>
              <a:t>RDP</a:t>
            </a:r>
            <a:endParaRPr lang="en-US" altLang="zh-CN" dirty="0">
              <a:latin typeface="Arial" panose="020B0604020202020204" pitchFamily="34" charset="0"/>
            </a:endParaRPr>
          </a:p>
        </p:txBody>
      </p:sp>
      <p:sp>
        <p:nvSpPr>
          <p:cNvPr id="4" name="Slide Number Placeholder 3"/>
          <p:cNvSpPr>
            <a:spLocks noGrp="1"/>
          </p:cNvSpPr>
          <p:nvPr>
            <p:ph type="sldNum" sz="quarter" idx="12"/>
          </p:nvPr>
        </p:nvSpPr>
        <p:spPr/>
        <p:txBody>
          <a:bodyPr/>
          <a:lstStyle/>
          <a:p>
            <a:pPr lvl="0" eaLnBrk="1" hangingPunct="1"/>
            <a:fld id="{9A0DB2DC-4C9A-4742-B13C-FB6460FD3503}" type="slidenum">
              <a:rPr lang="en-US" altLang="zh-CN" smtClean="0">
                <a:latin typeface="Arial" panose="020B0604020202020204" pitchFamily="34" charset="0"/>
              </a:rPr>
              <a:t>99</a:t>
            </a:fld>
            <a:endParaRPr lang="en-US" altLang="zh-CN" dirty="0">
              <a:latin typeface="Arial" panose="020B0604020202020204" pitchFamily="34" charset="0"/>
            </a:endParaRPr>
          </a:p>
        </p:txBody>
      </p:sp>
    </p:spTree>
  </p:cSld>
  <p:clrMapOvr>
    <a:masterClrMapping/>
  </p:clrMapOvr>
</p:sld>
</file>

<file path=ppt/theme/theme1.xml><?xml version="1.0" encoding="utf-8"?>
<a:theme xmlns:a="http://schemas.openxmlformats.org/drawingml/2006/main" name="Level">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5862</Words>
  <Application>Microsoft Office PowerPoint</Application>
  <PresentationFormat>Widescreen</PresentationFormat>
  <Paragraphs>887</Paragraphs>
  <Slides>124</Slides>
  <Notes>1</Notes>
  <HiddenSlides>0</HiddenSlides>
  <MMClips>0</MMClips>
  <ScaleCrop>false</ScaleCrop>
  <HeadingPairs>
    <vt:vector size="8" baseType="variant">
      <vt:variant>
        <vt:lpstr>Fonts Used</vt:lpstr>
      </vt:variant>
      <vt:variant>
        <vt:i4>13</vt:i4>
      </vt:variant>
      <vt:variant>
        <vt:lpstr>Theme</vt:lpstr>
      </vt:variant>
      <vt:variant>
        <vt:i4>1</vt:i4>
      </vt:variant>
      <vt:variant>
        <vt:lpstr>Embedded OLE Servers</vt:lpstr>
      </vt:variant>
      <vt:variant>
        <vt:i4>1</vt:i4>
      </vt:variant>
      <vt:variant>
        <vt:lpstr>Slide Titles</vt:lpstr>
      </vt:variant>
      <vt:variant>
        <vt:i4>124</vt:i4>
      </vt:variant>
    </vt:vector>
  </HeadingPairs>
  <TitlesOfParts>
    <vt:vector size="139" baseType="lpstr">
      <vt:lpstr>宋体</vt:lpstr>
      <vt:lpstr>宋体</vt:lpstr>
      <vt:lpstr>Arial</vt:lpstr>
      <vt:lpstr>Arial Black</vt:lpstr>
      <vt:lpstr>Calibri</vt:lpstr>
      <vt:lpstr>Calibri Light</vt:lpstr>
      <vt:lpstr>Comic Sans MS</vt:lpstr>
      <vt:lpstr>Cooper Black</vt:lpstr>
      <vt:lpstr>Symbol</vt:lpstr>
      <vt:lpstr>Times</vt:lpstr>
      <vt:lpstr>Times New Roman</vt:lpstr>
      <vt:lpstr>Verdana</vt:lpstr>
      <vt:lpstr>Wingdings</vt:lpstr>
      <vt:lpstr>Level</vt:lpstr>
      <vt:lpstr>Microsoft PowerPoint 97-2003 Slide</vt:lpstr>
      <vt:lpstr>Haemopoietic System</vt:lpstr>
      <vt:lpstr>Blood</vt:lpstr>
      <vt:lpstr>Functions of Blood</vt:lpstr>
      <vt:lpstr>Blood functions - Distribution</vt:lpstr>
      <vt:lpstr>Blood functions- Regulation</vt:lpstr>
      <vt:lpstr>Blood functions - Protection</vt:lpstr>
      <vt:lpstr>Composition of Blood</vt:lpstr>
      <vt:lpstr>PowerPoint Presentation</vt:lpstr>
      <vt:lpstr>PowerPoint Presentation</vt:lpstr>
      <vt:lpstr>Plasma</vt:lpstr>
      <vt:lpstr>Plasma proteins</vt:lpstr>
      <vt:lpstr>Plasma proteins</vt:lpstr>
      <vt:lpstr>Formed elements of blood</vt:lpstr>
      <vt:lpstr>Hematocrit</vt:lpstr>
      <vt:lpstr>Components of Whole Blood</vt:lpstr>
      <vt:lpstr>Production of formed elements</vt:lpstr>
      <vt:lpstr>PowerPoint Presentation</vt:lpstr>
      <vt:lpstr>Erythrocytes</vt:lpstr>
      <vt:lpstr>PowerPoint Presentation</vt:lpstr>
      <vt:lpstr>RBC</vt:lpstr>
      <vt:lpstr>Characteristics of RBC</vt:lpstr>
      <vt:lpstr>Functions of RBC</vt:lpstr>
      <vt:lpstr>Hemoglobin</vt:lpstr>
      <vt:lpstr>PowerPoint Presentation</vt:lpstr>
      <vt:lpstr>PowerPoint Presentation</vt:lpstr>
      <vt:lpstr>Hemoglobin</vt:lpstr>
      <vt:lpstr>Hemoglobin</vt:lpstr>
      <vt:lpstr>PowerPoint Presentation</vt:lpstr>
      <vt:lpstr>Erythropoiesis</vt:lpstr>
      <vt:lpstr>PowerPoint Presentation</vt:lpstr>
      <vt:lpstr>Erythropoiesis</vt:lpstr>
      <vt:lpstr>Steps of Erythropoiesis</vt:lpstr>
      <vt:lpstr>PowerPoint Presentation</vt:lpstr>
      <vt:lpstr>PowerPoint Presentation</vt:lpstr>
      <vt:lpstr>RBC maturation factors</vt:lpstr>
      <vt:lpstr>Regulation of Erythropoiesis</vt:lpstr>
      <vt:lpstr>Hormonal regulation of Erythropoiesis</vt:lpstr>
      <vt:lpstr>Erythropoietin Mechanism</vt:lpstr>
      <vt:lpstr>Life span &amp; Fate of RBC</vt:lpstr>
      <vt:lpstr>PowerPoint Presentation</vt:lpstr>
      <vt:lpstr>PowerPoint Presentation</vt:lpstr>
      <vt:lpstr>Leucocytes/WBC</vt:lpstr>
      <vt:lpstr>Physiological characteristics of WBC</vt:lpstr>
      <vt:lpstr>Types of WBC</vt:lpstr>
      <vt:lpstr>PowerPoint Presentation</vt:lpstr>
      <vt:lpstr>Granulocytes</vt:lpstr>
      <vt:lpstr>Granulocytes - Neutrophils</vt:lpstr>
      <vt:lpstr>Granulocytes - Eosinophils</vt:lpstr>
      <vt:lpstr>Granulocytes - Basophils</vt:lpstr>
      <vt:lpstr>Basophils</vt:lpstr>
      <vt:lpstr>Agranulocytes - Lymphocytes</vt:lpstr>
      <vt:lpstr>PowerPoint Presentation</vt:lpstr>
      <vt:lpstr>Agranulocytes - Monocytes</vt:lpstr>
      <vt:lpstr>Functions of Monocytes</vt:lpstr>
      <vt:lpstr>Leucopoiesis</vt:lpstr>
      <vt:lpstr>Leucopoiesis</vt:lpstr>
      <vt:lpstr>PowerPoint Presentation</vt:lpstr>
      <vt:lpstr>Life span &amp; fate of WBC</vt:lpstr>
      <vt:lpstr>Platelets</vt:lpstr>
      <vt:lpstr>Platelets</vt:lpstr>
      <vt:lpstr>Platelets</vt:lpstr>
      <vt:lpstr>Functions of Platelets</vt:lpstr>
      <vt:lpstr>Role of platelets in hemostasis</vt:lpstr>
      <vt:lpstr>PowerPoint Presentation</vt:lpstr>
      <vt:lpstr>PowerPoint Presentation</vt:lpstr>
      <vt:lpstr>PowerPoint Presentation</vt:lpstr>
      <vt:lpstr>Blood coagulation</vt:lpstr>
      <vt:lpstr> </vt:lpstr>
      <vt:lpstr>Mechanism of clotting</vt:lpstr>
      <vt:lpstr>PowerPoint Presentation</vt:lpstr>
      <vt:lpstr>Pathways of blood coagulation</vt:lpstr>
      <vt:lpstr>PowerPoint Presentation</vt:lpstr>
      <vt:lpstr>PowerPoint Presentation</vt:lpstr>
      <vt:lpstr>Fibrinolysis</vt:lpstr>
      <vt:lpstr>PowerPoint Presentation</vt:lpstr>
      <vt:lpstr>Regulation of coagulation</vt:lpstr>
      <vt:lpstr>PowerPoint Presentation</vt:lpstr>
      <vt:lpstr>Blood groups</vt:lpstr>
      <vt:lpstr>PowerPoint Presentation</vt:lpstr>
      <vt:lpstr>ABO blood grouping</vt:lpstr>
      <vt:lpstr>PowerPoint Presentation</vt:lpstr>
      <vt:lpstr>PowerPoint Presentation</vt:lpstr>
      <vt:lpstr>Agglutination</vt:lpstr>
      <vt:lpstr>PowerPoint Presentation</vt:lpstr>
      <vt:lpstr>PowerPoint Presentation</vt:lpstr>
      <vt:lpstr>Inheritance of ABO blood group</vt:lpstr>
      <vt:lpstr>PowerPoint Presentation</vt:lpstr>
      <vt:lpstr>Blood transfusion</vt:lpstr>
      <vt:lpstr>PowerPoint Presentation</vt:lpstr>
      <vt:lpstr>PowerPoint Presentation</vt:lpstr>
      <vt:lpstr>PowerPoint Presentation</vt:lpstr>
      <vt:lpstr>ABO Blood Groups</vt:lpstr>
      <vt:lpstr>Principles of transfusion</vt:lpstr>
      <vt:lpstr>Cross-match test for transfusion</vt:lpstr>
      <vt:lpstr>Transfusion reactions</vt:lpstr>
      <vt:lpstr>Rh blood group system</vt:lpstr>
      <vt:lpstr>Rh Factors</vt:lpstr>
      <vt:lpstr>PowerPoint Presentation</vt:lpstr>
      <vt:lpstr>Hemolytic disease of newborn (HDN)/Erythroblastosis foetalis</vt:lpstr>
      <vt:lpstr>PowerPoint Presentation</vt:lpstr>
      <vt:lpstr>PowerPoint Presentation</vt:lpstr>
      <vt:lpstr>Disorders of Blood</vt:lpstr>
      <vt:lpstr>Anaemia</vt:lpstr>
      <vt:lpstr>Types of Anaemia</vt:lpstr>
      <vt:lpstr>Iron deficiency Anaemia</vt:lpstr>
      <vt:lpstr>Megaloblastic Anaemia</vt:lpstr>
      <vt:lpstr>PowerPoint Presentation</vt:lpstr>
      <vt:lpstr>Hypo plastic/Aplastic anaemia</vt:lpstr>
      <vt:lpstr>Hemolytic anaemia</vt:lpstr>
      <vt:lpstr>Sickle cell anaemia</vt:lpstr>
      <vt:lpstr>Thalassemia</vt:lpstr>
      <vt:lpstr>Acquired Hemolytic anaemia</vt:lpstr>
      <vt:lpstr>Normocytic anaemia</vt:lpstr>
      <vt:lpstr>Polycythemia</vt:lpstr>
      <vt:lpstr>Leucopenia</vt:lpstr>
      <vt:lpstr>Leucocytosis</vt:lpstr>
      <vt:lpstr>Leukaemia</vt:lpstr>
      <vt:lpstr>PowerPoint Presentation</vt:lpstr>
      <vt:lpstr>PowerPoint Presentation</vt:lpstr>
      <vt:lpstr>Thrombocytopenia</vt:lpstr>
      <vt:lpstr>Disorders of coagulation</vt:lpstr>
      <vt:lpstr>PowerPoint Presentation</vt:lpstr>
      <vt:lpstr>Questions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User</cp:lastModifiedBy>
  <cp:revision>158</cp:revision>
  <dcterms:created xsi:type="dcterms:W3CDTF">2021-02-10T13:40:12Z</dcterms:created>
  <dcterms:modified xsi:type="dcterms:W3CDTF">2024-09-24T15:38:13Z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y fmtid="{D5CDD505-2E9C-101B-9397-08002B2CF9AE}" pid="3" name="KSOProductBuildVer">
    <vt:lpwstr>1033-10.2.0.7636</vt:lpwstr>
  </property>
</Properties>
</file>