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9" r:id="rId1"/>
  </p:sldMasterIdLst>
  <p:notesMasterIdLst>
    <p:notesMasterId r:id="rId134"/>
  </p:notesMasterIdLst>
  <p:sldIdLst>
    <p:sldId id="256" r:id="rId2"/>
    <p:sldId id="257" r:id="rId3"/>
    <p:sldId id="260" r:id="rId4"/>
    <p:sldId id="259" r:id="rId5"/>
    <p:sldId id="264" r:id="rId6"/>
    <p:sldId id="266" r:id="rId7"/>
    <p:sldId id="265" r:id="rId8"/>
    <p:sldId id="258" r:id="rId9"/>
    <p:sldId id="269" r:id="rId10"/>
    <p:sldId id="267" r:id="rId11"/>
    <p:sldId id="268" r:id="rId12"/>
    <p:sldId id="270" r:id="rId13"/>
    <p:sldId id="271" r:id="rId14"/>
    <p:sldId id="272"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286" r:id="rId28"/>
    <p:sldId id="287" r:id="rId29"/>
    <p:sldId id="288" r:id="rId30"/>
    <p:sldId id="289" r:id="rId31"/>
    <p:sldId id="290" r:id="rId32"/>
    <p:sldId id="291" r:id="rId33"/>
    <p:sldId id="292" r:id="rId34"/>
    <p:sldId id="293" r:id="rId35"/>
    <p:sldId id="296" r:id="rId36"/>
    <p:sldId id="297" r:id="rId37"/>
    <p:sldId id="295" r:id="rId38"/>
    <p:sldId id="298" r:id="rId39"/>
    <p:sldId id="299" r:id="rId40"/>
    <p:sldId id="300" r:id="rId41"/>
    <p:sldId id="301" r:id="rId42"/>
    <p:sldId id="302" r:id="rId43"/>
    <p:sldId id="303" r:id="rId44"/>
    <p:sldId id="304" r:id="rId45"/>
    <p:sldId id="305" r:id="rId46"/>
    <p:sldId id="306" r:id="rId47"/>
    <p:sldId id="307" r:id="rId48"/>
    <p:sldId id="308" r:id="rId49"/>
    <p:sldId id="310" r:id="rId50"/>
    <p:sldId id="309" r:id="rId51"/>
    <p:sldId id="311" r:id="rId52"/>
    <p:sldId id="312" r:id="rId53"/>
    <p:sldId id="313" r:id="rId54"/>
    <p:sldId id="314" r:id="rId55"/>
    <p:sldId id="315" r:id="rId56"/>
    <p:sldId id="316" r:id="rId57"/>
    <p:sldId id="317" r:id="rId58"/>
    <p:sldId id="318" r:id="rId59"/>
    <p:sldId id="320" r:id="rId60"/>
    <p:sldId id="319" r:id="rId61"/>
    <p:sldId id="326" r:id="rId62"/>
    <p:sldId id="327" r:id="rId63"/>
    <p:sldId id="322" r:id="rId64"/>
    <p:sldId id="323" r:id="rId65"/>
    <p:sldId id="324" r:id="rId66"/>
    <p:sldId id="325" r:id="rId67"/>
    <p:sldId id="321" r:id="rId68"/>
    <p:sldId id="328" r:id="rId69"/>
    <p:sldId id="329" r:id="rId70"/>
    <p:sldId id="330" r:id="rId71"/>
    <p:sldId id="331" r:id="rId72"/>
    <p:sldId id="332" r:id="rId73"/>
    <p:sldId id="334" r:id="rId74"/>
    <p:sldId id="333" r:id="rId75"/>
    <p:sldId id="335" r:id="rId76"/>
    <p:sldId id="339" r:id="rId77"/>
    <p:sldId id="336" r:id="rId78"/>
    <p:sldId id="337" r:id="rId79"/>
    <p:sldId id="338" r:id="rId80"/>
    <p:sldId id="340" r:id="rId81"/>
    <p:sldId id="343" r:id="rId82"/>
    <p:sldId id="341" r:id="rId83"/>
    <p:sldId id="344" r:id="rId84"/>
    <p:sldId id="345" r:id="rId85"/>
    <p:sldId id="346" r:id="rId86"/>
    <p:sldId id="347" r:id="rId87"/>
    <p:sldId id="348" r:id="rId88"/>
    <p:sldId id="349" r:id="rId89"/>
    <p:sldId id="350" r:id="rId90"/>
    <p:sldId id="351" r:id="rId91"/>
    <p:sldId id="352" r:id="rId92"/>
    <p:sldId id="353" r:id="rId93"/>
    <p:sldId id="354" r:id="rId94"/>
    <p:sldId id="355" r:id="rId95"/>
    <p:sldId id="356" r:id="rId96"/>
    <p:sldId id="357" r:id="rId97"/>
    <p:sldId id="358" r:id="rId98"/>
    <p:sldId id="359" r:id="rId99"/>
    <p:sldId id="360" r:id="rId100"/>
    <p:sldId id="361" r:id="rId101"/>
    <p:sldId id="362" r:id="rId102"/>
    <p:sldId id="363" r:id="rId103"/>
    <p:sldId id="364" r:id="rId104"/>
    <p:sldId id="365" r:id="rId105"/>
    <p:sldId id="366" r:id="rId106"/>
    <p:sldId id="367" r:id="rId107"/>
    <p:sldId id="368" r:id="rId108"/>
    <p:sldId id="369" r:id="rId109"/>
    <p:sldId id="370" r:id="rId110"/>
    <p:sldId id="371" r:id="rId111"/>
    <p:sldId id="372" r:id="rId112"/>
    <p:sldId id="373" r:id="rId113"/>
    <p:sldId id="374" r:id="rId114"/>
    <p:sldId id="375" r:id="rId115"/>
    <p:sldId id="376" r:id="rId116"/>
    <p:sldId id="387" r:id="rId117"/>
    <p:sldId id="381" r:id="rId118"/>
    <p:sldId id="388" r:id="rId119"/>
    <p:sldId id="389" r:id="rId120"/>
    <p:sldId id="390" r:id="rId121"/>
    <p:sldId id="391" r:id="rId122"/>
    <p:sldId id="392" r:id="rId123"/>
    <p:sldId id="384" r:id="rId124"/>
    <p:sldId id="393" r:id="rId125"/>
    <p:sldId id="394" r:id="rId126"/>
    <p:sldId id="395" r:id="rId127"/>
    <p:sldId id="396" r:id="rId128"/>
    <p:sldId id="377" r:id="rId129"/>
    <p:sldId id="378" r:id="rId130"/>
    <p:sldId id="386" r:id="rId131"/>
    <p:sldId id="379" r:id="rId132"/>
    <p:sldId id="380" r:id="rId133"/>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74" d="100"/>
          <a:sy n="74" d="100"/>
        </p:scale>
        <p:origin x="552" y="72"/>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defRPr>
            </a:lvl1pPr>
          </a:lstStyle>
          <a:p>
            <a:pPr>
              <a:defRPr/>
            </a:pPr>
            <a:fld id="{B87B6FD8-AD1A-4801-B0E8-E4F8E5D2FA5D}" type="datetimeFigureOut">
              <a:rPr lang="en-US"/>
              <a:pPr>
                <a:defRPr/>
              </a:pPr>
              <a:t>9/24/2024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defRPr>
            </a:lvl1pPr>
          </a:lstStyle>
          <a:p>
            <a:pPr>
              <a:defRPr/>
            </a:pPr>
            <a:fld id="{9D8CD093-976F-4B98-8421-4D786CB2442F}" type="slidenum">
              <a:rPr lang="en-US"/>
              <a:pPr>
                <a:defRPr/>
              </a:pPr>
              <a:t>‹#›</a:t>
            </a:fld>
            <a:endParaRPr lang="en-US"/>
          </a:p>
        </p:txBody>
      </p:sp>
    </p:spTree>
    <p:extLst>
      <p:ext uri="{BB962C8B-B14F-4D97-AF65-F5344CB8AC3E}">
        <p14:creationId xmlns:p14="http://schemas.microsoft.com/office/powerpoint/2010/main" val="356449462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D8CD093-976F-4B98-8421-4D786CB2442F}" type="slidenum">
              <a:rPr lang="en-US" smtClean="0"/>
              <a:pPr>
                <a:defRPr/>
              </a:pPr>
              <a:t>1</a:t>
            </a:fld>
            <a:endParaRPr lang="en-US"/>
          </a:p>
        </p:txBody>
      </p:sp>
    </p:spTree>
    <p:extLst>
      <p:ext uri="{BB962C8B-B14F-4D97-AF65-F5344CB8AC3E}">
        <p14:creationId xmlns:p14="http://schemas.microsoft.com/office/powerpoint/2010/main" val="1837155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4BED015-6A8A-4D66-8B4F-2FF168E4E657}" type="slidenum">
              <a:rPr lang="en-US">
                <a:latin typeface="Times New Roman" pitchFamily="18" charset="0"/>
              </a:rPr>
              <a:pPr fontAlgn="base">
                <a:spcBef>
                  <a:spcPct val="0"/>
                </a:spcBef>
                <a:spcAft>
                  <a:spcPct val="0"/>
                </a:spcAft>
              </a:pPr>
              <a:t>35</a:t>
            </a:fld>
            <a:endParaRPr lang="en-US">
              <a:latin typeface="Times New Roman" pitchFamily="18" charset="0"/>
            </a:endParaRPr>
          </a:p>
        </p:txBody>
      </p:sp>
      <p:sp>
        <p:nvSpPr>
          <p:cNvPr id="50178"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50179"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latin typeface="Times New Roman" pitchFamily="18" charset="0"/>
            </a:endParaRPr>
          </a:p>
        </p:txBody>
      </p:sp>
    </p:spTree>
    <p:extLst>
      <p:ext uri="{BB962C8B-B14F-4D97-AF65-F5344CB8AC3E}">
        <p14:creationId xmlns:p14="http://schemas.microsoft.com/office/powerpoint/2010/main" val="29211057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B4E2641-F44B-4BD4-8B9E-7E5183EE7878}" type="slidenum">
              <a:rPr lang="en-US">
                <a:latin typeface="Times New Roman" pitchFamily="18" charset="0"/>
              </a:rPr>
              <a:pPr fontAlgn="base">
                <a:spcBef>
                  <a:spcPct val="0"/>
                </a:spcBef>
                <a:spcAft>
                  <a:spcPct val="0"/>
                </a:spcAft>
              </a:pPr>
              <a:t>36</a:t>
            </a:fld>
            <a:endParaRPr lang="en-US">
              <a:latin typeface="Times New Roman" pitchFamily="18" charset="0"/>
            </a:endParaRPr>
          </a:p>
        </p:txBody>
      </p:sp>
      <p:sp>
        <p:nvSpPr>
          <p:cNvPr id="52226"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5222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latin typeface="Times New Roman" pitchFamily="18" charset="0"/>
            </a:endParaRPr>
          </a:p>
        </p:txBody>
      </p:sp>
    </p:spTree>
    <p:extLst>
      <p:ext uri="{BB962C8B-B14F-4D97-AF65-F5344CB8AC3E}">
        <p14:creationId xmlns:p14="http://schemas.microsoft.com/office/powerpoint/2010/main" val="222558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Grp="1" noRot="1" noChangeAspect="1" noChangeArrowheads="1" noTextEdit="1"/>
          </p:cNvSpPr>
          <p:nvPr>
            <p:ph type="sldImg"/>
          </p:nvPr>
        </p:nvSpPr>
        <p:spPr bwMode="auto">
          <a:xfrm>
            <a:off x="381000" y="685800"/>
            <a:ext cx="6096000" cy="3429000"/>
          </a:xfrm>
          <a:noFill/>
          <a:ln>
            <a:solidFill>
              <a:srgbClr val="000000"/>
            </a:solidFill>
            <a:miter lim="800000"/>
            <a:headEnd/>
            <a:tailEnd/>
          </a:ln>
        </p:spPr>
      </p:sp>
      <p:sp>
        <p:nvSpPr>
          <p:cNvPr id="9933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extLst>
      <p:ext uri="{BB962C8B-B14F-4D97-AF65-F5344CB8AC3E}">
        <p14:creationId xmlns:p14="http://schemas.microsoft.com/office/powerpoint/2010/main" val="20006381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8EC8D2BA-053D-4CA7-A257-EF5FEB1DAC4F}" type="slidenum">
              <a:rPr lang="en-US">
                <a:latin typeface="Times New Roman" pitchFamily="18" charset="0"/>
              </a:rPr>
              <a:pPr/>
              <a:t>122</a:t>
            </a:fld>
            <a:endParaRPr lang="en-US">
              <a:latin typeface="Times New Roman" pitchFamily="18" charset="0"/>
            </a:endParaRPr>
          </a:p>
        </p:txBody>
      </p:sp>
      <p:sp>
        <p:nvSpPr>
          <p:cNvPr id="80899" name="Rectangle 2"/>
          <p:cNvSpPr>
            <a:spLocks noGrp="1" noRot="1" noChangeAspect="1" noChangeArrowheads="1" noTextEdit="1"/>
          </p:cNvSpPr>
          <p:nvPr>
            <p:ph type="sldImg"/>
          </p:nvPr>
        </p:nvSpPr>
        <p:spPr>
          <a:xfrm>
            <a:off x="381000" y="685800"/>
            <a:ext cx="6096000" cy="3429000"/>
          </a:xfrm>
          <a:ln/>
        </p:spPr>
      </p:sp>
      <p:sp>
        <p:nvSpPr>
          <p:cNvPr id="80900" name="Rectangle 3"/>
          <p:cNvSpPr>
            <a:spLocks noGrp="1" noChangeArrowheads="1"/>
          </p:cNvSpPr>
          <p:nvPr>
            <p:ph type="body" idx="1"/>
          </p:nvPr>
        </p:nvSpPr>
        <p:spPr>
          <a:noFill/>
          <a:ln/>
        </p:spPr>
        <p:txBody>
          <a:bodyPr/>
          <a:lstStyle/>
          <a:p>
            <a:pPr eaLnBrk="1" hangingPunct="1"/>
            <a:endParaRPr lang="en-US" smtClean="0">
              <a:latin typeface="Times New Roman" pitchFamily="18" charset="0"/>
            </a:endParaRPr>
          </a:p>
        </p:txBody>
      </p:sp>
    </p:spTree>
    <p:extLst>
      <p:ext uri="{BB962C8B-B14F-4D97-AF65-F5344CB8AC3E}">
        <p14:creationId xmlns:p14="http://schemas.microsoft.com/office/powerpoint/2010/main" val="41402716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2D97F26B-8F9E-4D99-960D-72B46F0C5750}" type="slidenum">
              <a:rPr lang="en-US">
                <a:latin typeface="Times New Roman" pitchFamily="18" charset="0"/>
              </a:rPr>
              <a:pPr/>
              <a:t>130</a:t>
            </a:fld>
            <a:endParaRPr lang="en-US">
              <a:latin typeface="Times New Roman" pitchFamily="18" charset="0"/>
            </a:endParaRPr>
          </a:p>
        </p:txBody>
      </p:sp>
      <p:sp>
        <p:nvSpPr>
          <p:cNvPr id="79875" name="Rectangle 2"/>
          <p:cNvSpPr>
            <a:spLocks noGrp="1" noRot="1" noChangeAspect="1" noChangeArrowheads="1" noTextEdit="1"/>
          </p:cNvSpPr>
          <p:nvPr>
            <p:ph type="sldImg"/>
          </p:nvPr>
        </p:nvSpPr>
        <p:spPr>
          <a:xfrm>
            <a:off x="381000" y="685800"/>
            <a:ext cx="6096000" cy="3429000"/>
          </a:xfrm>
          <a:solidFill>
            <a:srgbClr val="FFFFFF"/>
          </a:solidFill>
          <a:ln/>
        </p:spPr>
      </p:sp>
      <p:sp>
        <p:nvSpPr>
          <p:cNvPr id="79876"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smtClean="0">
              <a:latin typeface="Times New Roman" pitchFamily="18" charset="0"/>
            </a:endParaRPr>
          </a:p>
        </p:txBody>
      </p:sp>
    </p:spTree>
    <p:extLst>
      <p:ext uri="{BB962C8B-B14F-4D97-AF65-F5344CB8AC3E}">
        <p14:creationId xmlns:p14="http://schemas.microsoft.com/office/powerpoint/2010/main" val="29495490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6745A6B4-0D3B-495F-8374-C96ADEC30426}" type="datetime1">
              <a:rPr lang="en-US" smtClean="0"/>
              <a:t>9/24/2024</a:t>
            </a:fld>
            <a:endParaRPr lang="en-US"/>
          </a:p>
        </p:txBody>
      </p:sp>
      <p:sp>
        <p:nvSpPr>
          <p:cNvPr id="5" name="Footer Placeholder 4"/>
          <p:cNvSpPr>
            <a:spLocks noGrp="1"/>
          </p:cNvSpPr>
          <p:nvPr>
            <p:ph type="ftr" sz="quarter" idx="11"/>
          </p:nvPr>
        </p:nvSpPr>
        <p:spPr/>
        <p:txBody>
          <a:bodyPr/>
          <a:lstStyle/>
          <a:p>
            <a:pPr>
              <a:defRPr/>
            </a:pPr>
            <a:r>
              <a:rPr lang="en-US" smtClean="0"/>
              <a:t>RDP</a:t>
            </a:r>
            <a:endParaRPr lang="en-US"/>
          </a:p>
        </p:txBody>
      </p:sp>
      <p:sp>
        <p:nvSpPr>
          <p:cNvPr id="6" name="Slide Number Placeholder 5"/>
          <p:cNvSpPr>
            <a:spLocks noGrp="1"/>
          </p:cNvSpPr>
          <p:nvPr>
            <p:ph type="sldNum" sz="quarter" idx="12"/>
          </p:nvPr>
        </p:nvSpPr>
        <p:spPr/>
        <p:txBody>
          <a:bodyPr/>
          <a:lstStyle/>
          <a:p>
            <a:pPr>
              <a:defRPr/>
            </a:pPr>
            <a:fld id="{0247D984-C7B1-44FD-BBB0-5A63B72E38E5}" type="slidenum">
              <a:rPr lang="en-US" smtClean="0"/>
              <a:pPr>
                <a:defRPr/>
              </a:pPr>
              <a:t>‹#›</a:t>
            </a:fld>
            <a:endParaRPr lang="en-US"/>
          </a:p>
        </p:txBody>
      </p:sp>
    </p:spTree>
    <p:extLst>
      <p:ext uri="{BB962C8B-B14F-4D97-AF65-F5344CB8AC3E}">
        <p14:creationId xmlns:p14="http://schemas.microsoft.com/office/powerpoint/2010/main" val="3762480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E1264F9B-F545-4248-BAD0-CE9150B7F3C5}" type="datetime1">
              <a:rPr lang="en-US" smtClean="0"/>
              <a:t>9/24/2024</a:t>
            </a:fld>
            <a:endParaRPr lang="en-US"/>
          </a:p>
        </p:txBody>
      </p:sp>
      <p:sp>
        <p:nvSpPr>
          <p:cNvPr id="5" name="Footer Placeholder 4"/>
          <p:cNvSpPr>
            <a:spLocks noGrp="1"/>
          </p:cNvSpPr>
          <p:nvPr>
            <p:ph type="ftr" sz="quarter" idx="11"/>
          </p:nvPr>
        </p:nvSpPr>
        <p:spPr/>
        <p:txBody>
          <a:bodyPr/>
          <a:lstStyle/>
          <a:p>
            <a:pPr>
              <a:defRPr/>
            </a:pPr>
            <a:r>
              <a:rPr lang="en-US" smtClean="0"/>
              <a:t>RDP</a:t>
            </a:r>
            <a:endParaRPr lang="en-US"/>
          </a:p>
        </p:txBody>
      </p:sp>
      <p:sp>
        <p:nvSpPr>
          <p:cNvPr id="6" name="Slide Number Placeholder 5"/>
          <p:cNvSpPr>
            <a:spLocks noGrp="1"/>
          </p:cNvSpPr>
          <p:nvPr>
            <p:ph type="sldNum" sz="quarter" idx="12"/>
          </p:nvPr>
        </p:nvSpPr>
        <p:spPr/>
        <p:txBody>
          <a:bodyPr/>
          <a:lstStyle/>
          <a:p>
            <a:pPr>
              <a:defRPr/>
            </a:pPr>
            <a:fld id="{7DBF0A66-EB03-432C-A73F-912254E50703}" type="slidenum">
              <a:rPr lang="en-US" smtClean="0"/>
              <a:pPr>
                <a:defRPr/>
              </a:pPr>
              <a:t>‹#›</a:t>
            </a:fld>
            <a:endParaRPr lang="en-US"/>
          </a:p>
        </p:txBody>
      </p:sp>
    </p:spTree>
    <p:extLst>
      <p:ext uri="{BB962C8B-B14F-4D97-AF65-F5344CB8AC3E}">
        <p14:creationId xmlns:p14="http://schemas.microsoft.com/office/powerpoint/2010/main" val="257454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42BA7D68-2115-4CCA-B36B-ACB6DF9EEE47}" type="datetime1">
              <a:rPr lang="en-US" smtClean="0"/>
              <a:t>9/24/2024</a:t>
            </a:fld>
            <a:endParaRPr lang="en-US"/>
          </a:p>
        </p:txBody>
      </p:sp>
      <p:sp>
        <p:nvSpPr>
          <p:cNvPr id="5" name="Footer Placeholder 4"/>
          <p:cNvSpPr>
            <a:spLocks noGrp="1"/>
          </p:cNvSpPr>
          <p:nvPr>
            <p:ph type="ftr" sz="quarter" idx="11"/>
          </p:nvPr>
        </p:nvSpPr>
        <p:spPr/>
        <p:txBody>
          <a:bodyPr/>
          <a:lstStyle/>
          <a:p>
            <a:pPr>
              <a:defRPr/>
            </a:pPr>
            <a:r>
              <a:rPr lang="en-US" smtClean="0"/>
              <a:t>RDP</a:t>
            </a:r>
            <a:endParaRPr lang="en-US"/>
          </a:p>
        </p:txBody>
      </p:sp>
      <p:sp>
        <p:nvSpPr>
          <p:cNvPr id="6" name="Slide Number Placeholder 5"/>
          <p:cNvSpPr>
            <a:spLocks noGrp="1"/>
          </p:cNvSpPr>
          <p:nvPr>
            <p:ph type="sldNum" sz="quarter" idx="12"/>
          </p:nvPr>
        </p:nvSpPr>
        <p:spPr/>
        <p:txBody>
          <a:bodyPr/>
          <a:lstStyle/>
          <a:p>
            <a:pPr>
              <a:defRPr/>
            </a:pPr>
            <a:fld id="{8FEB8679-BDEB-47AF-88DA-6DC2CAFEE724}" type="slidenum">
              <a:rPr lang="en-US" smtClean="0"/>
              <a:pPr>
                <a:defRPr/>
              </a:pPr>
              <a:t>‹#›</a:t>
            </a:fld>
            <a:endParaRPr lang="en-US"/>
          </a:p>
        </p:txBody>
      </p:sp>
    </p:spTree>
    <p:extLst>
      <p:ext uri="{BB962C8B-B14F-4D97-AF65-F5344CB8AC3E}">
        <p14:creationId xmlns:p14="http://schemas.microsoft.com/office/powerpoint/2010/main" val="24739293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3003B083-2E50-4AAB-A2A6-0B50AD2C8258}" type="datetime1">
              <a:rPr lang="en-US" smtClean="0"/>
              <a:t>9/24/2024</a:t>
            </a:fld>
            <a:endParaRPr lang="en-US"/>
          </a:p>
        </p:txBody>
      </p:sp>
      <p:sp>
        <p:nvSpPr>
          <p:cNvPr id="5" name="Footer Placeholder 4"/>
          <p:cNvSpPr>
            <a:spLocks noGrp="1"/>
          </p:cNvSpPr>
          <p:nvPr>
            <p:ph type="ftr" sz="quarter" idx="11"/>
          </p:nvPr>
        </p:nvSpPr>
        <p:spPr/>
        <p:txBody>
          <a:bodyPr/>
          <a:lstStyle/>
          <a:p>
            <a:pPr>
              <a:defRPr/>
            </a:pPr>
            <a:r>
              <a:rPr lang="en-US" smtClean="0"/>
              <a:t>RDP</a:t>
            </a:r>
            <a:endParaRPr lang="en-US"/>
          </a:p>
        </p:txBody>
      </p:sp>
      <p:sp>
        <p:nvSpPr>
          <p:cNvPr id="6" name="Slide Number Placeholder 5"/>
          <p:cNvSpPr>
            <a:spLocks noGrp="1"/>
          </p:cNvSpPr>
          <p:nvPr>
            <p:ph type="sldNum" sz="quarter" idx="12"/>
          </p:nvPr>
        </p:nvSpPr>
        <p:spPr/>
        <p:txBody>
          <a:bodyPr/>
          <a:lstStyle/>
          <a:p>
            <a:pPr>
              <a:defRPr/>
            </a:pPr>
            <a:fld id="{AFC905F1-6D01-4472-9AA2-C8EE5F18C9EF}" type="slidenum">
              <a:rPr lang="en-US" smtClean="0"/>
              <a:pPr>
                <a:defRPr/>
              </a:pPr>
              <a:t>‹#›</a:t>
            </a:fld>
            <a:endParaRPr lang="en-US"/>
          </a:p>
        </p:txBody>
      </p:sp>
    </p:spTree>
    <p:extLst>
      <p:ext uri="{BB962C8B-B14F-4D97-AF65-F5344CB8AC3E}">
        <p14:creationId xmlns:p14="http://schemas.microsoft.com/office/powerpoint/2010/main" val="1772039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1E1F054D-38B3-45F9-993A-5497F45FE49E}" type="datetime1">
              <a:rPr lang="en-US" smtClean="0"/>
              <a:t>9/24/2024</a:t>
            </a:fld>
            <a:endParaRPr lang="en-US"/>
          </a:p>
        </p:txBody>
      </p:sp>
      <p:sp>
        <p:nvSpPr>
          <p:cNvPr id="5" name="Footer Placeholder 4"/>
          <p:cNvSpPr>
            <a:spLocks noGrp="1"/>
          </p:cNvSpPr>
          <p:nvPr>
            <p:ph type="ftr" sz="quarter" idx="11"/>
          </p:nvPr>
        </p:nvSpPr>
        <p:spPr/>
        <p:txBody>
          <a:bodyPr/>
          <a:lstStyle/>
          <a:p>
            <a:pPr>
              <a:defRPr/>
            </a:pPr>
            <a:r>
              <a:rPr lang="en-US" smtClean="0"/>
              <a:t>RDP</a:t>
            </a:r>
            <a:endParaRPr lang="en-US"/>
          </a:p>
        </p:txBody>
      </p:sp>
      <p:sp>
        <p:nvSpPr>
          <p:cNvPr id="6" name="Slide Number Placeholder 5"/>
          <p:cNvSpPr>
            <a:spLocks noGrp="1"/>
          </p:cNvSpPr>
          <p:nvPr>
            <p:ph type="sldNum" sz="quarter" idx="12"/>
          </p:nvPr>
        </p:nvSpPr>
        <p:spPr/>
        <p:txBody>
          <a:bodyPr/>
          <a:lstStyle/>
          <a:p>
            <a:pPr>
              <a:defRPr/>
            </a:pPr>
            <a:fld id="{7D557331-127D-4691-91B9-B08D5F177984}" type="slidenum">
              <a:rPr lang="en-US" smtClean="0"/>
              <a:pPr>
                <a:defRPr/>
              </a:pPr>
              <a:t>‹#›</a:t>
            </a:fld>
            <a:endParaRPr lang="en-US"/>
          </a:p>
        </p:txBody>
      </p:sp>
    </p:spTree>
    <p:extLst>
      <p:ext uri="{BB962C8B-B14F-4D97-AF65-F5344CB8AC3E}">
        <p14:creationId xmlns:p14="http://schemas.microsoft.com/office/powerpoint/2010/main" val="1459880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620502C7-A81B-4A23-961F-D376DFAA5C51}" type="datetime1">
              <a:rPr lang="en-US" smtClean="0"/>
              <a:t>9/24/2024</a:t>
            </a:fld>
            <a:endParaRPr lang="en-US"/>
          </a:p>
        </p:txBody>
      </p:sp>
      <p:sp>
        <p:nvSpPr>
          <p:cNvPr id="6" name="Footer Placeholder 5"/>
          <p:cNvSpPr>
            <a:spLocks noGrp="1"/>
          </p:cNvSpPr>
          <p:nvPr>
            <p:ph type="ftr" sz="quarter" idx="11"/>
          </p:nvPr>
        </p:nvSpPr>
        <p:spPr/>
        <p:txBody>
          <a:bodyPr/>
          <a:lstStyle/>
          <a:p>
            <a:pPr>
              <a:defRPr/>
            </a:pPr>
            <a:r>
              <a:rPr lang="en-US" smtClean="0"/>
              <a:t>RDP</a:t>
            </a:r>
            <a:endParaRPr lang="en-US"/>
          </a:p>
        </p:txBody>
      </p:sp>
      <p:sp>
        <p:nvSpPr>
          <p:cNvPr id="7" name="Slide Number Placeholder 6"/>
          <p:cNvSpPr>
            <a:spLocks noGrp="1"/>
          </p:cNvSpPr>
          <p:nvPr>
            <p:ph type="sldNum" sz="quarter" idx="12"/>
          </p:nvPr>
        </p:nvSpPr>
        <p:spPr/>
        <p:txBody>
          <a:bodyPr/>
          <a:lstStyle/>
          <a:p>
            <a:pPr>
              <a:defRPr/>
            </a:pPr>
            <a:fld id="{E2BBF1DC-B669-432F-86E2-AEEE605F0F30}" type="slidenum">
              <a:rPr lang="en-US" smtClean="0"/>
              <a:pPr>
                <a:defRPr/>
              </a:pPr>
              <a:t>‹#›</a:t>
            </a:fld>
            <a:endParaRPr lang="en-US"/>
          </a:p>
        </p:txBody>
      </p:sp>
    </p:spTree>
    <p:extLst>
      <p:ext uri="{BB962C8B-B14F-4D97-AF65-F5344CB8AC3E}">
        <p14:creationId xmlns:p14="http://schemas.microsoft.com/office/powerpoint/2010/main" val="4225226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D5DB3695-B51D-4585-AC3C-7A22191F3450}" type="datetime1">
              <a:rPr lang="en-US" smtClean="0"/>
              <a:t>9/24/2024</a:t>
            </a:fld>
            <a:endParaRPr lang="en-US"/>
          </a:p>
        </p:txBody>
      </p:sp>
      <p:sp>
        <p:nvSpPr>
          <p:cNvPr id="8" name="Footer Placeholder 7"/>
          <p:cNvSpPr>
            <a:spLocks noGrp="1"/>
          </p:cNvSpPr>
          <p:nvPr>
            <p:ph type="ftr" sz="quarter" idx="11"/>
          </p:nvPr>
        </p:nvSpPr>
        <p:spPr/>
        <p:txBody>
          <a:bodyPr/>
          <a:lstStyle/>
          <a:p>
            <a:pPr>
              <a:defRPr/>
            </a:pPr>
            <a:r>
              <a:rPr lang="en-US" smtClean="0"/>
              <a:t>RDP</a:t>
            </a:r>
            <a:endParaRPr lang="en-US"/>
          </a:p>
        </p:txBody>
      </p:sp>
      <p:sp>
        <p:nvSpPr>
          <p:cNvPr id="9" name="Slide Number Placeholder 8"/>
          <p:cNvSpPr>
            <a:spLocks noGrp="1"/>
          </p:cNvSpPr>
          <p:nvPr>
            <p:ph type="sldNum" sz="quarter" idx="12"/>
          </p:nvPr>
        </p:nvSpPr>
        <p:spPr/>
        <p:txBody>
          <a:bodyPr/>
          <a:lstStyle/>
          <a:p>
            <a:pPr>
              <a:defRPr/>
            </a:pPr>
            <a:fld id="{04BDB360-4116-4A00-B873-A3C329875C13}" type="slidenum">
              <a:rPr lang="en-US" smtClean="0"/>
              <a:pPr>
                <a:defRPr/>
              </a:pPr>
              <a:t>‹#›</a:t>
            </a:fld>
            <a:endParaRPr lang="en-US"/>
          </a:p>
        </p:txBody>
      </p:sp>
    </p:spTree>
    <p:extLst>
      <p:ext uri="{BB962C8B-B14F-4D97-AF65-F5344CB8AC3E}">
        <p14:creationId xmlns:p14="http://schemas.microsoft.com/office/powerpoint/2010/main" val="3339162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9B6F748D-1E53-4A97-9F4C-C5067AE8FA38}" type="datetime1">
              <a:rPr lang="en-US" smtClean="0"/>
              <a:t>9/24/2024</a:t>
            </a:fld>
            <a:endParaRPr lang="en-US"/>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CD56C78B-352B-4323-A2F1-ADD1D4E8BCFD}" type="slidenum">
              <a:rPr lang="en-US" smtClean="0"/>
              <a:pPr>
                <a:defRPr/>
              </a:pPr>
              <a:t>‹#›</a:t>
            </a:fld>
            <a:endParaRPr lang="en-US"/>
          </a:p>
        </p:txBody>
      </p:sp>
    </p:spTree>
    <p:extLst>
      <p:ext uri="{BB962C8B-B14F-4D97-AF65-F5344CB8AC3E}">
        <p14:creationId xmlns:p14="http://schemas.microsoft.com/office/powerpoint/2010/main" val="999752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F7C2231-0453-4937-B16E-96E38A956EF7}" type="datetime1">
              <a:rPr lang="en-US" smtClean="0"/>
              <a:t>9/24/2024</a:t>
            </a:fld>
            <a:endParaRPr lang="en-US"/>
          </a:p>
        </p:txBody>
      </p:sp>
      <p:sp>
        <p:nvSpPr>
          <p:cNvPr id="3" name="Footer Placeholder 2"/>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3A67C14E-E3C9-40F8-9DC7-7C52D582EE5F}" type="slidenum">
              <a:rPr lang="en-US" smtClean="0"/>
              <a:pPr>
                <a:defRPr/>
              </a:pPr>
              <a:t>‹#›</a:t>
            </a:fld>
            <a:endParaRPr lang="en-US"/>
          </a:p>
        </p:txBody>
      </p:sp>
    </p:spTree>
    <p:extLst>
      <p:ext uri="{BB962C8B-B14F-4D97-AF65-F5344CB8AC3E}">
        <p14:creationId xmlns:p14="http://schemas.microsoft.com/office/powerpoint/2010/main" val="1156137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C27DDD26-3BE5-4E2E-B496-3B5CC08FB969}" type="datetime1">
              <a:rPr lang="en-US" smtClean="0"/>
              <a:t>9/24/2024</a:t>
            </a:fld>
            <a:endParaRPr lang="en-US"/>
          </a:p>
        </p:txBody>
      </p:sp>
      <p:sp>
        <p:nvSpPr>
          <p:cNvPr id="6" name="Footer Placeholder 5"/>
          <p:cNvSpPr>
            <a:spLocks noGrp="1"/>
          </p:cNvSpPr>
          <p:nvPr>
            <p:ph type="ftr" sz="quarter" idx="11"/>
          </p:nvPr>
        </p:nvSpPr>
        <p:spPr/>
        <p:txBody>
          <a:bodyPr/>
          <a:lstStyle/>
          <a:p>
            <a:pPr>
              <a:defRPr/>
            </a:pPr>
            <a:r>
              <a:rPr lang="en-US" smtClean="0"/>
              <a:t>RDP</a:t>
            </a:r>
            <a:endParaRPr lang="en-US"/>
          </a:p>
        </p:txBody>
      </p:sp>
      <p:sp>
        <p:nvSpPr>
          <p:cNvPr id="7" name="Slide Number Placeholder 6"/>
          <p:cNvSpPr>
            <a:spLocks noGrp="1"/>
          </p:cNvSpPr>
          <p:nvPr>
            <p:ph type="sldNum" sz="quarter" idx="12"/>
          </p:nvPr>
        </p:nvSpPr>
        <p:spPr/>
        <p:txBody>
          <a:bodyPr/>
          <a:lstStyle/>
          <a:p>
            <a:pPr>
              <a:defRPr/>
            </a:pPr>
            <a:fld id="{4B6B62F0-60DE-4426-B57D-B39B23D81D1F}" type="slidenum">
              <a:rPr lang="en-US" smtClean="0"/>
              <a:pPr>
                <a:defRPr/>
              </a:pPr>
              <a:t>‹#›</a:t>
            </a:fld>
            <a:endParaRPr lang="en-US"/>
          </a:p>
        </p:txBody>
      </p:sp>
    </p:spTree>
    <p:extLst>
      <p:ext uri="{BB962C8B-B14F-4D97-AF65-F5344CB8AC3E}">
        <p14:creationId xmlns:p14="http://schemas.microsoft.com/office/powerpoint/2010/main" val="4010731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1006D6A5-A785-4634-BC8E-D0851E2BB5D4}" type="datetime1">
              <a:rPr lang="en-US" smtClean="0"/>
              <a:t>9/24/2024</a:t>
            </a:fld>
            <a:endParaRPr lang="en-US"/>
          </a:p>
        </p:txBody>
      </p:sp>
      <p:sp>
        <p:nvSpPr>
          <p:cNvPr id="6" name="Footer Placeholder 5"/>
          <p:cNvSpPr>
            <a:spLocks noGrp="1"/>
          </p:cNvSpPr>
          <p:nvPr>
            <p:ph type="ftr" sz="quarter" idx="11"/>
          </p:nvPr>
        </p:nvSpPr>
        <p:spPr/>
        <p:txBody>
          <a:bodyPr/>
          <a:lstStyle/>
          <a:p>
            <a:pPr>
              <a:defRPr/>
            </a:pPr>
            <a:r>
              <a:rPr lang="en-US" smtClean="0"/>
              <a:t>RDP</a:t>
            </a:r>
            <a:endParaRPr lang="en-US"/>
          </a:p>
        </p:txBody>
      </p:sp>
      <p:sp>
        <p:nvSpPr>
          <p:cNvPr id="7" name="Slide Number Placeholder 6"/>
          <p:cNvSpPr>
            <a:spLocks noGrp="1"/>
          </p:cNvSpPr>
          <p:nvPr>
            <p:ph type="sldNum" sz="quarter" idx="12"/>
          </p:nvPr>
        </p:nvSpPr>
        <p:spPr/>
        <p:txBody>
          <a:bodyPr/>
          <a:lstStyle/>
          <a:p>
            <a:pPr>
              <a:defRPr/>
            </a:pPr>
            <a:fld id="{6A82B21C-E01D-466F-9559-61CB39785114}" type="slidenum">
              <a:rPr lang="en-US" smtClean="0"/>
              <a:pPr>
                <a:defRPr/>
              </a:pPr>
              <a:t>‹#›</a:t>
            </a:fld>
            <a:endParaRPr lang="en-US"/>
          </a:p>
        </p:txBody>
      </p:sp>
    </p:spTree>
    <p:extLst>
      <p:ext uri="{BB962C8B-B14F-4D97-AF65-F5344CB8AC3E}">
        <p14:creationId xmlns:p14="http://schemas.microsoft.com/office/powerpoint/2010/main" val="38638385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D830185-4CB5-41FE-8B8B-A91133F6AA4B}" type="datetime1">
              <a:rPr lang="en-US" smtClean="0"/>
              <a:t>9/24/2024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smtClean="0"/>
              <a:t>RDP</a:t>
            </a: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6F6288C4-EFDD-4B30-9F8F-89B6408398F9}" type="slidenum">
              <a:rPr lang="en-US" smtClean="0"/>
              <a:pPr>
                <a:defRPr/>
              </a:pPr>
              <a:t>‹#›</a:t>
            </a:fld>
            <a:endParaRPr lang="en-US"/>
          </a:p>
        </p:txBody>
      </p:sp>
      <p:pic>
        <p:nvPicPr>
          <p:cNvPr id="7" name="Picture 2" descr="https://dranimeshdas.com/wp-content/uploads/2024/08/drugs.png"/>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53616" y="365125"/>
            <a:ext cx="784584" cy="78458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userDrawn="1"/>
        </p:nvSpPr>
        <p:spPr>
          <a:xfrm rot="20006977">
            <a:off x="1146736" y="2929365"/>
            <a:ext cx="9855200" cy="830997"/>
          </a:xfrm>
          <a:prstGeom prst="rect">
            <a:avLst/>
          </a:prstGeom>
          <a:noFill/>
        </p:spPr>
        <p:txBody>
          <a:bodyPr wrap="square" rtlCol="0">
            <a:spAutoFit/>
          </a:bodyPr>
          <a:lstStyle/>
          <a:p>
            <a:pPr algn="ctr"/>
            <a:r>
              <a:rPr lang="en-US" sz="4800" b="1" dirty="0" smtClean="0">
                <a:solidFill>
                  <a:schemeClr val="bg2"/>
                </a:solidFill>
                <a:latin typeface="Times New Roman" panose="02020603050405020304" pitchFamily="18" charset="0"/>
                <a:cs typeface="Times New Roman" panose="02020603050405020304" pitchFamily="18" charset="0"/>
              </a:rPr>
              <a:t>RESEARCH DOCTOR PHARMA   </a:t>
            </a:r>
            <a:endParaRPr lang="en-US" sz="4800" b="1" dirty="0">
              <a:solidFill>
                <a:schemeClr val="bg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8068149"/>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39.jpeg"/></Relationships>
</file>

<file path=ppt/slides/_rels/slide8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itle 1"/>
          <p:cNvSpPr>
            <a:spLocks noGrp="1"/>
          </p:cNvSpPr>
          <p:nvPr>
            <p:ph type="ctrTitle"/>
          </p:nvPr>
        </p:nvSpPr>
        <p:spPr>
          <a:xfrm>
            <a:off x="1969827" y="1066800"/>
            <a:ext cx="8458200" cy="1255712"/>
          </a:xfrm>
        </p:spPr>
        <p:txBody>
          <a:bodyPr/>
          <a:lstStyle/>
          <a:p>
            <a:r>
              <a:rPr lang="en-US" dirty="0" smtClean="0"/>
              <a:t>Nervous system</a:t>
            </a:r>
          </a:p>
        </p:txBody>
      </p:sp>
      <p:sp>
        <p:nvSpPr>
          <p:cNvPr id="3" name="Subtitle 2"/>
          <p:cNvSpPr>
            <a:spLocks noGrp="1"/>
          </p:cNvSpPr>
          <p:nvPr>
            <p:ph type="subTitle" idx="1"/>
          </p:nvPr>
        </p:nvSpPr>
        <p:spPr>
          <a:xfrm>
            <a:off x="2057400" y="2895600"/>
            <a:ext cx="7162800" cy="2728912"/>
          </a:xfrm>
        </p:spPr>
        <p:txBody>
          <a:bodyPr>
            <a:normAutofit fontScale="92500" lnSpcReduction="10000"/>
          </a:bodyPr>
          <a:lstStyle/>
          <a:p>
            <a:pPr algn="just">
              <a:spcBef>
                <a:spcPts val="0"/>
              </a:spcBef>
              <a:buClr>
                <a:schemeClr val="accent3"/>
              </a:buClr>
              <a:defRPr/>
            </a:pPr>
            <a:r>
              <a:rPr lang="en-US" dirty="0" smtClean="0">
                <a:latin typeface="Times New Roman"/>
                <a:ea typeface="Times New Roman"/>
              </a:rPr>
              <a:t>a) Definition and classification of nervous system</a:t>
            </a:r>
          </a:p>
          <a:p>
            <a:pPr algn="just">
              <a:spcBef>
                <a:spcPts val="0"/>
              </a:spcBef>
              <a:buClr>
                <a:schemeClr val="accent3"/>
              </a:buClr>
              <a:defRPr/>
            </a:pPr>
            <a:r>
              <a:rPr lang="en-US" dirty="0" smtClean="0">
                <a:latin typeface="Times New Roman"/>
                <a:ea typeface="Times New Roman"/>
              </a:rPr>
              <a:t>b) Anatomy, physiology and functional areas of cerebrum</a:t>
            </a:r>
          </a:p>
          <a:p>
            <a:pPr algn="just">
              <a:spcBef>
                <a:spcPts val="0"/>
              </a:spcBef>
              <a:buClr>
                <a:schemeClr val="accent3"/>
              </a:buClr>
              <a:defRPr/>
            </a:pPr>
            <a:r>
              <a:rPr lang="en-US" dirty="0" smtClean="0">
                <a:latin typeface="Times New Roman"/>
                <a:ea typeface="Times New Roman"/>
              </a:rPr>
              <a:t>c) Anatomy and physiology of cerebellum</a:t>
            </a:r>
          </a:p>
          <a:p>
            <a:pPr algn="just">
              <a:spcBef>
                <a:spcPts val="0"/>
              </a:spcBef>
              <a:buClr>
                <a:schemeClr val="accent3"/>
              </a:buClr>
              <a:defRPr/>
            </a:pPr>
            <a:r>
              <a:rPr lang="en-US" dirty="0" smtClean="0">
                <a:latin typeface="Times New Roman"/>
                <a:ea typeface="Times New Roman"/>
              </a:rPr>
              <a:t>d) Anatomy and physiology of mid brain </a:t>
            </a:r>
          </a:p>
          <a:p>
            <a:pPr algn="just">
              <a:spcBef>
                <a:spcPts val="0"/>
              </a:spcBef>
              <a:buClr>
                <a:schemeClr val="accent3"/>
              </a:buClr>
              <a:defRPr/>
            </a:pPr>
            <a:r>
              <a:rPr lang="en-US" dirty="0" smtClean="0">
                <a:latin typeface="Times New Roman"/>
                <a:ea typeface="Times New Roman"/>
              </a:rPr>
              <a:t>e) Thalamus, hypothalamus and Basal Ganglia</a:t>
            </a:r>
          </a:p>
          <a:p>
            <a:pPr algn="just">
              <a:spcBef>
                <a:spcPts val="0"/>
              </a:spcBef>
              <a:buClr>
                <a:schemeClr val="accent3"/>
              </a:buClr>
              <a:defRPr/>
            </a:pPr>
            <a:r>
              <a:rPr lang="en-US" dirty="0" smtClean="0">
                <a:latin typeface="Times New Roman"/>
                <a:ea typeface="Times New Roman"/>
              </a:rPr>
              <a:t>f)  Spinal card: Structure &amp; reflexes – mono-poly-planter</a:t>
            </a:r>
          </a:p>
          <a:p>
            <a:pPr algn="just">
              <a:spcBef>
                <a:spcPts val="0"/>
              </a:spcBef>
              <a:buClr>
                <a:schemeClr val="accent3"/>
              </a:buClr>
              <a:defRPr/>
            </a:pPr>
            <a:r>
              <a:rPr lang="en-US" dirty="0" smtClean="0">
                <a:latin typeface="Times New Roman"/>
                <a:ea typeface="Times New Roman"/>
              </a:rPr>
              <a:t>g) Cranial nerves – names and functions</a:t>
            </a:r>
          </a:p>
          <a:p>
            <a:pPr algn="just">
              <a:spcBef>
                <a:spcPts val="0"/>
              </a:spcBef>
              <a:buClr>
                <a:schemeClr val="accent3"/>
              </a:buClr>
              <a:defRPr/>
            </a:pPr>
            <a:r>
              <a:rPr lang="en-US" dirty="0" smtClean="0">
                <a:latin typeface="Times New Roman"/>
                <a:ea typeface="Times New Roman"/>
              </a:rPr>
              <a:t>h) ANS – Anatomy &amp; functions of sympathetic &amp; parasympathetic N.S. </a:t>
            </a:r>
          </a:p>
          <a:p>
            <a:pPr>
              <a:buClr>
                <a:schemeClr val="accent3"/>
              </a:buClr>
              <a:defRPr/>
            </a:pPr>
            <a:endParaRPr lang="en-US" dirty="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0247D984-C7B1-44FD-BBB0-5A63B72E38E5}" type="slidenum">
              <a:rPr lang="en-US" smtClean="0"/>
              <a:pPr>
                <a:defRPr/>
              </a:pPr>
              <a:t>1</a:t>
            </a:fld>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1905000" y="304801"/>
            <a:ext cx="8382000" cy="723275"/>
          </a:xfrm>
          <a:prstGeom prst="rect">
            <a:avLst/>
          </a:prstGeom>
          <a:noFill/>
          <a:ln w="9525">
            <a:noFill/>
            <a:miter lim="800000"/>
            <a:headEnd/>
            <a:tailEnd/>
          </a:ln>
        </p:spPr>
        <p:txBody>
          <a:bodyPr>
            <a:spAutoFit/>
          </a:bodyPr>
          <a:lstStyle/>
          <a:p>
            <a:pPr marL="342900" indent="-342900" fontAlgn="auto">
              <a:spcBef>
                <a:spcPct val="20000"/>
              </a:spcBef>
              <a:spcAft>
                <a:spcPts val="0"/>
              </a:spcAft>
              <a:buClr>
                <a:srgbClr val="339933"/>
              </a:buClr>
              <a:tabLst>
                <a:tab pos="2743200" algn="l"/>
              </a:tabLst>
              <a:defRPr/>
            </a:pPr>
            <a:r>
              <a:rPr lang="en-US" sz="4100">
                <a:solidFill>
                  <a:srgbClr val="000099"/>
                </a:solidFill>
                <a:effectLst>
                  <a:outerShdw blurRad="38100" dist="38100" dir="2700000" algn="tl">
                    <a:srgbClr val="C0C0C0"/>
                  </a:outerShdw>
                </a:effectLst>
              </a:rPr>
              <a:t>Neuron Anatomy</a:t>
            </a:r>
          </a:p>
        </p:txBody>
      </p:sp>
      <p:sp>
        <p:nvSpPr>
          <p:cNvPr id="23554"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7.9b</a:t>
            </a:r>
            <a:endParaRPr lang="en-US" sz="4400" b="1">
              <a:solidFill>
                <a:schemeClr val="tx2"/>
              </a:solidFill>
              <a:latin typeface="Georgia" pitchFamily="18" charset="0"/>
            </a:endParaRPr>
          </a:p>
        </p:txBody>
      </p:sp>
      <p:sp>
        <p:nvSpPr>
          <p:cNvPr id="23555"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23556"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23557"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15367" name="Text Box 7"/>
          <p:cNvSpPr txBox="1">
            <a:spLocks noChangeArrowheads="1"/>
          </p:cNvSpPr>
          <p:nvPr/>
        </p:nvSpPr>
        <p:spPr bwMode="auto">
          <a:xfrm>
            <a:off x="1905000" y="2590801"/>
            <a:ext cx="3124200" cy="2302169"/>
          </a:xfrm>
          <a:prstGeom prst="rect">
            <a:avLst/>
          </a:prstGeom>
          <a:noFill/>
          <a:ln w="9525">
            <a:noFill/>
            <a:miter lim="800000"/>
            <a:headEnd/>
            <a:tailEnd/>
          </a:ln>
        </p:spPr>
        <p:txBody>
          <a:bodyPr>
            <a:spAutoFit/>
          </a:bodyPr>
          <a:lstStyle/>
          <a:p>
            <a:pPr marL="342900" indent="-342900">
              <a:lnSpc>
                <a:spcPct val="90000"/>
              </a:lnSpc>
              <a:spcAft>
                <a:spcPct val="50000"/>
              </a:spcAft>
              <a:buClr>
                <a:srgbClr val="FF6600"/>
              </a:buClr>
              <a:buFont typeface="Symbol" pitchFamily="18" charset="2"/>
              <a:buChar char="·"/>
            </a:pPr>
            <a:r>
              <a:rPr lang="en-US" sz="3400"/>
              <a:t>Cell body</a:t>
            </a:r>
          </a:p>
          <a:p>
            <a:pPr marL="687388" lvl="1" indent="-230188">
              <a:lnSpc>
                <a:spcPct val="90000"/>
              </a:lnSpc>
              <a:spcAft>
                <a:spcPct val="50000"/>
              </a:spcAft>
              <a:buClr>
                <a:srgbClr val="FF6600"/>
              </a:buClr>
              <a:buFont typeface="Symbol" pitchFamily="18" charset="2"/>
              <a:buChar char="·"/>
            </a:pPr>
            <a:r>
              <a:rPr lang="en-US" sz="3000"/>
              <a:t>Nucleus</a:t>
            </a:r>
          </a:p>
          <a:p>
            <a:pPr marL="687388" lvl="1" indent="-230188">
              <a:lnSpc>
                <a:spcPct val="90000"/>
              </a:lnSpc>
              <a:spcAft>
                <a:spcPct val="50000"/>
              </a:spcAft>
              <a:buClr>
                <a:srgbClr val="FF6600"/>
              </a:buClr>
              <a:buFont typeface="Symbol" pitchFamily="18" charset="2"/>
              <a:buChar char="·"/>
            </a:pPr>
            <a:r>
              <a:rPr lang="en-US" sz="3000"/>
              <a:t>Large nucleolus</a:t>
            </a:r>
          </a:p>
        </p:txBody>
      </p:sp>
      <p:pic>
        <p:nvPicPr>
          <p:cNvPr id="23559" name="Picture 8"/>
          <p:cNvPicPr>
            <a:picLocks noChangeAspect="1" noChangeArrowheads="1"/>
          </p:cNvPicPr>
          <p:nvPr/>
        </p:nvPicPr>
        <p:blipFill>
          <a:blip r:embed="rId2"/>
          <a:srcRect b="2922"/>
          <a:stretch>
            <a:fillRect/>
          </a:stretch>
        </p:blipFill>
        <p:spPr bwMode="auto">
          <a:xfrm>
            <a:off x="5441950" y="1143000"/>
            <a:ext cx="5018088" cy="5334000"/>
          </a:xfrm>
          <a:prstGeom prst="rect">
            <a:avLst/>
          </a:prstGeom>
          <a:noFill/>
          <a:ln w="9525">
            <a:noFill/>
            <a:miter lim="800000"/>
            <a:headEnd/>
            <a:tailEnd/>
          </a:ln>
        </p:spPr>
      </p:pic>
      <p:sp>
        <p:nvSpPr>
          <p:cNvPr id="23560" name="Text Box 9"/>
          <p:cNvSpPr txBox="1">
            <a:spLocks noChangeArrowheads="1"/>
          </p:cNvSpPr>
          <p:nvPr/>
        </p:nvSpPr>
        <p:spPr bwMode="auto">
          <a:xfrm>
            <a:off x="9144000" y="5973764"/>
            <a:ext cx="1028700" cy="274637"/>
          </a:xfrm>
          <a:prstGeom prst="rect">
            <a:avLst/>
          </a:prstGeom>
          <a:noFill/>
          <a:ln w="9525">
            <a:noFill/>
            <a:miter lim="800000"/>
            <a:headEnd/>
            <a:tailEnd/>
          </a:ln>
        </p:spPr>
        <p:txBody>
          <a:bodyPr>
            <a:spAutoFit/>
          </a:bodyPr>
          <a:lstStyle/>
          <a:p>
            <a:pPr eaLnBrk="0" hangingPunct="0"/>
            <a:r>
              <a:rPr lang="en-US" sz="1200"/>
              <a:t>Figure 7.4a</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10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5367"/>
                                        </p:tgtEl>
                                        <p:attrNameLst>
                                          <p:attrName>style.visibility</p:attrName>
                                        </p:attrNameLst>
                                      </p:cBhvr>
                                      <p:to>
                                        <p:strVal val="visible"/>
                                      </p:to>
                                    </p:set>
                                    <p:animEffect transition="in" filter="dissolve">
                                      <p:cBhvr>
                                        <p:cTn id="7" dur="500"/>
                                        <p:tgtEl>
                                          <p:spTgt spid="153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7" grpId="0" autoUpdateAnimBg="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57200"/>
            <a:ext cx="8229600" cy="1066800"/>
          </a:xfrm>
        </p:spPr>
        <p:txBody>
          <a:bodyPr/>
          <a:lstStyle/>
          <a:p>
            <a:r>
              <a:rPr lang="en-US" dirty="0" smtClean="0"/>
              <a:t>Spinal nerves</a:t>
            </a:r>
            <a:endParaRPr lang="en-US" dirty="0"/>
          </a:p>
        </p:txBody>
      </p:sp>
      <p:sp>
        <p:nvSpPr>
          <p:cNvPr id="3" name="Content Placeholder 2"/>
          <p:cNvSpPr>
            <a:spLocks noGrp="1"/>
          </p:cNvSpPr>
          <p:nvPr>
            <p:ph idx="1"/>
          </p:nvPr>
        </p:nvSpPr>
        <p:spPr>
          <a:xfrm>
            <a:off x="1981200" y="1371600"/>
            <a:ext cx="8458200" cy="5202238"/>
          </a:xfrm>
        </p:spPr>
        <p:txBody>
          <a:bodyPr/>
          <a:lstStyle/>
          <a:p>
            <a:pPr algn="just"/>
            <a:r>
              <a:rPr lang="en-US" dirty="0" smtClean="0">
                <a:latin typeface="Times New Roman" pitchFamily="18" charset="0"/>
                <a:cs typeface="Times New Roman" pitchFamily="18" charset="0"/>
              </a:rPr>
              <a:t>These are part of PNS.</a:t>
            </a:r>
          </a:p>
          <a:p>
            <a:pPr algn="just"/>
            <a:r>
              <a:rPr lang="en-US" dirty="0" smtClean="0">
                <a:latin typeface="Times New Roman" pitchFamily="18" charset="0"/>
                <a:cs typeface="Times New Roman" pitchFamily="18" charset="0"/>
              </a:rPr>
              <a:t>There are 31 pairs of spinal nerves, which emerges out from either side of vertebral column through inter-vertebral foramina.</a:t>
            </a:r>
          </a:p>
          <a:p>
            <a:pPr algn="just"/>
            <a:r>
              <a:rPr lang="en-US" dirty="0" smtClean="0">
                <a:latin typeface="Times New Roman" pitchFamily="18" charset="0"/>
                <a:cs typeface="Times New Roman" pitchFamily="18" charset="0"/>
              </a:rPr>
              <a:t>All are mixed nerves.</a:t>
            </a:r>
          </a:p>
          <a:p>
            <a:pPr algn="just"/>
            <a:r>
              <a:rPr lang="en-US" dirty="0" smtClean="0">
                <a:latin typeface="Times New Roman" pitchFamily="18" charset="0"/>
                <a:cs typeface="Times New Roman" pitchFamily="18" charset="0"/>
              </a:rPr>
              <a:t>These are named &amp; grouped according to the vertebrae with which they are associated.</a:t>
            </a:r>
          </a:p>
          <a:p>
            <a:pPr lvl="1">
              <a:buClr>
                <a:schemeClr val="accent2"/>
              </a:buClr>
              <a:buFontTx/>
              <a:buChar char="•"/>
            </a:pPr>
            <a:r>
              <a:rPr lang="en-US" dirty="0" smtClean="0"/>
              <a:t> 8 cervical nerves (C1 to C8)</a:t>
            </a:r>
          </a:p>
          <a:p>
            <a:pPr lvl="1">
              <a:buClr>
                <a:schemeClr val="accent2"/>
              </a:buClr>
              <a:buFontTx/>
              <a:buChar char="•"/>
            </a:pPr>
            <a:r>
              <a:rPr lang="en-US" dirty="0" smtClean="0"/>
              <a:t> 12 thoracic nerves (T1 to T12)</a:t>
            </a:r>
          </a:p>
          <a:p>
            <a:pPr lvl="1">
              <a:buClr>
                <a:schemeClr val="accent2"/>
              </a:buClr>
              <a:buFontTx/>
              <a:buChar char="•"/>
            </a:pPr>
            <a:r>
              <a:rPr lang="en-US" dirty="0" smtClean="0"/>
              <a:t> 5 lumbar nerves (L1 to L5)</a:t>
            </a:r>
          </a:p>
          <a:p>
            <a:pPr lvl="1">
              <a:buClr>
                <a:schemeClr val="accent2"/>
              </a:buClr>
              <a:buFontTx/>
              <a:buChar char="•"/>
            </a:pPr>
            <a:r>
              <a:rPr lang="en-US" dirty="0" smtClean="0"/>
              <a:t> 5 sacral nerves (S1 to S5)</a:t>
            </a:r>
          </a:p>
          <a:p>
            <a:pPr lvl="1">
              <a:buClr>
                <a:schemeClr val="accent2"/>
              </a:buClr>
              <a:buFontTx/>
              <a:buChar char="•"/>
            </a:pPr>
            <a:r>
              <a:rPr lang="en-US" dirty="0" smtClean="0"/>
              <a:t> 1 </a:t>
            </a:r>
            <a:r>
              <a:rPr lang="en-US" dirty="0" err="1" smtClean="0"/>
              <a:t>coccygeal</a:t>
            </a:r>
            <a:r>
              <a:rPr lang="en-US" dirty="0" smtClean="0"/>
              <a:t> nerve (Co)</a:t>
            </a:r>
          </a:p>
          <a:p>
            <a:pPr algn="just"/>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100</a:t>
            </a:fld>
            <a:endParaRPr lang="en-US"/>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Number Placeholder 4"/>
          <p:cNvSpPr>
            <a:spLocks noGrp="1"/>
          </p:cNvSpPr>
          <p:nvPr>
            <p:ph type="sldNum" sz="quarter" idx="12"/>
          </p:nvPr>
        </p:nvSpPr>
        <p:spPr>
          <a:noFill/>
        </p:spPr>
        <p:txBody>
          <a:bodyPr/>
          <a:lstStyle/>
          <a:p>
            <a:fld id="{29EC162C-6F63-4378-87FB-C41F800F0F86}" type="slidenum">
              <a:rPr lang="en-US" smtClean="0"/>
              <a:pPr/>
              <a:t>101</a:t>
            </a:fld>
            <a:endParaRPr lang="en-US" smtClean="0"/>
          </a:p>
        </p:txBody>
      </p:sp>
      <p:pic>
        <p:nvPicPr>
          <p:cNvPr id="60421" name="Picture 5" descr="shi25707_11_29"/>
          <p:cNvPicPr>
            <a:picLocks noChangeAspect="1" noChangeArrowheads="1"/>
          </p:cNvPicPr>
          <p:nvPr/>
        </p:nvPicPr>
        <p:blipFill>
          <a:blip r:embed="rId2"/>
          <a:srcRect/>
          <a:stretch>
            <a:fillRect/>
          </a:stretch>
        </p:blipFill>
        <p:spPr bwMode="auto">
          <a:xfrm>
            <a:off x="6794500" y="1563688"/>
            <a:ext cx="2224088" cy="5243512"/>
          </a:xfrm>
          <a:prstGeom prst="rect">
            <a:avLst/>
          </a:prstGeom>
          <a:noFill/>
          <a:ln w="9525">
            <a:noFill/>
            <a:miter lim="800000"/>
            <a:headEnd/>
            <a:tailEnd/>
          </a:ln>
        </p:spPr>
      </p:pic>
      <p:sp>
        <p:nvSpPr>
          <p:cNvPr id="60422" name="TextBox 24"/>
          <p:cNvSpPr txBox="1">
            <a:spLocks noChangeArrowheads="1"/>
          </p:cNvSpPr>
          <p:nvPr/>
        </p:nvSpPr>
        <p:spPr bwMode="auto">
          <a:xfrm>
            <a:off x="5384800" y="1443038"/>
            <a:ext cx="5111750" cy="184150"/>
          </a:xfrm>
          <a:prstGeom prst="rect">
            <a:avLst/>
          </a:prstGeom>
          <a:noFill/>
          <a:ln w="9525">
            <a:noFill/>
            <a:miter lim="800000"/>
            <a:headEnd/>
            <a:tailEnd/>
          </a:ln>
        </p:spPr>
        <p:txBody>
          <a:bodyPr>
            <a:spAutoFit/>
          </a:bodyPr>
          <a:lstStyle/>
          <a:p>
            <a:pPr algn="ctr"/>
            <a:r>
              <a:rPr lang="en-US" sz="600">
                <a:cs typeface="Arial" charset="0"/>
              </a:rPr>
              <a:t>Copyright © The McGraw-Hill Companies, Inc. Permission required for reproduction or display.</a:t>
            </a:r>
          </a:p>
        </p:txBody>
      </p:sp>
      <p:sp>
        <p:nvSpPr>
          <p:cNvPr id="60423" name="Line 7"/>
          <p:cNvSpPr>
            <a:spLocks noChangeShapeType="1"/>
          </p:cNvSpPr>
          <p:nvPr/>
        </p:nvSpPr>
        <p:spPr bwMode="auto">
          <a:xfrm>
            <a:off x="6796089" y="1857376"/>
            <a:ext cx="1587" cy="493713"/>
          </a:xfrm>
          <a:prstGeom prst="line">
            <a:avLst/>
          </a:prstGeom>
          <a:noFill/>
          <a:ln w="15875">
            <a:solidFill>
              <a:srgbClr val="FFFFFF"/>
            </a:solidFill>
            <a:round/>
            <a:headEnd/>
            <a:tailEnd/>
          </a:ln>
        </p:spPr>
        <p:txBody>
          <a:bodyPr/>
          <a:lstStyle/>
          <a:p>
            <a:endParaRPr lang="en-US"/>
          </a:p>
        </p:txBody>
      </p:sp>
      <p:sp>
        <p:nvSpPr>
          <p:cNvPr id="60424" name="Rectangle 8"/>
          <p:cNvSpPr>
            <a:spLocks noChangeArrowheads="1"/>
          </p:cNvSpPr>
          <p:nvPr/>
        </p:nvSpPr>
        <p:spPr bwMode="auto">
          <a:xfrm>
            <a:off x="6496051" y="5138738"/>
            <a:ext cx="586699" cy="107722"/>
          </a:xfrm>
          <a:prstGeom prst="rect">
            <a:avLst/>
          </a:prstGeom>
          <a:noFill/>
          <a:ln w="9525">
            <a:noFill/>
            <a:miter lim="800000"/>
            <a:headEnd/>
            <a:tailEnd/>
          </a:ln>
        </p:spPr>
        <p:txBody>
          <a:bodyPr wrap="none" lIns="0" tIns="0" rIns="0" bIns="0">
            <a:spAutoFit/>
          </a:bodyPr>
          <a:lstStyle/>
          <a:p>
            <a:r>
              <a:rPr lang="en-US" sz="700" b="1">
                <a:solidFill>
                  <a:srgbClr val="000000"/>
                </a:solidFill>
              </a:rPr>
              <a:t>Cauda equina</a:t>
            </a:r>
            <a:endParaRPr lang="en-US" sz="700" b="1"/>
          </a:p>
        </p:txBody>
      </p:sp>
      <p:sp>
        <p:nvSpPr>
          <p:cNvPr id="60425" name="Rectangle 9"/>
          <p:cNvSpPr>
            <a:spLocks noChangeArrowheads="1"/>
          </p:cNvSpPr>
          <p:nvPr/>
        </p:nvSpPr>
        <p:spPr bwMode="auto">
          <a:xfrm>
            <a:off x="8145463" y="2532063"/>
            <a:ext cx="113814" cy="107722"/>
          </a:xfrm>
          <a:prstGeom prst="rect">
            <a:avLst/>
          </a:prstGeom>
          <a:noFill/>
          <a:ln w="9525">
            <a:noFill/>
            <a:miter lim="800000"/>
            <a:headEnd/>
            <a:tailEnd/>
          </a:ln>
        </p:spPr>
        <p:txBody>
          <a:bodyPr wrap="none" lIns="0" tIns="0" rIns="0" bIns="0">
            <a:spAutoFit/>
          </a:bodyPr>
          <a:lstStyle/>
          <a:p>
            <a:r>
              <a:rPr lang="en-US" sz="700" b="1">
                <a:solidFill>
                  <a:srgbClr val="000000"/>
                </a:solidFill>
              </a:rPr>
              <a:t>C1</a:t>
            </a:r>
            <a:endParaRPr lang="en-US" sz="700" b="1"/>
          </a:p>
        </p:txBody>
      </p:sp>
      <p:sp>
        <p:nvSpPr>
          <p:cNvPr id="60426" name="Rectangle 10"/>
          <p:cNvSpPr>
            <a:spLocks noChangeArrowheads="1"/>
          </p:cNvSpPr>
          <p:nvPr/>
        </p:nvSpPr>
        <p:spPr bwMode="auto">
          <a:xfrm>
            <a:off x="8143875" y="2625725"/>
            <a:ext cx="113814" cy="107722"/>
          </a:xfrm>
          <a:prstGeom prst="rect">
            <a:avLst/>
          </a:prstGeom>
          <a:noFill/>
          <a:ln w="9525">
            <a:noFill/>
            <a:miter lim="800000"/>
            <a:headEnd/>
            <a:tailEnd/>
          </a:ln>
        </p:spPr>
        <p:txBody>
          <a:bodyPr wrap="none" lIns="0" tIns="0" rIns="0" bIns="0">
            <a:spAutoFit/>
          </a:bodyPr>
          <a:lstStyle/>
          <a:p>
            <a:r>
              <a:rPr lang="en-US" sz="700" b="1">
                <a:solidFill>
                  <a:srgbClr val="000000"/>
                </a:solidFill>
              </a:rPr>
              <a:t>C2</a:t>
            </a:r>
            <a:endParaRPr lang="en-US" sz="700" b="1"/>
          </a:p>
        </p:txBody>
      </p:sp>
      <p:sp>
        <p:nvSpPr>
          <p:cNvPr id="60427" name="Rectangle 11"/>
          <p:cNvSpPr>
            <a:spLocks noChangeArrowheads="1"/>
          </p:cNvSpPr>
          <p:nvPr/>
        </p:nvSpPr>
        <p:spPr bwMode="auto">
          <a:xfrm>
            <a:off x="8143875" y="2706688"/>
            <a:ext cx="113814" cy="107722"/>
          </a:xfrm>
          <a:prstGeom prst="rect">
            <a:avLst/>
          </a:prstGeom>
          <a:noFill/>
          <a:ln w="9525">
            <a:noFill/>
            <a:miter lim="800000"/>
            <a:headEnd/>
            <a:tailEnd/>
          </a:ln>
        </p:spPr>
        <p:txBody>
          <a:bodyPr wrap="none" lIns="0" tIns="0" rIns="0" bIns="0">
            <a:spAutoFit/>
          </a:bodyPr>
          <a:lstStyle/>
          <a:p>
            <a:r>
              <a:rPr lang="en-US" sz="700" b="1">
                <a:solidFill>
                  <a:srgbClr val="000000"/>
                </a:solidFill>
              </a:rPr>
              <a:t>C3</a:t>
            </a:r>
            <a:endParaRPr lang="en-US" sz="700" b="1"/>
          </a:p>
        </p:txBody>
      </p:sp>
      <p:sp>
        <p:nvSpPr>
          <p:cNvPr id="60428" name="Rectangle 12"/>
          <p:cNvSpPr>
            <a:spLocks noChangeArrowheads="1"/>
          </p:cNvSpPr>
          <p:nvPr/>
        </p:nvSpPr>
        <p:spPr bwMode="auto">
          <a:xfrm>
            <a:off x="8143875" y="2789238"/>
            <a:ext cx="113814" cy="107722"/>
          </a:xfrm>
          <a:prstGeom prst="rect">
            <a:avLst/>
          </a:prstGeom>
          <a:noFill/>
          <a:ln w="9525">
            <a:noFill/>
            <a:miter lim="800000"/>
            <a:headEnd/>
            <a:tailEnd/>
          </a:ln>
        </p:spPr>
        <p:txBody>
          <a:bodyPr wrap="none" lIns="0" tIns="0" rIns="0" bIns="0">
            <a:spAutoFit/>
          </a:bodyPr>
          <a:lstStyle/>
          <a:p>
            <a:r>
              <a:rPr lang="en-US" sz="700" b="1">
                <a:solidFill>
                  <a:srgbClr val="000000"/>
                </a:solidFill>
              </a:rPr>
              <a:t>C4</a:t>
            </a:r>
            <a:endParaRPr lang="en-US" sz="700" b="1"/>
          </a:p>
        </p:txBody>
      </p:sp>
      <p:sp>
        <p:nvSpPr>
          <p:cNvPr id="60429" name="Rectangle 13"/>
          <p:cNvSpPr>
            <a:spLocks noChangeArrowheads="1"/>
          </p:cNvSpPr>
          <p:nvPr/>
        </p:nvSpPr>
        <p:spPr bwMode="auto">
          <a:xfrm>
            <a:off x="8143875" y="2881313"/>
            <a:ext cx="113814" cy="107722"/>
          </a:xfrm>
          <a:prstGeom prst="rect">
            <a:avLst/>
          </a:prstGeom>
          <a:noFill/>
          <a:ln w="9525">
            <a:noFill/>
            <a:miter lim="800000"/>
            <a:headEnd/>
            <a:tailEnd/>
          </a:ln>
        </p:spPr>
        <p:txBody>
          <a:bodyPr wrap="none" lIns="0" tIns="0" rIns="0" bIns="0">
            <a:spAutoFit/>
          </a:bodyPr>
          <a:lstStyle/>
          <a:p>
            <a:r>
              <a:rPr lang="en-US" sz="700" b="1">
                <a:solidFill>
                  <a:srgbClr val="000000"/>
                </a:solidFill>
              </a:rPr>
              <a:t>C5</a:t>
            </a:r>
            <a:endParaRPr lang="en-US" sz="700" b="1"/>
          </a:p>
        </p:txBody>
      </p:sp>
      <p:sp>
        <p:nvSpPr>
          <p:cNvPr id="60430" name="Rectangle 14"/>
          <p:cNvSpPr>
            <a:spLocks noChangeArrowheads="1"/>
          </p:cNvSpPr>
          <p:nvPr/>
        </p:nvSpPr>
        <p:spPr bwMode="auto">
          <a:xfrm>
            <a:off x="8143875" y="2955925"/>
            <a:ext cx="113814" cy="107722"/>
          </a:xfrm>
          <a:prstGeom prst="rect">
            <a:avLst/>
          </a:prstGeom>
          <a:noFill/>
          <a:ln w="9525">
            <a:noFill/>
            <a:miter lim="800000"/>
            <a:headEnd/>
            <a:tailEnd/>
          </a:ln>
        </p:spPr>
        <p:txBody>
          <a:bodyPr wrap="none" lIns="0" tIns="0" rIns="0" bIns="0">
            <a:spAutoFit/>
          </a:bodyPr>
          <a:lstStyle/>
          <a:p>
            <a:r>
              <a:rPr lang="en-US" sz="700" b="1">
                <a:solidFill>
                  <a:srgbClr val="000000"/>
                </a:solidFill>
              </a:rPr>
              <a:t>C6</a:t>
            </a:r>
            <a:endParaRPr lang="en-US" sz="700" b="1"/>
          </a:p>
        </p:txBody>
      </p:sp>
      <p:sp>
        <p:nvSpPr>
          <p:cNvPr id="60431" name="Rectangle 15"/>
          <p:cNvSpPr>
            <a:spLocks noChangeArrowheads="1"/>
          </p:cNvSpPr>
          <p:nvPr/>
        </p:nvSpPr>
        <p:spPr bwMode="auto">
          <a:xfrm>
            <a:off x="8143875" y="3032125"/>
            <a:ext cx="113814" cy="107722"/>
          </a:xfrm>
          <a:prstGeom prst="rect">
            <a:avLst/>
          </a:prstGeom>
          <a:noFill/>
          <a:ln w="9525">
            <a:noFill/>
            <a:miter lim="800000"/>
            <a:headEnd/>
            <a:tailEnd/>
          </a:ln>
        </p:spPr>
        <p:txBody>
          <a:bodyPr wrap="none" lIns="0" tIns="0" rIns="0" bIns="0">
            <a:spAutoFit/>
          </a:bodyPr>
          <a:lstStyle/>
          <a:p>
            <a:r>
              <a:rPr lang="en-US" sz="700" b="1">
                <a:solidFill>
                  <a:srgbClr val="000000"/>
                </a:solidFill>
              </a:rPr>
              <a:t>C7</a:t>
            </a:r>
            <a:endParaRPr lang="en-US" sz="700" b="1"/>
          </a:p>
        </p:txBody>
      </p:sp>
      <p:sp>
        <p:nvSpPr>
          <p:cNvPr id="60432" name="Rectangle 16"/>
          <p:cNvSpPr>
            <a:spLocks noChangeArrowheads="1"/>
          </p:cNvSpPr>
          <p:nvPr/>
        </p:nvSpPr>
        <p:spPr bwMode="auto">
          <a:xfrm>
            <a:off x="8143875" y="3108325"/>
            <a:ext cx="113814" cy="107722"/>
          </a:xfrm>
          <a:prstGeom prst="rect">
            <a:avLst/>
          </a:prstGeom>
          <a:noFill/>
          <a:ln w="9525">
            <a:noFill/>
            <a:miter lim="800000"/>
            <a:headEnd/>
            <a:tailEnd/>
          </a:ln>
        </p:spPr>
        <p:txBody>
          <a:bodyPr wrap="none" lIns="0" tIns="0" rIns="0" bIns="0">
            <a:spAutoFit/>
          </a:bodyPr>
          <a:lstStyle/>
          <a:p>
            <a:r>
              <a:rPr lang="en-US" sz="700" b="1">
                <a:solidFill>
                  <a:srgbClr val="000000"/>
                </a:solidFill>
              </a:rPr>
              <a:t>C8</a:t>
            </a:r>
            <a:endParaRPr lang="en-US" sz="700" b="1"/>
          </a:p>
        </p:txBody>
      </p:sp>
      <p:sp>
        <p:nvSpPr>
          <p:cNvPr id="60433" name="Rectangle 17"/>
          <p:cNvSpPr>
            <a:spLocks noChangeArrowheads="1"/>
          </p:cNvSpPr>
          <p:nvPr/>
        </p:nvSpPr>
        <p:spPr bwMode="auto">
          <a:xfrm>
            <a:off x="8143875" y="3200400"/>
            <a:ext cx="104196" cy="107722"/>
          </a:xfrm>
          <a:prstGeom prst="rect">
            <a:avLst/>
          </a:prstGeom>
          <a:noFill/>
          <a:ln w="9525">
            <a:noFill/>
            <a:miter lim="800000"/>
            <a:headEnd/>
            <a:tailEnd/>
          </a:ln>
        </p:spPr>
        <p:txBody>
          <a:bodyPr wrap="none" lIns="0" tIns="0" rIns="0" bIns="0">
            <a:spAutoFit/>
          </a:bodyPr>
          <a:lstStyle/>
          <a:p>
            <a:r>
              <a:rPr lang="en-US" sz="700" b="1">
                <a:solidFill>
                  <a:srgbClr val="000000"/>
                </a:solidFill>
              </a:rPr>
              <a:t>T1</a:t>
            </a:r>
            <a:endParaRPr lang="en-US" sz="700" b="1"/>
          </a:p>
        </p:txBody>
      </p:sp>
      <p:sp>
        <p:nvSpPr>
          <p:cNvPr id="60434" name="Rectangle 18"/>
          <p:cNvSpPr>
            <a:spLocks noChangeArrowheads="1"/>
          </p:cNvSpPr>
          <p:nvPr/>
        </p:nvSpPr>
        <p:spPr bwMode="auto">
          <a:xfrm>
            <a:off x="8143875" y="3319463"/>
            <a:ext cx="104196" cy="107722"/>
          </a:xfrm>
          <a:prstGeom prst="rect">
            <a:avLst/>
          </a:prstGeom>
          <a:noFill/>
          <a:ln w="9525">
            <a:noFill/>
            <a:miter lim="800000"/>
            <a:headEnd/>
            <a:tailEnd/>
          </a:ln>
        </p:spPr>
        <p:txBody>
          <a:bodyPr wrap="none" lIns="0" tIns="0" rIns="0" bIns="0">
            <a:spAutoFit/>
          </a:bodyPr>
          <a:lstStyle/>
          <a:p>
            <a:r>
              <a:rPr lang="en-US" sz="700" b="1">
                <a:solidFill>
                  <a:srgbClr val="000000"/>
                </a:solidFill>
              </a:rPr>
              <a:t>T2</a:t>
            </a:r>
            <a:endParaRPr lang="en-US" sz="700" b="1"/>
          </a:p>
        </p:txBody>
      </p:sp>
      <p:sp>
        <p:nvSpPr>
          <p:cNvPr id="60435" name="Rectangle 19"/>
          <p:cNvSpPr>
            <a:spLocks noChangeArrowheads="1"/>
          </p:cNvSpPr>
          <p:nvPr/>
        </p:nvSpPr>
        <p:spPr bwMode="auto">
          <a:xfrm>
            <a:off x="8143875" y="3460750"/>
            <a:ext cx="104196" cy="107722"/>
          </a:xfrm>
          <a:prstGeom prst="rect">
            <a:avLst/>
          </a:prstGeom>
          <a:noFill/>
          <a:ln w="9525">
            <a:noFill/>
            <a:miter lim="800000"/>
            <a:headEnd/>
            <a:tailEnd/>
          </a:ln>
        </p:spPr>
        <p:txBody>
          <a:bodyPr wrap="none" lIns="0" tIns="0" rIns="0" bIns="0">
            <a:spAutoFit/>
          </a:bodyPr>
          <a:lstStyle/>
          <a:p>
            <a:r>
              <a:rPr lang="en-US" sz="700" b="1" dirty="0">
                <a:solidFill>
                  <a:srgbClr val="000000"/>
                </a:solidFill>
              </a:rPr>
              <a:t>T3</a:t>
            </a:r>
            <a:endParaRPr lang="en-US" sz="700" b="1" dirty="0"/>
          </a:p>
        </p:txBody>
      </p:sp>
      <p:sp>
        <p:nvSpPr>
          <p:cNvPr id="60436" name="Rectangle 20"/>
          <p:cNvSpPr>
            <a:spLocks noChangeArrowheads="1"/>
          </p:cNvSpPr>
          <p:nvPr/>
        </p:nvSpPr>
        <p:spPr bwMode="auto">
          <a:xfrm>
            <a:off x="8143875" y="3592513"/>
            <a:ext cx="104196" cy="107722"/>
          </a:xfrm>
          <a:prstGeom prst="rect">
            <a:avLst/>
          </a:prstGeom>
          <a:noFill/>
          <a:ln w="9525">
            <a:noFill/>
            <a:miter lim="800000"/>
            <a:headEnd/>
            <a:tailEnd/>
          </a:ln>
        </p:spPr>
        <p:txBody>
          <a:bodyPr wrap="none" lIns="0" tIns="0" rIns="0" bIns="0">
            <a:spAutoFit/>
          </a:bodyPr>
          <a:lstStyle/>
          <a:p>
            <a:r>
              <a:rPr lang="en-US" sz="700" b="1">
                <a:solidFill>
                  <a:srgbClr val="000000"/>
                </a:solidFill>
              </a:rPr>
              <a:t>T4</a:t>
            </a:r>
            <a:endParaRPr lang="en-US" sz="700" b="1"/>
          </a:p>
        </p:txBody>
      </p:sp>
      <p:sp>
        <p:nvSpPr>
          <p:cNvPr id="60437" name="Rectangle 21"/>
          <p:cNvSpPr>
            <a:spLocks noChangeArrowheads="1"/>
          </p:cNvSpPr>
          <p:nvPr/>
        </p:nvSpPr>
        <p:spPr bwMode="auto">
          <a:xfrm>
            <a:off x="8143875" y="3749675"/>
            <a:ext cx="104196" cy="107722"/>
          </a:xfrm>
          <a:prstGeom prst="rect">
            <a:avLst/>
          </a:prstGeom>
          <a:noFill/>
          <a:ln w="9525">
            <a:noFill/>
            <a:miter lim="800000"/>
            <a:headEnd/>
            <a:tailEnd/>
          </a:ln>
        </p:spPr>
        <p:txBody>
          <a:bodyPr wrap="none" lIns="0" tIns="0" rIns="0" bIns="0">
            <a:spAutoFit/>
          </a:bodyPr>
          <a:lstStyle/>
          <a:p>
            <a:r>
              <a:rPr lang="en-US" sz="700" b="1">
                <a:solidFill>
                  <a:srgbClr val="000000"/>
                </a:solidFill>
              </a:rPr>
              <a:t>T5</a:t>
            </a:r>
            <a:endParaRPr lang="en-US" sz="700" b="1"/>
          </a:p>
        </p:txBody>
      </p:sp>
      <p:sp>
        <p:nvSpPr>
          <p:cNvPr id="60438" name="Rectangle 22"/>
          <p:cNvSpPr>
            <a:spLocks noChangeArrowheads="1"/>
          </p:cNvSpPr>
          <p:nvPr/>
        </p:nvSpPr>
        <p:spPr bwMode="auto">
          <a:xfrm>
            <a:off x="8143875" y="3906838"/>
            <a:ext cx="104196" cy="107722"/>
          </a:xfrm>
          <a:prstGeom prst="rect">
            <a:avLst/>
          </a:prstGeom>
          <a:noFill/>
          <a:ln w="9525">
            <a:noFill/>
            <a:miter lim="800000"/>
            <a:headEnd/>
            <a:tailEnd/>
          </a:ln>
        </p:spPr>
        <p:txBody>
          <a:bodyPr wrap="none" lIns="0" tIns="0" rIns="0" bIns="0">
            <a:spAutoFit/>
          </a:bodyPr>
          <a:lstStyle/>
          <a:p>
            <a:r>
              <a:rPr lang="en-US" sz="700" b="1">
                <a:solidFill>
                  <a:srgbClr val="000000"/>
                </a:solidFill>
              </a:rPr>
              <a:t>T6</a:t>
            </a:r>
            <a:endParaRPr lang="en-US" sz="700" b="1"/>
          </a:p>
        </p:txBody>
      </p:sp>
      <p:sp>
        <p:nvSpPr>
          <p:cNvPr id="60439" name="Rectangle 23"/>
          <p:cNvSpPr>
            <a:spLocks noChangeArrowheads="1"/>
          </p:cNvSpPr>
          <p:nvPr/>
        </p:nvSpPr>
        <p:spPr bwMode="auto">
          <a:xfrm>
            <a:off x="8143875" y="4078288"/>
            <a:ext cx="104196" cy="107722"/>
          </a:xfrm>
          <a:prstGeom prst="rect">
            <a:avLst/>
          </a:prstGeom>
          <a:noFill/>
          <a:ln w="9525">
            <a:noFill/>
            <a:miter lim="800000"/>
            <a:headEnd/>
            <a:tailEnd/>
          </a:ln>
        </p:spPr>
        <p:txBody>
          <a:bodyPr wrap="none" lIns="0" tIns="0" rIns="0" bIns="0">
            <a:spAutoFit/>
          </a:bodyPr>
          <a:lstStyle/>
          <a:p>
            <a:r>
              <a:rPr lang="en-US" sz="700" b="1">
                <a:solidFill>
                  <a:srgbClr val="000000"/>
                </a:solidFill>
              </a:rPr>
              <a:t>T7</a:t>
            </a:r>
            <a:endParaRPr lang="en-US" sz="700" b="1"/>
          </a:p>
        </p:txBody>
      </p:sp>
      <p:sp>
        <p:nvSpPr>
          <p:cNvPr id="60440" name="Rectangle 24"/>
          <p:cNvSpPr>
            <a:spLocks noChangeArrowheads="1"/>
          </p:cNvSpPr>
          <p:nvPr/>
        </p:nvSpPr>
        <p:spPr bwMode="auto">
          <a:xfrm>
            <a:off x="8143875" y="4251325"/>
            <a:ext cx="104196" cy="107722"/>
          </a:xfrm>
          <a:prstGeom prst="rect">
            <a:avLst/>
          </a:prstGeom>
          <a:noFill/>
          <a:ln w="9525">
            <a:noFill/>
            <a:miter lim="800000"/>
            <a:headEnd/>
            <a:tailEnd/>
          </a:ln>
        </p:spPr>
        <p:txBody>
          <a:bodyPr wrap="none" lIns="0" tIns="0" rIns="0" bIns="0">
            <a:spAutoFit/>
          </a:bodyPr>
          <a:lstStyle/>
          <a:p>
            <a:r>
              <a:rPr lang="en-US" sz="700" b="1">
                <a:solidFill>
                  <a:srgbClr val="000000"/>
                </a:solidFill>
              </a:rPr>
              <a:t>T8</a:t>
            </a:r>
            <a:endParaRPr lang="en-US" sz="700" b="1"/>
          </a:p>
        </p:txBody>
      </p:sp>
      <p:sp>
        <p:nvSpPr>
          <p:cNvPr id="60441" name="Rectangle 25"/>
          <p:cNvSpPr>
            <a:spLocks noChangeArrowheads="1"/>
          </p:cNvSpPr>
          <p:nvPr/>
        </p:nvSpPr>
        <p:spPr bwMode="auto">
          <a:xfrm>
            <a:off x="8143875" y="4405313"/>
            <a:ext cx="104196" cy="107722"/>
          </a:xfrm>
          <a:prstGeom prst="rect">
            <a:avLst/>
          </a:prstGeom>
          <a:noFill/>
          <a:ln w="9525">
            <a:noFill/>
            <a:miter lim="800000"/>
            <a:headEnd/>
            <a:tailEnd/>
          </a:ln>
        </p:spPr>
        <p:txBody>
          <a:bodyPr wrap="none" lIns="0" tIns="0" rIns="0" bIns="0">
            <a:spAutoFit/>
          </a:bodyPr>
          <a:lstStyle/>
          <a:p>
            <a:r>
              <a:rPr lang="en-US" sz="700" b="1">
                <a:solidFill>
                  <a:srgbClr val="000000"/>
                </a:solidFill>
              </a:rPr>
              <a:t>T9</a:t>
            </a:r>
            <a:endParaRPr lang="en-US" sz="700" b="1"/>
          </a:p>
        </p:txBody>
      </p:sp>
      <p:sp>
        <p:nvSpPr>
          <p:cNvPr id="60442" name="Rectangle 26"/>
          <p:cNvSpPr>
            <a:spLocks noChangeArrowheads="1"/>
          </p:cNvSpPr>
          <p:nvPr/>
        </p:nvSpPr>
        <p:spPr bwMode="auto">
          <a:xfrm>
            <a:off x="8143875" y="4551363"/>
            <a:ext cx="153888" cy="107722"/>
          </a:xfrm>
          <a:prstGeom prst="rect">
            <a:avLst/>
          </a:prstGeom>
          <a:noFill/>
          <a:ln w="9525">
            <a:noFill/>
            <a:miter lim="800000"/>
            <a:headEnd/>
            <a:tailEnd/>
          </a:ln>
        </p:spPr>
        <p:txBody>
          <a:bodyPr wrap="none" lIns="0" tIns="0" rIns="0" bIns="0">
            <a:spAutoFit/>
          </a:bodyPr>
          <a:lstStyle/>
          <a:p>
            <a:r>
              <a:rPr lang="en-US" sz="700" b="1">
                <a:solidFill>
                  <a:srgbClr val="000000"/>
                </a:solidFill>
              </a:rPr>
              <a:t>T10</a:t>
            </a:r>
            <a:endParaRPr lang="en-US" sz="700" b="1"/>
          </a:p>
        </p:txBody>
      </p:sp>
      <p:sp>
        <p:nvSpPr>
          <p:cNvPr id="60443" name="Rectangle 27"/>
          <p:cNvSpPr>
            <a:spLocks noChangeArrowheads="1"/>
          </p:cNvSpPr>
          <p:nvPr/>
        </p:nvSpPr>
        <p:spPr bwMode="auto">
          <a:xfrm>
            <a:off x="8143875" y="4659313"/>
            <a:ext cx="153888" cy="107722"/>
          </a:xfrm>
          <a:prstGeom prst="rect">
            <a:avLst/>
          </a:prstGeom>
          <a:noFill/>
          <a:ln w="9525">
            <a:noFill/>
            <a:miter lim="800000"/>
            <a:headEnd/>
            <a:tailEnd/>
          </a:ln>
        </p:spPr>
        <p:txBody>
          <a:bodyPr wrap="none" lIns="0" tIns="0" rIns="0" bIns="0">
            <a:spAutoFit/>
          </a:bodyPr>
          <a:lstStyle/>
          <a:p>
            <a:r>
              <a:rPr lang="en-US" sz="700" b="1">
                <a:solidFill>
                  <a:srgbClr val="000000"/>
                </a:solidFill>
              </a:rPr>
              <a:t>T11</a:t>
            </a:r>
          </a:p>
        </p:txBody>
      </p:sp>
      <p:sp>
        <p:nvSpPr>
          <p:cNvPr id="60444" name="Rectangle 28"/>
          <p:cNvSpPr>
            <a:spLocks noChangeArrowheads="1"/>
          </p:cNvSpPr>
          <p:nvPr/>
        </p:nvSpPr>
        <p:spPr bwMode="auto">
          <a:xfrm>
            <a:off x="8143875" y="4843463"/>
            <a:ext cx="153888" cy="107722"/>
          </a:xfrm>
          <a:prstGeom prst="rect">
            <a:avLst/>
          </a:prstGeom>
          <a:noFill/>
          <a:ln w="9525">
            <a:noFill/>
            <a:miter lim="800000"/>
            <a:headEnd/>
            <a:tailEnd/>
          </a:ln>
        </p:spPr>
        <p:txBody>
          <a:bodyPr wrap="none" lIns="0" tIns="0" rIns="0" bIns="0">
            <a:spAutoFit/>
          </a:bodyPr>
          <a:lstStyle/>
          <a:p>
            <a:r>
              <a:rPr lang="en-US" sz="700" b="1">
                <a:solidFill>
                  <a:srgbClr val="000000"/>
                </a:solidFill>
              </a:rPr>
              <a:t>T12</a:t>
            </a:r>
            <a:endParaRPr lang="en-US" sz="700" b="1"/>
          </a:p>
        </p:txBody>
      </p:sp>
      <p:sp>
        <p:nvSpPr>
          <p:cNvPr id="60445" name="Rectangle 29"/>
          <p:cNvSpPr>
            <a:spLocks noChangeArrowheads="1"/>
          </p:cNvSpPr>
          <p:nvPr/>
        </p:nvSpPr>
        <p:spPr bwMode="auto">
          <a:xfrm>
            <a:off x="8143875" y="4968875"/>
            <a:ext cx="104196" cy="107722"/>
          </a:xfrm>
          <a:prstGeom prst="rect">
            <a:avLst/>
          </a:prstGeom>
          <a:noFill/>
          <a:ln w="9525">
            <a:noFill/>
            <a:miter lim="800000"/>
            <a:headEnd/>
            <a:tailEnd/>
          </a:ln>
        </p:spPr>
        <p:txBody>
          <a:bodyPr wrap="none" lIns="0" tIns="0" rIns="0" bIns="0">
            <a:spAutoFit/>
          </a:bodyPr>
          <a:lstStyle/>
          <a:p>
            <a:r>
              <a:rPr lang="en-US" sz="700" b="1">
                <a:solidFill>
                  <a:srgbClr val="000000"/>
                </a:solidFill>
              </a:rPr>
              <a:t>L1</a:t>
            </a:r>
            <a:endParaRPr lang="en-US" sz="700" b="1"/>
          </a:p>
        </p:txBody>
      </p:sp>
      <p:sp>
        <p:nvSpPr>
          <p:cNvPr id="60446" name="Rectangle 30"/>
          <p:cNvSpPr>
            <a:spLocks noChangeArrowheads="1"/>
          </p:cNvSpPr>
          <p:nvPr/>
        </p:nvSpPr>
        <p:spPr bwMode="auto">
          <a:xfrm>
            <a:off x="8143875" y="5118100"/>
            <a:ext cx="104196" cy="107722"/>
          </a:xfrm>
          <a:prstGeom prst="rect">
            <a:avLst/>
          </a:prstGeom>
          <a:noFill/>
          <a:ln w="9525">
            <a:noFill/>
            <a:miter lim="800000"/>
            <a:headEnd/>
            <a:tailEnd/>
          </a:ln>
        </p:spPr>
        <p:txBody>
          <a:bodyPr wrap="none" lIns="0" tIns="0" rIns="0" bIns="0">
            <a:spAutoFit/>
          </a:bodyPr>
          <a:lstStyle/>
          <a:p>
            <a:r>
              <a:rPr lang="en-US" sz="700" b="1">
                <a:solidFill>
                  <a:srgbClr val="000000"/>
                </a:solidFill>
              </a:rPr>
              <a:t>L2</a:t>
            </a:r>
            <a:endParaRPr lang="en-US" sz="700" b="1"/>
          </a:p>
        </p:txBody>
      </p:sp>
      <p:sp>
        <p:nvSpPr>
          <p:cNvPr id="60447" name="Rectangle 31"/>
          <p:cNvSpPr>
            <a:spLocks noChangeArrowheads="1"/>
          </p:cNvSpPr>
          <p:nvPr/>
        </p:nvSpPr>
        <p:spPr bwMode="auto">
          <a:xfrm>
            <a:off x="8143875" y="5267325"/>
            <a:ext cx="104196" cy="107722"/>
          </a:xfrm>
          <a:prstGeom prst="rect">
            <a:avLst/>
          </a:prstGeom>
          <a:noFill/>
          <a:ln w="9525">
            <a:noFill/>
            <a:miter lim="800000"/>
            <a:headEnd/>
            <a:tailEnd/>
          </a:ln>
        </p:spPr>
        <p:txBody>
          <a:bodyPr wrap="none" lIns="0" tIns="0" rIns="0" bIns="0">
            <a:spAutoFit/>
          </a:bodyPr>
          <a:lstStyle/>
          <a:p>
            <a:r>
              <a:rPr lang="en-US" sz="700" b="1">
                <a:solidFill>
                  <a:srgbClr val="000000"/>
                </a:solidFill>
              </a:rPr>
              <a:t>L3</a:t>
            </a:r>
            <a:endParaRPr lang="en-US" sz="700" b="1"/>
          </a:p>
        </p:txBody>
      </p:sp>
      <p:sp>
        <p:nvSpPr>
          <p:cNvPr id="60448" name="Rectangle 32"/>
          <p:cNvSpPr>
            <a:spLocks noChangeArrowheads="1"/>
          </p:cNvSpPr>
          <p:nvPr/>
        </p:nvSpPr>
        <p:spPr bwMode="auto">
          <a:xfrm>
            <a:off x="8143875" y="5383213"/>
            <a:ext cx="104196" cy="107722"/>
          </a:xfrm>
          <a:prstGeom prst="rect">
            <a:avLst/>
          </a:prstGeom>
          <a:noFill/>
          <a:ln w="9525">
            <a:noFill/>
            <a:miter lim="800000"/>
            <a:headEnd/>
            <a:tailEnd/>
          </a:ln>
        </p:spPr>
        <p:txBody>
          <a:bodyPr wrap="none" lIns="0" tIns="0" rIns="0" bIns="0">
            <a:spAutoFit/>
          </a:bodyPr>
          <a:lstStyle/>
          <a:p>
            <a:r>
              <a:rPr lang="en-US" sz="700" b="1">
                <a:solidFill>
                  <a:srgbClr val="000000"/>
                </a:solidFill>
              </a:rPr>
              <a:t>L4</a:t>
            </a:r>
            <a:endParaRPr lang="en-US" sz="700" b="1"/>
          </a:p>
        </p:txBody>
      </p:sp>
      <p:sp>
        <p:nvSpPr>
          <p:cNvPr id="60449" name="Rectangle 33"/>
          <p:cNvSpPr>
            <a:spLocks noChangeArrowheads="1"/>
          </p:cNvSpPr>
          <p:nvPr/>
        </p:nvSpPr>
        <p:spPr bwMode="auto">
          <a:xfrm>
            <a:off x="8143875" y="5518150"/>
            <a:ext cx="104196" cy="107722"/>
          </a:xfrm>
          <a:prstGeom prst="rect">
            <a:avLst/>
          </a:prstGeom>
          <a:noFill/>
          <a:ln w="9525">
            <a:noFill/>
            <a:miter lim="800000"/>
            <a:headEnd/>
            <a:tailEnd/>
          </a:ln>
        </p:spPr>
        <p:txBody>
          <a:bodyPr wrap="none" lIns="0" tIns="0" rIns="0" bIns="0">
            <a:spAutoFit/>
          </a:bodyPr>
          <a:lstStyle/>
          <a:p>
            <a:r>
              <a:rPr lang="en-US" sz="700" b="1">
                <a:solidFill>
                  <a:srgbClr val="000000"/>
                </a:solidFill>
              </a:rPr>
              <a:t>L5</a:t>
            </a:r>
            <a:endParaRPr lang="en-US" sz="700" b="1"/>
          </a:p>
        </p:txBody>
      </p:sp>
      <p:sp>
        <p:nvSpPr>
          <p:cNvPr id="60450" name="Rectangle 34"/>
          <p:cNvSpPr>
            <a:spLocks noChangeArrowheads="1"/>
          </p:cNvSpPr>
          <p:nvPr/>
        </p:nvSpPr>
        <p:spPr bwMode="auto">
          <a:xfrm>
            <a:off x="8242300" y="5824538"/>
            <a:ext cx="109004" cy="107722"/>
          </a:xfrm>
          <a:prstGeom prst="rect">
            <a:avLst/>
          </a:prstGeom>
          <a:noFill/>
          <a:ln w="9525">
            <a:noFill/>
            <a:miter lim="800000"/>
            <a:headEnd/>
            <a:tailEnd/>
          </a:ln>
        </p:spPr>
        <p:txBody>
          <a:bodyPr wrap="none" lIns="0" tIns="0" rIns="0" bIns="0">
            <a:spAutoFit/>
          </a:bodyPr>
          <a:lstStyle/>
          <a:p>
            <a:r>
              <a:rPr lang="en-US" sz="700" b="1">
                <a:solidFill>
                  <a:srgbClr val="000000"/>
                </a:solidFill>
              </a:rPr>
              <a:t>S2</a:t>
            </a:r>
            <a:endParaRPr lang="en-US" sz="700" b="1"/>
          </a:p>
        </p:txBody>
      </p:sp>
      <p:sp>
        <p:nvSpPr>
          <p:cNvPr id="60451" name="Rectangle 35"/>
          <p:cNvSpPr>
            <a:spLocks noChangeArrowheads="1"/>
          </p:cNvSpPr>
          <p:nvPr/>
        </p:nvSpPr>
        <p:spPr bwMode="auto">
          <a:xfrm>
            <a:off x="8197850" y="5905500"/>
            <a:ext cx="109004" cy="107722"/>
          </a:xfrm>
          <a:prstGeom prst="rect">
            <a:avLst/>
          </a:prstGeom>
          <a:noFill/>
          <a:ln w="9525">
            <a:noFill/>
            <a:miter lim="800000"/>
            <a:headEnd/>
            <a:tailEnd/>
          </a:ln>
        </p:spPr>
        <p:txBody>
          <a:bodyPr wrap="none" lIns="0" tIns="0" rIns="0" bIns="0">
            <a:spAutoFit/>
          </a:bodyPr>
          <a:lstStyle/>
          <a:p>
            <a:r>
              <a:rPr lang="en-US" sz="700" b="1">
                <a:solidFill>
                  <a:srgbClr val="000000"/>
                </a:solidFill>
              </a:rPr>
              <a:t>S3</a:t>
            </a:r>
            <a:endParaRPr lang="en-US" sz="700" b="1"/>
          </a:p>
        </p:txBody>
      </p:sp>
      <p:sp>
        <p:nvSpPr>
          <p:cNvPr id="60452" name="Rectangle 36"/>
          <p:cNvSpPr>
            <a:spLocks noChangeArrowheads="1"/>
          </p:cNvSpPr>
          <p:nvPr/>
        </p:nvSpPr>
        <p:spPr bwMode="auto">
          <a:xfrm>
            <a:off x="8156575" y="5983288"/>
            <a:ext cx="109004" cy="107722"/>
          </a:xfrm>
          <a:prstGeom prst="rect">
            <a:avLst/>
          </a:prstGeom>
          <a:noFill/>
          <a:ln w="9525">
            <a:noFill/>
            <a:miter lim="800000"/>
            <a:headEnd/>
            <a:tailEnd/>
          </a:ln>
        </p:spPr>
        <p:txBody>
          <a:bodyPr wrap="none" lIns="0" tIns="0" rIns="0" bIns="0">
            <a:spAutoFit/>
          </a:bodyPr>
          <a:lstStyle/>
          <a:p>
            <a:r>
              <a:rPr lang="en-US" sz="700" b="1">
                <a:solidFill>
                  <a:srgbClr val="000000"/>
                </a:solidFill>
              </a:rPr>
              <a:t>S4</a:t>
            </a:r>
            <a:endParaRPr lang="en-US" sz="700" b="1"/>
          </a:p>
        </p:txBody>
      </p:sp>
      <p:sp>
        <p:nvSpPr>
          <p:cNvPr id="60453" name="Rectangle 37"/>
          <p:cNvSpPr>
            <a:spLocks noChangeArrowheads="1"/>
          </p:cNvSpPr>
          <p:nvPr/>
        </p:nvSpPr>
        <p:spPr bwMode="auto">
          <a:xfrm>
            <a:off x="8270875" y="5740400"/>
            <a:ext cx="109004" cy="107722"/>
          </a:xfrm>
          <a:prstGeom prst="rect">
            <a:avLst/>
          </a:prstGeom>
          <a:noFill/>
          <a:ln w="9525">
            <a:noFill/>
            <a:miter lim="800000"/>
            <a:headEnd/>
            <a:tailEnd/>
          </a:ln>
        </p:spPr>
        <p:txBody>
          <a:bodyPr wrap="none" lIns="0" tIns="0" rIns="0" bIns="0">
            <a:spAutoFit/>
          </a:bodyPr>
          <a:lstStyle/>
          <a:p>
            <a:r>
              <a:rPr lang="en-US" sz="700" b="1">
                <a:solidFill>
                  <a:srgbClr val="000000"/>
                </a:solidFill>
              </a:rPr>
              <a:t>S1</a:t>
            </a:r>
            <a:endParaRPr lang="en-US" sz="700" b="1"/>
          </a:p>
        </p:txBody>
      </p:sp>
      <p:sp>
        <p:nvSpPr>
          <p:cNvPr id="60454" name="Rectangle 38"/>
          <p:cNvSpPr>
            <a:spLocks noChangeArrowheads="1"/>
          </p:cNvSpPr>
          <p:nvPr/>
        </p:nvSpPr>
        <p:spPr bwMode="auto">
          <a:xfrm>
            <a:off x="8101013" y="6069013"/>
            <a:ext cx="109004" cy="107722"/>
          </a:xfrm>
          <a:prstGeom prst="rect">
            <a:avLst/>
          </a:prstGeom>
          <a:noFill/>
          <a:ln w="9525">
            <a:noFill/>
            <a:miter lim="800000"/>
            <a:headEnd/>
            <a:tailEnd/>
          </a:ln>
        </p:spPr>
        <p:txBody>
          <a:bodyPr wrap="none" lIns="0" tIns="0" rIns="0" bIns="0">
            <a:spAutoFit/>
          </a:bodyPr>
          <a:lstStyle/>
          <a:p>
            <a:r>
              <a:rPr lang="en-US" sz="700" b="1">
                <a:solidFill>
                  <a:srgbClr val="000000"/>
                </a:solidFill>
              </a:rPr>
              <a:t>S5</a:t>
            </a:r>
            <a:endParaRPr lang="en-US" sz="700" b="1"/>
          </a:p>
        </p:txBody>
      </p:sp>
      <p:sp>
        <p:nvSpPr>
          <p:cNvPr id="60455" name="Rectangle 39"/>
          <p:cNvSpPr>
            <a:spLocks noChangeArrowheads="1"/>
          </p:cNvSpPr>
          <p:nvPr/>
        </p:nvSpPr>
        <p:spPr bwMode="auto">
          <a:xfrm>
            <a:off x="8042275" y="6156325"/>
            <a:ext cx="118622" cy="107722"/>
          </a:xfrm>
          <a:prstGeom prst="rect">
            <a:avLst/>
          </a:prstGeom>
          <a:noFill/>
          <a:ln w="9525">
            <a:noFill/>
            <a:miter lim="800000"/>
            <a:headEnd/>
            <a:tailEnd/>
          </a:ln>
        </p:spPr>
        <p:txBody>
          <a:bodyPr wrap="none" lIns="0" tIns="0" rIns="0" bIns="0">
            <a:spAutoFit/>
          </a:bodyPr>
          <a:lstStyle/>
          <a:p>
            <a:r>
              <a:rPr lang="en-US" sz="700" b="1">
                <a:solidFill>
                  <a:srgbClr val="000000"/>
                </a:solidFill>
              </a:rPr>
              <a:t>Co</a:t>
            </a:r>
            <a:endParaRPr lang="en-US" sz="700" b="1"/>
          </a:p>
        </p:txBody>
      </p:sp>
      <p:sp>
        <p:nvSpPr>
          <p:cNvPr id="60456" name="Freeform 40"/>
          <p:cNvSpPr>
            <a:spLocks/>
          </p:cNvSpPr>
          <p:nvPr/>
        </p:nvSpPr>
        <p:spPr bwMode="auto">
          <a:xfrm>
            <a:off x="8286750" y="2546350"/>
            <a:ext cx="77788" cy="611188"/>
          </a:xfrm>
          <a:custGeom>
            <a:avLst/>
            <a:gdLst>
              <a:gd name="T0" fmla="*/ 0 w 59"/>
              <a:gd name="T1" fmla="*/ 0 h 465"/>
              <a:gd name="T2" fmla="*/ 2147483647 w 59"/>
              <a:gd name="T3" fmla="*/ 0 h 465"/>
              <a:gd name="T4" fmla="*/ 2147483647 w 59"/>
              <a:gd name="T5" fmla="*/ 2147483647 h 465"/>
              <a:gd name="T6" fmla="*/ 2147483647 w 59"/>
              <a:gd name="T7" fmla="*/ 2147483647 h 465"/>
              <a:gd name="T8" fmla="*/ 0 60000 65536"/>
              <a:gd name="T9" fmla="*/ 0 60000 65536"/>
              <a:gd name="T10" fmla="*/ 0 60000 65536"/>
              <a:gd name="T11" fmla="*/ 0 60000 65536"/>
              <a:gd name="T12" fmla="*/ 0 w 59"/>
              <a:gd name="T13" fmla="*/ 0 h 465"/>
              <a:gd name="T14" fmla="*/ 59 w 59"/>
              <a:gd name="T15" fmla="*/ 465 h 465"/>
            </a:gdLst>
            <a:ahLst/>
            <a:cxnLst>
              <a:cxn ang="T8">
                <a:pos x="T0" y="T1"/>
              </a:cxn>
              <a:cxn ang="T9">
                <a:pos x="T2" y="T3"/>
              </a:cxn>
              <a:cxn ang="T10">
                <a:pos x="T4" y="T5"/>
              </a:cxn>
              <a:cxn ang="T11">
                <a:pos x="T6" y="T7"/>
              </a:cxn>
            </a:cxnLst>
            <a:rect l="T12" t="T13" r="T14" b="T15"/>
            <a:pathLst>
              <a:path w="59" h="465">
                <a:moveTo>
                  <a:pt x="0" y="0"/>
                </a:moveTo>
                <a:lnTo>
                  <a:pt x="59" y="0"/>
                </a:lnTo>
                <a:lnTo>
                  <a:pt x="59" y="465"/>
                </a:lnTo>
                <a:lnTo>
                  <a:pt x="1" y="465"/>
                </a:lnTo>
              </a:path>
            </a:pathLst>
          </a:custGeom>
          <a:noFill/>
          <a:ln w="4763">
            <a:solidFill>
              <a:srgbClr val="000000"/>
            </a:solidFill>
            <a:round/>
            <a:headEnd/>
            <a:tailEnd/>
          </a:ln>
        </p:spPr>
        <p:txBody>
          <a:bodyPr/>
          <a:lstStyle/>
          <a:p>
            <a:endParaRPr lang="en-US"/>
          </a:p>
        </p:txBody>
      </p:sp>
      <p:sp>
        <p:nvSpPr>
          <p:cNvPr id="60457" name="Line 41"/>
          <p:cNvSpPr>
            <a:spLocks noChangeShapeType="1"/>
          </p:cNvSpPr>
          <p:nvPr/>
        </p:nvSpPr>
        <p:spPr bwMode="auto">
          <a:xfrm>
            <a:off x="8362951" y="2867025"/>
            <a:ext cx="747713" cy="1588"/>
          </a:xfrm>
          <a:prstGeom prst="line">
            <a:avLst/>
          </a:prstGeom>
          <a:noFill/>
          <a:ln w="4763">
            <a:solidFill>
              <a:srgbClr val="000000"/>
            </a:solidFill>
            <a:round/>
            <a:headEnd/>
            <a:tailEnd/>
          </a:ln>
        </p:spPr>
        <p:txBody>
          <a:bodyPr/>
          <a:lstStyle/>
          <a:p>
            <a:endParaRPr lang="en-US"/>
          </a:p>
        </p:txBody>
      </p:sp>
      <p:sp>
        <p:nvSpPr>
          <p:cNvPr id="60458" name="Freeform 42"/>
          <p:cNvSpPr>
            <a:spLocks/>
          </p:cNvSpPr>
          <p:nvPr/>
        </p:nvSpPr>
        <p:spPr bwMode="auto">
          <a:xfrm>
            <a:off x="8286750" y="3233739"/>
            <a:ext cx="77788" cy="1658937"/>
          </a:xfrm>
          <a:custGeom>
            <a:avLst/>
            <a:gdLst>
              <a:gd name="T0" fmla="*/ 0 w 59"/>
              <a:gd name="T1" fmla="*/ 0 h 1263"/>
              <a:gd name="T2" fmla="*/ 2147483647 w 59"/>
              <a:gd name="T3" fmla="*/ 0 h 1263"/>
              <a:gd name="T4" fmla="*/ 2147483647 w 59"/>
              <a:gd name="T5" fmla="*/ 2147483647 h 1263"/>
              <a:gd name="T6" fmla="*/ 2147483647 w 59"/>
              <a:gd name="T7" fmla="*/ 2147483647 h 1263"/>
              <a:gd name="T8" fmla="*/ 0 60000 65536"/>
              <a:gd name="T9" fmla="*/ 0 60000 65536"/>
              <a:gd name="T10" fmla="*/ 0 60000 65536"/>
              <a:gd name="T11" fmla="*/ 0 60000 65536"/>
              <a:gd name="T12" fmla="*/ 0 w 59"/>
              <a:gd name="T13" fmla="*/ 0 h 1263"/>
              <a:gd name="T14" fmla="*/ 59 w 59"/>
              <a:gd name="T15" fmla="*/ 1263 h 1263"/>
            </a:gdLst>
            <a:ahLst/>
            <a:cxnLst>
              <a:cxn ang="T8">
                <a:pos x="T0" y="T1"/>
              </a:cxn>
              <a:cxn ang="T9">
                <a:pos x="T2" y="T3"/>
              </a:cxn>
              <a:cxn ang="T10">
                <a:pos x="T4" y="T5"/>
              </a:cxn>
              <a:cxn ang="T11">
                <a:pos x="T6" y="T7"/>
              </a:cxn>
            </a:cxnLst>
            <a:rect l="T12" t="T13" r="T14" b="T15"/>
            <a:pathLst>
              <a:path w="59" h="1263">
                <a:moveTo>
                  <a:pt x="0" y="0"/>
                </a:moveTo>
                <a:lnTo>
                  <a:pt x="59" y="0"/>
                </a:lnTo>
                <a:lnTo>
                  <a:pt x="59" y="1263"/>
                </a:lnTo>
                <a:lnTo>
                  <a:pt x="1" y="1263"/>
                </a:lnTo>
              </a:path>
            </a:pathLst>
          </a:custGeom>
          <a:noFill/>
          <a:ln w="4763">
            <a:solidFill>
              <a:srgbClr val="000000"/>
            </a:solidFill>
            <a:round/>
            <a:headEnd/>
            <a:tailEnd/>
          </a:ln>
        </p:spPr>
        <p:txBody>
          <a:bodyPr/>
          <a:lstStyle/>
          <a:p>
            <a:endParaRPr lang="en-US"/>
          </a:p>
        </p:txBody>
      </p:sp>
      <p:sp>
        <p:nvSpPr>
          <p:cNvPr id="60459" name="Line 43"/>
          <p:cNvSpPr>
            <a:spLocks noChangeShapeType="1"/>
          </p:cNvSpPr>
          <p:nvPr/>
        </p:nvSpPr>
        <p:spPr bwMode="auto">
          <a:xfrm>
            <a:off x="8362951" y="4030664"/>
            <a:ext cx="747713" cy="1587"/>
          </a:xfrm>
          <a:prstGeom prst="line">
            <a:avLst/>
          </a:prstGeom>
          <a:noFill/>
          <a:ln w="4763">
            <a:solidFill>
              <a:srgbClr val="000000"/>
            </a:solidFill>
            <a:round/>
            <a:headEnd/>
            <a:tailEnd/>
          </a:ln>
        </p:spPr>
        <p:txBody>
          <a:bodyPr/>
          <a:lstStyle/>
          <a:p>
            <a:endParaRPr lang="en-US"/>
          </a:p>
        </p:txBody>
      </p:sp>
      <p:sp>
        <p:nvSpPr>
          <p:cNvPr id="60460" name="Freeform 44"/>
          <p:cNvSpPr>
            <a:spLocks/>
          </p:cNvSpPr>
          <p:nvPr/>
        </p:nvSpPr>
        <p:spPr bwMode="auto">
          <a:xfrm>
            <a:off x="8286750" y="5003801"/>
            <a:ext cx="77788" cy="574675"/>
          </a:xfrm>
          <a:custGeom>
            <a:avLst/>
            <a:gdLst>
              <a:gd name="T0" fmla="*/ 0 w 59"/>
              <a:gd name="T1" fmla="*/ 0 h 437"/>
              <a:gd name="T2" fmla="*/ 2147483647 w 59"/>
              <a:gd name="T3" fmla="*/ 0 h 437"/>
              <a:gd name="T4" fmla="*/ 2147483647 w 59"/>
              <a:gd name="T5" fmla="*/ 2147483647 h 437"/>
              <a:gd name="T6" fmla="*/ 2147483647 w 59"/>
              <a:gd name="T7" fmla="*/ 2147483647 h 437"/>
              <a:gd name="T8" fmla="*/ 0 60000 65536"/>
              <a:gd name="T9" fmla="*/ 0 60000 65536"/>
              <a:gd name="T10" fmla="*/ 0 60000 65536"/>
              <a:gd name="T11" fmla="*/ 0 60000 65536"/>
              <a:gd name="T12" fmla="*/ 0 w 59"/>
              <a:gd name="T13" fmla="*/ 0 h 437"/>
              <a:gd name="T14" fmla="*/ 59 w 59"/>
              <a:gd name="T15" fmla="*/ 437 h 437"/>
            </a:gdLst>
            <a:ahLst/>
            <a:cxnLst>
              <a:cxn ang="T8">
                <a:pos x="T0" y="T1"/>
              </a:cxn>
              <a:cxn ang="T9">
                <a:pos x="T2" y="T3"/>
              </a:cxn>
              <a:cxn ang="T10">
                <a:pos x="T4" y="T5"/>
              </a:cxn>
              <a:cxn ang="T11">
                <a:pos x="T6" y="T7"/>
              </a:cxn>
            </a:cxnLst>
            <a:rect l="T12" t="T13" r="T14" b="T15"/>
            <a:pathLst>
              <a:path w="59" h="437">
                <a:moveTo>
                  <a:pt x="0" y="0"/>
                </a:moveTo>
                <a:lnTo>
                  <a:pt x="59" y="0"/>
                </a:lnTo>
                <a:lnTo>
                  <a:pt x="59" y="437"/>
                </a:lnTo>
                <a:lnTo>
                  <a:pt x="1" y="437"/>
                </a:lnTo>
              </a:path>
            </a:pathLst>
          </a:custGeom>
          <a:noFill/>
          <a:ln w="4763">
            <a:solidFill>
              <a:srgbClr val="000000"/>
            </a:solidFill>
            <a:round/>
            <a:headEnd/>
            <a:tailEnd/>
          </a:ln>
        </p:spPr>
        <p:txBody>
          <a:bodyPr/>
          <a:lstStyle/>
          <a:p>
            <a:endParaRPr lang="en-US"/>
          </a:p>
        </p:txBody>
      </p:sp>
      <p:sp>
        <p:nvSpPr>
          <p:cNvPr id="60461" name="Line 45"/>
          <p:cNvSpPr>
            <a:spLocks noChangeShapeType="1"/>
          </p:cNvSpPr>
          <p:nvPr/>
        </p:nvSpPr>
        <p:spPr bwMode="auto">
          <a:xfrm>
            <a:off x="8362951" y="5294314"/>
            <a:ext cx="747713" cy="1587"/>
          </a:xfrm>
          <a:prstGeom prst="line">
            <a:avLst/>
          </a:prstGeom>
          <a:noFill/>
          <a:ln w="4763">
            <a:solidFill>
              <a:srgbClr val="000000"/>
            </a:solidFill>
            <a:round/>
            <a:headEnd/>
            <a:tailEnd/>
          </a:ln>
        </p:spPr>
        <p:txBody>
          <a:bodyPr/>
          <a:lstStyle/>
          <a:p>
            <a:endParaRPr lang="en-US"/>
          </a:p>
        </p:txBody>
      </p:sp>
      <p:sp>
        <p:nvSpPr>
          <p:cNvPr id="60462" name="Freeform 46"/>
          <p:cNvSpPr>
            <a:spLocks/>
          </p:cNvSpPr>
          <p:nvPr/>
        </p:nvSpPr>
        <p:spPr bwMode="auto">
          <a:xfrm>
            <a:off x="8204200" y="5789613"/>
            <a:ext cx="242888" cy="341312"/>
          </a:xfrm>
          <a:custGeom>
            <a:avLst/>
            <a:gdLst>
              <a:gd name="T0" fmla="*/ 2147483647 w 185"/>
              <a:gd name="T1" fmla="*/ 0 h 260"/>
              <a:gd name="T2" fmla="*/ 2147483647 w 185"/>
              <a:gd name="T3" fmla="*/ 0 h 260"/>
              <a:gd name="T4" fmla="*/ 2147483647 w 185"/>
              <a:gd name="T5" fmla="*/ 2147483647 h 260"/>
              <a:gd name="T6" fmla="*/ 0 w 185"/>
              <a:gd name="T7" fmla="*/ 2147483647 h 260"/>
              <a:gd name="T8" fmla="*/ 0 60000 65536"/>
              <a:gd name="T9" fmla="*/ 0 60000 65536"/>
              <a:gd name="T10" fmla="*/ 0 60000 65536"/>
              <a:gd name="T11" fmla="*/ 0 60000 65536"/>
              <a:gd name="T12" fmla="*/ 0 w 185"/>
              <a:gd name="T13" fmla="*/ 0 h 260"/>
              <a:gd name="T14" fmla="*/ 185 w 185"/>
              <a:gd name="T15" fmla="*/ 260 h 260"/>
            </a:gdLst>
            <a:ahLst/>
            <a:cxnLst>
              <a:cxn ang="T8">
                <a:pos x="T0" y="T1"/>
              </a:cxn>
              <a:cxn ang="T9">
                <a:pos x="T2" y="T3"/>
              </a:cxn>
              <a:cxn ang="T10">
                <a:pos x="T4" y="T5"/>
              </a:cxn>
              <a:cxn ang="T11">
                <a:pos x="T6" y="T7"/>
              </a:cxn>
            </a:cxnLst>
            <a:rect l="T12" t="T13" r="T14" b="T15"/>
            <a:pathLst>
              <a:path w="185" h="260">
                <a:moveTo>
                  <a:pt x="126" y="0"/>
                </a:moveTo>
                <a:lnTo>
                  <a:pt x="185" y="0"/>
                </a:lnTo>
                <a:lnTo>
                  <a:pt x="185" y="260"/>
                </a:lnTo>
                <a:lnTo>
                  <a:pt x="0" y="260"/>
                </a:lnTo>
              </a:path>
            </a:pathLst>
          </a:custGeom>
          <a:noFill/>
          <a:ln w="4763">
            <a:solidFill>
              <a:srgbClr val="000000"/>
            </a:solidFill>
            <a:round/>
            <a:headEnd/>
            <a:tailEnd/>
          </a:ln>
        </p:spPr>
        <p:txBody>
          <a:bodyPr/>
          <a:lstStyle/>
          <a:p>
            <a:endParaRPr lang="en-US"/>
          </a:p>
        </p:txBody>
      </p:sp>
      <p:sp>
        <p:nvSpPr>
          <p:cNvPr id="60463" name="Line 47"/>
          <p:cNvSpPr>
            <a:spLocks noChangeShapeType="1"/>
          </p:cNvSpPr>
          <p:nvPr/>
        </p:nvSpPr>
        <p:spPr bwMode="auto">
          <a:xfrm>
            <a:off x="8448675" y="5967414"/>
            <a:ext cx="661988" cy="1587"/>
          </a:xfrm>
          <a:prstGeom prst="line">
            <a:avLst/>
          </a:prstGeom>
          <a:noFill/>
          <a:ln w="4763">
            <a:solidFill>
              <a:srgbClr val="000000"/>
            </a:solidFill>
            <a:round/>
            <a:headEnd/>
            <a:tailEnd/>
          </a:ln>
        </p:spPr>
        <p:txBody>
          <a:bodyPr/>
          <a:lstStyle/>
          <a:p>
            <a:endParaRPr lang="en-US"/>
          </a:p>
        </p:txBody>
      </p:sp>
      <p:sp>
        <p:nvSpPr>
          <p:cNvPr id="60464" name="Line 48"/>
          <p:cNvSpPr>
            <a:spLocks noChangeShapeType="1"/>
          </p:cNvSpPr>
          <p:nvPr/>
        </p:nvSpPr>
        <p:spPr bwMode="auto">
          <a:xfrm>
            <a:off x="8175626" y="6211889"/>
            <a:ext cx="930275" cy="1587"/>
          </a:xfrm>
          <a:prstGeom prst="line">
            <a:avLst/>
          </a:prstGeom>
          <a:noFill/>
          <a:ln w="4763">
            <a:solidFill>
              <a:srgbClr val="000000"/>
            </a:solidFill>
            <a:round/>
            <a:headEnd/>
            <a:tailEnd/>
          </a:ln>
        </p:spPr>
        <p:txBody>
          <a:bodyPr/>
          <a:lstStyle/>
          <a:p>
            <a:endParaRPr lang="en-US"/>
          </a:p>
        </p:txBody>
      </p:sp>
      <p:sp>
        <p:nvSpPr>
          <p:cNvPr id="60465" name="Line 49"/>
          <p:cNvSpPr>
            <a:spLocks noChangeShapeType="1"/>
          </p:cNvSpPr>
          <p:nvPr/>
        </p:nvSpPr>
        <p:spPr bwMode="auto">
          <a:xfrm flipH="1">
            <a:off x="7118350" y="5189538"/>
            <a:ext cx="795338" cy="0"/>
          </a:xfrm>
          <a:prstGeom prst="line">
            <a:avLst/>
          </a:prstGeom>
          <a:noFill/>
          <a:ln w="4763">
            <a:solidFill>
              <a:srgbClr val="000000"/>
            </a:solidFill>
            <a:round/>
            <a:headEnd/>
            <a:tailEnd/>
          </a:ln>
        </p:spPr>
        <p:txBody>
          <a:bodyPr/>
          <a:lstStyle/>
          <a:p>
            <a:endParaRPr lang="en-US"/>
          </a:p>
        </p:txBody>
      </p:sp>
      <p:sp>
        <p:nvSpPr>
          <p:cNvPr id="60466" name="Text Box 50"/>
          <p:cNvSpPr txBox="1">
            <a:spLocks noChangeArrowheads="1"/>
          </p:cNvSpPr>
          <p:nvPr/>
        </p:nvSpPr>
        <p:spPr bwMode="auto">
          <a:xfrm>
            <a:off x="8534400" y="2368550"/>
            <a:ext cx="486672" cy="215444"/>
          </a:xfrm>
          <a:prstGeom prst="rect">
            <a:avLst/>
          </a:prstGeom>
          <a:noFill/>
          <a:ln w="9525">
            <a:noFill/>
            <a:miter lim="800000"/>
            <a:headEnd/>
            <a:tailEnd/>
          </a:ln>
        </p:spPr>
        <p:txBody>
          <a:bodyPr wrap="none" lIns="0" tIns="0" bIns="0">
            <a:spAutoFit/>
          </a:bodyPr>
          <a:lstStyle/>
          <a:p>
            <a:r>
              <a:rPr lang="en-US" sz="700" b="1"/>
              <a:t>Posterior</a:t>
            </a:r>
          </a:p>
          <a:p>
            <a:r>
              <a:rPr lang="en-US" sz="700" b="1"/>
              <a:t>view</a:t>
            </a:r>
          </a:p>
        </p:txBody>
      </p:sp>
      <p:sp>
        <p:nvSpPr>
          <p:cNvPr id="60467" name="Text Box 51"/>
          <p:cNvSpPr txBox="1">
            <a:spLocks noChangeArrowheads="1"/>
          </p:cNvSpPr>
          <p:nvPr/>
        </p:nvSpPr>
        <p:spPr bwMode="auto">
          <a:xfrm>
            <a:off x="9148763" y="2809875"/>
            <a:ext cx="441788" cy="215444"/>
          </a:xfrm>
          <a:prstGeom prst="rect">
            <a:avLst/>
          </a:prstGeom>
          <a:noFill/>
          <a:ln w="9525">
            <a:noFill/>
            <a:miter lim="800000"/>
            <a:headEnd/>
            <a:tailEnd/>
          </a:ln>
        </p:spPr>
        <p:txBody>
          <a:bodyPr wrap="none" lIns="0" tIns="0" bIns="0">
            <a:spAutoFit/>
          </a:bodyPr>
          <a:lstStyle/>
          <a:p>
            <a:r>
              <a:rPr lang="en-US" sz="700" b="1"/>
              <a:t>Cervical</a:t>
            </a:r>
          </a:p>
          <a:p>
            <a:r>
              <a:rPr lang="en-US" sz="700" b="1"/>
              <a:t>nerves</a:t>
            </a:r>
          </a:p>
        </p:txBody>
      </p:sp>
      <p:sp>
        <p:nvSpPr>
          <p:cNvPr id="60468" name="Text Box 52"/>
          <p:cNvSpPr txBox="1">
            <a:spLocks noChangeArrowheads="1"/>
          </p:cNvSpPr>
          <p:nvPr/>
        </p:nvSpPr>
        <p:spPr bwMode="auto">
          <a:xfrm>
            <a:off x="9148764" y="3973513"/>
            <a:ext cx="465833" cy="215444"/>
          </a:xfrm>
          <a:prstGeom prst="rect">
            <a:avLst/>
          </a:prstGeom>
          <a:noFill/>
          <a:ln w="9525">
            <a:noFill/>
            <a:miter lim="800000"/>
            <a:headEnd/>
            <a:tailEnd/>
          </a:ln>
        </p:spPr>
        <p:txBody>
          <a:bodyPr wrap="none" lIns="0" tIns="0" bIns="0">
            <a:spAutoFit/>
          </a:bodyPr>
          <a:lstStyle/>
          <a:p>
            <a:r>
              <a:rPr lang="en-US" sz="700" b="1"/>
              <a:t>Thoracic</a:t>
            </a:r>
          </a:p>
          <a:p>
            <a:r>
              <a:rPr lang="en-US" sz="700" b="1"/>
              <a:t>nerves</a:t>
            </a:r>
          </a:p>
        </p:txBody>
      </p:sp>
      <p:sp>
        <p:nvSpPr>
          <p:cNvPr id="60469" name="Text Box 53"/>
          <p:cNvSpPr txBox="1">
            <a:spLocks noChangeArrowheads="1"/>
          </p:cNvSpPr>
          <p:nvPr/>
        </p:nvSpPr>
        <p:spPr bwMode="auto">
          <a:xfrm>
            <a:off x="9148764" y="5240338"/>
            <a:ext cx="420949" cy="215444"/>
          </a:xfrm>
          <a:prstGeom prst="rect">
            <a:avLst/>
          </a:prstGeom>
          <a:noFill/>
          <a:ln w="9525">
            <a:noFill/>
            <a:miter lim="800000"/>
            <a:headEnd/>
            <a:tailEnd/>
          </a:ln>
        </p:spPr>
        <p:txBody>
          <a:bodyPr wrap="none" lIns="0" tIns="0" bIns="0">
            <a:spAutoFit/>
          </a:bodyPr>
          <a:lstStyle/>
          <a:p>
            <a:r>
              <a:rPr lang="en-US" sz="700" b="1"/>
              <a:t>Lumbar</a:t>
            </a:r>
          </a:p>
          <a:p>
            <a:r>
              <a:rPr lang="en-US" sz="700" b="1"/>
              <a:t>nerves</a:t>
            </a:r>
          </a:p>
        </p:txBody>
      </p:sp>
      <p:sp>
        <p:nvSpPr>
          <p:cNvPr id="60470" name="Text Box 54"/>
          <p:cNvSpPr txBox="1">
            <a:spLocks noChangeArrowheads="1"/>
          </p:cNvSpPr>
          <p:nvPr/>
        </p:nvSpPr>
        <p:spPr bwMode="auto">
          <a:xfrm>
            <a:off x="9148764" y="5913438"/>
            <a:ext cx="380873" cy="215444"/>
          </a:xfrm>
          <a:prstGeom prst="rect">
            <a:avLst/>
          </a:prstGeom>
          <a:noFill/>
          <a:ln w="9525">
            <a:noFill/>
            <a:miter lim="800000"/>
            <a:headEnd/>
            <a:tailEnd/>
          </a:ln>
        </p:spPr>
        <p:txBody>
          <a:bodyPr wrap="none" lIns="0" tIns="0" bIns="0">
            <a:spAutoFit/>
          </a:bodyPr>
          <a:lstStyle/>
          <a:p>
            <a:r>
              <a:rPr lang="en-US" sz="700" b="1"/>
              <a:t>Sacral</a:t>
            </a:r>
          </a:p>
          <a:p>
            <a:r>
              <a:rPr lang="en-US" sz="700" b="1"/>
              <a:t>nerves</a:t>
            </a:r>
          </a:p>
        </p:txBody>
      </p:sp>
      <p:sp>
        <p:nvSpPr>
          <p:cNvPr id="60471" name="Text Box 55"/>
          <p:cNvSpPr txBox="1">
            <a:spLocks noChangeArrowheads="1"/>
          </p:cNvSpPr>
          <p:nvPr/>
        </p:nvSpPr>
        <p:spPr bwMode="auto">
          <a:xfrm>
            <a:off x="9148764" y="6153150"/>
            <a:ext cx="539571" cy="215444"/>
          </a:xfrm>
          <a:prstGeom prst="rect">
            <a:avLst/>
          </a:prstGeom>
          <a:noFill/>
          <a:ln w="9525">
            <a:noFill/>
            <a:miter lim="800000"/>
            <a:headEnd/>
            <a:tailEnd/>
          </a:ln>
        </p:spPr>
        <p:txBody>
          <a:bodyPr wrap="none" lIns="0" tIns="0" bIns="0">
            <a:spAutoFit/>
          </a:bodyPr>
          <a:lstStyle/>
          <a:p>
            <a:r>
              <a:rPr lang="en-US" sz="700" b="1"/>
              <a:t>Coccygeal</a:t>
            </a:r>
          </a:p>
          <a:p>
            <a:r>
              <a:rPr lang="en-US" sz="700" b="1"/>
              <a:t>nerve</a:t>
            </a:r>
          </a:p>
        </p:txBody>
      </p:sp>
      <p:sp>
        <p:nvSpPr>
          <p:cNvPr id="57" name="Text Box 3"/>
          <p:cNvSpPr txBox="1">
            <a:spLocks noChangeArrowheads="1"/>
          </p:cNvSpPr>
          <p:nvPr/>
        </p:nvSpPr>
        <p:spPr bwMode="auto">
          <a:xfrm>
            <a:off x="2133600" y="1225690"/>
            <a:ext cx="4038600" cy="5632311"/>
          </a:xfrm>
          <a:prstGeom prst="rect">
            <a:avLst/>
          </a:prstGeom>
          <a:noFill/>
          <a:ln w="9525">
            <a:noFill/>
            <a:miter lim="800000"/>
            <a:headEnd/>
            <a:tailEnd/>
          </a:ln>
        </p:spPr>
        <p:txBody>
          <a:bodyPr>
            <a:spAutoFit/>
          </a:bodyPr>
          <a:lstStyle/>
          <a:p>
            <a:pPr algn="just">
              <a:buClr>
                <a:schemeClr val="accent2"/>
              </a:buClr>
              <a:buFontTx/>
              <a:buChar char="•"/>
            </a:pPr>
            <a:r>
              <a:rPr lang="en-US" sz="2400" dirty="0">
                <a:latin typeface="Times New Roman" pitchFamily="18" charset="0"/>
                <a:cs typeface="Times New Roman" pitchFamily="18" charset="0"/>
              </a:rPr>
              <a:t>Though there are only seven cervical vertebrae, there are eight cervical nerves </a:t>
            </a:r>
            <a:r>
              <a:rPr lang="en-US" sz="2400" dirty="0" err="1">
                <a:latin typeface="Times New Roman" pitchFamily="18" charset="0"/>
                <a:cs typeface="Times New Roman" pitchFamily="18" charset="0"/>
              </a:rPr>
              <a:t>bcoz</a:t>
            </a:r>
            <a:r>
              <a:rPr lang="en-US" sz="2400" dirty="0">
                <a:latin typeface="Times New Roman" pitchFamily="18" charset="0"/>
                <a:cs typeface="Times New Roman" pitchFamily="18" charset="0"/>
              </a:rPr>
              <a:t>, first pair leaves the vertebral canal between occipital bone &amp; Atlas &amp; the 8</a:t>
            </a:r>
            <a:r>
              <a:rPr lang="en-US" sz="2400" baseline="30000" dirty="0">
                <a:latin typeface="Times New Roman" pitchFamily="18" charset="0"/>
                <a:cs typeface="Times New Roman" pitchFamily="18" charset="0"/>
              </a:rPr>
              <a:t>th</a:t>
            </a:r>
            <a:r>
              <a:rPr lang="en-US" sz="2400" dirty="0">
                <a:latin typeface="Times New Roman" pitchFamily="18" charset="0"/>
                <a:cs typeface="Times New Roman" pitchFamily="18" charset="0"/>
              </a:rPr>
              <a:t> pair leave below the 7</a:t>
            </a:r>
            <a:r>
              <a:rPr lang="en-US" sz="2400" baseline="30000" dirty="0">
                <a:latin typeface="Times New Roman" pitchFamily="18" charset="0"/>
                <a:cs typeface="Times New Roman" pitchFamily="18" charset="0"/>
              </a:rPr>
              <a:t>th</a:t>
            </a:r>
            <a:r>
              <a:rPr lang="en-US" sz="2400" dirty="0">
                <a:latin typeface="Times New Roman" pitchFamily="18" charset="0"/>
                <a:cs typeface="Times New Roman" pitchFamily="18" charset="0"/>
              </a:rPr>
              <a:t> cervical vertebrae.</a:t>
            </a:r>
          </a:p>
          <a:p>
            <a:pPr algn="just">
              <a:buClr>
                <a:schemeClr val="accent2"/>
              </a:buClr>
              <a:buFontTx/>
              <a:buChar char="•"/>
            </a:pPr>
            <a:r>
              <a:rPr lang="en-US" sz="2400" dirty="0">
                <a:latin typeface="Times New Roman" pitchFamily="18" charset="0"/>
                <a:cs typeface="Times New Roman" pitchFamily="18" charset="0"/>
              </a:rPr>
              <a:t>The lumbar, sacral, &amp; </a:t>
            </a:r>
            <a:r>
              <a:rPr lang="en-US" sz="2400" dirty="0" err="1">
                <a:latin typeface="Times New Roman" pitchFamily="18" charset="0"/>
                <a:cs typeface="Times New Roman" pitchFamily="18" charset="0"/>
              </a:rPr>
              <a:t>coccygeal</a:t>
            </a:r>
            <a:r>
              <a:rPr lang="en-US" sz="2400" dirty="0">
                <a:latin typeface="Times New Roman" pitchFamily="18" charset="0"/>
                <a:cs typeface="Times New Roman" pitchFamily="18" charset="0"/>
              </a:rPr>
              <a:t> nerves leave the spinal cord at L1/L2 &amp; extends downwards inside the vertebral canal  to form a bunch of nerve fibers, which resembles like horse tail – hence called as </a:t>
            </a:r>
            <a:r>
              <a:rPr lang="en-US" sz="2400" dirty="0" err="1">
                <a:latin typeface="Times New Roman" pitchFamily="18" charset="0"/>
                <a:cs typeface="Times New Roman" pitchFamily="18" charset="0"/>
              </a:rPr>
              <a:t>cauda</a:t>
            </a:r>
            <a:r>
              <a:rPr lang="en-US"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equina</a:t>
            </a:r>
            <a:r>
              <a:rPr lang="en-US" sz="2400" dirty="0">
                <a:latin typeface="Times New Roman" pitchFamily="18" charset="0"/>
                <a:cs typeface="Times New Roman" pitchFamily="18" charset="0"/>
              </a:rPr>
              <a:t>.</a:t>
            </a:r>
            <a:endParaRPr lang="en-US" sz="2400" dirty="0">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533400"/>
            <a:ext cx="8229600" cy="1066800"/>
          </a:xfrm>
        </p:spPr>
        <p:txBody>
          <a:bodyPr/>
          <a:lstStyle/>
          <a:p>
            <a:r>
              <a:rPr lang="en-US" dirty="0" smtClean="0"/>
              <a:t>Spinal nerve root</a:t>
            </a:r>
            <a:endParaRPr lang="en-US" dirty="0"/>
          </a:p>
        </p:txBody>
      </p:sp>
      <p:sp>
        <p:nvSpPr>
          <p:cNvPr id="3" name="Content Placeholder 2"/>
          <p:cNvSpPr>
            <a:spLocks noGrp="1"/>
          </p:cNvSpPr>
          <p:nvPr>
            <p:ph idx="1"/>
          </p:nvPr>
        </p:nvSpPr>
        <p:spPr>
          <a:xfrm>
            <a:off x="1981200" y="1447800"/>
            <a:ext cx="8229600" cy="5126038"/>
          </a:xfrm>
        </p:spPr>
        <p:txBody>
          <a:bodyPr/>
          <a:lstStyle/>
          <a:p>
            <a:pPr algn="just"/>
            <a:r>
              <a:rPr lang="en-US" dirty="0" smtClean="0">
                <a:latin typeface="Times New Roman" pitchFamily="18" charset="0"/>
                <a:cs typeface="Times New Roman" pitchFamily="18" charset="0"/>
              </a:rPr>
              <a:t>Spinal nerve is a mixed nerve, consisting of union of sensory nerve root (Dorsal root) &amp; Motor nerve root (ventral root)</a:t>
            </a:r>
          </a:p>
          <a:p>
            <a:pPr algn="just"/>
            <a:r>
              <a:rPr lang="en-US" dirty="0" smtClean="0">
                <a:latin typeface="Times New Roman" pitchFamily="18" charset="0"/>
                <a:cs typeface="Times New Roman" pitchFamily="18" charset="0"/>
              </a:rPr>
              <a:t>Sensory nerve root – consists of sensory nerve fibers (axons), which are collected at spinal ganglia, present just outside the spinal cord. From the spinal ganglia, the nerve fibers carry the impulses to posterior gray column of spinal cord.</a:t>
            </a:r>
          </a:p>
          <a:p>
            <a:pPr algn="just"/>
            <a:r>
              <a:rPr lang="en-US" dirty="0" smtClean="0">
                <a:latin typeface="Times New Roman" pitchFamily="18" charset="0"/>
                <a:cs typeface="Times New Roman" pitchFamily="18" charset="0"/>
              </a:rPr>
              <a:t>Motor nerve root – consists of motor nerve fibers coming out from anterior gray column of spinal cord</a:t>
            </a:r>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102</a:t>
            </a:fld>
            <a:endParaRPr lang="en-US"/>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a:srcRect b="2922"/>
          <a:stretch>
            <a:fillRect/>
          </a:stretch>
        </p:blipFill>
        <p:spPr bwMode="auto">
          <a:xfrm>
            <a:off x="3200401" y="587475"/>
            <a:ext cx="5867400" cy="5883176"/>
          </a:xfrm>
          <a:prstGeom prst="rect">
            <a:avLst/>
          </a:prstGeom>
          <a:noFill/>
          <a:ln w="9525">
            <a:noFill/>
            <a:miter lim="800000"/>
            <a:headEnd/>
            <a:tailEnd/>
          </a:ln>
        </p:spPr>
      </p:pic>
      <p:sp>
        <p:nvSpPr>
          <p:cNvPr id="3" name="Footer Placeholder 2"/>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3A67C14E-E3C9-40F8-9DC7-7C52D582EE5F}" type="slidenum">
              <a:rPr lang="en-US" smtClean="0"/>
              <a:pPr>
                <a:defRPr/>
              </a:pPr>
              <a:t>103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457200"/>
            <a:ext cx="8229600" cy="1066800"/>
          </a:xfrm>
        </p:spPr>
        <p:txBody>
          <a:bodyPr/>
          <a:lstStyle/>
          <a:p>
            <a:r>
              <a:rPr lang="en-US" dirty="0" smtClean="0"/>
              <a:t>Spinal nerve Plexuses</a:t>
            </a:r>
            <a:endParaRPr lang="en-US" dirty="0"/>
          </a:p>
        </p:txBody>
      </p:sp>
      <p:sp>
        <p:nvSpPr>
          <p:cNvPr id="3" name="Content Placeholder 2"/>
          <p:cNvSpPr>
            <a:spLocks noGrp="1"/>
          </p:cNvSpPr>
          <p:nvPr>
            <p:ph idx="1"/>
          </p:nvPr>
        </p:nvSpPr>
        <p:spPr>
          <a:xfrm>
            <a:off x="1981200" y="1295400"/>
            <a:ext cx="8229600" cy="5278438"/>
          </a:xfrm>
        </p:spPr>
        <p:txBody>
          <a:bodyPr/>
          <a:lstStyle/>
          <a:p>
            <a:pPr algn="just"/>
            <a:r>
              <a:rPr lang="en-US" dirty="0" smtClean="0">
                <a:latin typeface="Times New Roman" pitchFamily="18" charset="0"/>
                <a:cs typeface="Times New Roman" pitchFamily="18" charset="0"/>
              </a:rPr>
              <a:t>It is the complex network formed by collection of anterior branches of spinal nerves.</a:t>
            </a:r>
          </a:p>
          <a:p>
            <a:pPr algn="just"/>
            <a:r>
              <a:rPr lang="en-US" dirty="0" smtClean="0">
                <a:latin typeface="Times New Roman" pitchFamily="18" charset="0"/>
                <a:cs typeface="Times New Roman" pitchFamily="18" charset="0"/>
              </a:rPr>
              <a:t>It is present near the origin of spinal nerves in cervical, lumbar &amp; sacral regions.</a:t>
            </a:r>
          </a:p>
          <a:p>
            <a:pPr algn="just"/>
            <a:r>
              <a:rPr lang="en-US" dirty="0" smtClean="0">
                <a:latin typeface="Times New Roman" pitchFamily="18" charset="0"/>
                <a:cs typeface="Times New Roman" pitchFamily="18" charset="0"/>
              </a:rPr>
              <a:t>There are 4 plexuses of spinal nerves formed on each side of vertebral column.</a:t>
            </a:r>
          </a:p>
          <a:p>
            <a:pPr lvl="1" algn="just"/>
            <a:r>
              <a:rPr lang="en-US" dirty="0" smtClean="0">
                <a:latin typeface="Times New Roman" pitchFamily="18" charset="0"/>
                <a:cs typeface="Times New Roman" pitchFamily="18" charset="0"/>
              </a:rPr>
              <a:t>Cervical plexus</a:t>
            </a:r>
          </a:p>
          <a:p>
            <a:pPr lvl="1" algn="just"/>
            <a:r>
              <a:rPr lang="en-US" dirty="0" smtClean="0">
                <a:latin typeface="Times New Roman" pitchFamily="18" charset="0"/>
                <a:cs typeface="Times New Roman" pitchFamily="18" charset="0"/>
              </a:rPr>
              <a:t>Brachial plexus</a:t>
            </a:r>
          </a:p>
          <a:p>
            <a:pPr lvl="1" algn="just"/>
            <a:r>
              <a:rPr lang="en-US" dirty="0" smtClean="0">
                <a:latin typeface="Times New Roman" pitchFamily="18" charset="0"/>
                <a:cs typeface="Times New Roman" pitchFamily="18" charset="0"/>
              </a:rPr>
              <a:t>Lumbar plexus</a:t>
            </a:r>
          </a:p>
          <a:p>
            <a:pPr lvl="1" algn="just"/>
            <a:r>
              <a:rPr lang="en-US" dirty="0" smtClean="0">
                <a:latin typeface="Times New Roman" pitchFamily="18" charset="0"/>
                <a:cs typeface="Times New Roman" pitchFamily="18" charset="0"/>
              </a:rPr>
              <a:t>Sacral plexus.</a:t>
            </a:r>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104</a:t>
            </a:fld>
            <a:endParaRPr lang="en-US"/>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algn="just"/>
            <a:r>
              <a:rPr lang="en-US" dirty="0" smtClean="0">
                <a:solidFill>
                  <a:srgbClr val="FF0000"/>
                </a:solidFill>
                <a:latin typeface="Times New Roman" pitchFamily="18" charset="0"/>
                <a:cs typeface="Times New Roman" pitchFamily="18" charset="0"/>
              </a:rPr>
              <a:t>Cervical plexus - </a:t>
            </a:r>
            <a:r>
              <a:rPr lang="en-US" dirty="0" smtClean="0">
                <a:latin typeface="Times New Roman" pitchFamily="18" charset="0"/>
                <a:cs typeface="Times New Roman" pitchFamily="18" charset="0"/>
              </a:rPr>
              <a:t>is formed by the union of anterior branches of c1-c4.</a:t>
            </a:r>
          </a:p>
          <a:p>
            <a:pPr algn="just"/>
            <a:r>
              <a:rPr lang="en-US" dirty="0" smtClean="0">
                <a:solidFill>
                  <a:srgbClr val="FF0000"/>
                </a:solidFill>
                <a:latin typeface="Times New Roman" pitchFamily="18" charset="0"/>
                <a:cs typeface="Times New Roman" pitchFamily="18" charset="0"/>
              </a:rPr>
              <a:t>Brachial plexus </a:t>
            </a:r>
            <a:r>
              <a:rPr lang="en-US" dirty="0" smtClean="0">
                <a:latin typeface="Times New Roman" pitchFamily="18" charset="0"/>
                <a:cs typeface="Times New Roman" pitchFamily="18" charset="0"/>
              </a:rPr>
              <a:t>- is formed by union of anterior branches of c5-c8 &amp; T1 nerves.</a:t>
            </a:r>
          </a:p>
          <a:p>
            <a:pPr algn="just"/>
            <a:r>
              <a:rPr lang="en-US" dirty="0" smtClean="0">
                <a:solidFill>
                  <a:srgbClr val="FF0000"/>
                </a:solidFill>
                <a:latin typeface="Times New Roman" pitchFamily="18" charset="0"/>
                <a:cs typeface="Times New Roman" pitchFamily="18" charset="0"/>
              </a:rPr>
              <a:t>Lumbar plexus </a:t>
            </a:r>
            <a:r>
              <a:rPr lang="en-US" dirty="0" smtClean="0">
                <a:latin typeface="Times New Roman" pitchFamily="18" charset="0"/>
                <a:cs typeface="Times New Roman" pitchFamily="18" charset="0"/>
              </a:rPr>
              <a:t>- is formed by union of anterior branches of L1-L3 &amp; part of L4.</a:t>
            </a:r>
          </a:p>
          <a:p>
            <a:pPr algn="just"/>
            <a:r>
              <a:rPr lang="en-US" dirty="0" smtClean="0">
                <a:solidFill>
                  <a:srgbClr val="FF0000"/>
                </a:solidFill>
                <a:latin typeface="Times New Roman" pitchFamily="18" charset="0"/>
                <a:cs typeface="Times New Roman" pitchFamily="18" charset="0"/>
              </a:rPr>
              <a:t>Sacral plexus </a:t>
            </a:r>
            <a:r>
              <a:rPr lang="en-US" dirty="0" smtClean="0">
                <a:latin typeface="Times New Roman" pitchFamily="18" charset="0"/>
                <a:cs typeface="Times New Roman" pitchFamily="18" charset="0"/>
              </a:rPr>
              <a:t>- is formed by union of anterior branches of part of L4, L5 &amp; S1-S4.</a:t>
            </a:r>
          </a:p>
          <a:p>
            <a:endParaRPr lang="en-US" dirty="0"/>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105</a:t>
            </a:fld>
            <a:endParaRPr lang="en-US"/>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457200"/>
            <a:ext cx="8229600" cy="1066800"/>
          </a:xfrm>
        </p:spPr>
        <p:txBody>
          <a:bodyPr/>
          <a:lstStyle/>
          <a:p>
            <a:r>
              <a:rPr lang="en-US" dirty="0" smtClean="0"/>
              <a:t>Cranial nerves</a:t>
            </a:r>
            <a:endParaRPr lang="en-US" dirty="0"/>
          </a:p>
        </p:txBody>
      </p:sp>
      <p:sp>
        <p:nvSpPr>
          <p:cNvPr id="3" name="Content Placeholder 2"/>
          <p:cNvSpPr>
            <a:spLocks noGrp="1"/>
          </p:cNvSpPr>
          <p:nvPr>
            <p:ph idx="1"/>
          </p:nvPr>
        </p:nvSpPr>
        <p:spPr>
          <a:xfrm>
            <a:off x="1828800" y="1295400"/>
            <a:ext cx="8610600" cy="5278438"/>
          </a:xfrm>
        </p:spPr>
        <p:txBody>
          <a:bodyPr numCol="2"/>
          <a:lstStyle/>
          <a:p>
            <a:r>
              <a:rPr lang="en-US" dirty="0" smtClean="0">
                <a:latin typeface="Times New Roman" pitchFamily="18" charset="0"/>
                <a:cs typeface="Times New Roman" pitchFamily="18" charset="0"/>
              </a:rPr>
              <a:t>Are nerves which originate from inferior surface of brain.</a:t>
            </a:r>
          </a:p>
          <a:p>
            <a:r>
              <a:rPr lang="en-US" dirty="0" smtClean="0">
                <a:latin typeface="Times New Roman" pitchFamily="18" charset="0"/>
                <a:cs typeface="Times New Roman" pitchFamily="18" charset="0"/>
              </a:rPr>
              <a:t>12 pairs – sensory, motor &amp; mixed.</a:t>
            </a:r>
          </a:p>
          <a:p>
            <a:r>
              <a:rPr lang="en-US" dirty="0" smtClean="0">
                <a:latin typeface="Times New Roman" pitchFamily="18" charset="0"/>
                <a:cs typeface="Times New Roman" pitchFamily="18" charset="0"/>
              </a:rPr>
              <a:t>1. Olfactory nerve</a:t>
            </a:r>
          </a:p>
          <a:p>
            <a:r>
              <a:rPr lang="en-US" dirty="0" smtClean="0">
                <a:latin typeface="Times New Roman" pitchFamily="18" charset="0"/>
                <a:cs typeface="Times New Roman" pitchFamily="18" charset="0"/>
              </a:rPr>
              <a:t>2. Optic nerve</a:t>
            </a:r>
          </a:p>
          <a:p>
            <a:r>
              <a:rPr lang="en-US" dirty="0" smtClean="0">
                <a:latin typeface="Times New Roman" pitchFamily="18" charset="0"/>
                <a:cs typeface="Times New Roman" pitchFamily="18" charset="0"/>
              </a:rPr>
              <a:t>3. </a:t>
            </a:r>
            <a:r>
              <a:rPr lang="en-US" dirty="0" err="1" smtClean="0">
                <a:latin typeface="Times New Roman" pitchFamily="18" charset="0"/>
                <a:cs typeface="Times New Roman" pitchFamily="18" charset="0"/>
              </a:rPr>
              <a:t>Oculomotor</a:t>
            </a:r>
            <a:r>
              <a:rPr lang="en-US" dirty="0" smtClean="0">
                <a:latin typeface="Times New Roman" pitchFamily="18" charset="0"/>
                <a:cs typeface="Times New Roman" pitchFamily="18" charset="0"/>
              </a:rPr>
              <a:t> nerve</a:t>
            </a:r>
          </a:p>
          <a:p>
            <a:r>
              <a:rPr lang="en-US" dirty="0" smtClean="0">
                <a:latin typeface="Times New Roman" pitchFamily="18" charset="0"/>
                <a:cs typeface="Times New Roman" pitchFamily="18" charset="0"/>
              </a:rPr>
              <a:t>4. </a:t>
            </a:r>
            <a:r>
              <a:rPr lang="en-US" dirty="0" err="1" smtClean="0">
                <a:latin typeface="Times New Roman" pitchFamily="18" charset="0"/>
                <a:cs typeface="Times New Roman" pitchFamily="18" charset="0"/>
              </a:rPr>
              <a:t>Trochlear</a:t>
            </a:r>
            <a:r>
              <a:rPr lang="en-US" dirty="0" smtClean="0">
                <a:latin typeface="Times New Roman" pitchFamily="18" charset="0"/>
                <a:cs typeface="Times New Roman" pitchFamily="18" charset="0"/>
              </a:rPr>
              <a:t> nerve</a:t>
            </a:r>
          </a:p>
          <a:p>
            <a:r>
              <a:rPr lang="en-US" dirty="0" smtClean="0">
                <a:latin typeface="Times New Roman" pitchFamily="18" charset="0"/>
                <a:cs typeface="Times New Roman" pitchFamily="18" charset="0"/>
              </a:rPr>
              <a:t>5. Trigeminal nerve</a:t>
            </a:r>
          </a:p>
          <a:p>
            <a:r>
              <a:rPr lang="en-US" dirty="0" smtClean="0">
                <a:latin typeface="Times New Roman" pitchFamily="18" charset="0"/>
                <a:cs typeface="Times New Roman" pitchFamily="18" charset="0"/>
              </a:rPr>
              <a:t>6. Abducent nerve</a:t>
            </a:r>
          </a:p>
          <a:p>
            <a:r>
              <a:rPr lang="en-US" dirty="0" smtClean="0">
                <a:latin typeface="Times New Roman" pitchFamily="18" charset="0"/>
                <a:cs typeface="Times New Roman" pitchFamily="18" charset="0"/>
              </a:rPr>
              <a:t>7. Facial nerve</a:t>
            </a:r>
          </a:p>
          <a:p>
            <a:r>
              <a:rPr lang="en-US" dirty="0" smtClean="0">
                <a:latin typeface="Times New Roman" pitchFamily="18" charset="0"/>
                <a:cs typeface="Times New Roman" pitchFamily="18" charset="0"/>
              </a:rPr>
              <a:t>8. Auditory nerve</a:t>
            </a:r>
          </a:p>
          <a:p>
            <a:r>
              <a:rPr lang="en-US" dirty="0" smtClean="0">
                <a:latin typeface="Times New Roman" pitchFamily="18" charset="0"/>
                <a:cs typeface="Times New Roman" pitchFamily="18" charset="0"/>
              </a:rPr>
              <a:t>9. </a:t>
            </a:r>
            <a:r>
              <a:rPr lang="en-US" dirty="0" err="1" smtClean="0">
                <a:latin typeface="Times New Roman" pitchFamily="18" charset="0"/>
                <a:cs typeface="Times New Roman" pitchFamily="18" charset="0"/>
              </a:rPr>
              <a:t>Glosso</a:t>
            </a:r>
            <a:r>
              <a:rPr lang="en-US" dirty="0" smtClean="0">
                <a:latin typeface="Times New Roman" pitchFamily="18" charset="0"/>
                <a:cs typeface="Times New Roman" pitchFamily="18" charset="0"/>
              </a:rPr>
              <a:t>-Pharyngeal nerve</a:t>
            </a:r>
          </a:p>
          <a:p>
            <a:r>
              <a:rPr lang="en-US" dirty="0" smtClean="0">
                <a:latin typeface="Times New Roman" pitchFamily="18" charset="0"/>
                <a:cs typeface="Times New Roman" pitchFamily="18" charset="0"/>
              </a:rPr>
              <a:t>10. Vagus nerve</a:t>
            </a:r>
          </a:p>
          <a:p>
            <a:r>
              <a:rPr lang="en-US" dirty="0" smtClean="0">
                <a:latin typeface="Times New Roman" pitchFamily="18" charset="0"/>
                <a:cs typeface="Times New Roman" pitchFamily="18" charset="0"/>
              </a:rPr>
              <a:t>11. Accessory nerve</a:t>
            </a:r>
          </a:p>
          <a:p>
            <a:r>
              <a:rPr lang="en-US" dirty="0" smtClean="0">
                <a:latin typeface="Times New Roman" pitchFamily="18" charset="0"/>
                <a:cs typeface="Times New Roman" pitchFamily="18" charset="0"/>
              </a:rPr>
              <a:t>12. Hypoglossal nerve</a:t>
            </a:r>
          </a:p>
          <a:p>
            <a:endParaRPr lang="en-US" dirty="0"/>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106</a:t>
            </a:fld>
            <a:endParaRPr lang="en-US"/>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Number Placeholder 4"/>
          <p:cNvSpPr>
            <a:spLocks noGrp="1"/>
          </p:cNvSpPr>
          <p:nvPr>
            <p:ph type="sldNum" sz="quarter" idx="12"/>
          </p:nvPr>
        </p:nvSpPr>
        <p:spPr>
          <a:noFill/>
        </p:spPr>
        <p:txBody>
          <a:bodyPr/>
          <a:lstStyle/>
          <a:p>
            <a:fld id="{B2695DD5-276B-44D4-B3FC-917A49A858F5}" type="slidenum">
              <a:rPr lang="en-US" smtClean="0"/>
              <a:pPr/>
              <a:t>107</a:t>
            </a:fld>
            <a:endParaRPr lang="en-US" smtClean="0"/>
          </a:p>
        </p:txBody>
      </p:sp>
      <p:sp>
        <p:nvSpPr>
          <p:cNvPr id="51205" name="Line 5"/>
          <p:cNvSpPr>
            <a:spLocks noChangeShapeType="1"/>
          </p:cNvSpPr>
          <p:nvPr/>
        </p:nvSpPr>
        <p:spPr bwMode="auto">
          <a:xfrm>
            <a:off x="4689475" y="1690689"/>
            <a:ext cx="1588" cy="585787"/>
          </a:xfrm>
          <a:prstGeom prst="line">
            <a:avLst/>
          </a:prstGeom>
          <a:noFill/>
          <a:ln w="15875">
            <a:solidFill>
              <a:srgbClr val="FFFFFF"/>
            </a:solidFill>
            <a:round/>
            <a:headEnd/>
            <a:tailEnd/>
          </a:ln>
        </p:spPr>
        <p:txBody>
          <a:bodyPr/>
          <a:lstStyle/>
          <a:p>
            <a:endParaRPr lang="en-US"/>
          </a:p>
        </p:txBody>
      </p:sp>
      <p:pic>
        <p:nvPicPr>
          <p:cNvPr id="51206" name="Picture 6" descr="shi25707_11_25"/>
          <p:cNvPicPr>
            <a:picLocks noChangeAspect="1" noChangeArrowheads="1"/>
          </p:cNvPicPr>
          <p:nvPr/>
        </p:nvPicPr>
        <p:blipFill>
          <a:blip r:embed="rId2"/>
          <a:srcRect/>
          <a:stretch>
            <a:fillRect/>
          </a:stretch>
        </p:blipFill>
        <p:spPr bwMode="auto">
          <a:xfrm>
            <a:off x="3954464" y="1960564"/>
            <a:ext cx="4122737" cy="4852987"/>
          </a:xfrm>
          <a:prstGeom prst="rect">
            <a:avLst/>
          </a:prstGeom>
          <a:noFill/>
          <a:ln w="9525">
            <a:noFill/>
            <a:miter lim="800000"/>
            <a:headEnd/>
            <a:tailEnd/>
          </a:ln>
        </p:spPr>
      </p:pic>
      <p:sp>
        <p:nvSpPr>
          <p:cNvPr id="51207" name="Rectangle 7"/>
          <p:cNvSpPr>
            <a:spLocks noChangeArrowheads="1"/>
          </p:cNvSpPr>
          <p:nvPr/>
        </p:nvSpPr>
        <p:spPr bwMode="auto">
          <a:xfrm>
            <a:off x="1955800" y="2620964"/>
            <a:ext cx="1123950" cy="198437"/>
          </a:xfrm>
          <a:prstGeom prst="rect">
            <a:avLst/>
          </a:prstGeom>
          <a:noFill/>
          <a:ln w="9525">
            <a:noFill/>
            <a:miter lim="800000"/>
            <a:headEnd/>
            <a:tailEnd/>
          </a:ln>
        </p:spPr>
        <p:txBody>
          <a:bodyPr wrap="none" lIns="0" tIns="0" rIns="0" bIns="0">
            <a:spAutoFit/>
          </a:bodyPr>
          <a:lstStyle/>
          <a:p>
            <a:r>
              <a:rPr lang="en-US" sz="1300" b="1">
                <a:solidFill>
                  <a:srgbClr val="000000"/>
                </a:solidFill>
              </a:rPr>
              <a:t>Olfactory bulb</a:t>
            </a:r>
            <a:endParaRPr lang="en-US" b="1">
              <a:latin typeface="Arial" charset="0"/>
            </a:endParaRPr>
          </a:p>
        </p:txBody>
      </p:sp>
      <p:sp>
        <p:nvSpPr>
          <p:cNvPr id="51208" name="Rectangle 8"/>
          <p:cNvSpPr>
            <a:spLocks noChangeArrowheads="1"/>
          </p:cNvSpPr>
          <p:nvPr/>
        </p:nvSpPr>
        <p:spPr bwMode="auto">
          <a:xfrm>
            <a:off x="1955801" y="5086350"/>
            <a:ext cx="1344613" cy="198438"/>
          </a:xfrm>
          <a:prstGeom prst="rect">
            <a:avLst/>
          </a:prstGeom>
          <a:noFill/>
          <a:ln w="9525">
            <a:noFill/>
            <a:miter lim="800000"/>
            <a:headEnd/>
            <a:tailEnd/>
          </a:ln>
        </p:spPr>
        <p:txBody>
          <a:bodyPr wrap="none" lIns="0" tIns="0" rIns="0" bIns="0">
            <a:spAutoFit/>
          </a:bodyPr>
          <a:lstStyle/>
          <a:p>
            <a:r>
              <a:rPr lang="en-US" sz="1300" b="1">
                <a:solidFill>
                  <a:srgbClr val="000000"/>
                </a:solidFill>
              </a:rPr>
              <a:t>Hypoglossal (XII)</a:t>
            </a:r>
            <a:endParaRPr lang="en-US" b="1">
              <a:latin typeface="Arial" charset="0"/>
            </a:endParaRPr>
          </a:p>
        </p:txBody>
      </p:sp>
      <p:sp>
        <p:nvSpPr>
          <p:cNvPr id="51209" name="Rectangle 9"/>
          <p:cNvSpPr>
            <a:spLocks noChangeArrowheads="1"/>
          </p:cNvSpPr>
          <p:nvPr/>
        </p:nvSpPr>
        <p:spPr bwMode="auto">
          <a:xfrm>
            <a:off x="1955801" y="3667125"/>
            <a:ext cx="828675" cy="198438"/>
          </a:xfrm>
          <a:prstGeom prst="rect">
            <a:avLst/>
          </a:prstGeom>
          <a:noFill/>
          <a:ln w="9525">
            <a:noFill/>
            <a:miter lim="800000"/>
            <a:headEnd/>
            <a:tailEnd/>
          </a:ln>
        </p:spPr>
        <p:txBody>
          <a:bodyPr wrap="none" lIns="0" tIns="0" rIns="0" bIns="0">
            <a:spAutoFit/>
          </a:bodyPr>
          <a:lstStyle/>
          <a:p>
            <a:r>
              <a:rPr lang="en-US" sz="1300" b="1">
                <a:solidFill>
                  <a:srgbClr val="000000"/>
                </a:solidFill>
              </a:rPr>
              <a:t>Optic tract</a:t>
            </a:r>
            <a:endParaRPr lang="en-US" b="1">
              <a:latin typeface="Arial" charset="0"/>
            </a:endParaRPr>
          </a:p>
        </p:txBody>
      </p:sp>
      <p:sp>
        <p:nvSpPr>
          <p:cNvPr id="51210" name="Rectangle 10"/>
          <p:cNvSpPr>
            <a:spLocks noChangeArrowheads="1"/>
          </p:cNvSpPr>
          <p:nvPr/>
        </p:nvSpPr>
        <p:spPr bwMode="auto">
          <a:xfrm>
            <a:off x="1955800" y="3013075"/>
            <a:ext cx="1131888" cy="198438"/>
          </a:xfrm>
          <a:prstGeom prst="rect">
            <a:avLst/>
          </a:prstGeom>
          <a:noFill/>
          <a:ln w="9525">
            <a:noFill/>
            <a:miter lim="800000"/>
            <a:headEnd/>
            <a:tailEnd/>
          </a:ln>
        </p:spPr>
        <p:txBody>
          <a:bodyPr wrap="none" lIns="0" tIns="0" rIns="0" bIns="0">
            <a:spAutoFit/>
          </a:bodyPr>
          <a:lstStyle/>
          <a:p>
            <a:r>
              <a:rPr lang="en-US" sz="1300" b="1">
                <a:solidFill>
                  <a:srgbClr val="000000"/>
                </a:solidFill>
              </a:rPr>
              <a:t>Olfactory tract</a:t>
            </a:r>
            <a:endParaRPr lang="en-US" b="1">
              <a:latin typeface="Arial" charset="0"/>
            </a:endParaRPr>
          </a:p>
        </p:txBody>
      </p:sp>
      <p:sp>
        <p:nvSpPr>
          <p:cNvPr id="51211" name="Rectangle 11"/>
          <p:cNvSpPr>
            <a:spLocks noChangeArrowheads="1"/>
          </p:cNvSpPr>
          <p:nvPr/>
        </p:nvSpPr>
        <p:spPr bwMode="auto">
          <a:xfrm>
            <a:off x="8423276" y="2611439"/>
            <a:ext cx="930275" cy="198437"/>
          </a:xfrm>
          <a:prstGeom prst="rect">
            <a:avLst/>
          </a:prstGeom>
          <a:noFill/>
          <a:ln w="9525">
            <a:noFill/>
            <a:miter lim="800000"/>
            <a:headEnd/>
            <a:tailEnd/>
          </a:ln>
        </p:spPr>
        <p:txBody>
          <a:bodyPr wrap="none" lIns="0" tIns="0" rIns="0" bIns="0">
            <a:spAutoFit/>
          </a:bodyPr>
          <a:lstStyle/>
          <a:p>
            <a:r>
              <a:rPr lang="en-US" sz="1300" b="1">
                <a:solidFill>
                  <a:srgbClr val="000000"/>
                </a:solidFill>
              </a:rPr>
              <a:t>Olfactory (I)</a:t>
            </a:r>
            <a:endParaRPr lang="en-US" b="1">
              <a:latin typeface="Arial" charset="0"/>
            </a:endParaRPr>
          </a:p>
        </p:txBody>
      </p:sp>
      <p:sp>
        <p:nvSpPr>
          <p:cNvPr id="51212" name="Rectangle 12"/>
          <p:cNvSpPr>
            <a:spLocks noChangeArrowheads="1"/>
          </p:cNvSpPr>
          <p:nvPr/>
        </p:nvSpPr>
        <p:spPr bwMode="auto">
          <a:xfrm>
            <a:off x="8423275" y="3286125"/>
            <a:ext cx="673100" cy="198438"/>
          </a:xfrm>
          <a:prstGeom prst="rect">
            <a:avLst/>
          </a:prstGeom>
          <a:noFill/>
          <a:ln w="9525">
            <a:noFill/>
            <a:miter lim="800000"/>
            <a:headEnd/>
            <a:tailEnd/>
          </a:ln>
        </p:spPr>
        <p:txBody>
          <a:bodyPr wrap="none" lIns="0" tIns="0" rIns="0" bIns="0">
            <a:spAutoFit/>
          </a:bodyPr>
          <a:lstStyle/>
          <a:p>
            <a:r>
              <a:rPr lang="en-US" sz="1300" b="1">
                <a:solidFill>
                  <a:srgbClr val="000000"/>
                </a:solidFill>
              </a:rPr>
              <a:t>Optic (II)</a:t>
            </a:r>
            <a:endParaRPr lang="en-US" b="1">
              <a:latin typeface="Arial" charset="0"/>
            </a:endParaRPr>
          </a:p>
        </p:txBody>
      </p:sp>
      <p:sp>
        <p:nvSpPr>
          <p:cNvPr id="51213" name="Rectangle 13"/>
          <p:cNvSpPr>
            <a:spLocks noChangeArrowheads="1"/>
          </p:cNvSpPr>
          <p:nvPr/>
        </p:nvSpPr>
        <p:spPr bwMode="auto">
          <a:xfrm>
            <a:off x="8423275" y="3640139"/>
            <a:ext cx="1233488" cy="198437"/>
          </a:xfrm>
          <a:prstGeom prst="rect">
            <a:avLst/>
          </a:prstGeom>
          <a:noFill/>
          <a:ln w="9525">
            <a:noFill/>
            <a:miter lim="800000"/>
            <a:headEnd/>
            <a:tailEnd/>
          </a:ln>
        </p:spPr>
        <p:txBody>
          <a:bodyPr wrap="none" lIns="0" tIns="0" rIns="0" bIns="0">
            <a:spAutoFit/>
          </a:bodyPr>
          <a:lstStyle/>
          <a:p>
            <a:r>
              <a:rPr lang="en-US" sz="1300" b="1">
                <a:solidFill>
                  <a:srgbClr val="000000"/>
                </a:solidFill>
              </a:rPr>
              <a:t>Oculomotor (III)</a:t>
            </a:r>
            <a:endParaRPr lang="en-US" b="1">
              <a:latin typeface="Arial" charset="0"/>
            </a:endParaRPr>
          </a:p>
        </p:txBody>
      </p:sp>
      <p:sp>
        <p:nvSpPr>
          <p:cNvPr id="51214" name="Rectangle 14"/>
          <p:cNvSpPr>
            <a:spLocks noChangeArrowheads="1"/>
          </p:cNvSpPr>
          <p:nvPr/>
        </p:nvSpPr>
        <p:spPr bwMode="auto">
          <a:xfrm>
            <a:off x="8423276" y="4622800"/>
            <a:ext cx="1114425" cy="198438"/>
          </a:xfrm>
          <a:prstGeom prst="rect">
            <a:avLst/>
          </a:prstGeom>
          <a:noFill/>
          <a:ln w="9525">
            <a:noFill/>
            <a:miter lim="800000"/>
            <a:headEnd/>
            <a:tailEnd/>
          </a:ln>
        </p:spPr>
        <p:txBody>
          <a:bodyPr wrap="none" lIns="0" tIns="0" rIns="0" bIns="0">
            <a:spAutoFit/>
          </a:bodyPr>
          <a:lstStyle/>
          <a:p>
            <a:r>
              <a:rPr lang="en-US" sz="1300" b="1">
                <a:solidFill>
                  <a:srgbClr val="000000"/>
                </a:solidFill>
              </a:rPr>
              <a:t>Abducens (VI)</a:t>
            </a:r>
            <a:endParaRPr lang="en-US" b="1">
              <a:latin typeface="Arial" charset="0"/>
            </a:endParaRPr>
          </a:p>
        </p:txBody>
      </p:sp>
      <p:sp>
        <p:nvSpPr>
          <p:cNvPr id="51215" name="Rectangle 15"/>
          <p:cNvSpPr>
            <a:spLocks noChangeArrowheads="1"/>
          </p:cNvSpPr>
          <p:nvPr/>
        </p:nvSpPr>
        <p:spPr bwMode="auto">
          <a:xfrm>
            <a:off x="8423276" y="5024439"/>
            <a:ext cx="828675" cy="198437"/>
          </a:xfrm>
          <a:prstGeom prst="rect">
            <a:avLst/>
          </a:prstGeom>
          <a:noFill/>
          <a:ln w="9525">
            <a:noFill/>
            <a:miter lim="800000"/>
            <a:headEnd/>
            <a:tailEnd/>
          </a:ln>
        </p:spPr>
        <p:txBody>
          <a:bodyPr wrap="none" lIns="0" tIns="0" rIns="0" bIns="0">
            <a:spAutoFit/>
          </a:bodyPr>
          <a:lstStyle/>
          <a:p>
            <a:r>
              <a:rPr lang="en-US" sz="1300" b="1">
                <a:solidFill>
                  <a:srgbClr val="000000"/>
                </a:solidFill>
              </a:rPr>
              <a:t>Facial (VII)</a:t>
            </a:r>
            <a:endParaRPr lang="en-US" b="1">
              <a:latin typeface="Arial" charset="0"/>
            </a:endParaRPr>
          </a:p>
        </p:txBody>
      </p:sp>
      <p:sp>
        <p:nvSpPr>
          <p:cNvPr id="51216" name="Rectangle 16"/>
          <p:cNvSpPr>
            <a:spLocks noChangeArrowheads="1"/>
          </p:cNvSpPr>
          <p:nvPr/>
        </p:nvSpPr>
        <p:spPr bwMode="auto">
          <a:xfrm>
            <a:off x="8423275" y="5362575"/>
            <a:ext cx="1758950" cy="198438"/>
          </a:xfrm>
          <a:prstGeom prst="rect">
            <a:avLst/>
          </a:prstGeom>
          <a:noFill/>
          <a:ln w="9525">
            <a:noFill/>
            <a:miter lim="800000"/>
            <a:headEnd/>
            <a:tailEnd/>
          </a:ln>
        </p:spPr>
        <p:txBody>
          <a:bodyPr wrap="none" lIns="0" tIns="0" rIns="0" bIns="0">
            <a:spAutoFit/>
          </a:bodyPr>
          <a:lstStyle/>
          <a:p>
            <a:r>
              <a:rPr lang="en-US" sz="1300" b="1">
                <a:solidFill>
                  <a:srgbClr val="000000"/>
                </a:solidFill>
              </a:rPr>
              <a:t>Glossopharyngeal (IX)</a:t>
            </a:r>
            <a:endParaRPr lang="en-US" b="1">
              <a:latin typeface="Arial" charset="0"/>
            </a:endParaRPr>
          </a:p>
        </p:txBody>
      </p:sp>
      <p:sp>
        <p:nvSpPr>
          <p:cNvPr id="51217" name="Rectangle 17"/>
          <p:cNvSpPr>
            <a:spLocks noChangeArrowheads="1"/>
          </p:cNvSpPr>
          <p:nvPr/>
        </p:nvSpPr>
        <p:spPr bwMode="auto">
          <a:xfrm>
            <a:off x="8423275" y="5889625"/>
            <a:ext cx="1150938" cy="198438"/>
          </a:xfrm>
          <a:prstGeom prst="rect">
            <a:avLst/>
          </a:prstGeom>
          <a:noFill/>
          <a:ln w="9525">
            <a:noFill/>
            <a:miter lim="800000"/>
            <a:headEnd/>
            <a:tailEnd/>
          </a:ln>
        </p:spPr>
        <p:txBody>
          <a:bodyPr wrap="none" lIns="0" tIns="0" rIns="0" bIns="0">
            <a:spAutoFit/>
          </a:bodyPr>
          <a:lstStyle/>
          <a:p>
            <a:r>
              <a:rPr lang="en-US" sz="1300" b="1">
                <a:solidFill>
                  <a:srgbClr val="000000"/>
                </a:solidFill>
              </a:rPr>
              <a:t>Accessory (XI)</a:t>
            </a:r>
            <a:endParaRPr lang="en-US" b="1">
              <a:latin typeface="Arial" charset="0"/>
            </a:endParaRPr>
          </a:p>
        </p:txBody>
      </p:sp>
      <p:sp>
        <p:nvSpPr>
          <p:cNvPr id="51218" name="Line 18"/>
          <p:cNvSpPr>
            <a:spLocks noChangeShapeType="1"/>
          </p:cNvSpPr>
          <p:nvPr/>
        </p:nvSpPr>
        <p:spPr bwMode="auto">
          <a:xfrm>
            <a:off x="6243638" y="2719389"/>
            <a:ext cx="2132012" cy="1587"/>
          </a:xfrm>
          <a:prstGeom prst="line">
            <a:avLst/>
          </a:prstGeom>
          <a:noFill/>
          <a:ln w="11113">
            <a:solidFill>
              <a:srgbClr val="000000"/>
            </a:solidFill>
            <a:round/>
            <a:headEnd/>
            <a:tailEnd/>
          </a:ln>
        </p:spPr>
        <p:txBody>
          <a:bodyPr/>
          <a:lstStyle/>
          <a:p>
            <a:endParaRPr lang="en-US"/>
          </a:p>
        </p:txBody>
      </p:sp>
      <p:sp>
        <p:nvSpPr>
          <p:cNvPr id="51219" name="Freeform 19"/>
          <p:cNvSpPr>
            <a:spLocks/>
          </p:cNvSpPr>
          <p:nvPr/>
        </p:nvSpPr>
        <p:spPr bwMode="auto">
          <a:xfrm>
            <a:off x="6367464" y="4073526"/>
            <a:ext cx="2008187" cy="125413"/>
          </a:xfrm>
          <a:custGeom>
            <a:avLst/>
            <a:gdLst>
              <a:gd name="T0" fmla="*/ 0 w 1290"/>
              <a:gd name="T1" fmla="*/ 2147483647 h 81"/>
              <a:gd name="T2" fmla="*/ 2147483647 w 1290"/>
              <a:gd name="T3" fmla="*/ 0 h 81"/>
              <a:gd name="T4" fmla="*/ 2147483647 w 1290"/>
              <a:gd name="T5" fmla="*/ 0 h 81"/>
              <a:gd name="T6" fmla="*/ 0 60000 65536"/>
              <a:gd name="T7" fmla="*/ 0 60000 65536"/>
              <a:gd name="T8" fmla="*/ 0 60000 65536"/>
              <a:gd name="T9" fmla="*/ 0 w 1290"/>
              <a:gd name="T10" fmla="*/ 0 h 81"/>
              <a:gd name="T11" fmla="*/ 1290 w 1290"/>
              <a:gd name="T12" fmla="*/ 81 h 81"/>
            </a:gdLst>
            <a:ahLst/>
            <a:cxnLst>
              <a:cxn ang="T6">
                <a:pos x="T0" y="T1"/>
              </a:cxn>
              <a:cxn ang="T7">
                <a:pos x="T2" y="T3"/>
              </a:cxn>
              <a:cxn ang="T8">
                <a:pos x="T4" y="T5"/>
              </a:cxn>
            </a:cxnLst>
            <a:rect l="T9" t="T10" r="T11" b="T12"/>
            <a:pathLst>
              <a:path w="1290" h="81">
                <a:moveTo>
                  <a:pt x="0" y="81"/>
                </a:moveTo>
                <a:lnTo>
                  <a:pt x="1110" y="0"/>
                </a:lnTo>
                <a:lnTo>
                  <a:pt x="1290" y="0"/>
                </a:lnTo>
              </a:path>
            </a:pathLst>
          </a:custGeom>
          <a:noFill/>
          <a:ln w="11113">
            <a:solidFill>
              <a:srgbClr val="000000"/>
            </a:solidFill>
            <a:round/>
            <a:headEnd/>
            <a:tailEnd/>
          </a:ln>
        </p:spPr>
        <p:txBody>
          <a:bodyPr/>
          <a:lstStyle/>
          <a:p>
            <a:endParaRPr lang="en-US"/>
          </a:p>
        </p:txBody>
      </p:sp>
      <p:sp>
        <p:nvSpPr>
          <p:cNvPr id="51220" name="Line 20"/>
          <p:cNvSpPr>
            <a:spLocks noChangeShapeType="1"/>
          </p:cNvSpPr>
          <p:nvPr/>
        </p:nvSpPr>
        <p:spPr bwMode="auto">
          <a:xfrm>
            <a:off x="6121400" y="4735514"/>
            <a:ext cx="2254250" cy="1587"/>
          </a:xfrm>
          <a:prstGeom prst="line">
            <a:avLst/>
          </a:prstGeom>
          <a:noFill/>
          <a:ln w="11113">
            <a:solidFill>
              <a:srgbClr val="000000"/>
            </a:solidFill>
            <a:round/>
            <a:headEnd/>
            <a:tailEnd/>
          </a:ln>
        </p:spPr>
        <p:txBody>
          <a:bodyPr/>
          <a:lstStyle/>
          <a:p>
            <a:endParaRPr lang="en-US"/>
          </a:p>
        </p:txBody>
      </p:sp>
      <p:sp>
        <p:nvSpPr>
          <p:cNvPr id="51221" name="Line 21"/>
          <p:cNvSpPr>
            <a:spLocks noChangeShapeType="1"/>
          </p:cNvSpPr>
          <p:nvPr/>
        </p:nvSpPr>
        <p:spPr bwMode="auto">
          <a:xfrm>
            <a:off x="6278564" y="5997575"/>
            <a:ext cx="2097087" cy="1588"/>
          </a:xfrm>
          <a:prstGeom prst="line">
            <a:avLst/>
          </a:prstGeom>
          <a:noFill/>
          <a:ln w="11113">
            <a:solidFill>
              <a:srgbClr val="000000"/>
            </a:solidFill>
            <a:round/>
            <a:headEnd/>
            <a:tailEnd/>
          </a:ln>
        </p:spPr>
        <p:txBody>
          <a:bodyPr/>
          <a:lstStyle/>
          <a:p>
            <a:endParaRPr lang="en-US"/>
          </a:p>
        </p:txBody>
      </p:sp>
      <p:sp>
        <p:nvSpPr>
          <p:cNvPr id="51222" name="Freeform 22"/>
          <p:cNvSpPr>
            <a:spLocks/>
          </p:cNvSpPr>
          <p:nvPr/>
        </p:nvSpPr>
        <p:spPr bwMode="auto">
          <a:xfrm>
            <a:off x="6500814" y="5287963"/>
            <a:ext cx="1874837" cy="184150"/>
          </a:xfrm>
          <a:custGeom>
            <a:avLst/>
            <a:gdLst>
              <a:gd name="T0" fmla="*/ 0 w 1205"/>
              <a:gd name="T1" fmla="*/ 0 h 118"/>
              <a:gd name="T2" fmla="*/ 2147483647 w 1205"/>
              <a:gd name="T3" fmla="*/ 2147483647 h 118"/>
              <a:gd name="T4" fmla="*/ 2147483647 w 1205"/>
              <a:gd name="T5" fmla="*/ 2147483647 h 118"/>
              <a:gd name="T6" fmla="*/ 0 60000 65536"/>
              <a:gd name="T7" fmla="*/ 0 60000 65536"/>
              <a:gd name="T8" fmla="*/ 0 60000 65536"/>
              <a:gd name="T9" fmla="*/ 0 w 1205"/>
              <a:gd name="T10" fmla="*/ 0 h 118"/>
              <a:gd name="T11" fmla="*/ 1205 w 1205"/>
              <a:gd name="T12" fmla="*/ 118 h 118"/>
            </a:gdLst>
            <a:ahLst/>
            <a:cxnLst>
              <a:cxn ang="T6">
                <a:pos x="T0" y="T1"/>
              </a:cxn>
              <a:cxn ang="T7">
                <a:pos x="T2" y="T3"/>
              </a:cxn>
              <a:cxn ang="T8">
                <a:pos x="T4" y="T5"/>
              </a:cxn>
            </a:cxnLst>
            <a:rect l="T9" t="T10" r="T11" b="T12"/>
            <a:pathLst>
              <a:path w="1205" h="118">
                <a:moveTo>
                  <a:pt x="0" y="0"/>
                </a:moveTo>
                <a:lnTo>
                  <a:pt x="1025" y="118"/>
                </a:lnTo>
                <a:lnTo>
                  <a:pt x="1205" y="118"/>
                </a:lnTo>
              </a:path>
            </a:pathLst>
          </a:custGeom>
          <a:noFill/>
          <a:ln w="11113">
            <a:solidFill>
              <a:srgbClr val="000000"/>
            </a:solidFill>
            <a:round/>
            <a:headEnd/>
            <a:tailEnd/>
          </a:ln>
        </p:spPr>
        <p:txBody>
          <a:bodyPr/>
          <a:lstStyle/>
          <a:p>
            <a:endParaRPr lang="en-US"/>
          </a:p>
        </p:txBody>
      </p:sp>
      <p:sp>
        <p:nvSpPr>
          <p:cNvPr id="51223" name="Freeform 23"/>
          <p:cNvSpPr>
            <a:spLocks/>
          </p:cNvSpPr>
          <p:nvPr/>
        </p:nvSpPr>
        <p:spPr bwMode="auto">
          <a:xfrm>
            <a:off x="6391276" y="4929189"/>
            <a:ext cx="1978025" cy="206375"/>
          </a:xfrm>
          <a:custGeom>
            <a:avLst/>
            <a:gdLst>
              <a:gd name="T0" fmla="*/ 0 w 1271"/>
              <a:gd name="T1" fmla="*/ 0 h 133"/>
              <a:gd name="T2" fmla="*/ 2147483647 w 1271"/>
              <a:gd name="T3" fmla="*/ 2147483647 h 133"/>
              <a:gd name="T4" fmla="*/ 2147483647 w 1271"/>
              <a:gd name="T5" fmla="*/ 2147483647 h 133"/>
              <a:gd name="T6" fmla="*/ 0 60000 65536"/>
              <a:gd name="T7" fmla="*/ 0 60000 65536"/>
              <a:gd name="T8" fmla="*/ 0 60000 65536"/>
              <a:gd name="T9" fmla="*/ 0 w 1271"/>
              <a:gd name="T10" fmla="*/ 0 h 133"/>
              <a:gd name="T11" fmla="*/ 1271 w 1271"/>
              <a:gd name="T12" fmla="*/ 133 h 133"/>
            </a:gdLst>
            <a:ahLst/>
            <a:cxnLst>
              <a:cxn ang="T6">
                <a:pos x="T0" y="T1"/>
              </a:cxn>
              <a:cxn ang="T7">
                <a:pos x="T2" y="T3"/>
              </a:cxn>
              <a:cxn ang="T8">
                <a:pos x="T4" y="T5"/>
              </a:cxn>
            </a:cxnLst>
            <a:rect l="T9" t="T10" r="T11" b="T12"/>
            <a:pathLst>
              <a:path w="1271" h="133">
                <a:moveTo>
                  <a:pt x="0" y="0"/>
                </a:moveTo>
                <a:lnTo>
                  <a:pt x="1129" y="133"/>
                </a:lnTo>
                <a:lnTo>
                  <a:pt x="1271" y="133"/>
                </a:lnTo>
              </a:path>
            </a:pathLst>
          </a:custGeom>
          <a:noFill/>
          <a:ln w="11113">
            <a:solidFill>
              <a:srgbClr val="000000"/>
            </a:solidFill>
            <a:round/>
            <a:headEnd/>
            <a:tailEnd/>
          </a:ln>
        </p:spPr>
        <p:txBody>
          <a:bodyPr/>
          <a:lstStyle/>
          <a:p>
            <a:endParaRPr lang="en-US"/>
          </a:p>
        </p:txBody>
      </p:sp>
      <p:sp>
        <p:nvSpPr>
          <p:cNvPr id="51224" name="Line 24"/>
          <p:cNvSpPr>
            <a:spLocks noChangeShapeType="1"/>
          </p:cNvSpPr>
          <p:nvPr/>
        </p:nvSpPr>
        <p:spPr bwMode="auto">
          <a:xfrm>
            <a:off x="6742114" y="4470400"/>
            <a:ext cx="1633537" cy="1588"/>
          </a:xfrm>
          <a:prstGeom prst="line">
            <a:avLst/>
          </a:prstGeom>
          <a:noFill/>
          <a:ln w="11113">
            <a:solidFill>
              <a:srgbClr val="000000"/>
            </a:solidFill>
            <a:round/>
            <a:headEnd/>
            <a:tailEnd/>
          </a:ln>
        </p:spPr>
        <p:txBody>
          <a:bodyPr/>
          <a:lstStyle/>
          <a:p>
            <a:endParaRPr lang="en-US"/>
          </a:p>
        </p:txBody>
      </p:sp>
      <p:sp>
        <p:nvSpPr>
          <p:cNvPr id="51225" name="Freeform 25"/>
          <p:cNvSpPr>
            <a:spLocks/>
          </p:cNvSpPr>
          <p:nvPr/>
        </p:nvSpPr>
        <p:spPr bwMode="auto">
          <a:xfrm>
            <a:off x="6292850" y="3743325"/>
            <a:ext cx="2082800" cy="242888"/>
          </a:xfrm>
          <a:custGeom>
            <a:avLst/>
            <a:gdLst>
              <a:gd name="T0" fmla="*/ 0 w 1338"/>
              <a:gd name="T1" fmla="*/ 2147483647 h 156"/>
              <a:gd name="T2" fmla="*/ 2147483647 w 1338"/>
              <a:gd name="T3" fmla="*/ 0 h 156"/>
              <a:gd name="T4" fmla="*/ 2147483647 w 1338"/>
              <a:gd name="T5" fmla="*/ 0 h 156"/>
              <a:gd name="T6" fmla="*/ 0 60000 65536"/>
              <a:gd name="T7" fmla="*/ 0 60000 65536"/>
              <a:gd name="T8" fmla="*/ 0 60000 65536"/>
              <a:gd name="T9" fmla="*/ 0 w 1338"/>
              <a:gd name="T10" fmla="*/ 0 h 156"/>
              <a:gd name="T11" fmla="*/ 1338 w 1338"/>
              <a:gd name="T12" fmla="*/ 156 h 156"/>
            </a:gdLst>
            <a:ahLst/>
            <a:cxnLst>
              <a:cxn ang="T6">
                <a:pos x="T0" y="T1"/>
              </a:cxn>
              <a:cxn ang="T7">
                <a:pos x="T2" y="T3"/>
              </a:cxn>
              <a:cxn ang="T8">
                <a:pos x="T4" y="T5"/>
              </a:cxn>
            </a:cxnLst>
            <a:rect l="T9" t="T10" r="T11" b="T12"/>
            <a:pathLst>
              <a:path w="1338" h="156">
                <a:moveTo>
                  <a:pt x="0" y="156"/>
                </a:moveTo>
                <a:lnTo>
                  <a:pt x="1158" y="0"/>
                </a:lnTo>
                <a:lnTo>
                  <a:pt x="1338" y="0"/>
                </a:lnTo>
              </a:path>
            </a:pathLst>
          </a:custGeom>
          <a:noFill/>
          <a:ln w="11113">
            <a:solidFill>
              <a:srgbClr val="000000"/>
            </a:solidFill>
            <a:round/>
            <a:headEnd/>
            <a:tailEnd/>
          </a:ln>
        </p:spPr>
        <p:txBody>
          <a:bodyPr/>
          <a:lstStyle/>
          <a:p>
            <a:endParaRPr lang="en-US"/>
          </a:p>
        </p:txBody>
      </p:sp>
      <p:sp>
        <p:nvSpPr>
          <p:cNvPr id="51226" name="Freeform 26"/>
          <p:cNvSpPr>
            <a:spLocks/>
          </p:cNvSpPr>
          <p:nvPr/>
        </p:nvSpPr>
        <p:spPr bwMode="auto">
          <a:xfrm>
            <a:off x="6226176" y="3379789"/>
            <a:ext cx="2149475" cy="331787"/>
          </a:xfrm>
          <a:custGeom>
            <a:avLst/>
            <a:gdLst>
              <a:gd name="T0" fmla="*/ 0 w 1381"/>
              <a:gd name="T1" fmla="*/ 2147483647 h 214"/>
              <a:gd name="T2" fmla="*/ 2147483647 w 1381"/>
              <a:gd name="T3" fmla="*/ 0 h 214"/>
              <a:gd name="T4" fmla="*/ 2147483647 w 1381"/>
              <a:gd name="T5" fmla="*/ 0 h 214"/>
              <a:gd name="T6" fmla="*/ 0 60000 65536"/>
              <a:gd name="T7" fmla="*/ 0 60000 65536"/>
              <a:gd name="T8" fmla="*/ 0 60000 65536"/>
              <a:gd name="T9" fmla="*/ 0 w 1381"/>
              <a:gd name="T10" fmla="*/ 0 h 214"/>
              <a:gd name="T11" fmla="*/ 1381 w 1381"/>
              <a:gd name="T12" fmla="*/ 214 h 214"/>
            </a:gdLst>
            <a:ahLst/>
            <a:cxnLst>
              <a:cxn ang="T6">
                <a:pos x="T0" y="T1"/>
              </a:cxn>
              <a:cxn ang="T7">
                <a:pos x="T2" y="T3"/>
              </a:cxn>
              <a:cxn ang="T8">
                <a:pos x="T4" y="T5"/>
              </a:cxn>
            </a:cxnLst>
            <a:rect l="T9" t="T10" r="T11" b="T12"/>
            <a:pathLst>
              <a:path w="1381" h="214">
                <a:moveTo>
                  <a:pt x="0" y="214"/>
                </a:moveTo>
                <a:lnTo>
                  <a:pt x="1201" y="0"/>
                </a:lnTo>
                <a:lnTo>
                  <a:pt x="1381" y="0"/>
                </a:lnTo>
              </a:path>
            </a:pathLst>
          </a:custGeom>
          <a:noFill/>
          <a:ln w="11113">
            <a:solidFill>
              <a:srgbClr val="000000"/>
            </a:solidFill>
            <a:round/>
            <a:headEnd/>
            <a:tailEnd/>
          </a:ln>
        </p:spPr>
        <p:txBody>
          <a:bodyPr/>
          <a:lstStyle/>
          <a:p>
            <a:endParaRPr lang="en-US"/>
          </a:p>
        </p:txBody>
      </p:sp>
      <p:sp>
        <p:nvSpPr>
          <p:cNvPr id="51227" name="Line 27"/>
          <p:cNvSpPr>
            <a:spLocks noChangeShapeType="1"/>
          </p:cNvSpPr>
          <p:nvPr/>
        </p:nvSpPr>
        <p:spPr bwMode="auto">
          <a:xfrm flipH="1">
            <a:off x="3141664" y="2719389"/>
            <a:ext cx="2611437" cy="1587"/>
          </a:xfrm>
          <a:prstGeom prst="line">
            <a:avLst/>
          </a:prstGeom>
          <a:noFill/>
          <a:ln w="11113">
            <a:solidFill>
              <a:srgbClr val="000000"/>
            </a:solidFill>
            <a:round/>
            <a:headEnd/>
            <a:tailEnd/>
          </a:ln>
        </p:spPr>
        <p:txBody>
          <a:bodyPr/>
          <a:lstStyle/>
          <a:p>
            <a:endParaRPr lang="en-US"/>
          </a:p>
        </p:txBody>
      </p:sp>
      <p:sp>
        <p:nvSpPr>
          <p:cNvPr id="51228" name="Line 28"/>
          <p:cNvSpPr>
            <a:spLocks noChangeShapeType="1"/>
          </p:cNvSpPr>
          <p:nvPr/>
        </p:nvSpPr>
        <p:spPr bwMode="auto">
          <a:xfrm flipH="1">
            <a:off x="3163889" y="3109914"/>
            <a:ext cx="2568575" cy="1587"/>
          </a:xfrm>
          <a:prstGeom prst="line">
            <a:avLst/>
          </a:prstGeom>
          <a:noFill/>
          <a:ln w="11113">
            <a:solidFill>
              <a:srgbClr val="000000"/>
            </a:solidFill>
            <a:round/>
            <a:headEnd/>
            <a:tailEnd/>
          </a:ln>
        </p:spPr>
        <p:txBody>
          <a:bodyPr/>
          <a:lstStyle/>
          <a:p>
            <a:endParaRPr lang="en-US"/>
          </a:p>
        </p:txBody>
      </p:sp>
      <p:sp>
        <p:nvSpPr>
          <p:cNvPr id="51229" name="Line 29"/>
          <p:cNvSpPr>
            <a:spLocks noChangeShapeType="1"/>
          </p:cNvSpPr>
          <p:nvPr/>
        </p:nvSpPr>
        <p:spPr bwMode="auto">
          <a:xfrm flipH="1">
            <a:off x="2884489" y="3765550"/>
            <a:ext cx="3005137" cy="1588"/>
          </a:xfrm>
          <a:prstGeom prst="line">
            <a:avLst/>
          </a:prstGeom>
          <a:noFill/>
          <a:ln w="11113">
            <a:solidFill>
              <a:srgbClr val="000000"/>
            </a:solidFill>
            <a:round/>
            <a:headEnd/>
            <a:tailEnd/>
          </a:ln>
        </p:spPr>
        <p:txBody>
          <a:bodyPr/>
          <a:lstStyle/>
          <a:p>
            <a:endParaRPr lang="en-US"/>
          </a:p>
        </p:txBody>
      </p:sp>
      <p:sp>
        <p:nvSpPr>
          <p:cNvPr id="51230" name="Line 30"/>
          <p:cNvSpPr>
            <a:spLocks noChangeShapeType="1"/>
          </p:cNvSpPr>
          <p:nvPr/>
        </p:nvSpPr>
        <p:spPr bwMode="auto">
          <a:xfrm flipH="1">
            <a:off x="2859088" y="5457825"/>
            <a:ext cx="2698750" cy="1588"/>
          </a:xfrm>
          <a:prstGeom prst="line">
            <a:avLst/>
          </a:prstGeom>
          <a:noFill/>
          <a:ln w="11113">
            <a:solidFill>
              <a:srgbClr val="000000"/>
            </a:solidFill>
            <a:round/>
            <a:headEnd/>
            <a:tailEnd/>
          </a:ln>
        </p:spPr>
        <p:txBody>
          <a:bodyPr/>
          <a:lstStyle/>
          <a:p>
            <a:endParaRPr lang="en-US"/>
          </a:p>
        </p:txBody>
      </p:sp>
      <p:sp>
        <p:nvSpPr>
          <p:cNvPr id="51231" name="Freeform 31"/>
          <p:cNvSpPr>
            <a:spLocks/>
          </p:cNvSpPr>
          <p:nvPr/>
        </p:nvSpPr>
        <p:spPr bwMode="auto">
          <a:xfrm>
            <a:off x="3805239" y="4764088"/>
            <a:ext cx="1743075" cy="266700"/>
          </a:xfrm>
          <a:custGeom>
            <a:avLst/>
            <a:gdLst>
              <a:gd name="T0" fmla="*/ 2147483647 w 1120"/>
              <a:gd name="T1" fmla="*/ 2147483647 h 171"/>
              <a:gd name="T2" fmla="*/ 2147483647 w 1120"/>
              <a:gd name="T3" fmla="*/ 0 h 171"/>
              <a:gd name="T4" fmla="*/ 0 w 1120"/>
              <a:gd name="T5" fmla="*/ 0 h 171"/>
              <a:gd name="T6" fmla="*/ 0 60000 65536"/>
              <a:gd name="T7" fmla="*/ 0 60000 65536"/>
              <a:gd name="T8" fmla="*/ 0 60000 65536"/>
              <a:gd name="T9" fmla="*/ 0 w 1120"/>
              <a:gd name="T10" fmla="*/ 0 h 171"/>
              <a:gd name="T11" fmla="*/ 1120 w 1120"/>
              <a:gd name="T12" fmla="*/ 171 h 171"/>
            </a:gdLst>
            <a:ahLst/>
            <a:cxnLst>
              <a:cxn ang="T6">
                <a:pos x="T0" y="T1"/>
              </a:cxn>
              <a:cxn ang="T7">
                <a:pos x="T2" y="T3"/>
              </a:cxn>
              <a:cxn ang="T8">
                <a:pos x="T4" y="T5"/>
              </a:cxn>
            </a:cxnLst>
            <a:rect l="T9" t="T10" r="T11" b="T12"/>
            <a:pathLst>
              <a:path w="1120" h="171">
                <a:moveTo>
                  <a:pt x="1120" y="171"/>
                </a:moveTo>
                <a:lnTo>
                  <a:pt x="122" y="0"/>
                </a:lnTo>
                <a:lnTo>
                  <a:pt x="0" y="0"/>
                </a:lnTo>
              </a:path>
            </a:pathLst>
          </a:custGeom>
          <a:noFill/>
          <a:ln w="11113">
            <a:solidFill>
              <a:srgbClr val="000000"/>
            </a:solidFill>
            <a:round/>
            <a:headEnd/>
            <a:tailEnd/>
          </a:ln>
        </p:spPr>
        <p:txBody>
          <a:bodyPr/>
          <a:lstStyle/>
          <a:p>
            <a:endParaRPr lang="en-US"/>
          </a:p>
        </p:txBody>
      </p:sp>
      <p:sp>
        <p:nvSpPr>
          <p:cNvPr id="51232" name="Line 32"/>
          <p:cNvSpPr>
            <a:spLocks noChangeShapeType="1"/>
          </p:cNvSpPr>
          <p:nvPr/>
        </p:nvSpPr>
        <p:spPr bwMode="auto">
          <a:xfrm flipH="1">
            <a:off x="3362325" y="5191125"/>
            <a:ext cx="2211388" cy="1588"/>
          </a:xfrm>
          <a:prstGeom prst="line">
            <a:avLst/>
          </a:prstGeom>
          <a:noFill/>
          <a:ln w="11113">
            <a:solidFill>
              <a:srgbClr val="000000"/>
            </a:solidFill>
            <a:round/>
            <a:headEnd/>
            <a:tailEnd/>
          </a:ln>
        </p:spPr>
        <p:txBody>
          <a:bodyPr/>
          <a:lstStyle/>
          <a:p>
            <a:endParaRPr lang="en-US"/>
          </a:p>
        </p:txBody>
      </p:sp>
      <p:sp>
        <p:nvSpPr>
          <p:cNvPr id="51233" name="Text Box 33"/>
          <p:cNvSpPr txBox="1">
            <a:spLocks noChangeArrowheads="1"/>
          </p:cNvSpPr>
          <p:nvPr/>
        </p:nvSpPr>
        <p:spPr bwMode="auto">
          <a:xfrm>
            <a:off x="8423276" y="3968750"/>
            <a:ext cx="1160463" cy="198438"/>
          </a:xfrm>
          <a:prstGeom prst="rect">
            <a:avLst/>
          </a:prstGeom>
          <a:noFill/>
          <a:ln w="9525">
            <a:noFill/>
            <a:miter lim="800000"/>
            <a:headEnd/>
            <a:tailEnd/>
          </a:ln>
        </p:spPr>
        <p:txBody>
          <a:bodyPr wrap="none" lIns="0" tIns="0" bIns="0">
            <a:spAutoFit/>
          </a:bodyPr>
          <a:lstStyle/>
          <a:p>
            <a:r>
              <a:rPr lang="en-US" sz="1300" b="1"/>
              <a:t>Trochlear (IV)</a:t>
            </a:r>
          </a:p>
        </p:txBody>
      </p:sp>
      <p:sp>
        <p:nvSpPr>
          <p:cNvPr id="51234" name="Text Box 34"/>
          <p:cNvSpPr txBox="1">
            <a:spLocks noChangeArrowheads="1"/>
          </p:cNvSpPr>
          <p:nvPr/>
        </p:nvSpPr>
        <p:spPr bwMode="auto">
          <a:xfrm>
            <a:off x="8423275" y="4354514"/>
            <a:ext cx="1195388" cy="198437"/>
          </a:xfrm>
          <a:prstGeom prst="rect">
            <a:avLst/>
          </a:prstGeom>
          <a:noFill/>
          <a:ln w="9525">
            <a:noFill/>
            <a:miter lim="800000"/>
            <a:headEnd/>
            <a:tailEnd/>
          </a:ln>
        </p:spPr>
        <p:txBody>
          <a:bodyPr wrap="none" lIns="0" tIns="0" bIns="0">
            <a:spAutoFit/>
          </a:bodyPr>
          <a:lstStyle/>
          <a:p>
            <a:r>
              <a:rPr lang="en-US" sz="1300" b="1"/>
              <a:t>Trigeminal (V)</a:t>
            </a:r>
          </a:p>
        </p:txBody>
      </p:sp>
      <p:sp>
        <p:nvSpPr>
          <p:cNvPr id="51235" name="Text Box 35"/>
          <p:cNvSpPr txBox="1">
            <a:spLocks noChangeArrowheads="1"/>
          </p:cNvSpPr>
          <p:nvPr/>
        </p:nvSpPr>
        <p:spPr bwMode="auto">
          <a:xfrm>
            <a:off x="1955800" y="4664075"/>
            <a:ext cx="1925638" cy="198438"/>
          </a:xfrm>
          <a:prstGeom prst="rect">
            <a:avLst/>
          </a:prstGeom>
          <a:noFill/>
          <a:ln w="9525">
            <a:noFill/>
            <a:miter lim="800000"/>
            <a:headEnd/>
            <a:tailEnd/>
          </a:ln>
        </p:spPr>
        <p:txBody>
          <a:bodyPr wrap="none" lIns="0" tIns="0" bIns="0">
            <a:spAutoFit/>
          </a:bodyPr>
          <a:lstStyle/>
          <a:p>
            <a:r>
              <a:rPr lang="en-US" sz="1300" b="1"/>
              <a:t>Vestibulocochlear (VIII)</a:t>
            </a:r>
          </a:p>
        </p:txBody>
      </p:sp>
      <p:sp>
        <p:nvSpPr>
          <p:cNvPr id="51236" name="Text Box 36"/>
          <p:cNvSpPr txBox="1">
            <a:spLocks noChangeArrowheads="1"/>
          </p:cNvSpPr>
          <p:nvPr/>
        </p:nvSpPr>
        <p:spPr bwMode="auto">
          <a:xfrm>
            <a:off x="1955801" y="5359400"/>
            <a:ext cx="855663" cy="198438"/>
          </a:xfrm>
          <a:prstGeom prst="rect">
            <a:avLst/>
          </a:prstGeom>
          <a:noFill/>
          <a:ln w="9525">
            <a:noFill/>
            <a:miter lim="800000"/>
            <a:headEnd/>
            <a:tailEnd/>
          </a:ln>
        </p:spPr>
        <p:txBody>
          <a:bodyPr wrap="none" lIns="0" tIns="0" bIns="0">
            <a:spAutoFit/>
          </a:bodyPr>
          <a:lstStyle/>
          <a:p>
            <a:r>
              <a:rPr lang="en-US" sz="1300" b="1" dirty="0"/>
              <a:t>Vagus (X)</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685800"/>
            <a:ext cx="8686800" cy="5888038"/>
          </a:xfrm>
        </p:spPr>
        <p:txBody>
          <a:bodyPr>
            <a:normAutofit lnSpcReduction="10000"/>
          </a:bodyPr>
          <a:lstStyle/>
          <a:p>
            <a:pPr algn="just"/>
            <a:r>
              <a:rPr lang="en-US" dirty="0" smtClean="0">
                <a:solidFill>
                  <a:srgbClr val="FF0000"/>
                </a:solidFill>
                <a:latin typeface="Times New Roman" pitchFamily="18" charset="0"/>
                <a:cs typeface="Times New Roman" pitchFamily="18" charset="0"/>
              </a:rPr>
              <a:t>Olfactory nerve </a:t>
            </a:r>
            <a:r>
              <a:rPr lang="en-US" dirty="0" smtClean="0">
                <a:latin typeface="Times New Roman" pitchFamily="18" charset="0"/>
                <a:cs typeface="Times New Roman" pitchFamily="18" charset="0"/>
              </a:rPr>
              <a:t>– sensory nerve, which carries the sensory smell impulses from nasal mucosa to the smell area of cerebral cortex.</a:t>
            </a:r>
          </a:p>
          <a:p>
            <a:pPr algn="just"/>
            <a:r>
              <a:rPr lang="en-US" dirty="0" smtClean="0">
                <a:solidFill>
                  <a:srgbClr val="FF0000"/>
                </a:solidFill>
                <a:latin typeface="Times New Roman" pitchFamily="18" charset="0"/>
                <a:cs typeface="Times New Roman" pitchFamily="18" charset="0"/>
              </a:rPr>
              <a:t>Optic nerve </a:t>
            </a:r>
            <a:r>
              <a:rPr lang="en-US" dirty="0" smtClean="0">
                <a:latin typeface="Times New Roman" pitchFamily="18" charset="0"/>
                <a:cs typeface="Times New Roman" pitchFamily="18" charset="0"/>
              </a:rPr>
              <a:t>– is sensory nerve, which carries visual impulses from retina to the visual area of cerebrum for vision &amp; also to cerebellum for maintenance of body posture, balance &amp; equilibrium.</a:t>
            </a:r>
          </a:p>
          <a:p>
            <a:pPr algn="just"/>
            <a:r>
              <a:rPr lang="en-US" dirty="0" err="1" smtClean="0">
                <a:solidFill>
                  <a:srgbClr val="FF0000"/>
                </a:solidFill>
                <a:latin typeface="Times New Roman" pitchFamily="18" charset="0"/>
                <a:cs typeface="Times New Roman" pitchFamily="18" charset="0"/>
              </a:rPr>
              <a:t>Oculomotor</a:t>
            </a:r>
            <a:r>
              <a:rPr lang="en-US" dirty="0" smtClean="0">
                <a:solidFill>
                  <a:srgbClr val="FF0000"/>
                </a:solidFill>
                <a:latin typeface="Times New Roman" pitchFamily="18" charset="0"/>
                <a:cs typeface="Times New Roman" pitchFamily="18" charset="0"/>
              </a:rPr>
              <a:t> nerve </a:t>
            </a:r>
            <a:r>
              <a:rPr lang="en-US" dirty="0" smtClean="0">
                <a:latin typeface="Times New Roman" pitchFamily="18" charset="0"/>
                <a:cs typeface="Times New Roman" pitchFamily="18" charset="0"/>
              </a:rPr>
              <a:t>– motor nerve, carries motor impulses to muscles of eye ball &amp; eye lids</a:t>
            </a:r>
          </a:p>
          <a:p>
            <a:pPr algn="just"/>
            <a:r>
              <a:rPr lang="en-US" dirty="0" smtClean="0">
                <a:latin typeface="Times New Roman" pitchFamily="18" charset="0"/>
                <a:cs typeface="Times New Roman" pitchFamily="18" charset="0"/>
              </a:rPr>
              <a:t>Extra ocular muscles – superior, medial, &amp; inferior rectus muscle &amp; inferior oblique muscle. (Movement)</a:t>
            </a:r>
          </a:p>
          <a:p>
            <a:pPr algn="just"/>
            <a:r>
              <a:rPr lang="en-US" dirty="0" smtClean="0">
                <a:latin typeface="Times New Roman" pitchFamily="18" charset="0"/>
                <a:cs typeface="Times New Roman" pitchFamily="18" charset="0"/>
              </a:rPr>
              <a:t>Intra-ocular muscles like – a. </a:t>
            </a:r>
            <a:r>
              <a:rPr lang="en-US" dirty="0" err="1" smtClean="0">
                <a:latin typeface="Times New Roman" pitchFamily="18" charset="0"/>
                <a:cs typeface="Times New Roman" pitchFamily="18" charset="0"/>
              </a:rPr>
              <a:t>Ciliary</a:t>
            </a:r>
            <a:r>
              <a:rPr lang="en-US" dirty="0" smtClean="0">
                <a:latin typeface="Times New Roman" pitchFamily="18" charset="0"/>
                <a:cs typeface="Times New Roman" pitchFamily="18" charset="0"/>
              </a:rPr>
              <a:t> muscle (which alter the shape of lens for focusing) &amp; b. Circular muscle of iris (which adjust light entering the eye).</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AFC905F1-6D01-4472-9AA2-C8EE5F18C9EF}" type="slidenum">
              <a:rPr lang="en-US" smtClean="0"/>
              <a:pPr>
                <a:defRPr/>
              </a:pPr>
              <a:t>108</a:t>
            </a:fld>
            <a:endParaRPr lang="en-US"/>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685800"/>
            <a:ext cx="8229600" cy="5888038"/>
          </a:xfrm>
        </p:spPr>
        <p:txBody>
          <a:bodyPr/>
          <a:lstStyle/>
          <a:p>
            <a:r>
              <a:rPr lang="en-US" dirty="0" err="1" smtClean="0"/>
              <a:t>Trochlear</a:t>
            </a:r>
            <a:r>
              <a:rPr lang="en-US" dirty="0" smtClean="0"/>
              <a:t> nerve – motor nerve, which carries  motor impulses to superior oblique muscles of eye for movement.</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AFC905F1-6D01-4472-9AA2-C8EE5F18C9EF}" type="slidenum">
              <a:rPr lang="en-US" smtClean="0"/>
              <a:pPr>
                <a:defRPr/>
              </a:pPr>
              <a:t>109</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905000" y="304801"/>
            <a:ext cx="8382000" cy="723275"/>
          </a:xfrm>
          <a:prstGeom prst="rect">
            <a:avLst/>
          </a:prstGeom>
          <a:noFill/>
          <a:ln w="9525">
            <a:noFill/>
            <a:miter lim="800000"/>
            <a:headEnd/>
            <a:tailEnd/>
          </a:ln>
        </p:spPr>
        <p:txBody>
          <a:bodyPr>
            <a:spAutoFit/>
          </a:bodyPr>
          <a:lstStyle/>
          <a:p>
            <a:pPr marL="342900" indent="-342900" fontAlgn="auto">
              <a:spcBef>
                <a:spcPct val="20000"/>
              </a:spcBef>
              <a:spcAft>
                <a:spcPts val="0"/>
              </a:spcAft>
              <a:buClr>
                <a:srgbClr val="339933"/>
              </a:buClr>
              <a:tabLst>
                <a:tab pos="2743200" algn="l"/>
              </a:tabLst>
              <a:defRPr/>
            </a:pPr>
            <a:r>
              <a:rPr lang="en-US" sz="4100">
                <a:solidFill>
                  <a:srgbClr val="000099"/>
                </a:solidFill>
                <a:effectLst>
                  <a:outerShdw blurRad="38100" dist="38100" dir="2700000" algn="tl">
                    <a:srgbClr val="C0C0C0"/>
                  </a:outerShdw>
                </a:effectLst>
              </a:rPr>
              <a:t>Neuron Anatomy</a:t>
            </a:r>
          </a:p>
        </p:txBody>
      </p:sp>
      <p:sp>
        <p:nvSpPr>
          <p:cNvPr id="24578"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7.10</a:t>
            </a:r>
            <a:endParaRPr lang="en-US" sz="4400" b="1">
              <a:solidFill>
                <a:schemeClr val="tx2"/>
              </a:solidFill>
              <a:latin typeface="Georgia" pitchFamily="18" charset="0"/>
            </a:endParaRPr>
          </a:p>
        </p:txBody>
      </p:sp>
      <p:sp>
        <p:nvSpPr>
          <p:cNvPr id="24579"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24580"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24581"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16391" name="Text Box 7"/>
          <p:cNvSpPr txBox="1">
            <a:spLocks noChangeArrowheads="1"/>
          </p:cNvSpPr>
          <p:nvPr/>
        </p:nvSpPr>
        <p:spPr bwMode="auto">
          <a:xfrm>
            <a:off x="1905000" y="1495426"/>
            <a:ext cx="3505200" cy="4538663"/>
          </a:xfrm>
          <a:prstGeom prst="rect">
            <a:avLst/>
          </a:prstGeom>
          <a:noFill/>
          <a:ln w="9525">
            <a:noFill/>
            <a:miter lim="800000"/>
            <a:headEnd/>
            <a:tailEnd/>
          </a:ln>
        </p:spPr>
        <p:txBody>
          <a:bodyPr>
            <a:spAutoFit/>
          </a:bodyPr>
          <a:lstStyle/>
          <a:p>
            <a:pPr marL="342900" indent="-342900">
              <a:lnSpc>
                <a:spcPct val="80000"/>
              </a:lnSpc>
              <a:spcAft>
                <a:spcPct val="50000"/>
              </a:spcAft>
              <a:buClr>
                <a:srgbClr val="FF6600"/>
              </a:buClr>
              <a:buFont typeface="Symbol" pitchFamily="18" charset="2"/>
              <a:buChar char="·"/>
            </a:pPr>
            <a:r>
              <a:rPr lang="en-US" sz="3400"/>
              <a:t>Extensions outside the cell body</a:t>
            </a:r>
          </a:p>
          <a:p>
            <a:pPr marL="687388" lvl="1" indent="-230188">
              <a:lnSpc>
                <a:spcPct val="80000"/>
              </a:lnSpc>
              <a:spcAft>
                <a:spcPct val="50000"/>
              </a:spcAft>
              <a:buClr>
                <a:srgbClr val="FF6600"/>
              </a:buClr>
              <a:buFont typeface="Symbol" pitchFamily="18" charset="2"/>
              <a:buChar char="·"/>
            </a:pPr>
            <a:r>
              <a:rPr lang="en-US" sz="2800"/>
              <a:t>Dendrites – conduct impulses toward the cell body</a:t>
            </a:r>
          </a:p>
          <a:p>
            <a:pPr marL="687388" lvl="1" indent="-230188">
              <a:lnSpc>
                <a:spcPct val="80000"/>
              </a:lnSpc>
              <a:spcAft>
                <a:spcPct val="50000"/>
              </a:spcAft>
              <a:buClr>
                <a:srgbClr val="FF6600"/>
              </a:buClr>
              <a:buFont typeface="Symbol" pitchFamily="18" charset="2"/>
              <a:buChar char="·"/>
            </a:pPr>
            <a:r>
              <a:rPr lang="en-US" sz="2800"/>
              <a:t>Axons – conduct impulses away from the cell body (only 1!)</a:t>
            </a:r>
            <a:endParaRPr lang="en-US" sz="3000"/>
          </a:p>
        </p:txBody>
      </p:sp>
      <p:pic>
        <p:nvPicPr>
          <p:cNvPr id="24583" name="Picture 8"/>
          <p:cNvPicPr>
            <a:picLocks noChangeAspect="1" noChangeArrowheads="1"/>
          </p:cNvPicPr>
          <p:nvPr/>
        </p:nvPicPr>
        <p:blipFill>
          <a:blip r:embed="rId2"/>
          <a:srcRect b="2922"/>
          <a:stretch>
            <a:fillRect/>
          </a:stretch>
        </p:blipFill>
        <p:spPr bwMode="auto">
          <a:xfrm>
            <a:off x="5441950" y="1143000"/>
            <a:ext cx="5018088" cy="5334000"/>
          </a:xfrm>
          <a:prstGeom prst="rect">
            <a:avLst/>
          </a:prstGeom>
          <a:noFill/>
          <a:ln w="9525">
            <a:noFill/>
            <a:miter lim="800000"/>
            <a:headEnd/>
            <a:tailEnd/>
          </a:ln>
        </p:spPr>
      </p:pic>
      <p:sp>
        <p:nvSpPr>
          <p:cNvPr id="24584" name="Text Box 9"/>
          <p:cNvSpPr txBox="1">
            <a:spLocks noChangeArrowheads="1"/>
          </p:cNvSpPr>
          <p:nvPr/>
        </p:nvSpPr>
        <p:spPr bwMode="auto">
          <a:xfrm>
            <a:off x="9144000" y="5973764"/>
            <a:ext cx="1028700" cy="274637"/>
          </a:xfrm>
          <a:prstGeom prst="rect">
            <a:avLst/>
          </a:prstGeom>
          <a:noFill/>
          <a:ln w="9525">
            <a:noFill/>
            <a:miter lim="800000"/>
            <a:headEnd/>
            <a:tailEnd/>
          </a:ln>
        </p:spPr>
        <p:txBody>
          <a:bodyPr>
            <a:spAutoFit/>
          </a:bodyPr>
          <a:lstStyle/>
          <a:p>
            <a:pPr eaLnBrk="0" hangingPunct="0"/>
            <a:r>
              <a:rPr lang="en-US" sz="1200"/>
              <a:t>Figure 7.4a</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11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6391"/>
                                        </p:tgtEl>
                                        <p:attrNameLst>
                                          <p:attrName>style.visibility</p:attrName>
                                        </p:attrNameLst>
                                      </p:cBhvr>
                                      <p:to>
                                        <p:strVal val="visible"/>
                                      </p:to>
                                    </p:set>
                                    <p:animEffect transition="in" filter="dissolve">
                                      <p:cBhvr>
                                        <p:cTn id="7" dur="500"/>
                                        <p:tgtEl>
                                          <p:spTgt spid="163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1" grpId="0" autoUpdateAnimBg="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Number Placeholder 4"/>
          <p:cNvSpPr>
            <a:spLocks noGrp="1"/>
          </p:cNvSpPr>
          <p:nvPr>
            <p:ph type="sldNum" sz="quarter" idx="12"/>
          </p:nvPr>
        </p:nvSpPr>
        <p:spPr>
          <a:noFill/>
        </p:spPr>
        <p:txBody>
          <a:bodyPr/>
          <a:lstStyle/>
          <a:p>
            <a:fld id="{A97FD118-87CE-4C46-A955-D344710F7ED3}" type="slidenum">
              <a:rPr lang="en-US" smtClean="0"/>
              <a:pPr/>
              <a:t>110</a:t>
            </a:fld>
            <a:endParaRPr lang="en-US" smtClean="0"/>
          </a:p>
        </p:txBody>
      </p:sp>
      <p:sp>
        <p:nvSpPr>
          <p:cNvPr id="54276" name="Text Box 4"/>
          <p:cNvSpPr txBox="1">
            <a:spLocks noChangeArrowheads="1"/>
          </p:cNvSpPr>
          <p:nvPr/>
        </p:nvSpPr>
        <p:spPr bwMode="auto">
          <a:xfrm>
            <a:off x="1905000" y="685800"/>
            <a:ext cx="4038600" cy="6093976"/>
          </a:xfrm>
          <a:prstGeom prst="rect">
            <a:avLst/>
          </a:prstGeom>
          <a:noFill/>
          <a:ln w="9525">
            <a:noFill/>
            <a:miter lim="800000"/>
            <a:headEnd/>
            <a:tailEnd/>
          </a:ln>
        </p:spPr>
        <p:txBody>
          <a:bodyPr wrap="square">
            <a:spAutoFit/>
          </a:bodyPr>
          <a:lstStyle/>
          <a:p>
            <a:pPr>
              <a:buClr>
                <a:schemeClr val="tx1"/>
              </a:buClr>
              <a:buFontTx/>
              <a:buChar char="•"/>
            </a:pPr>
            <a:r>
              <a:rPr lang="en-US" sz="2000" dirty="0">
                <a:solidFill>
                  <a:schemeClr val="accent2"/>
                </a:solidFill>
              </a:rPr>
              <a:t> Trigeminal </a:t>
            </a:r>
            <a:r>
              <a:rPr lang="en-US" sz="2000" dirty="0">
                <a:solidFill>
                  <a:schemeClr val="accent2"/>
                </a:solidFill>
              </a:rPr>
              <a:t>nerve</a:t>
            </a:r>
            <a:endParaRPr lang="en-US" sz="2000" dirty="0">
              <a:solidFill>
                <a:schemeClr val="accent2"/>
              </a:solidFill>
            </a:endParaRPr>
          </a:p>
          <a:p>
            <a:pPr lvl="1">
              <a:buClr>
                <a:schemeClr val="accent2"/>
              </a:buClr>
              <a:buFontTx/>
              <a:buChar char="•"/>
            </a:pPr>
            <a:r>
              <a:rPr lang="en-US" sz="2000" dirty="0"/>
              <a:t> Mixed </a:t>
            </a:r>
            <a:r>
              <a:rPr lang="en-US" sz="2000" dirty="0"/>
              <a:t>nerve, largest</a:t>
            </a:r>
            <a:endParaRPr lang="en-US" sz="2000" dirty="0"/>
          </a:p>
          <a:p>
            <a:pPr lvl="1">
              <a:buClr>
                <a:schemeClr val="accent2"/>
              </a:buClr>
              <a:buFontTx/>
              <a:buChar char="•"/>
            </a:pPr>
            <a:r>
              <a:rPr lang="en-US" sz="2000" dirty="0"/>
              <a:t> </a:t>
            </a:r>
            <a:r>
              <a:rPr lang="en-US" sz="2000" dirty="0"/>
              <a:t>Three divisions</a:t>
            </a:r>
            <a:endParaRPr lang="en-US" sz="2000" dirty="0"/>
          </a:p>
          <a:p>
            <a:pPr lvl="1">
              <a:buClr>
                <a:schemeClr val="accent2"/>
              </a:buClr>
              <a:buFontTx/>
              <a:buChar char="•"/>
            </a:pPr>
            <a:r>
              <a:rPr lang="en-US" sz="2000" dirty="0"/>
              <a:t> (1) Ophthalmic </a:t>
            </a:r>
            <a:r>
              <a:rPr lang="en-US" sz="2000" dirty="0"/>
              <a:t>nerve</a:t>
            </a:r>
            <a:endParaRPr lang="en-US" sz="2000" dirty="0"/>
          </a:p>
          <a:p>
            <a:pPr lvl="2">
              <a:buClr>
                <a:schemeClr val="accent2"/>
              </a:buClr>
              <a:buFontTx/>
              <a:buChar char="•"/>
            </a:pPr>
            <a:r>
              <a:rPr lang="en-US" dirty="0"/>
              <a:t> Sensory </a:t>
            </a:r>
            <a:r>
              <a:rPr lang="en-US" dirty="0"/>
              <a:t>(Pain, pressure, touch &amp; temperature) from </a:t>
            </a:r>
            <a:r>
              <a:rPr lang="en-US" dirty="0"/>
              <a:t>surface of eyes, tear glands, scalp, forehead, and upper </a:t>
            </a:r>
            <a:r>
              <a:rPr lang="en-US" dirty="0"/>
              <a:t>eyelids to cerebral cortex.</a:t>
            </a:r>
            <a:endParaRPr lang="en-US" dirty="0"/>
          </a:p>
          <a:p>
            <a:pPr lvl="1">
              <a:buClr>
                <a:schemeClr val="accent2"/>
              </a:buClr>
              <a:buFontTx/>
              <a:buChar char="•"/>
            </a:pPr>
            <a:r>
              <a:rPr lang="en-US" sz="2000" dirty="0"/>
              <a:t> (2) Maxillary </a:t>
            </a:r>
            <a:r>
              <a:rPr lang="en-US" sz="2000" dirty="0"/>
              <a:t>nerve</a:t>
            </a:r>
            <a:endParaRPr lang="en-US" sz="2000" dirty="0"/>
          </a:p>
          <a:p>
            <a:pPr lvl="2">
              <a:buClr>
                <a:schemeClr val="accent2"/>
              </a:buClr>
              <a:buFontTx/>
              <a:buChar char="•"/>
            </a:pPr>
            <a:r>
              <a:rPr lang="en-US" dirty="0"/>
              <a:t> Sensory from upper teeth, upper gum, upper lip</a:t>
            </a:r>
            <a:r>
              <a:rPr lang="en-US" dirty="0"/>
              <a:t>, cheek, maxilla, </a:t>
            </a:r>
            <a:r>
              <a:rPr lang="en-US" dirty="0"/>
              <a:t>palate, and skin of </a:t>
            </a:r>
            <a:r>
              <a:rPr lang="en-US" dirty="0"/>
              <a:t>face to cerebral cortex</a:t>
            </a:r>
            <a:endParaRPr lang="en-US" dirty="0"/>
          </a:p>
          <a:p>
            <a:pPr lvl="1">
              <a:buClr>
                <a:schemeClr val="accent2"/>
              </a:buClr>
              <a:buFontTx/>
              <a:buChar char="•"/>
            </a:pPr>
            <a:r>
              <a:rPr lang="en-US" sz="2000" dirty="0"/>
              <a:t> (3) </a:t>
            </a:r>
            <a:r>
              <a:rPr lang="en-US" sz="2000" dirty="0" err="1"/>
              <a:t>Mandibular</a:t>
            </a:r>
            <a:r>
              <a:rPr lang="en-US" sz="2000" dirty="0"/>
              <a:t> </a:t>
            </a:r>
            <a:r>
              <a:rPr lang="en-US" sz="2000" dirty="0"/>
              <a:t>nerve</a:t>
            </a:r>
            <a:endParaRPr lang="en-US" sz="2000" dirty="0"/>
          </a:p>
          <a:p>
            <a:pPr lvl="2">
              <a:buClr>
                <a:schemeClr val="accent2"/>
              </a:buClr>
              <a:buFontTx/>
              <a:buChar char="•"/>
            </a:pPr>
            <a:r>
              <a:rPr lang="en-US" dirty="0"/>
              <a:t> Sensory from scalp, skin of jaw, lower teeth, lower gum, and lower lip</a:t>
            </a:r>
          </a:p>
          <a:p>
            <a:pPr lvl="2">
              <a:buClr>
                <a:schemeClr val="accent2"/>
              </a:buClr>
              <a:buFontTx/>
              <a:buChar char="•"/>
            </a:pPr>
            <a:r>
              <a:rPr lang="en-US" dirty="0"/>
              <a:t> Motor to muscles of mastication and muscles in floor of mouth</a:t>
            </a:r>
          </a:p>
        </p:txBody>
      </p:sp>
      <p:sp>
        <p:nvSpPr>
          <p:cNvPr id="54278" name="Line 6"/>
          <p:cNvSpPr>
            <a:spLocks noChangeShapeType="1"/>
          </p:cNvSpPr>
          <p:nvPr/>
        </p:nvSpPr>
        <p:spPr bwMode="auto">
          <a:xfrm>
            <a:off x="6753225" y="1943101"/>
            <a:ext cx="1588" cy="493713"/>
          </a:xfrm>
          <a:prstGeom prst="line">
            <a:avLst/>
          </a:prstGeom>
          <a:noFill/>
          <a:ln w="15875">
            <a:solidFill>
              <a:srgbClr val="FFFFFF"/>
            </a:solidFill>
            <a:round/>
            <a:headEnd/>
            <a:tailEnd/>
          </a:ln>
        </p:spPr>
        <p:txBody>
          <a:bodyPr/>
          <a:lstStyle/>
          <a:p>
            <a:endParaRPr lang="en-US"/>
          </a:p>
        </p:txBody>
      </p:sp>
      <p:pic>
        <p:nvPicPr>
          <p:cNvPr id="54279" name="Picture 7" descr="shi25707_11_26"/>
          <p:cNvPicPr>
            <a:picLocks noChangeAspect="1" noChangeArrowheads="1"/>
          </p:cNvPicPr>
          <p:nvPr/>
        </p:nvPicPr>
        <p:blipFill>
          <a:blip r:embed="rId2"/>
          <a:srcRect/>
          <a:stretch>
            <a:fillRect/>
          </a:stretch>
        </p:blipFill>
        <p:spPr bwMode="auto">
          <a:xfrm>
            <a:off x="6486525" y="1712914"/>
            <a:ext cx="2757488" cy="5043487"/>
          </a:xfrm>
          <a:prstGeom prst="rect">
            <a:avLst/>
          </a:prstGeom>
          <a:noFill/>
          <a:ln w="9525">
            <a:noFill/>
            <a:miter lim="800000"/>
            <a:headEnd/>
            <a:tailEnd/>
          </a:ln>
        </p:spPr>
      </p:pic>
      <p:sp>
        <p:nvSpPr>
          <p:cNvPr id="54280" name="Freeform 8"/>
          <p:cNvSpPr>
            <a:spLocks/>
          </p:cNvSpPr>
          <p:nvPr/>
        </p:nvSpPr>
        <p:spPr bwMode="auto">
          <a:xfrm>
            <a:off x="6869114" y="2024064"/>
            <a:ext cx="941387" cy="365125"/>
          </a:xfrm>
          <a:custGeom>
            <a:avLst/>
            <a:gdLst>
              <a:gd name="T0" fmla="*/ 2147483647 w 717"/>
              <a:gd name="T1" fmla="*/ 2147483647 h 279"/>
              <a:gd name="T2" fmla="*/ 2147483647 w 717"/>
              <a:gd name="T3" fmla="*/ 0 h 279"/>
              <a:gd name="T4" fmla="*/ 0 w 717"/>
              <a:gd name="T5" fmla="*/ 0 h 279"/>
              <a:gd name="T6" fmla="*/ 0 60000 65536"/>
              <a:gd name="T7" fmla="*/ 0 60000 65536"/>
              <a:gd name="T8" fmla="*/ 0 60000 65536"/>
              <a:gd name="T9" fmla="*/ 0 w 717"/>
              <a:gd name="T10" fmla="*/ 0 h 279"/>
              <a:gd name="T11" fmla="*/ 717 w 717"/>
              <a:gd name="T12" fmla="*/ 279 h 279"/>
            </a:gdLst>
            <a:ahLst/>
            <a:cxnLst>
              <a:cxn ang="T6">
                <a:pos x="T0" y="T1"/>
              </a:cxn>
              <a:cxn ang="T7">
                <a:pos x="T2" y="T3"/>
              </a:cxn>
              <a:cxn ang="T8">
                <a:pos x="T4" y="T5"/>
              </a:cxn>
            </a:cxnLst>
            <a:rect l="T9" t="T10" r="T11" b="T12"/>
            <a:pathLst>
              <a:path w="717" h="279">
                <a:moveTo>
                  <a:pt x="717" y="279"/>
                </a:moveTo>
                <a:lnTo>
                  <a:pt x="318" y="0"/>
                </a:lnTo>
                <a:lnTo>
                  <a:pt x="0" y="0"/>
                </a:lnTo>
              </a:path>
            </a:pathLst>
          </a:custGeom>
          <a:noFill/>
          <a:ln w="7938">
            <a:solidFill>
              <a:srgbClr val="000000"/>
            </a:solidFill>
            <a:round/>
            <a:headEnd/>
            <a:tailEnd/>
          </a:ln>
        </p:spPr>
        <p:txBody>
          <a:bodyPr/>
          <a:lstStyle/>
          <a:p>
            <a:endParaRPr lang="en-US"/>
          </a:p>
        </p:txBody>
      </p:sp>
      <p:sp>
        <p:nvSpPr>
          <p:cNvPr id="54281" name="Freeform 9"/>
          <p:cNvSpPr>
            <a:spLocks/>
          </p:cNvSpPr>
          <p:nvPr/>
        </p:nvSpPr>
        <p:spPr bwMode="auto">
          <a:xfrm>
            <a:off x="6561139" y="2789239"/>
            <a:ext cx="769937" cy="363537"/>
          </a:xfrm>
          <a:custGeom>
            <a:avLst/>
            <a:gdLst>
              <a:gd name="T0" fmla="*/ 2147483647 w 587"/>
              <a:gd name="T1" fmla="*/ 0 h 277"/>
              <a:gd name="T2" fmla="*/ 2147483647 w 587"/>
              <a:gd name="T3" fmla="*/ 2147483647 h 277"/>
              <a:gd name="T4" fmla="*/ 0 w 587"/>
              <a:gd name="T5" fmla="*/ 2147483647 h 277"/>
              <a:gd name="T6" fmla="*/ 0 60000 65536"/>
              <a:gd name="T7" fmla="*/ 0 60000 65536"/>
              <a:gd name="T8" fmla="*/ 0 60000 65536"/>
              <a:gd name="T9" fmla="*/ 0 w 587"/>
              <a:gd name="T10" fmla="*/ 0 h 277"/>
              <a:gd name="T11" fmla="*/ 587 w 587"/>
              <a:gd name="T12" fmla="*/ 277 h 277"/>
            </a:gdLst>
            <a:ahLst/>
            <a:cxnLst>
              <a:cxn ang="T6">
                <a:pos x="T0" y="T1"/>
              </a:cxn>
              <a:cxn ang="T7">
                <a:pos x="T2" y="T3"/>
              </a:cxn>
              <a:cxn ang="T8">
                <a:pos x="T4" y="T5"/>
              </a:cxn>
            </a:cxnLst>
            <a:rect l="T9" t="T10" r="T11" b="T12"/>
            <a:pathLst>
              <a:path w="587" h="277">
                <a:moveTo>
                  <a:pt x="587" y="0"/>
                </a:moveTo>
                <a:lnTo>
                  <a:pt x="186" y="277"/>
                </a:lnTo>
                <a:lnTo>
                  <a:pt x="0" y="277"/>
                </a:lnTo>
              </a:path>
            </a:pathLst>
          </a:custGeom>
          <a:noFill/>
          <a:ln w="7938">
            <a:solidFill>
              <a:srgbClr val="000000"/>
            </a:solidFill>
            <a:round/>
            <a:headEnd/>
            <a:tailEnd/>
          </a:ln>
        </p:spPr>
        <p:txBody>
          <a:bodyPr/>
          <a:lstStyle/>
          <a:p>
            <a:endParaRPr lang="en-US"/>
          </a:p>
        </p:txBody>
      </p:sp>
      <p:sp>
        <p:nvSpPr>
          <p:cNvPr id="54282" name="Freeform 10"/>
          <p:cNvSpPr>
            <a:spLocks/>
          </p:cNvSpPr>
          <p:nvPr/>
        </p:nvSpPr>
        <p:spPr bwMode="auto">
          <a:xfrm>
            <a:off x="6686551" y="2363788"/>
            <a:ext cx="574675" cy="285750"/>
          </a:xfrm>
          <a:custGeom>
            <a:avLst/>
            <a:gdLst>
              <a:gd name="T0" fmla="*/ 2147483647 w 438"/>
              <a:gd name="T1" fmla="*/ 2147483647 h 218"/>
              <a:gd name="T2" fmla="*/ 2147483647 w 438"/>
              <a:gd name="T3" fmla="*/ 0 h 218"/>
              <a:gd name="T4" fmla="*/ 0 w 438"/>
              <a:gd name="T5" fmla="*/ 0 h 218"/>
              <a:gd name="T6" fmla="*/ 0 60000 65536"/>
              <a:gd name="T7" fmla="*/ 0 60000 65536"/>
              <a:gd name="T8" fmla="*/ 0 60000 65536"/>
              <a:gd name="T9" fmla="*/ 0 w 438"/>
              <a:gd name="T10" fmla="*/ 0 h 218"/>
              <a:gd name="T11" fmla="*/ 438 w 438"/>
              <a:gd name="T12" fmla="*/ 218 h 218"/>
            </a:gdLst>
            <a:ahLst/>
            <a:cxnLst>
              <a:cxn ang="T6">
                <a:pos x="T0" y="T1"/>
              </a:cxn>
              <a:cxn ang="T7">
                <a:pos x="T2" y="T3"/>
              </a:cxn>
              <a:cxn ang="T8">
                <a:pos x="T4" y="T5"/>
              </a:cxn>
            </a:cxnLst>
            <a:rect l="T9" t="T10" r="T11" b="T12"/>
            <a:pathLst>
              <a:path w="438" h="218">
                <a:moveTo>
                  <a:pt x="438" y="218"/>
                </a:moveTo>
                <a:lnTo>
                  <a:pt x="128" y="0"/>
                </a:lnTo>
                <a:lnTo>
                  <a:pt x="0" y="0"/>
                </a:lnTo>
              </a:path>
            </a:pathLst>
          </a:custGeom>
          <a:noFill/>
          <a:ln w="7938">
            <a:solidFill>
              <a:srgbClr val="000000"/>
            </a:solidFill>
            <a:round/>
            <a:headEnd/>
            <a:tailEnd/>
          </a:ln>
        </p:spPr>
        <p:txBody>
          <a:bodyPr/>
          <a:lstStyle/>
          <a:p>
            <a:endParaRPr lang="en-US"/>
          </a:p>
        </p:txBody>
      </p:sp>
      <p:sp>
        <p:nvSpPr>
          <p:cNvPr id="54283" name="Line 11"/>
          <p:cNvSpPr>
            <a:spLocks noChangeShapeType="1"/>
          </p:cNvSpPr>
          <p:nvPr/>
        </p:nvSpPr>
        <p:spPr bwMode="auto">
          <a:xfrm flipH="1">
            <a:off x="6681789" y="3565525"/>
            <a:ext cx="496887" cy="1588"/>
          </a:xfrm>
          <a:prstGeom prst="line">
            <a:avLst/>
          </a:prstGeom>
          <a:noFill/>
          <a:ln w="7938">
            <a:solidFill>
              <a:srgbClr val="000000"/>
            </a:solidFill>
            <a:round/>
            <a:headEnd/>
            <a:tailEnd/>
          </a:ln>
        </p:spPr>
        <p:txBody>
          <a:bodyPr/>
          <a:lstStyle/>
          <a:p>
            <a:endParaRPr lang="en-US"/>
          </a:p>
        </p:txBody>
      </p:sp>
      <p:sp>
        <p:nvSpPr>
          <p:cNvPr id="54284" name="Line 12"/>
          <p:cNvSpPr>
            <a:spLocks noChangeShapeType="1"/>
          </p:cNvSpPr>
          <p:nvPr/>
        </p:nvSpPr>
        <p:spPr bwMode="auto">
          <a:xfrm>
            <a:off x="6462714" y="4294188"/>
            <a:ext cx="847725" cy="0"/>
          </a:xfrm>
          <a:prstGeom prst="line">
            <a:avLst/>
          </a:prstGeom>
          <a:noFill/>
          <a:ln w="7938">
            <a:solidFill>
              <a:srgbClr val="000000"/>
            </a:solidFill>
            <a:round/>
            <a:headEnd/>
            <a:tailEnd/>
          </a:ln>
        </p:spPr>
        <p:txBody>
          <a:bodyPr/>
          <a:lstStyle/>
          <a:p>
            <a:endParaRPr lang="en-US"/>
          </a:p>
        </p:txBody>
      </p:sp>
      <p:sp>
        <p:nvSpPr>
          <p:cNvPr id="54285" name="Line 13"/>
          <p:cNvSpPr>
            <a:spLocks noChangeShapeType="1"/>
          </p:cNvSpPr>
          <p:nvPr/>
        </p:nvSpPr>
        <p:spPr bwMode="auto">
          <a:xfrm flipH="1">
            <a:off x="6454776" y="4672014"/>
            <a:ext cx="771525" cy="1587"/>
          </a:xfrm>
          <a:prstGeom prst="line">
            <a:avLst/>
          </a:prstGeom>
          <a:noFill/>
          <a:ln w="7938">
            <a:solidFill>
              <a:srgbClr val="000000"/>
            </a:solidFill>
            <a:round/>
            <a:headEnd/>
            <a:tailEnd/>
          </a:ln>
        </p:spPr>
        <p:txBody>
          <a:bodyPr/>
          <a:lstStyle/>
          <a:p>
            <a:endParaRPr lang="en-US"/>
          </a:p>
        </p:txBody>
      </p:sp>
      <p:sp>
        <p:nvSpPr>
          <p:cNvPr id="54286" name="Line 14"/>
          <p:cNvSpPr>
            <a:spLocks noChangeShapeType="1"/>
          </p:cNvSpPr>
          <p:nvPr/>
        </p:nvSpPr>
        <p:spPr bwMode="auto">
          <a:xfrm>
            <a:off x="8326439" y="2439989"/>
            <a:ext cx="949325" cy="1587"/>
          </a:xfrm>
          <a:prstGeom prst="line">
            <a:avLst/>
          </a:prstGeom>
          <a:noFill/>
          <a:ln w="7938">
            <a:solidFill>
              <a:srgbClr val="000000"/>
            </a:solidFill>
            <a:round/>
            <a:headEnd/>
            <a:tailEnd/>
          </a:ln>
        </p:spPr>
        <p:txBody>
          <a:bodyPr/>
          <a:lstStyle/>
          <a:p>
            <a:endParaRPr lang="en-US"/>
          </a:p>
        </p:txBody>
      </p:sp>
      <p:sp>
        <p:nvSpPr>
          <p:cNvPr id="54287" name="Line 15"/>
          <p:cNvSpPr>
            <a:spLocks noChangeShapeType="1"/>
          </p:cNvSpPr>
          <p:nvPr/>
        </p:nvSpPr>
        <p:spPr bwMode="auto">
          <a:xfrm>
            <a:off x="8534401" y="2781300"/>
            <a:ext cx="741363" cy="1588"/>
          </a:xfrm>
          <a:prstGeom prst="line">
            <a:avLst/>
          </a:prstGeom>
          <a:noFill/>
          <a:ln w="7938">
            <a:solidFill>
              <a:srgbClr val="000000"/>
            </a:solidFill>
            <a:round/>
            <a:headEnd/>
            <a:tailEnd/>
          </a:ln>
        </p:spPr>
        <p:txBody>
          <a:bodyPr/>
          <a:lstStyle/>
          <a:p>
            <a:endParaRPr lang="en-US"/>
          </a:p>
        </p:txBody>
      </p:sp>
      <p:sp>
        <p:nvSpPr>
          <p:cNvPr id="54288" name="Line 16"/>
          <p:cNvSpPr>
            <a:spLocks noChangeShapeType="1"/>
          </p:cNvSpPr>
          <p:nvPr/>
        </p:nvSpPr>
        <p:spPr bwMode="auto">
          <a:xfrm>
            <a:off x="8386763" y="3176589"/>
            <a:ext cx="889000" cy="1587"/>
          </a:xfrm>
          <a:prstGeom prst="line">
            <a:avLst/>
          </a:prstGeom>
          <a:noFill/>
          <a:ln w="7938">
            <a:solidFill>
              <a:srgbClr val="000000"/>
            </a:solidFill>
            <a:round/>
            <a:headEnd/>
            <a:tailEnd/>
          </a:ln>
        </p:spPr>
        <p:txBody>
          <a:bodyPr/>
          <a:lstStyle/>
          <a:p>
            <a:endParaRPr lang="en-US"/>
          </a:p>
        </p:txBody>
      </p:sp>
      <p:sp>
        <p:nvSpPr>
          <p:cNvPr id="54289" name="Line 17"/>
          <p:cNvSpPr>
            <a:spLocks noChangeShapeType="1"/>
          </p:cNvSpPr>
          <p:nvPr/>
        </p:nvSpPr>
        <p:spPr bwMode="auto">
          <a:xfrm>
            <a:off x="8872539" y="3937000"/>
            <a:ext cx="403225" cy="1588"/>
          </a:xfrm>
          <a:prstGeom prst="line">
            <a:avLst/>
          </a:prstGeom>
          <a:noFill/>
          <a:ln w="7938">
            <a:solidFill>
              <a:srgbClr val="000000"/>
            </a:solidFill>
            <a:round/>
            <a:headEnd/>
            <a:tailEnd/>
          </a:ln>
        </p:spPr>
        <p:txBody>
          <a:bodyPr/>
          <a:lstStyle/>
          <a:p>
            <a:endParaRPr lang="en-US"/>
          </a:p>
        </p:txBody>
      </p:sp>
      <p:sp>
        <p:nvSpPr>
          <p:cNvPr id="54290" name="Line 18"/>
          <p:cNvSpPr>
            <a:spLocks noChangeShapeType="1"/>
          </p:cNvSpPr>
          <p:nvPr/>
        </p:nvSpPr>
        <p:spPr bwMode="auto">
          <a:xfrm>
            <a:off x="8829675" y="4657725"/>
            <a:ext cx="446088" cy="1588"/>
          </a:xfrm>
          <a:prstGeom prst="line">
            <a:avLst/>
          </a:prstGeom>
          <a:noFill/>
          <a:ln w="7938">
            <a:solidFill>
              <a:srgbClr val="000000"/>
            </a:solidFill>
            <a:round/>
            <a:headEnd/>
            <a:tailEnd/>
          </a:ln>
        </p:spPr>
        <p:txBody>
          <a:bodyPr/>
          <a:lstStyle/>
          <a:p>
            <a:endParaRPr lang="en-US"/>
          </a:p>
        </p:txBody>
      </p:sp>
      <p:sp>
        <p:nvSpPr>
          <p:cNvPr id="54291" name="Freeform 19"/>
          <p:cNvSpPr>
            <a:spLocks/>
          </p:cNvSpPr>
          <p:nvPr/>
        </p:nvSpPr>
        <p:spPr bwMode="auto">
          <a:xfrm>
            <a:off x="8572500" y="6275389"/>
            <a:ext cx="719138" cy="123825"/>
          </a:xfrm>
          <a:custGeom>
            <a:avLst/>
            <a:gdLst>
              <a:gd name="T0" fmla="*/ 0 w 548"/>
              <a:gd name="T1" fmla="*/ 2147483647 h 95"/>
              <a:gd name="T2" fmla="*/ 2147483647 w 548"/>
              <a:gd name="T3" fmla="*/ 0 h 95"/>
              <a:gd name="T4" fmla="*/ 2147483647 w 548"/>
              <a:gd name="T5" fmla="*/ 0 h 95"/>
              <a:gd name="T6" fmla="*/ 0 60000 65536"/>
              <a:gd name="T7" fmla="*/ 0 60000 65536"/>
              <a:gd name="T8" fmla="*/ 0 60000 65536"/>
              <a:gd name="T9" fmla="*/ 0 w 548"/>
              <a:gd name="T10" fmla="*/ 0 h 95"/>
              <a:gd name="T11" fmla="*/ 548 w 548"/>
              <a:gd name="T12" fmla="*/ 95 h 95"/>
            </a:gdLst>
            <a:ahLst/>
            <a:cxnLst>
              <a:cxn ang="T6">
                <a:pos x="T0" y="T1"/>
              </a:cxn>
              <a:cxn ang="T7">
                <a:pos x="T2" y="T3"/>
              </a:cxn>
              <a:cxn ang="T8">
                <a:pos x="T4" y="T5"/>
              </a:cxn>
            </a:cxnLst>
            <a:rect l="T9" t="T10" r="T11" b="T12"/>
            <a:pathLst>
              <a:path w="548" h="95">
                <a:moveTo>
                  <a:pt x="0" y="95"/>
                </a:moveTo>
                <a:lnTo>
                  <a:pt x="370" y="0"/>
                </a:lnTo>
                <a:lnTo>
                  <a:pt x="548" y="0"/>
                </a:lnTo>
              </a:path>
            </a:pathLst>
          </a:custGeom>
          <a:noFill/>
          <a:ln w="7938">
            <a:solidFill>
              <a:srgbClr val="000000"/>
            </a:solidFill>
            <a:round/>
            <a:headEnd/>
            <a:tailEnd/>
          </a:ln>
        </p:spPr>
        <p:txBody>
          <a:bodyPr/>
          <a:lstStyle/>
          <a:p>
            <a:endParaRPr lang="en-US"/>
          </a:p>
        </p:txBody>
      </p:sp>
      <p:sp>
        <p:nvSpPr>
          <p:cNvPr id="54292" name="Line 20"/>
          <p:cNvSpPr>
            <a:spLocks noChangeShapeType="1"/>
          </p:cNvSpPr>
          <p:nvPr/>
        </p:nvSpPr>
        <p:spPr bwMode="auto">
          <a:xfrm>
            <a:off x="8743951" y="6638925"/>
            <a:ext cx="531813" cy="1588"/>
          </a:xfrm>
          <a:prstGeom prst="line">
            <a:avLst/>
          </a:prstGeom>
          <a:noFill/>
          <a:ln w="7938">
            <a:solidFill>
              <a:srgbClr val="000000"/>
            </a:solidFill>
            <a:round/>
            <a:headEnd/>
            <a:tailEnd/>
          </a:ln>
        </p:spPr>
        <p:txBody>
          <a:bodyPr/>
          <a:lstStyle/>
          <a:p>
            <a:endParaRPr lang="en-US"/>
          </a:p>
        </p:txBody>
      </p:sp>
      <p:sp>
        <p:nvSpPr>
          <p:cNvPr id="54293" name="Rectangle 21"/>
          <p:cNvSpPr>
            <a:spLocks noChangeArrowheads="1"/>
          </p:cNvSpPr>
          <p:nvPr/>
        </p:nvSpPr>
        <p:spPr bwMode="auto">
          <a:xfrm>
            <a:off x="6027739" y="1947864"/>
            <a:ext cx="814325" cy="138499"/>
          </a:xfrm>
          <a:prstGeom prst="rect">
            <a:avLst/>
          </a:prstGeom>
          <a:noFill/>
          <a:ln w="9525">
            <a:noFill/>
            <a:miter lim="800000"/>
            <a:headEnd/>
            <a:tailEnd/>
          </a:ln>
        </p:spPr>
        <p:txBody>
          <a:bodyPr wrap="none" lIns="0" tIns="0" rIns="0" bIns="0">
            <a:spAutoFit/>
          </a:bodyPr>
          <a:lstStyle/>
          <a:p>
            <a:r>
              <a:rPr lang="en-US" sz="900" b="1">
                <a:solidFill>
                  <a:srgbClr val="000000"/>
                </a:solidFill>
              </a:rPr>
              <a:t>Lacrimal nerve</a:t>
            </a:r>
            <a:endParaRPr lang="en-US" sz="900" b="1"/>
          </a:p>
        </p:txBody>
      </p:sp>
      <p:sp>
        <p:nvSpPr>
          <p:cNvPr id="54294" name="Rectangle 22"/>
          <p:cNvSpPr>
            <a:spLocks noChangeArrowheads="1"/>
          </p:cNvSpPr>
          <p:nvPr/>
        </p:nvSpPr>
        <p:spPr bwMode="auto">
          <a:xfrm>
            <a:off x="9347200" y="2706689"/>
            <a:ext cx="205184" cy="138499"/>
          </a:xfrm>
          <a:prstGeom prst="rect">
            <a:avLst/>
          </a:prstGeom>
          <a:noFill/>
          <a:ln w="9525">
            <a:noFill/>
            <a:miter lim="800000"/>
            <a:headEnd/>
            <a:tailEnd/>
          </a:ln>
        </p:spPr>
        <p:txBody>
          <a:bodyPr wrap="none" lIns="0" tIns="0" rIns="0" bIns="0">
            <a:spAutoFit/>
          </a:bodyPr>
          <a:lstStyle/>
          <a:p>
            <a:r>
              <a:rPr lang="en-US" sz="900" b="1">
                <a:solidFill>
                  <a:srgbClr val="000000"/>
                </a:solidFill>
              </a:rPr>
              <a:t>Eye</a:t>
            </a:r>
            <a:endParaRPr lang="en-US" sz="900" b="1"/>
          </a:p>
        </p:txBody>
      </p:sp>
      <p:sp>
        <p:nvSpPr>
          <p:cNvPr id="54295" name="Rectangle 23"/>
          <p:cNvSpPr>
            <a:spLocks noChangeArrowheads="1"/>
          </p:cNvSpPr>
          <p:nvPr/>
        </p:nvSpPr>
        <p:spPr bwMode="auto">
          <a:xfrm>
            <a:off x="9347201" y="3856039"/>
            <a:ext cx="384721" cy="138499"/>
          </a:xfrm>
          <a:prstGeom prst="rect">
            <a:avLst/>
          </a:prstGeom>
          <a:noFill/>
          <a:ln w="9525">
            <a:noFill/>
            <a:miter lim="800000"/>
            <a:headEnd/>
            <a:tailEnd/>
          </a:ln>
        </p:spPr>
        <p:txBody>
          <a:bodyPr wrap="none" lIns="0" tIns="0" rIns="0" bIns="0">
            <a:spAutoFit/>
          </a:bodyPr>
          <a:lstStyle/>
          <a:p>
            <a:r>
              <a:rPr lang="en-US" sz="900" b="1">
                <a:solidFill>
                  <a:srgbClr val="000000"/>
                </a:solidFill>
              </a:rPr>
              <a:t>Maxilla</a:t>
            </a:r>
            <a:endParaRPr lang="en-US" sz="900" b="1"/>
          </a:p>
        </p:txBody>
      </p:sp>
      <p:sp>
        <p:nvSpPr>
          <p:cNvPr id="54296" name="Rectangle 24"/>
          <p:cNvSpPr>
            <a:spLocks noChangeArrowheads="1"/>
          </p:cNvSpPr>
          <p:nvPr/>
        </p:nvSpPr>
        <p:spPr bwMode="auto">
          <a:xfrm>
            <a:off x="9347201" y="6562726"/>
            <a:ext cx="500137" cy="138499"/>
          </a:xfrm>
          <a:prstGeom prst="rect">
            <a:avLst/>
          </a:prstGeom>
          <a:noFill/>
          <a:ln w="9525">
            <a:noFill/>
            <a:miter lim="800000"/>
            <a:headEnd/>
            <a:tailEnd/>
          </a:ln>
        </p:spPr>
        <p:txBody>
          <a:bodyPr wrap="none" lIns="0" tIns="0" rIns="0" bIns="0">
            <a:spAutoFit/>
          </a:bodyPr>
          <a:lstStyle/>
          <a:p>
            <a:r>
              <a:rPr lang="en-US" sz="900" b="1">
                <a:solidFill>
                  <a:srgbClr val="000000"/>
                </a:solidFill>
              </a:rPr>
              <a:t>Mandible</a:t>
            </a:r>
            <a:endParaRPr lang="en-US" sz="900" b="1"/>
          </a:p>
        </p:txBody>
      </p:sp>
      <p:sp>
        <p:nvSpPr>
          <p:cNvPr id="54297" name="Text Box 25"/>
          <p:cNvSpPr txBox="1">
            <a:spLocks noChangeArrowheads="1"/>
          </p:cNvSpPr>
          <p:nvPr/>
        </p:nvSpPr>
        <p:spPr bwMode="auto">
          <a:xfrm>
            <a:off x="9347200" y="2357439"/>
            <a:ext cx="566822" cy="276999"/>
          </a:xfrm>
          <a:prstGeom prst="rect">
            <a:avLst/>
          </a:prstGeom>
          <a:noFill/>
          <a:ln w="9525">
            <a:noFill/>
            <a:miter lim="800000"/>
            <a:headEnd/>
            <a:tailEnd/>
          </a:ln>
        </p:spPr>
        <p:txBody>
          <a:bodyPr wrap="none" lIns="0" tIns="0" bIns="0">
            <a:spAutoFit/>
          </a:bodyPr>
          <a:lstStyle/>
          <a:p>
            <a:r>
              <a:rPr lang="en-US" sz="900" b="1"/>
              <a:t>Lacrimal</a:t>
            </a:r>
          </a:p>
          <a:p>
            <a:r>
              <a:rPr lang="en-US" sz="900" b="1"/>
              <a:t>gland</a:t>
            </a:r>
          </a:p>
        </p:txBody>
      </p:sp>
      <p:sp>
        <p:nvSpPr>
          <p:cNvPr id="54298" name="Text Box 26"/>
          <p:cNvSpPr txBox="1">
            <a:spLocks noChangeArrowheads="1"/>
          </p:cNvSpPr>
          <p:nvPr/>
        </p:nvSpPr>
        <p:spPr bwMode="auto">
          <a:xfrm>
            <a:off x="9347200" y="3095626"/>
            <a:ext cx="695062" cy="276999"/>
          </a:xfrm>
          <a:prstGeom prst="rect">
            <a:avLst/>
          </a:prstGeom>
          <a:noFill/>
          <a:ln w="9525">
            <a:noFill/>
            <a:miter lim="800000"/>
            <a:headEnd/>
            <a:tailEnd/>
          </a:ln>
        </p:spPr>
        <p:txBody>
          <a:bodyPr wrap="none" lIns="0" tIns="0" bIns="0">
            <a:spAutoFit/>
          </a:bodyPr>
          <a:lstStyle/>
          <a:p>
            <a:r>
              <a:rPr lang="en-US" sz="900" b="1"/>
              <a:t>Infraorbital</a:t>
            </a:r>
          </a:p>
          <a:p>
            <a:r>
              <a:rPr lang="en-US" sz="900" b="1"/>
              <a:t>nerve</a:t>
            </a:r>
          </a:p>
        </p:txBody>
      </p:sp>
      <p:sp>
        <p:nvSpPr>
          <p:cNvPr id="54299" name="Text Box 27"/>
          <p:cNvSpPr txBox="1">
            <a:spLocks noChangeArrowheads="1"/>
          </p:cNvSpPr>
          <p:nvPr/>
        </p:nvSpPr>
        <p:spPr bwMode="auto">
          <a:xfrm>
            <a:off x="9347200" y="4581526"/>
            <a:ext cx="509114" cy="138499"/>
          </a:xfrm>
          <a:prstGeom prst="rect">
            <a:avLst/>
          </a:prstGeom>
          <a:noFill/>
          <a:ln w="9525">
            <a:noFill/>
            <a:miter lim="800000"/>
            <a:headEnd/>
            <a:tailEnd/>
          </a:ln>
        </p:spPr>
        <p:txBody>
          <a:bodyPr wrap="none" lIns="0" tIns="0" bIns="0">
            <a:spAutoFit/>
          </a:bodyPr>
          <a:lstStyle/>
          <a:p>
            <a:r>
              <a:rPr lang="en-US" sz="900" b="1"/>
              <a:t>Tongue</a:t>
            </a:r>
          </a:p>
        </p:txBody>
      </p:sp>
      <p:sp>
        <p:nvSpPr>
          <p:cNvPr id="54300" name="Text Box 28"/>
          <p:cNvSpPr txBox="1">
            <a:spLocks noChangeArrowheads="1"/>
          </p:cNvSpPr>
          <p:nvPr/>
        </p:nvSpPr>
        <p:spPr bwMode="auto">
          <a:xfrm>
            <a:off x="9347200" y="6207126"/>
            <a:ext cx="457818" cy="276999"/>
          </a:xfrm>
          <a:prstGeom prst="rect">
            <a:avLst/>
          </a:prstGeom>
          <a:noFill/>
          <a:ln w="9525">
            <a:noFill/>
            <a:miter lim="800000"/>
            <a:headEnd/>
            <a:tailEnd/>
          </a:ln>
        </p:spPr>
        <p:txBody>
          <a:bodyPr wrap="none" lIns="0" tIns="0" bIns="0">
            <a:spAutoFit/>
          </a:bodyPr>
          <a:lstStyle/>
          <a:p>
            <a:r>
              <a:rPr lang="en-US" sz="900" b="1"/>
              <a:t>Mental</a:t>
            </a:r>
          </a:p>
          <a:p>
            <a:r>
              <a:rPr lang="en-US" sz="900" b="1"/>
              <a:t>nerve</a:t>
            </a:r>
          </a:p>
        </p:txBody>
      </p:sp>
      <p:sp>
        <p:nvSpPr>
          <p:cNvPr id="54301" name="Text Box 29"/>
          <p:cNvSpPr txBox="1">
            <a:spLocks noChangeArrowheads="1"/>
          </p:cNvSpPr>
          <p:nvPr/>
        </p:nvSpPr>
        <p:spPr bwMode="auto">
          <a:xfrm>
            <a:off x="6027738" y="2287589"/>
            <a:ext cx="727122" cy="276999"/>
          </a:xfrm>
          <a:prstGeom prst="rect">
            <a:avLst/>
          </a:prstGeom>
          <a:noFill/>
          <a:ln w="9525">
            <a:noFill/>
            <a:miter lim="800000"/>
            <a:headEnd/>
            <a:tailEnd/>
          </a:ln>
        </p:spPr>
        <p:txBody>
          <a:bodyPr wrap="none" lIns="0" tIns="0" bIns="0">
            <a:spAutoFit/>
          </a:bodyPr>
          <a:lstStyle/>
          <a:p>
            <a:r>
              <a:rPr lang="en-US" sz="900" b="1"/>
              <a:t>Ophthalmic</a:t>
            </a:r>
          </a:p>
          <a:p>
            <a:r>
              <a:rPr lang="en-US" sz="900" b="1"/>
              <a:t>division</a:t>
            </a:r>
          </a:p>
        </p:txBody>
      </p:sp>
      <p:sp>
        <p:nvSpPr>
          <p:cNvPr id="54302" name="Text Box 30"/>
          <p:cNvSpPr txBox="1">
            <a:spLocks noChangeArrowheads="1"/>
          </p:cNvSpPr>
          <p:nvPr/>
        </p:nvSpPr>
        <p:spPr bwMode="auto">
          <a:xfrm>
            <a:off x="6027738" y="3063876"/>
            <a:ext cx="586058" cy="276999"/>
          </a:xfrm>
          <a:prstGeom prst="rect">
            <a:avLst/>
          </a:prstGeom>
          <a:noFill/>
          <a:ln w="9525">
            <a:noFill/>
            <a:miter lim="800000"/>
            <a:headEnd/>
            <a:tailEnd/>
          </a:ln>
        </p:spPr>
        <p:txBody>
          <a:bodyPr wrap="none" lIns="0" tIns="0" bIns="0">
            <a:spAutoFit/>
          </a:bodyPr>
          <a:lstStyle/>
          <a:p>
            <a:r>
              <a:rPr lang="en-US" sz="900" b="1"/>
              <a:t>Maxillary</a:t>
            </a:r>
          </a:p>
          <a:p>
            <a:r>
              <a:rPr lang="en-US" sz="900" b="1"/>
              <a:t>division</a:t>
            </a:r>
          </a:p>
        </p:txBody>
      </p:sp>
      <p:sp>
        <p:nvSpPr>
          <p:cNvPr id="54303" name="Text Box 31"/>
          <p:cNvSpPr txBox="1">
            <a:spLocks noChangeArrowheads="1"/>
          </p:cNvSpPr>
          <p:nvPr/>
        </p:nvSpPr>
        <p:spPr bwMode="auto">
          <a:xfrm>
            <a:off x="6027738" y="3484564"/>
            <a:ext cx="707886" cy="276999"/>
          </a:xfrm>
          <a:prstGeom prst="rect">
            <a:avLst/>
          </a:prstGeom>
          <a:noFill/>
          <a:ln w="9525">
            <a:noFill/>
            <a:miter lim="800000"/>
            <a:headEnd/>
            <a:tailEnd/>
          </a:ln>
        </p:spPr>
        <p:txBody>
          <a:bodyPr wrap="none" lIns="0" tIns="0" bIns="0">
            <a:spAutoFit/>
          </a:bodyPr>
          <a:lstStyle/>
          <a:p>
            <a:r>
              <a:rPr lang="en-US" sz="900" b="1"/>
              <a:t>Mandibular</a:t>
            </a:r>
          </a:p>
          <a:p>
            <a:r>
              <a:rPr lang="en-US" sz="900" b="1"/>
              <a:t>division</a:t>
            </a:r>
          </a:p>
        </p:txBody>
      </p:sp>
      <p:sp>
        <p:nvSpPr>
          <p:cNvPr id="54304" name="Text Box 32"/>
          <p:cNvSpPr txBox="1">
            <a:spLocks noChangeArrowheads="1"/>
          </p:cNvSpPr>
          <p:nvPr/>
        </p:nvSpPr>
        <p:spPr bwMode="auto">
          <a:xfrm>
            <a:off x="6027738" y="4208464"/>
            <a:ext cx="502702" cy="276999"/>
          </a:xfrm>
          <a:prstGeom prst="rect">
            <a:avLst/>
          </a:prstGeom>
          <a:noFill/>
          <a:ln w="9525">
            <a:noFill/>
            <a:miter lim="800000"/>
            <a:headEnd/>
            <a:tailEnd/>
          </a:ln>
        </p:spPr>
        <p:txBody>
          <a:bodyPr wrap="none" lIns="0" tIns="0" bIns="0">
            <a:spAutoFit/>
          </a:bodyPr>
          <a:lstStyle/>
          <a:p>
            <a:r>
              <a:rPr lang="en-US" sz="900" b="1"/>
              <a:t>Lingual</a:t>
            </a:r>
          </a:p>
          <a:p>
            <a:r>
              <a:rPr lang="en-US" sz="900" b="1"/>
              <a:t>nerve</a:t>
            </a:r>
          </a:p>
        </p:txBody>
      </p:sp>
      <p:sp>
        <p:nvSpPr>
          <p:cNvPr id="54305" name="Text Box 33"/>
          <p:cNvSpPr txBox="1">
            <a:spLocks noChangeArrowheads="1"/>
          </p:cNvSpPr>
          <p:nvPr/>
        </p:nvSpPr>
        <p:spPr bwMode="auto">
          <a:xfrm>
            <a:off x="6027738" y="4595813"/>
            <a:ext cx="528350" cy="415498"/>
          </a:xfrm>
          <a:prstGeom prst="rect">
            <a:avLst/>
          </a:prstGeom>
          <a:noFill/>
          <a:ln w="9525">
            <a:noFill/>
            <a:miter lim="800000"/>
            <a:headEnd/>
            <a:tailEnd/>
          </a:ln>
        </p:spPr>
        <p:txBody>
          <a:bodyPr wrap="none" lIns="0" tIns="0" bIns="0">
            <a:spAutoFit/>
          </a:bodyPr>
          <a:lstStyle/>
          <a:p>
            <a:r>
              <a:rPr lang="en-US" sz="900" b="1"/>
              <a:t>Inferior</a:t>
            </a:r>
          </a:p>
          <a:p>
            <a:r>
              <a:rPr lang="en-US" sz="900" b="1"/>
              <a:t>alveolar</a:t>
            </a:r>
          </a:p>
          <a:p>
            <a:r>
              <a:rPr lang="en-US" sz="900" b="1"/>
              <a:t>nerve</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Number Placeholder 4"/>
          <p:cNvSpPr>
            <a:spLocks noGrp="1"/>
          </p:cNvSpPr>
          <p:nvPr>
            <p:ph type="sldNum" sz="quarter" idx="12"/>
          </p:nvPr>
        </p:nvSpPr>
        <p:spPr>
          <a:noFill/>
        </p:spPr>
        <p:txBody>
          <a:bodyPr/>
          <a:lstStyle/>
          <a:p>
            <a:fld id="{42DFE085-73BE-4150-A421-89CF1A25DBBF}" type="slidenum">
              <a:rPr lang="en-US" smtClean="0"/>
              <a:pPr/>
              <a:t>111</a:t>
            </a:fld>
            <a:endParaRPr lang="en-US" smtClean="0"/>
          </a:p>
        </p:txBody>
      </p:sp>
      <p:sp>
        <p:nvSpPr>
          <p:cNvPr id="55300" name="Text Box 3"/>
          <p:cNvSpPr txBox="1">
            <a:spLocks noChangeArrowheads="1"/>
          </p:cNvSpPr>
          <p:nvPr/>
        </p:nvSpPr>
        <p:spPr bwMode="auto">
          <a:xfrm>
            <a:off x="1981200" y="1524000"/>
            <a:ext cx="3962400" cy="1938992"/>
          </a:xfrm>
          <a:prstGeom prst="rect">
            <a:avLst/>
          </a:prstGeom>
          <a:noFill/>
          <a:ln w="9525">
            <a:noFill/>
            <a:miter lim="800000"/>
            <a:headEnd/>
            <a:tailEnd/>
          </a:ln>
        </p:spPr>
        <p:txBody>
          <a:bodyPr>
            <a:spAutoFit/>
          </a:bodyPr>
          <a:lstStyle/>
          <a:p>
            <a:pPr>
              <a:buClr>
                <a:schemeClr val="tx1"/>
              </a:buClr>
              <a:buFontTx/>
              <a:buChar char="•"/>
            </a:pPr>
            <a:r>
              <a:rPr lang="en-US" sz="2000" dirty="0">
                <a:solidFill>
                  <a:schemeClr val="accent2"/>
                </a:solidFill>
              </a:rPr>
              <a:t> </a:t>
            </a:r>
            <a:r>
              <a:rPr lang="en-US" sz="2000" dirty="0">
                <a:solidFill>
                  <a:schemeClr val="accent2"/>
                </a:solidFill>
              </a:rPr>
              <a:t>Abducent nerve</a:t>
            </a:r>
            <a:endParaRPr lang="en-US" sz="2000" dirty="0">
              <a:solidFill>
                <a:schemeClr val="accent2"/>
              </a:solidFill>
            </a:endParaRPr>
          </a:p>
          <a:p>
            <a:pPr lvl="1">
              <a:buClr>
                <a:schemeClr val="accent2"/>
              </a:buClr>
              <a:buFontTx/>
              <a:buChar char="•"/>
            </a:pPr>
            <a:r>
              <a:rPr lang="en-US" sz="2000" dirty="0"/>
              <a:t> motor </a:t>
            </a:r>
            <a:r>
              <a:rPr lang="en-US" sz="2000" dirty="0"/>
              <a:t>nerve</a:t>
            </a:r>
          </a:p>
          <a:p>
            <a:pPr lvl="1">
              <a:buClr>
                <a:schemeClr val="accent2"/>
              </a:buClr>
              <a:buFontTx/>
              <a:buChar char="•"/>
            </a:pPr>
            <a:r>
              <a:rPr lang="en-US" sz="2000" dirty="0"/>
              <a:t> Motor impulses to </a:t>
            </a:r>
            <a:r>
              <a:rPr lang="en-US" sz="2000" dirty="0"/>
              <a:t>lateral rectus muscles </a:t>
            </a:r>
            <a:r>
              <a:rPr lang="en-US" sz="2000" dirty="0"/>
              <a:t>that move the </a:t>
            </a:r>
            <a:r>
              <a:rPr lang="en-US" sz="2000" dirty="0"/>
              <a:t>eye ball.</a:t>
            </a:r>
            <a:endParaRPr lang="en-US" sz="2000" dirty="0"/>
          </a:p>
          <a:p>
            <a:pPr lvl="1">
              <a:buClr>
                <a:schemeClr val="accent2"/>
              </a:buClr>
              <a:buFontTx/>
              <a:buChar char="•"/>
            </a:pPr>
            <a:endParaRPr lang="en-US" sz="2000" dirty="0"/>
          </a:p>
        </p:txBody>
      </p:sp>
      <p:sp>
        <p:nvSpPr>
          <p:cNvPr id="55301" name="Text Box 4"/>
          <p:cNvSpPr txBox="1">
            <a:spLocks noChangeArrowheads="1"/>
          </p:cNvSpPr>
          <p:nvPr/>
        </p:nvSpPr>
        <p:spPr bwMode="auto">
          <a:xfrm>
            <a:off x="1905000" y="3200400"/>
            <a:ext cx="3886200" cy="2862322"/>
          </a:xfrm>
          <a:prstGeom prst="rect">
            <a:avLst/>
          </a:prstGeom>
          <a:noFill/>
          <a:ln w="9525">
            <a:noFill/>
            <a:miter lim="800000"/>
            <a:headEnd/>
            <a:tailEnd/>
          </a:ln>
        </p:spPr>
        <p:txBody>
          <a:bodyPr wrap="square">
            <a:spAutoFit/>
          </a:bodyPr>
          <a:lstStyle/>
          <a:p>
            <a:pPr>
              <a:buClr>
                <a:schemeClr val="tx1"/>
              </a:buClr>
              <a:buFontTx/>
              <a:buChar char="•"/>
            </a:pPr>
            <a:r>
              <a:rPr lang="en-US" sz="2000" dirty="0">
                <a:solidFill>
                  <a:schemeClr val="accent2"/>
                </a:solidFill>
              </a:rPr>
              <a:t> Facial </a:t>
            </a:r>
            <a:r>
              <a:rPr lang="en-US" sz="2000" dirty="0">
                <a:solidFill>
                  <a:schemeClr val="accent2"/>
                </a:solidFill>
              </a:rPr>
              <a:t>nerve</a:t>
            </a:r>
            <a:endParaRPr lang="en-US" sz="2000" dirty="0">
              <a:solidFill>
                <a:schemeClr val="accent2"/>
              </a:solidFill>
            </a:endParaRPr>
          </a:p>
          <a:p>
            <a:pPr lvl="1">
              <a:buClr>
                <a:schemeClr val="accent2"/>
              </a:buClr>
              <a:buFontTx/>
              <a:buChar char="•"/>
            </a:pPr>
            <a:r>
              <a:rPr lang="en-US" sz="2000" dirty="0"/>
              <a:t> Mixed nerve</a:t>
            </a:r>
          </a:p>
          <a:p>
            <a:pPr lvl="1">
              <a:buClr>
                <a:schemeClr val="accent2"/>
              </a:buClr>
              <a:buFontTx/>
              <a:buChar char="•"/>
            </a:pPr>
            <a:r>
              <a:rPr lang="en-US" sz="2000" dirty="0"/>
              <a:t> Sensory from taste </a:t>
            </a:r>
            <a:r>
              <a:rPr lang="en-US" sz="2000" dirty="0"/>
              <a:t>receptors on anterior 2/3</a:t>
            </a:r>
            <a:r>
              <a:rPr lang="en-US" sz="2000" baseline="30000" dirty="0"/>
              <a:t>rd</a:t>
            </a:r>
            <a:r>
              <a:rPr lang="en-US" sz="2000" dirty="0"/>
              <a:t> of tongue to sensory taste area of cortex.</a:t>
            </a:r>
            <a:endParaRPr lang="en-US" sz="2000" dirty="0"/>
          </a:p>
          <a:p>
            <a:pPr lvl="1">
              <a:buClr>
                <a:schemeClr val="accent2"/>
              </a:buClr>
              <a:buFontTx/>
              <a:buChar char="•"/>
            </a:pPr>
            <a:r>
              <a:rPr lang="en-US" sz="2000" dirty="0"/>
              <a:t> Motor to muscles of facial expression, tear glands, and salivary glands</a:t>
            </a:r>
          </a:p>
        </p:txBody>
      </p:sp>
      <p:sp>
        <p:nvSpPr>
          <p:cNvPr id="55303" name="Line 7"/>
          <p:cNvSpPr>
            <a:spLocks noChangeShapeType="1"/>
          </p:cNvSpPr>
          <p:nvPr/>
        </p:nvSpPr>
        <p:spPr bwMode="auto">
          <a:xfrm>
            <a:off x="7708900" y="2020888"/>
            <a:ext cx="1588" cy="461962"/>
          </a:xfrm>
          <a:prstGeom prst="line">
            <a:avLst/>
          </a:prstGeom>
          <a:noFill/>
          <a:ln w="15875">
            <a:solidFill>
              <a:srgbClr val="FFFFFF"/>
            </a:solidFill>
            <a:round/>
            <a:headEnd/>
            <a:tailEnd/>
          </a:ln>
        </p:spPr>
        <p:txBody>
          <a:bodyPr/>
          <a:lstStyle/>
          <a:p>
            <a:endParaRPr lang="en-US"/>
          </a:p>
        </p:txBody>
      </p:sp>
      <p:pic>
        <p:nvPicPr>
          <p:cNvPr id="55304" name="Picture 8" descr="shi25707_11_27"/>
          <p:cNvPicPr>
            <a:picLocks noChangeAspect="1" noChangeArrowheads="1"/>
          </p:cNvPicPr>
          <p:nvPr/>
        </p:nvPicPr>
        <p:blipFill>
          <a:blip r:embed="rId2"/>
          <a:srcRect/>
          <a:stretch>
            <a:fillRect/>
          </a:stretch>
        </p:blipFill>
        <p:spPr bwMode="auto">
          <a:xfrm>
            <a:off x="7704138" y="1812926"/>
            <a:ext cx="2843212" cy="4714875"/>
          </a:xfrm>
          <a:prstGeom prst="rect">
            <a:avLst/>
          </a:prstGeom>
          <a:noFill/>
          <a:ln w="9525">
            <a:noFill/>
            <a:miter lim="800000"/>
            <a:headEnd/>
            <a:tailEnd/>
          </a:ln>
        </p:spPr>
      </p:pic>
      <p:sp>
        <p:nvSpPr>
          <p:cNvPr id="55305" name="Freeform 9"/>
          <p:cNvSpPr>
            <a:spLocks/>
          </p:cNvSpPr>
          <p:nvPr/>
        </p:nvSpPr>
        <p:spPr bwMode="auto">
          <a:xfrm>
            <a:off x="7504113" y="2921000"/>
            <a:ext cx="1282700" cy="704850"/>
          </a:xfrm>
          <a:custGeom>
            <a:avLst/>
            <a:gdLst>
              <a:gd name="T0" fmla="*/ 2147483647 w 1045"/>
              <a:gd name="T1" fmla="*/ 2147483647 h 574"/>
              <a:gd name="T2" fmla="*/ 2147483647 w 1045"/>
              <a:gd name="T3" fmla="*/ 0 h 574"/>
              <a:gd name="T4" fmla="*/ 0 w 1045"/>
              <a:gd name="T5" fmla="*/ 0 h 574"/>
              <a:gd name="T6" fmla="*/ 0 60000 65536"/>
              <a:gd name="T7" fmla="*/ 0 60000 65536"/>
              <a:gd name="T8" fmla="*/ 0 60000 65536"/>
              <a:gd name="T9" fmla="*/ 0 w 1045"/>
              <a:gd name="T10" fmla="*/ 0 h 574"/>
              <a:gd name="T11" fmla="*/ 1045 w 1045"/>
              <a:gd name="T12" fmla="*/ 574 h 574"/>
            </a:gdLst>
            <a:ahLst/>
            <a:cxnLst>
              <a:cxn ang="T6">
                <a:pos x="T0" y="T1"/>
              </a:cxn>
              <a:cxn ang="T7">
                <a:pos x="T2" y="T3"/>
              </a:cxn>
              <a:cxn ang="T8">
                <a:pos x="T4" y="T5"/>
              </a:cxn>
            </a:cxnLst>
            <a:rect l="T9" t="T10" r="T11" b="T12"/>
            <a:pathLst>
              <a:path w="1045" h="574">
                <a:moveTo>
                  <a:pt x="1045" y="574"/>
                </a:moveTo>
                <a:lnTo>
                  <a:pt x="446" y="0"/>
                </a:lnTo>
                <a:lnTo>
                  <a:pt x="0" y="0"/>
                </a:lnTo>
              </a:path>
            </a:pathLst>
          </a:custGeom>
          <a:noFill/>
          <a:ln w="11113">
            <a:solidFill>
              <a:srgbClr val="000000"/>
            </a:solidFill>
            <a:round/>
            <a:headEnd/>
            <a:tailEnd/>
          </a:ln>
        </p:spPr>
        <p:txBody>
          <a:bodyPr/>
          <a:lstStyle/>
          <a:p>
            <a:endParaRPr lang="en-US"/>
          </a:p>
        </p:txBody>
      </p:sp>
      <p:sp>
        <p:nvSpPr>
          <p:cNvPr id="55306" name="Freeform 10"/>
          <p:cNvSpPr>
            <a:spLocks/>
          </p:cNvSpPr>
          <p:nvPr/>
        </p:nvSpPr>
        <p:spPr bwMode="auto">
          <a:xfrm>
            <a:off x="7559675" y="3305176"/>
            <a:ext cx="1227138" cy="796925"/>
          </a:xfrm>
          <a:custGeom>
            <a:avLst/>
            <a:gdLst>
              <a:gd name="T0" fmla="*/ 2147483647 w 1000"/>
              <a:gd name="T1" fmla="*/ 2147483647 h 649"/>
              <a:gd name="T2" fmla="*/ 2147483647 w 1000"/>
              <a:gd name="T3" fmla="*/ 0 h 649"/>
              <a:gd name="T4" fmla="*/ 0 w 1000"/>
              <a:gd name="T5" fmla="*/ 0 h 649"/>
              <a:gd name="T6" fmla="*/ 0 60000 65536"/>
              <a:gd name="T7" fmla="*/ 0 60000 65536"/>
              <a:gd name="T8" fmla="*/ 0 60000 65536"/>
              <a:gd name="T9" fmla="*/ 0 w 1000"/>
              <a:gd name="T10" fmla="*/ 0 h 649"/>
              <a:gd name="T11" fmla="*/ 1000 w 1000"/>
              <a:gd name="T12" fmla="*/ 649 h 649"/>
            </a:gdLst>
            <a:ahLst/>
            <a:cxnLst>
              <a:cxn ang="T6">
                <a:pos x="T0" y="T1"/>
              </a:cxn>
              <a:cxn ang="T7">
                <a:pos x="T2" y="T3"/>
              </a:cxn>
              <a:cxn ang="T8">
                <a:pos x="T4" y="T5"/>
              </a:cxn>
            </a:cxnLst>
            <a:rect l="T9" t="T10" r="T11" b="T12"/>
            <a:pathLst>
              <a:path w="1000" h="649">
                <a:moveTo>
                  <a:pt x="1000" y="649"/>
                </a:moveTo>
                <a:lnTo>
                  <a:pt x="150" y="0"/>
                </a:lnTo>
                <a:lnTo>
                  <a:pt x="0" y="0"/>
                </a:lnTo>
              </a:path>
            </a:pathLst>
          </a:custGeom>
          <a:noFill/>
          <a:ln w="11113">
            <a:solidFill>
              <a:srgbClr val="000000"/>
            </a:solidFill>
            <a:round/>
            <a:headEnd/>
            <a:tailEnd/>
          </a:ln>
        </p:spPr>
        <p:txBody>
          <a:bodyPr/>
          <a:lstStyle/>
          <a:p>
            <a:endParaRPr lang="en-US"/>
          </a:p>
        </p:txBody>
      </p:sp>
      <p:sp>
        <p:nvSpPr>
          <p:cNvPr id="55307" name="Freeform 11"/>
          <p:cNvSpPr>
            <a:spLocks/>
          </p:cNvSpPr>
          <p:nvPr/>
        </p:nvSpPr>
        <p:spPr bwMode="auto">
          <a:xfrm>
            <a:off x="7346951" y="3687764"/>
            <a:ext cx="1363663" cy="693737"/>
          </a:xfrm>
          <a:custGeom>
            <a:avLst/>
            <a:gdLst>
              <a:gd name="T0" fmla="*/ 2147483647 w 1111"/>
              <a:gd name="T1" fmla="*/ 2147483647 h 565"/>
              <a:gd name="T2" fmla="*/ 2147483647 w 1111"/>
              <a:gd name="T3" fmla="*/ 0 h 565"/>
              <a:gd name="T4" fmla="*/ 0 w 1111"/>
              <a:gd name="T5" fmla="*/ 0 h 565"/>
              <a:gd name="T6" fmla="*/ 0 60000 65536"/>
              <a:gd name="T7" fmla="*/ 0 60000 65536"/>
              <a:gd name="T8" fmla="*/ 0 60000 65536"/>
              <a:gd name="T9" fmla="*/ 0 w 1111"/>
              <a:gd name="T10" fmla="*/ 0 h 565"/>
              <a:gd name="T11" fmla="*/ 1111 w 1111"/>
              <a:gd name="T12" fmla="*/ 565 h 565"/>
            </a:gdLst>
            <a:ahLst/>
            <a:cxnLst>
              <a:cxn ang="T6">
                <a:pos x="T0" y="T1"/>
              </a:cxn>
              <a:cxn ang="T7">
                <a:pos x="T2" y="T3"/>
              </a:cxn>
              <a:cxn ang="T8">
                <a:pos x="T4" y="T5"/>
              </a:cxn>
            </a:cxnLst>
            <a:rect l="T9" t="T10" r="T11" b="T12"/>
            <a:pathLst>
              <a:path w="1111" h="565">
                <a:moveTo>
                  <a:pt x="1111" y="565"/>
                </a:moveTo>
                <a:lnTo>
                  <a:pt x="193" y="0"/>
                </a:lnTo>
                <a:lnTo>
                  <a:pt x="0" y="0"/>
                </a:lnTo>
              </a:path>
            </a:pathLst>
          </a:custGeom>
          <a:noFill/>
          <a:ln w="11113">
            <a:solidFill>
              <a:srgbClr val="000000"/>
            </a:solidFill>
            <a:round/>
            <a:headEnd/>
            <a:tailEnd/>
          </a:ln>
        </p:spPr>
        <p:txBody>
          <a:bodyPr/>
          <a:lstStyle/>
          <a:p>
            <a:endParaRPr lang="en-US"/>
          </a:p>
        </p:txBody>
      </p:sp>
      <p:sp>
        <p:nvSpPr>
          <p:cNvPr id="55308" name="Freeform 12"/>
          <p:cNvSpPr>
            <a:spLocks/>
          </p:cNvSpPr>
          <p:nvPr/>
        </p:nvSpPr>
        <p:spPr bwMode="auto">
          <a:xfrm>
            <a:off x="7307264" y="4079876"/>
            <a:ext cx="1152525" cy="366713"/>
          </a:xfrm>
          <a:custGeom>
            <a:avLst/>
            <a:gdLst>
              <a:gd name="T0" fmla="*/ 2147483647 w 938"/>
              <a:gd name="T1" fmla="*/ 2147483647 h 298"/>
              <a:gd name="T2" fmla="*/ 2147483647 w 938"/>
              <a:gd name="T3" fmla="*/ 0 h 298"/>
              <a:gd name="T4" fmla="*/ 0 w 938"/>
              <a:gd name="T5" fmla="*/ 0 h 298"/>
              <a:gd name="T6" fmla="*/ 0 60000 65536"/>
              <a:gd name="T7" fmla="*/ 0 60000 65536"/>
              <a:gd name="T8" fmla="*/ 0 60000 65536"/>
              <a:gd name="T9" fmla="*/ 0 w 938"/>
              <a:gd name="T10" fmla="*/ 0 h 298"/>
              <a:gd name="T11" fmla="*/ 938 w 938"/>
              <a:gd name="T12" fmla="*/ 298 h 298"/>
            </a:gdLst>
            <a:ahLst/>
            <a:cxnLst>
              <a:cxn ang="T6">
                <a:pos x="T0" y="T1"/>
              </a:cxn>
              <a:cxn ang="T7">
                <a:pos x="T2" y="T3"/>
              </a:cxn>
              <a:cxn ang="T8">
                <a:pos x="T4" y="T5"/>
              </a:cxn>
            </a:cxnLst>
            <a:rect l="T9" t="T10" r="T11" b="T12"/>
            <a:pathLst>
              <a:path w="938" h="298">
                <a:moveTo>
                  <a:pt x="938" y="298"/>
                </a:moveTo>
                <a:lnTo>
                  <a:pt x="270" y="0"/>
                </a:lnTo>
                <a:lnTo>
                  <a:pt x="0" y="0"/>
                </a:lnTo>
              </a:path>
            </a:pathLst>
          </a:custGeom>
          <a:noFill/>
          <a:ln w="11113">
            <a:solidFill>
              <a:srgbClr val="000000"/>
            </a:solidFill>
            <a:round/>
            <a:headEnd/>
            <a:tailEnd/>
          </a:ln>
        </p:spPr>
        <p:txBody>
          <a:bodyPr/>
          <a:lstStyle/>
          <a:p>
            <a:endParaRPr lang="en-US"/>
          </a:p>
        </p:txBody>
      </p:sp>
      <p:sp>
        <p:nvSpPr>
          <p:cNvPr id="55309" name="Freeform 13"/>
          <p:cNvSpPr>
            <a:spLocks/>
          </p:cNvSpPr>
          <p:nvPr/>
        </p:nvSpPr>
        <p:spPr bwMode="auto">
          <a:xfrm>
            <a:off x="7670801" y="4471988"/>
            <a:ext cx="398463" cy="158750"/>
          </a:xfrm>
          <a:custGeom>
            <a:avLst/>
            <a:gdLst>
              <a:gd name="T0" fmla="*/ 2147483647 w 324"/>
              <a:gd name="T1" fmla="*/ 0 h 129"/>
              <a:gd name="T2" fmla="*/ 2147483647 w 324"/>
              <a:gd name="T3" fmla="*/ 2147483647 h 129"/>
              <a:gd name="T4" fmla="*/ 0 w 324"/>
              <a:gd name="T5" fmla="*/ 2147483647 h 129"/>
              <a:gd name="T6" fmla="*/ 0 60000 65536"/>
              <a:gd name="T7" fmla="*/ 0 60000 65536"/>
              <a:gd name="T8" fmla="*/ 0 60000 65536"/>
              <a:gd name="T9" fmla="*/ 0 w 324"/>
              <a:gd name="T10" fmla="*/ 0 h 129"/>
              <a:gd name="T11" fmla="*/ 324 w 324"/>
              <a:gd name="T12" fmla="*/ 129 h 129"/>
            </a:gdLst>
            <a:ahLst/>
            <a:cxnLst>
              <a:cxn ang="T6">
                <a:pos x="T0" y="T1"/>
              </a:cxn>
              <a:cxn ang="T7">
                <a:pos x="T2" y="T3"/>
              </a:cxn>
              <a:cxn ang="T8">
                <a:pos x="T4" y="T5"/>
              </a:cxn>
            </a:cxnLst>
            <a:rect l="T9" t="T10" r="T11" b="T12"/>
            <a:pathLst>
              <a:path w="324" h="129">
                <a:moveTo>
                  <a:pt x="324" y="0"/>
                </a:moveTo>
                <a:lnTo>
                  <a:pt x="137" y="129"/>
                </a:lnTo>
                <a:lnTo>
                  <a:pt x="0" y="129"/>
                </a:lnTo>
              </a:path>
            </a:pathLst>
          </a:custGeom>
          <a:noFill/>
          <a:ln w="11113">
            <a:solidFill>
              <a:srgbClr val="000000"/>
            </a:solidFill>
            <a:round/>
            <a:headEnd/>
            <a:tailEnd/>
          </a:ln>
        </p:spPr>
        <p:txBody>
          <a:bodyPr/>
          <a:lstStyle/>
          <a:p>
            <a:endParaRPr lang="en-US"/>
          </a:p>
        </p:txBody>
      </p:sp>
      <p:sp>
        <p:nvSpPr>
          <p:cNvPr id="55310" name="Freeform 14"/>
          <p:cNvSpPr>
            <a:spLocks/>
          </p:cNvSpPr>
          <p:nvPr/>
        </p:nvSpPr>
        <p:spPr bwMode="auto">
          <a:xfrm>
            <a:off x="7497764" y="4862514"/>
            <a:ext cx="973137" cy="280987"/>
          </a:xfrm>
          <a:custGeom>
            <a:avLst/>
            <a:gdLst>
              <a:gd name="T0" fmla="*/ 2147483647 w 792"/>
              <a:gd name="T1" fmla="*/ 0 h 229"/>
              <a:gd name="T2" fmla="*/ 2147483647 w 792"/>
              <a:gd name="T3" fmla="*/ 2147483647 h 229"/>
              <a:gd name="T4" fmla="*/ 0 w 792"/>
              <a:gd name="T5" fmla="*/ 2147483647 h 229"/>
              <a:gd name="T6" fmla="*/ 0 60000 65536"/>
              <a:gd name="T7" fmla="*/ 0 60000 65536"/>
              <a:gd name="T8" fmla="*/ 0 60000 65536"/>
              <a:gd name="T9" fmla="*/ 0 w 792"/>
              <a:gd name="T10" fmla="*/ 0 h 229"/>
              <a:gd name="T11" fmla="*/ 792 w 792"/>
              <a:gd name="T12" fmla="*/ 229 h 229"/>
            </a:gdLst>
            <a:ahLst/>
            <a:cxnLst>
              <a:cxn ang="T6">
                <a:pos x="T0" y="T1"/>
              </a:cxn>
              <a:cxn ang="T7">
                <a:pos x="T2" y="T3"/>
              </a:cxn>
              <a:cxn ang="T8">
                <a:pos x="T4" y="T5"/>
              </a:cxn>
            </a:cxnLst>
            <a:rect l="T9" t="T10" r="T11" b="T12"/>
            <a:pathLst>
              <a:path w="792" h="229">
                <a:moveTo>
                  <a:pt x="792" y="0"/>
                </a:moveTo>
                <a:lnTo>
                  <a:pt x="335" y="229"/>
                </a:lnTo>
                <a:lnTo>
                  <a:pt x="0" y="229"/>
                </a:lnTo>
              </a:path>
            </a:pathLst>
          </a:custGeom>
          <a:noFill/>
          <a:ln w="11113">
            <a:solidFill>
              <a:srgbClr val="000000"/>
            </a:solidFill>
            <a:round/>
            <a:headEnd/>
            <a:tailEnd/>
          </a:ln>
        </p:spPr>
        <p:txBody>
          <a:bodyPr/>
          <a:lstStyle/>
          <a:p>
            <a:endParaRPr lang="en-US"/>
          </a:p>
        </p:txBody>
      </p:sp>
      <p:sp>
        <p:nvSpPr>
          <p:cNvPr id="55311" name="Freeform 15"/>
          <p:cNvSpPr>
            <a:spLocks/>
          </p:cNvSpPr>
          <p:nvPr/>
        </p:nvSpPr>
        <p:spPr bwMode="auto">
          <a:xfrm>
            <a:off x="7608889" y="5053014"/>
            <a:ext cx="1362075" cy="625475"/>
          </a:xfrm>
          <a:custGeom>
            <a:avLst/>
            <a:gdLst>
              <a:gd name="T0" fmla="*/ 2147483647 w 1109"/>
              <a:gd name="T1" fmla="*/ 0 h 509"/>
              <a:gd name="T2" fmla="*/ 2147483647 w 1109"/>
              <a:gd name="T3" fmla="*/ 2147483647 h 509"/>
              <a:gd name="T4" fmla="*/ 0 w 1109"/>
              <a:gd name="T5" fmla="*/ 2147483647 h 509"/>
              <a:gd name="T6" fmla="*/ 0 60000 65536"/>
              <a:gd name="T7" fmla="*/ 0 60000 65536"/>
              <a:gd name="T8" fmla="*/ 0 60000 65536"/>
              <a:gd name="T9" fmla="*/ 0 w 1109"/>
              <a:gd name="T10" fmla="*/ 0 h 509"/>
              <a:gd name="T11" fmla="*/ 1109 w 1109"/>
              <a:gd name="T12" fmla="*/ 509 h 509"/>
            </a:gdLst>
            <a:ahLst/>
            <a:cxnLst>
              <a:cxn ang="T6">
                <a:pos x="T0" y="T1"/>
              </a:cxn>
              <a:cxn ang="T7">
                <a:pos x="T2" y="T3"/>
              </a:cxn>
              <a:cxn ang="T8">
                <a:pos x="T4" y="T5"/>
              </a:cxn>
            </a:cxnLst>
            <a:rect l="T9" t="T10" r="T11" b="T12"/>
            <a:pathLst>
              <a:path w="1109" h="509">
                <a:moveTo>
                  <a:pt x="1109" y="0"/>
                </a:moveTo>
                <a:lnTo>
                  <a:pt x="381" y="509"/>
                </a:lnTo>
                <a:lnTo>
                  <a:pt x="0" y="509"/>
                </a:lnTo>
              </a:path>
            </a:pathLst>
          </a:custGeom>
          <a:noFill/>
          <a:ln w="11113">
            <a:solidFill>
              <a:srgbClr val="000000"/>
            </a:solidFill>
            <a:round/>
            <a:headEnd/>
            <a:tailEnd/>
          </a:ln>
        </p:spPr>
        <p:txBody>
          <a:bodyPr/>
          <a:lstStyle/>
          <a:p>
            <a:endParaRPr lang="en-US"/>
          </a:p>
        </p:txBody>
      </p:sp>
      <p:sp>
        <p:nvSpPr>
          <p:cNvPr id="55312" name="Freeform 16"/>
          <p:cNvSpPr>
            <a:spLocks/>
          </p:cNvSpPr>
          <p:nvPr/>
        </p:nvSpPr>
        <p:spPr bwMode="auto">
          <a:xfrm>
            <a:off x="7426325" y="5434013"/>
            <a:ext cx="1449388" cy="614362"/>
          </a:xfrm>
          <a:custGeom>
            <a:avLst/>
            <a:gdLst>
              <a:gd name="T0" fmla="*/ 2147483647 w 1180"/>
              <a:gd name="T1" fmla="*/ 0 h 501"/>
              <a:gd name="T2" fmla="*/ 2147483647 w 1180"/>
              <a:gd name="T3" fmla="*/ 2147483647 h 501"/>
              <a:gd name="T4" fmla="*/ 0 w 1180"/>
              <a:gd name="T5" fmla="*/ 2147483647 h 501"/>
              <a:gd name="T6" fmla="*/ 0 60000 65536"/>
              <a:gd name="T7" fmla="*/ 0 60000 65536"/>
              <a:gd name="T8" fmla="*/ 0 60000 65536"/>
              <a:gd name="T9" fmla="*/ 0 w 1180"/>
              <a:gd name="T10" fmla="*/ 0 h 501"/>
              <a:gd name="T11" fmla="*/ 1180 w 1180"/>
              <a:gd name="T12" fmla="*/ 501 h 501"/>
            </a:gdLst>
            <a:ahLst/>
            <a:cxnLst>
              <a:cxn ang="T6">
                <a:pos x="T0" y="T1"/>
              </a:cxn>
              <a:cxn ang="T7">
                <a:pos x="T2" y="T3"/>
              </a:cxn>
              <a:cxn ang="T8">
                <a:pos x="T4" y="T5"/>
              </a:cxn>
            </a:cxnLst>
            <a:rect l="T9" t="T10" r="T11" b="T12"/>
            <a:pathLst>
              <a:path w="1180" h="501">
                <a:moveTo>
                  <a:pt x="1180" y="0"/>
                </a:moveTo>
                <a:lnTo>
                  <a:pt x="722" y="501"/>
                </a:lnTo>
                <a:lnTo>
                  <a:pt x="0" y="501"/>
                </a:lnTo>
              </a:path>
            </a:pathLst>
          </a:custGeom>
          <a:noFill/>
          <a:ln w="11113">
            <a:solidFill>
              <a:srgbClr val="000000"/>
            </a:solidFill>
            <a:round/>
            <a:headEnd/>
            <a:tailEnd/>
          </a:ln>
        </p:spPr>
        <p:txBody>
          <a:bodyPr/>
          <a:lstStyle/>
          <a:p>
            <a:endParaRPr lang="en-US"/>
          </a:p>
        </p:txBody>
      </p:sp>
      <p:sp>
        <p:nvSpPr>
          <p:cNvPr id="55313" name="Rectangle 17"/>
          <p:cNvSpPr>
            <a:spLocks noChangeArrowheads="1"/>
          </p:cNvSpPr>
          <p:nvPr/>
        </p:nvSpPr>
        <p:spPr bwMode="auto">
          <a:xfrm>
            <a:off x="6200775" y="3201989"/>
            <a:ext cx="1316038" cy="198437"/>
          </a:xfrm>
          <a:prstGeom prst="rect">
            <a:avLst/>
          </a:prstGeom>
          <a:noFill/>
          <a:ln w="9525">
            <a:noFill/>
            <a:miter lim="800000"/>
            <a:headEnd/>
            <a:tailEnd/>
          </a:ln>
        </p:spPr>
        <p:txBody>
          <a:bodyPr wrap="none" lIns="0" tIns="0" rIns="0" bIns="0">
            <a:spAutoFit/>
          </a:bodyPr>
          <a:lstStyle/>
          <a:p>
            <a:r>
              <a:rPr lang="en-US" sz="1300" b="1">
                <a:solidFill>
                  <a:srgbClr val="000000"/>
                </a:solidFill>
              </a:rPr>
              <a:t>Zygomatic nerve</a:t>
            </a:r>
            <a:endParaRPr lang="en-US" b="1">
              <a:latin typeface="Arial" charset="0"/>
            </a:endParaRPr>
          </a:p>
        </p:txBody>
      </p:sp>
      <p:sp>
        <p:nvSpPr>
          <p:cNvPr id="55314" name="Rectangle 18"/>
          <p:cNvSpPr>
            <a:spLocks noChangeArrowheads="1"/>
          </p:cNvSpPr>
          <p:nvPr/>
        </p:nvSpPr>
        <p:spPr bwMode="auto">
          <a:xfrm>
            <a:off x="6200775" y="3582989"/>
            <a:ext cx="1030288" cy="198437"/>
          </a:xfrm>
          <a:prstGeom prst="rect">
            <a:avLst/>
          </a:prstGeom>
          <a:noFill/>
          <a:ln w="9525">
            <a:noFill/>
            <a:miter lim="800000"/>
            <a:headEnd/>
            <a:tailEnd/>
          </a:ln>
        </p:spPr>
        <p:txBody>
          <a:bodyPr wrap="none" lIns="0" tIns="0" rIns="0" bIns="0">
            <a:spAutoFit/>
          </a:bodyPr>
          <a:lstStyle/>
          <a:p>
            <a:r>
              <a:rPr lang="en-US" sz="1300" b="1">
                <a:solidFill>
                  <a:srgbClr val="000000"/>
                </a:solidFill>
              </a:rPr>
              <a:t>Buccal nerve</a:t>
            </a:r>
            <a:endParaRPr lang="en-US" b="1">
              <a:latin typeface="Arial" charset="0"/>
            </a:endParaRPr>
          </a:p>
        </p:txBody>
      </p:sp>
      <p:sp>
        <p:nvSpPr>
          <p:cNvPr id="55315" name="Rectangle 19"/>
          <p:cNvSpPr>
            <a:spLocks noChangeArrowheads="1"/>
          </p:cNvSpPr>
          <p:nvPr/>
        </p:nvSpPr>
        <p:spPr bwMode="auto">
          <a:xfrm>
            <a:off x="6200776" y="3975100"/>
            <a:ext cx="957263" cy="198438"/>
          </a:xfrm>
          <a:prstGeom prst="rect">
            <a:avLst/>
          </a:prstGeom>
          <a:noFill/>
          <a:ln w="9525">
            <a:noFill/>
            <a:miter lim="800000"/>
            <a:headEnd/>
            <a:tailEnd/>
          </a:ln>
        </p:spPr>
        <p:txBody>
          <a:bodyPr wrap="none" lIns="0" tIns="0" rIns="0" bIns="0">
            <a:spAutoFit/>
          </a:bodyPr>
          <a:lstStyle/>
          <a:p>
            <a:r>
              <a:rPr lang="en-US" sz="1300" b="1">
                <a:solidFill>
                  <a:srgbClr val="000000"/>
                </a:solidFill>
              </a:rPr>
              <a:t>Facial nerve</a:t>
            </a:r>
            <a:endParaRPr lang="en-US" b="1">
              <a:latin typeface="Arial" charset="0"/>
            </a:endParaRPr>
          </a:p>
        </p:txBody>
      </p:sp>
      <p:sp>
        <p:nvSpPr>
          <p:cNvPr id="55316" name="Rectangle 20"/>
          <p:cNvSpPr>
            <a:spLocks noChangeArrowheads="1"/>
          </p:cNvSpPr>
          <p:nvPr/>
        </p:nvSpPr>
        <p:spPr bwMode="auto">
          <a:xfrm>
            <a:off x="6200775" y="5575300"/>
            <a:ext cx="1371600" cy="198438"/>
          </a:xfrm>
          <a:prstGeom prst="rect">
            <a:avLst/>
          </a:prstGeom>
          <a:noFill/>
          <a:ln w="9525">
            <a:noFill/>
            <a:miter lim="800000"/>
            <a:headEnd/>
            <a:tailEnd/>
          </a:ln>
        </p:spPr>
        <p:txBody>
          <a:bodyPr wrap="none" lIns="0" tIns="0" rIns="0" bIns="0">
            <a:spAutoFit/>
          </a:bodyPr>
          <a:lstStyle/>
          <a:p>
            <a:r>
              <a:rPr lang="en-US" sz="1300" b="1">
                <a:solidFill>
                  <a:srgbClr val="000000"/>
                </a:solidFill>
              </a:rPr>
              <a:t>Mandibular nerve</a:t>
            </a:r>
            <a:endParaRPr lang="en-US" b="1">
              <a:latin typeface="Arial" charset="0"/>
            </a:endParaRPr>
          </a:p>
        </p:txBody>
      </p:sp>
      <p:sp>
        <p:nvSpPr>
          <p:cNvPr id="55317" name="Rectangle 21"/>
          <p:cNvSpPr>
            <a:spLocks noChangeArrowheads="1"/>
          </p:cNvSpPr>
          <p:nvPr/>
        </p:nvSpPr>
        <p:spPr bwMode="auto">
          <a:xfrm>
            <a:off x="6200775" y="5935664"/>
            <a:ext cx="1130300" cy="198437"/>
          </a:xfrm>
          <a:prstGeom prst="rect">
            <a:avLst/>
          </a:prstGeom>
          <a:noFill/>
          <a:ln w="9525">
            <a:noFill/>
            <a:miter lim="800000"/>
            <a:headEnd/>
            <a:tailEnd/>
          </a:ln>
        </p:spPr>
        <p:txBody>
          <a:bodyPr wrap="none" lIns="0" tIns="0" rIns="0" bIns="0">
            <a:spAutoFit/>
          </a:bodyPr>
          <a:lstStyle/>
          <a:p>
            <a:r>
              <a:rPr lang="en-US" sz="1300" b="1">
                <a:solidFill>
                  <a:srgbClr val="000000"/>
                </a:solidFill>
              </a:rPr>
              <a:t>Cervical nerve</a:t>
            </a:r>
            <a:endParaRPr lang="en-US" b="1">
              <a:latin typeface="Arial" charset="0"/>
            </a:endParaRPr>
          </a:p>
        </p:txBody>
      </p:sp>
      <p:sp>
        <p:nvSpPr>
          <p:cNvPr id="55318" name="Text Box 22"/>
          <p:cNvSpPr txBox="1">
            <a:spLocks noChangeArrowheads="1"/>
          </p:cNvSpPr>
          <p:nvPr/>
        </p:nvSpPr>
        <p:spPr bwMode="auto">
          <a:xfrm>
            <a:off x="6200776" y="2816225"/>
            <a:ext cx="1323975" cy="198438"/>
          </a:xfrm>
          <a:prstGeom prst="rect">
            <a:avLst/>
          </a:prstGeom>
          <a:noFill/>
          <a:ln w="9525">
            <a:noFill/>
            <a:miter lim="800000"/>
            <a:headEnd/>
            <a:tailEnd/>
          </a:ln>
        </p:spPr>
        <p:txBody>
          <a:bodyPr wrap="none" lIns="0" tIns="0" bIns="0">
            <a:spAutoFit/>
          </a:bodyPr>
          <a:lstStyle/>
          <a:p>
            <a:r>
              <a:rPr lang="en-US" sz="1300" b="1"/>
              <a:t>Temporal nerve</a:t>
            </a:r>
          </a:p>
        </p:txBody>
      </p:sp>
      <p:sp>
        <p:nvSpPr>
          <p:cNvPr id="55319" name="Text Box 23"/>
          <p:cNvSpPr txBox="1">
            <a:spLocks noChangeArrowheads="1"/>
          </p:cNvSpPr>
          <p:nvPr/>
        </p:nvSpPr>
        <p:spPr bwMode="auto">
          <a:xfrm>
            <a:off x="6200775" y="4524376"/>
            <a:ext cx="1562100" cy="396875"/>
          </a:xfrm>
          <a:prstGeom prst="rect">
            <a:avLst/>
          </a:prstGeom>
          <a:noFill/>
          <a:ln w="9525">
            <a:noFill/>
            <a:miter lim="800000"/>
            <a:headEnd/>
            <a:tailEnd/>
          </a:ln>
        </p:spPr>
        <p:txBody>
          <a:bodyPr wrap="none" lIns="0" tIns="0" bIns="0">
            <a:spAutoFit/>
          </a:bodyPr>
          <a:lstStyle/>
          <a:p>
            <a:r>
              <a:rPr lang="en-US" sz="1300" b="1"/>
              <a:t>Posterior auricular</a:t>
            </a:r>
          </a:p>
          <a:p>
            <a:r>
              <a:rPr lang="en-US" sz="1300" b="1"/>
              <a:t>nerve</a:t>
            </a:r>
          </a:p>
        </p:txBody>
      </p:sp>
      <p:sp>
        <p:nvSpPr>
          <p:cNvPr id="55320" name="Text Box 24"/>
          <p:cNvSpPr txBox="1">
            <a:spLocks noChangeArrowheads="1"/>
          </p:cNvSpPr>
          <p:nvPr/>
        </p:nvSpPr>
        <p:spPr bwMode="auto">
          <a:xfrm>
            <a:off x="6200776" y="5040314"/>
            <a:ext cx="1323975" cy="396875"/>
          </a:xfrm>
          <a:prstGeom prst="rect">
            <a:avLst/>
          </a:prstGeom>
          <a:noFill/>
          <a:ln w="9525">
            <a:noFill/>
            <a:miter lim="800000"/>
            <a:headEnd/>
            <a:tailEnd/>
          </a:ln>
        </p:spPr>
        <p:txBody>
          <a:bodyPr wrap="none" lIns="0" tIns="0" bIns="0">
            <a:spAutoFit/>
          </a:bodyPr>
          <a:lstStyle/>
          <a:p>
            <a:r>
              <a:rPr lang="en-US" sz="1300" b="1"/>
              <a:t>Parotid salivary</a:t>
            </a:r>
          </a:p>
          <a:p>
            <a:r>
              <a:rPr lang="en-US" sz="1300" b="1"/>
              <a:t>gland</a:t>
            </a:r>
          </a:p>
        </p:txBody>
      </p:sp>
      <p:sp>
        <p:nvSpPr>
          <p:cNvPr id="55321" name="Text Box 26"/>
          <p:cNvSpPr txBox="1">
            <a:spLocks noChangeArrowheads="1"/>
          </p:cNvSpPr>
          <p:nvPr/>
        </p:nvSpPr>
        <p:spPr bwMode="auto">
          <a:xfrm>
            <a:off x="9626600" y="6248401"/>
            <a:ext cx="383438" cy="307777"/>
          </a:xfrm>
          <a:prstGeom prst="rect">
            <a:avLst/>
          </a:prstGeom>
          <a:noFill/>
          <a:ln w="9525">
            <a:noFill/>
            <a:miter lim="800000"/>
            <a:headEnd/>
            <a:tailEnd/>
          </a:ln>
        </p:spPr>
        <p:txBody>
          <a:bodyPr wrap="none">
            <a:spAutoFit/>
          </a:bodyPr>
          <a:lstStyle/>
          <a:p>
            <a:r>
              <a:rPr lang="en-US" sz="1400"/>
              <a:t>68</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Number Placeholder 5"/>
          <p:cNvSpPr>
            <a:spLocks noGrp="1"/>
          </p:cNvSpPr>
          <p:nvPr>
            <p:ph type="sldNum" sz="quarter" idx="12"/>
          </p:nvPr>
        </p:nvSpPr>
        <p:spPr>
          <a:noFill/>
        </p:spPr>
        <p:txBody>
          <a:bodyPr/>
          <a:lstStyle/>
          <a:p>
            <a:fld id="{E871C17F-8CC7-4757-B9D6-497DFF18C37E}" type="slidenum">
              <a:rPr lang="en-US" smtClean="0"/>
              <a:pPr/>
              <a:t>112</a:t>
            </a:fld>
            <a:endParaRPr lang="en-US" smtClean="0"/>
          </a:p>
        </p:txBody>
      </p:sp>
      <p:sp>
        <p:nvSpPr>
          <p:cNvPr id="56324" name="Text Box 3"/>
          <p:cNvSpPr txBox="1">
            <a:spLocks noChangeArrowheads="1"/>
          </p:cNvSpPr>
          <p:nvPr/>
        </p:nvSpPr>
        <p:spPr bwMode="auto">
          <a:xfrm>
            <a:off x="1905000" y="990600"/>
            <a:ext cx="4724400" cy="5016758"/>
          </a:xfrm>
          <a:prstGeom prst="rect">
            <a:avLst/>
          </a:prstGeom>
          <a:noFill/>
          <a:ln w="9525">
            <a:noFill/>
            <a:miter lim="800000"/>
            <a:headEnd/>
            <a:tailEnd/>
          </a:ln>
        </p:spPr>
        <p:txBody>
          <a:bodyPr>
            <a:spAutoFit/>
          </a:bodyPr>
          <a:lstStyle/>
          <a:p>
            <a:pPr>
              <a:buClr>
                <a:schemeClr val="tx1"/>
              </a:buClr>
              <a:buFontTx/>
              <a:buChar char="•"/>
            </a:pPr>
            <a:r>
              <a:rPr lang="en-US" sz="2000" dirty="0">
                <a:solidFill>
                  <a:schemeClr val="accent2"/>
                </a:solidFill>
              </a:rPr>
              <a:t> </a:t>
            </a:r>
            <a:r>
              <a:rPr lang="en-US" sz="2000" dirty="0">
                <a:solidFill>
                  <a:schemeClr val="accent2"/>
                </a:solidFill>
              </a:rPr>
              <a:t>Auditory nerve</a:t>
            </a:r>
            <a:endParaRPr lang="en-US" sz="2000" dirty="0">
              <a:solidFill>
                <a:schemeClr val="accent2"/>
              </a:solidFill>
            </a:endParaRPr>
          </a:p>
          <a:p>
            <a:pPr lvl="1">
              <a:buClr>
                <a:schemeClr val="accent2"/>
              </a:buClr>
              <a:buFontTx/>
              <a:buChar char="•"/>
            </a:pPr>
            <a:r>
              <a:rPr lang="en-US" sz="2000" dirty="0"/>
              <a:t>Also called as </a:t>
            </a:r>
            <a:r>
              <a:rPr lang="en-US" sz="2000" dirty="0" err="1"/>
              <a:t>Vestibulo</a:t>
            </a:r>
            <a:r>
              <a:rPr lang="en-US" sz="2000" dirty="0"/>
              <a:t>-cochlear nerve</a:t>
            </a:r>
            <a:endParaRPr lang="en-US" sz="2000" dirty="0"/>
          </a:p>
          <a:p>
            <a:pPr lvl="1">
              <a:buClr>
                <a:schemeClr val="accent2"/>
              </a:buClr>
              <a:buFontTx/>
              <a:buChar char="•"/>
            </a:pPr>
            <a:r>
              <a:rPr lang="en-US" sz="2000" dirty="0"/>
              <a:t> Sensory nerve</a:t>
            </a:r>
          </a:p>
          <a:p>
            <a:pPr lvl="1">
              <a:buClr>
                <a:schemeClr val="accent2"/>
              </a:buClr>
              <a:buFontTx/>
              <a:buChar char="•"/>
            </a:pPr>
            <a:r>
              <a:rPr lang="en-US" sz="2000" dirty="0"/>
              <a:t> </a:t>
            </a:r>
            <a:r>
              <a:rPr lang="en-US" sz="2000" dirty="0"/>
              <a:t>Two </a:t>
            </a:r>
            <a:r>
              <a:rPr lang="en-US" sz="2000" dirty="0"/>
              <a:t>branches:</a:t>
            </a:r>
          </a:p>
          <a:p>
            <a:pPr lvl="2">
              <a:buClr>
                <a:schemeClr val="accent2"/>
              </a:buClr>
              <a:buFontTx/>
              <a:buChar char="•"/>
            </a:pPr>
            <a:r>
              <a:rPr lang="en-US" sz="2000" dirty="0"/>
              <a:t> Vestibular branch</a:t>
            </a:r>
          </a:p>
          <a:p>
            <a:pPr lvl="3">
              <a:buClr>
                <a:schemeClr val="accent2"/>
              </a:buClr>
              <a:buFontTx/>
              <a:buChar char="•"/>
            </a:pPr>
            <a:r>
              <a:rPr lang="en-US" sz="2000" dirty="0"/>
              <a:t> Sensory </a:t>
            </a:r>
            <a:r>
              <a:rPr lang="en-US" sz="2000" dirty="0"/>
              <a:t>impulses from semi-circular canals of ear to cerebellum, associated with maintenance of posture, balance &amp; equilibrium of body.</a:t>
            </a:r>
            <a:endParaRPr lang="en-US" sz="2000" dirty="0"/>
          </a:p>
          <a:p>
            <a:pPr lvl="2">
              <a:buClr>
                <a:schemeClr val="accent2"/>
              </a:buClr>
              <a:buFontTx/>
              <a:buChar char="•"/>
            </a:pPr>
            <a:r>
              <a:rPr lang="en-US" sz="2000" dirty="0"/>
              <a:t> Cochlear branch </a:t>
            </a:r>
          </a:p>
          <a:p>
            <a:pPr lvl="3">
              <a:buClr>
                <a:schemeClr val="accent2"/>
              </a:buClr>
              <a:buFontTx/>
              <a:buChar char="•"/>
            </a:pPr>
            <a:r>
              <a:rPr lang="en-US" sz="2000" dirty="0"/>
              <a:t> Sensory </a:t>
            </a:r>
            <a:r>
              <a:rPr lang="en-US" sz="2000" dirty="0"/>
              <a:t>sound impulses from cochlea to sound area of cerebral cortex.</a:t>
            </a:r>
            <a:endParaRPr lang="en-US" sz="2000" dirty="0"/>
          </a:p>
        </p:txBody>
      </p:sp>
      <p:sp>
        <p:nvSpPr>
          <p:cNvPr id="56325" name="Text Box 4"/>
          <p:cNvSpPr txBox="1">
            <a:spLocks noChangeArrowheads="1"/>
          </p:cNvSpPr>
          <p:nvPr/>
        </p:nvSpPr>
        <p:spPr bwMode="auto">
          <a:xfrm>
            <a:off x="6400800" y="1143001"/>
            <a:ext cx="4267200" cy="2246769"/>
          </a:xfrm>
          <a:prstGeom prst="rect">
            <a:avLst/>
          </a:prstGeom>
          <a:noFill/>
          <a:ln w="9525">
            <a:noFill/>
            <a:miter lim="800000"/>
            <a:headEnd/>
            <a:tailEnd/>
          </a:ln>
        </p:spPr>
        <p:txBody>
          <a:bodyPr>
            <a:spAutoFit/>
          </a:bodyPr>
          <a:lstStyle/>
          <a:p>
            <a:pPr>
              <a:buClr>
                <a:schemeClr val="tx1"/>
              </a:buClr>
              <a:buFontTx/>
              <a:buChar char="•"/>
            </a:pPr>
            <a:r>
              <a:rPr lang="en-US" sz="2000" dirty="0">
                <a:solidFill>
                  <a:schemeClr val="accent2"/>
                </a:solidFill>
              </a:rPr>
              <a:t> </a:t>
            </a:r>
            <a:r>
              <a:rPr lang="en-US" sz="2000" dirty="0" err="1">
                <a:solidFill>
                  <a:schemeClr val="accent2"/>
                </a:solidFill>
              </a:rPr>
              <a:t>Glossopharyngeal</a:t>
            </a:r>
            <a:r>
              <a:rPr lang="en-US" sz="2000" dirty="0">
                <a:solidFill>
                  <a:schemeClr val="accent2"/>
                </a:solidFill>
              </a:rPr>
              <a:t> </a:t>
            </a:r>
            <a:r>
              <a:rPr lang="en-US" sz="2000" dirty="0">
                <a:solidFill>
                  <a:schemeClr val="accent2"/>
                </a:solidFill>
              </a:rPr>
              <a:t>nerve</a:t>
            </a:r>
            <a:endParaRPr lang="en-US" sz="2000" dirty="0">
              <a:solidFill>
                <a:schemeClr val="accent2"/>
              </a:solidFill>
            </a:endParaRPr>
          </a:p>
          <a:p>
            <a:pPr lvl="1">
              <a:buClr>
                <a:schemeClr val="accent2"/>
              </a:buClr>
              <a:buFontTx/>
              <a:buChar char="•"/>
            </a:pPr>
            <a:r>
              <a:rPr lang="en-US" sz="2000" dirty="0"/>
              <a:t> Mixed nerve</a:t>
            </a:r>
          </a:p>
          <a:p>
            <a:pPr lvl="1">
              <a:buClr>
                <a:schemeClr val="accent2"/>
              </a:buClr>
              <a:buFontTx/>
              <a:buChar char="•"/>
            </a:pPr>
            <a:r>
              <a:rPr lang="en-US" sz="2000" dirty="0"/>
              <a:t> Sensory from pharynx, tonsils, tongue and carotid arteries</a:t>
            </a:r>
          </a:p>
          <a:p>
            <a:pPr lvl="1">
              <a:buClr>
                <a:schemeClr val="accent2"/>
              </a:buClr>
              <a:buFontTx/>
              <a:buChar char="•"/>
            </a:pPr>
            <a:r>
              <a:rPr lang="en-US" sz="2000" dirty="0"/>
              <a:t> Motor to salivary glands and muscles of </a:t>
            </a:r>
            <a:r>
              <a:rPr lang="en-US" sz="2000" dirty="0"/>
              <a:t>pharynx &amp; tongue – responsible for mastication.</a:t>
            </a:r>
            <a:endParaRPr lang="en-US" sz="2000" dirty="0"/>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Number Placeholder 5"/>
          <p:cNvSpPr>
            <a:spLocks noGrp="1"/>
          </p:cNvSpPr>
          <p:nvPr>
            <p:ph type="sldNum" sz="quarter" idx="12"/>
          </p:nvPr>
        </p:nvSpPr>
        <p:spPr>
          <a:noFill/>
        </p:spPr>
        <p:txBody>
          <a:bodyPr/>
          <a:lstStyle/>
          <a:p>
            <a:fld id="{F692B4C6-8DED-4536-B74A-CAABB7CA8043}" type="slidenum">
              <a:rPr lang="en-US" smtClean="0"/>
              <a:pPr/>
              <a:t>113</a:t>
            </a:fld>
            <a:endParaRPr lang="en-US" smtClean="0"/>
          </a:p>
        </p:txBody>
      </p:sp>
      <p:sp>
        <p:nvSpPr>
          <p:cNvPr id="57348" name="Text Box 3"/>
          <p:cNvSpPr txBox="1">
            <a:spLocks noChangeArrowheads="1"/>
          </p:cNvSpPr>
          <p:nvPr/>
        </p:nvSpPr>
        <p:spPr bwMode="auto">
          <a:xfrm>
            <a:off x="1905000" y="1600201"/>
            <a:ext cx="4800600" cy="3477875"/>
          </a:xfrm>
          <a:prstGeom prst="rect">
            <a:avLst/>
          </a:prstGeom>
          <a:noFill/>
          <a:ln w="9525">
            <a:noFill/>
            <a:miter lim="800000"/>
            <a:headEnd/>
            <a:tailEnd/>
          </a:ln>
        </p:spPr>
        <p:txBody>
          <a:bodyPr>
            <a:spAutoFit/>
          </a:bodyPr>
          <a:lstStyle/>
          <a:p>
            <a:pPr>
              <a:buClr>
                <a:schemeClr val="tx1"/>
              </a:buClr>
              <a:buFontTx/>
              <a:buChar char="•"/>
            </a:pPr>
            <a:r>
              <a:rPr lang="en-US" sz="2000" dirty="0">
                <a:solidFill>
                  <a:schemeClr val="accent2"/>
                </a:solidFill>
              </a:rPr>
              <a:t> Vagus </a:t>
            </a:r>
            <a:r>
              <a:rPr lang="en-US" sz="2000" dirty="0">
                <a:solidFill>
                  <a:schemeClr val="accent2"/>
                </a:solidFill>
              </a:rPr>
              <a:t>nerve</a:t>
            </a:r>
            <a:endParaRPr lang="en-US" sz="2000" dirty="0">
              <a:solidFill>
                <a:schemeClr val="accent2"/>
              </a:solidFill>
            </a:endParaRPr>
          </a:p>
          <a:p>
            <a:pPr lvl="1">
              <a:buClr>
                <a:schemeClr val="accent2"/>
              </a:buClr>
              <a:buFontTx/>
              <a:buChar char="•"/>
            </a:pPr>
            <a:r>
              <a:rPr lang="en-US" sz="2000" dirty="0"/>
              <a:t> Mixed nerve</a:t>
            </a:r>
          </a:p>
          <a:p>
            <a:pPr lvl="1">
              <a:buClr>
                <a:schemeClr val="accent2"/>
              </a:buClr>
              <a:buFontTx/>
              <a:buChar char="•"/>
            </a:pPr>
            <a:r>
              <a:rPr lang="en-US" sz="2000" dirty="0"/>
              <a:t> </a:t>
            </a:r>
            <a:r>
              <a:rPr lang="en-US" sz="2000" dirty="0"/>
              <a:t>have extensive distribution.</a:t>
            </a:r>
          </a:p>
          <a:p>
            <a:pPr lvl="1">
              <a:buClr>
                <a:schemeClr val="accent2"/>
              </a:buClr>
              <a:buFontTx/>
              <a:buChar char="•"/>
            </a:pPr>
            <a:r>
              <a:rPr lang="en-US" sz="2000" dirty="0"/>
              <a:t>forms important part of ANS.</a:t>
            </a:r>
          </a:p>
          <a:p>
            <a:pPr lvl="1">
              <a:buClr>
                <a:schemeClr val="accent2"/>
              </a:buClr>
              <a:buFontTx/>
              <a:buChar char="•"/>
            </a:pPr>
            <a:r>
              <a:rPr lang="en-US" sz="2000" dirty="0"/>
              <a:t>Somatic </a:t>
            </a:r>
            <a:r>
              <a:rPr lang="en-US" sz="2000" dirty="0"/>
              <a:t>motor to muscles of speech and swallowing</a:t>
            </a:r>
          </a:p>
          <a:p>
            <a:pPr lvl="1">
              <a:buClr>
                <a:schemeClr val="accent2"/>
              </a:buClr>
              <a:buFontTx/>
              <a:buChar char="•"/>
            </a:pPr>
            <a:r>
              <a:rPr lang="en-US" sz="2000" dirty="0"/>
              <a:t> Autonomic motor to viscera of thorax and abdomen</a:t>
            </a:r>
          </a:p>
          <a:p>
            <a:pPr lvl="1">
              <a:buClr>
                <a:schemeClr val="accent2"/>
              </a:buClr>
              <a:buFontTx/>
              <a:buChar char="•"/>
            </a:pPr>
            <a:r>
              <a:rPr lang="en-US" sz="2000" dirty="0"/>
              <a:t> Sensory from pharynx, larynx, esophagus, and viscera of thorax and abdomen</a:t>
            </a:r>
          </a:p>
        </p:txBody>
      </p:sp>
      <p:pic>
        <p:nvPicPr>
          <p:cNvPr id="57349" name="Picture 5" descr="shi25707_11_28"/>
          <p:cNvPicPr>
            <a:picLocks noChangeAspect="1" noChangeArrowheads="1"/>
          </p:cNvPicPr>
          <p:nvPr/>
        </p:nvPicPr>
        <p:blipFill>
          <a:blip r:embed="rId2"/>
          <a:srcRect/>
          <a:stretch>
            <a:fillRect/>
          </a:stretch>
        </p:blipFill>
        <p:spPr bwMode="auto">
          <a:xfrm>
            <a:off x="7229476" y="1757364"/>
            <a:ext cx="2155825" cy="4986337"/>
          </a:xfrm>
          <a:prstGeom prst="rect">
            <a:avLst/>
          </a:prstGeom>
          <a:noFill/>
          <a:ln w="9525">
            <a:noFill/>
            <a:miter lim="800000"/>
            <a:headEnd/>
            <a:tailEnd/>
          </a:ln>
        </p:spPr>
      </p:pic>
      <p:sp>
        <p:nvSpPr>
          <p:cNvPr id="57350" name="Rectangle 6"/>
          <p:cNvSpPr>
            <a:spLocks noChangeArrowheads="1"/>
          </p:cNvSpPr>
          <p:nvPr/>
        </p:nvSpPr>
        <p:spPr bwMode="auto">
          <a:xfrm>
            <a:off x="6478589" y="1676400"/>
            <a:ext cx="763029" cy="107722"/>
          </a:xfrm>
          <a:prstGeom prst="rect">
            <a:avLst/>
          </a:prstGeom>
          <a:noFill/>
          <a:ln w="9525">
            <a:noFill/>
            <a:miter lim="800000"/>
            <a:headEnd/>
            <a:tailEnd/>
          </a:ln>
        </p:spPr>
        <p:txBody>
          <a:bodyPr wrap="none" lIns="0" tIns="0" rIns="0" bIns="0">
            <a:spAutoFit/>
          </a:bodyPr>
          <a:lstStyle/>
          <a:p>
            <a:r>
              <a:rPr lang="en-US" sz="700" b="1">
                <a:solidFill>
                  <a:srgbClr val="000000"/>
                </a:solidFill>
              </a:rPr>
              <a:t>Meningeal branch</a:t>
            </a:r>
            <a:endParaRPr lang="en-US" sz="700" b="1"/>
          </a:p>
        </p:txBody>
      </p:sp>
      <p:sp>
        <p:nvSpPr>
          <p:cNvPr id="57351" name="Rectangle 7"/>
          <p:cNvSpPr>
            <a:spLocks noChangeArrowheads="1"/>
          </p:cNvSpPr>
          <p:nvPr/>
        </p:nvSpPr>
        <p:spPr bwMode="auto">
          <a:xfrm>
            <a:off x="6478589" y="1851025"/>
            <a:ext cx="718145" cy="107722"/>
          </a:xfrm>
          <a:prstGeom prst="rect">
            <a:avLst/>
          </a:prstGeom>
          <a:noFill/>
          <a:ln w="9525">
            <a:noFill/>
            <a:miter lim="800000"/>
            <a:headEnd/>
            <a:tailEnd/>
          </a:ln>
        </p:spPr>
        <p:txBody>
          <a:bodyPr wrap="none" lIns="0" tIns="0" rIns="0" bIns="0">
            <a:spAutoFit/>
          </a:bodyPr>
          <a:lstStyle/>
          <a:p>
            <a:r>
              <a:rPr lang="en-US" sz="700" b="1">
                <a:solidFill>
                  <a:srgbClr val="000000"/>
                </a:solidFill>
              </a:rPr>
              <a:t>Auricular branch</a:t>
            </a:r>
            <a:endParaRPr lang="en-US" sz="700" b="1"/>
          </a:p>
        </p:txBody>
      </p:sp>
      <p:sp>
        <p:nvSpPr>
          <p:cNvPr id="57352" name="Rectangle 8"/>
          <p:cNvSpPr>
            <a:spLocks noChangeArrowheads="1"/>
          </p:cNvSpPr>
          <p:nvPr/>
        </p:nvSpPr>
        <p:spPr bwMode="auto">
          <a:xfrm>
            <a:off x="6478589" y="2019300"/>
            <a:ext cx="806311" cy="107722"/>
          </a:xfrm>
          <a:prstGeom prst="rect">
            <a:avLst/>
          </a:prstGeom>
          <a:noFill/>
          <a:ln w="9525">
            <a:noFill/>
            <a:miter lim="800000"/>
            <a:headEnd/>
            <a:tailEnd/>
          </a:ln>
        </p:spPr>
        <p:txBody>
          <a:bodyPr wrap="none" lIns="0" tIns="0" rIns="0" bIns="0">
            <a:spAutoFit/>
          </a:bodyPr>
          <a:lstStyle/>
          <a:p>
            <a:r>
              <a:rPr lang="en-US" sz="700" b="1">
                <a:solidFill>
                  <a:srgbClr val="000000"/>
                </a:solidFill>
              </a:rPr>
              <a:t>Pharyngeal branch</a:t>
            </a:r>
            <a:endParaRPr lang="en-US" sz="700" b="1"/>
          </a:p>
        </p:txBody>
      </p:sp>
      <p:sp>
        <p:nvSpPr>
          <p:cNvPr id="57353" name="Rectangle 9"/>
          <p:cNvSpPr>
            <a:spLocks noChangeArrowheads="1"/>
          </p:cNvSpPr>
          <p:nvPr/>
        </p:nvSpPr>
        <p:spPr bwMode="auto">
          <a:xfrm>
            <a:off x="6478588" y="2184400"/>
            <a:ext cx="264496" cy="107722"/>
          </a:xfrm>
          <a:prstGeom prst="rect">
            <a:avLst/>
          </a:prstGeom>
          <a:noFill/>
          <a:ln w="9525">
            <a:noFill/>
            <a:miter lim="800000"/>
            <a:headEnd/>
            <a:tailEnd/>
          </a:ln>
        </p:spPr>
        <p:txBody>
          <a:bodyPr wrap="none" lIns="0" tIns="0" rIns="0" bIns="0">
            <a:spAutoFit/>
          </a:bodyPr>
          <a:lstStyle/>
          <a:p>
            <a:r>
              <a:rPr lang="en-US" sz="700" b="1">
                <a:solidFill>
                  <a:srgbClr val="000000"/>
                </a:solidFill>
              </a:rPr>
              <a:t>Palate</a:t>
            </a:r>
            <a:endParaRPr lang="en-US" sz="700" b="1"/>
          </a:p>
        </p:txBody>
      </p:sp>
      <p:sp>
        <p:nvSpPr>
          <p:cNvPr id="57354" name="Rectangle 10"/>
          <p:cNvSpPr>
            <a:spLocks noChangeArrowheads="1"/>
          </p:cNvSpPr>
          <p:nvPr/>
        </p:nvSpPr>
        <p:spPr bwMode="auto">
          <a:xfrm>
            <a:off x="6478589" y="3811588"/>
            <a:ext cx="642805" cy="107722"/>
          </a:xfrm>
          <a:prstGeom prst="rect">
            <a:avLst/>
          </a:prstGeom>
          <a:noFill/>
          <a:ln w="9525">
            <a:noFill/>
            <a:miter lim="800000"/>
            <a:headEnd/>
            <a:tailEnd/>
          </a:ln>
        </p:spPr>
        <p:txBody>
          <a:bodyPr wrap="none" lIns="0" tIns="0" rIns="0" bIns="0">
            <a:spAutoFit/>
          </a:bodyPr>
          <a:lstStyle/>
          <a:p>
            <a:r>
              <a:rPr lang="en-US" sz="700" b="1">
                <a:solidFill>
                  <a:srgbClr val="000000"/>
                </a:solidFill>
              </a:rPr>
              <a:t>Cardiac nerves</a:t>
            </a:r>
            <a:endParaRPr lang="en-US" sz="700" b="1"/>
          </a:p>
        </p:txBody>
      </p:sp>
      <p:sp>
        <p:nvSpPr>
          <p:cNvPr id="57355" name="Rectangle 11"/>
          <p:cNvSpPr>
            <a:spLocks noChangeArrowheads="1"/>
          </p:cNvSpPr>
          <p:nvPr/>
        </p:nvSpPr>
        <p:spPr bwMode="auto">
          <a:xfrm>
            <a:off x="6478588" y="4392613"/>
            <a:ext cx="229230" cy="107722"/>
          </a:xfrm>
          <a:prstGeom prst="rect">
            <a:avLst/>
          </a:prstGeom>
          <a:noFill/>
          <a:ln w="9525">
            <a:noFill/>
            <a:miter lim="800000"/>
            <a:headEnd/>
            <a:tailEnd/>
          </a:ln>
        </p:spPr>
        <p:txBody>
          <a:bodyPr wrap="none" lIns="0" tIns="0" rIns="0" bIns="0">
            <a:spAutoFit/>
          </a:bodyPr>
          <a:lstStyle/>
          <a:p>
            <a:r>
              <a:rPr lang="en-US" sz="700" b="1">
                <a:solidFill>
                  <a:srgbClr val="000000"/>
                </a:solidFill>
              </a:rPr>
              <a:t>Heart</a:t>
            </a:r>
            <a:endParaRPr lang="en-US" sz="700" b="1"/>
          </a:p>
        </p:txBody>
      </p:sp>
      <p:sp>
        <p:nvSpPr>
          <p:cNvPr id="57356" name="Rectangle 12"/>
          <p:cNvSpPr>
            <a:spLocks noChangeArrowheads="1"/>
          </p:cNvSpPr>
          <p:nvPr/>
        </p:nvSpPr>
        <p:spPr bwMode="auto">
          <a:xfrm>
            <a:off x="6478588" y="5210175"/>
            <a:ext cx="214802" cy="107722"/>
          </a:xfrm>
          <a:prstGeom prst="rect">
            <a:avLst/>
          </a:prstGeom>
          <a:noFill/>
          <a:ln w="9525">
            <a:noFill/>
            <a:miter lim="800000"/>
            <a:headEnd/>
            <a:tailEnd/>
          </a:ln>
        </p:spPr>
        <p:txBody>
          <a:bodyPr wrap="none" lIns="0" tIns="0" rIns="0" bIns="0">
            <a:spAutoFit/>
          </a:bodyPr>
          <a:lstStyle/>
          <a:p>
            <a:r>
              <a:rPr lang="en-US" sz="700" b="1">
                <a:solidFill>
                  <a:srgbClr val="000000"/>
                </a:solidFill>
              </a:rPr>
              <a:t>Liver</a:t>
            </a:r>
            <a:endParaRPr lang="en-US" sz="700" b="1"/>
          </a:p>
        </p:txBody>
      </p:sp>
      <p:sp>
        <p:nvSpPr>
          <p:cNvPr id="57357" name="Rectangle 13"/>
          <p:cNvSpPr>
            <a:spLocks noChangeArrowheads="1"/>
          </p:cNvSpPr>
          <p:nvPr/>
        </p:nvSpPr>
        <p:spPr bwMode="auto">
          <a:xfrm>
            <a:off x="6478589" y="5997575"/>
            <a:ext cx="298159" cy="107722"/>
          </a:xfrm>
          <a:prstGeom prst="rect">
            <a:avLst/>
          </a:prstGeom>
          <a:noFill/>
          <a:ln w="9525">
            <a:noFill/>
            <a:miter lim="800000"/>
            <a:headEnd/>
            <a:tailEnd/>
          </a:ln>
        </p:spPr>
        <p:txBody>
          <a:bodyPr wrap="none" lIns="0" tIns="0" rIns="0" bIns="0">
            <a:spAutoFit/>
          </a:bodyPr>
          <a:lstStyle/>
          <a:p>
            <a:r>
              <a:rPr lang="en-US" sz="700" b="1">
                <a:solidFill>
                  <a:srgbClr val="000000"/>
                </a:solidFill>
              </a:rPr>
              <a:t>Kidney</a:t>
            </a:r>
            <a:endParaRPr lang="en-US" sz="700" b="1"/>
          </a:p>
        </p:txBody>
      </p:sp>
      <p:sp>
        <p:nvSpPr>
          <p:cNvPr id="57358" name="Freeform 14"/>
          <p:cNvSpPr>
            <a:spLocks/>
          </p:cNvSpPr>
          <p:nvPr/>
        </p:nvSpPr>
        <p:spPr bwMode="auto">
          <a:xfrm>
            <a:off x="7300914" y="1739900"/>
            <a:ext cx="1222375" cy="153988"/>
          </a:xfrm>
          <a:custGeom>
            <a:avLst/>
            <a:gdLst>
              <a:gd name="T0" fmla="*/ 0 w 917"/>
              <a:gd name="T1" fmla="*/ 0 h 115"/>
              <a:gd name="T2" fmla="*/ 2147483647 w 917"/>
              <a:gd name="T3" fmla="*/ 0 h 115"/>
              <a:gd name="T4" fmla="*/ 2147483647 w 917"/>
              <a:gd name="T5" fmla="*/ 2147483647 h 115"/>
              <a:gd name="T6" fmla="*/ 0 60000 65536"/>
              <a:gd name="T7" fmla="*/ 0 60000 65536"/>
              <a:gd name="T8" fmla="*/ 0 60000 65536"/>
              <a:gd name="T9" fmla="*/ 0 w 917"/>
              <a:gd name="T10" fmla="*/ 0 h 115"/>
              <a:gd name="T11" fmla="*/ 917 w 917"/>
              <a:gd name="T12" fmla="*/ 115 h 115"/>
            </a:gdLst>
            <a:ahLst/>
            <a:cxnLst>
              <a:cxn ang="T6">
                <a:pos x="T0" y="T1"/>
              </a:cxn>
              <a:cxn ang="T7">
                <a:pos x="T2" y="T3"/>
              </a:cxn>
              <a:cxn ang="T8">
                <a:pos x="T4" y="T5"/>
              </a:cxn>
            </a:cxnLst>
            <a:rect l="T9" t="T10" r="T11" b="T12"/>
            <a:pathLst>
              <a:path w="917" h="115">
                <a:moveTo>
                  <a:pt x="0" y="0"/>
                </a:moveTo>
                <a:lnTo>
                  <a:pt x="660" y="0"/>
                </a:lnTo>
                <a:lnTo>
                  <a:pt x="917" y="115"/>
                </a:lnTo>
              </a:path>
            </a:pathLst>
          </a:custGeom>
          <a:noFill/>
          <a:ln w="7938">
            <a:solidFill>
              <a:srgbClr val="000000"/>
            </a:solidFill>
            <a:round/>
            <a:headEnd/>
            <a:tailEnd/>
          </a:ln>
        </p:spPr>
        <p:txBody>
          <a:bodyPr/>
          <a:lstStyle/>
          <a:p>
            <a:endParaRPr lang="en-US"/>
          </a:p>
        </p:txBody>
      </p:sp>
      <p:sp>
        <p:nvSpPr>
          <p:cNvPr id="57359" name="Freeform 15"/>
          <p:cNvSpPr>
            <a:spLocks/>
          </p:cNvSpPr>
          <p:nvPr/>
        </p:nvSpPr>
        <p:spPr bwMode="auto">
          <a:xfrm>
            <a:off x="8601076" y="1739901"/>
            <a:ext cx="809625" cy="530225"/>
          </a:xfrm>
          <a:custGeom>
            <a:avLst/>
            <a:gdLst>
              <a:gd name="T0" fmla="*/ 2147483647 w 608"/>
              <a:gd name="T1" fmla="*/ 0 h 398"/>
              <a:gd name="T2" fmla="*/ 2147483647 w 608"/>
              <a:gd name="T3" fmla="*/ 0 h 398"/>
              <a:gd name="T4" fmla="*/ 0 w 608"/>
              <a:gd name="T5" fmla="*/ 2147483647 h 398"/>
              <a:gd name="T6" fmla="*/ 0 60000 65536"/>
              <a:gd name="T7" fmla="*/ 0 60000 65536"/>
              <a:gd name="T8" fmla="*/ 0 60000 65536"/>
              <a:gd name="T9" fmla="*/ 0 w 608"/>
              <a:gd name="T10" fmla="*/ 0 h 398"/>
              <a:gd name="T11" fmla="*/ 608 w 608"/>
              <a:gd name="T12" fmla="*/ 398 h 398"/>
            </a:gdLst>
            <a:ahLst/>
            <a:cxnLst>
              <a:cxn ang="T6">
                <a:pos x="T0" y="T1"/>
              </a:cxn>
              <a:cxn ang="T7">
                <a:pos x="T2" y="T3"/>
              </a:cxn>
              <a:cxn ang="T8">
                <a:pos x="T4" y="T5"/>
              </a:cxn>
            </a:cxnLst>
            <a:rect l="T9" t="T10" r="T11" b="T12"/>
            <a:pathLst>
              <a:path w="608" h="398">
                <a:moveTo>
                  <a:pt x="608" y="0"/>
                </a:moveTo>
                <a:lnTo>
                  <a:pt x="229" y="0"/>
                </a:lnTo>
                <a:lnTo>
                  <a:pt x="0" y="398"/>
                </a:lnTo>
              </a:path>
            </a:pathLst>
          </a:custGeom>
          <a:noFill/>
          <a:ln w="7938">
            <a:solidFill>
              <a:srgbClr val="000000"/>
            </a:solidFill>
            <a:round/>
            <a:headEnd/>
            <a:tailEnd/>
          </a:ln>
        </p:spPr>
        <p:txBody>
          <a:bodyPr/>
          <a:lstStyle/>
          <a:p>
            <a:endParaRPr lang="en-US"/>
          </a:p>
        </p:txBody>
      </p:sp>
      <p:sp>
        <p:nvSpPr>
          <p:cNvPr id="57360" name="Freeform 16"/>
          <p:cNvSpPr>
            <a:spLocks/>
          </p:cNvSpPr>
          <p:nvPr/>
        </p:nvSpPr>
        <p:spPr bwMode="auto">
          <a:xfrm>
            <a:off x="8532814" y="2051050"/>
            <a:ext cx="877887" cy="388938"/>
          </a:xfrm>
          <a:custGeom>
            <a:avLst/>
            <a:gdLst>
              <a:gd name="T0" fmla="*/ 2147483647 w 659"/>
              <a:gd name="T1" fmla="*/ 0 h 291"/>
              <a:gd name="T2" fmla="*/ 2147483647 w 659"/>
              <a:gd name="T3" fmla="*/ 0 h 291"/>
              <a:gd name="T4" fmla="*/ 0 w 659"/>
              <a:gd name="T5" fmla="*/ 2147483647 h 291"/>
              <a:gd name="T6" fmla="*/ 0 60000 65536"/>
              <a:gd name="T7" fmla="*/ 0 60000 65536"/>
              <a:gd name="T8" fmla="*/ 0 60000 65536"/>
              <a:gd name="T9" fmla="*/ 0 w 659"/>
              <a:gd name="T10" fmla="*/ 0 h 291"/>
              <a:gd name="T11" fmla="*/ 659 w 659"/>
              <a:gd name="T12" fmla="*/ 291 h 291"/>
            </a:gdLst>
            <a:ahLst/>
            <a:cxnLst>
              <a:cxn ang="T6">
                <a:pos x="T0" y="T1"/>
              </a:cxn>
              <a:cxn ang="T7">
                <a:pos x="T2" y="T3"/>
              </a:cxn>
              <a:cxn ang="T8">
                <a:pos x="T4" y="T5"/>
              </a:cxn>
            </a:cxnLst>
            <a:rect l="T9" t="T10" r="T11" b="T12"/>
            <a:pathLst>
              <a:path w="659" h="291">
                <a:moveTo>
                  <a:pt x="659" y="0"/>
                </a:moveTo>
                <a:lnTo>
                  <a:pt x="280" y="0"/>
                </a:lnTo>
                <a:lnTo>
                  <a:pt x="0" y="291"/>
                </a:lnTo>
              </a:path>
            </a:pathLst>
          </a:custGeom>
          <a:noFill/>
          <a:ln w="7938">
            <a:solidFill>
              <a:srgbClr val="000000"/>
            </a:solidFill>
            <a:round/>
            <a:headEnd/>
            <a:tailEnd/>
          </a:ln>
        </p:spPr>
        <p:txBody>
          <a:bodyPr/>
          <a:lstStyle/>
          <a:p>
            <a:endParaRPr lang="en-US"/>
          </a:p>
        </p:txBody>
      </p:sp>
      <p:sp>
        <p:nvSpPr>
          <p:cNvPr id="57361" name="Rectangle 17"/>
          <p:cNvSpPr>
            <a:spLocks noChangeArrowheads="1"/>
          </p:cNvSpPr>
          <p:nvPr/>
        </p:nvSpPr>
        <p:spPr bwMode="auto">
          <a:xfrm>
            <a:off x="9458326" y="2332038"/>
            <a:ext cx="359073" cy="107722"/>
          </a:xfrm>
          <a:prstGeom prst="rect">
            <a:avLst/>
          </a:prstGeom>
          <a:noFill/>
          <a:ln w="9525">
            <a:noFill/>
            <a:miter lim="800000"/>
            <a:headEnd/>
            <a:tailEnd/>
          </a:ln>
        </p:spPr>
        <p:txBody>
          <a:bodyPr wrap="none" lIns="0" tIns="0" rIns="0" bIns="0">
            <a:spAutoFit/>
          </a:bodyPr>
          <a:lstStyle/>
          <a:p>
            <a:r>
              <a:rPr lang="en-US" sz="700" b="1">
                <a:solidFill>
                  <a:srgbClr val="000000"/>
                </a:solidFill>
              </a:rPr>
              <a:t>Nerve XI</a:t>
            </a:r>
            <a:endParaRPr lang="en-US" sz="700" b="1"/>
          </a:p>
        </p:txBody>
      </p:sp>
      <p:sp>
        <p:nvSpPr>
          <p:cNvPr id="57362" name="Line 18"/>
          <p:cNvSpPr>
            <a:spLocks noChangeShapeType="1"/>
          </p:cNvSpPr>
          <p:nvPr/>
        </p:nvSpPr>
        <p:spPr bwMode="auto">
          <a:xfrm flipH="1">
            <a:off x="8670926" y="2397125"/>
            <a:ext cx="739775" cy="1588"/>
          </a:xfrm>
          <a:prstGeom prst="line">
            <a:avLst/>
          </a:prstGeom>
          <a:noFill/>
          <a:ln w="7938">
            <a:solidFill>
              <a:srgbClr val="000000"/>
            </a:solidFill>
            <a:round/>
            <a:headEnd/>
            <a:tailEnd/>
          </a:ln>
        </p:spPr>
        <p:txBody>
          <a:bodyPr/>
          <a:lstStyle/>
          <a:p>
            <a:endParaRPr lang="en-US"/>
          </a:p>
        </p:txBody>
      </p:sp>
      <p:sp>
        <p:nvSpPr>
          <p:cNvPr id="57363" name="Rectangle 19"/>
          <p:cNvSpPr>
            <a:spLocks noChangeArrowheads="1"/>
          </p:cNvSpPr>
          <p:nvPr/>
        </p:nvSpPr>
        <p:spPr bwMode="auto">
          <a:xfrm>
            <a:off x="9458326" y="2500313"/>
            <a:ext cx="384721" cy="107722"/>
          </a:xfrm>
          <a:prstGeom prst="rect">
            <a:avLst/>
          </a:prstGeom>
          <a:noFill/>
          <a:ln w="9525">
            <a:noFill/>
            <a:miter lim="800000"/>
            <a:headEnd/>
            <a:tailEnd/>
          </a:ln>
        </p:spPr>
        <p:txBody>
          <a:bodyPr wrap="none" lIns="0" tIns="0" rIns="0" bIns="0">
            <a:spAutoFit/>
          </a:bodyPr>
          <a:lstStyle/>
          <a:p>
            <a:r>
              <a:rPr lang="en-US" sz="700" b="1">
                <a:solidFill>
                  <a:srgbClr val="000000"/>
                </a:solidFill>
              </a:rPr>
              <a:t>Nerve XII</a:t>
            </a:r>
            <a:endParaRPr lang="en-US" sz="700" b="1"/>
          </a:p>
        </p:txBody>
      </p:sp>
      <p:sp>
        <p:nvSpPr>
          <p:cNvPr id="57364" name="Line 20"/>
          <p:cNvSpPr>
            <a:spLocks noChangeShapeType="1"/>
          </p:cNvSpPr>
          <p:nvPr/>
        </p:nvSpPr>
        <p:spPr bwMode="auto">
          <a:xfrm flipH="1">
            <a:off x="8739188" y="2565400"/>
            <a:ext cx="671512" cy="1588"/>
          </a:xfrm>
          <a:prstGeom prst="line">
            <a:avLst/>
          </a:prstGeom>
          <a:noFill/>
          <a:ln w="7938">
            <a:solidFill>
              <a:srgbClr val="000000"/>
            </a:solidFill>
            <a:round/>
            <a:headEnd/>
            <a:tailEnd/>
          </a:ln>
        </p:spPr>
        <p:txBody>
          <a:bodyPr/>
          <a:lstStyle/>
          <a:p>
            <a:endParaRPr lang="en-US"/>
          </a:p>
        </p:txBody>
      </p:sp>
      <p:sp>
        <p:nvSpPr>
          <p:cNvPr id="57365" name="Rectangle 21"/>
          <p:cNvSpPr>
            <a:spLocks noChangeArrowheads="1"/>
          </p:cNvSpPr>
          <p:nvPr/>
        </p:nvSpPr>
        <p:spPr bwMode="auto">
          <a:xfrm>
            <a:off x="9458326" y="2974975"/>
            <a:ext cx="553037" cy="107722"/>
          </a:xfrm>
          <a:prstGeom prst="rect">
            <a:avLst/>
          </a:prstGeom>
          <a:noFill/>
          <a:ln w="9525">
            <a:noFill/>
            <a:miter lim="800000"/>
            <a:headEnd/>
            <a:tailEnd/>
          </a:ln>
        </p:spPr>
        <p:txBody>
          <a:bodyPr wrap="none" lIns="0" tIns="0" rIns="0" bIns="0">
            <a:spAutoFit/>
          </a:bodyPr>
          <a:lstStyle/>
          <a:p>
            <a:r>
              <a:rPr lang="en-US" sz="700" b="1">
                <a:solidFill>
                  <a:srgbClr val="000000"/>
                </a:solidFill>
              </a:rPr>
              <a:t>Carotid body</a:t>
            </a:r>
            <a:endParaRPr lang="en-US" sz="700" b="1"/>
          </a:p>
        </p:txBody>
      </p:sp>
      <p:sp>
        <p:nvSpPr>
          <p:cNvPr id="57366" name="Line 22"/>
          <p:cNvSpPr>
            <a:spLocks noChangeShapeType="1"/>
          </p:cNvSpPr>
          <p:nvPr/>
        </p:nvSpPr>
        <p:spPr bwMode="auto">
          <a:xfrm>
            <a:off x="9188450" y="3159125"/>
            <a:ext cx="1588" cy="0"/>
          </a:xfrm>
          <a:prstGeom prst="line">
            <a:avLst/>
          </a:prstGeom>
          <a:noFill/>
          <a:ln w="7938">
            <a:solidFill>
              <a:srgbClr val="000000"/>
            </a:solidFill>
            <a:round/>
            <a:headEnd/>
            <a:tailEnd/>
          </a:ln>
        </p:spPr>
        <p:txBody>
          <a:bodyPr/>
          <a:lstStyle/>
          <a:p>
            <a:endParaRPr lang="en-US"/>
          </a:p>
        </p:txBody>
      </p:sp>
      <p:sp>
        <p:nvSpPr>
          <p:cNvPr id="57367" name="Line 23"/>
          <p:cNvSpPr>
            <a:spLocks noChangeShapeType="1"/>
          </p:cNvSpPr>
          <p:nvPr/>
        </p:nvSpPr>
        <p:spPr bwMode="auto">
          <a:xfrm>
            <a:off x="9345614" y="3159125"/>
            <a:ext cx="1587" cy="0"/>
          </a:xfrm>
          <a:prstGeom prst="line">
            <a:avLst/>
          </a:prstGeom>
          <a:noFill/>
          <a:ln w="7938">
            <a:solidFill>
              <a:srgbClr val="000000"/>
            </a:solidFill>
            <a:round/>
            <a:headEnd/>
            <a:tailEnd/>
          </a:ln>
        </p:spPr>
        <p:txBody>
          <a:bodyPr/>
          <a:lstStyle/>
          <a:p>
            <a:endParaRPr lang="en-US"/>
          </a:p>
        </p:txBody>
      </p:sp>
      <p:sp>
        <p:nvSpPr>
          <p:cNvPr id="57368" name="Freeform 24"/>
          <p:cNvSpPr>
            <a:spLocks/>
          </p:cNvSpPr>
          <p:nvPr/>
        </p:nvSpPr>
        <p:spPr bwMode="auto">
          <a:xfrm>
            <a:off x="7235825" y="1911351"/>
            <a:ext cx="1208088" cy="238125"/>
          </a:xfrm>
          <a:custGeom>
            <a:avLst/>
            <a:gdLst>
              <a:gd name="T0" fmla="*/ 0 w 907"/>
              <a:gd name="T1" fmla="*/ 0 h 178"/>
              <a:gd name="T2" fmla="*/ 2147483647 w 907"/>
              <a:gd name="T3" fmla="*/ 0 h 178"/>
              <a:gd name="T4" fmla="*/ 2147483647 w 907"/>
              <a:gd name="T5" fmla="*/ 2147483647 h 178"/>
              <a:gd name="T6" fmla="*/ 0 60000 65536"/>
              <a:gd name="T7" fmla="*/ 0 60000 65536"/>
              <a:gd name="T8" fmla="*/ 0 60000 65536"/>
              <a:gd name="T9" fmla="*/ 0 w 907"/>
              <a:gd name="T10" fmla="*/ 0 h 178"/>
              <a:gd name="T11" fmla="*/ 907 w 907"/>
              <a:gd name="T12" fmla="*/ 178 h 178"/>
            </a:gdLst>
            <a:ahLst/>
            <a:cxnLst>
              <a:cxn ang="T6">
                <a:pos x="T0" y="T1"/>
              </a:cxn>
              <a:cxn ang="T7">
                <a:pos x="T2" y="T3"/>
              </a:cxn>
              <a:cxn ang="T8">
                <a:pos x="T4" y="T5"/>
              </a:cxn>
            </a:cxnLst>
            <a:rect l="T9" t="T10" r="T11" b="T12"/>
            <a:pathLst>
              <a:path w="907" h="178">
                <a:moveTo>
                  <a:pt x="0" y="0"/>
                </a:moveTo>
                <a:lnTo>
                  <a:pt x="517" y="0"/>
                </a:lnTo>
                <a:lnTo>
                  <a:pt x="907" y="178"/>
                </a:lnTo>
              </a:path>
            </a:pathLst>
          </a:custGeom>
          <a:noFill/>
          <a:ln w="7938">
            <a:solidFill>
              <a:srgbClr val="000000"/>
            </a:solidFill>
            <a:round/>
            <a:headEnd/>
            <a:tailEnd/>
          </a:ln>
        </p:spPr>
        <p:txBody>
          <a:bodyPr/>
          <a:lstStyle/>
          <a:p>
            <a:endParaRPr lang="en-US"/>
          </a:p>
        </p:txBody>
      </p:sp>
      <p:sp>
        <p:nvSpPr>
          <p:cNvPr id="57369" name="Freeform 25"/>
          <p:cNvSpPr>
            <a:spLocks/>
          </p:cNvSpPr>
          <p:nvPr/>
        </p:nvSpPr>
        <p:spPr bwMode="auto">
          <a:xfrm>
            <a:off x="7348539" y="2082800"/>
            <a:ext cx="854075" cy="439738"/>
          </a:xfrm>
          <a:custGeom>
            <a:avLst/>
            <a:gdLst>
              <a:gd name="T0" fmla="*/ 0 w 641"/>
              <a:gd name="T1" fmla="*/ 0 h 331"/>
              <a:gd name="T2" fmla="*/ 2147483647 w 641"/>
              <a:gd name="T3" fmla="*/ 0 h 331"/>
              <a:gd name="T4" fmla="*/ 2147483647 w 641"/>
              <a:gd name="T5" fmla="*/ 2147483647 h 331"/>
              <a:gd name="T6" fmla="*/ 0 60000 65536"/>
              <a:gd name="T7" fmla="*/ 0 60000 65536"/>
              <a:gd name="T8" fmla="*/ 0 60000 65536"/>
              <a:gd name="T9" fmla="*/ 0 w 641"/>
              <a:gd name="T10" fmla="*/ 0 h 331"/>
              <a:gd name="T11" fmla="*/ 641 w 641"/>
              <a:gd name="T12" fmla="*/ 331 h 331"/>
            </a:gdLst>
            <a:ahLst/>
            <a:cxnLst>
              <a:cxn ang="T6">
                <a:pos x="T0" y="T1"/>
              </a:cxn>
              <a:cxn ang="T7">
                <a:pos x="T2" y="T3"/>
              </a:cxn>
              <a:cxn ang="T8">
                <a:pos x="T4" y="T5"/>
              </a:cxn>
            </a:cxnLst>
            <a:rect l="T9" t="T10" r="T11" b="T12"/>
            <a:pathLst>
              <a:path w="641" h="331">
                <a:moveTo>
                  <a:pt x="0" y="0"/>
                </a:moveTo>
                <a:lnTo>
                  <a:pt x="333" y="0"/>
                </a:lnTo>
                <a:lnTo>
                  <a:pt x="641" y="331"/>
                </a:lnTo>
              </a:path>
            </a:pathLst>
          </a:custGeom>
          <a:noFill/>
          <a:ln w="7938">
            <a:solidFill>
              <a:srgbClr val="000000"/>
            </a:solidFill>
            <a:round/>
            <a:headEnd/>
            <a:tailEnd/>
          </a:ln>
        </p:spPr>
        <p:txBody>
          <a:bodyPr/>
          <a:lstStyle/>
          <a:p>
            <a:endParaRPr lang="en-US"/>
          </a:p>
        </p:txBody>
      </p:sp>
      <p:sp>
        <p:nvSpPr>
          <p:cNvPr id="57370" name="Line 26"/>
          <p:cNvSpPr>
            <a:spLocks noChangeShapeType="1"/>
          </p:cNvSpPr>
          <p:nvPr/>
        </p:nvSpPr>
        <p:spPr bwMode="auto">
          <a:xfrm>
            <a:off x="6788151" y="2251075"/>
            <a:ext cx="777875" cy="1588"/>
          </a:xfrm>
          <a:prstGeom prst="line">
            <a:avLst/>
          </a:prstGeom>
          <a:noFill/>
          <a:ln w="7938">
            <a:solidFill>
              <a:srgbClr val="000000"/>
            </a:solidFill>
            <a:round/>
            <a:headEnd/>
            <a:tailEnd/>
          </a:ln>
        </p:spPr>
        <p:txBody>
          <a:bodyPr/>
          <a:lstStyle/>
          <a:p>
            <a:endParaRPr lang="en-US"/>
          </a:p>
        </p:txBody>
      </p:sp>
      <p:sp>
        <p:nvSpPr>
          <p:cNvPr id="57371" name="Line 27"/>
          <p:cNvSpPr>
            <a:spLocks noChangeShapeType="1"/>
          </p:cNvSpPr>
          <p:nvPr/>
        </p:nvSpPr>
        <p:spPr bwMode="auto">
          <a:xfrm>
            <a:off x="7316789" y="2522538"/>
            <a:ext cx="688975" cy="0"/>
          </a:xfrm>
          <a:prstGeom prst="line">
            <a:avLst/>
          </a:prstGeom>
          <a:noFill/>
          <a:ln w="7938">
            <a:solidFill>
              <a:srgbClr val="000000"/>
            </a:solidFill>
            <a:round/>
            <a:headEnd/>
            <a:tailEnd/>
          </a:ln>
        </p:spPr>
        <p:txBody>
          <a:bodyPr/>
          <a:lstStyle/>
          <a:p>
            <a:endParaRPr lang="en-US"/>
          </a:p>
        </p:txBody>
      </p:sp>
      <p:sp>
        <p:nvSpPr>
          <p:cNvPr id="57372" name="Line 28"/>
          <p:cNvSpPr>
            <a:spLocks noChangeShapeType="1"/>
          </p:cNvSpPr>
          <p:nvPr/>
        </p:nvSpPr>
        <p:spPr bwMode="auto">
          <a:xfrm>
            <a:off x="7375526" y="3367089"/>
            <a:ext cx="582613" cy="1587"/>
          </a:xfrm>
          <a:prstGeom prst="line">
            <a:avLst/>
          </a:prstGeom>
          <a:noFill/>
          <a:ln w="7938">
            <a:solidFill>
              <a:srgbClr val="000000"/>
            </a:solidFill>
            <a:round/>
            <a:headEnd/>
            <a:tailEnd/>
          </a:ln>
        </p:spPr>
        <p:txBody>
          <a:bodyPr/>
          <a:lstStyle/>
          <a:p>
            <a:endParaRPr lang="en-US"/>
          </a:p>
        </p:txBody>
      </p:sp>
      <p:sp>
        <p:nvSpPr>
          <p:cNvPr id="57373" name="Line 29"/>
          <p:cNvSpPr>
            <a:spLocks noChangeShapeType="1"/>
          </p:cNvSpPr>
          <p:nvPr/>
        </p:nvSpPr>
        <p:spPr bwMode="auto">
          <a:xfrm>
            <a:off x="7181851" y="3871914"/>
            <a:ext cx="1222375" cy="1587"/>
          </a:xfrm>
          <a:prstGeom prst="line">
            <a:avLst/>
          </a:prstGeom>
          <a:noFill/>
          <a:ln w="7938">
            <a:solidFill>
              <a:srgbClr val="000000"/>
            </a:solidFill>
            <a:round/>
            <a:headEnd/>
            <a:tailEnd/>
          </a:ln>
        </p:spPr>
        <p:txBody>
          <a:bodyPr/>
          <a:lstStyle/>
          <a:p>
            <a:endParaRPr lang="en-US"/>
          </a:p>
        </p:txBody>
      </p:sp>
      <p:sp>
        <p:nvSpPr>
          <p:cNvPr id="57374" name="Line 30"/>
          <p:cNvSpPr>
            <a:spLocks noChangeShapeType="1"/>
          </p:cNvSpPr>
          <p:nvPr/>
        </p:nvSpPr>
        <p:spPr bwMode="auto">
          <a:xfrm>
            <a:off x="6740526" y="4452939"/>
            <a:ext cx="900113" cy="1587"/>
          </a:xfrm>
          <a:prstGeom prst="line">
            <a:avLst/>
          </a:prstGeom>
          <a:noFill/>
          <a:ln w="7938">
            <a:solidFill>
              <a:srgbClr val="000000"/>
            </a:solidFill>
            <a:round/>
            <a:headEnd/>
            <a:tailEnd/>
          </a:ln>
        </p:spPr>
        <p:txBody>
          <a:bodyPr/>
          <a:lstStyle/>
          <a:p>
            <a:endParaRPr lang="en-US"/>
          </a:p>
        </p:txBody>
      </p:sp>
      <p:sp>
        <p:nvSpPr>
          <p:cNvPr id="57375" name="Line 31"/>
          <p:cNvSpPr>
            <a:spLocks noChangeShapeType="1"/>
          </p:cNvSpPr>
          <p:nvPr/>
        </p:nvSpPr>
        <p:spPr bwMode="auto">
          <a:xfrm>
            <a:off x="6719889" y="5272089"/>
            <a:ext cx="693737" cy="1587"/>
          </a:xfrm>
          <a:prstGeom prst="line">
            <a:avLst/>
          </a:prstGeom>
          <a:noFill/>
          <a:ln w="7938">
            <a:solidFill>
              <a:srgbClr val="000000"/>
            </a:solidFill>
            <a:round/>
            <a:headEnd/>
            <a:tailEnd/>
          </a:ln>
        </p:spPr>
        <p:txBody>
          <a:bodyPr/>
          <a:lstStyle/>
          <a:p>
            <a:endParaRPr lang="en-US"/>
          </a:p>
        </p:txBody>
      </p:sp>
      <p:sp>
        <p:nvSpPr>
          <p:cNvPr id="57376" name="Line 32"/>
          <p:cNvSpPr>
            <a:spLocks noChangeShapeType="1"/>
          </p:cNvSpPr>
          <p:nvPr/>
        </p:nvSpPr>
        <p:spPr bwMode="auto">
          <a:xfrm>
            <a:off x="6808789" y="6061075"/>
            <a:ext cx="712787" cy="1588"/>
          </a:xfrm>
          <a:prstGeom prst="line">
            <a:avLst/>
          </a:prstGeom>
          <a:noFill/>
          <a:ln w="7938">
            <a:solidFill>
              <a:srgbClr val="000000"/>
            </a:solidFill>
            <a:round/>
            <a:headEnd/>
            <a:tailEnd/>
          </a:ln>
        </p:spPr>
        <p:txBody>
          <a:bodyPr/>
          <a:lstStyle/>
          <a:p>
            <a:endParaRPr lang="en-US"/>
          </a:p>
        </p:txBody>
      </p:sp>
      <p:sp>
        <p:nvSpPr>
          <p:cNvPr id="57377" name="Rectangle 33"/>
          <p:cNvSpPr>
            <a:spLocks noChangeArrowheads="1"/>
          </p:cNvSpPr>
          <p:nvPr/>
        </p:nvSpPr>
        <p:spPr bwMode="auto">
          <a:xfrm>
            <a:off x="6478589" y="6524625"/>
            <a:ext cx="639599" cy="107722"/>
          </a:xfrm>
          <a:prstGeom prst="rect">
            <a:avLst/>
          </a:prstGeom>
          <a:noFill/>
          <a:ln w="9525">
            <a:noFill/>
            <a:miter lim="800000"/>
            <a:headEnd/>
            <a:tailEnd/>
          </a:ln>
        </p:spPr>
        <p:txBody>
          <a:bodyPr wrap="none" lIns="0" tIns="0" rIns="0" bIns="0">
            <a:spAutoFit/>
          </a:bodyPr>
          <a:lstStyle/>
          <a:p>
            <a:r>
              <a:rPr lang="en-US" sz="700" b="1">
                <a:solidFill>
                  <a:srgbClr val="000000"/>
                </a:solidFill>
              </a:rPr>
              <a:t>Large intestine</a:t>
            </a:r>
            <a:endParaRPr lang="en-US" sz="700" b="1"/>
          </a:p>
        </p:txBody>
      </p:sp>
      <p:sp>
        <p:nvSpPr>
          <p:cNvPr id="57378" name="Freeform 34"/>
          <p:cNvSpPr>
            <a:spLocks/>
          </p:cNvSpPr>
          <p:nvPr/>
        </p:nvSpPr>
        <p:spPr bwMode="auto">
          <a:xfrm>
            <a:off x="7165975" y="6094414"/>
            <a:ext cx="1041400" cy="496887"/>
          </a:xfrm>
          <a:custGeom>
            <a:avLst/>
            <a:gdLst>
              <a:gd name="T0" fmla="*/ 0 w 782"/>
              <a:gd name="T1" fmla="*/ 2147483647 h 373"/>
              <a:gd name="T2" fmla="*/ 2147483647 w 782"/>
              <a:gd name="T3" fmla="*/ 2147483647 h 373"/>
              <a:gd name="T4" fmla="*/ 2147483647 w 782"/>
              <a:gd name="T5" fmla="*/ 0 h 373"/>
              <a:gd name="T6" fmla="*/ 0 60000 65536"/>
              <a:gd name="T7" fmla="*/ 0 60000 65536"/>
              <a:gd name="T8" fmla="*/ 0 60000 65536"/>
              <a:gd name="T9" fmla="*/ 0 w 782"/>
              <a:gd name="T10" fmla="*/ 0 h 373"/>
              <a:gd name="T11" fmla="*/ 782 w 782"/>
              <a:gd name="T12" fmla="*/ 373 h 373"/>
            </a:gdLst>
            <a:ahLst/>
            <a:cxnLst>
              <a:cxn ang="T6">
                <a:pos x="T0" y="T1"/>
              </a:cxn>
              <a:cxn ang="T7">
                <a:pos x="T2" y="T3"/>
              </a:cxn>
              <a:cxn ang="T8">
                <a:pos x="T4" y="T5"/>
              </a:cxn>
            </a:cxnLst>
            <a:rect l="T9" t="T10" r="T11" b="T12"/>
            <a:pathLst>
              <a:path w="782" h="373">
                <a:moveTo>
                  <a:pt x="0" y="373"/>
                </a:moveTo>
                <a:lnTo>
                  <a:pt x="581" y="373"/>
                </a:lnTo>
                <a:lnTo>
                  <a:pt x="782" y="0"/>
                </a:lnTo>
              </a:path>
            </a:pathLst>
          </a:custGeom>
          <a:noFill/>
          <a:ln w="7938">
            <a:solidFill>
              <a:srgbClr val="000000"/>
            </a:solidFill>
            <a:round/>
            <a:headEnd/>
            <a:tailEnd/>
          </a:ln>
        </p:spPr>
        <p:txBody>
          <a:bodyPr/>
          <a:lstStyle/>
          <a:p>
            <a:endParaRPr lang="en-US"/>
          </a:p>
        </p:txBody>
      </p:sp>
      <p:sp>
        <p:nvSpPr>
          <p:cNvPr id="57379" name="Line 35"/>
          <p:cNvSpPr>
            <a:spLocks noChangeShapeType="1"/>
          </p:cNvSpPr>
          <p:nvPr/>
        </p:nvSpPr>
        <p:spPr bwMode="auto">
          <a:xfrm flipH="1" flipV="1">
            <a:off x="7623176" y="3871914"/>
            <a:ext cx="612775" cy="204787"/>
          </a:xfrm>
          <a:prstGeom prst="line">
            <a:avLst/>
          </a:prstGeom>
          <a:noFill/>
          <a:ln w="7938">
            <a:solidFill>
              <a:srgbClr val="000000"/>
            </a:solidFill>
            <a:round/>
            <a:headEnd/>
            <a:tailEnd/>
          </a:ln>
        </p:spPr>
        <p:txBody>
          <a:bodyPr/>
          <a:lstStyle/>
          <a:p>
            <a:endParaRPr lang="en-US"/>
          </a:p>
        </p:txBody>
      </p:sp>
      <p:sp>
        <p:nvSpPr>
          <p:cNvPr id="57380" name="Line 36"/>
          <p:cNvSpPr>
            <a:spLocks noChangeShapeType="1"/>
          </p:cNvSpPr>
          <p:nvPr/>
        </p:nvSpPr>
        <p:spPr bwMode="auto">
          <a:xfrm flipH="1">
            <a:off x="8451850" y="3475039"/>
            <a:ext cx="958850" cy="1587"/>
          </a:xfrm>
          <a:prstGeom prst="line">
            <a:avLst/>
          </a:prstGeom>
          <a:noFill/>
          <a:ln w="7938">
            <a:solidFill>
              <a:srgbClr val="000000"/>
            </a:solidFill>
            <a:round/>
            <a:headEnd/>
            <a:tailEnd/>
          </a:ln>
        </p:spPr>
        <p:txBody>
          <a:bodyPr/>
          <a:lstStyle/>
          <a:p>
            <a:endParaRPr lang="en-US"/>
          </a:p>
        </p:txBody>
      </p:sp>
      <p:sp>
        <p:nvSpPr>
          <p:cNvPr id="57381" name="Rectangle 37"/>
          <p:cNvSpPr>
            <a:spLocks noChangeArrowheads="1"/>
          </p:cNvSpPr>
          <p:nvPr/>
        </p:nvSpPr>
        <p:spPr bwMode="auto">
          <a:xfrm>
            <a:off x="9458325" y="4025900"/>
            <a:ext cx="218008" cy="107722"/>
          </a:xfrm>
          <a:prstGeom prst="rect">
            <a:avLst/>
          </a:prstGeom>
          <a:noFill/>
          <a:ln w="9525">
            <a:noFill/>
            <a:miter lim="800000"/>
            <a:headEnd/>
            <a:tailEnd/>
          </a:ln>
        </p:spPr>
        <p:txBody>
          <a:bodyPr wrap="none" lIns="0" tIns="0" rIns="0" bIns="0">
            <a:spAutoFit/>
          </a:bodyPr>
          <a:lstStyle/>
          <a:p>
            <a:r>
              <a:rPr lang="en-US" sz="700" b="1">
                <a:solidFill>
                  <a:srgbClr val="000000"/>
                </a:solidFill>
              </a:rPr>
              <a:t>Lung</a:t>
            </a:r>
            <a:endParaRPr lang="en-US" sz="700" b="1"/>
          </a:p>
        </p:txBody>
      </p:sp>
      <p:sp>
        <p:nvSpPr>
          <p:cNvPr id="57382" name="Line 38"/>
          <p:cNvSpPr>
            <a:spLocks noChangeShapeType="1"/>
          </p:cNvSpPr>
          <p:nvPr/>
        </p:nvSpPr>
        <p:spPr bwMode="auto">
          <a:xfrm flipH="1">
            <a:off x="9169400" y="4094164"/>
            <a:ext cx="241300" cy="1587"/>
          </a:xfrm>
          <a:prstGeom prst="line">
            <a:avLst/>
          </a:prstGeom>
          <a:noFill/>
          <a:ln w="7938">
            <a:solidFill>
              <a:srgbClr val="000000"/>
            </a:solidFill>
            <a:round/>
            <a:headEnd/>
            <a:tailEnd/>
          </a:ln>
        </p:spPr>
        <p:txBody>
          <a:bodyPr/>
          <a:lstStyle/>
          <a:p>
            <a:endParaRPr lang="en-US"/>
          </a:p>
        </p:txBody>
      </p:sp>
      <p:sp>
        <p:nvSpPr>
          <p:cNvPr id="57383" name="Rectangle 39"/>
          <p:cNvSpPr>
            <a:spLocks noChangeArrowheads="1"/>
          </p:cNvSpPr>
          <p:nvPr/>
        </p:nvSpPr>
        <p:spPr bwMode="auto">
          <a:xfrm>
            <a:off x="9458326" y="4981575"/>
            <a:ext cx="378309" cy="107722"/>
          </a:xfrm>
          <a:prstGeom prst="rect">
            <a:avLst/>
          </a:prstGeom>
          <a:noFill/>
          <a:ln w="9525">
            <a:noFill/>
            <a:miter lim="800000"/>
            <a:headEnd/>
            <a:tailEnd/>
          </a:ln>
        </p:spPr>
        <p:txBody>
          <a:bodyPr wrap="none" lIns="0" tIns="0" rIns="0" bIns="0">
            <a:spAutoFit/>
          </a:bodyPr>
          <a:lstStyle/>
          <a:p>
            <a:r>
              <a:rPr lang="en-US" sz="700" b="1">
                <a:solidFill>
                  <a:srgbClr val="000000"/>
                </a:solidFill>
              </a:rPr>
              <a:t>Stomach</a:t>
            </a:r>
            <a:endParaRPr lang="en-US" sz="700" b="1"/>
          </a:p>
        </p:txBody>
      </p:sp>
      <p:sp>
        <p:nvSpPr>
          <p:cNvPr id="57384" name="Freeform 40"/>
          <p:cNvSpPr>
            <a:spLocks/>
          </p:cNvSpPr>
          <p:nvPr/>
        </p:nvSpPr>
        <p:spPr bwMode="auto">
          <a:xfrm>
            <a:off x="9082088" y="5048251"/>
            <a:ext cx="328612" cy="98425"/>
          </a:xfrm>
          <a:custGeom>
            <a:avLst/>
            <a:gdLst>
              <a:gd name="T0" fmla="*/ 2147483647 w 247"/>
              <a:gd name="T1" fmla="*/ 0 h 74"/>
              <a:gd name="T2" fmla="*/ 2147483647 w 247"/>
              <a:gd name="T3" fmla="*/ 0 h 74"/>
              <a:gd name="T4" fmla="*/ 0 w 247"/>
              <a:gd name="T5" fmla="*/ 2147483647 h 74"/>
              <a:gd name="T6" fmla="*/ 0 60000 65536"/>
              <a:gd name="T7" fmla="*/ 0 60000 65536"/>
              <a:gd name="T8" fmla="*/ 0 60000 65536"/>
              <a:gd name="T9" fmla="*/ 0 w 247"/>
              <a:gd name="T10" fmla="*/ 0 h 74"/>
              <a:gd name="T11" fmla="*/ 247 w 247"/>
              <a:gd name="T12" fmla="*/ 74 h 74"/>
            </a:gdLst>
            <a:ahLst/>
            <a:cxnLst>
              <a:cxn ang="T6">
                <a:pos x="T0" y="T1"/>
              </a:cxn>
              <a:cxn ang="T7">
                <a:pos x="T2" y="T3"/>
              </a:cxn>
              <a:cxn ang="T8">
                <a:pos x="T4" y="T5"/>
              </a:cxn>
            </a:cxnLst>
            <a:rect l="T9" t="T10" r="T11" b="T12"/>
            <a:pathLst>
              <a:path w="247" h="74">
                <a:moveTo>
                  <a:pt x="247" y="0"/>
                </a:moveTo>
                <a:lnTo>
                  <a:pt x="66" y="0"/>
                </a:lnTo>
                <a:lnTo>
                  <a:pt x="0" y="74"/>
                </a:lnTo>
              </a:path>
            </a:pathLst>
          </a:custGeom>
          <a:noFill/>
          <a:ln w="7938">
            <a:solidFill>
              <a:srgbClr val="000000"/>
            </a:solidFill>
            <a:round/>
            <a:headEnd/>
            <a:tailEnd/>
          </a:ln>
        </p:spPr>
        <p:txBody>
          <a:bodyPr/>
          <a:lstStyle/>
          <a:p>
            <a:endParaRPr lang="en-US"/>
          </a:p>
        </p:txBody>
      </p:sp>
      <p:sp>
        <p:nvSpPr>
          <p:cNvPr id="57385" name="Rectangle 41"/>
          <p:cNvSpPr>
            <a:spLocks noChangeArrowheads="1"/>
          </p:cNvSpPr>
          <p:nvPr/>
        </p:nvSpPr>
        <p:spPr bwMode="auto">
          <a:xfrm>
            <a:off x="9458325" y="5334000"/>
            <a:ext cx="293350" cy="107722"/>
          </a:xfrm>
          <a:prstGeom prst="rect">
            <a:avLst/>
          </a:prstGeom>
          <a:noFill/>
          <a:ln w="9525">
            <a:noFill/>
            <a:miter lim="800000"/>
            <a:headEnd/>
            <a:tailEnd/>
          </a:ln>
        </p:spPr>
        <p:txBody>
          <a:bodyPr wrap="none" lIns="0" tIns="0" rIns="0" bIns="0">
            <a:spAutoFit/>
          </a:bodyPr>
          <a:lstStyle/>
          <a:p>
            <a:r>
              <a:rPr lang="en-US" sz="700" b="1">
                <a:solidFill>
                  <a:srgbClr val="000000"/>
                </a:solidFill>
              </a:rPr>
              <a:t>Spleen</a:t>
            </a:r>
            <a:endParaRPr lang="en-US" sz="700" b="1"/>
          </a:p>
        </p:txBody>
      </p:sp>
      <p:sp>
        <p:nvSpPr>
          <p:cNvPr id="57386" name="Line 42"/>
          <p:cNvSpPr>
            <a:spLocks noChangeShapeType="1"/>
          </p:cNvSpPr>
          <p:nvPr/>
        </p:nvSpPr>
        <p:spPr bwMode="auto">
          <a:xfrm flipH="1">
            <a:off x="9280526" y="5402264"/>
            <a:ext cx="130175" cy="1587"/>
          </a:xfrm>
          <a:prstGeom prst="line">
            <a:avLst/>
          </a:prstGeom>
          <a:noFill/>
          <a:ln w="7938">
            <a:solidFill>
              <a:srgbClr val="000000"/>
            </a:solidFill>
            <a:round/>
            <a:headEnd/>
            <a:tailEnd/>
          </a:ln>
        </p:spPr>
        <p:txBody>
          <a:bodyPr/>
          <a:lstStyle/>
          <a:p>
            <a:endParaRPr lang="en-US"/>
          </a:p>
        </p:txBody>
      </p:sp>
      <p:sp>
        <p:nvSpPr>
          <p:cNvPr id="57387" name="Rectangle 43"/>
          <p:cNvSpPr>
            <a:spLocks noChangeArrowheads="1"/>
          </p:cNvSpPr>
          <p:nvPr/>
        </p:nvSpPr>
        <p:spPr bwMode="auto">
          <a:xfrm>
            <a:off x="9458326" y="5694363"/>
            <a:ext cx="397545" cy="107722"/>
          </a:xfrm>
          <a:prstGeom prst="rect">
            <a:avLst/>
          </a:prstGeom>
          <a:noFill/>
          <a:ln w="9525">
            <a:noFill/>
            <a:miter lim="800000"/>
            <a:headEnd/>
            <a:tailEnd/>
          </a:ln>
        </p:spPr>
        <p:txBody>
          <a:bodyPr wrap="none" lIns="0" tIns="0" rIns="0" bIns="0">
            <a:spAutoFit/>
          </a:bodyPr>
          <a:lstStyle/>
          <a:p>
            <a:r>
              <a:rPr lang="en-US" sz="700" b="1">
                <a:solidFill>
                  <a:srgbClr val="000000"/>
                </a:solidFill>
              </a:rPr>
              <a:t>Pancreas</a:t>
            </a:r>
            <a:endParaRPr lang="en-US" sz="700" b="1"/>
          </a:p>
        </p:txBody>
      </p:sp>
      <p:sp>
        <p:nvSpPr>
          <p:cNvPr id="57388" name="Freeform 44"/>
          <p:cNvSpPr>
            <a:spLocks/>
          </p:cNvSpPr>
          <p:nvPr/>
        </p:nvSpPr>
        <p:spPr bwMode="auto">
          <a:xfrm>
            <a:off x="9015414" y="5461000"/>
            <a:ext cx="395287" cy="298450"/>
          </a:xfrm>
          <a:custGeom>
            <a:avLst/>
            <a:gdLst>
              <a:gd name="T0" fmla="*/ 2147483647 w 296"/>
              <a:gd name="T1" fmla="*/ 2147483647 h 224"/>
              <a:gd name="T2" fmla="*/ 2147483647 w 296"/>
              <a:gd name="T3" fmla="*/ 2147483647 h 224"/>
              <a:gd name="T4" fmla="*/ 0 w 296"/>
              <a:gd name="T5" fmla="*/ 0 h 224"/>
              <a:gd name="T6" fmla="*/ 0 60000 65536"/>
              <a:gd name="T7" fmla="*/ 0 60000 65536"/>
              <a:gd name="T8" fmla="*/ 0 60000 65536"/>
              <a:gd name="T9" fmla="*/ 0 w 296"/>
              <a:gd name="T10" fmla="*/ 0 h 224"/>
              <a:gd name="T11" fmla="*/ 296 w 296"/>
              <a:gd name="T12" fmla="*/ 224 h 224"/>
            </a:gdLst>
            <a:ahLst/>
            <a:cxnLst>
              <a:cxn ang="T6">
                <a:pos x="T0" y="T1"/>
              </a:cxn>
              <a:cxn ang="T7">
                <a:pos x="T2" y="T3"/>
              </a:cxn>
              <a:cxn ang="T8">
                <a:pos x="T4" y="T5"/>
              </a:cxn>
            </a:cxnLst>
            <a:rect l="T9" t="T10" r="T11" b="T12"/>
            <a:pathLst>
              <a:path w="296" h="224">
                <a:moveTo>
                  <a:pt x="296" y="224"/>
                </a:moveTo>
                <a:lnTo>
                  <a:pt x="115" y="224"/>
                </a:lnTo>
                <a:lnTo>
                  <a:pt x="0" y="0"/>
                </a:lnTo>
              </a:path>
            </a:pathLst>
          </a:custGeom>
          <a:noFill/>
          <a:ln w="7938">
            <a:solidFill>
              <a:srgbClr val="000000"/>
            </a:solidFill>
            <a:round/>
            <a:headEnd/>
            <a:tailEnd/>
          </a:ln>
        </p:spPr>
        <p:txBody>
          <a:bodyPr/>
          <a:lstStyle/>
          <a:p>
            <a:endParaRPr lang="en-US"/>
          </a:p>
        </p:txBody>
      </p:sp>
      <p:sp>
        <p:nvSpPr>
          <p:cNvPr id="57389" name="Line 45"/>
          <p:cNvSpPr>
            <a:spLocks noChangeShapeType="1"/>
          </p:cNvSpPr>
          <p:nvPr/>
        </p:nvSpPr>
        <p:spPr bwMode="auto">
          <a:xfrm flipH="1">
            <a:off x="8896350" y="6145214"/>
            <a:ext cx="514350" cy="1587"/>
          </a:xfrm>
          <a:prstGeom prst="line">
            <a:avLst/>
          </a:prstGeom>
          <a:noFill/>
          <a:ln w="7938">
            <a:solidFill>
              <a:srgbClr val="000000"/>
            </a:solidFill>
            <a:round/>
            <a:headEnd/>
            <a:tailEnd/>
          </a:ln>
        </p:spPr>
        <p:txBody>
          <a:bodyPr/>
          <a:lstStyle/>
          <a:p>
            <a:endParaRPr lang="en-US"/>
          </a:p>
        </p:txBody>
      </p:sp>
      <p:sp>
        <p:nvSpPr>
          <p:cNvPr id="57390" name="Line 46"/>
          <p:cNvSpPr>
            <a:spLocks noChangeShapeType="1"/>
          </p:cNvSpPr>
          <p:nvPr/>
        </p:nvSpPr>
        <p:spPr bwMode="auto">
          <a:xfrm flipH="1">
            <a:off x="9293226" y="3041650"/>
            <a:ext cx="117475" cy="1588"/>
          </a:xfrm>
          <a:prstGeom prst="line">
            <a:avLst/>
          </a:prstGeom>
          <a:noFill/>
          <a:ln w="7938">
            <a:solidFill>
              <a:srgbClr val="000000"/>
            </a:solidFill>
            <a:round/>
            <a:headEnd/>
            <a:tailEnd/>
          </a:ln>
        </p:spPr>
        <p:txBody>
          <a:bodyPr/>
          <a:lstStyle/>
          <a:p>
            <a:endParaRPr lang="en-US"/>
          </a:p>
        </p:txBody>
      </p:sp>
      <p:sp>
        <p:nvSpPr>
          <p:cNvPr id="57392" name="Text Box 48"/>
          <p:cNvSpPr txBox="1">
            <a:spLocks noChangeArrowheads="1"/>
          </p:cNvSpPr>
          <p:nvPr/>
        </p:nvSpPr>
        <p:spPr bwMode="auto">
          <a:xfrm>
            <a:off x="6478588" y="2465388"/>
            <a:ext cx="881010" cy="215444"/>
          </a:xfrm>
          <a:prstGeom prst="rect">
            <a:avLst/>
          </a:prstGeom>
          <a:noFill/>
          <a:ln w="9525">
            <a:noFill/>
            <a:miter lim="800000"/>
            <a:headEnd/>
            <a:tailEnd/>
          </a:ln>
        </p:spPr>
        <p:txBody>
          <a:bodyPr wrap="none" lIns="0" tIns="0" bIns="0">
            <a:spAutoFit/>
          </a:bodyPr>
          <a:lstStyle/>
          <a:p>
            <a:r>
              <a:rPr lang="en-US" sz="700" b="1"/>
              <a:t>Superior laryngeal</a:t>
            </a:r>
          </a:p>
          <a:p>
            <a:r>
              <a:rPr lang="en-US" sz="700" b="1"/>
              <a:t>nerve</a:t>
            </a:r>
          </a:p>
        </p:txBody>
      </p:sp>
      <p:sp>
        <p:nvSpPr>
          <p:cNvPr id="57393" name="Text Box 49"/>
          <p:cNvSpPr txBox="1">
            <a:spLocks noChangeArrowheads="1"/>
          </p:cNvSpPr>
          <p:nvPr/>
        </p:nvSpPr>
        <p:spPr bwMode="auto">
          <a:xfrm>
            <a:off x="6478589" y="3314700"/>
            <a:ext cx="935513" cy="215444"/>
          </a:xfrm>
          <a:prstGeom prst="rect">
            <a:avLst/>
          </a:prstGeom>
          <a:noFill/>
          <a:ln w="9525">
            <a:noFill/>
            <a:miter lim="800000"/>
            <a:headEnd/>
            <a:tailEnd/>
          </a:ln>
        </p:spPr>
        <p:txBody>
          <a:bodyPr wrap="none" lIns="0" tIns="0" bIns="0">
            <a:spAutoFit/>
          </a:bodyPr>
          <a:lstStyle/>
          <a:p>
            <a:r>
              <a:rPr lang="en-US" sz="700" b="1"/>
              <a:t>Recurrent laryngeal</a:t>
            </a:r>
          </a:p>
          <a:p>
            <a:r>
              <a:rPr lang="en-US" sz="700" b="1"/>
              <a:t>nerve</a:t>
            </a:r>
          </a:p>
        </p:txBody>
      </p:sp>
      <p:sp>
        <p:nvSpPr>
          <p:cNvPr id="57394" name="Text Box 50"/>
          <p:cNvSpPr txBox="1">
            <a:spLocks noChangeArrowheads="1"/>
          </p:cNvSpPr>
          <p:nvPr/>
        </p:nvSpPr>
        <p:spPr bwMode="auto">
          <a:xfrm>
            <a:off x="9458325" y="1677988"/>
            <a:ext cx="860172" cy="215444"/>
          </a:xfrm>
          <a:prstGeom prst="rect">
            <a:avLst/>
          </a:prstGeom>
          <a:noFill/>
          <a:ln w="9525">
            <a:noFill/>
            <a:miter lim="800000"/>
            <a:headEnd/>
            <a:tailEnd/>
          </a:ln>
        </p:spPr>
        <p:txBody>
          <a:bodyPr wrap="none" lIns="0" tIns="0" bIns="0">
            <a:spAutoFit/>
          </a:bodyPr>
          <a:lstStyle/>
          <a:p>
            <a:r>
              <a:rPr lang="en-US" sz="700" b="1" dirty="0"/>
              <a:t>Superior ganglion</a:t>
            </a:r>
          </a:p>
          <a:p>
            <a:r>
              <a:rPr lang="en-US" sz="700" b="1" dirty="0"/>
              <a:t>of </a:t>
            </a:r>
            <a:r>
              <a:rPr lang="en-US" sz="700" b="1" dirty="0" err="1"/>
              <a:t>vagus</a:t>
            </a:r>
            <a:r>
              <a:rPr lang="en-US" sz="700" b="1" dirty="0"/>
              <a:t> nerve</a:t>
            </a:r>
          </a:p>
        </p:txBody>
      </p:sp>
      <p:sp>
        <p:nvSpPr>
          <p:cNvPr id="57395" name="Text Box 51"/>
          <p:cNvSpPr txBox="1">
            <a:spLocks noChangeArrowheads="1"/>
          </p:cNvSpPr>
          <p:nvPr/>
        </p:nvSpPr>
        <p:spPr bwMode="auto">
          <a:xfrm>
            <a:off x="9458325" y="1985963"/>
            <a:ext cx="802464" cy="215444"/>
          </a:xfrm>
          <a:prstGeom prst="rect">
            <a:avLst/>
          </a:prstGeom>
          <a:noFill/>
          <a:ln w="9525">
            <a:noFill/>
            <a:miter lim="800000"/>
            <a:headEnd/>
            <a:tailEnd/>
          </a:ln>
        </p:spPr>
        <p:txBody>
          <a:bodyPr wrap="none" lIns="0" tIns="0" bIns="0">
            <a:spAutoFit/>
          </a:bodyPr>
          <a:lstStyle/>
          <a:p>
            <a:r>
              <a:rPr lang="en-US" sz="700" b="1" dirty="0"/>
              <a:t>Inferior ganglion</a:t>
            </a:r>
          </a:p>
          <a:p>
            <a:r>
              <a:rPr lang="en-US" sz="700" b="1" dirty="0"/>
              <a:t>of </a:t>
            </a:r>
            <a:r>
              <a:rPr lang="en-US" sz="700" b="1" dirty="0" err="1"/>
              <a:t>vagus</a:t>
            </a:r>
            <a:r>
              <a:rPr lang="en-US" sz="700" b="1" dirty="0"/>
              <a:t> nerve</a:t>
            </a:r>
          </a:p>
        </p:txBody>
      </p:sp>
      <p:sp>
        <p:nvSpPr>
          <p:cNvPr id="57396" name="Text Box 52"/>
          <p:cNvSpPr txBox="1">
            <a:spLocks noChangeArrowheads="1"/>
          </p:cNvSpPr>
          <p:nvPr/>
        </p:nvSpPr>
        <p:spPr bwMode="auto">
          <a:xfrm>
            <a:off x="9458325" y="3408363"/>
            <a:ext cx="541174" cy="215444"/>
          </a:xfrm>
          <a:prstGeom prst="rect">
            <a:avLst/>
          </a:prstGeom>
          <a:noFill/>
          <a:ln w="9525">
            <a:noFill/>
            <a:miter lim="800000"/>
            <a:headEnd/>
            <a:tailEnd/>
          </a:ln>
        </p:spPr>
        <p:txBody>
          <a:bodyPr wrap="none" lIns="0" tIns="0" bIns="0">
            <a:spAutoFit/>
          </a:bodyPr>
          <a:lstStyle/>
          <a:p>
            <a:r>
              <a:rPr lang="en-US" sz="700" b="1" dirty="0"/>
              <a:t>Left </a:t>
            </a:r>
            <a:r>
              <a:rPr lang="en-US" sz="700" b="1" dirty="0" err="1"/>
              <a:t>vagus</a:t>
            </a:r>
            <a:endParaRPr lang="en-US" sz="700" b="1" dirty="0"/>
          </a:p>
          <a:p>
            <a:r>
              <a:rPr lang="en-US" sz="700" b="1" dirty="0"/>
              <a:t>nerve</a:t>
            </a:r>
          </a:p>
        </p:txBody>
      </p:sp>
      <p:sp>
        <p:nvSpPr>
          <p:cNvPr id="57397" name="Text Box 53"/>
          <p:cNvSpPr txBox="1">
            <a:spLocks noChangeArrowheads="1"/>
          </p:cNvSpPr>
          <p:nvPr/>
        </p:nvSpPr>
        <p:spPr bwMode="auto">
          <a:xfrm>
            <a:off x="9458326" y="6078538"/>
            <a:ext cx="462627" cy="215444"/>
          </a:xfrm>
          <a:prstGeom prst="rect">
            <a:avLst/>
          </a:prstGeom>
          <a:noFill/>
          <a:ln w="9525">
            <a:noFill/>
            <a:miter lim="800000"/>
            <a:headEnd/>
            <a:tailEnd/>
          </a:ln>
        </p:spPr>
        <p:txBody>
          <a:bodyPr wrap="none" lIns="0" tIns="0" bIns="0">
            <a:spAutoFit/>
          </a:bodyPr>
          <a:lstStyle/>
          <a:p>
            <a:r>
              <a:rPr lang="en-US" sz="700" b="1"/>
              <a:t>Small</a:t>
            </a:r>
          </a:p>
          <a:p>
            <a:r>
              <a:rPr lang="en-US" sz="700" b="1"/>
              <a:t>intestine</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Number Placeholder 5"/>
          <p:cNvSpPr>
            <a:spLocks noGrp="1"/>
          </p:cNvSpPr>
          <p:nvPr>
            <p:ph type="sldNum" sz="quarter" idx="12"/>
          </p:nvPr>
        </p:nvSpPr>
        <p:spPr>
          <a:noFill/>
        </p:spPr>
        <p:txBody>
          <a:bodyPr/>
          <a:lstStyle/>
          <a:p>
            <a:fld id="{C8BABB3F-06A6-4A3A-A4A1-D163B94C77D3}" type="slidenum">
              <a:rPr lang="en-US" smtClean="0"/>
              <a:pPr/>
              <a:t>114</a:t>
            </a:fld>
            <a:endParaRPr lang="en-US" smtClean="0"/>
          </a:p>
        </p:txBody>
      </p:sp>
      <p:sp>
        <p:nvSpPr>
          <p:cNvPr id="58372" name="Text Box 3"/>
          <p:cNvSpPr txBox="1">
            <a:spLocks noChangeArrowheads="1"/>
          </p:cNvSpPr>
          <p:nvPr/>
        </p:nvSpPr>
        <p:spPr bwMode="auto">
          <a:xfrm>
            <a:off x="1981200" y="914401"/>
            <a:ext cx="4648200" cy="2554545"/>
          </a:xfrm>
          <a:prstGeom prst="rect">
            <a:avLst/>
          </a:prstGeom>
          <a:noFill/>
          <a:ln w="9525">
            <a:noFill/>
            <a:miter lim="800000"/>
            <a:headEnd/>
            <a:tailEnd/>
          </a:ln>
        </p:spPr>
        <p:txBody>
          <a:bodyPr wrap="square">
            <a:spAutoFit/>
          </a:bodyPr>
          <a:lstStyle/>
          <a:p>
            <a:pPr>
              <a:buClr>
                <a:schemeClr val="tx1"/>
              </a:buClr>
              <a:buFontTx/>
              <a:buChar char="•"/>
            </a:pPr>
            <a:r>
              <a:rPr lang="en-US" sz="2000" dirty="0">
                <a:solidFill>
                  <a:schemeClr val="accent2"/>
                </a:solidFill>
              </a:rPr>
              <a:t> Accessory </a:t>
            </a:r>
            <a:r>
              <a:rPr lang="en-US" sz="2000" dirty="0">
                <a:solidFill>
                  <a:schemeClr val="accent2"/>
                </a:solidFill>
              </a:rPr>
              <a:t>nerve</a:t>
            </a:r>
            <a:endParaRPr lang="en-US" sz="2000" dirty="0">
              <a:solidFill>
                <a:schemeClr val="accent2"/>
              </a:solidFill>
            </a:endParaRPr>
          </a:p>
          <a:p>
            <a:pPr lvl="1">
              <a:buFontTx/>
              <a:buChar char="•"/>
            </a:pPr>
            <a:r>
              <a:rPr lang="en-US" sz="2000" dirty="0"/>
              <a:t> motor </a:t>
            </a:r>
            <a:r>
              <a:rPr lang="en-US" sz="2000" dirty="0"/>
              <a:t>nerve</a:t>
            </a:r>
          </a:p>
          <a:p>
            <a:pPr lvl="1">
              <a:buFontTx/>
              <a:buChar char="•"/>
            </a:pPr>
            <a:r>
              <a:rPr lang="en-US" sz="2000" dirty="0"/>
              <a:t> </a:t>
            </a:r>
            <a:r>
              <a:rPr lang="en-US" sz="2000" dirty="0"/>
              <a:t> 2 branches</a:t>
            </a:r>
          </a:p>
          <a:p>
            <a:pPr lvl="1">
              <a:buFontTx/>
              <a:buChar char="•"/>
            </a:pPr>
            <a:r>
              <a:rPr lang="en-US" sz="2000" dirty="0"/>
              <a:t>1</a:t>
            </a:r>
            <a:r>
              <a:rPr lang="en-US" sz="2000" baseline="30000" dirty="0"/>
              <a:t>st</a:t>
            </a:r>
            <a:r>
              <a:rPr lang="en-US" sz="2000" dirty="0"/>
              <a:t> branch join </a:t>
            </a:r>
            <a:r>
              <a:rPr lang="en-US" sz="2000" dirty="0" err="1"/>
              <a:t>vagus</a:t>
            </a:r>
            <a:r>
              <a:rPr lang="en-US" sz="2000" dirty="0"/>
              <a:t> nerve &amp; supply to muscles of </a:t>
            </a:r>
            <a:r>
              <a:rPr lang="en-US" sz="2000" dirty="0" err="1"/>
              <a:t>pharnyx</a:t>
            </a:r>
            <a:r>
              <a:rPr lang="en-US" sz="2000" dirty="0"/>
              <a:t> &amp; larynx.</a:t>
            </a:r>
          </a:p>
          <a:p>
            <a:pPr lvl="1">
              <a:buFontTx/>
              <a:buChar char="•"/>
            </a:pPr>
            <a:r>
              <a:rPr lang="en-US" sz="2000" dirty="0"/>
              <a:t>2</a:t>
            </a:r>
            <a:r>
              <a:rPr lang="en-US" sz="2000" baseline="30000" dirty="0"/>
              <a:t>nd</a:t>
            </a:r>
            <a:r>
              <a:rPr lang="en-US" sz="2000" dirty="0"/>
              <a:t> branch supplies to muscles of shoulder.</a:t>
            </a:r>
            <a:endParaRPr lang="en-US" sz="2000" dirty="0"/>
          </a:p>
        </p:txBody>
      </p:sp>
      <p:sp>
        <p:nvSpPr>
          <p:cNvPr id="58373" name="Text Box 4"/>
          <p:cNvSpPr txBox="1">
            <a:spLocks noChangeArrowheads="1"/>
          </p:cNvSpPr>
          <p:nvPr/>
        </p:nvSpPr>
        <p:spPr bwMode="auto">
          <a:xfrm>
            <a:off x="6400800" y="990600"/>
            <a:ext cx="3962400" cy="1938992"/>
          </a:xfrm>
          <a:prstGeom prst="rect">
            <a:avLst/>
          </a:prstGeom>
          <a:noFill/>
          <a:ln w="9525">
            <a:noFill/>
            <a:miter lim="800000"/>
            <a:headEnd/>
            <a:tailEnd/>
          </a:ln>
        </p:spPr>
        <p:txBody>
          <a:bodyPr wrap="square">
            <a:spAutoFit/>
          </a:bodyPr>
          <a:lstStyle/>
          <a:p>
            <a:pPr>
              <a:buClr>
                <a:schemeClr val="tx1"/>
              </a:buClr>
              <a:buFontTx/>
              <a:buChar char="•"/>
            </a:pPr>
            <a:r>
              <a:rPr lang="en-US" sz="2000" dirty="0">
                <a:solidFill>
                  <a:schemeClr val="accent2"/>
                </a:solidFill>
              </a:rPr>
              <a:t> Hypoglossal </a:t>
            </a:r>
            <a:r>
              <a:rPr lang="en-US" sz="2000" dirty="0">
                <a:solidFill>
                  <a:schemeClr val="accent2"/>
                </a:solidFill>
              </a:rPr>
              <a:t>nerve</a:t>
            </a:r>
            <a:endParaRPr lang="en-US" sz="2000" dirty="0">
              <a:solidFill>
                <a:schemeClr val="accent2"/>
              </a:solidFill>
            </a:endParaRPr>
          </a:p>
          <a:p>
            <a:pPr lvl="1">
              <a:buFontTx/>
              <a:buChar char="•"/>
            </a:pPr>
            <a:r>
              <a:rPr lang="en-US" sz="2000" dirty="0"/>
              <a:t>Motor nerve</a:t>
            </a:r>
            <a:endParaRPr lang="en-US" sz="2000" dirty="0"/>
          </a:p>
          <a:p>
            <a:pPr lvl="1">
              <a:buFontTx/>
              <a:buChar char="•"/>
            </a:pPr>
            <a:r>
              <a:rPr lang="en-US" sz="2000" dirty="0"/>
              <a:t> </a:t>
            </a:r>
            <a:r>
              <a:rPr lang="en-US" sz="2000" dirty="0"/>
              <a:t>carries Motor impulses to </a:t>
            </a:r>
            <a:r>
              <a:rPr lang="en-US" sz="2000" dirty="0"/>
              <a:t>muscles of the </a:t>
            </a:r>
            <a:r>
              <a:rPr lang="en-US" sz="2000" dirty="0"/>
              <a:t>tongue &amp; contributes of deglutition &amp; speech.</a:t>
            </a:r>
            <a:endParaRPr lang="en-US" sz="2000" dirty="0"/>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p:cNvSpPr>
            <a:spLocks noGrp="1" noChangeArrowheads="1"/>
          </p:cNvSpPr>
          <p:nvPr>
            <p:ph type="title"/>
          </p:nvPr>
        </p:nvSpPr>
        <p:spPr>
          <a:xfrm>
            <a:off x="2209800" y="457200"/>
            <a:ext cx="7772400" cy="1295400"/>
          </a:xfrm>
          <a:solidFill>
            <a:srgbClr val="6699FF"/>
          </a:solidFill>
        </p:spPr>
        <p:txBody>
          <a:bodyPr/>
          <a:lstStyle/>
          <a:p>
            <a:pPr eaLnBrk="1" hangingPunct="1"/>
            <a:r>
              <a:rPr lang="en-US" sz="4000" b="1" dirty="0"/>
              <a:t>Autonomic Nervous System</a:t>
            </a:r>
          </a:p>
        </p:txBody>
      </p:sp>
      <p:sp>
        <p:nvSpPr>
          <p:cNvPr id="66562" name="Slide Number Placeholder 4"/>
          <p:cNvSpPr>
            <a:spLocks noGrp="1"/>
          </p:cNvSpPr>
          <p:nvPr>
            <p:ph type="sldNum" sz="quarter" idx="12"/>
          </p:nvPr>
        </p:nvSpPr>
        <p:spPr>
          <a:noFill/>
        </p:spPr>
        <p:txBody>
          <a:bodyPr/>
          <a:lstStyle/>
          <a:p>
            <a:fld id="{8468A4D2-EDDD-4E03-922A-90702C4B2998}" type="slidenum">
              <a:rPr lang="en-US" smtClean="0"/>
              <a:pPr/>
              <a:t>115</a:t>
            </a:fld>
            <a:endParaRPr lang="en-US" smtClean="0"/>
          </a:p>
        </p:txBody>
      </p:sp>
      <p:sp>
        <p:nvSpPr>
          <p:cNvPr id="66564" name="Text Box 4"/>
          <p:cNvSpPr txBox="1">
            <a:spLocks noChangeArrowheads="1"/>
          </p:cNvSpPr>
          <p:nvPr/>
        </p:nvSpPr>
        <p:spPr bwMode="auto">
          <a:xfrm>
            <a:off x="2209801" y="1905000"/>
            <a:ext cx="7859075" cy="1569660"/>
          </a:xfrm>
          <a:prstGeom prst="rect">
            <a:avLst/>
          </a:prstGeom>
          <a:noFill/>
          <a:ln w="9525">
            <a:noFill/>
            <a:miter lim="800000"/>
            <a:headEnd/>
            <a:tailEnd/>
          </a:ln>
        </p:spPr>
        <p:txBody>
          <a:bodyPr wrap="none">
            <a:spAutoFit/>
          </a:bodyPr>
          <a:lstStyle/>
          <a:p>
            <a:pPr algn="just">
              <a:buClr>
                <a:schemeClr val="accent2"/>
              </a:buClr>
              <a:buFontTx/>
              <a:buChar char="•"/>
            </a:pPr>
            <a:r>
              <a:rPr lang="en-US" dirty="0"/>
              <a:t> </a:t>
            </a:r>
            <a:r>
              <a:rPr lang="en-US" sz="2400" dirty="0">
                <a:latin typeface="Times New Roman" pitchFamily="18" charset="0"/>
                <a:cs typeface="Times New Roman" pitchFamily="18" charset="0"/>
              </a:rPr>
              <a:t>Involuntary branch of NS - Functions of body automatically, </a:t>
            </a:r>
          </a:p>
          <a:p>
            <a:pPr algn="just">
              <a:buClr>
                <a:schemeClr val="accent2"/>
              </a:buClr>
            </a:pPr>
            <a:r>
              <a:rPr lang="en-US" sz="2400" dirty="0">
                <a:latin typeface="Times New Roman" pitchFamily="18" charset="0"/>
                <a:cs typeface="Times New Roman" pitchFamily="18" charset="0"/>
              </a:rPr>
              <a:t>                                             without </a:t>
            </a:r>
            <a:r>
              <a:rPr lang="en-US" sz="2400" dirty="0">
                <a:latin typeface="Times New Roman" pitchFamily="18" charset="0"/>
                <a:cs typeface="Times New Roman" pitchFamily="18" charset="0"/>
              </a:rPr>
              <a:t>conscious effort</a:t>
            </a:r>
          </a:p>
          <a:p>
            <a:pPr algn="just">
              <a:buClr>
                <a:schemeClr val="accent2"/>
              </a:buClr>
              <a:buFontTx/>
              <a:buChar char="•"/>
            </a:pPr>
            <a:r>
              <a:rPr lang="en-US" sz="2400" dirty="0">
                <a:latin typeface="Times New Roman" pitchFamily="18" charset="0"/>
                <a:cs typeface="Times New Roman" pitchFamily="18" charset="0"/>
              </a:rPr>
              <a:t> Controls visceral </a:t>
            </a:r>
            <a:r>
              <a:rPr lang="en-US" sz="2400" dirty="0">
                <a:latin typeface="Times New Roman" pitchFamily="18" charset="0"/>
                <a:cs typeface="Times New Roman" pitchFamily="18" charset="0"/>
              </a:rPr>
              <a:t>activities - Regulates SM, CM and glands</a:t>
            </a:r>
          </a:p>
          <a:p>
            <a:pPr algn="just">
              <a:buClr>
                <a:schemeClr val="accent2"/>
              </a:buClr>
              <a:buFontTx/>
              <a:buChar char="•"/>
            </a:pPr>
            <a:r>
              <a:rPr lang="en-US" sz="2400" dirty="0">
                <a:latin typeface="Times New Roman" pitchFamily="18" charset="0"/>
                <a:cs typeface="Times New Roman" pitchFamily="18" charset="0"/>
              </a:rPr>
              <a:t> Consists  of only motor neurones </a:t>
            </a:r>
            <a:endParaRPr lang="en-US" sz="2400" dirty="0">
              <a:latin typeface="Times New Roman" pitchFamily="18" charset="0"/>
              <a:cs typeface="Times New Roman" pitchFamily="18" charset="0"/>
            </a:endParaRPr>
          </a:p>
        </p:txBody>
      </p:sp>
      <p:sp>
        <p:nvSpPr>
          <p:cNvPr id="66565" name="Text Box 5"/>
          <p:cNvSpPr txBox="1">
            <a:spLocks noChangeArrowheads="1"/>
          </p:cNvSpPr>
          <p:nvPr/>
        </p:nvSpPr>
        <p:spPr bwMode="auto">
          <a:xfrm>
            <a:off x="2209800" y="3657600"/>
            <a:ext cx="8077200" cy="2677656"/>
          </a:xfrm>
          <a:prstGeom prst="rect">
            <a:avLst/>
          </a:prstGeom>
          <a:noFill/>
          <a:ln w="9525">
            <a:noFill/>
            <a:miter lim="800000"/>
            <a:headEnd/>
            <a:tailEnd/>
          </a:ln>
        </p:spPr>
        <p:txBody>
          <a:bodyPr wrap="square">
            <a:spAutoFit/>
          </a:bodyPr>
          <a:lstStyle/>
          <a:p>
            <a:pPr algn="just">
              <a:buClr>
                <a:schemeClr val="accent2"/>
              </a:buClr>
              <a:buFontTx/>
              <a:buChar char="•"/>
            </a:pPr>
            <a:r>
              <a:rPr lang="en-US" dirty="0"/>
              <a:t> </a:t>
            </a:r>
            <a:r>
              <a:rPr lang="en-US" dirty="0" smtClean="0"/>
              <a:t> </a:t>
            </a:r>
            <a:r>
              <a:rPr lang="en-US" sz="2800" dirty="0">
                <a:latin typeface="Times New Roman" pitchFamily="18" charset="0"/>
                <a:cs typeface="Times New Roman" pitchFamily="18" charset="0"/>
              </a:rPr>
              <a:t>It is divided into 2 divisions:</a:t>
            </a:r>
            <a:endParaRPr lang="en-US" sz="2800" dirty="0">
              <a:latin typeface="Times New Roman" pitchFamily="18" charset="0"/>
              <a:cs typeface="Times New Roman" pitchFamily="18" charset="0"/>
            </a:endParaRPr>
          </a:p>
          <a:p>
            <a:pPr lvl="1" algn="just">
              <a:buClr>
                <a:schemeClr val="accent2"/>
              </a:buClr>
              <a:buFontTx/>
              <a:buChar char="•"/>
            </a:pPr>
            <a:r>
              <a:rPr lang="en-US" sz="2800" dirty="0">
                <a:latin typeface="Times New Roman" pitchFamily="18" charset="0"/>
                <a:cs typeface="Times New Roman" pitchFamily="18" charset="0"/>
              </a:rPr>
              <a:t> </a:t>
            </a:r>
            <a:r>
              <a:rPr lang="en-US" sz="2800" dirty="0">
                <a:solidFill>
                  <a:schemeClr val="accent2"/>
                </a:solidFill>
                <a:latin typeface="Times New Roman" pitchFamily="18" charset="0"/>
                <a:cs typeface="Times New Roman" pitchFamily="18" charset="0"/>
              </a:rPr>
              <a:t>Sympathetic division </a:t>
            </a:r>
            <a:r>
              <a:rPr lang="en-US" sz="2800" dirty="0">
                <a:latin typeface="Times New Roman" pitchFamily="18" charset="0"/>
                <a:cs typeface="Times New Roman" pitchFamily="18" charset="0"/>
              </a:rPr>
              <a:t>(speeds up)</a:t>
            </a:r>
          </a:p>
          <a:p>
            <a:pPr lvl="2" algn="just">
              <a:buClr>
                <a:schemeClr val="accent2"/>
              </a:buClr>
              <a:buFontTx/>
              <a:buChar char="•"/>
            </a:pPr>
            <a:r>
              <a:rPr lang="en-US" sz="2800" dirty="0">
                <a:latin typeface="Times New Roman" pitchFamily="18" charset="0"/>
                <a:cs typeface="Times New Roman" pitchFamily="18" charset="0"/>
              </a:rPr>
              <a:t> Prepares body for ‘fight or flight’ situations</a:t>
            </a:r>
          </a:p>
          <a:p>
            <a:pPr lvl="1" algn="just">
              <a:buClr>
                <a:schemeClr val="accent2"/>
              </a:buClr>
              <a:buFontTx/>
              <a:buChar char="•"/>
            </a:pPr>
            <a:r>
              <a:rPr lang="en-US" sz="2800" dirty="0">
                <a:latin typeface="Times New Roman" pitchFamily="18" charset="0"/>
                <a:cs typeface="Times New Roman" pitchFamily="18" charset="0"/>
              </a:rPr>
              <a:t> </a:t>
            </a:r>
            <a:r>
              <a:rPr lang="en-US" sz="2800" dirty="0">
                <a:solidFill>
                  <a:schemeClr val="accent2"/>
                </a:solidFill>
                <a:latin typeface="Times New Roman" pitchFamily="18" charset="0"/>
                <a:cs typeface="Times New Roman" pitchFamily="18" charset="0"/>
              </a:rPr>
              <a:t>Parasympathetic division </a:t>
            </a:r>
            <a:r>
              <a:rPr lang="en-US" sz="2800" dirty="0">
                <a:latin typeface="Times New Roman" pitchFamily="18" charset="0"/>
                <a:cs typeface="Times New Roman" pitchFamily="18" charset="0"/>
              </a:rPr>
              <a:t>(pauses or slows down)</a:t>
            </a:r>
          </a:p>
          <a:p>
            <a:pPr lvl="2" algn="just">
              <a:buClr>
                <a:schemeClr val="accent2"/>
              </a:buClr>
              <a:buFontTx/>
              <a:buChar char="•"/>
            </a:pPr>
            <a:r>
              <a:rPr lang="en-US" sz="2800" dirty="0">
                <a:latin typeface="Times New Roman" pitchFamily="18" charset="0"/>
                <a:cs typeface="Times New Roman" pitchFamily="18" charset="0"/>
              </a:rPr>
              <a:t> Prepares body for ‘resting and digesting’ activities</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85800"/>
            <a:ext cx="8229600" cy="1066800"/>
          </a:xfrm>
        </p:spPr>
        <p:txBody>
          <a:bodyPr/>
          <a:lstStyle/>
          <a:p>
            <a:r>
              <a:rPr lang="en-US" dirty="0" smtClean="0"/>
              <a:t>Components of ANS</a:t>
            </a:r>
            <a:endParaRPr lang="en-US" dirty="0"/>
          </a:p>
        </p:txBody>
      </p:sp>
      <p:sp>
        <p:nvSpPr>
          <p:cNvPr id="3" name="Content Placeholder 2"/>
          <p:cNvSpPr>
            <a:spLocks noGrp="1"/>
          </p:cNvSpPr>
          <p:nvPr>
            <p:ph idx="1"/>
          </p:nvPr>
        </p:nvSpPr>
        <p:spPr>
          <a:xfrm>
            <a:off x="1981200" y="1600200"/>
            <a:ext cx="8229600" cy="4973638"/>
          </a:xfrm>
        </p:spPr>
        <p:txBody>
          <a:bodyPr/>
          <a:lstStyle/>
          <a:p>
            <a:r>
              <a:rPr lang="en-US" dirty="0" smtClean="0"/>
              <a:t>ANS consists of 4 different structures-</a:t>
            </a:r>
          </a:p>
          <a:p>
            <a:pPr lvl="1"/>
            <a:r>
              <a:rPr lang="en-US" dirty="0" smtClean="0"/>
              <a:t>Pre-</a:t>
            </a:r>
            <a:r>
              <a:rPr lang="en-US" dirty="0" err="1" smtClean="0"/>
              <a:t>ganglionic</a:t>
            </a:r>
            <a:r>
              <a:rPr lang="en-US" dirty="0" smtClean="0"/>
              <a:t> nerve </a:t>
            </a:r>
            <a:r>
              <a:rPr lang="en-US" dirty="0" err="1" smtClean="0"/>
              <a:t>fibre</a:t>
            </a:r>
            <a:r>
              <a:rPr lang="en-US" dirty="0" smtClean="0"/>
              <a:t> – originating from CNS</a:t>
            </a:r>
          </a:p>
          <a:p>
            <a:pPr lvl="1"/>
            <a:r>
              <a:rPr lang="en-US" dirty="0" smtClean="0"/>
              <a:t>Ganglion</a:t>
            </a:r>
          </a:p>
          <a:p>
            <a:pPr lvl="1"/>
            <a:r>
              <a:rPr lang="en-US" dirty="0" smtClean="0"/>
              <a:t>Post-</a:t>
            </a:r>
            <a:r>
              <a:rPr lang="en-US" dirty="0" err="1" smtClean="0"/>
              <a:t>ganglionic</a:t>
            </a:r>
            <a:r>
              <a:rPr lang="en-US" dirty="0" smtClean="0"/>
              <a:t> nerve </a:t>
            </a:r>
            <a:r>
              <a:rPr lang="en-US" dirty="0" err="1" smtClean="0"/>
              <a:t>fibre</a:t>
            </a:r>
            <a:endParaRPr lang="en-US" dirty="0" smtClean="0"/>
          </a:p>
          <a:p>
            <a:pPr lvl="1"/>
            <a:r>
              <a:rPr lang="en-US" dirty="0" smtClean="0"/>
              <a:t>Effector organ – SM/CM/Glands</a:t>
            </a:r>
          </a:p>
          <a:p>
            <a:endParaRPr lang="en-US" dirty="0"/>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116</a:t>
            </a:fld>
            <a:endParaRPr lang="en-US"/>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ChangeArrowheads="1"/>
          </p:cNvSpPr>
          <p:nvPr/>
        </p:nvSpPr>
        <p:spPr bwMode="auto">
          <a:xfrm>
            <a:off x="1905000" y="304800"/>
            <a:ext cx="8382000" cy="1228028"/>
          </a:xfrm>
          <a:prstGeom prst="rect">
            <a:avLst/>
          </a:prstGeom>
          <a:noFill/>
          <a:ln w="9525">
            <a:noFill/>
            <a:miter lim="800000"/>
            <a:headEnd/>
            <a:tailEnd/>
          </a:ln>
        </p:spPr>
        <p:txBody>
          <a:bodyPr>
            <a:spAutoFit/>
          </a:bodyPr>
          <a:lstStyle/>
          <a:p>
            <a:pPr>
              <a:lnSpc>
                <a:spcPct val="90000"/>
              </a:lnSpc>
              <a:spcBef>
                <a:spcPct val="20000"/>
              </a:spcBef>
              <a:buClr>
                <a:srgbClr val="339933"/>
              </a:buClr>
              <a:tabLst>
                <a:tab pos="2743200" algn="l"/>
              </a:tabLst>
              <a:defRPr/>
            </a:pPr>
            <a:r>
              <a:rPr lang="en-US" sz="4100">
                <a:solidFill>
                  <a:srgbClr val="000099"/>
                </a:solidFill>
                <a:effectLst>
                  <a:outerShdw blurRad="38100" dist="38100" dir="2700000" algn="tl">
                    <a:srgbClr val="C0C0C0"/>
                  </a:outerShdw>
                </a:effectLst>
              </a:rPr>
              <a:t>Anatomy of the Autonomic Nervous System</a:t>
            </a:r>
          </a:p>
        </p:txBody>
      </p:sp>
      <p:sp>
        <p:nvSpPr>
          <p:cNvPr id="91139"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28" charset="0"/>
              </a:rPr>
              <a:t>Slide 7.73</a:t>
            </a:r>
            <a:endParaRPr lang="en-US" sz="4400" b="1">
              <a:solidFill>
                <a:schemeClr val="tx2"/>
              </a:solidFill>
            </a:endParaRPr>
          </a:p>
        </p:txBody>
      </p:sp>
      <p:sp>
        <p:nvSpPr>
          <p:cNvPr id="91140"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algn="l" eaLnBrk="0" hangingPunct="0"/>
            <a:r>
              <a:rPr lang="en-US" sz="1000">
                <a:latin typeface="Times" pitchFamily="28" charset="0"/>
              </a:rPr>
              <a:t>Copyright © 2003 Pearson Education, Inc. publishing as Benjamin Cummings</a:t>
            </a:r>
          </a:p>
        </p:txBody>
      </p:sp>
      <p:sp>
        <p:nvSpPr>
          <p:cNvPr id="91141"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28" charset="0"/>
            </a:endParaRPr>
          </a:p>
        </p:txBody>
      </p:sp>
      <p:sp>
        <p:nvSpPr>
          <p:cNvPr id="91142"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90119" name="Text Box 7"/>
          <p:cNvSpPr txBox="1">
            <a:spLocks noChangeArrowheads="1"/>
          </p:cNvSpPr>
          <p:nvPr/>
        </p:nvSpPr>
        <p:spPr bwMode="auto">
          <a:xfrm>
            <a:off x="1905001" y="1752601"/>
            <a:ext cx="8245475" cy="461665"/>
          </a:xfrm>
          <a:prstGeom prst="rect">
            <a:avLst/>
          </a:prstGeom>
          <a:noFill/>
          <a:ln w="9525">
            <a:noFill/>
            <a:miter lim="800000"/>
            <a:headEnd/>
            <a:tailEnd/>
          </a:ln>
        </p:spPr>
        <p:txBody>
          <a:bodyPr>
            <a:spAutoFit/>
          </a:bodyPr>
          <a:lstStyle/>
          <a:p>
            <a:pPr marL="342900" indent="-342900">
              <a:lnSpc>
                <a:spcPct val="80000"/>
              </a:lnSpc>
              <a:spcAft>
                <a:spcPct val="50000"/>
              </a:spcAft>
              <a:buClr>
                <a:srgbClr val="FF6600"/>
              </a:buClr>
            </a:pPr>
            <a:endParaRPr lang="en-US" sz="3000"/>
          </a:p>
        </p:txBody>
      </p:sp>
      <p:pic>
        <p:nvPicPr>
          <p:cNvPr id="90120" name="Picture 8"/>
          <p:cNvPicPr>
            <a:picLocks noChangeAspect="1" noChangeArrowheads="1"/>
          </p:cNvPicPr>
          <p:nvPr/>
        </p:nvPicPr>
        <p:blipFill>
          <a:blip r:embed="rId2"/>
          <a:srcRect b="2922"/>
          <a:stretch>
            <a:fillRect/>
          </a:stretch>
        </p:blipFill>
        <p:spPr bwMode="auto">
          <a:xfrm>
            <a:off x="4254501" y="1447800"/>
            <a:ext cx="3681413" cy="4876800"/>
          </a:xfrm>
          <a:prstGeom prst="rect">
            <a:avLst/>
          </a:prstGeom>
          <a:noFill/>
          <a:ln w="9525">
            <a:noFill/>
            <a:miter lim="800000"/>
            <a:headEnd/>
            <a:tailEnd/>
          </a:ln>
        </p:spPr>
      </p:pic>
      <p:sp>
        <p:nvSpPr>
          <p:cNvPr id="90121" name="Text Box 9"/>
          <p:cNvSpPr txBox="1">
            <a:spLocks noChangeArrowheads="1"/>
          </p:cNvSpPr>
          <p:nvPr/>
        </p:nvSpPr>
        <p:spPr bwMode="auto">
          <a:xfrm>
            <a:off x="8001000" y="6096000"/>
            <a:ext cx="1371600" cy="274638"/>
          </a:xfrm>
          <a:prstGeom prst="rect">
            <a:avLst/>
          </a:prstGeom>
          <a:noFill/>
          <a:ln w="9525">
            <a:noFill/>
            <a:miter lim="800000"/>
            <a:headEnd/>
            <a:tailEnd/>
          </a:ln>
        </p:spPr>
        <p:txBody>
          <a:bodyPr>
            <a:spAutoFit/>
          </a:bodyPr>
          <a:lstStyle/>
          <a:p>
            <a:pPr algn="l" eaLnBrk="0" hangingPunct="0"/>
            <a:r>
              <a:rPr lang="en-US" sz="1200"/>
              <a:t>Figure 7.25</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117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0114">
                                            <p:txEl>
                                              <p:pRg st="0" end="0"/>
                                            </p:txEl>
                                          </p:spTgt>
                                        </p:tgtEl>
                                        <p:attrNameLst>
                                          <p:attrName>style.visibility</p:attrName>
                                        </p:attrNameLst>
                                      </p:cBhvr>
                                      <p:to>
                                        <p:strVal val="visible"/>
                                      </p:to>
                                    </p:set>
                                    <p:animEffect transition="in" filter="dissolve">
                                      <p:cBhvr>
                                        <p:cTn id="7" dur="500"/>
                                        <p:tgtEl>
                                          <p:spTgt spid="90114">
                                            <p:txEl>
                                              <p:pRg st="0" end="0"/>
                                            </p:txEl>
                                          </p:spTgt>
                                        </p:tgtEl>
                                      </p:cBhvr>
                                    </p:animEffect>
                                  </p:childTnLst>
                                </p:cTn>
                              </p:par>
                            </p:childTnLst>
                          </p:cTn>
                        </p:par>
                        <p:par>
                          <p:cTn id="8" fill="hold">
                            <p:stCondLst>
                              <p:cond delay="500"/>
                            </p:stCondLst>
                            <p:childTnLst>
                              <p:par>
                                <p:cTn id="9" presetID="9" presetClass="entr" presetSubtype="0" fill="hold" grpId="0" nodeType="afterEffect" nodePh="1">
                                  <p:stCondLst>
                                    <p:cond delay="0"/>
                                  </p:stCondLst>
                                  <p:endCondLst>
                                    <p:cond delay="0"/>
                                  </p:endCondLst>
                                  <p:childTnLst>
                                    <p:set>
                                      <p:cBhvr>
                                        <p:cTn id="10" dur="1" fill="hold">
                                          <p:stCondLst>
                                            <p:cond delay="0"/>
                                          </p:stCondLst>
                                        </p:cTn>
                                        <p:tgtEl>
                                          <p:spTgt spid="90119"/>
                                        </p:tgtEl>
                                        <p:attrNameLst>
                                          <p:attrName>style.visibility</p:attrName>
                                        </p:attrNameLst>
                                      </p:cBhvr>
                                      <p:to>
                                        <p:strVal val="visible"/>
                                      </p:to>
                                    </p:set>
                                    <p:animEffect transition="in" filter="dissolve">
                                      <p:cBhvr>
                                        <p:cTn id="11" dur="500"/>
                                        <p:tgtEl>
                                          <p:spTgt spid="90119"/>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90120"/>
                                        </p:tgtEl>
                                        <p:attrNameLst>
                                          <p:attrName>style.visibility</p:attrName>
                                        </p:attrNameLst>
                                      </p:cBhvr>
                                      <p:to>
                                        <p:strVal val="visible"/>
                                      </p:to>
                                    </p:set>
                                    <p:animEffect transition="in" filter="dissolve">
                                      <p:cBhvr>
                                        <p:cTn id="15" dur="500"/>
                                        <p:tgtEl>
                                          <p:spTgt spid="90120"/>
                                        </p:tgtEl>
                                      </p:cBhvr>
                                    </p:animEffect>
                                  </p:childTnLst>
                                </p:cTn>
                              </p:par>
                            </p:childTnLst>
                          </p:cTn>
                        </p:par>
                        <p:par>
                          <p:cTn id="16" fill="hold">
                            <p:stCondLst>
                              <p:cond delay="1500"/>
                            </p:stCondLst>
                            <p:childTnLst>
                              <p:par>
                                <p:cTn id="17" presetID="1" presetClass="entr" presetSubtype="0" fill="hold" grpId="0" nodeType="afterEffect">
                                  <p:stCondLst>
                                    <p:cond delay="0"/>
                                  </p:stCondLst>
                                  <p:childTnLst>
                                    <p:set>
                                      <p:cBhvr>
                                        <p:cTn id="18" dur="1" fill="hold">
                                          <p:stCondLst>
                                            <p:cond delay="499"/>
                                          </p:stCondLst>
                                        </p:cTn>
                                        <p:tgtEl>
                                          <p:spTgt spid="901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4" grpId="0" build="p" autoUpdateAnimBg="0" advAuto="0"/>
      <p:bldP spid="90119" grpId="0" autoUpdateAnimBg="0"/>
      <p:bldP spid="90121" grpId="0" autoUpdateAnimBg="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533400"/>
            <a:ext cx="8229600" cy="1066800"/>
          </a:xfrm>
        </p:spPr>
        <p:txBody>
          <a:bodyPr/>
          <a:lstStyle/>
          <a:p>
            <a:r>
              <a:rPr lang="en-US" dirty="0" smtClean="0"/>
              <a:t>Sympathetic NS - Anatomy</a:t>
            </a:r>
            <a:endParaRPr lang="en-US" dirty="0"/>
          </a:p>
        </p:txBody>
      </p:sp>
      <p:sp>
        <p:nvSpPr>
          <p:cNvPr id="3" name="Content Placeholder 2"/>
          <p:cNvSpPr>
            <a:spLocks noGrp="1"/>
          </p:cNvSpPr>
          <p:nvPr>
            <p:ph idx="1"/>
          </p:nvPr>
        </p:nvSpPr>
        <p:spPr>
          <a:xfrm>
            <a:off x="1828800" y="1447800"/>
            <a:ext cx="8610600" cy="5126038"/>
          </a:xfrm>
        </p:spPr>
        <p:txBody>
          <a:bodyPr>
            <a:normAutofit lnSpcReduction="10000"/>
          </a:bodyPr>
          <a:lstStyle/>
          <a:p>
            <a:pPr algn="just"/>
            <a:r>
              <a:rPr lang="en-US" sz="2600" dirty="0">
                <a:latin typeface="Times New Roman" pitchFamily="18" charset="0"/>
                <a:cs typeface="Times New Roman" pitchFamily="18" charset="0"/>
              </a:rPr>
              <a:t>Is a type of ANS, which prepares the body to face the stressful &amp; fearful situations.</a:t>
            </a:r>
          </a:p>
          <a:p>
            <a:pPr algn="just"/>
            <a:r>
              <a:rPr lang="en-US" sz="2600" dirty="0">
                <a:latin typeface="Times New Roman" pitchFamily="18" charset="0"/>
                <a:cs typeface="Times New Roman" pitchFamily="18" charset="0"/>
              </a:rPr>
              <a:t>Also called as Thoraco-lumbar outflow</a:t>
            </a:r>
          </a:p>
          <a:p>
            <a:pPr algn="just"/>
            <a:r>
              <a:rPr lang="en-US" sz="2600" dirty="0">
                <a:latin typeface="Times New Roman" pitchFamily="18" charset="0"/>
                <a:cs typeface="Times New Roman" pitchFamily="18" charset="0"/>
              </a:rPr>
              <a:t>Anatomically, it has 3 motor neurones, 1 ganglia &amp; effector organ.</a:t>
            </a:r>
          </a:p>
          <a:p>
            <a:pPr algn="just"/>
            <a:r>
              <a:rPr lang="en-US" sz="2600" dirty="0">
                <a:latin typeface="Times New Roman" pitchFamily="18" charset="0"/>
                <a:cs typeface="Times New Roman" pitchFamily="18" charset="0"/>
              </a:rPr>
              <a:t>1</a:t>
            </a:r>
            <a:r>
              <a:rPr lang="en-US" sz="2600" baseline="30000" dirty="0">
                <a:latin typeface="Times New Roman" pitchFamily="18" charset="0"/>
                <a:cs typeface="Times New Roman" pitchFamily="18" charset="0"/>
              </a:rPr>
              <a:t>st</a:t>
            </a:r>
            <a:r>
              <a:rPr lang="en-US" sz="2600" dirty="0">
                <a:latin typeface="Times New Roman" pitchFamily="18" charset="0"/>
                <a:cs typeface="Times New Roman" pitchFamily="18" charset="0"/>
              </a:rPr>
              <a:t> neuron has its cell body in hypothalamus &amp; medulla oblongata, which continues up to lateral gray column of spinal cord.</a:t>
            </a:r>
          </a:p>
          <a:p>
            <a:pPr algn="just"/>
            <a:r>
              <a:rPr lang="en-US" sz="2600" u="sng" dirty="0">
                <a:latin typeface="Times New Roman" pitchFamily="18" charset="0"/>
                <a:cs typeface="Times New Roman" pitchFamily="18" charset="0"/>
              </a:rPr>
              <a:t>Pre-</a:t>
            </a:r>
            <a:r>
              <a:rPr lang="en-US" sz="2600" u="sng" dirty="0" err="1">
                <a:latin typeface="Times New Roman" pitchFamily="18" charset="0"/>
                <a:cs typeface="Times New Roman" pitchFamily="18" charset="0"/>
              </a:rPr>
              <a:t>ganglionic</a:t>
            </a:r>
            <a:r>
              <a:rPr lang="en-US" sz="2600" u="sng" dirty="0">
                <a:latin typeface="Times New Roman" pitchFamily="18" charset="0"/>
                <a:cs typeface="Times New Roman" pitchFamily="18" charset="0"/>
              </a:rPr>
              <a:t> neuron (2</a:t>
            </a:r>
            <a:r>
              <a:rPr lang="en-US" sz="2600" u="sng" baseline="30000" dirty="0">
                <a:latin typeface="Times New Roman" pitchFamily="18" charset="0"/>
                <a:cs typeface="Times New Roman" pitchFamily="18" charset="0"/>
              </a:rPr>
              <a:t>nd</a:t>
            </a:r>
            <a:r>
              <a:rPr lang="en-US" sz="2600" u="sng" dirty="0">
                <a:latin typeface="Times New Roman" pitchFamily="18" charset="0"/>
                <a:cs typeface="Times New Roman" pitchFamily="18" charset="0"/>
              </a:rPr>
              <a:t> neuron) </a:t>
            </a:r>
            <a:r>
              <a:rPr lang="en-US" sz="2600" dirty="0">
                <a:latin typeface="Times New Roman" pitchFamily="18" charset="0"/>
                <a:cs typeface="Times New Roman" pitchFamily="18" charset="0"/>
              </a:rPr>
              <a:t>– has its cell body in lateral gray column of SC between the level of 1</a:t>
            </a:r>
            <a:r>
              <a:rPr lang="en-US" sz="2600" baseline="30000" dirty="0">
                <a:latin typeface="Times New Roman" pitchFamily="18" charset="0"/>
                <a:cs typeface="Times New Roman" pitchFamily="18" charset="0"/>
              </a:rPr>
              <a:t>st</a:t>
            </a:r>
            <a:r>
              <a:rPr lang="en-US" sz="2600" dirty="0">
                <a:latin typeface="Times New Roman" pitchFamily="18" charset="0"/>
                <a:cs typeface="Times New Roman" pitchFamily="18" charset="0"/>
              </a:rPr>
              <a:t> TV &amp; 2/3</a:t>
            </a:r>
            <a:r>
              <a:rPr lang="en-US" sz="2600" baseline="30000" dirty="0">
                <a:latin typeface="Times New Roman" pitchFamily="18" charset="0"/>
                <a:cs typeface="Times New Roman" pitchFamily="18" charset="0"/>
              </a:rPr>
              <a:t>rd</a:t>
            </a:r>
            <a:r>
              <a:rPr lang="en-US" sz="2600" dirty="0">
                <a:latin typeface="Times New Roman" pitchFamily="18" charset="0"/>
                <a:cs typeface="Times New Roman" pitchFamily="18" charset="0"/>
              </a:rPr>
              <a:t> LV. These neuron leave through anterior nerve root &amp; terminates either in lateral chain of ganglia or passes through it to one of pre-vertebral ganglia </a:t>
            </a:r>
            <a:r>
              <a:rPr lang="en-US" sz="2600" dirty="0" err="1">
                <a:latin typeface="Times New Roman" pitchFamily="18" charset="0"/>
                <a:cs typeface="Times New Roman" pitchFamily="18" charset="0"/>
              </a:rPr>
              <a:t>sitated</a:t>
            </a:r>
            <a:r>
              <a:rPr lang="en-US" sz="2600" dirty="0">
                <a:latin typeface="Times New Roman" pitchFamily="18" charset="0"/>
                <a:cs typeface="Times New Roman" pitchFamily="18" charset="0"/>
              </a:rPr>
              <a:t> in abdominal cavity.</a:t>
            </a:r>
          </a:p>
          <a:p>
            <a:endParaRPr lang="en-US" dirty="0"/>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118</a:t>
            </a:fld>
            <a:endParaRPr lang="en-US"/>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85800"/>
            <a:ext cx="8229600" cy="1066800"/>
          </a:xfrm>
        </p:spPr>
        <p:txBody>
          <a:bodyPr/>
          <a:lstStyle/>
          <a:p>
            <a:endParaRPr lang="en-US" dirty="0"/>
          </a:p>
        </p:txBody>
      </p:sp>
      <p:sp>
        <p:nvSpPr>
          <p:cNvPr id="3" name="Content Placeholder 2"/>
          <p:cNvSpPr>
            <a:spLocks noGrp="1"/>
          </p:cNvSpPr>
          <p:nvPr>
            <p:ph idx="1"/>
          </p:nvPr>
        </p:nvSpPr>
        <p:spPr>
          <a:xfrm>
            <a:off x="1981200" y="1752600"/>
            <a:ext cx="8229600" cy="4821238"/>
          </a:xfrm>
        </p:spPr>
        <p:txBody>
          <a:bodyPr/>
          <a:lstStyle/>
          <a:p>
            <a:pPr algn="just"/>
            <a:r>
              <a:rPr lang="en-US" dirty="0" smtClean="0">
                <a:latin typeface="Times New Roman" pitchFamily="18" charset="0"/>
                <a:cs typeface="Times New Roman" pitchFamily="18" charset="0"/>
              </a:rPr>
              <a:t>Acetylcholine is acting as </a:t>
            </a:r>
            <a:r>
              <a:rPr lang="en-US" dirty="0" err="1" smtClean="0">
                <a:latin typeface="Times New Roman" pitchFamily="18" charset="0"/>
                <a:cs typeface="Times New Roman" pitchFamily="18" charset="0"/>
              </a:rPr>
              <a:t>neuro</a:t>
            </a:r>
            <a:r>
              <a:rPr lang="en-US" dirty="0" smtClean="0">
                <a:latin typeface="Times New Roman" pitchFamily="18" charset="0"/>
                <a:cs typeface="Times New Roman" pitchFamily="18" charset="0"/>
              </a:rPr>
              <a:t>-transmitter at the ganglion.</a:t>
            </a:r>
          </a:p>
          <a:p>
            <a:pPr algn="just"/>
            <a:r>
              <a:rPr lang="en-US" u="sng" dirty="0" smtClean="0">
                <a:latin typeface="Times New Roman" pitchFamily="18" charset="0"/>
                <a:cs typeface="Times New Roman" pitchFamily="18" charset="0"/>
              </a:rPr>
              <a:t>Post-</a:t>
            </a:r>
            <a:r>
              <a:rPr lang="en-US" u="sng" dirty="0" err="1" smtClean="0">
                <a:latin typeface="Times New Roman" pitchFamily="18" charset="0"/>
                <a:cs typeface="Times New Roman" pitchFamily="18" charset="0"/>
              </a:rPr>
              <a:t>ganglionic</a:t>
            </a:r>
            <a:r>
              <a:rPr lang="en-US" u="sng" dirty="0" smtClean="0">
                <a:latin typeface="Times New Roman" pitchFamily="18" charset="0"/>
                <a:cs typeface="Times New Roman" pitchFamily="18" charset="0"/>
              </a:rPr>
              <a:t> neuron (3</a:t>
            </a:r>
            <a:r>
              <a:rPr lang="en-US" u="sng" baseline="30000" dirty="0" smtClean="0">
                <a:latin typeface="Times New Roman" pitchFamily="18" charset="0"/>
                <a:cs typeface="Times New Roman" pitchFamily="18" charset="0"/>
              </a:rPr>
              <a:t>rd</a:t>
            </a:r>
            <a:r>
              <a:rPr lang="en-US" u="sng" dirty="0" smtClean="0">
                <a:latin typeface="Times New Roman" pitchFamily="18" charset="0"/>
                <a:cs typeface="Times New Roman" pitchFamily="18" charset="0"/>
              </a:rPr>
              <a:t> neuron) </a:t>
            </a:r>
            <a:r>
              <a:rPr lang="en-US" dirty="0" smtClean="0">
                <a:latin typeface="Times New Roman" pitchFamily="18" charset="0"/>
                <a:cs typeface="Times New Roman" pitchFamily="18" charset="0"/>
              </a:rPr>
              <a:t>– has its cell body in the ganglion &amp; terminates at effector organ – SM, CM or glands.</a:t>
            </a:r>
          </a:p>
          <a:p>
            <a:pPr algn="just"/>
            <a:r>
              <a:rPr lang="en-US" dirty="0" smtClean="0">
                <a:latin typeface="Times New Roman" pitchFamily="18" charset="0"/>
                <a:cs typeface="Times New Roman" pitchFamily="18" charset="0"/>
              </a:rPr>
              <a:t>Nor-Adrenaline acts as </a:t>
            </a:r>
            <a:r>
              <a:rPr lang="en-US" dirty="0" err="1" smtClean="0">
                <a:latin typeface="Times New Roman" pitchFamily="18" charset="0"/>
                <a:cs typeface="Times New Roman" pitchFamily="18" charset="0"/>
              </a:rPr>
              <a:t>neuro</a:t>
            </a:r>
            <a:r>
              <a:rPr lang="en-US" dirty="0" smtClean="0">
                <a:latin typeface="Times New Roman" pitchFamily="18" charset="0"/>
                <a:cs typeface="Times New Roman" pitchFamily="18" charset="0"/>
              </a:rPr>
              <a:t>-transmitter between post-</a:t>
            </a:r>
            <a:r>
              <a:rPr lang="en-US" dirty="0" err="1" smtClean="0">
                <a:latin typeface="Times New Roman" pitchFamily="18" charset="0"/>
                <a:cs typeface="Times New Roman" pitchFamily="18" charset="0"/>
              </a:rPr>
              <a:t>ganglionic</a:t>
            </a:r>
            <a:r>
              <a:rPr lang="en-US" dirty="0" smtClean="0">
                <a:latin typeface="Times New Roman" pitchFamily="18" charset="0"/>
                <a:cs typeface="Times New Roman" pitchFamily="18" charset="0"/>
              </a:rPr>
              <a:t> nerve fiber &amp; effector organ.</a:t>
            </a:r>
          </a:p>
          <a:p>
            <a:pPr algn="just"/>
            <a:r>
              <a:rPr lang="en-US" dirty="0" smtClean="0">
                <a:latin typeface="Times New Roman" pitchFamily="18" charset="0"/>
                <a:cs typeface="Times New Roman" pitchFamily="18" charset="0"/>
              </a:rPr>
              <a:t>Hence, SNS is also called as Adrenergic NS.</a:t>
            </a:r>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119</a:t>
            </a:fld>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ChangeArrowheads="1"/>
          </p:cNvSpPr>
          <p:nvPr/>
        </p:nvSpPr>
        <p:spPr bwMode="auto">
          <a:xfrm>
            <a:off x="1905000" y="304800"/>
            <a:ext cx="8382000" cy="717550"/>
          </a:xfrm>
          <a:prstGeom prst="rect">
            <a:avLst/>
          </a:prstGeom>
          <a:noFill/>
          <a:ln w="9525">
            <a:noFill/>
            <a:miter lim="800000"/>
            <a:headEnd/>
            <a:tailEnd/>
          </a:ln>
        </p:spPr>
        <p:txBody>
          <a:bodyPr>
            <a:spAutoFit/>
          </a:bodyPr>
          <a:lstStyle/>
          <a:p>
            <a:pPr marL="342900" indent="-342900" fontAlgn="auto">
              <a:spcBef>
                <a:spcPct val="20000"/>
              </a:spcBef>
              <a:spcAft>
                <a:spcPts val="0"/>
              </a:spcAft>
              <a:buClr>
                <a:srgbClr val="339933"/>
              </a:buClr>
              <a:tabLst>
                <a:tab pos="2743200" algn="l"/>
              </a:tabLst>
              <a:defRPr/>
            </a:pPr>
            <a:r>
              <a:rPr lang="en-US" sz="4100">
                <a:solidFill>
                  <a:srgbClr val="000099"/>
                </a:solidFill>
                <a:effectLst>
                  <a:outerShdw blurRad="38100" dist="38100" dir="2700000" algn="tl">
                    <a:srgbClr val="C0C0C0"/>
                  </a:outerShdw>
                </a:effectLst>
              </a:rPr>
              <a:t>Axons and Nerve Impulses</a:t>
            </a:r>
          </a:p>
        </p:txBody>
      </p:sp>
      <p:sp>
        <p:nvSpPr>
          <p:cNvPr id="25602"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7.11</a:t>
            </a:r>
            <a:endParaRPr lang="en-US" sz="4400" b="1">
              <a:solidFill>
                <a:schemeClr val="tx2"/>
              </a:solidFill>
              <a:latin typeface="Georgia" pitchFamily="18" charset="0"/>
            </a:endParaRPr>
          </a:p>
        </p:txBody>
      </p:sp>
      <p:sp>
        <p:nvSpPr>
          <p:cNvPr id="25603"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25604"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25605"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17415" name="Text Box 7"/>
          <p:cNvSpPr txBox="1">
            <a:spLocks noChangeArrowheads="1"/>
          </p:cNvSpPr>
          <p:nvPr/>
        </p:nvSpPr>
        <p:spPr bwMode="auto">
          <a:xfrm>
            <a:off x="1905001" y="1752601"/>
            <a:ext cx="8245475" cy="4678363"/>
          </a:xfrm>
          <a:prstGeom prst="rect">
            <a:avLst/>
          </a:prstGeom>
          <a:noFill/>
          <a:ln w="9525">
            <a:noFill/>
            <a:miter lim="800000"/>
            <a:headEnd/>
            <a:tailEnd/>
          </a:ln>
        </p:spPr>
        <p:txBody>
          <a:bodyPr>
            <a:spAutoFit/>
          </a:bodyPr>
          <a:lstStyle/>
          <a:p>
            <a:pPr marL="342900" indent="-342900">
              <a:lnSpc>
                <a:spcPct val="80000"/>
              </a:lnSpc>
              <a:spcAft>
                <a:spcPct val="50000"/>
              </a:spcAft>
              <a:buClr>
                <a:srgbClr val="FF6600"/>
              </a:buClr>
              <a:buFont typeface="Symbol" pitchFamily="18" charset="2"/>
              <a:buChar char="·"/>
            </a:pPr>
            <a:r>
              <a:rPr lang="en-US" sz="3400"/>
              <a:t>Axons end in axonal terminals</a:t>
            </a:r>
          </a:p>
          <a:p>
            <a:pPr marL="342900" indent="-342900">
              <a:lnSpc>
                <a:spcPct val="80000"/>
              </a:lnSpc>
              <a:spcAft>
                <a:spcPct val="50000"/>
              </a:spcAft>
              <a:buClr>
                <a:srgbClr val="FF6600"/>
              </a:buClr>
              <a:buFont typeface="Symbol" pitchFamily="18" charset="2"/>
              <a:buChar char="·"/>
            </a:pPr>
            <a:r>
              <a:rPr lang="en-US" sz="3400"/>
              <a:t>Axonal terminals contain vesicles with neurotransmitters</a:t>
            </a:r>
          </a:p>
          <a:p>
            <a:pPr marL="342900" indent="-342900">
              <a:lnSpc>
                <a:spcPct val="80000"/>
              </a:lnSpc>
              <a:spcAft>
                <a:spcPct val="50000"/>
              </a:spcAft>
              <a:buClr>
                <a:srgbClr val="FF6600"/>
              </a:buClr>
              <a:buFont typeface="Symbol" pitchFamily="18" charset="2"/>
              <a:buChar char="·"/>
            </a:pPr>
            <a:r>
              <a:rPr lang="en-US" sz="3400"/>
              <a:t>Axonal terminals are separated from the next neuron by a gap</a:t>
            </a:r>
          </a:p>
          <a:p>
            <a:pPr marL="687388" lvl="1" indent="-230188">
              <a:lnSpc>
                <a:spcPct val="80000"/>
              </a:lnSpc>
              <a:spcAft>
                <a:spcPct val="50000"/>
              </a:spcAft>
              <a:buClr>
                <a:srgbClr val="FF6600"/>
              </a:buClr>
              <a:buFont typeface="Symbol" pitchFamily="18" charset="2"/>
              <a:buChar char="·"/>
            </a:pPr>
            <a:r>
              <a:rPr lang="en-US" sz="3000"/>
              <a:t>Synaptic cleft – gap between adjacent neurons</a:t>
            </a:r>
          </a:p>
          <a:p>
            <a:pPr marL="687388" lvl="1" indent="-230188">
              <a:lnSpc>
                <a:spcPct val="80000"/>
              </a:lnSpc>
              <a:spcAft>
                <a:spcPct val="50000"/>
              </a:spcAft>
              <a:buClr>
                <a:srgbClr val="FF6600"/>
              </a:buClr>
              <a:buFont typeface="Symbol" pitchFamily="18" charset="2"/>
              <a:buChar char="·"/>
            </a:pPr>
            <a:r>
              <a:rPr lang="en-US" sz="3000"/>
              <a:t>Synapse – junction between nerves i.e. axon of one neurone &amp; dendrite of other.</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12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7410">
                                            <p:txEl>
                                              <p:pRg st="0" end="0"/>
                                            </p:txEl>
                                          </p:spTgt>
                                        </p:tgtEl>
                                        <p:attrNameLst>
                                          <p:attrName>style.visibility</p:attrName>
                                        </p:attrNameLst>
                                      </p:cBhvr>
                                      <p:to>
                                        <p:strVal val="visible"/>
                                      </p:to>
                                    </p:set>
                                    <p:animEffect transition="in" filter="dissolve">
                                      <p:cBhvr>
                                        <p:cTn id="7" dur="500"/>
                                        <p:tgtEl>
                                          <p:spTgt spid="17410">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7415"/>
                                        </p:tgtEl>
                                        <p:attrNameLst>
                                          <p:attrName>style.visibility</p:attrName>
                                        </p:attrNameLst>
                                      </p:cBhvr>
                                      <p:to>
                                        <p:strVal val="visible"/>
                                      </p:to>
                                    </p:set>
                                    <p:animEffect transition="in" filter="dissolve">
                                      <p:cBhvr>
                                        <p:cTn id="11" dur="500"/>
                                        <p:tgtEl>
                                          <p:spTgt spid="174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build="p" autoUpdateAnimBg="0" advAuto="0"/>
      <p:bldP spid="17415" grpId="0" autoUpdateAnimBg="0"/>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57200"/>
            <a:ext cx="8229600" cy="1066800"/>
          </a:xfrm>
        </p:spPr>
        <p:txBody>
          <a:bodyPr/>
          <a:lstStyle/>
          <a:p>
            <a:r>
              <a:rPr lang="en-US" dirty="0" smtClean="0"/>
              <a:t>Parasympathetic NS - Anatomy</a:t>
            </a:r>
            <a:endParaRPr lang="en-US" dirty="0"/>
          </a:p>
        </p:txBody>
      </p:sp>
      <p:sp>
        <p:nvSpPr>
          <p:cNvPr id="3" name="Content Placeholder 2"/>
          <p:cNvSpPr>
            <a:spLocks noGrp="1"/>
          </p:cNvSpPr>
          <p:nvPr>
            <p:ph idx="1"/>
          </p:nvPr>
        </p:nvSpPr>
        <p:spPr>
          <a:xfrm>
            <a:off x="1752600" y="1295400"/>
            <a:ext cx="8686800" cy="5278438"/>
          </a:xfrm>
        </p:spPr>
        <p:txBody>
          <a:bodyPr>
            <a:normAutofit lnSpcReduction="10000"/>
          </a:bodyPr>
          <a:lstStyle/>
          <a:p>
            <a:pPr algn="just"/>
            <a:r>
              <a:rPr lang="en-US" sz="2600" dirty="0">
                <a:latin typeface="Times New Roman" pitchFamily="18" charset="0"/>
                <a:cs typeface="Times New Roman" pitchFamily="18" charset="0"/>
              </a:rPr>
              <a:t>Is a type of ANS, which acts as peace maker by counteracting/decreasing the sympathetic activity.</a:t>
            </a:r>
          </a:p>
          <a:p>
            <a:pPr algn="just"/>
            <a:r>
              <a:rPr lang="en-US" sz="2600" dirty="0">
                <a:latin typeface="Times New Roman" pitchFamily="18" charset="0"/>
                <a:cs typeface="Times New Roman" pitchFamily="18" charset="0"/>
              </a:rPr>
              <a:t>Also called as </a:t>
            </a:r>
            <a:r>
              <a:rPr lang="en-US" sz="2600" dirty="0" err="1">
                <a:latin typeface="Times New Roman" pitchFamily="18" charset="0"/>
                <a:cs typeface="Times New Roman" pitchFamily="18" charset="0"/>
              </a:rPr>
              <a:t>Cranio</a:t>
            </a:r>
            <a:r>
              <a:rPr lang="en-US" sz="2600" dirty="0">
                <a:latin typeface="Times New Roman" pitchFamily="18" charset="0"/>
                <a:cs typeface="Times New Roman" pitchFamily="18" charset="0"/>
              </a:rPr>
              <a:t>-sacral outflow.</a:t>
            </a:r>
          </a:p>
          <a:p>
            <a:pPr algn="just"/>
            <a:r>
              <a:rPr lang="en-US" sz="2600" dirty="0">
                <a:latin typeface="Times New Roman" pitchFamily="18" charset="0"/>
                <a:cs typeface="Times New Roman" pitchFamily="18" charset="0"/>
              </a:rPr>
              <a:t>Anatomically it has 2 motor neurones, 1 ganglia &amp; effector organ.</a:t>
            </a:r>
          </a:p>
          <a:p>
            <a:pPr algn="just"/>
            <a:r>
              <a:rPr lang="en-US" sz="2600" dirty="0">
                <a:latin typeface="Times New Roman" pitchFamily="18" charset="0"/>
                <a:cs typeface="Times New Roman" pitchFamily="18" charset="0"/>
              </a:rPr>
              <a:t>The pre-</a:t>
            </a:r>
            <a:r>
              <a:rPr lang="en-US" sz="2600" dirty="0" err="1">
                <a:latin typeface="Times New Roman" pitchFamily="18" charset="0"/>
                <a:cs typeface="Times New Roman" pitchFamily="18" charset="0"/>
              </a:rPr>
              <a:t>ganglionic</a:t>
            </a:r>
            <a:r>
              <a:rPr lang="en-US" sz="2600" dirty="0">
                <a:latin typeface="Times New Roman" pitchFamily="18" charset="0"/>
                <a:cs typeface="Times New Roman" pitchFamily="18" charset="0"/>
              </a:rPr>
              <a:t> neuron has its cell body in cranial (3, 7, 9 &amp; 10</a:t>
            </a:r>
            <a:r>
              <a:rPr lang="en-US" sz="2600" baseline="30000" dirty="0">
                <a:latin typeface="Times New Roman" pitchFamily="18" charset="0"/>
                <a:cs typeface="Times New Roman" pitchFamily="18" charset="0"/>
              </a:rPr>
              <a:t>th</a:t>
            </a:r>
            <a:r>
              <a:rPr lang="en-US" sz="2600" dirty="0">
                <a:latin typeface="Times New Roman" pitchFamily="18" charset="0"/>
                <a:cs typeface="Times New Roman" pitchFamily="18" charset="0"/>
              </a:rPr>
              <a:t> ) nerves &amp; lateral gray column of SC in the sacral region.</a:t>
            </a:r>
          </a:p>
          <a:p>
            <a:pPr algn="just"/>
            <a:r>
              <a:rPr lang="en-US" sz="2600" dirty="0">
                <a:latin typeface="Times New Roman" pitchFamily="18" charset="0"/>
                <a:cs typeface="Times New Roman" pitchFamily="18" charset="0"/>
              </a:rPr>
              <a:t>Ganglia is present very close to the effector organ.</a:t>
            </a:r>
          </a:p>
          <a:p>
            <a:pPr algn="just"/>
            <a:r>
              <a:rPr lang="en-US" sz="2600" dirty="0">
                <a:latin typeface="Times New Roman" pitchFamily="18" charset="0"/>
                <a:cs typeface="Times New Roman" pitchFamily="18" charset="0"/>
              </a:rPr>
              <a:t>Acetylcholine acts as </a:t>
            </a:r>
            <a:r>
              <a:rPr lang="en-US" sz="2600" dirty="0" err="1">
                <a:latin typeface="Times New Roman" pitchFamily="18" charset="0"/>
                <a:cs typeface="Times New Roman" pitchFamily="18" charset="0"/>
              </a:rPr>
              <a:t>neuro</a:t>
            </a:r>
            <a:r>
              <a:rPr lang="en-US" sz="2600" dirty="0">
                <a:latin typeface="Times New Roman" pitchFamily="18" charset="0"/>
                <a:cs typeface="Times New Roman" pitchFamily="18" charset="0"/>
              </a:rPr>
              <a:t>-transmitter at ganglia.</a:t>
            </a:r>
          </a:p>
          <a:p>
            <a:pPr algn="just"/>
            <a:r>
              <a:rPr lang="en-US" sz="2600" dirty="0">
                <a:latin typeface="Times New Roman" pitchFamily="18" charset="0"/>
                <a:cs typeface="Times New Roman" pitchFamily="18" charset="0"/>
              </a:rPr>
              <a:t>Post-</a:t>
            </a:r>
            <a:r>
              <a:rPr lang="en-US" sz="2600" dirty="0" err="1">
                <a:latin typeface="Times New Roman" pitchFamily="18" charset="0"/>
                <a:cs typeface="Times New Roman" pitchFamily="18" charset="0"/>
              </a:rPr>
              <a:t>ganglionic</a:t>
            </a:r>
            <a:r>
              <a:rPr lang="en-US" sz="2600" dirty="0">
                <a:latin typeface="Times New Roman" pitchFamily="18" charset="0"/>
                <a:cs typeface="Times New Roman" pitchFamily="18" charset="0"/>
              </a:rPr>
              <a:t> neuron – has its cell body in ganglia  (some times within the organ supplied) &amp; terminates at effector organ.</a:t>
            </a:r>
          </a:p>
          <a:p>
            <a:pPr algn="just"/>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120</a:t>
            </a:fld>
            <a:endParaRPr lang="en-US"/>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algn="just"/>
            <a:r>
              <a:rPr lang="en-US" dirty="0" smtClean="0">
                <a:latin typeface="Times New Roman" pitchFamily="18" charset="0"/>
                <a:cs typeface="Times New Roman" pitchFamily="18" charset="0"/>
              </a:rPr>
              <a:t>Acetylcholine acts as </a:t>
            </a:r>
            <a:r>
              <a:rPr lang="en-US" dirty="0" err="1" smtClean="0">
                <a:latin typeface="Times New Roman" pitchFamily="18" charset="0"/>
                <a:cs typeface="Times New Roman" pitchFamily="18" charset="0"/>
              </a:rPr>
              <a:t>neuro</a:t>
            </a:r>
            <a:r>
              <a:rPr lang="en-US" dirty="0" smtClean="0">
                <a:latin typeface="Times New Roman" pitchFamily="18" charset="0"/>
                <a:cs typeface="Times New Roman" pitchFamily="18" charset="0"/>
              </a:rPr>
              <a:t>-transmitter between post-</a:t>
            </a:r>
            <a:r>
              <a:rPr lang="en-US" dirty="0" err="1" smtClean="0">
                <a:latin typeface="Times New Roman" pitchFamily="18" charset="0"/>
                <a:cs typeface="Times New Roman" pitchFamily="18" charset="0"/>
              </a:rPr>
              <a:t>ganglionic</a:t>
            </a:r>
            <a:r>
              <a:rPr lang="en-US" dirty="0" smtClean="0">
                <a:latin typeface="Times New Roman" pitchFamily="18" charset="0"/>
                <a:cs typeface="Times New Roman" pitchFamily="18" charset="0"/>
              </a:rPr>
              <a:t> nerve fiber &amp; effector organ.</a:t>
            </a:r>
          </a:p>
          <a:p>
            <a:pPr algn="just"/>
            <a:r>
              <a:rPr lang="en-US" dirty="0" smtClean="0">
                <a:latin typeface="Times New Roman" pitchFamily="18" charset="0"/>
                <a:cs typeface="Times New Roman" pitchFamily="18" charset="0"/>
              </a:rPr>
              <a:t>Hence, PSNS is also called as Cholinergic NS.</a:t>
            </a:r>
          </a:p>
          <a:p>
            <a:endParaRPr lang="en-US" dirty="0"/>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121</a:t>
            </a:fld>
            <a:endParaRPr lang="en-US"/>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Martini6e16-10_1"/>
          <p:cNvPicPr>
            <a:picLocks noChangeAspect="1" noChangeArrowheads="1"/>
          </p:cNvPicPr>
          <p:nvPr/>
        </p:nvPicPr>
        <p:blipFill>
          <a:blip r:embed="rId3"/>
          <a:srcRect/>
          <a:stretch>
            <a:fillRect/>
          </a:stretch>
        </p:blipFill>
        <p:spPr bwMode="auto">
          <a:xfrm>
            <a:off x="2419351" y="304800"/>
            <a:ext cx="7388225" cy="6550025"/>
          </a:xfrm>
          <a:prstGeom prst="rect">
            <a:avLst/>
          </a:prstGeom>
          <a:noFill/>
          <a:ln w="9525">
            <a:noFill/>
            <a:miter lim="800000"/>
            <a:headEnd/>
            <a:tailEnd/>
          </a:ln>
        </p:spPr>
      </p:pic>
      <p:sp>
        <p:nvSpPr>
          <p:cNvPr id="40963" name="Text Box 3"/>
          <p:cNvSpPr txBox="1">
            <a:spLocks noChangeArrowheads="1"/>
          </p:cNvSpPr>
          <p:nvPr/>
        </p:nvSpPr>
        <p:spPr bwMode="auto">
          <a:xfrm>
            <a:off x="9220200" y="6538914"/>
            <a:ext cx="1219200" cy="274637"/>
          </a:xfrm>
          <a:prstGeom prst="rect">
            <a:avLst/>
          </a:prstGeom>
          <a:noFill/>
          <a:ln w="9525">
            <a:noFill/>
            <a:miter lim="800000"/>
            <a:headEnd/>
            <a:tailEnd/>
          </a:ln>
        </p:spPr>
        <p:txBody>
          <a:bodyPr>
            <a:spAutoFit/>
          </a:bodyPr>
          <a:lstStyle/>
          <a:p>
            <a:pPr algn="r"/>
            <a:r>
              <a:rPr lang="en-US" sz="1200">
                <a:ea typeface="ＭＳ Ｐゴシック" pitchFamily="48" charset="-128"/>
              </a:rPr>
              <a:t>Martini 16-10</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122</a:t>
            </a:fld>
            <a:endParaRPr lang="en-US"/>
          </a:p>
        </p:txBody>
      </p:sp>
    </p:spTree>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ChangeArrowheads="1"/>
          </p:cNvSpPr>
          <p:nvPr/>
        </p:nvSpPr>
        <p:spPr bwMode="auto">
          <a:xfrm>
            <a:off x="1905000" y="304801"/>
            <a:ext cx="8382000" cy="723275"/>
          </a:xfrm>
          <a:prstGeom prst="rect">
            <a:avLst/>
          </a:prstGeom>
          <a:noFill/>
          <a:ln w="9525">
            <a:noFill/>
            <a:miter lim="800000"/>
            <a:headEnd/>
            <a:tailEnd/>
          </a:ln>
        </p:spPr>
        <p:txBody>
          <a:bodyPr>
            <a:spAutoFit/>
          </a:bodyPr>
          <a:lstStyle/>
          <a:p>
            <a:pPr marL="342900" indent="-342900">
              <a:spcBef>
                <a:spcPct val="20000"/>
              </a:spcBef>
              <a:buClr>
                <a:srgbClr val="339933"/>
              </a:buClr>
              <a:tabLst>
                <a:tab pos="2743200" algn="l"/>
              </a:tabLst>
              <a:defRPr/>
            </a:pPr>
            <a:r>
              <a:rPr lang="en-US" sz="4100" dirty="0">
                <a:solidFill>
                  <a:srgbClr val="000099"/>
                </a:solidFill>
                <a:effectLst>
                  <a:outerShdw blurRad="38100" dist="38100" dir="2700000" algn="tl">
                    <a:srgbClr val="C0C0C0"/>
                  </a:outerShdw>
                </a:effectLst>
              </a:rPr>
              <a:t>Functions of ANS</a:t>
            </a:r>
            <a:endParaRPr lang="en-US" sz="4100" dirty="0">
              <a:solidFill>
                <a:srgbClr val="000099"/>
              </a:solidFill>
              <a:effectLst>
                <a:outerShdw blurRad="38100" dist="38100" dir="2700000" algn="tl">
                  <a:srgbClr val="C0C0C0"/>
                </a:outerShdw>
              </a:effectLst>
            </a:endParaRPr>
          </a:p>
        </p:txBody>
      </p:sp>
      <p:sp>
        <p:nvSpPr>
          <p:cNvPr id="92163"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28" charset="0"/>
              </a:rPr>
              <a:t>Slide 7.74a</a:t>
            </a:r>
            <a:endParaRPr lang="en-US" sz="4400" b="1">
              <a:solidFill>
                <a:schemeClr val="tx2"/>
              </a:solidFill>
            </a:endParaRPr>
          </a:p>
        </p:txBody>
      </p:sp>
      <p:sp>
        <p:nvSpPr>
          <p:cNvPr id="92164"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algn="l" eaLnBrk="0" hangingPunct="0"/>
            <a:r>
              <a:rPr lang="en-US" sz="1000">
                <a:latin typeface="Times" pitchFamily="28" charset="0"/>
              </a:rPr>
              <a:t>Copyright © 2003 Pearson Education, Inc. publishing as Benjamin Cummings</a:t>
            </a:r>
          </a:p>
        </p:txBody>
      </p:sp>
      <p:sp>
        <p:nvSpPr>
          <p:cNvPr id="92165"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28" charset="0"/>
            </a:endParaRPr>
          </a:p>
        </p:txBody>
      </p:sp>
      <p:sp>
        <p:nvSpPr>
          <p:cNvPr id="92166"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91143" name="Text Box 7"/>
          <p:cNvSpPr txBox="1">
            <a:spLocks noChangeArrowheads="1"/>
          </p:cNvSpPr>
          <p:nvPr/>
        </p:nvSpPr>
        <p:spPr bwMode="auto">
          <a:xfrm>
            <a:off x="1905001" y="990600"/>
            <a:ext cx="8245475" cy="2677656"/>
          </a:xfrm>
          <a:prstGeom prst="rect">
            <a:avLst/>
          </a:prstGeom>
          <a:noFill/>
          <a:ln w="9525">
            <a:noFill/>
            <a:miter lim="800000"/>
            <a:headEnd/>
            <a:tailEnd/>
          </a:ln>
        </p:spPr>
        <p:txBody>
          <a:bodyPr>
            <a:spAutoFit/>
          </a:bodyPr>
          <a:lstStyle/>
          <a:p>
            <a:pPr marL="342900" indent="-342900" algn="just">
              <a:lnSpc>
                <a:spcPct val="90000"/>
              </a:lnSpc>
              <a:spcAft>
                <a:spcPct val="50000"/>
              </a:spcAft>
              <a:buClr>
                <a:srgbClr val="FF6600"/>
              </a:buClr>
              <a:buFont typeface="Symbol" pitchFamily="28" charset="2"/>
              <a:buChar char="·"/>
            </a:pPr>
            <a:r>
              <a:rPr lang="en-US" sz="2800" b="1" dirty="0">
                <a:latin typeface="Times New Roman" pitchFamily="18" charset="0"/>
                <a:cs typeface="Times New Roman" pitchFamily="18" charset="0"/>
              </a:rPr>
              <a:t>Sympathetic – “fight-or-flight</a:t>
            </a:r>
            <a:r>
              <a:rPr lang="en-US" sz="2800" dirty="0">
                <a:latin typeface="Times New Roman" pitchFamily="18" charset="0"/>
                <a:cs typeface="Times New Roman" pitchFamily="18" charset="0"/>
              </a:rPr>
              <a:t>”</a:t>
            </a:r>
          </a:p>
          <a:p>
            <a:pPr marL="687388" lvl="1" indent="-230188" algn="just">
              <a:lnSpc>
                <a:spcPct val="90000"/>
              </a:lnSpc>
              <a:spcAft>
                <a:spcPct val="50000"/>
              </a:spcAft>
              <a:buClr>
                <a:srgbClr val="FF6600"/>
              </a:buClr>
              <a:buFont typeface="Symbol" pitchFamily="28" charset="2"/>
              <a:buChar char="·"/>
            </a:pPr>
            <a:r>
              <a:rPr lang="en-US" sz="2800" dirty="0">
                <a:latin typeface="Times New Roman" pitchFamily="18" charset="0"/>
                <a:cs typeface="Times New Roman" pitchFamily="18" charset="0"/>
              </a:rPr>
              <a:t>Response to unusual stimulus</a:t>
            </a:r>
          </a:p>
          <a:p>
            <a:pPr marL="687388" lvl="1" indent="-230188" algn="just">
              <a:lnSpc>
                <a:spcPct val="90000"/>
              </a:lnSpc>
              <a:spcAft>
                <a:spcPct val="50000"/>
              </a:spcAft>
              <a:buClr>
                <a:srgbClr val="FF6600"/>
              </a:buClr>
              <a:buFont typeface="Symbol" pitchFamily="28" charset="2"/>
              <a:buChar char="·"/>
            </a:pPr>
            <a:r>
              <a:rPr lang="en-US" sz="2800" dirty="0">
                <a:latin typeface="Times New Roman" pitchFamily="18" charset="0"/>
                <a:cs typeface="Times New Roman" pitchFamily="18" charset="0"/>
              </a:rPr>
              <a:t>Takes over to increase activities</a:t>
            </a:r>
          </a:p>
          <a:p>
            <a:pPr marL="687388" lvl="1" indent="-230188" algn="just">
              <a:lnSpc>
                <a:spcPct val="90000"/>
              </a:lnSpc>
              <a:spcAft>
                <a:spcPct val="50000"/>
              </a:spcAft>
              <a:buClr>
                <a:srgbClr val="FF6600"/>
              </a:buClr>
              <a:buFont typeface="Symbol" pitchFamily="28" charset="2"/>
              <a:buChar char="·"/>
            </a:pPr>
            <a:r>
              <a:rPr lang="en-US" sz="2800" dirty="0">
                <a:latin typeface="Times New Roman" pitchFamily="18" charset="0"/>
                <a:cs typeface="Times New Roman" pitchFamily="18" charset="0"/>
              </a:rPr>
              <a:t>Remember as the “E” division = exercise, excitement, emergency, and embarrassment</a:t>
            </a:r>
          </a:p>
        </p:txBody>
      </p:sp>
      <p:sp>
        <p:nvSpPr>
          <p:cNvPr id="8" name="Text Box 7"/>
          <p:cNvSpPr txBox="1">
            <a:spLocks noChangeArrowheads="1"/>
          </p:cNvSpPr>
          <p:nvPr/>
        </p:nvSpPr>
        <p:spPr bwMode="auto">
          <a:xfrm>
            <a:off x="1981201" y="3657600"/>
            <a:ext cx="8245475" cy="2677656"/>
          </a:xfrm>
          <a:prstGeom prst="rect">
            <a:avLst/>
          </a:prstGeom>
          <a:noFill/>
          <a:ln w="9525">
            <a:noFill/>
            <a:miter lim="800000"/>
            <a:headEnd/>
            <a:tailEnd/>
          </a:ln>
        </p:spPr>
        <p:txBody>
          <a:bodyPr>
            <a:spAutoFit/>
          </a:bodyPr>
          <a:lstStyle/>
          <a:p>
            <a:pPr marL="342900" indent="-342900">
              <a:lnSpc>
                <a:spcPct val="90000"/>
              </a:lnSpc>
              <a:spcAft>
                <a:spcPct val="50000"/>
              </a:spcAft>
              <a:buClr>
                <a:srgbClr val="FF6600"/>
              </a:buClr>
              <a:buFont typeface="Symbol" pitchFamily="28" charset="2"/>
              <a:buChar char="·"/>
            </a:pPr>
            <a:r>
              <a:rPr lang="en-US" sz="2800" b="1" dirty="0">
                <a:latin typeface="Times New Roman" pitchFamily="18" charset="0"/>
                <a:cs typeface="Times New Roman" pitchFamily="18" charset="0"/>
              </a:rPr>
              <a:t>Parasympathetic – </a:t>
            </a:r>
            <a:r>
              <a:rPr lang="en-US" sz="2800" b="1" dirty="0">
                <a:latin typeface="Times New Roman" pitchFamily="18" charset="0"/>
                <a:cs typeface="Times New Roman" pitchFamily="18" charset="0"/>
              </a:rPr>
              <a:t>“Rest &amp; digest”</a:t>
            </a:r>
            <a:endParaRPr lang="en-US" sz="2800" b="1" dirty="0">
              <a:latin typeface="Times New Roman" pitchFamily="18" charset="0"/>
              <a:cs typeface="Times New Roman" pitchFamily="18" charset="0"/>
            </a:endParaRPr>
          </a:p>
          <a:p>
            <a:pPr marL="687388" lvl="1" indent="-230188" algn="just">
              <a:lnSpc>
                <a:spcPct val="90000"/>
              </a:lnSpc>
              <a:spcAft>
                <a:spcPct val="50000"/>
              </a:spcAft>
              <a:buClr>
                <a:srgbClr val="FF6600"/>
              </a:buClr>
              <a:buFont typeface="Symbol" pitchFamily="28" charset="2"/>
              <a:buChar char="·"/>
            </a:pPr>
            <a:r>
              <a:rPr lang="en-US" sz="2800" dirty="0">
                <a:latin typeface="Times New Roman" pitchFamily="18" charset="0"/>
                <a:cs typeface="Times New Roman" pitchFamily="18" charset="0"/>
              </a:rPr>
              <a:t>Conserves energy</a:t>
            </a:r>
          </a:p>
          <a:p>
            <a:pPr marL="687388" lvl="1" indent="-230188" algn="just">
              <a:lnSpc>
                <a:spcPct val="90000"/>
              </a:lnSpc>
              <a:spcAft>
                <a:spcPct val="50000"/>
              </a:spcAft>
              <a:buClr>
                <a:srgbClr val="FF6600"/>
              </a:buClr>
              <a:buFont typeface="Symbol" pitchFamily="28" charset="2"/>
              <a:buChar char="·"/>
            </a:pPr>
            <a:r>
              <a:rPr lang="en-US" sz="2800" dirty="0">
                <a:latin typeface="Times New Roman" pitchFamily="18" charset="0"/>
                <a:cs typeface="Times New Roman" pitchFamily="18" charset="0"/>
              </a:rPr>
              <a:t>Maintains daily necessary body functions</a:t>
            </a:r>
          </a:p>
          <a:p>
            <a:pPr marL="687388" lvl="1" indent="-230188" algn="just">
              <a:lnSpc>
                <a:spcPct val="90000"/>
              </a:lnSpc>
              <a:spcAft>
                <a:spcPct val="50000"/>
              </a:spcAft>
              <a:buClr>
                <a:srgbClr val="FF6600"/>
              </a:buClr>
              <a:buFont typeface="Symbol" pitchFamily="28" charset="2"/>
              <a:buChar char="·"/>
            </a:pPr>
            <a:r>
              <a:rPr lang="en-US" sz="2800" dirty="0">
                <a:latin typeface="Times New Roman" pitchFamily="18" charset="0"/>
                <a:cs typeface="Times New Roman" pitchFamily="18" charset="0"/>
              </a:rPr>
              <a:t>Remember as the “D” division - digestion, defecation, and </a:t>
            </a:r>
            <a:r>
              <a:rPr lang="en-US" sz="2800" dirty="0" err="1">
                <a:latin typeface="Times New Roman" pitchFamily="18" charset="0"/>
                <a:cs typeface="Times New Roman" pitchFamily="18" charset="0"/>
              </a:rPr>
              <a:t>diuresis</a:t>
            </a:r>
            <a:endParaRPr lang="en-US" sz="2800" dirty="0">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123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91138">
                                            <p:txEl>
                                              <p:pRg st="0" end="0"/>
                                            </p:txEl>
                                          </p:spTgt>
                                        </p:tgtEl>
                                        <p:attrNameLst>
                                          <p:attrName>style.visibility</p:attrName>
                                        </p:attrNameLst>
                                      </p:cBhvr>
                                      <p:to>
                                        <p:strVal val="visible"/>
                                      </p:to>
                                    </p:set>
                                    <p:animEffect transition="in" filter="dissolve">
                                      <p:cBhvr>
                                        <p:cTn id="7" dur="500"/>
                                        <p:tgtEl>
                                          <p:spTgt spid="91138">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91143"/>
                                        </p:tgtEl>
                                        <p:attrNameLst>
                                          <p:attrName>style.visibility</p:attrName>
                                        </p:attrNameLst>
                                      </p:cBhvr>
                                      <p:to>
                                        <p:strVal val="visible"/>
                                      </p:to>
                                    </p:set>
                                    <p:animEffect transition="in" filter="dissolve">
                                      <p:cBhvr>
                                        <p:cTn id="11" dur="500"/>
                                        <p:tgtEl>
                                          <p:spTgt spid="91143"/>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138" grpId="0" build="p" autoUpdateAnimBg="0" advAuto="0"/>
      <p:bldP spid="91143" grpId="0" autoUpdateAnimBg="0"/>
      <p:bldP spid="8" grpId="0" autoUpdateAnimBg="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457200"/>
            <a:ext cx="8229600" cy="1066800"/>
          </a:xfrm>
        </p:spPr>
        <p:txBody>
          <a:bodyPr/>
          <a:lstStyle/>
          <a:p>
            <a:r>
              <a:rPr lang="en-US" dirty="0" smtClean="0"/>
              <a:t>Functions of ANS</a:t>
            </a:r>
            <a:endParaRPr lang="en-US" dirty="0"/>
          </a:p>
        </p:txBody>
      </p:sp>
      <p:sp>
        <p:nvSpPr>
          <p:cNvPr id="3" name="Content Placeholder 2"/>
          <p:cNvSpPr>
            <a:spLocks noGrp="1"/>
          </p:cNvSpPr>
          <p:nvPr>
            <p:ph idx="1"/>
          </p:nvPr>
        </p:nvSpPr>
        <p:spPr>
          <a:xfrm>
            <a:off x="1981200" y="1371600"/>
            <a:ext cx="8458200" cy="5202238"/>
          </a:xfrm>
        </p:spPr>
        <p:txBody>
          <a:bodyPr/>
          <a:lstStyle/>
          <a:p>
            <a:pPr algn="just">
              <a:buNone/>
            </a:pPr>
            <a:r>
              <a:rPr lang="en-US" b="1" dirty="0" smtClean="0">
                <a:latin typeface="Times New Roman" pitchFamily="18" charset="0"/>
                <a:cs typeface="Times New Roman" pitchFamily="18" charset="0"/>
              </a:rPr>
              <a:t>1. Action on CVS (CM)-</a:t>
            </a:r>
          </a:p>
          <a:p>
            <a:pPr algn="just"/>
            <a:r>
              <a:rPr lang="en-US" dirty="0" smtClean="0">
                <a:latin typeface="Times New Roman" pitchFamily="18" charset="0"/>
                <a:cs typeface="Times New Roman" pitchFamily="18" charset="0"/>
              </a:rPr>
              <a:t>SNS : </a:t>
            </a:r>
          </a:p>
          <a:p>
            <a:pPr lvl="1" algn="just"/>
            <a:r>
              <a:rPr lang="en-US" dirty="0" smtClean="0">
                <a:latin typeface="Times New Roman" pitchFamily="18" charset="0"/>
                <a:cs typeface="Times New Roman" pitchFamily="18" charset="0"/>
              </a:rPr>
              <a:t>- Increases HR, FOC of CM &amp; CO</a:t>
            </a:r>
          </a:p>
          <a:p>
            <a:pPr lvl="1" algn="just"/>
            <a:r>
              <a:rPr lang="en-US" dirty="0" smtClean="0">
                <a:latin typeface="Times New Roman" pitchFamily="18" charset="0"/>
                <a:cs typeface="Times New Roman" pitchFamily="18" charset="0"/>
              </a:rPr>
              <a:t>- Dilatation of coronary arteries &amp; bv supplied to SKM – increase blood supply to heart &amp; SKM.</a:t>
            </a:r>
          </a:p>
          <a:p>
            <a:pPr lvl="1" algn="just"/>
            <a:r>
              <a:rPr lang="en-US" dirty="0" smtClean="0">
                <a:latin typeface="Times New Roman" pitchFamily="18" charset="0"/>
                <a:cs typeface="Times New Roman" pitchFamily="18" charset="0"/>
              </a:rPr>
              <a:t>- Constriction of bv supplying skin – increase BP.</a:t>
            </a:r>
          </a:p>
          <a:p>
            <a:pPr algn="just"/>
            <a:r>
              <a:rPr lang="en-US" dirty="0" smtClean="0">
                <a:latin typeface="Times New Roman" pitchFamily="18" charset="0"/>
                <a:cs typeface="Times New Roman" pitchFamily="18" charset="0"/>
              </a:rPr>
              <a:t>PSNS:</a:t>
            </a:r>
          </a:p>
          <a:p>
            <a:pPr lvl="1" algn="just"/>
            <a:r>
              <a:rPr lang="en-US" dirty="0" smtClean="0">
                <a:latin typeface="Times New Roman" pitchFamily="18" charset="0"/>
                <a:cs typeface="Times New Roman" pitchFamily="18" charset="0"/>
              </a:rPr>
              <a:t>- Decreases HR, FOC of CM &amp; CO</a:t>
            </a:r>
          </a:p>
          <a:p>
            <a:pPr lvl="1" algn="just"/>
            <a:r>
              <a:rPr lang="en-US" dirty="0" smtClean="0">
                <a:latin typeface="Times New Roman" pitchFamily="18" charset="0"/>
                <a:cs typeface="Times New Roman" pitchFamily="18" charset="0"/>
              </a:rPr>
              <a:t>- No significant action on blood vessels.</a:t>
            </a:r>
          </a:p>
          <a:p>
            <a:endParaRPr lang="en-US" dirty="0" smtClean="0"/>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124</a:t>
            </a:fld>
            <a:endParaRPr lang="en-US"/>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457200"/>
            <a:ext cx="8229600" cy="1066800"/>
          </a:xfrm>
        </p:spPr>
        <p:txBody>
          <a:bodyPr/>
          <a:lstStyle/>
          <a:p>
            <a:r>
              <a:rPr lang="en-US" dirty="0" smtClean="0"/>
              <a:t>Functions of ANS</a:t>
            </a:r>
            <a:endParaRPr lang="en-US" dirty="0"/>
          </a:p>
        </p:txBody>
      </p:sp>
      <p:sp>
        <p:nvSpPr>
          <p:cNvPr id="3" name="Content Placeholder 2"/>
          <p:cNvSpPr>
            <a:spLocks noGrp="1"/>
          </p:cNvSpPr>
          <p:nvPr>
            <p:ph idx="1"/>
          </p:nvPr>
        </p:nvSpPr>
        <p:spPr>
          <a:xfrm>
            <a:off x="1981200" y="1371600"/>
            <a:ext cx="8229600" cy="5202238"/>
          </a:xfrm>
        </p:spPr>
        <p:txBody>
          <a:bodyPr>
            <a:normAutofit lnSpcReduction="10000"/>
          </a:bodyPr>
          <a:lstStyle/>
          <a:p>
            <a:pPr algn="just">
              <a:buNone/>
            </a:pPr>
            <a:r>
              <a:rPr lang="en-US" b="1" dirty="0" smtClean="0">
                <a:latin typeface="Times New Roman" pitchFamily="18" charset="0"/>
                <a:cs typeface="Times New Roman" pitchFamily="18" charset="0"/>
              </a:rPr>
              <a:t>2. Action on Respiratory system-</a:t>
            </a:r>
          </a:p>
          <a:p>
            <a:pPr algn="just"/>
            <a:r>
              <a:rPr lang="en-US" dirty="0" smtClean="0">
                <a:latin typeface="Times New Roman" pitchFamily="18" charset="0"/>
                <a:cs typeface="Times New Roman" pitchFamily="18" charset="0"/>
              </a:rPr>
              <a:t>SNS: Dilatation of bronchial SM leading to  increase in rate &amp; depth of breathing.</a:t>
            </a:r>
          </a:p>
          <a:p>
            <a:pPr algn="just"/>
            <a:r>
              <a:rPr lang="en-US" dirty="0" smtClean="0">
                <a:latin typeface="Times New Roman" pitchFamily="18" charset="0"/>
                <a:cs typeface="Times New Roman" pitchFamily="18" charset="0"/>
              </a:rPr>
              <a:t>PSNS: Constriction of bronchial SM leading to  decrease in rate &amp; depth of breathing.</a:t>
            </a:r>
          </a:p>
          <a:p>
            <a:pPr algn="just">
              <a:buNone/>
            </a:pPr>
            <a:r>
              <a:rPr lang="en-US" b="1" dirty="0" smtClean="0">
                <a:latin typeface="Times New Roman" pitchFamily="18" charset="0"/>
                <a:cs typeface="Times New Roman" pitchFamily="18" charset="0"/>
              </a:rPr>
              <a:t>3. Action on Digestive system-</a:t>
            </a:r>
          </a:p>
          <a:p>
            <a:pPr algn="just"/>
            <a:r>
              <a:rPr lang="en-US" dirty="0" smtClean="0">
                <a:latin typeface="Times New Roman" pitchFamily="18" charset="0"/>
                <a:cs typeface="Times New Roman" pitchFamily="18" charset="0"/>
              </a:rPr>
              <a:t>SNS: </a:t>
            </a:r>
          </a:p>
          <a:p>
            <a:pPr lvl="1" algn="just"/>
            <a:r>
              <a:rPr lang="en-US" dirty="0" smtClean="0">
                <a:latin typeface="Times New Roman" pitchFamily="18" charset="0"/>
                <a:cs typeface="Times New Roman" pitchFamily="18" charset="0"/>
              </a:rPr>
              <a:t>Decrease in tone &amp; peristaltic movement of GIT SM</a:t>
            </a:r>
          </a:p>
          <a:p>
            <a:pPr lvl="1" algn="just"/>
            <a:r>
              <a:rPr lang="en-US" dirty="0" smtClean="0">
                <a:latin typeface="Times New Roman" pitchFamily="18" charset="0"/>
                <a:cs typeface="Times New Roman" pitchFamily="18" charset="0"/>
              </a:rPr>
              <a:t>Decrease in rate of digestion &amp; absorption of food.</a:t>
            </a:r>
          </a:p>
          <a:p>
            <a:pPr lvl="1" algn="just"/>
            <a:r>
              <a:rPr lang="en-US" dirty="0" smtClean="0">
                <a:latin typeface="Times New Roman" pitchFamily="18" charset="0"/>
                <a:cs typeface="Times New Roman" pitchFamily="18" charset="0"/>
              </a:rPr>
              <a:t>Decrease in secretion of gastric juice.</a:t>
            </a:r>
          </a:p>
          <a:p>
            <a:pPr lvl="1" algn="just"/>
            <a:r>
              <a:rPr lang="en-US" dirty="0" smtClean="0">
                <a:latin typeface="Times New Roman" pitchFamily="18" charset="0"/>
                <a:cs typeface="Times New Roman" pitchFamily="18" charset="0"/>
              </a:rPr>
              <a:t>Stimulates release of glucose by liver</a:t>
            </a:r>
          </a:p>
          <a:p>
            <a:pPr algn="just"/>
            <a:r>
              <a:rPr lang="en-US" dirty="0" smtClean="0">
                <a:latin typeface="Times New Roman" pitchFamily="18" charset="0"/>
                <a:cs typeface="Times New Roman" pitchFamily="18" charset="0"/>
              </a:rPr>
              <a:t>PSNS: opposite functions</a:t>
            </a:r>
          </a:p>
          <a:p>
            <a:endParaRPr lang="en-US" dirty="0"/>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125</a:t>
            </a:fld>
            <a:endParaRPr lang="en-US"/>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457200"/>
            <a:ext cx="8229600" cy="1066800"/>
          </a:xfrm>
        </p:spPr>
        <p:txBody>
          <a:bodyPr/>
          <a:lstStyle/>
          <a:p>
            <a:r>
              <a:rPr lang="en-US" dirty="0" smtClean="0"/>
              <a:t>Functions of ANS</a:t>
            </a:r>
            <a:endParaRPr lang="en-US" dirty="0"/>
          </a:p>
        </p:txBody>
      </p:sp>
      <p:sp>
        <p:nvSpPr>
          <p:cNvPr id="3" name="Content Placeholder 2"/>
          <p:cNvSpPr>
            <a:spLocks noGrp="1"/>
          </p:cNvSpPr>
          <p:nvPr>
            <p:ph idx="1"/>
          </p:nvPr>
        </p:nvSpPr>
        <p:spPr>
          <a:xfrm>
            <a:off x="1752600" y="1295400"/>
            <a:ext cx="8686800" cy="5278438"/>
          </a:xfrm>
        </p:spPr>
        <p:txBody>
          <a:bodyPr/>
          <a:lstStyle/>
          <a:p>
            <a:pPr algn="just">
              <a:buNone/>
            </a:pPr>
            <a:r>
              <a:rPr lang="en-US" b="1" dirty="0" smtClean="0">
                <a:latin typeface="Times New Roman" pitchFamily="18" charset="0"/>
                <a:cs typeface="Times New Roman" pitchFamily="18" charset="0"/>
              </a:rPr>
              <a:t>4. Action on Urinary system-</a:t>
            </a:r>
          </a:p>
          <a:p>
            <a:pPr algn="just"/>
            <a:r>
              <a:rPr lang="en-US" dirty="0" smtClean="0">
                <a:latin typeface="Times New Roman" pitchFamily="18" charset="0"/>
                <a:cs typeface="Times New Roman" pitchFamily="18" charset="0"/>
              </a:rPr>
              <a:t>SNS: relaxation of muscles of bladder &amp; contraction of muscles of sphincters , leading to decrease in micturition.</a:t>
            </a:r>
          </a:p>
          <a:p>
            <a:pPr algn="just"/>
            <a:r>
              <a:rPr lang="en-US" dirty="0" smtClean="0">
                <a:latin typeface="Times New Roman" pitchFamily="18" charset="0"/>
                <a:cs typeface="Times New Roman" pitchFamily="18" charset="0"/>
              </a:rPr>
              <a:t>PSNS: Contraction of muscles of bladder &amp; relaxation of muscles of sphincters , leading to increase in micturition.</a:t>
            </a:r>
          </a:p>
          <a:p>
            <a:pPr algn="just">
              <a:buNone/>
            </a:pPr>
            <a:r>
              <a:rPr lang="en-US" b="1" dirty="0" smtClean="0">
                <a:latin typeface="Times New Roman" pitchFamily="18" charset="0"/>
                <a:cs typeface="Times New Roman" pitchFamily="18" charset="0"/>
              </a:rPr>
              <a:t>5. Action on Eye-</a:t>
            </a:r>
          </a:p>
          <a:p>
            <a:pPr algn="just"/>
            <a:r>
              <a:rPr lang="en-US" dirty="0" smtClean="0">
                <a:latin typeface="Times New Roman" pitchFamily="18" charset="0"/>
                <a:cs typeface="Times New Roman" pitchFamily="18" charset="0"/>
              </a:rPr>
              <a:t>SNS: contraction of radial muscles of Iris – increase in diameter of pupil size – </a:t>
            </a:r>
            <a:r>
              <a:rPr lang="en-US" dirty="0" err="1" smtClean="0">
                <a:latin typeface="Times New Roman" pitchFamily="18" charset="0"/>
                <a:cs typeface="Times New Roman" pitchFamily="18" charset="0"/>
              </a:rPr>
              <a:t>Mydriasis</a:t>
            </a:r>
            <a:r>
              <a:rPr lang="en-US" dirty="0" smtClean="0">
                <a:latin typeface="Times New Roman" pitchFamily="18" charset="0"/>
                <a:cs typeface="Times New Roman" pitchFamily="18" charset="0"/>
              </a:rPr>
              <a:t>.</a:t>
            </a:r>
          </a:p>
          <a:p>
            <a:pPr algn="just"/>
            <a:r>
              <a:rPr lang="en-US" dirty="0" smtClean="0">
                <a:latin typeface="Times New Roman" pitchFamily="18" charset="0"/>
                <a:cs typeface="Times New Roman" pitchFamily="18" charset="0"/>
              </a:rPr>
              <a:t>PSNS: contraction of circular muscles of Iris – decrease in diameter of pupil size – Miosis.</a:t>
            </a:r>
          </a:p>
          <a:p>
            <a:pPr algn="just"/>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126</a:t>
            </a:fld>
            <a:endParaRPr lang="en-US"/>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457200"/>
            <a:ext cx="8229600" cy="1066800"/>
          </a:xfrm>
        </p:spPr>
        <p:txBody>
          <a:bodyPr/>
          <a:lstStyle/>
          <a:p>
            <a:r>
              <a:rPr lang="en-US" dirty="0" smtClean="0"/>
              <a:t>Functions of ANS</a:t>
            </a:r>
            <a:endParaRPr lang="en-US" dirty="0"/>
          </a:p>
        </p:txBody>
      </p:sp>
      <p:sp>
        <p:nvSpPr>
          <p:cNvPr id="3" name="Content Placeholder 2"/>
          <p:cNvSpPr>
            <a:spLocks noGrp="1"/>
          </p:cNvSpPr>
          <p:nvPr>
            <p:ph idx="1"/>
          </p:nvPr>
        </p:nvSpPr>
        <p:spPr>
          <a:xfrm>
            <a:off x="1981200" y="1371600"/>
            <a:ext cx="8229600" cy="5202238"/>
          </a:xfrm>
        </p:spPr>
        <p:txBody>
          <a:bodyPr/>
          <a:lstStyle/>
          <a:p>
            <a:pPr algn="just">
              <a:buNone/>
            </a:pPr>
            <a:r>
              <a:rPr lang="en-US" b="1" dirty="0" smtClean="0">
                <a:latin typeface="Times New Roman" pitchFamily="18" charset="0"/>
                <a:cs typeface="Times New Roman" pitchFamily="18" charset="0"/>
              </a:rPr>
              <a:t>6. Action on Glands-</a:t>
            </a:r>
          </a:p>
          <a:p>
            <a:pPr algn="just"/>
            <a:r>
              <a:rPr lang="en-US" dirty="0" smtClean="0">
                <a:latin typeface="Times New Roman" pitchFamily="18" charset="0"/>
                <a:cs typeface="Times New Roman" pitchFamily="18" charset="0"/>
              </a:rPr>
              <a:t>SNS: decrease the secretion of all the glands except sweat gland &amp; Adrenal medulla.</a:t>
            </a:r>
          </a:p>
          <a:p>
            <a:pPr algn="just"/>
            <a:r>
              <a:rPr lang="en-US" dirty="0" smtClean="0">
                <a:latin typeface="Times New Roman" pitchFamily="18" charset="0"/>
                <a:cs typeface="Times New Roman" pitchFamily="18" charset="0"/>
              </a:rPr>
              <a:t>PSNS: increase the secretion of all glands except sweat glands (no PSNS supply to sweat glands) &amp; Adrenal medulla.</a:t>
            </a:r>
          </a:p>
          <a:p>
            <a:pPr algn="just">
              <a:buNone/>
            </a:pPr>
            <a:r>
              <a:rPr lang="en-US" b="1" dirty="0" smtClean="0">
                <a:latin typeface="Times New Roman" pitchFamily="18" charset="0"/>
                <a:cs typeface="Times New Roman" pitchFamily="18" charset="0"/>
              </a:rPr>
              <a:t>7. Action on reproductive system-</a:t>
            </a:r>
          </a:p>
          <a:p>
            <a:pPr algn="just"/>
            <a:r>
              <a:rPr lang="en-US" dirty="0" smtClean="0">
                <a:latin typeface="Times New Roman" pitchFamily="18" charset="0"/>
                <a:cs typeface="Times New Roman" pitchFamily="18" charset="0"/>
              </a:rPr>
              <a:t>SNS: promote ejaculation &amp; contraction of vagina.</a:t>
            </a:r>
          </a:p>
          <a:p>
            <a:pPr algn="just"/>
            <a:r>
              <a:rPr lang="en-US" dirty="0" smtClean="0">
                <a:latin typeface="Times New Roman" pitchFamily="18" charset="0"/>
                <a:cs typeface="Times New Roman" pitchFamily="18" charset="0"/>
              </a:rPr>
              <a:t>PSNS: promote erection of genitals.</a:t>
            </a:r>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127</a:t>
            </a:fld>
            <a:endParaRPr lang="en-US"/>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1981200" y="609600"/>
            <a:ext cx="8229600" cy="1069848"/>
          </a:xfrm>
          <a:gradFill rotWithShape="0">
            <a:gsLst>
              <a:gs pos="0">
                <a:schemeClr val="folHlink">
                  <a:gamma/>
                  <a:shade val="46275"/>
                  <a:invGamma/>
                </a:schemeClr>
              </a:gs>
              <a:gs pos="50000">
                <a:schemeClr val="folHlink"/>
              </a:gs>
              <a:gs pos="100000">
                <a:schemeClr val="folHlink">
                  <a:gamma/>
                  <a:shade val="46275"/>
                  <a:invGamma/>
                </a:schemeClr>
              </a:gs>
            </a:gsLst>
            <a:lin ang="5400000" scaled="1"/>
          </a:gradFill>
        </p:spPr>
        <p:txBody>
          <a:bodyPr/>
          <a:lstStyle/>
          <a:p>
            <a:pPr eaLnBrk="1" hangingPunct="1">
              <a:defRPr/>
            </a:pPr>
            <a:r>
              <a:rPr lang="en-US" b="1" smtClean="0"/>
              <a:t>Sympathetic Division</a:t>
            </a:r>
          </a:p>
        </p:txBody>
      </p:sp>
      <p:sp>
        <p:nvSpPr>
          <p:cNvPr id="67586" name="Slide Number Placeholder 4"/>
          <p:cNvSpPr>
            <a:spLocks noGrp="1"/>
          </p:cNvSpPr>
          <p:nvPr>
            <p:ph type="sldNum" sz="quarter" idx="12"/>
          </p:nvPr>
        </p:nvSpPr>
        <p:spPr>
          <a:noFill/>
        </p:spPr>
        <p:txBody>
          <a:bodyPr/>
          <a:lstStyle/>
          <a:p>
            <a:fld id="{FA1B9266-7EBB-4940-99E6-C4409BF5B522}" type="slidenum">
              <a:rPr lang="en-US" smtClean="0"/>
              <a:pPr/>
              <a:t>128</a:t>
            </a:fld>
            <a:endParaRPr lang="en-US" smtClean="0"/>
          </a:p>
        </p:txBody>
      </p:sp>
      <p:sp>
        <p:nvSpPr>
          <p:cNvPr id="67588" name="Line 4"/>
          <p:cNvSpPr>
            <a:spLocks noChangeShapeType="1"/>
          </p:cNvSpPr>
          <p:nvPr/>
        </p:nvSpPr>
        <p:spPr bwMode="auto">
          <a:xfrm>
            <a:off x="4751389" y="2235200"/>
            <a:ext cx="1587" cy="439738"/>
          </a:xfrm>
          <a:prstGeom prst="line">
            <a:avLst/>
          </a:prstGeom>
          <a:noFill/>
          <a:ln w="15875">
            <a:solidFill>
              <a:srgbClr val="FFFFFF"/>
            </a:solidFill>
            <a:round/>
            <a:headEnd/>
            <a:tailEnd/>
          </a:ln>
        </p:spPr>
        <p:txBody>
          <a:bodyPr/>
          <a:lstStyle/>
          <a:p>
            <a:endParaRPr lang="en-US"/>
          </a:p>
        </p:txBody>
      </p:sp>
      <p:pic>
        <p:nvPicPr>
          <p:cNvPr id="67589" name="Picture 5" descr="shi25707_11_38"/>
          <p:cNvPicPr>
            <a:picLocks noChangeAspect="1" noChangeArrowheads="1"/>
          </p:cNvPicPr>
          <p:nvPr/>
        </p:nvPicPr>
        <p:blipFill>
          <a:blip r:embed="rId2" cstate="print"/>
          <a:srcRect/>
          <a:stretch>
            <a:fillRect/>
          </a:stretch>
        </p:blipFill>
        <p:spPr bwMode="auto">
          <a:xfrm>
            <a:off x="4194176" y="1825625"/>
            <a:ext cx="3211513" cy="4857750"/>
          </a:xfrm>
          <a:prstGeom prst="rect">
            <a:avLst/>
          </a:prstGeom>
          <a:noFill/>
          <a:ln w="9525">
            <a:noFill/>
            <a:miter lim="800000"/>
            <a:headEnd/>
            <a:tailEnd/>
          </a:ln>
        </p:spPr>
      </p:pic>
      <p:sp>
        <p:nvSpPr>
          <p:cNvPr id="67590" name="TextBox 24"/>
          <p:cNvSpPr txBox="1">
            <a:spLocks noChangeArrowheads="1"/>
          </p:cNvSpPr>
          <p:nvPr/>
        </p:nvSpPr>
        <p:spPr bwMode="auto">
          <a:xfrm>
            <a:off x="4513264" y="1841500"/>
            <a:ext cx="3151187" cy="152400"/>
          </a:xfrm>
          <a:prstGeom prst="rect">
            <a:avLst/>
          </a:prstGeom>
          <a:noFill/>
          <a:ln w="9525">
            <a:noFill/>
            <a:miter lim="800000"/>
            <a:headEnd/>
            <a:tailEnd/>
          </a:ln>
        </p:spPr>
        <p:txBody>
          <a:bodyPr>
            <a:spAutoFit/>
          </a:bodyPr>
          <a:lstStyle/>
          <a:p>
            <a:pPr algn="ctr"/>
            <a:r>
              <a:rPr lang="en-US" sz="400">
                <a:cs typeface="Arial" charset="0"/>
              </a:rPr>
              <a:t>Copyright © The McGraw-Hill Companies, Inc. Permission required for reproduction or display.</a:t>
            </a:r>
          </a:p>
        </p:txBody>
      </p:sp>
      <p:sp>
        <p:nvSpPr>
          <p:cNvPr id="67591" name="Rectangle 7"/>
          <p:cNvSpPr>
            <a:spLocks noChangeArrowheads="1"/>
          </p:cNvSpPr>
          <p:nvPr/>
        </p:nvSpPr>
        <p:spPr bwMode="auto">
          <a:xfrm>
            <a:off x="7329488" y="2005013"/>
            <a:ext cx="444500" cy="76200"/>
          </a:xfrm>
          <a:prstGeom prst="rect">
            <a:avLst/>
          </a:prstGeom>
          <a:noFill/>
          <a:ln w="9525">
            <a:noFill/>
            <a:miter lim="800000"/>
            <a:headEnd/>
            <a:tailEnd/>
          </a:ln>
        </p:spPr>
        <p:txBody>
          <a:bodyPr wrap="none" lIns="0" tIns="0" rIns="0" bIns="0">
            <a:spAutoFit/>
          </a:bodyPr>
          <a:lstStyle/>
          <a:p>
            <a:r>
              <a:rPr lang="en-US" sz="500" b="1">
                <a:solidFill>
                  <a:srgbClr val="000000"/>
                </a:solidFill>
              </a:rPr>
              <a:t>Lacrimal gland</a:t>
            </a:r>
            <a:endParaRPr lang="en-US" sz="500" b="1"/>
          </a:p>
        </p:txBody>
      </p:sp>
      <p:sp>
        <p:nvSpPr>
          <p:cNvPr id="67592" name="Rectangle 8"/>
          <p:cNvSpPr>
            <a:spLocks noChangeArrowheads="1"/>
          </p:cNvSpPr>
          <p:nvPr/>
        </p:nvSpPr>
        <p:spPr bwMode="auto">
          <a:xfrm>
            <a:off x="4062413" y="3835400"/>
            <a:ext cx="133350" cy="76200"/>
          </a:xfrm>
          <a:prstGeom prst="rect">
            <a:avLst/>
          </a:prstGeom>
          <a:noFill/>
          <a:ln w="9525">
            <a:noFill/>
            <a:miter lim="800000"/>
            <a:headEnd/>
            <a:tailEnd/>
          </a:ln>
        </p:spPr>
        <p:txBody>
          <a:bodyPr wrap="none" lIns="0" tIns="0" rIns="0" bIns="0">
            <a:spAutoFit/>
          </a:bodyPr>
          <a:lstStyle/>
          <a:p>
            <a:r>
              <a:rPr lang="en-US" sz="500" b="1">
                <a:solidFill>
                  <a:srgbClr val="000000"/>
                </a:solidFill>
              </a:rPr>
              <a:t>Skin</a:t>
            </a:r>
            <a:endParaRPr lang="en-US" sz="500" b="1"/>
          </a:p>
        </p:txBody>
      </p:sp>
      <p:sp>
        <p:nvSpPr>
          <p:cNvPr id="67593" name="Rectangle 9"/>
          <p:cNvSpPr>
            <a:spLocks noChangeArrowheads="1"/>
          </p:cNvSpPr>
          <p:nvPr/>
        </p:nvSpPr>
        <p:spPr bwMode="auto">
          <a:xfrm>
            <a:off x="7329488" y="2124075"/>
            <a:ext cx="113814" cy="76944"/>
          </a:xfrm>
          <a:prstGeom prst="rect">
            <a:avLst/>
          </a:prstGeom>
          <a:noFill/>
          <a:ln w="9525">
            <a:noFill/>
            <a:miter lim="800000"/>
            <a:headEnd/>
            <a:tailEnd/>
          </a:ln>
        </p:spPr>
        <p:txBody>
          <a:bodyPr wrap="none" lIns="0" tIns="0" rIns="0" bIns="0">
            <a:spAutoFit/>
          </a:bodyPr>
          <a:lstStyle/>
          <a:p>
            <a:r>
              <a:rPr lang="en-US" sz="500" b="1">
                <a:solidFill>
                  <a:srgbClr val="000000"/>
                </a:solidFill>
              </a:rPr>
              <a:t>Eye</a:t>
            </a:r>
            <a:endParaRPr lang="en-US" sz="500" b="1"/>
          </a:p>
        </p:txBody>
      </p:sp>
      <p:sp>
        <p:nvSpPr>
          <p:cNvPr id="67594" name="Rectangle 10"/>
          <p:cNvSpPr>
            <a:spLocks noChangeArrowheads="1"/>
          </p:cNvSpPr>
          <p:nvPr/>
        </p:nvSpPr>
        <p:spPr bwMode="auto">
          <a:xfrm>
            <a:off x="7329489" y="2798763"/>
            <a:ext cx="422275" cy="76200"/>
          </a:xfrm>
          <a:prstGeom prst="rect">
            <a:avLst/>
          </a:prstGeom>
          <a:noFill/>
          <a:ln w="9525">
            <a:noFill/>
            <a:miter lim="800000"/>
            <a:headEnd/>
            <a:tailEnd/>
          </a:ln>
        </p:spPr>
        <p:txBody>
          <a:bodyPr wrap="none" lIns="0" tIns="0" rIns="0" bIns="0">
            <a:spAutoFit/>
          </a:bodyPr>
          <a:lstStyle/>
          <a:p>
            <a:r>
              <a:rPr lang="en-US" sz="500" b="1">
                <a:solidFill>
                  <a:srgbClr val="000000"/>
                </a:solidFill>
              </a:rPr>
              <a:t>Blood vessels</a:t>
            </a:r>
            <a:endParaRPr lang="en-US" sz="500" b="1"/>
          </a:p>
        </p:txBody>
      </p:sp>
      <p:sp>
        <p:nvSpPr>
          <p:cNvPr id="67595" name="Rectangle 11"/>
          <p:cNvSpPr>
            <a:spLocks noChangeArrowheads="1"/>
          </p:cNvSpPr>
          <p:nvPr/>
        </p:nvSpPr>
        <p:spPr bwMode="auto">
          <a:xfrm>
            <a:off x="7329489" y="2981325"/>
            <a:ext cx="161925" cy="76200"/>
          </a:xfrm>
          <a:prstGeom prst="rect">
            <a:avLst/>
          </a:prstGeom>
          <a:noFill/>
          <a:ln w="9525">
            <a:noFill/>
            <a:miter lim="800000"/>
            <a:headEnd/>
            <a:tailEnd/>
          </a:ln>
        </p:spPr>
        <p:txBody>
          <a:bodyPr wrap="none" lIns="0" tIns="0" rIns="0" bIns="0">
            <a:spAutoFit/>
          </a:bodyPr>
          <a:lstStyle/>
          <a:p>
            <a:r>
              <a:rPr lang="en-US" sz="500" b="1">
                <a:solidFill>
                  <a:srgbClr val="000000"/>
                </a:solidFill>
              </a:rPr>
              <a:t>Heart</a:t>
            </a:r>
            <a:endParaRPr lang="en-US" sz="500" b="1"/>
          </a:p>
        </p:txBody>
      </p:sp>
      <p:sp>
        <p:nvSpPr>
          <p:cNvPr id="67596" name="Rectangle 12"/>
          <p:cNvSpPr>
            <a:spLocks noChangeArrowheads="1"/>
          </p:cNvSpPr>
          <p:nvPr/>
        </p:nvSpPr>
        <p:spPr bwMode="auto">
          <a:xfrm>
            <a:off x="7329489" y="3616325"/>
            <a:ext cx="187325" cy="76200"/>
          </a:xfrm>
          <a:prstGeom prst="rect">
            <a:avLst/>
          </a:prstGeom>
          <a:noFill/>
          <a:ln w="9525">
            <a:noFill/>
            <a:miter lim="800000"/>
            <a:headEnd/>
            <a:tailEnd/>
          </a:ln>
        </p:spPr>
        <p:txBody>
          <a:bodyPr wrap="none" lIns="0" tIns="0" rIns="0" bIns="0">
            <a:spAutoFit/>
          </a:bodyPr>
          <a:lstStyle/>
          <a:p>
            <a:r>
              <a:rPr lang="en-US" sz="500" b="1">
                <a:solidFill>
                  <a:srgbClr val="000000"/>
                </a:solidFill>
              </a:rPr>
              <a:t>Lungs</a:t>
            </a:r>
            <a:endParaRPr lang="en-US" sz="500" b="1"/>
          </a:p>
        </p:txBody>
      </p:sp>
      <p:sp>
        <p:nvSpPr>
          <p:cNvPr id="67597" name="Rectangle 13"/>
          <p:cNvSpPr>
            <a:spLocks noChangeArrowheads="1"/>
          </p:cNvSpPr>
          <p:nvPr/>
        </p:nvSpPr>
        <p:spPr bwMode="auto">
          <a:xfrm>
            <a:off x="7332663" y="5548313"/>
            <a:ext cx="419100" cy="76200"/>
          </a:xfrm>
          <a:prstGeom prst="rect">
            <a:avLst/>
          </a:prstGeom>
          <a:noFill/>
          <a:ln w="9525">
            <a:noFill/>
            <a:miter lim="800000"/>
            <a:headEnd/>
            <a:tailEnd/>
          </a:ln>
        </p:spPr>
        <p:txBody>
          <a:bodyPr wrap="none" lIns="0" tIns="0" rIns="0" bIns="0">
            <a:spAutoFit/>
          </a:bodyPr>
          <a:lstStyle/>
          <a:p>
            <a:r>
              <a:rPr lang="en-US" sz="500" b="1">
                <a:solidFill>
                  <a:srgbClr val="000000"/>
                </a:solidFill>
              </a:rPr>
              <a:t>Adrenal gland</a:t>
            </a:r>
            <a:endParaRPr lang="en-US" sz="500" b="1"/>
          </a:p>
        </p:txBody>
      </p:sp>
      <p:sp>
        <p:nvSpPr>
          <p:cNvPr id="67598" name="Rectangle 14"/>
          <p:cNvSpPr>
            <a:spLocks noChangeArrowheads="1"/>
          </p:cNvSpPr>
          <p:nvPr/>
        </p:nvSpPr>
        <p:spPr bwMode="auto">
          <a:xfrm>
            <a:off x="7329488" y="5673725"/>
            <a:ext cx="209550" cy="76200"/>
          </a:xfrm>
          <a:prstGeom prst="rect">
            <a:avLst/>
          </a:prstGeom>
          <a:noFill/>
          <a:ln w="9525">
            <a:noFill/>
            <a:miter lim="800000"/>
            <a:headEnd/>
            <a:tailEnd/>
          </a:ln>
        </p:spPr>
        <p:txBody>
          <a:bodyPr wrap="none" lIns="0" tIns="0" rIns="0" bIns="0">
            <a:spAutoFit/>
          </a:bodyPr>
          <a:lstStyle/>
          <a:p>
            <a:r>
              <a:rPr lang="en-US" sz="500" b="1">
                <a:solidFill>
                  <a:srgbClr val="000000"/>
                </a:solidFill>
              </a:rPr>
              <a:t>Kidney</a:t>
            </a:r>
            <a:endParaRPr lang="en-US" sz="500" b="1"/>
          </a:p>
        </p:txBody>
      </p:sp>
      <p:sp>
        <p:nvSpPr>
          <p:cNvPr id="67599" name="Rectangle 15"/>
          <p:cNvSpPr>
            <a:spLocks noChangeArrowheads="1"/>
          </p:cNvSpPr>
          <p:nvPr/>
        </p:nvSpPr>
        <p:spPr bwMode="auto">
          <a:xfrm>
            <a:off x="7332664" y="6537325"/>
            <a:ext cx="200025" cy="76200"/>
          </a:xfrm>
          <a:prstGeom prst="rect">
            <a:avLst/>
          </a:prstGeom>
          <a:noFill/>
          <a:ln w="9525">
            <a:noFill/>
            <a:miter lim="800000"/>
            <a:headEnd/>
            <a:tailEnd/>
          </a:ln>
        </p:spPr>
        <p:txBody>
          <a:bodyPr wrap="none" lIns="0" tIns="0" rIns="0" bIns="0">
            <a:spAutoFit/>
          </a:bodyPr>
          <a:lstStyle/>
          <a:p>
            <a:r>
              <a:rPr lang="en-US" sz="500" b="1">
                <a:solidFill>
                  <a:srgbClr val="000000"/>
                </a:solidFill>
              </a:rPr>
              <a:t>Uterus</a:t>
            </a:r>
            <a:endParaRPr lang="en-US" sz="500" b="1"/>
          </a:p>
        </p:txBody>
      </p:sp>
      <p:sp>
        <p:nvSpPr>
          <p:cNvPr id="67600" name="Rectangle 16"/>
          <p:cNvSpPr>
            <a:spLocks noChangeArrowheads="1"/>
          </p:cNvSpPr>
          <p:nvPr/>
        </p:nvSpPr>
        <p:spPr bwMode="auto">
          <a:xfrm>
            <a:off x="6083301" y="6491288"/>
            <a:ext cx="168275" cy="76200"/>
          </a:xfrm>
          <a:prstGeom prst="rect">
            <a:avLst/>
          </a:prstGeom>
          <a:noFill/>
          <a:ln w="9525">
            <a:noFill/>
            <a:miter lim="800000"/>
            <a:headEnd/>
            <a:tailEnd/>
          </a:ln>
        </p:spPr>
        <p:txBody>
          <a:bodyPr wrap="none" lIns="0" tIns="0" rIns="0" bIns="0">
            <a:spAutoFit/>
          </a:bodyPr>
          <a:lstStyle/>
          <a:p>
            <a:r>
              <a:rPr lang="en-US" sz="500" b="1">
                <a:solidFill>
                  <a:srgbClr val="000000"/>
                </a:solidFill>
              </a:rPr>
              <a:t>Penis</a:t>
            </a:r>
            <a:endParaRPr lang="en-US" sz="500" b="1"/>
          </a:p>
        </p:txBody>
      </p:sp>
      <p:sp>
        <p:nvSpPr>
          <p:cNvPr id="67601" name="Rectangle 17"/>
          <p:cNvSpPr>
            <a:spLocks noChangeArrowheads="1"/>
          </p:cNvSpPr>
          <p:nvPr/>
        </p:nvSpPr>
        <p:spPr bwMode="auto">
          <a:xfrm>
            <a:off x="7319963" y="4233863"/>
            <a:ext cx="152286" cy="76944"/>
          </a:xfrm>
          <a:prstGeom prst="rect">
            <a:avLst/>
          </a:prstGeom>
          <a:noFill/>
          <a:ln w="9525">
            <a:noFill/>
            <a:miter lim="800000"/>
            <a:headEnd/>
            <a:tailEnd/>
          </a:ln>
        </p:spPr>
        <p:txBody>
          <a:bodyPr wrap="none" lIns="0" tIns="0" rIns="0" bIns="0">
            <a:spAutoFit/>
          </a:bodyPr>
          <a:lstStyle/>
          <a:p>
            <a:r>
              <a:rPr lang="en-US" sz="500" b="1">
                <a:solidFill>
                  <a:srgbClr val="000000"/>
                </a:solidFill>
              </a:rPr>
              <a:t>Liver</a:t>
            </a:r>
            <a:endParaRPr lang="en-US" sz="500" b="1"/>
          </a:p>
        </p:txBody>
      </p:sp>
      <p:sp>
        <p:nvSpPr>
          <p:cNvPr id="67602" name="Rectangle 18"/>
          <p:cNvSpPr>
            <a:spLocks noChangeArrowheads="1"/>
          </p:cNvSpPr>
          <p:nvPr/>
        </p:nvSpPr>
        <p:spPr bwMode="auto">
          <a:xfrm>
            <a:off x="7432675" y="4406900"/>
            <a:ext cx="266700" cy="76200"/>
          </a:xfrm>
          <a:prstGeom prst="rect">
            <a:avLst/>
          </a:prstGeom>
          <a:noFill/>
          <a:ln w="9525">
            <a:noFill/>
            <a:miter lim="800000"/>
            <a:headEnd/>
            <a:tailEnd/>
          </a:ln>
        </p:spPr>
        <p:txBody>
          <a:bodyPr wrap="none" lIns="0" tIns="0" rIns="0" bIns="0">
            <a:spAutoFit/>
          </a:bodyPr>
          <a:lstStyle/>
          <a:p>
            <a:r>
              <a:rPr lang="en-US" sz="500" b="1">
                <a:solidFill>
                  <a:srgbClr val="000000"/>
                </a:solidFill>
              </a:rPr>
              <a:t>Stomach</a:t>
            </a:r>
            <a:endParaRPr lang="en-US" sz="500" b="1"/>
          </a:p>
        </p:txBody>
      </p:sp>
      <p:sp>
        <p:nvSpPr>
          <p:cNvPr id="67603" name="Rectangle 19"/>
          <p:cNvSpPr>
            <a:spLocks noChangeArrowheads="1"/>
          </p:cNvSpPr>
          <p:nvPr/>
        </p:nvSpPr>
        <p:spPr bwMode="auto">
          <a:xfrm>
            <a:off x="7367589" y="4308475"/>
            <a:ext cx="346075" cy="76200"/>
          </a:xfrm>
          <a:prstGeom prst="rect">
            <a:avLst/>
          </a:prstGeom>
          <a:noFill/>
          <a:ln w="9525">
            <a:noFill/>
            <a:miter lim="800000"/>
            <a:headEnd/>
            <a:tailEnd/>
          </a:ln>
        </p:spPr>
        <p:txBody>
          <a:bodyPr wrap="none" lIns="0" tIns="0" rIns="0" bIns="0">
            <a:spAutoFit/>
          </a:bodyPr>
          <a:lstStyle/>
          <a:p>
            <a:r>
              <a:rPr lang="en-US" sz="500" b="1">
                <a:solidFill>
                  <a:srgbClr val="000000"/>
                </a:solidFill>
              </a:rPr>
              <a:t>Gallbladder</a:t>
            </a:r>
            <a:endParaRPr lang="en-US" sz="500" b="1"/>
          </a:p>
        </p:txBody>
      </p:sp>
      <p:sp>
        <p:nvSpPr>
          <p:cNvPr id="67604" name="Rectangle 20"/>
          <p:cNvSpPr>
            <a:spLocks noChangeArrowheads="1"/>
          </p:cNvSpPr>
          <p:nvPr/>
        </p:nvSpPr>
        <p:spPr bwMode="auto">
          <a:xfrm>
            <a:off x="7435850" y="4635500"/>
            <a:ext cx="280988" cy="76200"/>
          </a:xfrm>
          <a:prstGeom prst="rect">
            <a:avLst/>
          </a:prstGeom>
          <a:noFill/>
          <a:ln w="9525">
            <a:noFill/>
            <a:miter lim="800000"/>
            <a:headEnd/>
            <a:tailEnd/>
          </a:ln>
        </p:spPr>
        <p:txBody>
          <a:bodyPr wrap="none" lIns="0" tIns="0" rIns="0" bIns="0">
            <a:spAutoFit/>
          </a:bodyPr>
          <a:lstStyle/>
          <a:p>
            <a:r>
              <a:rPr lang="en-US" sz="500" b="1">
                <a:solidFill>
                  <a:srgbClr val="000000"/>
                </a:solidFill>
              </a:rPr>
              <a:t>Pancreas</a:t>
            </a:r>
            <a:endParaRPr lang="en-US" sz="500" b="1"/>
          </a:p>
        </p:txBody>
      </p:sp>
      <p:sp>
        <p:nvSpPr>
          <p:cNvPr id="67605" name="Rectangle 21"/>
          <p:cNvSpPr>
            <a:spLocks noChangeArrowheads="1"/>
          </p:cNvSpPr>
          <p:nvPr/>
        </p:nvSpPr>
        <p:spPr bwMode="auto">
          <a:xfrm>
            <a:off x="7326313" y="6400800"/>
            <a:ext cx="181140" cy="76944"/>
          </a:xfrm>
          <a:prstGeom prst="rect">
            <a:avLst/>
          </a:prstGeom>
          <a:noFill/>
          <a:ln w="9525">
            <a:noFill/>
            <a:miter lim="800000"/>
            <a:headEnd/>
            <a:tailEnd/>
          </a:ln>
        </p:spPr>
        <p:txBody>
          <a:bodyPr wrap="none" lIns="0" tIns="0" rIns="0" bIns="0">
            <a:spAutoFit/>
          </a:bodyPr>
          <a:lstStyle/>
          <a:p>
            <a:r>
              <a:rPr lang="en-US" sz="500" b="1">
                <a:solidFill>
                  <a:srgbClr val="000000"/>
                </a:solidFill>
              </a:rPr>
              <a:t>Ovary</a:t>
            </a:r>
            <a:endParaRPr lang="en-US" sz="500" b="1"/>
          </a:p>
        </p:txBody>
      </p:sp>
      <p:sp>
        <p:nvSpPr>
          <p:cNvPr id="67606" name="Rectangle 22"/>
          <p:cNvSpPr>
            <a:spLocks noChangeArrowheads="1"/>
          </p:cNvSpPr>
          <p:nvPr/>
        </p:nvSpPr>
        <p:spPr bwMode="auto">
          <a:xfrm>
            <a:off x="6397626" y="6704013"/>
            <a:ext cx="257175" cy="76200"/>
          </a:xfrm>
          <a:prstGeom prst="rect">
            <a:avLst/>
          </a:prstGeom>
          <a:noFill/>
          <a:ln w="9525">
            <a:noFill/>
            <a:miter lim="800000"/>
            <a:headEnd/>
            <a:tailEnd/>
          </a:ln>
        </p:spPr>
        <p:txBody>
          <a:bodyPr wrap="none" lIns="0" tIns="0" rIns="0" bIns="0">
            <a:spAutoFit/>
          </a:bodyPr>
          <a:lstStyle/>
          <a:p>
            <a:r>
              <a:rPr lang="en-US" sz="500" b="1">
                <a:solidFill>
                  <a:srgbClr val="000000"/>
                </a:solidFill>
              </a:rPr>
              <a:t>Scrotum</a:t>
            </a:r>
            <a:endParaRPr lang="en-US" sz="500" b="1"/>
          </a:p>
        </p:txBody>
      </p:sp>
      <p:sp>
        <p:nvSpPr>
          <p:cNvPr id="67607" name="Rectangle 23"/>
          <p:cNvSpPr>
            <a:spLocks noChangeArrowheads="1"/>
          </p:cNvSpPr>
          <p:nvPr/>
        </p:nvSpPr>
        <p:spPr bwMode="auto">
          <a:xfrm>
            <a:off x="7326313" y="4954588"/>
            <a:ext cx="444500" cy="76200"/>
          </a:xfrm>
          <a:prstGeom prst="rect">
            <a:avLst/>
          </a:prstGeom>
          <a:noFill/>
          <a:ln w="9525">
            <a:noFill/>
            <a:miter lim="800000"/>
            <a:headEnd/>
            <a:tailEnd/>
          </a:ln>
        </p:spPr>
        <p:txBody>
          <a:bodyPr wrap="none" lIns="0" tIns="0" rIns="0" bIns="0">
            <a:spAutoFit/>
          </a:bodyPr>
          <a:lstStyle/>
          <a:p>
            <a:r>
              <a:rPr lang="en-US" sz="500" b="1">
                <a:solidFill>
                  <a:srgbClr val="000000"/>
                </a:solidFill>
              </a:rPr>
              <a:t>Small intestine</a:t>
            </a:r>
            <a:endParaRPr lang="en-US" sz="500" b="1"/>
          </a:p>
        </p:txBody>
      </p:sp>
      <p:sp>
        <p:nvSpPr>
          <p:cNvPr id="67608" name="Rectangle 24"/>
          <p:cNvSpPr>
            <a:spLocks noChangeArrowheads="1"/>
          </p:cNvSpPr>
          <p:nvPr/>
        </p:nvSpPr>
        <p:spPr bwMode="auto">
          <a:xfrm>
            <a:off x="7329488" y="5153025"/>
            <a:ext cx="450444" cy="76944"/>
          </a:xfrm>
          <a:prstGeom prst="rect">
            <a:avLst/>
          </a:prstGeom>
          <a:noFill/>
          <a:ln w="9525">
            <a:noFill/>
            <a:miter lim="800000"/>
            <a:headEnd/>
            <a:tailEnd/>
          </a:ln>
        </p:spPr>
        <p:txBody>
          <a:bodyPr wrap="none" lIns="0" tIns="0" rIns="0" bIns="0">
            <a:spAutoFit/>
          </a:bodyPr>
          <a:lstStyle/>
          <a:p>
            <a:r>
              <a:rPr lang="en-US" sz="500" b="1">
                <a:solidFill>
                  <a:srgbClr val="000000"/>
                </a:solidFill>
              </a:rPr>
              <a:t>Large intestine</a:t>
            </a:r>
            <a:endParaRPr lang="en-US" sz="500" b="1"/>
          </a:p>
        </p:txBody>
      </p:sp>
      <p:sp>
        <p:nvSpPr>
          <p:cNvPr id="67609" name="Rectangle 25"/>
          <p:cNvSpPr>
            <a:spLocks noChangeArrowheads="1"/>
          </p:cNvSpPr>
          <p:nvPr/>
        </p:nvSpPr>
        <p:spPr bwMode="auto">
          <a:xfrm>
            <a:off x="7326313" y="3365500"/>
            <a:ext cx="241300" cy="76200"/>
          </a:xfrm>
          <a:prstGeom prst="rect">
            <a:avLst/>
          </a:prstGeom>
          <a:noFill/>
          <a:ln w="9525">
            <a:noFill/>
            <a:miter lim="800000"/>
            <a:headEnd/>
            <a:tailEnd/>
          </a:ln>
        </p:spPr>
        <p:txBody>
          <a:bodyPr wrap="none" lIns="0" tIns="0" rIns="0" bIns="0">
            <a:spAutoFit/>
          </a:bodyPr>
          <a:lstStyle/>
          <a:p>
            <a:r>
              <a:rPr lang="en-US" sz="500" b="1">
                <a:solidFill>
                  <a:srgbClr val="000000"/>
                </a:solidFill>
              </a:rPr>
              <a:t>Trachea</a:t>
            </a:r>
            <a:endParaRPr lang="en-US" sz="500" b="1"/>
          </a:p>
        </p:txBody>
      </p:sp>
      <p:sp>
        <p:nvSpPr>
          <p:cNvPr id="67610" name="Freeform 26"/>
          <p:cNvSpPr>
            <a:spLocks/>
          </p:cNvSpPr>
          <p:nvPr/>
        </p:nvSpPr>
        <p:spPr bwMode="auto">
          <a:xfrm>
            <a:off x="6932613" y="2049463"/>
            <a:ext cx="368300" cy="42862"/>
          </a:xfrm>
          <a:custGeom>
            <a:avLst/>
            <a:gdLst>
              <a:gd name="T0" fmla="*/ 2147483647 w 314"/>
              <a:gd name="T1" fmla="*/ 0 h 37"/>
              <a:gd name="T2" fmla="*/ 2147483647 w 314"/>
              <a:gd name="T3" fmla="*/ 2147483647 h 37"/>
              <a:gd name="T4" fmla="*/ 2147483647 w 314"/>
              <a:gd name="T5" fmla="*/ 0 h 37"/>
              <a:gd name="T6" fmla="*/ 0 w 314"/>
              <a:gd name="T7" fmla="*/ 2147483647 h 37"/>
              <a:gd name="T8" fmla="*/ 0 60000 65536"/>
              <a:gd name="T9" fmla="*/ 0 60000 65536"/>
              <a:gd name="T10" fmla="*/ 0 60000 65536"/>
              <a:gd name="T11" fmla="*/ 0 60000 65536"/>
              <a:gd name="T12" fmla="*/ 0 w 314"/>
              <a:gd name="T13" fmla="*/ 0 h 37"/>
              <a:gd name="T14" fmla="*/ 314 w 314"/>
              <a:gd name="T15" fmla="*/ 37 h 37"/>
            </a:gdLst>
            <a:ahLst/>
            <a:cxnLst>
              <a:cxn ang="T8">
                <a:pos x="T0" y="T1"/>
              </a:cxn>
              <a:cxn ang="T9">
                <a:pos x="T2" y="T3"/>
              </a:cxn>
              <a:cxn ang="T10">
                <a:pos x="T4" y="T5"/>
              </a:cxn>
              <a:cxn ang="T11">
                <a:pos x="T6" y="T7"/>
              </a:cxn>
            </a:cxnLst>
            <a:rect l="T12" t="T13" r="T14" b="T15"/>
            <a:pathLst>
              <a:path w="314" h="37">
                <a:moveTo>
                  <a:pt x="314" y="0"/>
                </a:moveTo>
                <a:lnTo>
                  <a:pt x="314" y="2"/>
                </a:lnTo>
                <a:lnTo>
                  <a:pt x="218" y="0"/>
                </a:lnTo>
                <a:lnTo>
                  <a:pt x="0" y="37"/>
                </a:lnTo>
              </a:path>
            </a:pathLst>
          </a:custGeom>
          <a:noFill/>
          <a:ln w="4763">
            <a:solidFill>
              <a:srgbClr val="000000"/>
            </a:solidFill>
            <a:round/>
            <a:headEnd/>
            <a:tailEnd/>
          </a:ln>
        </p:spPr>
        <p:txBody>
          <a:bodyPr/>
          <a:lstStyle/>
          <a:p>
            <a:endParaRPr lang="en-US"/>
          </a:p>
        </p:txBody>
      </p:sp>
      <p:sp>
        <p:nvSpPr>
          <p:cNvPr id="67611" name="Freeform 27"/>
          <p:cNvSpPr>
            <a:spLocks/>
          </p:cNvSpPr>
          <p:nvPr/>
        </p:nvSpPr>
        <p:spPr bwMode="auto">
          <a:xfrm>
            <a:off x="6899275" y="2171700"/>
            <a:ext cx="401638" cy="0"/>
          </a:xfrm>
          <a:custGeom>
            <a:avLst/>
            <a:gdLst>
              <a:gd name="T0" fmla="*/ 2147483647 w 342"/>
              <a:gd name="T1" fmla="*/ 2147483647 w 342"/>
              <a:gd name="T2" fmla="*/ 0 w 342"/>
              <a:gd name="T3" fmla="*/ 0 60000 65536"/>
              <a:gd name="T4" fmla="*/ 0 60000 65536"/>
              <a:gd name="T5" fmla="*/ 0 60000 65536"/>
              <a:gd name="T6" fmla="*/ 0 w 342"/>
              <a:gd name="T7" fmla="*/ 342 w 342"/>
            </a:gdLst>
            <a:ahLst/>
            <a:cxnLst>
              <a:cxn ang="T3">
                <a:pos x="T0" y="0"/>
              </a:cxn>
              <a:cxn ang="T4">
                <a:pos x="T1" y="0"/>
              </a:cxn>
              <a:cxn ang="T5">
                <a:pos x="T2" y="0"/>
              </a:cxn>
            </a:cxnLst>
            <a:rect l="T6" t="0" r="T7" b="0"/>
            <a:pathLst>
              <a:path w="342">
                <a:moveTo>
                  <a:pt x="342" y="0"/>
                </a:moveTo>
                <a:lnTo>
                  <a:pt x="342" y="0"/>
                </a:lnTo>
                <a:lnTo>
                  <a:pt x="0" y="0"/>
                </a:lnTo>
              </a:path>
            </a:pathLst>
          </a:custGeom>
          <a:noFill/>
          <a:ln w="4763">
            <a:solidFill>
              <a:srgbClr val="000000"/>
            </a:solidFill>
            <a:round/>
            <a:headEnd/>
            <a:tailEnd/>
          </a:ln>
        </p:spPr>
        <p:txBody>
          <a:bodyPr/>
          <a:lstStyle/>
          <a:p>
            <a:endParaRPr lang="en-US"/>
          </a:p>
        </p:txBody>
      </p:sp>
      <p:sp>
        <p:nvSpPr>
          <p:cNvPr id="67612" name="Freeform 28"/>
          <p:cNvSpPr>
            <a:spLocks/>
          </p:cNvSpPr>
          <p:nvPr/>
        </p:nvSpPr>
        <p:spPr bwMode="auto">
          <a:xfrm>
            <a:off x="6913564" y="2479675"/>
            <a:ext cx="384175" cy="1588"/>
          </a:xfrm>
          <a:custGeom>
            <a:avLst/>
            <a:gdLst>
              <a:gd name="T0" fmla="*/ 2147483647 w 328"/>
              <a:gd name="T1" fmla="*/ 0 h 1588"/>
              <a:gd name="T2" fmla="*/ 2147483647 w 328"/>
              <a:gd name="T3" fmla="*/ 0 h 1588"/>
              <a:gd name="T4" fmla="*/ 0 w 328"/>
              <a:gd name="T5" fmla="*/ 0 h 1588"/>
              <a:gd name="T6" fmla="*/ 0 60000 65536"/>
              <a:gd name="T7" fmla="*/ 0 60000 65536"/>
              <a:gd name="T8" fmla="*/ 0 60000 65536"/>
              <a:gd name="T9" fmla="*/ 0 w 328"/>
              <a:gd name="T10" fmla="*/ 0 h 1588"/>
              <a:gd name="T11" fmla="*/ 328 w 328"/>
              <a:gd name="T12" fmla="*/ 1588 h 1588"/>
            </a:gdLst>
            <a:ahLst/>
            <a:cxnLst>
              <a:cxn ang="T6">
                <a:pos x="T0" y="T1"/>
              </a:cxn>
              <a:cxn ang="T7">
                <a:pos x="T2" y="T3"/>
              </a:cxn>
              <a:cxn ang="T8">
                <a:pos x="T4" y="T5"/>
              </a:cxn>
            </a:cxnLst>
            <a:rect l="T9" t="T10" r="T11" b="T12"/>
            <a:pathLst>
              <a:path w="328" h="1588">
                <a:moveTo>
                  <a:pt x="328" y="0"/>
                </a:moveTo>
                <a:lnTo>
                  <a:pt x="328" y="0"/>
                </a:lnTo>
                <a:lnTo>
                  <a:pt x="0" y="0"/>
                </a:lnTo>
              </a:path>
            </a:pathLst>
          </a:custGeom>
          <a:noFill/>
          <a:ln w="4763">
            <a:solidFill>
              <a:srgbClr val="000000"/>
            </a:solidFill>
            <a:round/>
            <a:headEnd/>
            <a:tailEnd/>
          </a:ln>
        </p:spPr>
        <p:txBody>
          <a:bodyPr/>
          <a:lstStyle/>
          <a:p>
            <a:endParaRPr lang="en-US"/>
          </a:p>
        </p:txBody>
      </p:sp>
      <p:sp>
        <p:nvSpPr>
          <p:cNvPr id="67613" name="Line 29"/>
          <p:cNvSpPr>
            <a:spLocks noChangeShapeType="1"/>
          </p:cNvSpPr>
          <p:nvPr/>
        </p:nvSpPr>
        <p:spPr bwMode="auto">
          <a:xfrm flipH="1">
            <a:off x="6869114" y="2479675"/>
            <a:ext cx="319087" cy="184150"/>
          </a:xfrm>
          <a:prstGeom prst="line">
            <a:avLst/>
          </a:prstGeom>
          <a:noFill/>
          <a:ln w="4763">
            <a:solidFill>
              <a:srgbClr val="000000"/>
            </a:solidFill>
            <a:round/>
            <a:headEnd/>
            <a:tailEnd/>
          </a:ln>
        </p:spPr>
        <p:txBody>
          <a:bodyPr/>
          <a:lstStyle/>
          <a:p>
            <a:endParaRPr lang="en-US"/>
          </a:p>
        </p:txBody>
      </p:sp>
      <p:sp>
        <p:nvSpPr>
          <p:cNvPr id="67614" name="Line 30"/>
          <p:cNvSpPr>
            <a:spLocks noChangeShapeType="1"/>
          </p:cNvSpPr>
          <p:nvPr/>
        </p:nvSpPr>
        <p:spPr bwMode="auto">
          <a:xfrm flipH="1">
            <a:off x="6783388" y="2479675"/>
            <a:ext cx="404812" cy="147638"/>
          </a:xfrm>
          <a:prstGeom prst="line">
            <a:avLst/>
          </a:prstGeom>
          <a:noFill/>
          <a:ln w="4763">
            <a:solidFill>
              <a:srgbClr val="000000"/>
            </a:solidFill>
            <a:round/>
            <a:headEnd/>
            <a:tailEnd/>
          </a:ln>
        </p:spPr>
        <p:txBody>
          <a:bodyPr/>
          <a:lstStyle/>
          <a:p>
            <a:endParaRPr lang="en-US"/>
          </a:p>
        </p:txBody>
      </p:sp>
      <p:sp>
        <p:nvSpPr>
          <p:cNvPr id="67615" name="Line 31"/>
          <p:cNvSpPr>
            <a:spLocks noChangeShapeType="1"/>
          </p:cNvSpPr>
          <p:nvPr/>
        </p:nvSpPr>
        <p:spPr bwMode="auto">
          <a:xfrm flipH="1">
            <a:off x="6899276" y="2843213"/>
            <a:ext cx="398463" cy="0"/>
          </a:xfrm>
          <a:prstGeom prst="line">
            <a:avLst/>
          </a:prstGeom>
          <a:noFill/>
          <a:ln w="4763">
            <a:solidFill>
              <a:srgbClr val="000000"/>
            </a:solidFill>
            <a:round/>
            <a:headEnd/>
            <a:tailEnd/>
          </a:ln>
        </p:spPr>
        <p:txBody>
          <a:bodyPr/>
          <a:lstStyle/>
          <a:p>
            <a:endParaRPr lang="en-US"/>
          </a:p>
        </p:txBody>
      </p:sp>
      <p:sp>
        <p:nvSpPr>
          <p:cNvPr id="67616" name="Freeform 32"/>
          <p:cNvSpPr>
            <a:spLocks/>
          </p:cNvSpPr>
          <p:nvPr/>
        </p:nvSpPr>
        <p:spPr bwMode="auto">
          <a:xfrm>
            <a:off x="6881813" y="3024189"/>
            <a:ext cx="419100" cy="1587"/>
          </a:xfrm>
          <a:custGeom>
            <a:avLst/>
            <a:gdLst>
              <a:gd name="T0" fmla="*/ 2147483647 w 358"/>
              <a:gd name="T1" fmla="*/ 0 h 1587"/>
              <a:gd name="T2" fmla="*/ 2147483647 w 358"/>
              <a:gd name="T3" fmla="*/ 0 h 1587"/>
              <a:gd name="T4" fmla="*/ 0 w 358"/>
              <a:gd name="T5" fmla="*/ 0 h 1587"/>
              <a:gd name="T6" fmla="*/ 0 60000 65536"/>
              <a:gd name="T7" fmla="*/ 0 60000 65536"/>
              <a:gd name="T8" fmla="*/ 0 60000 65536"/>
              <a:gd name="T9" fmla="*/ 0 w 358"/>
              <a:gd name="T10" fmla="*/ 0 h 1587"/>
              <a:gd name="T11" fmla="*/ 358 w 358"/>
              <a:gd name="T12" fmla="*/ 1587 h 1587"/>
            </a:gdLst>
            <a:ahLst/>
            <a:cxnLst>
              <a:cxn ang="T6">
                <a:pos x="T0" y="T1"/>
              </a:cxn>
              <a:cxn ang="T7">
                <a:pos x="T2" y="T3"/>
              </a:cxn>
              <a:cxn ang="T8">
                <a:pos x="T4" y="T5"/>
              </a:cxn>
            </a:cxnLst>
            <a:rect l="T9" t="T10" r="T11" b="T12"/>
            <a:pathLst>
              <a:path w="358" h="1587">
                <a:moveTo>
                  <a:pt x="358" y="0"/>
                </a:moveTo>
                <a:lnTo>
                  <a:pt x="358" y="0"/>
                </a:lnTo>
                <a:lnTo>
                  <a:pt x="0" y="0"/>
                </a:lnTo>
              </a:path>
            </a:pathLst>
          </a:custGeom>
          <a:noFill/>
          <a:ln w="4763">
            <a:solidFill>
              <a:srgbClr val="000000"/>
            </a:solidFill>
            <a:round/>
            <a:headEnd/>
            <a:tailEnd/>
          </a:ln>
        </p:spPr>
        <p:txBody>
          <a:bodyPr/>
          <a:lstStyle/>
          <a:p>
            <a:endParaRPr lang="en-US"/>
          </a:p>
        </p:txBody>
      </p:sp>
      <p:sp>
        <p:nvSpPr>
          <p:cNvPr id="67617" name="Line 33"/>
          <p:cNvSpPr>
            <a:spLocks noChangeShapeType="1"/>
          </p:cNvSpPr>
          <p:nvPr/>
        </p:nvSpPr>
        <p:spPr bwMode="auto">
          <a:xfrm flipH="1">
            <a:off x="5348288" y="5316539"/>
            <a:ext cx="120650" cy="1587"/>
          </a:xfrm>
          <a:prstGeom prst="line">
            <a:avLst/>
          </a:prstGeom>
          <a:noFill/>
          <a:ln w="4763">
            <a:solidFill>
              <a:srgbClr val="000000"/>
            </a:solidFill>
            <a:round/>
            <a:headEnd/>
            <a:tailEnd/>
          </a:ln>
        </p:spPr>
        <p:txBody>
          <a:bodyPr/>
          <a:lstStyle/>
          <a:p>
            <a:endParaRPr lang="en-US"/>
          </a:p>
        </p:txBody>
      </p:sp>
      <p:sp>
        <p:nvSpPr>
          <p:cNvPr id="67618" name="Freeform 34"/>
          <p:cNvSpPr>
            <a:spLocks/>
          </p:cNvSpPr>
          <p:nvPr/>
        </p:nvSpPr>
        <p:spPr bwMode="auto">
          <a:xfrm>
            <a:off x="4922838" y="5649913"/>
            <a:ext cx="984250" cy="101600"/>
          </a:xfrm>
          <a:custGeom>
            <a:avLst/>
            <a:gdLst>
              <a:gd name="T0" fmla="*/ 2147483647 w 841"/>
              <a:gd name="T1" fmla="*/ 2147483647 h 86"/>
              <a:gd name="T2" fmla="*/ 2147483647 w 841"/>
              <a:gd name="T3" fmla="*/ 2147483647 h 86"/>
              <a:gd name="T4" fmla="*/ 0 w 841"/>
              <a:gd name="T5" fmla="*/ 0 h 86"/>
              <a:gd name="T6" fmla="*/ 0 60000 65536"/>
              <a:gd name="T7" fmla="*/ 0 60000 65536"/>
              <a:gd name="T8" fmla="*/ 0 60000 65536"/>
              <a:gd name="T9" fmla="*/ 0 w 841"/>
              <a:gd name="T10" fmla="*/ 0 h 86"/>
              <a:gd name="T11" fmla="*/ 841 w 841"/>
              <a:gd name="T12" fmla="*/ 86 h 86"/>
            </a:gdLst>
            <a:ahLst/>
            <a:cxnLst>
              <a:cxn ang="T6">
                <a:pos x="T0" y="T1"/>
              </a:cxn>
              <a:cxn ang="T7">
                <a:pos x="T2" y="T3"/>
              </a:cxn>
              <a:cxn ang="T8">
                <a:pos x="T4" y="T5"/>
              </a:cxn>
            </a:cxnLst>
            <a:rect l="T9" t="T10" r="T11" b="T12"/>
            <a:pathLst>
              <a:path w="841" h="86">
                <a:moveTo>
                  <a:pt x="841" y="86"/>
                </a:moveTo>
                <a:lnTo>
                  <a:pt x="77" y="86"/>
                </a:lnTo>
                <a:lnTo>
                  <a:pt x="0" y="0"/>
                </a:lnTo>
              </a:path>
            </a:pathLst>
          </a:custGeom>
          <a:noFill/>
          <a:ln w="4763">
            <a:solidFill>
              <a:srgbClr val="000000"/>
            </a:solidFill>
            <a:round/>
            <a:headEnd/>
            <a:tailEnd/>
          </a:ln>
        </p:spPr>
        <p:txBody>
          <a:bodyPr/>
          <a:lstStyle/>
          <a:p>
            <a:endParaRPr lang="en-US"/>
          </a:p>
        </p:txBody>
      </p:sp>
      <p:sp>
        <p:nvSpPr>
          <p:cNvPr id="67619" name="Line 35"/>
          <p:cNvSpPr>
            <a:spLocks noChangeShapeType="1"/>
          </p:cNvSpPr>
          <p:nvPr/>
        </p:nvSpPr>
        <p:spPr bwMode="auto">
          <a:xfrm flipH="1" flipV="1">
            <a:off x="5759450" y="5649913"/>
            <a:ext cx="90488" cy="101600"/>
          </a:xfrm>
          <a:prstGeom prst="line">
            <a:avLst/>
          </a:prstGeom>
          <a:noFill/>
          <a:ln w="4763">
            <a:solidFill>
              <a:srgbClr val="000000"/>
            </a:solidFill>
            <a:round/>
            <a:headEnd/>
            <a:tailEnd/>
          </a:ln>
        </p:spPr>
        <p:txBody>
          <a:bodyPr/>
          <a:lstStyle/>
          <a:p>
            <a:endParaRPr lang="en-US"/>
          </a:p>
        </p:txBody>
      </p:sp>
      <p:sp>
        <p:nvSpPr>
          <p:cNvPr id="67620" name="Line 36"/>
          <p:cNvSpPr>
            <a:spLocks noChangeShapeType="1"/>
          </p:cNvSpPr>
          <p:nvPr/>
        </p:nvSpPr>
        <p:spPr bwMode="auto">
          <a:xfrm flipH="1">
            <a:off x="6832600" y="3409950"/>
            <a:ext cx="465138" cy="1588"/>
          </a:xfrm>
          <a:prstGeom prst="line">
            <a:avLst/>
          </a:prstGeom>
          <a:noFill/>
          <a:ln w="4763">
            <a:solidFill>
              <a:srgbClr val="000000"/>
            </a:solidFill>
            <a:round/>
            <a:headEnd/>
            <a:tailEnd/>
          </a:ln>
        </p:spPr>
        <p:txBody>
          <a:bodyPr/>
          <a:lstStyle/>
          <a:p>
            <a:endParaRPr lang="en-US"/>
          </a:p>
        </p:txBody>
      </p:sp>
      <p:sp>
        <p:nvSpPr>
          <p:cNvPr id="67621" name="Line 37"/>
          <p:cNvSpPr>
            <a:spLocks noChangeShapeType="1"/>
          </p:cNvSpPr>
          <p:nvPr/>
        </p:nvSpPr>
        <p:spPr bwMode="auto">
          <a:xfrm flipH="1">
            <a:off x="7000876" y="3667125"/>
            <a:ext cx="296863" cy="1588"/>
          </a:xfrm>
          <a:prstGeom prst="line">
            <a:avLst/>
          </a:prstGeom>
          <a:noFill/>
          <a:ln w="4763">
            <a:solidFill>
              <a:srgbClr val="000000"/>
            </a:solidFill>
            <a:round/>
            <a:headEnd/>
            <a:tailEnd/>
          </a:ln>
        </p:spPr>
        <p:txBody>
          <a:bodyPr/>
          <a:lstStyle/>
          <a:p>
            <a:endParaRPr lang="en-US"/>
          </a:p>
        </p:txBody>
      </p:sp>
      <p:sp>
        <p:nvSpPr>
          <p:cNvPr id="67622" name="Line 38"/>
          <p:cNvSpPr>
            <a:spLocks noChangeShapeType="1"/>
          </p:cNvSpPr>
          <p:nvPr/>
        </p:nvSpPr>
        <p:spPr bwMode="auto">
          <a:xfrm flipH="1">
            <a:off x="7253289" y="4454525"/>
            <a:ext cx="155575" cy="1588"/>
          </a:xfrm>
          <a:prstGeom prst="line">
            <a:avLst/>
          </a:prstGeom>
          <a:noFill/>
          <a:ln w="4763">
            <a:solidFill>
              <a:srgbClr val="000000"/>
            </a:solidFill>
            <a:round/>
            <a:headEnd/>
            <a:tailEnd/>
          </a:ln>
        </p:spPr>
        <p:txBody>
          <a:bodyPr/>
          <a:lstStyle/>
          <a:p>
            <a:endParaRPr lang="en-US"/>
          </a:p>
        </p:txBody>
      </p:sp>
      <p:sp>
        <p:nvSpPr>
          <p:cNvPr id="67623" name="Freeform 39"/>
          <p:cNvSpPr>
            <a:spLocks/>
          </p:cNvSpPr>
          <p:nvPr/>
        </p:nvSpPr>
        <p:spPr bwMode="auto">
          <a:xfrm>
            <a:off x="7191375" y="4675189"/>
            <a:ext cx="217488" cy="1587"/>
          </a:xfrm>
          <a:custGeom>
            <a:avLst/>
            <a:gdLst>
              <a:gd name="T0" fmla="*/ 2147483647 w 186"/>
              <a:gd name="T1" fmla="*/ 0 h 1"/>
              <a:gd name="T2" fmla="*/ 2147483647 w 186"/>
              <a:gd name="T3" fmla="*/ 2147483647 h 1"/>
              <a:gd name="T4" fmla="*/ 0 w 186"/>
              <a:gd name="T5" fmla="*/ 0 h 1"/>
              <a:gd name="T6" fmla="*/ 0 60000 65536"/>
              <a:gd name="T7" fmla="*/ 0 60000 65536"/>
              <a:gd name="T8" fmla="*/ 0 60000 65536"/>
              <a:gd name="T9" fmla="*/ 0 w 186"/>
              <a:gd name="T10" fmla="*/ 0 h 1"/>
              <a:gd name="T11" fmla="*/ 186 w 186"/>
              <a:gd name="T12" fmla="*/ 1 h 1"/>
            </a:gdLst>
            <a:ahLst/>
            <a:cxnLst>
              <a:cxn ang="T6">
                <a:pos x="T0" y="T1"/>
              </a:cxn>
              <a:cxn ang="T7">
                <a:pos x="T2" y="T3"/>
              </a:cxn>
              <a:cxn ang="T8">
                <a:pos x="T4" y="T5"/>
              </a:cxn>
            </a:cxnLst>
            <a:rect l="T9" t="T10" r="T11" b="T12"/>
            <a:pathLst>
              <a:path w="186" h="1">
                <a:moveTo>
                  <a:pt x="186" y="0"/>
                </a:moveTo>
                <a:lnTo>
                  <a:pt x="186" y="1"/>
                </a:lnTo>
                <a:lnTo>
                  <a:pt x="0" y="0"/>
                </a:lnTo>
              </a:path>
            </a:pathLst>
          </a:custGeom>
          <a:noFill/>
          <a:ln w="4763">
            <a:solidFill>
              <a:srgbClr val="000000"/>
            </a:solidFill>
            <a:round/>
            <a:headEnd/>
            <a:tailEnd/>
          </a:ln>
        </p:spPr>
        <p:txBody>
          <a:bodyPr/>
          <a:lstStyle/>
          <a:p>
            <a:endParaRPr lang="en-US"/>
          </a:p>
        </p:txBody>
      </p:sp>
      <p:sp>
        <p:nvSpPr>
          <p:cNvPr id="67624" name="Freeform 40"/>
          <p:cNvSpPr>
            <a:spLocks/>
          </p:cNvSpPr>
          <p:nvPr/>
        </p:nvSpPr>
        <p:spPr bwMode="auto">
          <a:xfrm>
            <a:off x="6729413" y="4354514"/>
            <a:ext cx="614362" cy="236537"/>
          </a:xfrm>
          <a:custGeom>
            <a:avLst/>
            <a:gdLst>
              <a:gd name="T0" fmla="*/ 2147483647 w 525"/>
              <a:gd name="T1" fmla="*/ 0 h 202"/>
              <a:gd name="T2" fmla="*/ 2147483647 w 525"/>
              <a:gd name="T3" fmla="*/ 0 h 202"/>
              <a:gd name="T4" fmla="*/ 0 w 525"/>
              <a:gd name="T5" fmla="*/ 2147483647 h 202"/>
              <a:gd name="T6" fmla="*/ 0 60000 65536"/>
              <a:gd name="T7" fmla="*/ 0 60000 65536"/>
              <a:gd name="T8" fmla="*/ 0 60000 65536"/>
              <a:gd name="T9" fmla="*/ 0 w 525"/>
              <a:gd name="T10" fmla="*/ 0 h 202"/>
              <a:gd name="T11" fmla="*/ 525 w 525"/>
              <a:gd name="T12" fmla="*/ 202 h 202"/>
            </a:gdLst>
            <a:ahLst/>
            <a:cxnLst>
              <a:cxn ang="T6">
                <a:pos x="T0" y="T1"/>
              </a:cxn>
              <a:cxn ang="T7">
                <a:pos x="T2" y="T3"/>
              </a:cxn>
              <a:cxn ang="T8">
                <a:pos x="T4" y="T5"/>
              </a:cxn>
            </a:cxnLst>
            <a:rect l="T9" t="T10" r="T11" b="T12"/>
            <a:pathLst>
              <a:path w="525" h="202">
                <a:moveTo>
                  <a:pt x="525" y="0"/>
                </a:moveTo>
                <a:lnTo>
                  <a:pt x="384" y="0"/>
                </a:lnTo>
                <a:lnTo>
                  <a:pt x="0" y="202"/>
                </a:lnTo>
              </a:path>
            </a:pathLst>
          </a:custGeom>
          <a:noFill/>
          <a:ln w="4763">
            <a:solidFill>
              <a:srgbClr val="000000"/>
            </a:solidFill>
            <a:round/>
            <a:headEnd/>
            <a:tailEnd/>
          </a:ln>
        </p:spPr>
        <p:txBody>
          <a:bodyPr/>
          <a:lstStyle/>
          <a:p>
            <a:endParaRPr lang="en-US"/>
          </a:p>
        </p:txBody>
      </p:sp>
      <p:sp>
        <p:nvSpPr>
          <p:cNvPr id="67625" name="Line 41"/>
          <p:cNvSpPr>
            <a:spLocks noChangeShapeType="1"/>
          </p:cNvSpPr>
          <p:nvPr/>
        </p:nvSpPr>
        <p:spPr bwMode="auto">
          <a:xfrm>
            <a:off x="6427789" y="4021139"/>
            <a:ext cx="1587" cy="77787"/>
          </a:xfrm>
          <a:prstGeom prst="line">
            <a:avLst/>
          </a:prstGeom>
          <a:noFill/>
          <a:ln w="4763">
            <a:solidFill>
              <a:srgbClr val="000000"/>
            </a:solidFill>
            <a:round/>
            <a:headEnd/>
            <a:tailEnd/>
          </a:ln>
        </p:spPr>
        <p:txBody>
          <a:bodyPr/>
          <a:lstStyle/>
          <a:p>
            <a:endParaRPr lang="en-US"/>
          </a:p>
        </p:txBody>
      </p:sp>
      <p:sp>
        <p:nvSpPr>
          <p:cNvPr id="67626" name="Line 42"/>
          <p:cNvSpPr>
            <a:spLocks noChangeShapeType="1"/>
          </p:cNvSpPr>
          <p:nvPr/>
        </p:nvSpPr>
        <p:spPr bwMode="auto">
          <a:xfrm>
            <a:off x="6175375" y="4579939"/>
            <a:ext cx="0" cy="65087"/>
          </a:xfrm>
          <a:prstGeom prst="line">
            <a:avLst/>
          </a:prstGeom>
          <a:noFill/>
          <a:ln w="4763">
            <a:solidFill>
              <a:srgbClr val="000000"/>
            </a:solidFill>
            <a:round/>
            <a:headEnd/>
            <a:tailEnd/>
          </a:ln>
        </p:spPr>
        <p:txBody>
          <a:bodyPr/>
          <a:lstStyle/>
          <a:p>
            <a:endParaRPr lang="en-US"/>
          </a:p>
        </p:txBody>
      </p:sp>
      <p:sp>
        <p:nvSpPr>
          <p:cNvPr id="67627" name="Line 43"/>
          <p:cNvSpPr>
            <a:spLocks noChangeShapeType="1"/>
          </p:cNvSpPr>
          <p:nvPr/>
        </p:nvSpPr>
        <p:spPr bwMode="auto">
          <a:xfrm flipH="1">
            <a:off x="6110289" y="5286375"/>
            <a:ext cx="60325" cy="1588"/>
          </a:xfrm>
          <a:prstGeom prst="line">
            <a:avLst/>
          </a:prstGeom>
          <a:noFill/>
          <a:ln w="4763">
            <a:solidFill>
              <a:srgbClr val="000000"/>
            </a:solidFill>
            <a:round/>
            <a:headEnd/>
            <a:tailEnd/>
          </a:ln>
        </p:spPr>
        <p:txBody>
          <a:bodyPr/>
          <a:lstStyle/>
          <a:p>
            <a:endParaRPr lang="en-US"/>
          </a:p>
        </p:txBody>
      </p:sp>
      <p:sp>
        <p:nvSpPr>
          <p:cNvPr id="67628" name="Line 44"/>
          <p:cNvSpPr>
            <a:spLocks noChangeShapeType="1"/>
          </p:cNvSpPr>
          <p:nvPr/>
        </p:nvSpPr>
        <p:spPr bwMode="auto">
          <a:xfrm flipH="1">
            <a:off x="7026275" y="5002213"/>
            <a:ext cx="266700" cy="0"/>
          </a:xfrm>
          <a:prstGeom prst="line">
            <a:avLst/>
          </a:prstGeom>
          <a:noFill/>
          <a:ln w="4763">
            <a:solidFill>
              <a:srgbClr val="000000"/>
            </a:solidFill>
            <a:round/>
            <a:headEnd/>
            <a:tailEnd/>
          </a:ln>
        </p:spPr>
        <p:txBody>
          <a:bodyPr/>
          <a:lstStyle/>
          <a:p>
            <a:endParaRPr lang="en-US"/>
          </a:p>
        </p:txBody>
      </p:sp>
      <p:sp>
        <p:nvSpPr>
          <p:cNvPr id="67629" name="Line 45"/>
          <p:cNvSpPr>
            <a:spLocks noChangeShapeType="1"/>
          </p:cNvSpPr>
          <p:nvPr/>
        </p:nvSpPr>
        <p:spPr bwMode="auto">
          <a:xfrm flipH="1">
            <a:off x="7185026" y="5200650"/>
            <a:ext cx="112713" cy="1588"/>
          </a:xfrm>
          <a:prstGeom prst="line">
            <a:avLst/>
          </a:prstGeom>
          <a:noFill/>
          <a:ln w="4763">
            <a:solidFill>
              <a:srgbClr val="000000"/>
            </a:solidFill>
            <a:round/>
            <a:headEnd/>
            <a:tailEnd/>
          </a:ln>
        </p:spPr>
        <p:txBody>
          <a:bodyPr/>
          <a:lstStyle/>
          <a:p>
            <a:endParaRPr lang="en-US"/>
          </a:p>
        </p:txBody>
      </p:sp>
      <p:sp>
        <p:nvSpPr>
          <p:cNvPr id="67630" name="Line 46"/>
          <p:cNvSpPr>
            <a:spLocks noChangeShapeType="1"/>
          </p:cNvSpPr>
          <p:nvPr/>
        </p:nvSpPr>
        <p:spPr bwMode="auto">
          <a:xfrm flipH="1">
            <a:off x="7004051" y="5592763"/>
            <a:ext cx="296863" cy="0"/>
          </a:xfrm>
          <a:prstGeom prst="line">
            <a:avLst/>
          </a:prstGeom>
          <a:noFill/>
          <a:ln w="4763">
            <a:solidFill>
              <a:srgbClr val="000000"/>
            </a:solidFill>
            <a:round/>
            <a:headEnd/>
            <a:tailEnd/>
          </a:ln>
        </p:spPr>
        <p:txBody>
          <a:bodyPr/>
          <a:lstStyle/>
          <a:p>
            <a:endParaRPr lang="en-US"/>
          </a:p>
        </p:txBody>
      </p:sp>
      <p:sp>
        <p:nvSpPr>
          <p:cNvPr id="67631" name="Line 47"/>
          <p:cNvSpPr>
            <a:spLocks noChangeShapeType="1"/>
          </p:cNvSpPr>
          <p:nvPr/>
        </p:nvSpPr>
        <p:spPr bwMode="auto">
          <a:xfrm flipH="1">
            <a:off x="7115175" y="5716589"/>
            <a:ext cx="185738" cy="1587"/>
          </a:xfrm>
          <a:prstGeom prst="line">
            <a:avLst/>
          </a:prstGeom>
          <a:noFill/>
          <a:ln w="4763">
            <a:solidFill>
              <a:srgbClr val="000000"/>
            </a:solidFill>
            <a:round/>
            <a:headEnd/>
            <a:tailEnd/>
          </a:ln>
        </p:spPr>
        <p:txBody>
          <a:bodyPr/>
          <a:lstStyle/>
          <a:p>
            <a:endParaRPr lang="en-US"/>
          </a:p>
        </p:txBody>
      </p:sp>
      <p:sp>
        <p:nvSpPr>
          <p:cNvPr id="67632" name="Line 48"/>
          <p:cNvSpPr>
            <a:spLocks noChangeShapeType="1"/>
          </p:cNvSpPr>
          <p:nvPr/>
        </p:nvSpPr>
        <p:spPr bwMode="auto">
          <a:xfrm flipH="1">
            <a:off x="6981825" y="6127750"/>
            <a:ext cx="319088" cy="1588"/>
          </a:xfrm>
          <a:prstGeom prst="line">
            <a:avLst/>
          </a:prstGeom>
          <a:noFill/>
          <a:ln w="4763">
            <a:solidFill>
              <a:srgbClr val="000000"/>
            </a:solidFill>
            <a:round/>
            <a:headEnd/>
            <a:tailEnd/>
          </a:ln>
        </p:spPr>
        <p:txBody>
          <a:bodyPr/>
          <a:lstStyle/>
          <a:p>
            <a:endParaRPr lang="en-US"/>
          </a:p>
        </p:txBody>
      </p:sp>
      <p:sp>
        <p:nvSpPr>
          <p:cNvPr id="67633" name="Line 49"/>
          <p:cNvSpPr>
            <a:spLocks noChangeShapeType="1"/>
          </p:cNvSpPr>
          <p:nvPr/>
        </p:nvSpPr>
        <p:spPr bwMode="auto">
          <a:xfrm flipH="1">
            <a:off x="7140575" y="6442075"/>
            <a:ext cx="160338" cy="1588"/>
          </a:xfrm>
          <a:prstGeom prst="line">
            <a:avLst/>
          </a:prstGeom>
          <a:noFill/>
          <a:ln w="4763">
            <a:solidFill>
              <a:srgbClr val="000000"/>
            </a:solidFill>
            <a:round/>
            <a:headEnd/>
            <a:tailEnd/>
          </a:ln>
        </p:spPr>
        <p:txBody>
          <a:bodyPr/>
          <a:lstStyle/>
          <a:p>
            <a:endParaRPr lang="en-US"/>
          </a:p>
        </p:txBody>
      </p:sp>
      <p:sp>
        <p:nvSpPr>
          <p:cNvPr id="67634" name="Line 50"/>
          <p:cNvSpPr>
            <a:spLocks noChangeShapeType="1"/>
          </p:cNvSpPr>
          <p:nvPr/>
        </p:nvSpPr>
        <p:spPr bwMode="auto">
          <a:xfrm flipH="1">
            <a:off x="6975475" y="6583364"/>
            <a:ext cx="325438" cy="1587"/>
          </a:xfrm>
          <a:prstGeom prst="line">
            <a:avLst/>
          </a:prstGeom>
          <a:noFill/>
          <a:ln w="4763">
            <a:solidFill>
              <a:srgbClr val="000000"/>
            </a:solidFill>
            <a:round/>
            <a:headEnd/>
            <a:tailEnd/>
          </a:ln>
        </p:spPr>
        <p:txBody>
          <a:bodyPr/>
          <a:lstStyle/>
          <a:p>
            <a:endParaRPr lang="en-US"/>
          </a:p>
        </p:txBody>
      </p:sp>
      <p:sp>
        <p:nvSpPr>
          <p:cNvPr id="67635" name="Line 51"/>
          <p:cNvSpPr>
            <a:spLocks noChangeShapeType="1"/>
          </p:cNvSpPr>
          <p:nvPr/>
        </p:nvSpPr>
        <p:spPr bwMode="auto">
          <a:xfrm flipH="1">
            <a:off x="6278564" y="6530975"/>
            <a:ext cx="115887" cy="1588"/>
          </a:xfrm>
          <a:prstGeom prst="line">
            <a:avLst/>
          </a:prstGeom>
          <a:noFill/>
          <a:ln w="4763">
            <a:solidFill>
              <a:srgbClr val="000000"/>
            </a:solidFill>
            <a:round/>
            <a:headEnd/>
            <a:tailEnd/>
          </a:ln>
        </p:spPr>
        <p:txBody>
          <a:bodyPr/>
          <a:lstStyle/>
          <a:p>
            <a:endParaRPr lang="en-US"/>
          </a:p>
        </p:txBody>
      </p:sp>
      <p:sp>
        <p:nvSpPr>
          <p:cNvPr id="67636" name="Line 52"/>
          <p:cNvSpPr>
            <a:spLocks noChangeShapeType="1"/>
          </p:cNvSpPr>
          <p:nvPr/>
        </p:nvSpPr>
        <p:spPr bwMode="auto">
          <a:xfrm>
            <a:off x="6529389" y="6635751"/>
            <a:ext cx="1587" cy="61913"/>
          </a:xfrm>
          <a:prstGeom prst="line">
            <a:avLst/>
          </a:prstGeom>
          <a:noFill/>
          <a:ln w="4763">
            <a:solidFill>
              <a:srgbClr val="000000"/>
            </a:solidFill>
            <a:round/>
            <a:headEnd/>
            <a:tailEnd/>
          </a:ln>
        </p:spPr>
        <p:txBody>
          <a:bodyPr/>
          <a:lstStyle/>
          <a:p>
            <a:endParaRPr lang="en-US"/>
          </a:p>
        </p:txBody>
      </p:sp>
      <p:sp>
        <p:nvSpPr>
          <p:cNvPr id="67637" name="Freeform 53"/>
          <p:cNvSpPr>
            <a:spLocks/>
          </p:cNvSpPr>
          <p:nvPr/>
        </p:nvSpPr>
        <p:spPr bwMode="auto">
          <a:xfrm>
            <a:off x="6796089" y="4278314"/>
            <a:ext cx="496887" cy="46037"/>
          </a:xfrm>
          <a:custGeom>
            <a:avLst/>
            <a:gdLst>
              <a:gd name="T0" fmla="*/ 0 w 424"/>
              <a:gd name="T1" fmla="*/ 2147483647 h 39"/>
              <a:gd name="T2" fmla="*/ 2147483647 w 424"/>
              <a:gd name="T3" fmla="*/ 0 h 39"/>
              <a:gd name="T4" fmla="*/ 2147483647 w 424"/>
              <a:gd name="T5" fmla="*/ 0 h 39"/>
              <a:gd name="T6" fmla="*/ 0 60000 65536"/>
              <a:gd name="T7" fmla="*/ 0 60000 65536"/>
              <a:gd name="T8" fmla="*/ 0 60000 65536"/>
              <a:gd name="T9" fmla="*/ 0 w 424"/>
              <a:gd name="T10" fmla="*/ 0 h 39"/>
              <a:gd name="T11" fmla="*/ 424 w 424"/>
              <a:gd name="T12" fmla="*/ 39 h 39"/>
            </a:gdLst>
            <a:ahLst/>
            <a:cxnLst>
              <a:cxn ang="T6">
                <a:pos x="T0" y="T1"/>
              </a:cxn>
              <a:cxn ang="T7">
                <a:pos x="T2" y="T3"/>
              </a:cxn>
              <a:cxn ang="T8">
                <a:pos x="T4" y="T5"/>
              </a:cxn>
            </a:cxnLst>
            <a:rect l="T9" t="T10" r="T11" b="T12"/>
            <a:pathLst>
              <a:path w="424" h="39">
                <a:moveTo>
                  <a:pt x="0" y="39"/>
                </a:moveTo>
                <a:lnTo>
                  <a:pt x="320" y="0"/>
                </a:lnTo>
                <a:lnTo>
                  <a:pt x="424" y="0"/>
                </a:lnTo>
              </a:path>
            </a:pathLst>
          </a:custGeom>
          <a:noFill/>
          <a:ln w="4763">
            <a:solidFill>
              <a:srgbClr val="000000"/>
            </a:solidFill>
            <a:round/>
            <a:headEnd/>
            <a:tailEnd/>
          </a:ln>
        </p:spPr>
        <p:txBody>
          <a:bodyPr/>
          <a:lstStyle/>
          <a:p>
            <a:endParaRPr lang="en-US"/>
          </a:p>
        </p:txBody>
      </p:sp>
      <p:sp>
        <p:nvSpPr>
          <p:cNvPr id="67638" name="Text Box 54"/>
          <p:cNvSpPr txBox="1">
            <a:spLocks noChangeArrowheads="1"/>
          </p:cNvSpPr>
          <p:nvPr/>
        </p:nvSpPr>
        <p:spPr bwMode="auto">
          <a:xfrm>
            <a:off x="7329488" y="2435225"/>
            <a:ext cx="671512" cy="228600"/>
          </a:xfrm>
          <a:prstGeom prst="rect">
            <a:avLst/>
          </a:prstGeom>
          <a:noFill/>
          <a:ln w="9525">
            <a:noFill/>
            <a:miter lim="800000"/>
            <a:headEnd/>
            <a:tailEnd/>
          </a:ln>
        </p:spPr>
        <p:txBody>
          <a:bodyPr wrap="none" lIns="0" tIns="0" bIns="0">
            <a:spAutoFit/>
          </a:bodyPr>
          <a:lstStyle/>
          <a:p>
            <a:r>
              <a:rPr lang="en-US" sz="500" b="1"/>
              <a:t>Parotid gland,</a:t>
            </a:r>
          </a:p>
          <a:p>
            <a:r>
              <a:rPr lang="en-US" sz="500" b="1"/>
              <a:t>submandibular and</a:t>
            </a:r>
          </a:p>
          <a:p>
            <a:r>
              <a:rPr lang="en-US" sz="500" b="1"/>
              <a:t>sublingual glands</a:t>
            </a:r>
          </a:p>
        </p:txBody>
      </p:sp>
      <p:sp>
        <p:nvSpPr>
          <p:cNvPr id="67639" name="Text Box 55"/>
          <p:cNvSpPr txBox="1">
            <a:spLocks noChangeArrowheads="1"/>
          </p:cNvSpPr>
          <p:nvPr/>
        </p:nvSpPr>
        <p:spPr bwMode="auto">
          <a:xfrm>
            <a:off x="7327900" y="6084888"/>
            <a:ext cx="319088" cy="152400"/>
          </a:xfrm>
          <a:prstGeom prst="rect">
            <a:avLst/>
          </a:prstGeom>
          <a:noFill/>
          <a:ln w="9525">
            <a:noFill/>
            <a:miter lim="800000"/>
            <a:headEnd/>
            <a:tailEnd/>
          </a:ln>
        </p:spPr>
        <p:txBody>
          <a:bodyPr wrap="none" lIns="0" tIns="0" bIns="0">
            <a:spAutoFit/>
          </a:bodyPr>
          <a:lstStyle/>
          <a:p>
            <a:r>
              <a:rPr lang="en-US" sz="500" b="1"/>
              <a:t>Urinary</a:t>
            </a:r>
          </a:p>
          <a:p>
            <a:r>
              <a:rPr lang="en-US" sz="500" b="1"/>
              <a:t>bladder</a:t>
            </a:r>
          </a:p>
        </p:txBody>
      </p:sp>
      <p:sp>
        <p:nvSpPr>
          <p:cNvPr id="67640" name="Text Box 56"/>
          <p:cNvSpPr txBox="1">
            <a:spLocks noChangeArrowheads="1"/>
          </p:cNvSpPr>
          <p:nvPr/>
        </p:nvSpPr>
        <p:spPr bwMode="auto">
          <a:xfrm>
            <a:off x="4914900" y="6130925"/>
            <a:ext cx="508000" cy="152400"/>
          </a:xfrm>
          <a:prstGeom prst="rect">
            <a:avLst/>
          </a:prstGeom>
          <a:noFill/>
          <a:ln w="9525">
            <a:noFill/>
            <a:miter lim="800000"/>
            <a:headEnd/>
            <a:tailEnd/>
          </a:ln>
        </p:spPr>
        <p:txBody>
          <a:bodyPr wrap="none" lIns="0" tIns="0" bIns="0">
            <a:spAutoFit/>
          </a:bodyPr>
          <a:lstStyle/>
          <a:p>
            <a:r>
              <a:rPr lang="en-US" sz="500" b="1"/>
              <a:t>Preganglionic</a:t>
            </a:r>
          </a:p>
          <a:p>
            <a:r>
              <a:rPr lang="en-US" sz="500" b="1"/>
              <a:t>neuron</a:t>
            </a:r>
          </a:p>
        </p:txBody>
      </p:sp>
      <p:sp>
        <p:nvSpPr>
          <p:cNvPr id="67641" name="Text Box 57"/>
          <p:cNvSpPr txBox="1">
            <a:spLocks noChangeArrowheads="1"/>
          </p:cNvSpPr>
          <p:nvPr/>
        </p:nvSpPr>
        <p:spPr bwMode="auto">
          <a:xfrm>
            <a:off x="5346700" y="6130925"/>
            <a:ext cx="541338" cy="152400"/>
          </a:xfrm>
          <a:prstGeom prst="rect">
            <a:avLst/>
          </a:prstGeom>
          <a:noFill/>
          <a:ln w="9525">
            <a:noFill/>
            <a:miter lim="800000"/>
            <a:headEnd/>
            <a:tailEnd/>
          </a:ln>
        </p:spPr>
        <p:txBody>
          <a:bodyPr wrap="none" lIns="0" tIns="0" bIns="0">
            <a:spAutoFit/>
          </a:bodyPr>
          <a:lstStyle/>
          <a:p>
            <a:r>
              <a:rPr lang="en-US" sz="500" b="1"/>
              <a:t>Postganglionic</a:t>
            </a:r>
          </a:p>
          <a:p>
            <a:r>
              <a:rPr lang="en-US" sz="500" b="1"/>
              <a:t>neuron</a:t>
            </a:r>
          </a:p>
        </p:txBody>
      </p:sp>
      <p:sp>
        <p:nvSpPr>
          <p:cNvPr id="67642" name="Text Box 58"/>
          <p:cNvSpPr txBox="1">
            <a:spLocks noChangeArrowheads="1"/>
          </p:cNvSpPr>
          <p:nvPr/>
        </p:nvSpPr>
        <p:spPr bwMode="auto">
          <a:xfrm>
            <a:off x="5918201" y="5713413"/>
            <a:ext cx="492125" cy="152400"/>
          </a:xfrm>
          <a:prstGeom prst="rect">
            <a:avLst/>
          </a:prstGeom>
          <a:noFill/>
          <a:ln w="9525">
            <a:noFill/>
            <a:miter lim="800000"/>
            <a:headEnd/>
            <a:tailEnd/>
          </a:ln>
        </p:spPr>
        <p:txBody>
          <a:bodyPr wrap="none" lIns="0" tIns="0" bIns="0">
            <a:spAutoFit/>
          </a:bodyPr>
          <a:lstStyle/>
          <a:p>
            <a:r>
              <a:rPr lang="en-US" sz="500" b="1"/>
              <a:t>Sympathetic</a:t>
            </a:r>
          </a:p>
          <a:p>
            <a:r>
              <a:rPr lang="en-US" sz="500" b="1"/>
              <a:t>chain ganglia</a:t>
            </a:r>
          </a:p>
        </p:txBody>
      </p:sp>
      <p:sp>
        <p:nvSpPr>
          <p:cNvPr id="67643" name="Text Box 59"/>
          <p:cNvSpPr txBox="1">
            <a:spLocks noChangeArrowheads="1"/>
          </p:cNvSpPr>
          <p:nvPr/>
        </p:nvSpPr>
        <p:spPr bwMode="auto">
          <a:xfrm>
            <a:off x="5886450" y="5237163"/>
            <a:ext cx="425450" cy="228600"/>
          </a:xfrm>
          <a:prstGeom prst="rect">
            <a:avLst/>
          </a:prstGeom>
          <a:noFill/>
          <a:ln w="9525">
            <a:noFill/>
            <a:miter lim="800000"/>
            <a:headEnd/>
            <a:tailEnd/>
          </a:ln>
        </p:spPr>
        <p:txBody>
          <a:bodyPr wrap="none" lIns="0" tIns="0" bIns="0">
            <a:spAutoFit/>
          </a:bodyPr>
          <a:lstStyle/>
          <a:p>
            <a:r>
              <a:rPr lang="en-US" sz="500" b="1"/>
              <a:t>Inferior</a:t>
            </a:r>
          </a:p>
          <a:p>
            <a:r>
              <a:rPr lang="en-US" sz="500" b="1"/>
              <a:t>mesenteric</a:t>
            </a:r>
          </a:p>
          <a:p>
            <a:r>
              <a:rPr lang="en-US" sz="500" b="1"/>
              <a:t>ganglion</a:t>
            </a:r>
          </a:p>
        </p:txBody>
      </p:sp>
      <p:sp>
        <p:nvSpPr>
          <p:cNvPr id="67644" name="Text Box 60"/>
          <p:cNvSpPr txBox="1">
            <a:spLocks noChangeArrowheads="1"/>
          </p:cNvSpPr>
          <p:nvPr/>
        </p:nvSpPr>
        <p:spPr bwMode="auto">
          <a:xfrm>
            <a:off x="5481639" y="5281613"/>
            <a:ext cx="280987" cy="152400"/>
          </a:xfrm>
          <a:prstGeom prst="rect">
            <a:avLst/>
          </a:prstGeom>
          <a:noFill/>
          <a:ln w="9525">
            <a:noFill/>
            <a:miter lim="800000"/>
            <a:headEnd/>
            <a:tailEnd/>
          </a:ln>
        </p:spPr>
        <p:txBody>
          <a:bodyPr wrap="none" lIns="0" tIns="0" bIns="0">
            <a:spAutoFit/>
          </a:bodyPr>
          <a:lstStyle/>
          <a:p>
            <a:r>
              <a:rPr lang="en-US" sz="500" b="1"/>
              <a:t>Spinal</a:t>
            </a:r>
          </a:p>
          <a:p>
            <a:r>
              <a:rPr lang="en-US" sz="500" b="1"/>
              <a:t>cord</a:t>
            </a:r>
          </a:p>
        </p:txBody>
      </p:sp>
      <p:sp>
        <p:nvSpPr>
          <p:cNvPr id="67645" name="Text Box 61"/>
          <p:cNvSpPr txBox="1">
            <a:spLocks noChangeArrowheads="1"/>
          </p:cNvSpPr>
          <p:nvPr/>
        </p:nvSpPr>
        <p:spPr bwMode="auto">
          <a:xfrm>
            <a:off x="6008688" y="4333875"/>
            <a:ext cx="425450" cy="228600"/>
          </a:xfrm>
          <a:prstGeom prst="rect">
            <a:avLst/>
          </a:prstGeom>
          <a:noFill/>
          <a:ln w="9525">
            <a:noFill/>
            <a:miter lim="800000"/>
            <a:headEnd/>
            <a:tailEnd/>
          </a:ln>
        </p:spPr>
        <p:txBody>
          <a:bodyPr wrap="none" lIns="0" tIns="0" bIns="0">
            <a:spAutoFit/>
          </a:bodyPr>
          <a:lstStyle/>
          <a:p>
            <a:r>
              <a:rPr lang="en-US" sz="500" b="1"/>
              <a:t>Superior</a:t>
            </a:r>
          </a:p>
          <a:p>
            <a:r>
              <a:rPr lang="en-US" sz="500" b="1"/>
              <a:t>mesenteric</a:t>
            </a:r>
          </a:p>
          <a:p>
            <a:r>
              <a:rPr lang="en-US" sz="500" b="1"/>
              <a:t>ganglion</a:t>
            </a:r>
          </a:p>
        </p:txBody>
      </p:sp>
      <p:sp>
        <p:nvSpPr>
          <p:cNvPr id="67646" name="Text Box 62"/>
          <p:cNvSpPr txBox="1">
            <a:spLocks noChangeArrowheads="1"/>
          </p:cNvSpPr>
          <p:nvPr/>
        </p:nvSpPr>
        <p:spPr bwMode="auto">
          <a:xfrm>
            <a:off x="6376989" y="3857625"/>
            <a:ext cx="352425" cy="152400"/>
          </a:xfrm>
          <a:prstGeom prst="rect">
            <a:avLst/>
          </a:prstGeom>
          <a:noFill/>
          <a:ln w="9525">
            <a:noFill/>
            <a:miter lim="800000"/>
            <a:headEnd/>
            <a:tailEnd/>
          </a:ln>
        </p:spPr>
        <p:txBody>
          <a:bodyPr wrap="none" lIns="0" tIns="0" bIns="0">
            <a:spAutoFit/>
          </a:bodyPr>
          <a:lstStyle/>
          <a:p>
            <a:r>
              <a:rPr lang="en-US" sz="500" b="1"/>
              <a:t>Celiac</a:t>
            </a:r>
          </a:p>
          <a:p>
            <a:r>
              <a:rPr lang="en-US" sz="500" b="1"/>
              <a:t>ganglion</a:t>
            </a:r>
          </a:p>
        </p:txBody>
      </p:sp>
      <p:sp>
        <p:nvSpPr>
          <p:cNvPr id="67647" name="Text Box 63"/>
          <p:cNvSpPr txBox="1">
            <a:spLocks noChangeArrowheads="1"/>
          </p:cNvSpPr>
          <p:nvPr/>
        </p:nvSpPr>
        <p:spPr bwMode="auto">
          <a:xfrm>
            <a:off x="4071938" y="4330700"/>
            <a:ext cx="684212" cy="228600"/>
          </a:xfrm>
          <a:prstGeom prst="rect">
            <a:avLst/>
          </a:prstGeom>
          <a:noFill/>
          <a:ln w="9525">
            <a:noFill/>
            <a:miter lim="800000"/>
            <a:headEnd/>
            <a:tailEnd/>
          </a:ln>
        </p:spPr>
        <p:txBody>
          <a:bodyPr wrap="none" lIns="0" tIns="0" bIns="0">
            <a:spAutoFit/>
          </a:bodyPr>
          <a:lstStyle/>
          <a:p>
            <a:r>
              <a:rPr lang="en-US" sz="500" b="1"/>
              <a:t>Fibers to</a:t>
            </a:r>
          </a:p>
          <a:p>
            <a:r>
              <a:rPr lang="en-US" sz="500" b="1"/>
              <a:t>skin, blood vessels,</a:t>
            </a:r>
          </a:p>
          <a:p>
            <a:r>
              <a:rPr lang="en-US" sz="500" b="1"/>
              <a:t>and adipose tissue</a:t>
            </a:r>
          </a:p>
        </p:txBody>
      </p:sp>
      <p:sp>
        <p:nvSpPr>
          <p:cNvPr id="67648" name="Text Box 64"/>
          <p:cNvSpPr txBox="1">
            <a:spLocks noChangeArrowheads="1"/>
          </p:cNvSpPr>
          <p:nvPr/>
        </p:nvSpPr>
        <p:spPr bwMode="auto">
          <a:xfrm>
            <a:off x="6170614" y="3328988"/>
            <a:ext cx="414337" cy="228600"/>
          </a:xfrm>
          <a:prstGeom prst="rect">
            <a:avLst/>
          </a:prstGeom>
          <a:noFill/>
          <a:ln w="9525">
            <a:noFill/>
            <a:miter lim="800000"/>
            <a:headEnd/>
            <a:tailEnd/>
          </a:ln>
        </p:spPr>
        <p:txBody>
          <a:bodyPr wrap="none" lIns="0" tIns="0" bIns="0">
            <a:spAutoFit/>
          </a:bodyPr>
          <a:lstStyle/>
          <a:p>
            <a:r>
              <a:rPr lang="en-US" sz="500" b="1"/>
              <a:t>Celiac and</a:t>
            </a:r>
          </a:p>
          <a:p>
            <a:r>
              <a:rPr lang="en-US" sz="500" b="1"/>
              <a:t>pulmonary</a:t>
            </a:r>
          </a:p>
          <a:p>
            <a:r>
              <a:rPr lang="en-US" sz="500" b="1"/>
              <a:t>plexuses</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noChangeArrowheads="1"/>
          </p:cNvSpPr>
          <p:nvPr>
            <p:ph type="title"/>
          </p:nvPr>
        </p:nvSpPr>
        <p:spPr>
          <a:xfrm>
            <a:off x="1981200" y="533400"/>
            <a:ext cx="8229600" cy="1069848"/>
          </a:xfrm>
          <a:gradFill rotWithShape="0">
            <a:gsLst>
              <a:gs pos="0">
                <a:schemeClr val="folHlink">
                  <a:gamma/>
                  <a:shade val="46275"/>
                  <a:invGamma/>
                </a:schemeClr>
              </a:gs>
              <a:gs pos="50000">
                <a:schemeClr val="folHlink"/>
              </a:gs>
              <a:gs pos="100000">
                <a:schemeClr val="folHlink">
                  <a:gamma/>
                  <a:shade val="46275"/>
                  <a:invGamma/>
                </a:schemeClr>
              </a:gs>
            </a:gsLst>
            <a:lin ang="5400000" scaled="1"/>
          </a:gradFill>
        </p:spPr>
        <p:txBody>
          <a:bodyPr/>
          <a:lstStyle/>
          <a:p>
            <a:pPr eaLnBrk="1" hangingPunct="1">
              <a:defRPr/>
            </a:pPr>
            <a:r>
              <a:rPr lang="en-US" b="1" smtClean="0"/>
              <a:t>Parasympathetic Division</a:t>
            </a:r>
          </a:p>
        </p:txBody>
      </p:sp>
      <p:sp>
        <p:nvSpPr>
          <p:cNvPr id="68610" name="Slide Number Placeholder 4"/>
          <p:cNvSpPr>
            <a:spLocks noGrp="1"/>
          </p:cNvSpPr>
          <p:nvPr>
            <p:ph type="sldNum" sz="quarter" idx="12"/>
          </p:nvPr>
        </p:nvSpPr>
        <p:spPr>
          <a:noFill/>
        </p:spPr>
        <p:txBody>
          <a:bodyPr/>
          <a:lstStyle/>
          <a:p>
            <a:fld id="{64880667-D61A-406F-ADF0-EB9949683DA9}" type="slidenum">
              <a:rPr lang="en-US" smtClean="0"/>
              <a:pPr/>
              <a:t>129</a:t>
            </a:fld>
            <a:endParaRPr lang="en-US" smtClean="0"/>
          </a:p>
        </p:txBody>
      </p:sp>
      <p:sp>
        <p:nvSpPr>
          <p:cNvPr id="68612" name="TextBox 24"/>
          <p:cNvSpPr txBox="1">
            <a:spLocks noChangeArrowheads="1"/>
          </p:cNvSpPr>
          <p:nvPr/>
        </p:nvSpPr>
        <p:spPr bwMode="auto">
          <a:xfrm>
            <a:off x="4425951" y="1824038"/>
            <a:ext cx="3300413" cy="152400"/>
          </a:xfrm>
          <a:prstGeom prst="rect">
            <a:avLst/>
          </a:prstGeom>
          <a:noFill/>
          <a:ln w="9525">
            <a:noFill/>
            <a:miter lim="800000"/>
            <a:headEnd/>
            <a:tailEnd/>
          </a:ln>
        </p:spPr>
        <p:txBody>
          <a:bodyPr>
            <a:spAutoFit/>
          </a:bodyPr>
          <a:lstStyle/>
          <a:p>
            <a:pPr algn="ctr"/>
            <a:r>
              <a:rPr lang="en-US" sz="400">
                <a:cs typeface="Arial" charset="0"/>
              </a:rPr>
              <a:t>Copyright © The McGraw-Hill Companies, Inc. Permission required for reproduction or display.</a:t>
            </a:r>
          </a:p>
        </p:txBody>
      </p:sp>
      <p:sp>
        <p:nvSpPr>
          <p:cNvPr id="68613" name="Line 5"/>
          <p:cNvSpPr>
            <a:spLocks noChangeShapeType="1"/>
          </p:cNvSpPr>
          <p:nvPr/>
        </p:nvSpPr>
        <p:spPr bwMode="auto">
          <a:xfrm>
            <a:off x="4546600" y="2214564"/>
            <a:ext cx="0" cy="446087"/>
          </a:xfrm>
          <a:prstGeom prst="line">
            <a:avLst/>
          </a:prstGeom>
          <a:noFill/>
          <a:ln w="15875">
            <a:solidFill>
              <a:srgbClr val="FFFFFF"/>
            </a:solidFill>
            <a:round/>
            <a:headEnd/>
            <a:tailEnd/>
          </a:ln>
        </p:spPr>
        <p:txBody>
          <a:bodyPr/>
          <a:lstStyle/>
          <a:p>
            <a:endParaRPr lang="en-US"/>
          </a:p>
        </p:txBody>
      </p:sp>
      <p:pic>
        <p:nvPicPr>
          <p:cNvPr id="68614" name="Picture 6" descr="shi25707_11_39"/>
          <p:cNvPicPr>
            <a:picLocks noChangeAspect="1" noChangeArrowheads="1"/>
          </p:cNvPicPr>
          <p:nvPr/>
        </p:nvPicPr>
        <p:blipFill>
          <a:blip r:embed="rId2"/>
          <a:srcRect/>
          <a:stretch>
            <a:fillRect/>
          </a:stretch>
        </p:blipFill>
        <p:spPr bwMode="auto">
          <a:xfrm>
            <a:off x="4105276" y="1946276"/>
            <a:ext cx="3097213" cy="4752975"/>
          </a:xfrm>
          <a:prstGeom prst="rect">
            <a:avLst/>
          </a:prstGeom>
          <a:noFill/>
          <a:ln w="9525">
            <a:noFill/>
            <a:miter lim="800000"/>
            <a:headEnd/>
            <a:tailEnd/>
          </a:ln>
        </p:spPr>
      </p:pic>
      <p:sp>
        <p:nvSpPr>
          <p:cNvPr id="68615" name="Freeform 7"/>
          <p:cNvSpPr>
            <a:spLocks/>
          </p:cNvSpPr>
          <p:nvPr/>
        </p:nvSpPr>
        <p:spPr bwMode="auto">
          <a:xfrm>
            <a:off x="6969126" y="2114550"/>
            <a:ext cx="315913" cy="69850"/>
          </a:xfrm>
          <a:custGeom>
            <a:avLst/>
            <a:gdLst>
              <a:gd name="T0" fmla="*/ 2147483647 w 267"/>
              <a:gd name="T1" fmla="*/ 0 h 59"/>
              <a:gd name="T2" fmla="*/ 2147483647 w 267"/>
              <a:gd name="T3" fmla="*/ 0 h 59"/>
              <a:gd name="T4" fmla="*/ 0 w 267"/>
              <a:gd name="T5" fmla="*/ 2147483647 h 59"/>
              <a:gd name="T6" fmla="*/ 0 60000 65536"/>
              <a:gd name="T7" fmla="*/ 0 60000 65536"/>
              <a:gd name="T8" fmla="*/ 0 60000 65536"/>
              <a:gd name="T9" fmla="*/ 0 w 267"/>
              <a:gd name="T10" fmla="*/ 0 h 59"/>
              <a:gd name="T11" fmla="*/ 267 w 267"/>
              <a:gd name="T12" fmla="*/ 59 h 59"/>
            </a:gdLst>
            <a:ahLst/>
            <a:cxnLst>
              <a:cxn ang="T6">
                <a:pos x="T0" y="T1"/>
              </a:cxn>
              <a:cxn ang="T7">
                <a:pos x="T2" y="T3"/>
              </a:cxn>
              <a:cxn ang="T8">
                <a:pos x="T4" y="T5"/>
              </a:cxn>
            </a:cxnLst>
            <a:rect l="T9" t="T10" r="T11" b="T12"/>
            <a:pathLst>
              <a:path w="267" h="59">
                <a:moveTo>
                  <a:pt x="267" y="0"/>
                </a:moveTo>
                <a:lnTo>
                  <a:pt x="110" y="0"/>
                </a:lnTo>
                <a:lnTo>
                  <a:pt x="0" y="59"/>
                </a:lnTo>
              </a:path>
            </a:pathLst>
          </a:custGeom>
          <a:noFill/>
          <a:ln w="4763">
            <a:solidFill>
              <a:srgbClr val="000000"/>
            </a:solidFill>
            <a:round/>
            <a:headEnd/>
            <a:tailEnd/>
          </a:ln>
        </p:spPr>
        <p:txBody>
          <a:bodyPr/>
          <a:lstStyle/>
          <a:p>
            <a:endParaRPr lang="en-US"/>
          </a:p>
        </p:txBody>
      </p:sp>
      <p:sp>
        <p:nvSpPr>
          <p:cNvPr id="68616" name="Line 8"/>
          <p:cNvSpPr>
            <a:spLocks noChangeShapeType="1"/>
          </p:cNvSpPr>
          <p:nvPr/>
        </p:nvSpPr>
        <p:spPr bwMode="auto">
          <a:xfrm flipH="1">
            <a:off x="6086476" y="2103439"/>
            <a:ext cx="220663" cy="1587"/>
          </a:xfrm>
          <a:prstGeom prst="line">
            <a:avLst/>
          </a:prstGeom>
          <a:noFill/>
          <a:ln w="4763">
            <a:solidFill>
              <a:srgbClr val="000000"/>
            </a:solidFill>
            <a:round/>
            <a:headEnd/>
            <a:tailEnd/>
          </a:ln>
        </p:spPr>
        <p:txBody>
          <a:bodyPr/>
          <a:lstStyle/>
          <a:p>
            <a:endParaRPr lang="en-US"/>
          </a:p>
        </p:txBody>
      </p:sp>
      <p:sp>
        <p:nvSpPr>
          <p:cNvPr id="68617" name="Line 9"/>
          <p:cNvSpPr>
            <a:spLocks noChangeShapeType="1"/>
          </p:cNvSpPr>
          <p:nvPr/>
        </p:nvSpPr>
        <p:spPr bwMode="auto">
          <a:xfrm flipH="1">
            <a:off x="6135688" y="2590800"/>
            <a:ext cx="57150" cy="1588"/>
          </a:xfrm>
          <a:prstGeom prst="line">
            <a:avLst/>
          </a:prstGeom>
          <a:noFill/>
          <a:ln w="4763">
            <a:solidFill>
              <a:srgbClr val="000000"/>
            </a:solidFill>
            <a:round/>
            <a:headEnd/>
            <a:tailEnd/>
          </a:ln>
        </p:spPr>
        <p:txBody>
          <a:bodyPr/>
          <a:lstStyle/>
          <a:p>
            <a:endParaRPr lang="en-US"/>
          </a:p>
        </p:txBody>
      </p:sp>
      <p:sp>
        <p:nvSpPr>
          <p:cNvPr id="68618" name="Line 10"/>
          <p:cNvSpPr>
            <a:spLocks noChangeShapeType="1"/>
          </p:cNvSpPr>
          <p:nvPr/>
        </p:nvSpPr>
        <p:spPr bwMode="auto">
          <a:xfrm flipH="1">
            <a:off x="6072188" y="2886075"/>
            <a:ext cx="169862" cy="1588"/>
          </a:xfrm>
          <a:prstGeom prst="line">
            <a:avLst/>
          </a:prstGeom>
          <a:noFill/>
          <a:ln w="4763">
            <a:solidFill>
              <a:srgbClr val="000000"/>
            </a:solidFill>
            <a:round/>
            <a:headEnd/>
            <a:tailEnd/>
          </a:ln>
        </p:spPr>
        <p:txBody>
          <a:bodyPr/>
          <a:lstStyle/>
          <a:p>
            <a:endParaRPr lang="en-US"/>
          </a:p>
        </p:txBody>
      </p:sp>
      <p:sp>
        <p:nvSpPr>
          <p:cNvPr id="68619" name="Line 11"/>
          <p:cNvSpPr>
            <a:spLocks noChangeShapeType="1"/>
          </p:cNvSpPr>
          <p:nvPr/>
        </p:nvSpPr>
        <p:spPr bwMode="auto">
          <a:xfrm flipH="1" flipV="1">
            <a:off x="6335713" y="2343151"/>
            <a:ext cx="69850" cy="49213"/>
          </a:xfrm>
          <a:prstGeom prst="line">
            <a:avLst/>
          </a:prstGeom>
          <a:noFill/>
          <a:ln w="4763">
            <a:solidFill>
              <a:srgbClr val="000000"/>
            </a:solidFill>
            <a:round/>
            <a:headEnd/>
            <a:tailEnd/>
          </a:ln>
        </p:spPr>
        <p:txBody>
          <a:bodyPr/>
          <a:lstStyle/>
          <a:p>
            <a:endParaRPr lang="en-US"/>
          </a:p>
        </p:txBody>
      </p:sp>
      <p:sp>
        <p:nvSpPr>
          <p:cNvPr id="68620" name="Freeform 12"/>
          <p:cNvSpPr>
            <a:spLocks/>
          </p:cNvSpPr>
          <p:nvPr/>
        </p:nvSpPr>
        <p:spPr bwMode="auto">
          <a:xfrm>
            <a:off x="7115176" y="2722564"/>
            <a:ext cx="169863" cy="47625"/>
          </a:xfrm>
          <a:custGeom>
            <a:avLst/>
            <a:gdLst>
              <a:gd name="T0" fmla="*/ 2147483647 w 143"/>
              <a:gd name="T1" fmla="*/ 2147483647 h 40"/>
              <a:gd name="T2" fmla="*/ 2147483647 w 143"/>
              <a:gd name="T3" fmla="*/ 2147483647 h 40"/>
              <a:gd name="T4" fmla="*/ 0 w 143"/>
              <a:gd name="T5" fmla="*/ 0 h 40"/>
              <a:gd name="T6" fmla="*/ 0 60000 65536"/>
              <a:gd name="T7" fmla="*/ 0 60000 65536"/>
              <a:gd name="T8" fmla="*/ 0 60000 65536"/>
              <a:gd name="T9" fmla="*/ 0 w 143"/>
              <a:gd name="T10" fmla="*/ 0 h 40"/>
              <a:gd name="T11" fmla="*/ 143 w 143"/>
              <a:gd name="T12" fmla="*/ 40 h 40"/>
            </a:gdLst>
            <a:ahLst/>
            <a:cxnLst>
              <a:cxn ang="T6">
                <a:pos x="T0" y="T1"/>
              </a:cxn>
              <a:cxn ang="T7">
                <a:pos x="T2" y="T3"/>
              </a:cxn>
              <a:cxn ang="T8">
                <a:pos x="T4" y="T5"/>
              </a:cxn>
            </a:cxnLst>
            <a:rect l="T9" t="T10" r="T11" b="T12"/>
            <a:pathLst>
              <a:path w="143" h="40">
                <a:moveTo>
                  <a:pt x="143" y="40"/>
                </a:moveTo>
                <a:lnTo>
                  <a:pt x="76" y="40"/>
                </a:lnTo>
                <a:lnTo>
                  <a:pt x="0" y="0"/>
                </a:lnTo>
              </a:path>
            </a:pathLst>
          </a:custGeom>
          <a:noFill/>
          <a:ln w="4763">
            <a:solidFill>
              <a:srgbClr val="000000"/>
            </a:solidFill>
            <a:round/>
            <a:headEnd/>
            <a:tailEnd/>
          </a:ln>
        </p:spPr>
        <p:txBody>
          <a:bodyPr/>
          <a:lstStyle/>
          <a:p>
            <a:endParaRPr lang="en-US"/>
          </a:p>
        </p:txBody>
      </p:sp>
      <p:sp>
        <p:nvSpPr>
          <p:cNvPr id="68621" name="Rectangle 13"/>
          <p:cNvSpPr>
            <a:spLocks noChangeArrowheads="1"/>
          </p:cNvSpPr>
          <p:nvPr/>
        </p:nvSpPr>
        <p:spPr bwMode="auto">
          <a:xfrm>
            <a:off x="7299326" y="3119438"/>
            <a:ext cx="161925" cy="76200"/>
          </a:xfrm>
          <a:prstGeom prst="rect">
            <a:avLst/>
          </a:prstGeom>
          <a:noFill/>
          <a:ln w="9525">
            <a:noFill/>
            <a:miter lim="800000"/>
            <a:headEnd/>
            <a:tailEnd/>
          </a:ln>
        </p:spPr>
        <p:txBody>
          <a:bodyPr wrap="none" lIns="0" tIns="0" rIns="0" bIns="0">
            <a:spAutoFit/>
          </a:bodyPr>
          <a:lstStyle/>
          <a:p>
            <a:r>
              <a:rPr lang="en-US" sz="500" b="1">
                <a:solidFill>
                  <a:srgbClr val="000000"/>
                </a:solidFill>
              </a:rPr>
              <a:t>Heart</a:t>
            </a:r>
            <a:endParaRPr lang="en-US" sz="500" b="1"/>
          </a:p>
        </p:txBody>
      </p:sp>
      <p:sp>
        <p:nvSpPr>
          <p:cNvPr id="68622" name="Line 14"/>
          <p:cNvSpPr>
            <a:spLocks noChangeShapeType="1"/>
          </p:cNvSpPr>
          <p:nvPr/>
        </p:nvSpPr>
        <p:spPr bwMode="auto">
          <a:xfrm flipH="1">
            <a:off x="6935788" y="3157539"/>
            <a:ext cx="349250" cy="1587"/>
          </a:xfrm>
          <a:prstGeom prst="line">
            <a:avLst/>
          </a:prstGeom>
          <a:noFill/>
          <a:ln w="4763">
            <a:solidFill>
              <a:srgbClr val="000000"/>
            </a:solidFill>
            <a:round/>
            <a:headEnd/>
            <a:tailEnd/>
          </a:ln>
        </p:spPr>
        <p:txBody>
          <a:bodyPr/>
          <a:lstStyle/>
          <a:p>
            <a:endParaRPr lang="en-US"/>
          </a:p>
        </p:txBody>
      </p:sp>
      <p:sp>
        <p:nvSpPr>
          <p:cNvPr id="68623" name="Rectangle 15"/>
          <p:cNvSpPr>
            <a:spLocks noChangeArrowheads="1"/>
          </p:cNvSpPr>
          <p:nvPr/>
        </p:nvSpPr>
        <p:spPr bwMode="auto">
          <a:xfrm>
            <a:off x="7299325" y="3357563"/>
            <a:ext cx="241300" cy="76200"/>
          </a:xfrm>
          <a:prstGeom prst="rect">
            <a:avLst/>
          </a:prstGeom>
          <a:noFill/>
          <a:ln w="9525">
            <a:noFill/>
            <a:miter lim="800000"/>
            <a:headEnd/>
            <a:tailEnd/>
          </a:ln>
        </p:spPr>
        <p:txBody>
          <a:bodyPr wrap="none" lIns="0" tIns="0" rIns="0" bIns="0">
            <a:spAutoFit/>
          </a:bodyPr>
          <a:lstStyle/>
          <a:p>
            <a:r>
              <a:rPr lang="en-US" sz="500" b="1">
                <a:solidFill>
                  <a:srgbClr val="000000"/>
                </a:solidFill>
              </a:rPr>
              <a:t>Trachea</a:t>
            </a:r>
            <a:endParaRPr lang="en-US" sz="500" b="1"/>
          </a:p>
        </p:txBody>
      </p:sp>
      <p:sp>
        <p:nvSpPr>
          <p:cNvPr id="68624" name="Line 16"/>
          <p:cNvSpPr>
            <a:spLocks noChangeShapeType="1"/>
          </p:cNvSpPr>
          <p:nvPr/>
        </p:nvSpPr>
        <p:spPr bwMode="auto">
          <a:xfrm flipH="1">
            <a:off x="6756400" y="3395664"/>
            <a:ext cx="528638" cy="1587"/>
          </a:xfrm>
          <a:prstGeom prst="line">
            <a:avLst/>
          </a:prstGeom>
          <a:noFill/>
          <a:ln w="4763">
            <a:solidFill>
              <a:srgbClr val="000000"/>
            </a:solidFill>
            <a:round/>
            <a:headEnd/>
            <a:tailEnd/>
          </a:ln>
        </p:spPr>
        <p:txBody>
          <a:bodyPr/>
          <a:lstStyle/>
          <a:p>
            <a:endParaRPr lang="en-US"/>
          </a:p>
        </p:txBody>
      </p:sp>
      <p:sp>
        <p:nvSpPr>
          <p:cNvPr id="68625" name="Rectangle 17"/>
          <p:cNvSpPr>
            <a:spLocks noChangeArrowheads="1"/>
          </p:cNvSpPr>
          <p:nvPr/>
        </p:nvSpPr>
        <p:spPr bwMode="auto">
          <a:xfrm>
            <a:off x="7299325" y="3614738"/>
            <a:ext cx="152400" cy="76200"/>
          </a:xfrm>
          <a:prstGeom prst="rect">
            <a:avLst/>
          </a:prstGeom>
          <a:noFill/>
          <a:ln w="9525">
            <a:noFill/>
            <a:miter lim="800000"/>
            <a:headEnd/>
            <a:tailEnd/>
          </a:ln>
        </p:spPr>
        <p:txBody>
          <a:bodyPr wrap="none" lIns="0" tIns="0" rIns="0" bIns="0">
            <a:spAutoFit/>
          </a:bodyPr>
          <a:lstStyle/>
          <a:p>
            <a:r>
              <a:rPr lang="en-US" sz="500" b="1">
                <a:solidFill>
                  <a:srgbClr val="000000"/>
                </a:solidFill>
              </a:rPr>
              <a:t>Lung</a:t>
            </a:r>
            <a:endParaRPr lang="en-US" sz="500" b="1"/>
          </a:p>
        </p:txBody>
      </p:sp>
      <p:sp>
        <p:nvSpPr>
          <p:cNvPr id="68626" name="Line 18"/>
          <p:cNvSpPr>
            <a:spLocks noChangeShapeType="1"/>
          </p:cNvSpPr>
          <p:nvPr/>
        </p:nvSpPr>
        <p:spPr bwMode="auto">
          <a:xfrm flipH="1">
            <a:off x="6969126" y="3652839"/>
            <a:ext cx="315913" cy="1587"/>
          </a:xfrm>
          <a:prstGeom prst="line">
            <a:avLst/>
          </a:prstGeom>
          <a:noFill/>
          <a:ln w="4763">
            <a:solidFill>
              <a:srgbClr val="000000"/>
            </a:solidFill>
            <a:round/>
            <a:headEnd/>
            <a:tailEnd/>
          </a:ln>
        </p:spPr>
        <p:txBody>
          <a:bodyPr/>
          <a:lstStyle/>
          <a:p>
            <a:endParaRPr lang="en-US"/>
          </a:p>
        </p:txBody>
      </p:sp>
      <p:sp>
        <p:nvSpPr>
          <p:cNvPr id="68627" name="Rectangle 19"/>
          <p:cNvSpPr>
            <a:spLocks noChangeArrowheads="1"/>
          </p:cNvSpPr>
          <p:nvPr/>
        </p:nvSpPr>
        <p:spPr bwMode="auto">
          <a:xfrm>
            <a:off x="7300914" y="4356100"/>
            <a:ext cx="346075" cy="76200"/>
          </a:xfrm>
          <a:prstGeom prst="rect">
            <a:avLst/>
          </a:prstGeom>
          <a:noFill/>
          <a:ln w="9525">
            <a:noFill/>
            <a:miter lim="800000"/>
            <a:headEnd/>
            <a:tailEnd/>
          </a:ln>
        </p:spPr>
        <p:txBody>
          <a:bodyPr wrap="none" lIns="0" tIns="0" rIns="0" bIns="0">
            <a:spAutoFit/>
          </a:bodyPr>
          <a:lstStyle/>
          <a:p>
            <a:r>
              <a:rPr lang="en-US" sz="500" b="1">
                <a:solidFill>
                  <a:srgbClr val="000000"/>
                </a:solidFill>
              </a:rPr>
              <a:t>Gallbladder</a:t>
            </a:r>
            <a:endParaRPr lang="en-US" sz="500" b="1"/>
          </a:p>
        </p:txBody>
      </p:sp>
      <p:sp>
        <p:nvSpPr>
          <p:cNvPr id="68628" name="Freeform 20"/>
          <p:cNvSpPr>
            <a:spLocks/>
          </p:cNvSpPr>
          <p:nvPr/>
        </p:nvSpPr>
        <p:spPr bwMode="auto">
          <a:xfrm>
            <a:off x="6484938" y="4394200"/>
            <a:ext cx="800100" cy="223838"/>
          </a:xfrm>
          <a:custGeom>
            <a:avLst/>
            <a:gdLst>
              <a:gd name="T0" fmla="*/ 2147483647 w 675"/>
              <a:gd name="T1" fmla="*/ 0 h 188"/>
              <a:gd name="T2" fmla="*/ 2147483647 w 675"/>
              <a:gd name="T3" fmla="*/ 0 h 188"/>
              <a:gd name="T4" fmla="*/ 0 w 675"/>
              <a:gd name="T5" fmla="*/ 2147483647 h 188"/>
              <a:gd name="T6" fmla="*/ 0 60000 65536"/>
              <a:gd name="T7" fmla="*/ 0 60000 65536"/>
              <a:gd name="T8" fmla="*/ 0 60000 65536"/>
              <a:gd name="T9" fmla="*/ 0 w 675"/>
              <a:gd name="T10" fmla="*/ 0 h 188"/>
              <a:gd name="T11" fmla="*/ 675 w 675"/>
              <a:gd name="T12" fmla="*/ 188 h 188"/>
            </a:gdLst>
            <a:ahLst/>
            <a:cxnLst>
              <a:cxn ang="T6">
                <a:pos x="T0" y="T1"/>
              </a:cxn>
              <a:cxn ang="T7">
                <a:pos x="T2" y="T3"/>
              </a:cxn>
              <a:cxn ang="T8">
                <a:pos x="T4" y="T5"/>
              </a:cxn>
            </a:cxnLst>
            <a:rect l="T9" t="T10" r="T11" b="T12"/>
            <a:pathLst>
              <a:path w="675" h="188">
                <a:moveTo>
                  <a:pt x="675" y="0"/>
                </a:moveTo>
                <a:lnTo>
                  <a:pt x="477" y="0"/>
                </a:lnTo>
                <a:lnTo>
                  <a:pt x="0" y="188"/>
                </a:lnTo>
              </a:path>
            </a:pathLst>
          </a:custGeom>
          <a:noFill/>
          <a:ln w="4763">
            <a:solidFill>
              <a:srgbClr val="000000"/>
            </a:solidFill>
            <a:round/>
            <a:headEnd/>
            <a:tailEnd/>
          </a:ln>
        </p:spPr>
        <p:txBody>
          <a:bodyPr/>
          <a:lstStyle/>
          <a:p>
            <a:endParaRPr lang="en-US"/>
          </a:p>
        </p:txBody>
      </p:sp>
      <p:sp>
        <p:nvSpPr>
          <p:cNvPr id="68629" name="Rectangle 21"/>
          <p:cNvSpPr>
            <a:spLocks noChangeArrowheads="1"/>
          </p:cNvSpPr>
          <p:nvPr/>
        </p:nvSpPr>
        <p:spPr bwMode="auto">
          <a:xfrm>
            <a:off x="7300913" y="4268788"/>
            <a:ext cx="152286" cy="76944"/>
          </a:xfrm>
          <a:prstGeom prst="rect">
            <a:avLst/>
          </a:prstGeom>
          <a:noFill/>
          <a:ln w="9525">
            <a:noFill/>
            <a:miter lim="800000"/>
            <a:headEnd/>
            <a:tailEnd/>
          </a:ln>
        </p:spPr>
        <p:txBody>
          <a:bodyPr wrap="none" lIns="0" tIns="0" rIns="0" bIns="0">
            <a:spAutoFit/>
          </a:bodyPr>
          <a:lstStyle/>
          <a:p>
            <a:r>
              <a:rPr lang="en-US" sz="500" b="1">
                <a:solidFill>
                  <a:srgbClr val="000000"/>
                </a:solidFill>
              </a:rPr>
              <a:t>Liver</a:t>
            </a:r>
            <a:endParaRPr lang="en-US" sz="500" b="1"/>
          </a:p>
        </p:txBody>
      </p:sp>
      <p:sp>
        <p:nvSpPr>
          <p:cNvPr id="68630" name="Line 22"/>
          <p:cNvSpPr>
            <a:spLocks noChangeShapeType="1"/>
          </p:cNvSpPr>
          <p:nvPr/>
        </p:nvSpPr>
        <p:spPr bwMode="auto">
          <a:xfrm flipH="1">
            <a:off x="6764338" y="4314825"/>
            <a:ext cx="520700" cy="0"/>
          </a:xfrm>
          <a:prstGeom prst="line">
            <a:avLst/>
          </a:prstGeom>
          <a:noFill/>
          <a:ln w="4763">
            <a:solidFill>
              <a:srgbClr val="000000"/>
            </a:solidFill>
            <a:round/>
            <a:headEnd/>
            <a:tailEnd/>
          </a:ln>
        </p:spPr>
        <p:txBody>
          <a:bodyPr/>
          <a:lstStyle/>
          <a:p>
            <a:endParaRPr lang="en-US"/>
          </a:p>
        </p:txBody>
      </p:sp>
      <p:sp>
        <p:nvSpPr>
          <p:cNvPr id="68631" name="Rectangle 23"/>
          <p:cNvSpPr>
            <a:spLocks noChangeArrowheads="1"/>
          </p:cNvSpPr>
          <p:nvPr/>
        </p:nvSpPr>
        <p:spPr bwMode="auto">
          <a:xfrm>
            <a:off x="7300913" y="4432300"/>
            <a:ext cx="266700" cy="76200"/>
          </a:xfrm>
          <a:prstGeom prst="rect">
            <a:avLst/>
          </a:prstGeom>
          <a:noFill/>
          <a:ln w="9525">
            <a:noFill/>
            <a:miter lim="800000"/>
            <a:headEnd/>
            <a:tailEnd/>
          </a:ln>
        </p:spPr>
        <p:txBody>
          <a:bodyPr wrap="none" lIns="0" tIns="0" rIns="0" bIns="0">
            <a:spAutoFit/>
          </a:bodyPr>
          <a:lstStyle/>
          <a:p>
            <a:r>
              <a:rPr lang="en-US" sz="500" b="1">
                <a:solidFill>
                  <a:srgbClr val="000000"/>
                </a:solidFill>
              </a:rPr>
              <a:t>Stomach</a:t>
            </a:r>
            <a:endParaRPr lang="en-US" sz="500" b="1"/>
          </a:p>
        </p:txBody>
      </p:sp>
      <p:sp>
        <p:nvSpPr>
          <p:cNvPr id="68632" name="Line 24"/>
          <p:cNvSpPr>
            <a:spLocks noChangeShapeType="1"/>
          </p:cNvSpPr>
          <p:nvPr/>
        </p:nvSpPr>
        <p:spPr bwMode="auto">
          <a:xfrm flipH="1">
            <a:off x="7024688" y="4473575"/>
            <a:ext cx="260350" cy="0"/>
          </a:xfrm>
          <a:prstGeom prst="line">
            <a:avLst/>
          </a:prstGeom>
          <a:noFill/>
          <a:ln w="4763">
            <a:solidFill>
              <a:srgbClr val="000000"/>
            </a:solidFill>
            <a:round/>
            <a:headEnd/>
            <a:tailEnd/>
          </a:ln>
        </p:spPr>
        <p:txBody>
          <a:bodyPr/>
          <a:lstStyle/>
          <a:p>
            <a:endParaRPr lang="en-US"/>
          </a:p>
        </p:txBody>
      </p:sp>
      <p:sp>
        <p:nvSpPr>
          <p:cNvPr id="68633" name="Rectangle 25"/>
          <p:cNvSpPr>
            <a:spLocks noChangeArrowheads="1"/>
          </p:cNvSpPr>
          <p:nvPr/>
        </p:nvSpPr>
        <p:spPr bwMode="auto">
          <a:xfrm>
            <a:off x="7300914" y="4600575"/>
            <a:ext cx="206375" cy="76200"/>
          </a:xfrm>
          <a:prstGeom prst="rect">
            <a:avLst/>
          </a:prstGeom>
          <a:noFill/>
          <a:ln w="9525">
            <a:noFill/>
            <a:miter lim="800000"/>
            <a:headEnd/>
            <a:tailEnd/>
          </a:ln>
        </p:spPr>
        <p:txBody>
          <a:bodyPr wrap="none" lIns="0" tIns="0" rIns="0" bIns="0">
            <a:spAutoFit/>
          </a:bodyPr>
          <a:lstStyle/>
          <a:p>
            <a:r>
              <a:rPr lang="en-US" sz="500" b="1">
                <a:solidFill>
                  <a:srgbClr val="000000"/>
                </a:solidFill>
              </a:rPr>
              <a:t>Spleen</a:t>
            </a:r>
            <a:endParaRPr lang="en-US" sz="500" b="1"/>
          </a:p>
        </p:txBody>
      </p:sp>
      <p:sp>
        <p:nvSpPr>
          <p:cNvPr id="68634" name="Line 26"/>
          <p:cNvSpPr>
            <a:spLocks noChangeShapeType="1"/>
          </p:cNvSpPr>
          <p:nvPr/>
        </p:nvSpPr>
        <p:spPr bwMode="auto">
          <a:xfrm flipH="1">
            <a:off x="7170738" y="4640264"/>
            <a:ext cx="114300" cy="1587"/>
          </a:xfrm>
          <a:prstGeom prst="line">
            <a:avLst/>
          </a:prstGeom>
          <a:noFill/>
          <a:ln w="4763">
            <a:solidFill>
              <a:srgbClr val="000000"/>
            </a:solidFill>
            <a:round/>
            <a:headEnd/>
            <a:tailEnd/>
          </a:ln>
        </p:spPr>
        <p:txBody>
          <a:bodyPr/>
          <a:lstStyle/>
          <a:p>
            <a:endParaRPr lang="en-US"/>
          </a:p>
        </p:txBody>
      </p:sp>
      <p:sp>
        <p:nvSpPr>
          <p:cNvPr id="68635" name="Rectangle 27"/>
          <p:cNvSpPr>
            <a:spLocks noChangeArrowheads="1"/>
          </p:cNvSpPr>
          <p:nvPr/>
        </p:nvSpPr>
        <p:spPr bwMode="auto">
          <a:xfrm>
            <a:off x="7300913" y="4730750"/>
            <a:ext cx="283732" cy="76944"/>
          </a:xfrm>
          <a:prstGeom prst="rect">
            <a:avLst/>
          </a:prstGeom>
          <a:noFill/>
          <a:ln w="9525">
            <a:noFill/>
            <a:miter lim="800000"/>
            <a:headEnd/>
            <a:tailEnd/>
          </a:ln>
        </p:spPr>
        <p:txBody>
          <a:bodyPr wrap="none" lIns="0" tIns="0" rIns="0" bIns="0">
            <a:spAutoFit/>
          </a:bodyPr>
          <a:lstStyle/>
          <a:p>
            <a:r>
              <a:rPr lang="en-US" sz="500" b="1">
                <a:solidFill>
                  <a:srgbClr val="000000"/>
                </a:solidFill>
              </a:rPr>
              <a:t>Pancreas</a:t>
            </a:r>
            <a:endParaRPr lang="en-US" sz="500" b="1"/>
          </a:p>
        </p:txBody>
      </p:sp>
      <p:sp>
        <p:nvSpPr>
          <p:cNvPr id="68636" name="Line 28"/>
          <p:cNvSpPr>
            <a:spLocks noChangeShapeType="1"/>
          </p:cNvSpPr>
          <p:nvPr/>
        </p:nvSpPr>
        <p:spPr bwMode="auto">
          <a:xfrm flipH="1">
            <a:off x="7110414" y="4770439"/>
            <a:ext cx="174625" cy="1587"/>
          </a:xfrm>
          <a:prstGeom prst="line">
            <a:avLst/>
          </a:prstGeom>
          <a:noFill/>
          <a:ln w="4763">
            <a:solidFill>
              <a:srgbClr val="000000"/>
            </a:solidFill>
            <a:round/>
            <a:headEnd/>
            <a:tailEnd/>
          </a:ln>
        </p:spPr>
        <p:txBody>
          <a:bodyPr/>
          <a:lstStyle/>
          <a:p>
            <a:endParaRPr lang="en-US"/>
          </a:p>
        </p:txBody>
      </p:sp>
      <p:sp>
        <p:nvSpPr>
          <p:cNvPr id="68637" name="Rectangle 29"/>
          <p:cNvSpPr>
            <a:spLocks noChangeArrowheads="1"/>
          </p:cNvSpPr>
          <p:nvPr/>
        </p:nvSpPr>
        <p:spPr bwMode="auto">
          <a:xfrm>
            <a:off x="7300913" y="4968875"/>
            <a:ext cx="444500" cy="76200"/>
          </a:xfrm>
          <a:prstGeom prst="rect">
            <a:avLst/>
          </a:prstGeom>
          <a:noFill/>
          <a:ln w="9525">
            <a:noFill/>
            <a:miter lim="800000"/>
            <a:headEnd/>
            <a:tailEnd/>
          </a:ln>
        </p:spPr>
        <p:txBody>
          <a:bodyPr wrap="none" lIns="0" tIns="0" rIns="0" bIns="0">
            <a:spAutoFit/>
          </a:bodyPr>
          <a:lstStyle/>
          <a:p>
            <a:r>
              <a:rPr lang="en-US" sz="500" b="1">
                <a:solidFill>
                  <a:srgbClr val="000000"/>
                </a:solidFill>
              </a:rPr>
              <a:t>Small intestine</a:t>
            </a:r>
            <a:endParaRPr lang="en-US" sz="500" b="1"/>
          </a:p>
        </p:txBody>
      </p:sp>
      <p:sp>
        <p:nvSpPr>
          <p:cNvPr id="68638" name="Line 30"/>
          <p:cNvSpPr>
            <a:spLocks noChangeShapeType="1"/>
          </p:cNvSpPr>
          <p:nvPr/>
        </p:nvSpPr>
        <p:spPr bwMode="auto">
          <a:xfrm flipH="1">
            <a:off x="6842126" y="5006975"/>
            <a:ext cx="442913" cy="1588"/>
          </a:xfrm>
          <a:prstGeom prst="line">
            <a:avLst/>
          </a:prstGeom>
          <a:noFill/>
          <a:ln w="4763">
            <a:solidFill>
              <a:srgbClr val="000000"/>
            </a:solidFill>
            <a:round/>
            <a:headEnd/>
            <a:tailEnd/>
          </a:ln>
        </p:spPr>
        <p:txBody>
          <a:bodyPr/>
          <a:lstStyle/>
          <a:p>
            <a:endParaRPr lang="en-US"/>
          </a:p>
        </p:txBody>
      </p:sp>
      <p:sp>
        <p:nvSpPr>
          <p:cNvPr id="68639" name="Rectangle 31"/>
          <p:cNvSpPr>
            <a:spLocks noChangeArrowheads="1"/>
          </p:cNvSpPr>
          <p:nvPr/>
        </p:nvSpPr>
        <p:spPr bwMode="auto">
          <a:xfrm>
            <a:off x="7300913" y="5273675"/>
            <a:ext cx="450444" cy="76944"/>
          </a:xfrm>
          <a:prstGeom prst="rect">
            <a:avLst/>
          </a:prstGeom>
          <a:noFill/>
          <a:ln w="9525">
            <a:noFill/>
            <a:miter lim="800000"/>
            <a:headEnd/>
            <a:tailEnd/>
          </a:ln>
        </p:spPr>
        <p:txBody>
          <a:bodyPr wrap="none" lIns="0" tIns="0" rIns="0" bIns="0">
            <a:spAutoFit/>
          </a:bodyPr>
          <a:lstStyle/>
          <a:p>
            <a:r>
              <a:rPr lang="en-US" sz="500" b="1">
                <a:solidFill>
                  <a:srgbClr val="000000"/>
                </a:solidFill>
              </a:rPr>
              <a:t>Large intestine</a:t>
            </a:r>
            <a:endParaRPr lang="en-US" sz="500" b="1"/>
          </a:p>
        </p:txBody>
      </p:sp>
      <p:sp>
        <p:nvSpPr>
          <p:cNvPr id="68640" name="Line 32"/>
          <p:cNvSpPr>
            <a:spLocks noChangeShapeType="1"/>
          </p:cNvSpPr>
          <p:nvPr/>
        </p:nvSpPr>
        <p:spPr bwMode="auto">
          <a:xfrm flipH="1">
            <a:off x="6956426" y="5313364"/>
            <a:ext cx="328613" cy="1587"/>
          </a:xfrm>
          <a:prstGeom prst="line">
            <a:avLst/>
          </a:prstGeom>
          <a:noFill/>
          <a:ln w="4763">
            <a:solidFill>
              <a:srgbClr val="000000"/>
            </a:solidFill>
            <a:round/>
            <a:headEnd/>
            <a:tailEnd/>
          </a:ln>
        </p:spPr>
        <p:txBody>
          <a:bodyPr/>
          <a:lstStyle/>
          <a:p>
            <a:endParaRPr lang="en-US"/>
          </a:p>
        </p:txBody>
      </p:sp>
      <p:sp>
        <p:nvSpPr>
          <p:cNvPr id="68641" name="Line 33"/>
          <p:cNvSpPr>
            <a:spLocks noChangeShapeType="1"/>
          </p:cNvSpPr>
          <p:nvPr/>
        </p:nvSpPr>
        <p:spPr bwMode="auto">
          <a:xfrm flipH="1">
            <a:off x="6940550" y="6186489"/>
            <a:ext cx="344488" cy="1587"/>
          </a:xfrm>
          <a:prstGeom prst="line">
            <a:avLst/>
          </a:prstGeom>
          <a:noFill/>
          <a:ln w="4763">
            <a:solidFill>
              <a:srgbClr val="000000"/>
            </a:solidFill>
            <a:round/>
            <a:headEnd/>
            <a:tailEnd/>
          </a:ln>
        </p:spPr>
        <p:txBody>
          <a:bodyPr/>
          <a:lstStyle/>
          <a:p>
            <a:endParaRPr lang="en-US"/>
          </a:p>
        </p:txBody>
      </p:sp>
      <p:sp>
        <p:nvSpPr>
          <p:cNvPr id="68642" name="Rectangle 34"/>
          <p:cNvSpPr>
            <a:spLocks noChangeArrowheads="1"/>
          </p:cNvSpPr>
          <p:nvPr/>
        </p:nvSpPr>
        <p:spPr bwMode="auto">
          <a:xfrm>
            <a:off x="7300913" y="5699125"/>
            <a:ext cx="209550" cy="76200"/>
          </a:xfrm>
          <a:prstGeom prst="rect">
            <a:avLst/>
          </a:prstGeom>
          <a:noFill/>
          <a:ln w="9525">
            <a:noFill/>
            <a:miter lim="800000"/>
            <a:headEnd/>
            <a:tailEnd/>
          </a:ln>
        </p:spPr>
        <p:txBody>
          <a:bodyPr wrap="none" lIns="0" tIns="0" rIns="0" bIns="0">
            <a:spAutoFit/>
          </a:bodyPr>
          <a:lstStyle/>
          <a:p>
            <a:r>
              <a:rPr lang="en-US" sz="500" b="1">
                <a:solidFill>
                  <a:srgbClr val="000000"/>
                </a:solidFill>
              </a:rPr>
              <a:t>Kidney</a:t>
            </a:r>
            <a:endParaRPr lang="en-US" sz="500" b="1"/>
          </a:p>
        </p:txBody>
      </p:sp>
      <p:sp>
        <p:nvSpPr>
          <p:cNvPr id="68643" name="Line 35"/>
          <p:cNvSpPr>
            <a:spLocks noChangeShapeType="1"/>
          </p:cNvSpPr>
          <p:nvPr/>
        </p:nvSpPr>
        <p:spPr bwMode="auto">
          <a:xfrm flipH="1">
            <a:off x="7045326" y="5740400"/>
            <a:ext cx="239713" cy="0"/>
          </a:xfrm>
          <a:prstGeom prst="line">
            <a:avLst/>
          </a:prstGeom>
          <a:noFill/>
          <a:ln w="4763">
            <a:solidFill>
              <a:srgbClr val="000000"/>
            </a:solidFill>
            <a:round/>
            <a:headEnd/>
            <a:tailEnd/>
          </a:ln>
        </p:spPr>
        <p:txBody>
          <a:bodyPr/>
          <a:lstStyle/>
          <a:p>
            <a:endParaRPr lang="en-US"/>
          </a:p>
        </p:txBody>
      </p:sp>
      <p:sp>
        <p:nvSpPr>
          <p:cNvPr id="68644" name="Rectangle 36"/>
          <p:cNvSpPr>
            <a:spLocks noChangeArrowheads="1"/>
          </p:cNvSpPr>
          <p:nvPr/>
        </p:nvSpPr>
        <p:spPr bwMode="auto">
          <a:xfrm>
            <a:off x="7300914" y="6469063"/>
            <a:ext cx="200025" cy="76200"/>
          </a:xfrm>
          <a:prstGeom prst="rect">
            <a:avLst/>
          </a:prstGeom>
          <a:noFill/>
          <a:ln w="9525">
            <a:noFill/>
            <a:miter lim="800000"/>
            <a:headEnd/>
            <a:tailEnd/>
          </a:ln>
        </p:spPr>
        <p:txBody>
          <a:bodyPr wrap="none" lIns="0" tIns="0" rIns="0" bIns="0">
            <a:spAutoFit/>
          </a:bodyPr>
          <a:lstStyle/>
          <a:p>
            <a:r>
              <a:rPr lang="en-US" sz="500" b="1">
                <a:solidFill>
                  <a:srgbClr val="000000"/>
                </a:solidFill>
              </a:rPr>
              <a:t>Uterus</a:t>
            </a:r>
            <a:endParaRPr lang="en-US" sz="500" b="1"/>
          </a:p>
        </p:txBody>
      </p:sp>
      <p:sp>
        <p:nvSpPr>
          <p:cNvPr id="68645" name="Line 37"/>
          <p:cNvSpPr>
            <a:spLocks noChangeShapeType="1"/>
          </p:cNvSpPr>
          <p:nvPr/>
        </p:nvSpPr>
        <p:spPr bwMode="auto">
          <a:xfrm flipH="1">
            <a:off x="6911976" y="6508750"/>
            <a:ext cx="373063" cy="1588"/>
          </a:xfrm>
          <a:prstGeom prst="line">
            <a:avLst/>
          </a:prstGeom>
          <a:noFill/>
          <a:ln w="4763">
            <a:solidFill>
              <a:srgbClr val="000000"/>
            </a:solidFill>
            <a:round/>
            <a:headEnd/>
            <a:tailEnd/>
          </a:ln>
        </p:spPr>
        <p:txBody>
          <a:bodyPr/>
          <a:lstStyle/>
          <a:p>
            <a:endParaRPr lang="en-US"/>
          </a:p>
        </p:txBody>
      </p:sp>
      <p:sp>
        <p:nvSpPr>
          <p:cNvPr id="68646" name="Rectangle 38"/>
          <p:cNvSpPr>
            <a:spLocks noChangeArrowheads="1"/>
          </p:cNvSpPr>
          <p:nvPr/>
        </p:nvSpPr>
        <p:spPr bwMode="auto">
          <a:xfrm>
            <a:off x="6373814" y="6486525"/>
            <a:ext cx="257175" cy="76200"/>
          </a:xfrm>
          <a:prstGeom prst="rect">
            <a:avLst/>
          </a:prstGeom>
          <a:noFill/>
          <a:ln w="9525">
            <a:noFill/>
            <a:miter lim="800000"/>
            <a:headEnd/>
            <a:tailEnd/>
          </a:ln>
        </p:spPr>
        <p:txBody>
          <a:bodyPr wrap="none" lIns="0" tIns="0" rIns="0" bIns="0">
            <a:spAutoFit/>
          </a:bodyPr>
          <a:lstStyle/>
          <a:p>
            <a:r>
              <a:rPr lang="en-US" sz="500" b="1">
                <a:solidFill>
                  <a:srgbClr val="000000"/>
                </a:solidFill>
              </a:rPr>
              <a:t>Scrotum</a:t>
            </a:r>
            <a:endParaRPr lang="en-US" sz="500" b="1"/>
          </a:p>
        </p:txBody>
      </p:sp>
      <p:sp>
        <p:nvSpPr>
          <p:cNvPr id="68647" name="Line 39"/>
          <p:cNvSpPr>
            <a:spLocks noChangeShapeType="1"/>
          </p:cNvSpPr>
          <p:nvPr/>
        </p:nvSpPr>
        <p:spPr bwMode="auto">
          <a:xfrm flipH="1">
            <a:off x="6283326" y="6529389"/>
            <a:ext cx="74613" cy="1587"/>
          </a:xfrm>
          <a:prstGeom prst="line">
            <a:avLst/>
          </a:prstGeom>
          <a:noFill/>
          <a:ln w="4763">
            <a:solidFill>
              <a:srgbClr val="000000"/>
            </a:solidFill>
            <a:round/>
            <a:headEnd/>
            <a:tailEnd/>
          </a:ln>
        </p:spPr>
        <p:txBody>
          <a:bodyPr/>
          <a:lstStyle/>
          <a:p>
            <a:endParaRPr lang="en-US"/>
          </a:p>
        </p:txBody>
      </p:sp>
      <p:sp>
        <p:nvSpPr>
          <p:cNvPr id="68648" name="Line 40"/>
          <p:cNvSpPr>
            <a:spLocks noChangeShapeType="1"/>
          </p:cNvSpPr>
          <p:nvPr/>
        </p:nvSpPr>
        <p:spPr bwMode="auto">
          <a:xfrm flipH="1">
            <a:off x="4327525" y="5392739"/>
            <a:ext cx="266700" cy="1587"/>
          </a:xfrm>
          <a:prstGeom prst="line">
            <a:avLst/>
          </a:prstGeom>
          <a:noFill/>
          <a:ln w="4763">
            <a:solidFill>
              <a:srgbClr val="000000"/>
            </a:solidFill>
            <a:round/>
            <a:headEnd/>
            <a:tailEnd/>
          </a:ln>
        </p:spPr>
        <p:txBody>
          <a:bodyPr/>
          <a:lstStyle/>
          <a:p>
            <a:endParaRPr lang="en-US"/>
          </a:p>
        </p:txBody>
      </p:sp>
      <p:sp>
        <p:nvSpPr>
          <p:cNvPr id="68649" name="Line 41"/>
          <p:cNvSpPr>
            <a:spLocks noChangeShapeType="1"/>
          </p:cNvSpPr>
          <p:nvPr/>
        </p:nvSpPr>
        <p:spPr bwMode="auto">
          <a:xfrm flipH="1">
            <a:off x="5081588" y="4862514"/>
            <a:ext cx="292100" cy="1587"/>
          </a:xfrm>
          <a:prstGeom prst="line">
            <a:avLst/>
          </a:prstGeom>
          <a:noFill/>
          <a:ln w="4763">
            <a:solidFill>
              <a:srgbClr val="000000"/>
            </a:solidFill>
            <a:round/>
            <a:headEnd/>
            <a:tailEnd/>
          </a:ln>
        </p:spPr>
        <p:txBody>
          <a:bodyPr/>
          <a:lstStyle/>
          <a:p>
            <a:endParaRPr lang="en-US"/>
          </a:p>
        </p:txBody>
      </p:sp>
      <p:sp>
        <p:nvSpPr>
          <p:cNvPr id="68650" name="Freeform 42"/>
          <p:cNvSpPr>
            <a:spLocks/>
          </p:cNvSpPr>
          <p:nvPr/>
        </p:nvSpPr>
        <p:spPr bwMode="auto">
          <a:xfrm>
            <a:off x="5141913" y="5368926"/>
            <a:ext cx="292100" cy="119063"/>
          </a:xfrm>
          <a:custGeom>
            <a:avLst/>
            <a:gdLst>
              <a:gd name="T0" fmla="*/ 2147483647 w 350"/>
              <a:gd name="T1" fmla="*/ 2147483647 h 83"/>
              <a:gd name="T2" fmla="*/ 2147483647 w 350"/>
              <a:gd name="T3" fmla="*/ 0 h 83"/>
              <a:gd name="T4" fmla="*/ 0 w 350"/>
              <a:gd name="T5" fmla="*/ 0 h 83"/>
              <a:gd name="T6" fmla="*/ 0 60000 65536"/>
              <a:gd name="T7" fmla="*/ 0 60000 65536"/>
              <a:gd name="T8" fmla="*/ 0 60000 65536"/>
              <a:gd name="T9" fmla="*/ 0 w 350"/>
              <a:gd name="T10" fmla="*/ 0 h 83"/>
              <a:gd name="T11" fmla="*/ 350 w 350"/>
              <a:gd name="T12" fmla="*/ 83 h 83"/>
            </a:gdLst>
            <a:ahLst/>
            <a:cxnLst>
              <a:cxn ang="T6">
                <a:pos x="T0" y="T1"/>
              </a:cxn>
              <a:cxn ang="T7">
                <a:pos x="T2" y="T3"/>
              </a:cxn>
              <a:cxn ang="T8">
                <a:pos x="T4" y="T5"/>
              </a:cxn>
            </a:cxnLst>
            <a:rect l="T9" t="T10" r="T11" b="T12"/>
            <a:pathLst>
              <a:path w="350" h="83">
                <a:moveTo>
                  <a:pt x="350" y="83"/>
                </a:moveTo>
                <a:lnTo>
                  <a:pt x="105" y="0"/>
                </a:lnTo>
                <a:lnTo>
                  <a:pt x="0" y="0"/>
                </a:lnTo>
              </a:path>
            </a:pathLst>
          </a:custGeom>
          <a:noFill/>
          <a:ln w="4763">
            <a:solidFill>
              <a:srgbClr val="000000"/>
            </a:solidFill>
            <a:round/>
            <a:headEnd/>
            <a:tailEnd/>
          </a:ln>
        </p:spPr>
        <p:txBody>
          <a:bodyPr/>
          <a:lstStyle/>
          <a:p>
            <a:endParaRPr lang="en-US"/>
          </a:p>
        </p:txBody>
      </p:sp>
      <p:sp>
        <p:nvSpPr>
          <p:cNvPr id="68651" name="Rectangle 43"/>
          <p:cNvSpPr>
            <a:spLocks noChangeArrowheads="1"/>
          </p:cNvSpPr>
          <p:nvPr/>
        </p:nvSpPr>
        <p:spPr bwMode="auto">
          <a:xfrm>
            <a:off x="5629275" y="2841625"/>
            <a:ext cx="400050" cy="76200"/>
          </a:xfrm>
          <a:prstGeom prst="rect">
            <a:avLst/>
          </a:prstGeom>
          <a:noFill/>
          <a:ln w="9525">
            <a:noFill/>
            <a:miter lim="800000"/>
            <a:headEnd/>
            <a:tailEnd/>
          </a:ln>
        </p:spPr>
        <p:txBody>
          <a:bodyPr wrap="none" lIns="0" tIns="0" rIns="0" bIns="0">
            <a:spAutoFit/>
          </a:bodyPr>
          <a:lstStyle/>
          <a:p>
            <a:r>
              <a:rPr lang="en-US" sz="500" b="1">
                <a:solidFill>
                  <a:srgbClr val="000000"/>
                </a:solidFill>
              </a:rPr>
              <a:t>Otic ganglion</a:t>
            </a:r>
            <a:endParaRPr lang="en-US" sz="500" b="1"/>
          </a:p>
        </p:txBody>
      </p:sp>
      <p:sp>
        <p:nvSpPr>
          <p:cNvPr id="68652" name="Rectangle 44"/>
          <p:cNvSpPr>
            <a:spLocks noChangeArrowheads="1"/>
          </p:cNvSpPr>
          <p:nvPr/>
        </p:nvSpPr>
        <p:spPr bwMode="auto">
          <a:xfrm>
            <a:off x="6062663" y="2255838"/>
            <a:ext cx="476092" cy="76944"/>
          </a:xfrm>
          <a:prstGeom prst="rect">
            <a:avLst/>
          </a:prstGeom>
          <a:noFill/>
          <a:ln w="9525">
            <a:noFill/>
            <a:miter lim="800000"/>
            <a:headEnd/>
            <a:tailEnd/>
          </a:ln>
        </p:spPr>
        <p:txBody>
          <a:bodyPr wrap="none" lIns="0" tIns="0" rIns="0" bIns="0">
            <a:spAutoFit/>
          </a:bodyPr>
          <a:lstStyle/>
          <a:p>
            <a:r>
              <a:rPr lang="en-US" sz="500" b="1">
                <a:solidFill>
                  <a:srgbClr val="000000"/>
                </a:solidFill>
              </a:rPr>
              <a:t>Ciliary ganglion</a:t>
            </a:r>
            <a:endParaRPr lang="en-US" sz="500" b="1"/>
          </a:p>
        </p:txBody>
      </p:sp>
      <p:sp>
        <p:nvSpPr>
          <p:cNvPr id="68653" name="Rectangle 45"/>
          <p:cNvSpPr>
            <a:spLocks noChangeArrowheads="1"/>
          </p:cNvSpPr>
          <p:nvPr/>
        </p:nvSpPr>
        <p:spPr bwMode="auto">
          <a:xfrm>
            <a:off x="7299326" y="2276475"/>
            <a:ext cx="112713" cy="76200"/>
          </a:xfrm>
          <a:prstGeom prst="rect">
            <a:avLst/>
          </a:prstGeom>
          <a:noFill/>
          <a:ln w="9525">
            <a:noFill/>
            <a:miter lim="800000"/>
            <a:headEnd/>
            <a:tailEnd/>
          </a:ln>
        </p:spPr>
        <p:txBody>
          <a:bodyPr wrap="none" lIns="0" tIns="0" rIns="0" bIns="0">
            <a:spAutoFit/>
          </a:bodyPr>
          <a:lstStyle/>
          <a:p>
            <a:r>
              <a:rPr lang="en-US" sz="500" b="1">
                <a:solidFill>
                  <a:srgbClr val="000000"/>
                </a:solidFill>
              </a:rPr>
              <a:t>Eye</a:t>
            </a:r>
            <a:endParaRPr lang="en-US" sz="500" b="1"/>
          </a:p>
        </p:txBody>
      </p:sp>
      <p:sp>
        <p:nvSpPr>
          <p:cNvPr id="68654" name="Line 46"/>
          <p:cNvSpPr>
            <a:spLocks noChangeShapeType="1"/>
          </p:cNvSpPr>
          <p:nvPr/>
        </p:nvSpPr>
        <p:spPr bwMode="auto">
          <a:xfrm flipH="1">
            <a:off x="5005388" y="4470400"/>
            <a:ext cx="368300" cy="1588"/>
          </a:xfrm>
          <a:prstGeom prst="line">
            <a:avLst/>
          </a:prstGeom>
          <a:noFill/>
          <a:ln w="4763">
            <a:solidFill>
              <a:srgbClr val="000000"/>
            </a:solidFill>
            <a:round/>
            <a:headEnd/>
            <a:tailEnd/>
          </a:ln>
        </p:spPr>
        <p:txBody>
          <a:bodyPr/>
          <a:lstStyle/>
          <a:p>
            <a:endParaRPr lang="en-US"/>
          </a:p>
        </p:txBody>
      </p:sp>
      <p:sp>
        <p:nvSpPr>
          <p:cNvPr id="68655" name="Line 47"/>
          <p:cNvSpPr>
            <a:spLocks noChangeShapeType="1"/>
          </p:cNvSpPr>
          <p:nvPr/>
        </p:nvSpPr>
        <p:spPr bwMode="auto">
          <a:xfrm flipH="1">
            <a:off x="5167313" y="3867150"/>
            <a:ext cx="133350" cy="1588"/>
          </a:xfrm>
          <a:prstGeom prst="line">
            <a:avLst/>
          </a:prstGeom>
          <a:noFill/>
          <a:ln w="4763">
            <a:solidFill>
              <a:srgbClr val="000000"/>
            </a:solidFill>
            <a:round/>
            <a:headEnd/>
            <a:tailEnd/>
          </a:ln>
        </p:spPr>
        <p:txBody>
          <a:bodyPr/>
          <a:lstStyle/>
          <a:p>
            <a:endParaRPr lang="en-US"/>
          </a:p>
        </p:txBody>
      </p:sp>
      <p:sp>
        <p:nvSpPr>
          <p:cNvPr id="68656" name="Line 48"/>
          <p:cNvSpPr>
            <a:spLocks noChangeShapeType="1"/>
          </p:cNvSpPr>
          <p:nvPr/>
        </p:nvSpPr>
        <p:spPr bwMode="auto">
          <a:xfrm flipH="1">
            <a:off x="5018089" y="5975350"/>
            <a:ext cx="211137" cy="1588"/>
          </a:xfrm>
          <a:prstGeom prst="line">
            <a:avLst/>
          </a:prstGeom>
          <a:noFill/>
          <a:ln w="4763">
            <a:solidFill>
              <a:srgbClr val="000000"/>
            </a:solidFill>
            <a:round/>
            <a:headEnd/>
            <a:tailEnd/>
          </a:ln>
        </p:spPr>
        <p:txBody>
          <a:bodyPr/>
          <a:lstStyle/>
          <a:p>
            <a:endParaRPr lang="en-US"/>
          </a:p>
        </p:txBody>
      </p:sp>
      <p:sp>
        <p:nvSpPr>
          <p:cNvPr id="68657" name="Line 49"/>
          <p:cNvSpPr>
            <a:spLocks noChangeShapeType="1"/>
          </p:cNvSpPr>
          <p:nvPr/>
        </p:nvSpPr>
        <p:spPr bwMode="auto">
          <a:xfrm flipH="1" flipV="1">
            <a:off x="4986339" y="5888038"/>
            <a:ext cx="134937" cy="87312"/>
          </a:xfrm>
          <a:prstGeom prst="line">
            <a:avLst/>
          </a:prstGeom>
          <a:noFill/>
          <a:ln w="4763">
            <a:solidFill>
              <a:srgbClr val="000000"/>
            </a:solidFill>
            <a:round/>
            <a:headEnd/>
            <a:tailEnd/>
          </a:ln>
        </p:spPr>
        <p:txBody>
          <a:bodyPr/>
          <a:lstStyle/>
          <a:p>
            <a:endParaRPr lang="en-US"/>
          </a:p>
        </p:txBody>
      </p:sp>
      <p:sp>
        <p:nvSpPr>
          <p:cNvPr id="68658" name="Rectangle 50"/>
          <p:cNvSpPr>
            <a:spLocks noChangeArrowheads="1"/>
          </p:cNvSpPr>
          <p:nvPr/>
        </p:nvSpPr>
        <p:spPr bwMode="auto">
          <a:xfrm>
            <a:off x="6375401" y="6597650"/>
            <a:ext cx="168275" cy="76200"/>
          </a:xfrm>
          <a:prstGeom prst="rect">
            <a:avLst/>
          </a:prstGeom>
          <a:noFill/>
          <a:ln w="9525">
            <a:noFill/>
            <a:miter lim="800000"/>
            <a:headEnd/>
            <a:tailEnd/>
          </a:ln>
        </p:spPr>
        <p:txBody>
          <a:bodyPr wrap="none" lIns="0" tIns="0" rIns="0" bIns="0">
            <a:spAutoFit/>
          </a:bodyPr>
          <a:lstStyle/>
          <a:p>
            <a:r>
              <a:rPr lang="en-US" sz="500" b="1">
                <a:solidFill>
                  <a:srgbClr val="000000"/>
                </a:solidFill>
              </a:rPr>
              <a:t>Penis</a:t>
            </a:r>
            <a:endParaRPr lang="en-US" sz="500" b="1"/>
          </a:p>
        </p:txBody>
      </p:sp>
      <p:sp>
        <p:nvSpPr>
          <p:cNvPr id="68659" name="Freeform 51"/>
          <p:cNvSpPr>
            <a:spLocks/>
          </p:cNvSpPr>
          <p:nvPr/>
        </p:nvSpPr>
        <p:spPr bwMode="auto">
          <a:xfrm>
            <a:off x="6162676" y="6543675"/>
            <a:ext cx="195263" cy="95250"/>
          </a:xfrm>
          <a:custGeom>
            <a:avLst/>
            <a:gdLst>
              <a:gd name="T0" fmla="*/ 2147483647 w 165"/>
              <a:gd name="T1" fmla="*/ 2147483647 h 81"/>
              <a:gd name="T2" fmla="*/ 2147483647 w 165"/>
              <a:gd name="T3" fmla="*/ 2147483647 h 81"/>
              <a:gd name="T4" fmla="*/ 0 w 165"/>
              <a:gd name="T5" fmla="*/ 0 h 81"/>
              <a:gd name="T6" fmla="*/ 0 60000 65536"/>
              <a:gd name="T7" fmla="*/ 0 60000 65536"/>
              <a:gd name="T8" fmla="*/ 0 60000 65536"/>
              <a:gd name="T9" fmla="*/ 0 w 165"/>
              <a:gd name="T10" fmla="*/ 0 h 81"/>
              <a:gd name="T11" fmla="*/ 165 w 165"/>
              <a:gd name="T12" fmla="*/ 81 h 81"/>
            </a:gdLst>
            <a:ahLst/>
            <a:cxnLst>
              <a:cxn ang="T6">
                <a:pos x="T0" y="T1"/>
              </a:cxn>
              <a:cxn ang="T7">
                <a:pos x="T2" y="T3"/>
              </a:cxn>
              <a:cxn ang="T8">
                <a:pos x="T4" y="T5"/>
              </a:cxn>
            </a:cxnLst>
            <a:rect l="T9" t="T10" r="T11" b="T12"/>
            <a:pathLst>
              <a:path w="165" h="81">
                <a:moveTo>
                  <a:pt x="165" y="81"/>
                </a:moveTo>
                <a:lnTo>
                  <a:pt x="134" y="81"/>
                </a:lnTo>
                <a:lnTo>
                  <a:pt x="0" y="0"/>
                </a:lnTo>
              </a:path>
            </a:pathLst>
          </a:custGeom>
          <a:noFill/>
          <a:ln w="4763">
            <a:solidFill>
              <a:srgbClr val="000000"/>
            </a:solidFill>
            <a:round/>
            <a:headEnd/>
            <a:tailEnd/>
          </a:ln>
        </p:spPr>
        <p:txBody>
          <a:bodyPr/>
          <a:lstStyle/>
          <a:p>
            <a:endParaRPr lang="en-US"/>
          </a:p>
        </p:txBody>
      </p:sp>
      <p:sp>
        <p:nvSpPr>
          <p:cNvPr id="68660" name="Rectangle 52"/>
          <p:cNvSpPr>
            <a:spLocks noChangeArrowheads="1"/>
          </p:cNvSpPr>
          <p:nvPr/>
        </p:nvSpPr>
        <p:spPr bwMode="auto">
          <a:xfrm>
            <a:off x="7300913" y="6604000"/>
            <a:ext cx="181140" cy="76944"/>
          </a:xfrm>
          <a:prstGeom prst="rect">
            <a:avLst/>
          </a:prstGeom>
          <a:noFill/>
          <a:ln w="9525">
            <a:noFill/>
            <a:miter lim="800000"/>
            <a:headEnd/>
            <a:tailEnd/>
          </a:ln>
        </p:spPr>
        <p:txBody>
          <a:bodyPr wrap="none" lIns="0" tIns="0" rIns="0" bIns="0">
            <a:spAutoFit/>
          </a:bodyPr>
          <a:lstStyle/>
          <a:p>
            <a:r>
              <a:rPr lang="en-US" sz="500" b="1">
                <a:solidFill>
                  <a:srgbClr val="000000"/>
                </a:solidFill>
              </a:rPr>
              <a:t>Ovary</a:t>
            </a:r>
            <a:endParaRPr lang="en-US" sz="500" b="1"/>
          </a:p>
        </p:txBody>
      </p:sp>
      <p:sp>
        <p:nvSpPr>
          <p:cNvPr id="68661" name="Line 53"/>
          <p:cNvSpPr>
            <a:spLocks noChangeShapeType="1"/>
          </p:cNvSpPr>
          <p:nvPr/>
        </p:nvSpPr>
        <p:spPr bwMode="auto">
          <a:xfrm flipH="1">
            <a:off x="6883400" y="6642100"/>
            <a:ext cx="401638" cy="1588"/>
          </a:xfrm>
          <a:prstGeom prst="line">
            <a:avLst/>
          </a:prstGeom>
          <a:noFill/>
          <a:ln w="4763">
            <a:solidFill>
              <a:srgbClr val="000000"/>
            </a:solidFill>
            <a:round/>
            <a:headEnd/>
            <a:tailEnd/>
          </a:ln>
        </p:spPr>
        <p:txBody>
          <a:bodyPr/>
          <a:lstStyle/>
          <a:p>
            <a:endParaRPr lang="en-US"/>
          </a:p>
        </p:txBody>
      </p:sp>
      <p:sp>
        <p:nvSpPr>
          <p:cNvPr id="68662" name="Freeform 54"/>
          <p:cNvSpPr>
            <a:spLocks/>
          </p:cNvSpPr>
          <p:nvPr/>
        </p:nvSpPr>
        <p:spPr bwMode="auto">
          <a:xfrm>
            <a:off x="6748464" y="2457451"/>
            <a:ext cx="536575" cy="250825"/>
          </a:xfrm>
          <a:custGeom>
            <a:avLst/>
            <a:gdLst>
              <a:gd name="T0" fmla="*/ 2147483647 w 453"/>
              <a:gd name="T1" fmla="*/ 0 h 212"/>
              <a:gd name="T2" fmla="*/ 2147483647 w 453"/>
              <a:gd name="T3" fmla="*/ 0 h 212"/>
              <a:gd name="T4" fmla="*/ 0 w 453"/>
              <a:gd name="T5" fmla="*/ 2147483647 h 212"/>
              <a:gd name="T6" fmla="*/ 0 60000 65536"/>
              <a:gd name="T7" fmla="*/ 0 60000 65536"/>
              <a:gd name="T8" fmla="*/ 0 60000 65536"/>
              <a:gd name="T9" fmla="*/ 0 w 453"/>
              <a:gd name="T10" fmla="*/ 0 h 212"/>
              <a:gd name="T11" fmla="*/ 453 w 453"/>
              <a:gd name="T12" fmla="*/ 212 h 212"/>
            </a:gdLst>
            <a:ahLst/>
            <a:cxnLst>
              <a:cxn ang="T6">
                <a:pos x="T0" y="T1"/>
              </a:cxn>
              <a:cxn ang="T7">
                <a:pos x="T2" y="T3"/>
              </a:cxn>
              <a:cxn ang="T8">
                <a:pos x="T4" y="T5"/>
              </a:cxn>
            </a:cxnLst>
            <a:rect l="T9" t="T10" r="T11" b="T12"/>
            <a:pathLst>
              <a:path w="453" h="212">
                <a:moveTo>
                  <a:pt x="453" y="0"/>
                </a:moveTo>
                <a:lnTo>
                  <a:pt x="158" y="0"/>
                </a:lnTo>
                <a:lnTo>
                  <a:pt x="0" y="212"/>
                </a:lnTo>
              </a:path>
            </a:pathLst>
          </a:custGeom>
          <a:noFill/>
          <a:ln w="4763">
            <a:solidFill>
              <a:srgbClr val="000000"/>
            </a:solidFill>
            <a:round/>
            <a:headEnd/>
            <a:tailEnd/>
          </a:ln>
        </p:spPr>
        <p:txBody>
          <a:bodyPr/>
          <a:lstStyle/>
          <a:p>
            <a:endParaRPr lang="en-US"/>
          </a:p>
        </p:txBody>
      </p:sp>
      <p:sp>
        <p:nvSpPr>
          <p:cNvPr id="68663" name="Line 55"/>
          <p:cNvSpPr>
            <a:spLocks noChangeShapeType="1"/>
          </p:cNvSpPr>
          <p:nvPr/>
        </p:nvSpPr>
        <p:spPr bwMode="auto">
          <a:xfrm>
            <a:off x="7013575" y="4705350"/>
            <a:ext cx="96838" cy="65088"/>
          </a:xfrm>
          <a:prstGeom prst="line">
            <a:avLst/>
          </a:prstGeom>
          <a:noFill/>
          <a:ln w="4763">
            <a:solidFill>
              <a:srgbClr val="000000"/>
            </a:solidFill>
            <a:round/>
            <a:headEnd/>
            <a:tailEnd/>
          </a:ln>
        </p:spPr>
        <p:txBody>
          <a:bodyPr/>
          <a:lstStyle/>
          <a:p>
            <a:endParaRPr lang="en-US"/>
          </a:p>
        </p:txBody>
      </p:sp>
      <p:sp>
        <p:nvSpPr>
          <p:cNvPr id="68664" name="Line 56"/>
          <p:cNvSpPr>
            <a:spLocks noChangeShapeType="1"/>
          </p:cNvSpPr>
          <p:nvPr/>
        </p:nvSpPr>
        <p:spPr bwMode="auto">
          <a:xfrm>
            <a:off x="6723064" y="6442076"/>
            <a:ext cx="160337" cy="200025"/>
          </a:xfrm>
          <a:prstGeom prst="line">
            <a:avLst/>
          </a:prstGeom>
          <a:noFill/>
          <a:ln w="4763">
            <a:solidFill>
              <a:srgbClr val="000000"/>
            </a:solidFill>
            <a:round/>
            <a:headEnd/>
            <a:tailEnd/>
          </a:ln>
        </p:spPr>
        <p:txBody>
          <a:bodyPr/>
          <a:lstStyle/>
          <a:p>
            <a:endParaRPr lang="en-US"/>
          </a:p>
        </p:txBody>
      </p:sp>
      <p:sp>
        <p:nvSpPr>
          <p:cNvPr id="68665" name="Line 57"/>
          <p:cNvSpPr>
            <a:spLocks noChangeShapeType="1"/>
          </p:cNvSpPr>
          <p:nvPr/>
        </p:nvSpPr>
        <p:spPr bwMode="auto">
          <a:xfrm flipH="1" flipV="1">
            <a:off x="5010151" y="5768976"/>
            <a:ext cx="111125" cy="206375"/>
          </a:xfrm>
          <a:prstGeom prst="line">
            <a:avLst/>
          </a:prstGeom>
          <a:noFill/>
          <a:ln w="4763">
            <a:solidFill>
              <a:srgbClr val="000000"/>
            </a:solidFill>
            <a:round/>
            <a:headEnd/>
            <a:tailEnd/>
          </a:ln>
        </p:spPr>
        <p:txBody>
          <a:bodyPr/>
          <a:lstStyle/>
          <a:p>
            <a:endParaRPr lang="en-US"/>
          </a:p>
        </p:txBody>
      </p:sp>
      <p:sp>
        <p:nvSpPr>
          <p:cNvPr id="68666" name="Line 58"/>
          <p:cNvSpPr>
            <a:spLocks noChangeShapeType="1"/>
          </p:cNvSpPr>
          <p:nvPr/>
        </p:nvSpPr>
        <p:spPr bwMode="auto">
          <a:xfrm>
            <a:off x="6196014" y="2590800"/>
            <a:ext cx="39687" cy="50800"/>
          </a:xfrm>
          <a:prstGeom prst="line">
            <a:avLst/>
          </a:prstGeom>
          <a:noFill/>
          <a:ln w="4763">
            <a:solidFill>
              <a:srgbClr val="000000"/>
            </a:solidFill>
            <a:round/>
            <a:headEnd/>
            <a:tailEnd/>
          </a:ln>
        </p:spPr>
        <p:txBody>
          <a:bodyPr/>
          <a:lstStyle/>
          <a:p>
            <a:endParaRPr lang="en-US"/>
          </a:p>
        </p:txBody>
      </p:sp>
      <p:sp>
        <p:nvSpPr>
          <p:cNvPr id="68667" name="Freeform 59"/>
          <p:cNvSpPr>
            <a:spLocks/>
          </p:cNvSpPr>
          <p:nvPr/>
        </p:nvSpPr>
        <p:spPr bwMode="auto">
          <a:xfrm>
            <a:off x="6935788" y="2270126"/>
            <a:ext cx="349250" cy="49213"/>
          </a:xfrm>
          <a:custGeom>
            <a:avLst/>
            <a:gdLst>
              <a:gd name="T0" fmla="*/ 0 w 295"/>
              <a:gd name="T1" fmla="*/ 0 h 41"/>
              <a:gd name="T2" fmla="*/ 2147483647 w 295"/>
              <a:gd name="T3" fmla="*/ 2147483647 h 41"/>
              <a:gd name="T4" fmla="*/ 2147483647 w 295"/>
              <a:gd name="T5" fmla="*/ 2147483647 h 41"/>
              <a:gd name="T6" fmla="*/ 0 60000 65536"/>
              <a:gd name="T7" fmla="*/ 0 60000 65536"/>
              <a:gd name="T8" fmla="*/ 0 60000 65536"/>
              <a:gd name="T9" fmla="*/ 0 w 295"/>
              <a:gd name="T10" fmla="*/ 0 h 41"/>
              <a:gd name="T11" fmla="*/ 295 w 295"/>
              <a:gd name="T12" fmla="*/ 41 h 41"/>
            </a:gdLst>
            <a:ahLst/>
            <a:cxnLst>
              <a:cxn ang="T6">
                <a:pos x="T0" y="T1"/>
              </a:cxn>
              <a:cxn ang="T7">
                <a:pos x="T2" y="T3"/>
              </a:cxn>
              <a:cxn ang="T8">
                <a:pos x="T4" y="T5"/>
              </a:cxn>
            </a:cxnLst>
            <a:rect l="T9" t="T10" r="T11" b="T12"/>
            <a:pathLst>
              <a:path w="295" h="41">
                <a:moveTo>
                  <a:pt x="0" y="0"/>
                </a:moveTo>
                <a:lnTo>
                  <a:pt x="152" y="41"/>
                </a:lnTo>
                <a:lnTo>
                  <a:pt x="295" y="41"/>
                </a:lnTo>
              </a:path>
            </a:pathLst>
          </a:custGeom>
          <a:noFill/>
          <a:ln w="4763">
            <a:solidFill>
              <a:srgbClr val="000000"/>
            </a:solidFill>
            <a:round/>
            <a:headEnd/>
            <a:tailEnd/>
          </a:ln>
        </p:spPr>
        <p:txBody>
          <a:bodyPr/>
          <a:lstStyle/>
          <a:p>
            <a:endParaRPr lang="en-US"/>
          </a:p>
        </p:txBody>
      </p:sp>
      <p:sp>
        <p:nvSpPr>
          <p:cNvPr id="68668" name="Line 60"/>
          <p:cNvSpPr>
            <a:spLocks noChangeShapeType="1"/>
          </p:cNvSpPr>
          <p:nvPr/>
        </p:nvSpPr>
        <p:spPr bwMode="auto">
          <a:xfrm flipH="1">
            <a:off x="6846888" y="2457451"/>
            <a:ext cx="88900" cy="282575"/>
          </a:xfrm>
          <a:prstGeom prst="line">
            <a:avLst/>
          </a:prstGeom>
          <a:noFill/>
          <a:ln w="4763">
            <a:solidFill>
              <a:srgbClr val="000000"/>
            </a:solidFill>
            <a:round/>
            <a:headEnd/>
            <a:tailEnd/>
          </a:ln>
        </p:spPr>
        <p:txBody>
          <a:bodyPr/>
          <a:lstStyle/>
          <a:p>
            <a:endParaRPr lang="en-US"/>
          </a:p>
        </p:txBody>
      </p:sp>
      <p:sp>
        <p:nvSpPr>
          <p:cNvPr id="68669" name="Text Box 61"/>
          <p:cNvSpPr txBox="1">
            <a:spLocks noChangeArrowheads="1"/>
          </p:cNvSpPr>
          <p:nvPr/>
        </p:nvSpPr>
        <p:spPr bwMode="auto">
          <a:xfrm>
            <a:off x="5611813" y="2057400"/>
            <a:ext cx="558800" cy="152400"/>
          </a:xfrm>
          <a:prstGeom prst="rect">
            <a:avLst/>
          </a:prstGeom>
          <a:noFill/>
          <a:ln w="9525">
            <a:noFill/>
            <a:miter lim="800000"/>
            <a:headEnd/>
            <a:tailEnd/>
          </a:ln>
        </p:spPr>
        <p:txBody>
          <a:bodyPr wrap="none" lIns="0" tIns="0" bIns="0">
            <a:spAutoFit/>
          </a:bodyPr>
          <a:lstStyle/>
          <a:p>
            <a:r>
              <a:rPr lang="en-US" sz="500" b="1"/>
              <a:t>Sphenopalatine</a:t>
            </a:r>
          </a:p>
          <a:p>
            <a:r>
              <a:rPr lang="en-US" sz="500" b="1"/>
              <a:t>ganglion</a:t>
            </a:r>
          </a:p>
        </p:txBody>
      </p:sp>
      <p:sp>
        <p:nvSpPr>
          <p:cNvPr id="68670" name="Text Box 62"/>
          <p:cNvSpPr txBox="1">
            <a:spLocks noChangeArrowheads="1"/>
          </p:cNvSpPr>
          <p:nvPr/>
        </p:nvSpPr>
        <p:spPr bwMode="auto">
          <a:xfrm>
            <a:off x="5233988" y="2271713"/>
            <a:ext cx="330200" cy="152400"/>
          </a:xfrm>
          <a:prstGeom prst="rect">
            <a:avLst/>
          </a:prstGeom>
          <a:noFill/>
          <a:ln w="9525">
            <a:noFill/>
            <a:miter lim="800000"/>
            <a:headEnd/>
            <a:tailEnd/>
          </a:ln>
        </p:spPr>
        <p:txBody>
          <a:bodyPr wrap="none" lIns="0" tIns="0" bIns="0">
            <a:spAutoFit/>
          </a:bodyPr>
          <a:lstStyle/>
          <a:p>
            <a:r>
              <a:rPr lang="en-US" sz="500" b="1"/>
              <a:t>Cranial</a:t>
            </a:r>
          </a:p>
          <a:p>
            <a:r>
              <a:rPr lang="en-US" sz="500" b="1"/>
              <a:t>nerve III</a:t>
            </a:r>
          </a:p>
        </p:txBody>
      </p:sp>
      <p:sp>
        <p:nvSpPr>
          <p:cNvPr id="68671" name="Text Box 63"/>
          <p:cNvSpPr txBox="1">
            <a:spLocks noChangeArrowheads="1"/>
          </p:cNvSpPr>
          <p:nvPr/>
        </p:nvSpPr>
        <p:spPr bwMode="auto">
          <a:xfrm>
            <a:off x="5233989" y="2590800"/>
            <a:ext cx="306387" cy="228600"/>
          </a:xfrm>
          <a:prstGeom prst="rect">
            <a:avLst/>
          </a:prstGeom>
          <a:noFill/>
          <a:ln w="9525">
            <a:noFill/>
            <a:miter lim="800000"/>
            <a:headEnd/>
            <a:tailEnd/>
          </a:ln>
        </p:spPr>
        <p:txBody>
          <a:bodyPr wrap="none" lIns="0" tIns="0" bIns="0">
            <a:spAutoFit/>
          </a:bodyPr>
          <a:lstStyle/>
          <a:p>
            <a:r>
              <a:rPr lang="en-US" sz="500" b="1"/>
              <a:t>Cranial</a:t>
            </a:r>
          </a:p>
          <a:p>
            <a:r>
              <a:rPr lang="en-US" sz="500" b="1"/>
              <a:t>nerve</a:t>
            </a:r>
          </a:p>
          <a:p>
            <a:r>
              <a:rPr lang="en-US" sz="500" b="1"/>
              <a:t>VII</a:t>
            </a:r>
          </a:p>
        </p:txBody>
      </p:sp>
      <p:sp>
        <p:nvSpPr>
          <p:cNvPr id="68672" name="Text Box 64"/>
          <p:cNvSpPr txBox="1">
            <a:spLocks noChangeArrowheads="1"/>
          </p:cNvSpPr>
          <p:nvPr/>
        </p:nvSpPr>
        <p:spPr bwMode="auto">
          <a:xfrm>
            <a:off x="5646738" y="2544763"/>
            <a:ext cx="550862" cy="152400"/>
          </a:xfrm>
          <a:prstGeom prst="rect">
            <a:avLst/>
          </a:prstGeom>
          <a:noFill/>
          <a:ln w="9525">
            <a:noFill/>
            <a:miter lim="800000"/>
            <a:headEnd/>
            <a:tailEnd/>
          </a:ln>
        </p:spPr>
        <p:txBody>
          <a:bodyPr wrap="none" lIns="0" tIns="0" bIns="0">
            <a:spAutoFit/>
          </a:bodyPr>
          <a:lstStyle/>
          <a:p>
            <a:r>
              <a:rPr lang="en-US" sz="500" b="1"/>
              <a:t>Submandibular</a:t>
            </a:r>
          </a:p>
          <a:p>
            <a:r>
              <a:rPr lang="en-US" sz="500" b="1"/>
              <a:t>ganglion</a:t>
            </a:r>
          </a:p>
        </p:txBody>
      </p:sp>
      <p:sp>
        <p:nvSpPr>
          <p:cNvPr id="68673" name="Text Box 65"/>
          <p:cNvSpPr txBox="1">
            <a:spLocks noChangeArrowheads="1"/>
          </p:cNvSpPr>
          <p:nvPr/>
        </p:nvSpPr>
        <p:spPr bwMode="auto">
          <a:xfrm>
            <a:off x="5089525" y="2922588"/>
            <a:ext cx="338138" cy="152400"/>
          </a:xfrm>
          <a:prstGeom prst="rect">
            <a:avLst/>
          </a:prstGeom>
          <a:noFill/>
          <a:ln w="9525">
            <a:noFill/>
            <a:miter lim="800000"/>
            <a:headEnd/>
            <a:tailEnd/>
          </a:ln>
        </p:spPr>
        <p:txBody>
          <a:bodyPr wrap="none" lIns="0" tIns="0" bIns="0">
            <a:spAutoFit/>
          </a:bodyPr>
          <a:lstStyle/>
          <a:p>
            <a:r>
              <a:rPr lang="en-US" sz="500" b="1"/>
              <a:t>Cranial</a:t>
            </a:r>
          </a:p>
          <a:p>
            <a:r>
              <a:rPr lang="en-US" sz="500" b="1"/>
              <a:t>nerve IX</a:t>
            </a:r>
          </a:p>
        </p:txBody>
      </p:sp>
      <p:sp>
        <p:nvSpPr>
          <p:cNvPr id="68674" name="Text Box 66"/>
          <p:cNvSpPr txBox="1">
            <a:spLocks noChangeArrowheads="1"/>
          </p:cNvSpPr>
          <p:nvPr/>
        </p:nvSpPr>
        <p:spPr bwMode="auto">
          <a:xfrm>
            <a:off x="5184775" y="3170238"/>
            <a:ext cx="552450" cy="152400"/>
          </a:xfrm>
          <a:prstGeom prst="rect">
            <a:avLst/>
          </a:prstGeom>
          <a:noFill/>
          <a:ln w="9525">
            <a:noFill/>
            <a:miter lim="800000"/>
            <a:headEnd/>
            <a:tailEnd/>
          </a:ln>
        </p:spPr>
        <p:txBody>
          <a:bodyPr wrap="none" lIns="0" tIns="0" bIns="0">
            <a:spAutoFit/>
          </a:bodyPr>
          <a:lstStyle/>
          <a:p>
            <a:r>
              <a:rPr lang="en-US" sz="500" b="1"/>
              <a:t>Cranial nerve X</a:t>
            </a:r>
          </a:p>
          <a:p>
            <a:r>
              <a:rPr lang="en-US" sz="500" b="1"/>
              <a:t>(Vagus)</a:t>
            </a:r>
          </a:p>
        </p:txBody>
      </p:sp>
      <p:sp>
        <p:nvSpPr>
          <p:cNvPr id="68675" name="Text Box 67"/>
          <p:cNvSpPr txBox="1">
            <a:spLocks noChangeArrowheads="1"/>
          </p:cNvSpPr>
          <p:nvPr/>
        </p:nvSpPr>
        <p:spPr bwMode="auto">
          <a:xfrm>
            <a:off x="4808539" y="3827463"/>
            <a:ext cx="452437" cy="228600"/>
          </a:xfrm>
          <a:prstGeom prst="rect">
            <a:avLst/>
          </a:prstGeom>
          <a:noFill/>
          <a:ln w="9525">
            <a:noFill/>
            <a:miter lim="800000"/>
            <a:headEnd/>
            <a:tailEnd/>
          </a:ln>
        </p:spPr>
        <p:txBody>
          <a:bodyPr wrap="none" lIns="0" tIns="0" bIns="0">
            <a:spAutoFit/>
          </a:bodyPr>
          <a:lstStyle/>
          <a:p>
            <a:r>
              <a:rPr lang="en-US" sz="500" b="1"/>
              <a:t>Cardiac and</a:t>
            </a:r>
          </a:p>
          <a:p>
            <a:r>
              <a:rPr lang="en-US" sz="500" b="1"/>
              <a:t>pulmonary</a:t>
            </a:r>
          </a:p>
          <a:p>
            <a:r>
              <a:rPr lang="en-US" sz="500" b="1"/>
              <a:t>plexuses</a:t>
            </a:r>
          </a:p>
        </p:txBody>
      </p:sp>
      <p:sp>
        <p:nvSpPr>
          <p:cNvPr id="68676" name="Text Box 68"/>
          <p:cNvSpPr txBox="1">
            <a:spLocks noChangeArrowheads="1"/>
          </p:cNvSpPr>
          <p:nvPr/>
        </p:nvSpPr>
        <p:spPr bwMode="auto">
          <a:xfrm>
            <a:off x="4808538" y="4422775"/>
            <a:ext cx="290512" cy="152400"/>
          </a:xfrm>
          <a:prstGeom prst="rect">
            <a:avLst/>
          </a:prstGeom>
          <a:noFill/>
          <a:ln w="9525">
            <a:noFill/>
            <a:miter lim="800000"/>
            <a:headEnd/>
            <a:tailEnd/>
          </a:ln>
        </p:spPr>
        <p:txBody>
          <a:bodyPr wrap="none" lIns="0" tIns="0" bIns="0">
            <a:spAutoFit/>
          </a:bodyPr>
          <a:lstStyle/>
          <a:p>
            <a:r>
              <a:rPr lang="en-US" sz="500" b="1"/>
              <a:t>Celiac</a:t>
            </a:r>
          </a:p>
          <a:p>
            <a:r>
              <a:rPr lang="en-US" sz="500" b="1"/>
              <a:t>plexus</a:t>
            </a:r>
          </a:p>
        </p:txBody>
      </p:sp>
      <p:sp>
        <p:nvSpPr>
          <p:cNvPr id="68677" name="Text Box 69"/>
          <p:cNvSpPr txBox="1">
            <a:spLocks noChangeArrowheads="1"/>
          </p:cNvSpPr>
          <p:nvPr/>
        </p:nvSpPr>
        <p:spPr bwMode="auto">
          <a:xfrm>
            <a:off x="4808539" y="4819650"/>
            <a:ext cx="447675" cy="228600"/>
          </a:xfrm>
          <a:prstGeom prst="rect">
            <a:avLst/>
          </a:prstGeom>
          <a:noFill/>
          <a:ln w="9525">
            <a:noFill/>
            <a:miter lim="800000"/>
            <a:headEnd/>
            <a:tailEnd/>
          </a:ln>
        </p:spPr>
        <p:txBody>
          <a:bodyPr wrap="none" lIns="0" tIns="0" bIns="0">
            <a:spAutoFit/>
          </a:bodyPr>
          <a:lstStyle/>
          <a:p>
            <a:r>
              <a:rPr lang="en-US" sz="500" b="1"/>
              <a:t>Superior</a:t>
            </a:r>
          </a:p>
          <a:p>
            <a:r>
              <a:rPr lang="en-US" sz="500" b="1"/>
              <a:t>hypogastric</a:t>
            </a:r>
          </a:p>
          <a:p>
            <a:r>
              <a:rPr lang="en-US" sz="500" b="1"/>
              <a:t>plexus</a:t>
            </a:r>
          </a:p>
        </p:txBody>
      </p:sp>
      <p:sp>
        <p:nvSpPr>
          <p:cNvPr id="68678" name="Text Box 70"/>
          <p:cNvSpPr txBox="1">
            <a:spLocks noChangeArrowheads="1"/>
          </p:cNvSpPr>
          <p:nvPr/>
        </p:nvSpPr>
        <p:spPr bwMode="auto">
          <a:xfrm>
            <a:off x="4856164" y="5324475"/>
            <a:ext cx="447675" cy="228600"/>
          </a:xfrm>
          <a:prstGeom prst="rect">
            <a:avLst/>
          </a:prstGeom>
          <a:noFill/>
          <a:ln w="9525">
            <a:noFill/>
            <a:miter lim="800000"/>
            <a:headEnd/>
            <a:tailEnd/>
          </a:ln>
        </p:spPr>
        <p:txBody>
          <a:bodyPr wrap="none" lIns="0" tIns="0" bIns="0">
            <a:spAutoFit/>
          </a:bodyPr>
          <a:lstStyle/>
          <a:p>
            <a:r>
              <a:rPr lang="en-US" sz="500" b="1"/>
              <a:t>Inferior</a:t>
            </a:r>
          </a:p>
          <a:p>
            <a:r>
              <a:rPr lang="en-US" sz="500" b="1"/>
              <a:t>hypogastric</a:t>
            </a:r>
          </a:p>
          <a:p>
            <a:r>
              <a:rPr lang="en-US" sz="500" b="1"/>
              <a:t>plexus</a:t>
            </a:r>
          </a:p>
        </p:txBody>
      </p:sp>
      <p:sp>
        <p:nvSpPr>
          <p:cNvPr id="68679" name="Text Box 71"/>
          <p:cNvSpPr txBox="1">
            <a:spLocks noChangeArrowheads="1"/>
          </p:cNvSpPr>
          <p:nvPr/>
        </p:nvSpPr>
        <p:spPr bwMode="auto">
          <a:xfrm>
            <a:off x="4125914" y="5349875"/>
            <a:ext cx="280987" cy="152400"/>
          </a:xfrm>
          <a:prstGeom prst="rect">
            <a:avLst/>
          </a:prstGeom>
          <a:noFill/>
          <a:ln w="9525">
            <a:noFill/>
            <a:miter lim="800000"/>
            <a:headEnd/>
            <a:tailEnd/>
          </a:ln>
        </p:spPr>
        <p:txBody>
          <a:bodyPr wrap="none" lIns="0" tIns="0" bIns="0">
            <a:spAutoFit/>
          </a:bodyPr>
          <a:lstStyle/>
          <a:p>
            <a:r>
              <a:rPr lang="en-US" sz="500" b="1"/>
              <a:t>Spinal</a:t>
            </a:r>
          </a:p>
          <a:p>
            <a:r>
              <a:rPr lang="en-US" sz="500" b="1"/>
              <a:t>cord</a:t>
            </a:r>
          </a:p>
        </p:txBody>
      </p:sp>
      <p:sp>
        <p:nvSpPr>
          <p:cNvPr id="68680" name="Text Box 72"/>
          <p:cNvSpPr txBox="1">
            <a:spLocks noChangeArrowheads="1"/>
          </p:cNvSpPr>
          <p:nvPr/>
        </p:nvSpPr>
        <p:spPr bwMode="auto">
          <a:xfrm>
            <a:off x="5243514" y="5937250"/>
            <a:ext cx="295275" cy="152400"/>
          </a:xfrm>
          <a:prstGeom prst="rect">
            <a:avLst/>
          </a:prstGeom>
          <a:noFill/>
          <a:ln w="9525">
            <a:noFill/>
            <a:miter lim="800000"/>
            <a:headEnd/>
            <a:tailEnd/>
          </a:ln>
        </p:spPr>
        <p:txBody>
          <a:bodyPr wrap="none" lIns="0" tIns="0" bIns="0">
            <a:spAutoFit/>
          </a:bodyPr>
          <a:lstStyle/>
          <a:p>
            <a:r>
              <a:rPr lang="en-US" sz="500" b="1"/>
              <a:t>Pelvic</a:t>
            </a:r>
          </a:p>
          <a:p>
            <a:r>
              <a:rPr lang="en-US" sz="500" b="1"/>
              <a:t>nerves</a:t>
            </a:r>
          </a:p>
        </p:txBody>
      </p:sp>
      <p:sp>
        <p:nvSpPr>
          <p:cNvPr id="68681" name="Text Box 73"/>
          <p:cNvSpPr txBox="1">
            <a:spLocks noChangeArrowheads="1"/>
          </p:cNvSpPr>
          <p:nvPr/>
        </p:nvSpPr>
        <p:spPr bwMode="auto">
          <a:xfrm>
            <a:off x="7300914" y="6146800"/>
            <a:ext cx="319087" cy="152400"/>
          </a:xfrm>
          <a:prstGeom prst="rect">
            <a:avLst/>
          </a:prstGeom>
          <a:noFill/>
          <a:ln w="9525">
            <a:noFill/>
            <a:miter lim="800000"/>
            <a:headEnd/>
            <a:tailEnd/>
          </a:ln>
        </p:spPr>
        <p:txBody>
          <a:bodyPr wrap="none" lIns="0" tIns="0" bIns="0">
            <a:spAutoFit/>
          </a:bodyPr>
          <a:lstStyle/>
          <a:p>
            <a:r>
              <a:rPr lang="en-US" sz="500" b="1"/>
              <a:t>Urinary</a:t>
            </a:r>
          </a:p>
          <a:p>
            <a:r>
              <a:rPr lang="en-US" sz="500" b="1"/>
              <a:t>bladder</a:t>
            </a:r>
          </a:p>
        </p:txBody>
      </p:sp>
      <p:sp>
        <p:nvSpPr>
          <p:cNvPr id="68682" name="Text Box 74"/>
          <p:cNvSpPr txBox="1">
            <a:spLocks noChangeArrowheads="1"/>
          </p:cNvSpPr>
          <p:nvPr/>
        </p:nvSpPr>
        <p:spPr bwMode="auto">
          <a:xfrm>
            <a:off x="7299326" y="2733675"/>
            <a:ext cx="309563" cy="152400"/>
          </a:xfrm>
          <a:prstGeom prst="rect">
            <a:avLst/>
          </a:prstGeom>
          <a:noFill/>
          <a:ln w="9525">
            <a:noFill/>
            <a:miter lim="800000"/>
            <a:headEnd/>
            <a:tailEnd/>
          </a:ln>
        </p:spPr>
        <p:txBody>
          <a:bodyPr wrap="none" lIns="0" tIns="0" bIns="0">
            <a:spAutoFit/>
          </a:bodyPr>
          <a:lstStyle/>
          <a:p>
            <a:r>
              <a:rPr lang="en-US" sz="500" b="1"/>
              <a:t>Parotid</a:t>
            </a:r>
          </a:p>
          <a:p>
            <a:r>
              <a:rPr lang="en-US" sz="500" b="1"/>
              <a:t>gland</a:t>
            </a:r>
          </a:p>
        </p:txBody>
      </p:sp>
      <p:sp>
        <p:nvSpPr>
          <p:cNvPr id="68683" name="Text Box 75"/>
          <p:cNvSpPr txBox="1">
            <a:spLocks noChangeArrowheads="1"/>
          </p:cNvSpPr>
          <p:nvPr/>
        </p:nvSpPr>
        <p:spPr bwMode="auto">
          <a:xfrm>
            <a:off x="7300913" y="2419350"/>
            <a:ext cx="550862" cy="228600"/>
          </a:xfrm>
          <a:prstGeom prst="rect">
            <a:avLst/>
          </a:prstGeom>
          <a:noFill/>
          <a:ln w="9525">
            <a:noFill/>
            <a:miter lim="800000"/>
            <a:headEnd/>
            <a:tailEnd/>
          </a:ln>
        </p:spPr>
        <p:txBody>
          <a:bodyPr wrap="none" lIns="0" tIns="0" bIns="0">
            <a:spAutoFit/>
          </a:bodyPr>
          <a:lstStyle/>
          <a:p>
            <a:r>
              <a:rPr lang="en-US" sz="500" b="1"/>
              <a:t>Submandibular</a:t>
            </a:r>
          </a:p>
          <a:p>
            <a:r>
              <a:rPr lang="en-US" sz="500" b="1"/>
              <a:t>and sublingual</a:t>
            </a:r>
          </a:p>
          <a:p>
            <a:r>
              <a:rPr lang="en-US" sz="500" b="1"/>
              <a:t>glands</a:t>
            </a:r>
          </a:p>
        </p:txBody>
      </p:sp>
      <p:sp>
        <p:nvSpPr>
          <p:cNvPr id="68684" name="Text Box 76"/>
          <p:cNvSpPr txBox="1">
            <a:spLocks noChangeArrowheads="1"/>
          </p:cNvSpPr>
          <p:nvPr/>
        </p:nvSpPr>
        <p:spPr bwMode="auto">
          <a:xfrm>
            <a:off x="7300914" y="2070100"/>
            <a:ext cx="352425" cy="152400"/>
          </a:xfrm>
          <a:prstGeom prst="rect">
            <a:avLst/>
          </a:prstGeom>
          <a:noFill/>
          <a:ln w="9525">
            <a:noFill/>
            <a:miter lim="800000"/>
            <a:headEnd/>
            <a:tailEnd/>
          </a:ln>
        </p:spPr>
        <p:txBody>
          <a:bodyPr wrap="none" lIns="0" tIns="0" bIns="0">
            <a:spAutoFit/>
          </a:bodyPr>
          <a:lstStyle/>
          <a:p>
            <a:r>
              <a:rPr lang="en-US" sz="500" b="1"/>
              <a:t>Lacrimal</a:t>
            </a:r>
          </a:p>
          <a:p>
            <a:r>
              <a:rPr lang="en-US" sz="500" b="1"/>
              <a:t>gland</a:t>
            </a:r>
          </a:p>
        </p:txBody>
      </p:sp>
      <p:sp>
        <p:nvSpPr>
          <p:cNvPr id="68685" name="Text Box 77"/>
          <p:cNvSpPr txBox="1">
            <a:spLocks noChangeArrowheads="1"/>
          </p:cNvSpPr>
          <p:nvPr/>
        </p:nvSpPr>
        <p:spPr bwMode="auto">
          <a:xfrm>
            <a:off x="4191000" y="6429375"/>
            <a:ext cx="508000" cy="152400"/>
          </a:xfrm>
          <a:prstGeom prst="rect">
            <a:avLst/>
          </a:prstGeom>
          <a:noFill/>
          <a:ln w="9525">
            <a:noFill/>
            <a:miter lim="800000"/>
            <a:headEnd/>
            <a:tailEnd/>
          </a:ln>
        </p:spPr>
        <p:txBody>
          <a:bodyPr wrap="none" lIns="0" tIns="0" bIns="0">
            <a:spAutoFit/>
          </a:bodyPr>
          <a:lstStyle/>
          <a:p>
            <a:r>
              <a:rPr lang="en-US" sz="500" b="1"/>
              <a:t>Preganglionic</a:t>
            </a:r>
          </a:p>
          <a:p>
            <a:r>
              <a:rPr lang="en-US" sz="500" b="1"/>
              <a:t>neuron</a:t>
            </a:r>
          </a:p>
        </p:txBody>
      </p:sp>
      <p:sp>
        <p:nvSpPr>
          <p:cNvPr id="68686" name="Text Box 78"/>
          <p:cNvSpPr txBox="1">
            <a:spLocks noChangeArrowheads="1"/>
          </p:cNvSpPr>
          <p:nvPr/>
        </p:nvSpPr>
        <p:spPr bwMode="auto">
          <a:xfrm>
            <a:off x="4662489" y="6429375"/>
            <a:ext cx="541337" cy="152400"/>
          </a:xfrm>
          <a:prstGeom prst="rect">
            <a:avLst/>
          </a:prstGeom>
          <a:noFill/>
          <a:ln w="9525">
            <a:noFill/>
            <a:miter lim="800000"/>
            <a:headEnd/>
            <a:tailEnd/>
          </a:ln>
        </p:spPr>
        <p:txBody>
          <a:bodyPr wrap="none" lIns="0" tIns="0" bIns="0">
            <a:spAutoFit/>
          </a:bodyPr>
          <a:lstStyle/>
          <a:p>
            <a:r>
              <a:rPr lang="en-US" sz="500" b="1"/>
              <a:t>Postganglionic</a:t>
            </a:r>
          </a:p>
          <a:p>
            <a:r>
              <a:rPr lang="en-US" sz="500" b="1"/>
              <a:t>neuron</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5" name="Picture 3" descr="synapse"/>
          <p:cNvPicPr>
            <a:picLocks noChangeAspect="1" noChangeArrowheads="1"/>
          </p:cNvPicPr>
          <p:nvPr/>
        </p:nvPicPr>
        <p:blipFill>
          <a:blip r:embed="rId2"/>
          <a:srcRect/>
          <a:stretch>
            <a:fillRect/>
          </a:stretch>
        </p:blipFill>
        <p:spPr bwMode="auto">
          <a:xfrm>
            <a:off x="1524000" y="-38100"/>
            <a:ext cx="9144000" cy="6932613"/>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13</a:t>
            </a:fld>
            <a:endParaRPr lang="en-US"/>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3"/>
          <a:srcRect/>
          <a:stretch>
            <a:fillRect/>
          </a:stretch>
        </p:blipFill>
        <p:spPr bwMode="auto">
          <a:xfrm>
            <a:off x="2374901" y="241301"/>
            <a:ext cx="7440613" cy="6386513"/>
          </a:xfrm>
          <a:prstGeom prst="rect">
            <a:avLst/>
          </a:prstGeom>
          <a:noFill/>
          <a:ln w="9525">
            <a:noFill/>
            <a:miter lim="800000"/>
            <a:headEnd/>
            <a:tailEnd/>
          </a:ln>
        </p:spPr>
      </p:pic>
      <p:sp>
        <p:nvSpPr>
          <p:cNvPr id="39939" name="Text Box 3"/>
          <p:cNvSpPr txBox="1">
            <a:spLocks noChangeArrowheads="1"/>
          </p:cNvSpPr>
          <p:nvPr/>
        </p:nvSpPr>
        <p:spPr bwMode="auto">
          <a:xfrm>
            <a:off x="9220200" y="6324601"/>
            <a:ext cx="1219200" cy="461665"/>
          </a:xfrm>
          <a:prstGeom prst="rect">
            <a:avLst/>
          </a:prstGeom>
          <a:noFill/>
          <a:ln w="9525">
            <a:noFill/>
            <a:miter lim="800000"/>
            <a:headEnd/>
            <a:tailEnd/>
          </a:ln>
        </p:spPr>
        <p:txBody>
          <a:bodyPr>
            <a:spAutoFit/>
          </a:bodyPr>
          <a:lstStyle/>
          <a:p>
            <a:pPr algn="r"/>
            <a:r>
              <a:rPr lang="en-US" sz="1200">
                <a:ea typeface="ＭＳ Ｐゴシック" pitchFamily="48" charset="-128"/>
              </a:rPr>
              <a:t>Freeman 45-20</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130</a:t>
            </a:fld>
            <a:endParaRPr lang="en-US"/>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a:xfrm>
            <a:off x="2209800" y="609600"/>
            <a:ext cx="7772400" cy="1447800"/>
          </a:xfrm>
          <a:gradFill rotWithShape="0">
            <a:gsLst>
              <a:gs pos="0">
                <a:schemeClr val="folHlink">
                  <a:gamma/>
                  <a:shade val="46275"/>
                  <a:invGamma/>
                </a:schemeClr>
              </a:gs>
              <a:gs pos="50000">
                <a:schemeClr val="folHlink"/>
              </a:gs>
              <a:gs pos="100000">
                <a:schemeClr val="folHlink">
                  <a:gamma/>
                  <a:shade val="46275"/>
                  <a:invGamma/>
                </a:schemeClr>
              </a:gs>
            </a:gsLst>
            <a:lin ang="5400000" scaled="1"/>
          </a:gradFill>
        </p:spPr>
        <p:txBody>
          <a:bodyPr/>
          <a:lstStyle/>
          <a:p>
            <a:pPr eaLnBrk="1" hangingPunct="1">
              <a:defRPr/>
            </a:pPr>
            <a:r>
              <a:rPr lang="en-US" b="1" smtClean="0"/>
              <a:t>Control of Autonomic </a:t>
            </a:r>
            <a:br>
              <a:rPr lang="en-US" b="1" smtClean="0"/>
            </a:br>
            <a:r>
              <a:rPr lang="en-US" b="1" smtClean="0"/>
              <a:t>Activity</a:t>
            </a:r>
          </a:p>
        </p:txBody>
      </p:sp>
      <p:sp>
        <p:nvSpPr>
          <p:cNvPr id="69634" name="Slide Number Placeholder 4"/>
          <p:cNvSpPr>
            <a:spLocks noGrp="1"/>
          </p:cNvSpPr>
          <p:nvPr>
            <p:ph type="sldNum" sz="quarter" idx="12"/>
          </p:nvPr>
        </p:nvSpPr>
        <p:spPr>
          <a:noFill/>
        </p:spPr>
        <p:txBody>
          <a:bodyPr/>
          <a:lstStyle/>
          <a:p>
            <a:fld id="{35D7DC5D-F81D-4732-A0CA-D62DA6699115}" type="slidenum">
              <a:rPr lang="en-US" smtClean="0"/>
              <a:pPr/>
              <a:t>131</a:t>
            </a:fld>
            <a:endParaRPr lang="en-US" smtClean="0"/>
          </a:p>
        </p:txBody>
      </p:sp>
      <p:sp>
        <p:nvSpPr>
          <p:cNvPr id="69636" name="Text Box 3"/>
          <p:cNvSpPr txBox="1">
            <a:spLocks noChangeArrowheads="1"/>
          </p:cNvSpPr>
          <p:nvPr/>
        </p:nvSpPr>
        <p:spPr bwMode="auto">
          <a:xfrm>
            <a:off x="2209801" y="2384426"/>
            <a:ext cx="7864475" cy="4062651"/>
          </a:xfrm>
          <a:prstGeom prst="rect">
            <a:avLst/>
          </a:prstGeom>
          <a:noFill/>
          <a:ln w="9525">
            <a:noFill/>
            <a:miter lim="800000"/>
            <a:headEnd/>
            <a:tailEnd/>
          </a:ln>
        </p:spPr>
        <p:txBody>
          <a:bodyPr>
            <a:spAutoFit/>
          </a:bodyPr>
          <a:lstStyle/>
          <a:p>
            <a:pPr algn="just">
              <a:buClr>
                <a:schemeClr val="accent2"/>
              </a:buClr>
              <a:buFontTx/>
              <a:buChar char="•"/>
            </a:pPr>
            <a:r>
              <a:rPr lang="en-US" sz="2400" dirty="0">
                <a:latin typeface="Times New Roman" pitchFamily="18" charset="0"/>
                <a:cs typeface="Times New Roman" pitchFamily="18" charset="0"/>
              </a:rPr>
              <a:t> Controlled largely by CNS</a:t>
            </a:r>
          </a:p>
          <a:p>
            <a:pPr algn="just">
              <a:buClr>
                <a:schemeClr val="accent2"/>
              </a:buClr>
              <a:buFontTx/>
              <a:buChar char="•"/>
            </a:pPr>
            <a:endParaRPr lang="en-US" sz="2400" dirty="0">
              <a:latin typeface="Times New Roman" pitchFamily="18" charset="0"/>
              <a:cs typeface="Times New Roman" pitchFamily="18" charset="0"/>
            </a:endParaRPr>
          </a:p>
          <a:p>
            <a:pPr algn="just">
              <a:buClr>
                <a:schemeClr val="accent2"/>
              </a:buClr>
              <a:buFontTx/>
              <a:buChar char="•"/>
            </a:pPr>
            <a:r>
              <a:rPr lang="en-US" sz="2400" dirty="0">
                <a:latin typeface="Times New Roman" pitchFamily="18" charset="0"/>
                <a:cs typeface="Times New Roman" pitchFamily="18" charset="0"/>
              </a:rPr>
              <a:t> Medulla oblongata regulates cardiac, vasomotor and respiratory activities</a:t>
            </a:r>
          </a:p>
          <a:p>
            <a:pPr algn="just">
              <a:buClr>
                <a:schemeClr val="accent2"/>
              </a:buClr>
              <a:buFontTx/>
              <a:buChar char="•"/>
            </a:pPr>
            <a:endParaRPr lang="en-US" sz="2400" dirty="0">
              <a:latin typeface="Times New Roman" pitchFamily="18" charset="0"/>
              <a:cs typeface="Times New Roman" pitchFamily="18" charset="0"/>
            </a:endParaRPr>
          </a:p>
          <a:p>
            <a:pPr algn="just">
              <a:buClr>
                <a:schemeClr val="accent2"/>
              </a:buClr>
              <a:buFontTx/>
              <a:buChar char="•"/>
            </a:pPr>
            <a:r>
              <a:rPr lang="en-US" sz="2400" dirty="0">
                <a:latin typeface="Times New Roman" pitchFamily="18" charset="0"/>
                <a:cs typeface="Times New Roman" pitchFamily="18" charset="0"/>
              </a:rPr>
              <a:t> Hypothalamus regulates visceral functions, such as body temperature, hunger, thirst, and water and electrolyte balance</a:t>
            </a:r>
          </a:p>
          <a:p>
            <a:pPr algn="just">
              <a:buClr>
                <a:schemeClr val="accent2"/>
              </a:buClr>
              <a:buFontTx/>
              <a:buChar char="•"/>
            </a:pPr>
            <a:endParaRPr lang="en-US" sz="2400" dirty="0">
              <a:latin typeface="Times New Roman" pitchFamily="18" charset="0"/>
              <a:cs typeface="Times New Roman" pitchFamily="18" charset="0"/>
            </a:endParaRPr>
          </a:p>
          <a:p>
            <a:pPr algn="just">
              <a:buClr>
                <a:schemeClr val="accent2"/>
              </a:buClr>
              <a:buFontTx/>
              <a:buChar char="•"/>
            </a:pPr>
            <a:r>
              <a:rPr lang="en-US" sz="2400" dirty="0">
                <a:latin typeface="Times New Roman" pitchFamily="18" charset="0"/>
                <a:cs typeface="Times New Roman" pitchFamily="18" charset="0"/>
              </a:rPr>
              <a:t> Limbic system and cerebral cortex control emotional responses</a:t>
            </a:r>
          </a:p>
          <a:p>
            <a:pPr>
              <a:buFontTx/>
              <a:buChar char="•"/>
            </a:pPr>
            <a:endParaRPr lang="en-US" dirty="0"/>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ChangeArrowheads="1"/>
          </p:cNvSpPr>
          <p:nvPr/>
        </p:nvSpPr>
        <p:spPr bwMode="auto">
          <a:xfrm>
            <a:off x="1905000" y="304800"/>
            <a:ext cx="8382000" cy="1228028"/>
          </a:xfrm>
          <a:prstGeom prst="rect">
            <a:avLst/>
          </a:prstGeom>
          <a:noFill/>
          <a:ln w="9525">
            <a:noFill/>
            <a:miter lim="800000"/>
            <a:headEnd/>
            <a:tailEnd/>
          </a:ln>
        </p:spPr>
        <p:txBody>
          <a:bodyPr>
            <a:spAutoFit/>
          </a:bodyPr>
          <a:lstStyle/>
          <a:p>
            <a:pPr>
              <a:lnSpc>
                <a:spcPct val="90000"/>
              </a:lnSpc>
              <a:spcBef>
                <a:spcPct val="20000"/>
              </a:spcBef>
              <a:buClr>
                <a:srgbClr val="339933"/>
              </a:buClr>
              <a:tabLst>
                <a:tab pos="2743200" algn="l"/>
              </a:tabLst>
              <a:defRPr/>
            </a:pPr>
            <a:r>
              <a:rPr lang="en-US" sz="4100">
                <a:solidFill>
                  <a:srgbClr val="000099"/>
                </a:solidFill>
                <a:effectLst>
                  <a:outerShdw blurRad="38100" dist="38100" dir="2700000" algn="tl">
                    <a:srgbClr val="C0C0C0"/>
                  </a:outerShdw>
                </a:effectLst>
              </a:rPr>
              <a:t>Comparison of Somatic and Autonomic Nervous Systems</a:t>
            </a:r>
          </a:p>
        </p:txBody>
      </p:sp>
      <p:sp>
        <p:nvSpPr>
          <p:cNvPr id="90115"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28" charset="0"/>
              </a:rPr>
              <a:t>Slide 7.69</a:t>
            </a:r>
            <a:endParaRPr lang="en-US" sz="4400" b="1">
              <a:solidFill>
                <a:schemeClr val="tx2"/>
              </a:solidFill>
            </a:endParaRPr>
          </a:p>
        </p:txBody>
      </p:sp>
      <p:sp>
        <p:nvSpPr>
          <p:cNvPr id="90116"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algn="l" eaLnBrk="0" hangingPunct="0"/>
            <a:r>
              <a:rPr lang="en-US" sz="1000">
                <a:latin typeface="Times" pitchFamily="28" charset="0"/>
              </a:rPr>
              <a:t>Copyright © 2003 Pearson Education, Inc. publishing as Benjamin Cummings</a:t>
            </a:r>
          </a:p>
        </p:txBody>
      </p:sp>
      <p:sp>
        <p:nvSpPr>
          <p:cNvPr id="90117"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28" charset="0"/>
            </a:endParaRPr>
          </a:p>
        </p:txBody>
      </p:sp>
      <p:sp>
        <p:nvSpPr>
          <p:cNvPr id="90118"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89095" name="Text Box 7"/>
          <p:cNvSpPr txBox="1">
            <a:spLocks noChangeArrowheads="1"/>
          </p:cNvSpPr>
          <p:nvPr/>
        </p:nvSpPr>
        <p:spPr bwMode="auto">
          <a:xfrm>
            <a:off x="1905001" y="1752601"/>
            <a:ext cx="8245475" cy="461665"/>
          </a:xfrm>
          <a:prstGeom prst="rect">
            <a:avLst/>
          </a:prstGeom>
          <a:noFill/>
          <a:ln w="9525">
            <a:noFill/>
            <a:miter lim="800000"/>
            <a:headEnd/>
            <a:tailEnd/>
          </a:ln>
        </p:spPr>
        <p:txBody>
          <a:bodyPr>
            <a:spAutoFit/>
          </a:bodyPr>
          <a:lstStyle/>
          <a:p>
            <a:pPr marL="342900" indent="-342900">
              <a:lnSpc>
                <a:spcPct val="80000"/>
              </a:lnSpc>
              <a:spcAft>
                <a:spcPct val="50000"/>
              </a:spcAft>
              <a:buClr>
                <a:srgbClr val="FF6600"/>
              </a:buClr>
            </a:pPr>
            <a:endParaRPr lang="en-US" sz="3000"/>
          </a:p>
        </p:txBody>
      </p:sp>
      <p:pic>
        <p:nvPicPr>
          <p:cNvPr id="89096" name="Picture 8"/>
          <p:cNvPicPr>
            <a:picLocks noChangeAspect="1" noChangeArrowheads="1"/>
          </p:cNvPicPr>
          <p:nvPr/>
        </p:nvPicPr>
        <p:blipFill>
          <a:blip r:embed="rId2"/>
          <a:srcRect b="4491"/>
          <a:stretch>
            <a:fillRect/>
          </a:stretch>
        </p:blipFill>
        <p:spPr bwMode="auto">
          <a:xfrm>
            <a:off x="2171700" y="1554164"/>
            <a:ext cx="7848600" cy="4694237"/>
          </a:xfrm>
          <a:prstGeom prst="rect">
            <a:avLst/>
          </a:prstGeom>
          <a:noFill/>
          <a:ln w="9525">
            <a:noFill/>
            <a:miter lim="800000"/>
            <a:headEnd/>
            <a:tailEnd/>
          </a:ln>
        </p:spPr>
      </p:pic>
      <p:sp>
        <p:nvSpPr>
          <p:cNvPr id="89097" name="Text Box 9"/>
          <p:cNvSpPr txBox="1">
            <a:spLocks noChangeArrowheads="1"/>
          </p:cNvSpPr>
          <p:nvPr/>
        </p:nvSpPr>
        <p:spPr bwMode="auto">
          <a:xfrm>
            <a:off x="8153400" y="6430964"/>
            <a:ext cx="1371600" cy="274637"/>
          </a:xfrm>
          <a:prstGeom prst="rect">
            <a:avLst/>
          </a:prstGeom>
          <a:noFill/>
          <a:ln w="9525">
            <a:noFill/>
            <a:miter lim="800000"/>
            <a:headEnd/>
            <a:tailEnd/>
          </a:ln>
        </p:spPr>
        <p:txBody>
          <a:bodyPr>
            <a:spAutoFit/>
          </a:bodyPr>
          <a:lstStyle/>
          <a:p>
            <a:pPr algn="l" eaLnBrk="0" hangingPunct="0"/>
            <a:r>
              <a:rPr lang="en-US" sz="1200"/>
              <a:t>Figure 7.24</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132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89090">
                                            <p:txEl>
                                              <p:pRg st="0" end="0"/>
                                            </p:txEl>
                                          </p:spTgt>
                                        </p:tgtEl>
                                        <p:attrNameLst>
                                          <p:attrName>style.visibility</p:attrName>
                                        </p:attrNameLst>
                                      </p:cBhvr>
                                      <p:to>
                                        <p:strVal val="visible"/>
                                      </p:to>
                                    </p:set>
                                    <p:animEffect transition="in" filter="dissolve">
                                      <p:cBhvr>
                                        <p:cTn id="7" dur="500"/>
                                        <p:tgtEl>
                                          <p:spTgt spid="89090">
                                            <p:txEl>
                                              <p:pRg st="0" end="0"/>
                                            </p:txEl>
                                          </p:spTgt>
                                        </p:tgtEl>
                                      </p:cBhvr>
                                    </p:animEffect>
                                  </p:childTnLst>
                                </p:cTn>
                              </p:par>
                            </p:childTnLst>
                          </p:cTn>
                        </p:par>
                        <p:par>
                          <p:cTn id="8" fill="hold">
                            <p:stCondLst>
                              <p:cond delay="500"/>
                            </p:stCondLst>
                            <p:childTnLst>
                              <p:par>
                                <p:cTn id="9" presetID="9" presetClass="entr" presetSubtype="0" fill="hold" grpId="0" nodeType="afterEffect" nodePh="1">
                                  <p:stCondLst>
                                    <p:cond delay="0"/>
                                  </p:stCondLst>
                                  <p:endCondLst>
                                    <p:cond delay="0"/>
                                  </p:endCondLst>
                                  <p:childTnLst>
                                    <p:set>
                                      <p:cBhvr>
                                        <p:cTn id="10" dur="1" fill="hold">
                                          <p:stCondLst>
                                            <p:cond delay="0"/>
                                          </p:stCondLst>
                                        </p:cTn>
                                        <p:tgtEl>
                                          <p:spTgt spid="89095"/>
                                        </p:tgtEl>
                                        <p:attrNameLst>
                                          <p:attrName>style.visibility</p:attrName>
                                        </p:attrNameLst>
                                      </p:cBhvr>
                                      <p:to>
                                        <p:strVal val="visible"/>
                                      </p:to>
                                    </p:set>
                                    <p:animEffect transition="in" filter="dissolve">
                                      <p:cBhvr>
                                        <p:cTn id="11" dur="500"/>
                                        <p:tgtEl>
                                          <p:spTgt spid="89095"/>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89096"/>
                                        </p:tgtEl>
                                        <p:attrNameLst>
                                          <p:attrName>style.visibility</p:attrName>
                                        </p:attrNameLst>
                                      </p:cBhvr>
                                      <p:to>
                                        <p:strVal val="visible"/>
                                      </p:to>
                                    </p:set>
                                    <p:animEffect transition="in" filter="dissolve">
                                      <p:cBhvr>
                                        <p:cTn id="15" dur="500"/>
                                        <p:tgtEl>
                                          <p:spTgt spid="89096"/>
                                        </p:tgtEl>
                                      </p:cBhvr>
                                    </p:animEffect>
                                  </p:childTnLst>
                                </p:cTn>
                              </p:par>
                            </p:childTnLst>
                          </p:cTn>
                        </p:par>
                        <p:par>
                          <p:cTn id="16" fill="hold">
                            <p:stCondLst>
                              <p:cond delay="1500"/>
                            </p:stCondLst>
                            <p:childTnLst>
                              <p:par>
                                <p:cTn id="17" presetID="1" presetClass="entr" presetSubtype="0" fill="hold" grpId="0" nodeType="afterEffect">
                                  <p:stCondLst>
                                    <p:cond delay="0"/>
                                  </p:stCondLst>
                                  <p:childTnLst>
                                    <p:set>
                                      <p:cBhvr>
                                        <p:cTn id="18" dur="1" fill="hold">
                                          <p:stCondLst>
                                            <p:cond delay="499"/>
                                          </p:stCondLst>
                                        </p:cTn>
                                        <p:tgtEl>
                                          <p:spTgt spid="890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build="p" autoUpdateAnimBg="0" advAuto="0"/>
      <p:bldP spid="89095" grpId="0" autoUpdateAnimBg="0"/>
      <p:bldP spid="89097" grpId="0"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1905000" y="304800"/>
            <a:ext cx="8382000" cy="723900"/>
          </a:xfrm>
          <a:prstGeom prst="rect">
            <a:avLst/>
          </a:prstGeom>
          <a:noFill/>
          <a:ln w="9525">
            <a:noFill/>
            <a:miter lim="800000"/>
            <a:headEnd/>
            <a:tailEnd/>
          </a:ln>
        </p:spPr>
        <p:txBody>
          <a:bodyPr>
            <a:spAutoFit/>
          </a:bodyPr>
          <a:lstStyle/>
          <a:p>
            <a:pPr marL="342900" indent="-342900" fontAlgn="auto">
              <a:spcBef>
                <a:spcPct val="20000"/>
              </a:spcBef>
              <a:spcAft>
                <a:spcPts val="0"/>
              </a:spcAft>
              <a:buClr>
                <a:srgbClr val="339933"/>
              </a:buClr>
              <a:tabLst>
                <a:tab pos="2743200" algn="l"/>
              </a:tabLst>
              <a:defRPr/>
            </a:pPr>
            <a:r>
              <a:rPr lang="en-US" sz="4100" dirty="0">
                <a:solidFill>
                  <a:srgbClr val="000099"/>
                </a:solidFill>
                <a:effectLst>
                  <a:outerShdw blurRad="38100" dist="38100" dir="2700000" algn="tl">
                    <a:srgbClr val="C0C0C0"/>
                  </a:outerShdw>
                </a:effectLst>
                <a:latin typeface="Times New Roman" pitchFamily="18" charset="0"/>
                <a:cs typeface="Times New Roman" pitchFamily="18" charset="0"/>
              </a:rPr>
              <a:t>Functional Classification of Neurons</a:t>
            </a:r>
          </a:p>
        </p:txBody>
      </p:sp>
      <p:sp>
        <p:nvSpPr>
          <p:cNvPr id="27650"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7.14a</a:t>
            </a:r>
            <a:endParaRPr lang="en-US" sz="4400" b="1">
              <a:solidFill>
                <a:schemeClr val="tx2"/>
              </a:solidFill>
              <a:latin typeface="Georgia" pitchFamily="18" charset="0"/>
            </a:endParaRPr>
          </a:p>
        </p:txBody>
      </p:sp>
      <p:sp>
        <p:nvSpPr>
          <p:cNvPr id="27651"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27652"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27653"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20487" name="Text Box 7"/>
          <p:cNvSpPr txBox="1">
            <a:spLocks noChangeArrowheads="1"/>
          </p:cNvSpPr>
          <p:nvPr/>
        </p:nvSpPr>
        <p:spPr bwMode="auto">
          <a:xfrm>
            <a:off x="1905001" y="1066801"/>
            <a:ext cx="8245475" cy="5262563"/>
          </a:xfrm>
          <a:prstGeom prst="rect">
            <a:avLst/>
          </a:prstGeom>
          <a:noFill/>
          <a:ln w="9525">
            <a:noFill/>
            <a:miter lim="800000"/>
            <a:headEnd/>
            <a:tailEnd/>
          </a:ln>
        </p:spPr>
        <p:txBody>
          <a:bodyPr>
            <a:spAutoFit/>
          </a:bodyPr>
          <a:lstStyle/>
          <a:p>
            <a:pPr marL="342900" indent="-342900">
              <a:lnSpc>
                <a:spcPct val="90000"/>
              </a:lnSpc>
              <a:spcAft>
                <a:spcPct val="50000"/>
              </a:spcAft>
              <a:buClr>
                <a:srgbClr val="FF6600"/>
              </a:buClr>
              <a:buFont typeface="Symbol" pitchFamily="18" charset="2"/>
              <a:buChar char="·"/>
            </a:pPr>
            <a:r>
              <a:rPr lang="en-US" sz="2800">
                <a:latin typeface="Times New Roman" pitchFamily="18" charset="0"/>
                <a:cs typeface="Times New Roman" pitchFamily="18" charset="0"/>
              </a:rPr>
              <a:t>Sensory (afferent) neurons</a:t>
            </a:r>
          </a:p>
          <a:p>
            <a:pPr marL="687388" lvl="1" indent="-230188">
              <a:lnSpc>
                <a:spcPct val="90000"/>
              </a:lnSpc>
              <a:spcAft>
                <a:spcPct val="50000"/>
              </a:spcAft>
              <a:buClr>
                <a:srgbClr val="FF6600"/>
              </a:buClr>
              <a:buFont typeface="Symbol" pitchFamily="18" charset="2"/>
              <a:buChar char="·"/>
            </a:pPr>
            <a:r>
              <a:rPr lang="en-US" sz="2800">
                <a:latin typeface="Times New Roman" pitchFamily="18" charset="0"/>
                <a:cs typeface="Times New Roman" pitchFamily="18" charset="0"/>
              </a:rPr>
              <a:t>Carry impulses from the sensory receptors of periphery to CNS.</a:t>
            </a:r>
          </a:p>
          <a:p>
            <a:pPr marL="342900" indent="-342900">
              <a:lnSpc>
                <a:spcPct val="90000"/>
              </a:lnSpc>
              <a:spcAft>
                <a:spcPct val="50000"/>
              </a:spcAft>
              <a:buClr>
                <a:srgbClr val="FF6600"/>
              </a:buClr>
              <a:buFont typeface="Symbol" pitchFamily="18" charset="2"/>
              <a:buChar char="·"/>
            </a:pPr>
            <a:r>
              <a:rPr lang="en-US" sz="2800">
                <a:latin typeface="Times New Roman" pitchFamily="18" charset="0"/>
                <a:cs typeface="Times New Roman" pitchFamily="18" charset="0"/>
              </a:rPr>
              <a:t>Motor (efferent) neurons</a:t>
            </a:r>
          </a:p>
          <a:p>
            <a:pPr marL="687388" lvl="1" indent="-230188">
              <a:lnSpc>
                <a:spcPct val="90000"/>
              </a:lnSpc>
              <a:spcAft>
                <a:spcPct val="50000"/>
              </a:spcAft>
              <a:buClr>
                <a:srgbClr val="FF6600"/>
              </a:buClr>
              <a:buFont typeface="Symbol" pitchFamily="18" charset="2"/>
              <a:buChar char="·"/>
            </a:pPr>
            <a:r>
              <a:rPr lang="en-US" sz="2800">
                <a:latin typeface="Times New Roman" pitchFamily="18" charset="0"/>
                <a:cs typeface="Times New Roman" pitchFamily="18" charset="0"/>
              </a:rPr>
              <a:t>Carry impulses from the central nervous system towards periphery.</a:t>
            </a:r>
          </a:p>
          <a:p>
            <a:pPr marL="342900" indent="-342900">
              <a:lnSpc>
                <a:spcPct val="90000"/>
              </a:lnSpc>
              <a:spcAft>
                <a:spcPct val="50000"/>
              </a:spcAft>
              <a:buClr>
                <a:srgbClr val="FF6600"/>
              </a:buClr>
              <a:buFont typeface="Symbol" pitchFamily="18" charset="2"/>
              <a:buChar char="·"/>
            </a:pPr>
            <a:r>
              <a:rPr lang="en-US" sz="2800">
                <a:latin typeface="Times New Roman" pitchFamily="18" charset="0"/>
                <a:cs typeface="Times New Roman" pitchFamily="18" charset="0"/>
              </a:rPr>
              <a:t>Interneurons (association neurons)</a:t>
            </a:r>
          </a:p>
          <a:p>
            <a:pPr marL="687388" lvl="1" indent="-230188">
              <a:lnSpc>
                <a:spcPct val="90000"/>
              </a:lnSpc>
              <a:spcAft>
                <a:spcPct val="50000"/>
              </a:spcAft>
              <a:buClr>
                <a:srgbClr val="FF6600"/>
              </a:buClr>
              <a:buFont typeface="Symbol" pitchFamily="18" charset="2"/>
              <a:buChar char="·"/>
            </a:pPr>
            <a:r>
              <a:rPr lang="en-US" sz="2800">
                <a:latin typeface="Times New Roman" pitchFamily="18" charset="0"/>
                <a:cs typeface="Times New Roman" pitchFamily="18" charset="0"/>
              </a:rPr>
              <a:t>Found in neural pathways in the central nervous system</a:t>
            </a:r>
          </a:p>
          <a:p>
            <a:pPr marL="687388" lvl="1" indent="-230188">
              <a:lnSpc>
                <a:spcPct val="90000"/>
              </a:lnSpc>
              <a:spcAft>
                <a:spcPct val="50000"/>
              </a:spcAft>
              <a:buClr>
                <a:srgbClr val="FF6600"/>
              </a:buClr>
              <a:buFont typeface="Symbol" pitchFamily="18" charset="2"/>
              <a:buChar char="·"/>
            </a:pPr>
            <a:r>
              <a:rPr lang="en-US" sz="2800">
                <a:latin typeface="Times New Roman" pitchFamily="18" charset="0"/>
                <a:cs typeface="Times New Roman" pitchFamily="18" charset="0"/>
              </a:rPr>
              <a:t>Connect sensory and motor neurons</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14</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0482">
                                            <p:txEl>
                                              <p:pRg st="0" end="0"/>
                                            </p:txEl>
                                          </p:spTgt>
                                        </p:tgtEl>
                                        <p:attrNameLst>
                                          <p:attrName>style.visibility</p:attrName>
                                        </p:attrNameLst>
                                      </p:cBhvr>
                                      <p:to>
                                        <p:strVal val="visible"/>
                                      </p:to>
                                    </p:set>
                                    <p:animEffect transition="in" filter="dissolve">
                                      <p:cBhvr>
                                        <p:cTn id="7" dur="500"/>
                                        <p:tgtEl>
                                          <p:spTgt spid="20482">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0487"/>
                                        </p:tgtEl>
                                        <p:attrNameLst>
                                          <p:attrName>style.visibility</p:attrName>
                                        </p:attrNameLst>
                                      </p:cBhvr>
                                      <p:to>
                                        <p:strVal val="visible"/>
                                      </p:to>
                                    </p:set>
                                    <p:animEffect transition="in" filter="dissolve">
                                      <p:cBhvr>
                                        <p:cTn id="11" dur="500"/>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build="p" autoUpdateAnimBg="0" advAuto="0"/>
      <p:bldP spid="20487"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ChangeArrowheads="1"/>
          </p:cNvSpPr>
          <p:nvPr/>
        </p:nvSpPr>
        <p:spPr bwMode="auto">
          <a:xfrm>
            <a:off x="1905000" y="304801"/>
            <a:ext cx="8382000" cy="723275"/>
          </a:xfrm>
          <a:prstGeom prst="rect">
            <a:avLst/>
          </a:prstGeom>
          <a:noFill/>
          <a:ln w="9525">
            <a:noFill/>
            <a:miter lim="800000"/>
            <a:headEnd/>
            <a:tailEnd/>
          </a:ln>
        </p:spPr>
        <p:txBody>
          <a:bodyPr>
            <a:spAutoFit/>
          </a:bodyPr>
          <a:lstStyle/>
          <a:p>
            <a:pPr marL="342900" indent="-342900" fontAlgn="auto">
              <a:spcBef>
                <a:spcPct val="20000"/>
              </a:spcBef>
              <a:spcAft>
                <a:spcPts val="0"/>
              </a:spcAft>
              <a:buClr>
                <a:srgbClr val="339933"/>
              </a:buClr>
              <a:tabLst>
                <a:tab pos="2743200" algn="l"/>
              </a:tabLst>
              <a:defRPr/>
            </a:pPr>
            <a:r>
              <a:rPr lang="en-US" sz="4100">
                <a:solidFill>
                  <a:srgbClr val="000099"/>
                </a:solidFill>
                <a:effectLst>
                  <a:outerShdw blurRad="38100" dist="38100" dir="2700000" algn="tl">
                    <a:srgbClr val="C0C0C0"/>
                  </a:outerShdw>
                </a:effectLst>
              </a:rPr>
              <a:t>Neuron Classification</a:t>
            </a:r>
          </a:p>
        </p:txBody>
      </p:sp>
      <p:sp>
        <p:nvSpPr>
          <p:cNvPr id="28674"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7.15</a:t>
            </a:r>
            <a:endParaRPr lang="en-US" sz="4400" b="1">
              <a:solidFill>
                <a:schemeClr val="tx2"/>
              </a:solidFill>
              <a:latin typeface="Georgia" pitchFamily="18" charset="0"/>
            </a:endParaRPr>
          </a:p>
        </p:txBody>
      </p:sp>
      <p:sp>
        <p:nvSpPr>
          <p:cNvPr id="28675"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28676"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28677"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23559" name="Text Box 7"/>
          <p:cNvSpPr txBox="1">
            <a:spLocks noChangeArrowheads="1"/>
          </p:cNvSpPr>
          <p:nvPr/>
        </p:nvSpPr>
        <p:spPr bwMode="auto">
          <a:xfrm>
            <a:off x="1905001" y="1752601"/>
            <a:ext cx="8245475" cy="461665"/>
          </a:xfrm>
          <a:prstGeom prst="rect">
            <a:avLst/>
          </a:prstGeom>
          <a:noFill/>
          <a:ln w="9525">
            <a:noFill/>
            <a:miter lim="800000"/>
            <a:headEnd/>
            <a:tailEnd/>
          </a:ln>
        </p:spPr>
        <p:txBody>
          <a:bodyPr>
            <a:spAutoFit/>
          </a:bodyPr>
          <a:lstStyle/>
          <a:p>
            <a:pPr marL="342900" indent="-342900">
              <a:lnSpc>
                <a:spcPct val="80000"/>
              </a:lnSpc>
              <a:spcAft>
                <a:spcPct val="50000"/>
              </a:spcAft>
              <a:buClr>
                <a:srgbClr val="FF6600"/>
              </a:buClr>
            </a:pPr>
            <a:endParaRPr lang="en-US" sz="3000"/>
          </a:p>
        </p:txBody>
      </p:sp>
      <p:pic>
        <p:nvPicPr>
          <p:cNvPr id="23560" name="Picture 8"/>
          <p:cNvPicPr>
            <a:picLocks noChangeAspect="1" noChangeArrowheads="1"/>
          </p:cNvPicPr>
          <p:nvPr/>
        </p:nvPicPr>
        <p:blipFill>
          <a:blip r:embed="rId2"/>
          <a:srcRect b="5128"/>
          <a:stretch>
            <a:fillRect/>
          </a:stretch>
        </p:blipFill>
        <p:spPr bwMode="auto">
          <a:xfrm>
            <a:off x="2032000" y="1524001"/>
            <a:ext cx="8128000" cy="4511675"/>
          </a:xfrm>
          <a:prstGeom prst="rect">
            <a:avLst/>
          </a:prstGeom>
          <a:noFill/>
          <a:ln w="9525">
            <a:noFill/>
            <a:miter lim="800000"/>
            <a:headEnd/>
            <a:tailEnd/>
          </a:ln>
        </p:spPr>
      </p:pic>
      <p:sp>
        <p:nvSpPr>
          <p:cNvPr id="23561" name="Text Box 9"/>
          <p:cNvSpPr txBox="1">
            <a:spLocks noChangeArrowheads="1"/>
          </p:cNvSpPr>
          <p:nvPr/>
        </p:nvSpPr>
        <p:spPr bwMode="auto">
          <a:xfrm>
            <a:off x="9410700" y="5943600"/>
            <a:ext cx="1028700" cy="274638"/>
          </a:xfrm>
          <a:prstGeom prst="rect">
            <a:avLst/>
          </a:prstGeom>
          <a:noFill/>
          <a:ln w="9525">
            <a:noFill/>
            <a:miter lim="800000"/>
            <a:headEnd/>
            <a:tailEnd/>
          </a:ln>
        </p:spPr>
        <p:txBody>
          <a:bodyPr>
            <a:spAutoFit/>
          </a:bodyPr>
          <a:lstStyle/>
          <a:p>
            <a:pPr algn="r" eaLnBrk="0" hangingPunct="0"/>
            <a:r>
              <a:rPr lang="en-US" sz="1200"/>
              <a:t>Figure 7.6</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15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3554">
                                            <p:txEl>
                                              <p:pRg st="0" end="0"/>
                                            </p:txEl>
                                          </p:spTgt>
                                        </p:tgtEl>
                                        <p:attrNameLst>
                                          <p:attrName>style.visibility</p:attrName>
                                        </p:attrNameLst>
                                      </p:cBhvr>
                                      <p:to>
                                        <p:strVal val="visible"/>
                                      </p:to>
                                    </p:set>
                                    <p:animEffect transition="in" filter="dissolve">
                                      <p:cBhvr>
                                        <p:cTn id="7" dur="500"/>
                                        <p:tgtEl>
                                          <p:spTgt spid="23554">
                                            <p:txEl>
                                              <p:pRg st="0" end="0"/>
                                            </p:txEl>
                                          </p:spTgt>
                                        </p:tgtEl>
                                      </p:cBhvr>
                                    </p:animEffect>
                                  </p:childTnLst>
                                </p:cTn>
                              </p:par>
                            </p:childTnLst>
                          </p:cTn>
                        </p:par>
                        <p:par>
                          <p:cTn id="8" fill="hold">
                            <p:stCondLst>
                              <p:cond delay="500"/>
                            </p:stCondLst>
                            <p:childTnLst>
                              <p:par>
                                <p:cTn id="9" presetID="9" presetClass="entr" presetSubtype="0" fill="hold" grpId="0" nodeType="afterEffect" nodePh="1">
                                  <p:stCondLst>
                                    <p:cond delay="0"/>
                                  </p:stCondLst>
                                  <p:endCondLst>
                                    <p:cond delay="0"/>
                                  </p:endCondLst>
                                  <p:childTnLst>
                                    <p:set>
                                      <p:cBhvr>
                                        <p:cTn id="10" dur="1" fill="hold">
                                          <p:stCondLst>
                                            <p:cond delay="0"/>
                                          </p:stCondLst>
                                        </p:cTn>
                                        <p:tgtEl>
                                          <p:spTgt spid="23559"/>
                                        </p:tgtEl>
                                        <p:attrNameLst>
                                          <p:attrName>style.visibility</p:attrName>
                                        </p:attrNameLst>
                                      </p:cBhvr>
                                      <p:to>
                                        <p:strVal val="visible"/>
                                      </p:to>
                                    </p:set>
                                    <p:animEffect transition="in" filter="dissolve">
                                      <p:cBhvr>
                                        <p:cTn id="11" dur="500"/>
                                        <p:tgtEl>
                                          <p:spTgt spid="23559"/>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23560"/>
                                        </p:tgtEl>
                                        <p:attrNameLst>
                                          <p:attrName>style.visibility</p:attrName>
                                        </p:attrNameLst>
                                      </p:cBhvr>
                                      <p:to>
                                        <p:strVal val="visible"/>
                                      </p:to>
                                    </p:set>
                                    <p:animEffect transition="in" filter="dissolve">
                                      <p:cBhvr>
                                        <p:cTn id="15" dur="500"/>
                                        <p:tgtEl>
                                          <p:spTgt spid="23560"/>
                                        </p:tgtEl>
                                      </p:cBhvr>
                                    </p:animEffect>
                                  </p:childTnLst>
                                </p:cTn>
                              </p:par>
                            </p:childTnLst>
                          </p:cTn>
                        </p:par>
                        <p:par>
                          <p:cTn id="16" fill="hold">
                            <p:stCondLst>
                              <p:cond delay="1500"/>
                            </p:stCondLst>
                            <p:childTnLst>
                              <p:par>
                                <p:cTn id="17" presetID="1" presetClass="entr" presetSubtype="0" fill="hold" grpId="0" nodeType="afterEffect">
                                  <p:stCondLst>
                                    <p:cond delay="0"/>
                                  </p:stCondLst>
                                  <p:childTnLst>
                                    <p:set>
                                      <p:cBhvr>
                                        <p:cTn id="18" dur="1" fill="hold">
                                          <p:stCondLst>
                                            <p:cond delay="499"/>
                                          </p:stCondLst>
                                        </p:cTn>
                                        <p:tgtEl>
                                          <p:spTgt spid="235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build="p" autoUpdateAnimBg="0" advAuto="0"/>
      <p:bldP spid="23559" grpId="0" autoUpdateAnimBg="0"/>
      <p:bldP spid="23561" grpId="0" autoUpdateAnimBg="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1905000" y="304800"/>
            <a:ext cx="8382000" cy="723900"/>
          </a:xfrm>
          <a:prstGeom prst="rect">
            <a:avLst/>
          </a:prstGeom>
          <a:noFill/>
          <a:ln w="9525">
            <a:noFill/>
            <a:miter lim="800000"/>
            <a:headEnd/>
            <a:tailEnd/>
          </a:ln>
        </p:spPr>
        <p:txBody>
          <a:bodyPr>
            <a:spAutoFit/>
          </a:bodyPr>
          <a:lstStyle/>
          <a:p>
            <a:pPr marL="342900" indent="-342900" fontAlgn="auto">
              <a:spcBef>
                <a:spcPct val="20000"/>
              </a:spcBef>
              <a:spcAft>
                <a:spcPts val="0"/>
              </a:spcAft>
              <a:buClr>
                <a:srgbClr val="339933"/>
              </a:buClr>
              <a:tabLst>
                <a:tab pos="2743200" algn="l"/>
              </a:tabLst>
              <a:defRPr/>
            </a:pPr>
            <a:r>
              <a:rPr lang="en-US" sz="4100" dirty="0">
                <a:solidFill>
                  <a:srgbClr val="000099"/>
                </a:solidFill>
                <a:effectLst>
                  <a:outerShdw blurRad="38100" dist="38100" dir="2700000" algn="tl">
                    <a:srgbClr val="C0C0C0"/>
                  </a:outerShdw>
                </a:effectLst>
              </a:rPr>
              <a:t>Transmission of nerve impulse</a:t>
            </a:r>
          </a:p>
        </p:txBody>
      </p:sp>
      <p:sp>
        <p:nvSpPr>
          <p:cNvPr id="29698"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7.17</a:t>
            </a:r>
            <a:endParaRPr lang="en-US" sz="4400" b="1">
              <a:solidFill>
                <a:schemeClr val="tx2"/>
              </a:solidFill>
              <a:latin typeface="Georgia" pitchFamily="18" charset="0"/>
            </a:endParaRPr>
          </a:p>
        </p:txBody>
      </p:sp>
      <p:sp>
        <p:nvSpPr>
          <p:cNvPr id="29699"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29700"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29701"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28679" name="Text Box 7"/>
          <p:cNvSpPr txBox="1">
            <a:spLocks noChangeArrowheads="1"/>
          </p:cNvSpPr>
          <p:nvPr/>
        </p:nvSpPr>
        <p:spPr bwMode="auto">
          <a:xfrm>
            <a:off x="1905001" y="1066800"/>
            <a:ext cx="8245475" cy="4121150"/>
          </a:xfrm>
          <a:prstGeom prst="rect">
            <a:avLst/>
          </a:prstGeom>
          <a:noFill/>
          <a:ln w="9525">
            <a:noFill/>
            <a:miter lim="800000"/>
            <a:headEnd/>
            <a:tailEnd/>
          </a:ln>
        </p:spPr>
        <p:txBody>
          <a:bodyPr>
            <a:spAutoFit/>
          </a:bodyPr>
          <a:lstStyle/>
          <a:p>
            <a:pPr marL="342900" indent="-342900">
              <a:lnSpc>
                <a:spcPct val="90000"/>
              </a:lnSpc>
              <a:spcAft>
                <a:spcPct val="50000"/>
              </a:spcAft>
              <a:buClr>
                <a:srgbClr val="FF6600"/>
              </a:buClr>
              <a:buFont typeface="Symbol" pitchFamily="18" charset="2"/>
              <a:buChar char="·"/>
            </a:pPr>
            <a:r>
              <a:rPr lang="en-US" sz="3400"/>
              <a:t>It occurs by electrochemical method i.e. electrical in neuron &amp; chemical at synapse.</a:t>
            </a:r>
          </a:p>
          <a:p>
            <a:pPr marL="342900" indent="-342900">
              <a:lnSpc>
                <a:spcPct val="90000"/>
              </a:lnSpc>
              <a:spcAft>
                <a:spcPct val="50000"/>
              </a:spcAft>
              <a:buClr>
                <a:srgbClr val="FF6600"/>
              </a:buClr>
              <a:buFont typeface="Symbol" pitchFamily="18" charset="2"/>
              <a:buChar char="·"/>
            </a:pPr>
            <a:r>
              <a:rPr lang="en-US" sz="3400"/>
              <a:t>The neuronal membrane at rest is in polarized condition. Sodium is present in excess extracellularly &amp; potassium intracellularly. Due to this, there is +ve charge outside &amp; -ve charge inside.</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16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8674">
                                            <p:txEl>
                                              <p:pRg st="0" end="0"/>
                                            </p:txEl>
                                          </p:spTgt>
                                        </p:tgtEl>
                                        <p:attrNameLst>
                                          <p:attrName>style.visibility</p:attrName>
                                        </p:attrNameLst>
                                      </p:cBhvr>
                                      <p:to>
                                        <p:strVal val="visible"/>
                                      </p:to>
                                    </p:set>
                                    <p:animEffect transition="in" filter="dissolve">
                                      <p:cBhvr>
                                        <p:cTn id="7" dur="500"/>
                                        <p:tgtEl>
                                          <p:spTgt spid="28674">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8679"/>
                                        </p:tgtEl>
                                        <p:attrNameLst>
                                          <p:attrName>style.visibility</p:attrName>
                                        </p:attrNameLst>
                                      </p:cBhvr>
                                      <p:to>
                                        <p:strVal val="visible"/>
                                      </p:to>
                                    </p:set>
                                    <p:animEffect transition="in" filter="dissolve">
                                      <p:cBhvr>
                                        <p:cTn id="11" dur="500"/>
                                        <p:tgtEl>
                                          <p:spTgt spid="286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build="p" autoUpdateAnimBg="0" advAuto="0"/>
      <p:bldP spid="28679" grpId="0"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7.18</a:t>
            </a:r>
            <a:endParaRPr lang="en-US" sz="4400" b="1">
              <a:solidFill>
                <a:schemeClr val="tx2"/>
              </a:solidFill>
              <a:latin typeface="Georgia" pitchFamily="18" charset="0"/>
            </a:endParaRPr>
          </a:p>
        </p:txBody>
      </p:sp>
      <p:sp>
        <p:nvSpPr>
          <p:cNvPr id="30722"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30723"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30724"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29703" name="Text Box 7"/>
          <p:cNvSpPr txBox="1">
            <a:spLocks noChangeArrowheads="1"/>
          </p:cNvSpPr>
          <p:nvPr/>
        </p:nvSpPr>
        <p:spPr bwMode="auto">
          <a:xfrm>
            <a:off x="1905000" y="1600201"/>
            <a:ext cx="4495800" cy="4555093"/>
          </a:xfrm>
          <a:prstGeom prst="rect">
            <a:avLst/>
          </a:prstGeom>
          <a:noFill/>
          <a:ln w="9525">
            <a:noFill/>
            <a:miter lim="800000"/>
            <a:headEnd/>
            <a:tailEnd/>
          </a:ln>
        </p:spPr>
        <p:txBody>
          <a:bodyPr>
            <a:spAutoFit/>
          </a:bodyPr>
          <a:lstStyle/>
          <a:p>
            <a:pPr marL="342900" indent="-342900">
              <a:lnSpc>
                <a:spcPct val="90000"/>
              </a:lnSpc>
              <a:spcAft>
                <a:spcPct val="50000"/>
              </a:spcAft>
              <a:buClr>
                <a:srgbClr val="FF6600"/>
              </a:buClr>
              <a:buFont typeface="Symbol" pitchFamily="18" charset="2"/>
              <a:buChar char="·"/>
            </a:pPr>
            <a:r>
              <a:rPr lang="en-US" sz="2900"/>
              <a:t>Depolarization – a stimulus depolarizes the neuron’s membrane</a:t>
            </a:r>
          </a:p>
          <a:p>
            <a:pPr marL="342900" indent="-342900">
              <a:lnSpc>
                <a:spcPct val="90000"/>
              </a:lnSpc>
              <a:spcAft>
                <a:spcPct val="50000"/>
              </a:spcAft>
              <a:buClr>
                <a:srgbClr val="FF6600"/>
              </a:buClr>
              <a:buFont typeface="Symbol" pitchFamily="18" charset="2"/>
              <a:buChar char="·"/>
            </a:pPr>
            <a:r>
              <a:rPr lang="en-US" sz="2900"/>
              <a:t>A deploarized membrane allows sodium (Na</a:t>
            </a:r>
            <a:r>
              <a:rPr lang="en-US" sz="2900" baseline="30000"/>
              <a:t>+</a:t>
            </a:r>
            <a:r>
              <a:rPr lang="en-US" sz="2900"/>
              <a:t>) to flow inside the membrane</a:t>
            </a:r>
          </a:p>
          <a:p>
            <a:pPr marL="342900" indent="-342900">
              <a:lnSpc>
                <a:spcPct val="90000"/>
              </a:lnSpc>
              <a:spcAft>
                <a:spcPct val="50000"/>
              </a:spcAft>
              <a:buClr>
                <a:srgbClr val="FF6600"/>
              </a:buClr>
              <a:buFont typeface="Symbol" pitchFamily="18" charset="2"/>
              <a:buChar char="·"/>
            </a:pPr>
            <a:r>
              <a:rPr lang="en-US" sz="2900"/>
              <a:t>The exchange of ions initiates an action potential in the neuron</a:t>
            </a:r>
          </a:p>
        </p:txBody>
      </p:sp>
      <p:pic>
        <p:nvPicPr>
          <p:cNvPr id="29704" name="Picture 8"/>
          <p:cNvPicPr>
            <a:picLocks noChangeAspect="1" noChangeArrowheads="1"/>
          </p:cNvPicPr>
          <p:nvPr/>
        </p:nvPicPr>
        <p:blipFill>
          <a:blip r:embed="rId2"/>
          <a:srcRect l="6503" r="8943" b="36978"/>
          <a:stretch>
            <a:fillRect/>
          </a:stretch>
        </p:blipFill>
        <p:spPr bwMode="auto">
          <a:xfrm>
            <a:off x="6553200" y="1295400"/>
            <a:ext cx="3962400" cy="4794250"/>
          </a:xfrm>
          <a:prstGeom prst="rect">
            <a:avLst/>
          </a:prstGeom>
          <a:noFill/>
          <a:ln w="9525">
            <a:noFill/>
            <a:miter lim="800000"/>
            <a:headEnd/>
            <a:tailEnd/>
          </a:ln>
        </p:spPr>
      </p:pic>
      <p:sp>
        <p:nvSpPr>
          <p:cNvPr id="29705" name="Text Box 9"/>
          <p:cNvSpPr txBox="1">
            <a:spLocks noChangeArrowheads="1"/>
          </p:cNvSpPr>
          <p:nvPr/>
        </p:nvSpPr>
        <p:spPr bwMode="auto">
          <a:xfrm>
            <a:off x="9220200" y="6172200"/>
            <a:ext cx="1295400" cy="274638"/>
          </a:xfrm>
          <a:prstGeom prst="rect">
            <a:avLst/>
          </a:prstGeom>
          <a:noFill/>
          <a:ln w="9525">
            <a:noFill/>
            <a:miter lim="800000"/>
            <a:headEnd/>
            <a:tailEnd/>
          </a:ln>
        </p:spPr>
        <p:txBody>
          <a:bodyPr>
            <a:spAutoFit/>
          </a:bodyPr>
          <a:lstStyle/>
          <a:p>
            <a:pPr algn="r" eaLnBrk="0" hangingPunct="0"/>
            <a:r>
              <a:rPr lang="en-US" sz="1200"/>
              <a:t>Figure 7.9a–c</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17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29703"/>
                                        </p:tgtEl>
                                        <p:attrNameLst>
                                          <p:attrName>style.visibility</p:attrName>
                                        </p:attrNameLst>
                                      </p:cBhvr>
                                      <p:to>
                                        <p:strVal val="visible"/>
                                      </p:to>
                                    </p:set>
                                    <p:animEffect transition="in" filter="dissolve">
                                      <p:cBhvr>
                                        <p:cTn id="7" dur="500"/>
                                        <p:tgtEl>
                                          <p:spTgt spid="29703"/>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29704"/>
                                        </p:tgtEl>
                                        <p:attrNameLst>
                                          <p:attrName>style.visibility</p:attrName>
                                        </p:attrNameLst>
                                      </p:cBhvr>
                                      <p:to>
                                        <p:strVal val="visible"/>
                                      </p:to>
                                    </p:set>
                                    <p:animEffect transition="in" filter="dissolve">
                                      <p:cBhvr>
                                        <p:cTn id="11" dur="500"/>
                                        <p:tgtEl>
                                          <p:spTgt spid="29704"/>
                                        </p:tgtEl>
                                      </p:cBhvr>
                                    </p:animEffect>
                                  </p:childTnLst>
                                </p:cTn>
                              </p:par>
                            </p:childTnLst>
                          </p:cTn>
                        </p:par>
                        <p:par>
                          <p:cTn id="12" fill="hold">
                            <p:stCondLst>
                              <p:cond delay="1000"/>
                            </p:stCondLst>
                            <p:childTnLst>
                              <p:par>
                                <p:cTn id="13" presetID="1" presetClass="entr" presetSubtype="0" fill="hold" grpId="0" nodeType="afterEffect">
                                  <p:stCondLst>
                                    <p:cond delay="0"/>
                                  </p:stCondLst>
                                  <p:childTnLst>
                                    <p:set>
                                      <p:cBhvr>
                                        <p:cTn id="14" dur="1" fill="hold">
                                          <p:stCondLst>
                                            <p:cond delay="499"/>
                                          </p:stCondLst>
                                        </p:cTn>
                                        <p:tgtEl>
                                          <p:spTgt spid="297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03" grpId="0" autoUpdateAnimBg="0"/>
      <p:bldP spid="29705" grpId="0"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7.19</a:t>
            </a:r>
            <a:endParaRPr lang="en-US" sz="4400" b="1">
              <a:solidFill>
                <a:schemeClr val="tx2"/>
              </a:solidFill>
              <a:latin typeface="Georgia" pitchFamily="18" charset="0"/>
            </a:endParaRPr>
          </a:p>
        </p:txBody>
      </p:sp>
      <p:sp>
        <p:nvSpPr>
          <p:cNvPr id="31746"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31747"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31748"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30727" name="Text Box 7"/>
          <p:cNvSpPr txBox="1">
            <a:spLocks noChangeArrowheads="1"/>
          </p:cNvSpPr>
          <p:nvPr/>
        </p:nvSpPr>
        <p:spPr bwMode="auto">
          <a:xfrm>
            <a:off x="1905001" y="1143000"/>
            <a:ext cx="8245475" cy="5481638"/>
          </a:xfrm>
          <a:prstGeom prst="rect">
            <a:avLst/>
          </a:prstGeom>
          <a:noFill/>
          <a:ln w="9525">
            <a:noFill/>
            <a:miter lim="800000"/>
            <a:headEnd/>
            <a:tailEnd/>
          </a:ln>
        </p:spPr>
        <p:txBody>
          <a:bodyPr>
            <a:spAutoFit/>
          </a:bodyPr>
          <a:lstStyle/>
          <a:p>
            <a:pPr marL="342900" indent="-342900">
              <a:lnSpc>
                <a:spcPct val="80000"/>
              </a:lnSpc>
              <a:spcAft>
                <a:spcPct val="50000"/>
              </a:spcAft>
              <a:buClr>
                <a:srgbClr val="FF6600"/>
              </a:buClr>
              <a:buFont typeface="Symbol" pitchFamily="18" charset="2"/>
              <a:buChar char="·"/>
            </a:pPr>
            <a:r>
              <a:rPr lang="en-US" sz="3400"/>
              <a:t>The action potential carries the impulses from depolarized part to next resting part of neuron.</a:t>
            </a:r>
          </a:p>
          <a:p>
            <a:pPr marL="342900" indent="-342900">
              <a:lnSpc>
                <a:spcPct val="80000"/>
              </a:lnSpc>
              <a:spcAft>
                <a:spcPct val="50000"/>
              </a:spcAft>
              <a:buClr>
                <a:srgbClr val="FF6600"/>
              </a:buClr>
              <a:buFont typeface="Symbol" pitchFamily="18" charset="2"/>
              <a:buChar char="·"/>
            </a:pPr>
            <a:r>
              <a:rPr lang="en-US" sz="3400"/>
              <a:t>If the action potential (nerve impulse) starts, it is propagated over the entire axon</a:t>
            </a:r>
          </a:p>
          <a:p>
            <a:pPr marL="342900" indent="-342900">
              <a:lnSpc>
                <a:spcPct val="80000"/>
              </a:lnSpc>
              <a:spcAft>
                <a:spcPct val="50000"/>
              </a:spcAft>
              <a:buClr>
                <a:srgbClr val="FF6600"/>
              </a:buClr>
              <a:buFont typeface="Symbol" pitchFamily="18" charset="2"/>
              <a:buChar char="·"/>
            </a:pPr>
            <a:r>
              <a:rPr lang="en-US" sz="3400"/>
              <a:t>Potassium ions rush out of the neuron after sodium ions rush in, which repolarizes the membrane</a:t>
            </a:r>
          </a:p>
          <a:p>
            <a:pPr marL="342900" indent="-342900">
              <a:lnSpc>
                <a:spcPct val="80000"/>
              </a:lnSpc>
              <a:spcAft>
                <a:spcPct val="50000"/>
              </a:spcAft>
              <a:buClr>
                <a:srgbClr val="FF6600"/>
              </a:buClr>
              <a:buFont typeface="Symbol" pitchFamily="18" charset="2"/>
              <a:buChar char="·"/>
            </a:pPr>
            <a:r>
              <a:rPr lang="en-US" sz="3400"/>
              <a:t>The sodium-potassium pump restores the original configuration</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18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0727"/>
                                        </p:tgtEl>
                                        <p:attrNameLst>
                                          <p:attrName>style.visibility</p:attrName>
                                        </p:attrNameLst>
                                      </p:cBhvr>
                                      <p:to>
                                        <p:strVal val="visible"/>
                                      </p:to>
                                    </p:set>
                                    <p:animEffect transition="in" filter="dissolve">
                                      <p:cBhvr>
                                        <p:cTn id="7" dur="500"/>
                                        <p:tgtEl>
                                          <p:spTgt spid="307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7" grpId="0"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7.20</a:t>
            </a:r>
            <a:endParaRPr lang="en-US" sz="4400" b="1">
              <a:solidFill>
                <a:schemeClr val="tx2"/>
              </a:solidFill>
              <a:latin typeface="Georgia" pitchFamily="18" charset="0"/>
            </a:endParaRPr>
          </a:p>
        </p:txBody>
      </p:sp>
      <p:sp>
        <p:nvSpPr>
          <p:cNvPr id="32770"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32771"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32772"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31751" name="Text Box 7"/>
          <p:cNvSpPr txBox="1">
            <a:spLocks noChangeArrowheads="1"/>
          </p:cNvSpPr>
          <p:nvPr/>
        </p:nvSpPr>
        <p:spPr bwMode="auto">
          <a:xfrm>
            <a:off x="1905000" y="2133600"/>
            <a:ext cx="4495800" cy="3650230"/>
          </a:xfrm>
          <a:prstGeom prst="rect">
            <a:avLst/>
          </a:prstGeom>
          <a:noFill/>
          <a:ln w="9525">
            <a:noFill/>
            <a:miter lim="800000"/>
            <a:headEnd/>
            <a:tailEnd/>
          </a:ln>
        </p:spPr>
        <p:txBody>
          <a:bodyPr>
            <a:spAutoFit/>
          </a:bodyPr>
          <a:lstStyle/>
          <a:p>
            <a:pPr marL="342900" indent="-342900">
              <a:lnSpc>
                <a:spcPct val="90000"/>
              </a:lnSpc>
              <a:spcAft>
                <a:spcPct val="50000"/>
              </a:spcAft>
              <a:buClr>
                <a:srgbClr val="FF6600"/>
              </a:buClr>
              <a:buFont typeface="Symbol" pitchFamily="18" charset="2"/>
              <a:buChar char="·"/>
            </a:pPr>
            <a:r>
              <a:rPr lang="en-US" sz="3400"/>
              <a:t>The impulse continues to move toward the cell body</a:t>
            </a:r>
          </a:p>
          <a:p>
            <a:pPr marL="342900" indent="-342900">
              <a:lnSpc>
                <a:spcPct val="90000"/>
              </a:lnSpc>
              <a:spcAft>
                <a:spcPct val="50000"/>
              </a:spcAft>
              <a:buClr>
                <a:srgbClr val="FF6600"/>
              </a:buClr>
              <a:buFont typeface="Symbol" pitchFamily="18" charset="2"/>
              <a:buChar char="·"/>
            </a:pPr>
            <a:r>
              <a:rPr lang="en-US" sz="3400"/>
              <a:t>Impulses travel faster when fibers have a myelin sheath</a:t>
            </a:r>
            <a:endParaRPr lang="en-US" sz="3000"/>
          </a:p>
        </p:txBody>
      </p:sp>
      <p:pic>
        <p:nvPicPr>
          <p:cNvPr id="31752" name="Picture 8"/>
          <p:cNvPicPr>
            <a:picLocks noChangeAspect="1" noChangeArrowheads="1"/>
          </p:cNvPicPr>
          <p:nvPr/>
        </p:nvPicPr>
        <p:blipFill>
          <a:blip r:embed="rId2"/>
          <a:srcRect l="16260" t="44992" r="8943" b="2922"/>
          <a:stretch>
            <a:fillRect/>
          </a:stretch>
        </p:blipFill>
        <p:spPr bwMode="auto">
          <a:xfrm>
            <a:off x="7010400" y="1981200"/>
            <a:ext cx="3505200" cy="3962400"/>
          </a:xfrm>
          <a:prstGeom prst="rect">
            <a:avLst/>
          </a:prstGeom>
          <a:noFill/>
          <a:ln w="9525">
            <a:noFill/>
            <a:miter lim="800000"/>
            <a:headEnd/>
            <a:tailEnd/>
          </a:ln>
        </p:spPr>
      </p:pic>
      <p:sp>
        <p:nvSpPr>
          <p:cNvPr id="31753" name="Text Box 9"/>
          <p:cNvSpPr txBox="1">
            <a:spLocks noChangeArrowheads="1"/>
          </p:cNvSpPr>
          <p:nvPr/>
        </p:nvSpPr>
        <p:spPr bwMode="auto">
          <a:xfrm>
            <a:off x="9144000" y="6096000"/>
            <a:ext cx="1371600" cy="274638"/>
          </a:xfrm>
          <a:prstGeom prst="rect">
            <a:avLst/>
          </a:prstGeom>
          <a:noFill/>
          <a:ln w="9525">
            <a:noFill/>
            <a:miter lim="800000"/>
            <a:headEnd/>
            <a:tailEnd/>
          </a:ln>
        </p:spPr>
        <p:txBody>
          <a:bodyPr>
            <a:spAutoFit/>
          </a:bodyPr>
          <a:lstStyle/>
          <a:p>
            <a:pPr algn="r" eaLnBrk="0" hangingPunct="0"/>
            <a:r>
              <a:rPr lang="en-US" sz="1200"/>
              <a:t>Figure 7.9c–e</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19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1751"/>
                                        </p:tgtEl>
                                        <p:attrNameLst>
                                          <p:attrName>style.visibility</p:attrName>
                                        </p:attrNameLst>
                                      </p:cBhvr>
                                      <p:to>
                                        <p:strVal val="visible"/>
                                      </p:to>
                                    </p:set>
                                    <p:animEffect transition="in" filter="dissolve">
                                      <p:cBhvr>
                                        <p:cTn id="7" dur="500"/>
                                        <p:tgtEl>
                                          <p:spTgt spid="31751"/>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31752"/>
                                        </p:tgtEl>
                                        <p:attrNameLst>
                                          <p:attrName>style.visibility</p:attrName>
                                        </p:attrNameLst>
                                      </p:cBhvr>
                                      <p:to>
                                        <p:strVal val="visible"/>
                                      </p:to>
                                    </p:set>
                                    <p:animEffect transition="in" filter="dissolve">
                                      <p:cBhvr>
                                        <p:cTn id="11" dur="500"/>
                                        <p:tgtEl>
                                          <p:spTgt spid="31752"/>
                                        </p:tgtEl>
                                      </p:cBhvr>
                                    </p:animEffect>
                                  </p:childTnLst>
                                </p:cTn>
                              </p:par>
                            </p:childTnLst>
                          </p:cTn>
                        </p:par>
                        <p:par>
                          <p:cTn id="12" fill="hold">
                            <p:stCondLst>
                              <p:cond delay="1000"/>
                            </p:stCondLst>
                            <p:childTnLst>
                              <p:par>
                                <p:cTn id="13" presetID="1" presetClass="entr" presetSubtype="0" fill="hold" grpId="0" nodeType="afterEffect">
                                  <p:stCondLst>
                                    <p:cond delay="0"/>
                                  </p:stCondLst>
                                  <p:childTnLst>
                                    <p:set>
                                      <p:cBhvr>
                                        <p:cTn id="14" dur="1" fill="hold">
                                          <p:stCondLst>
                                            <p:cond delay="499"/>
                                          </p:stCondLst>
                                        </p:cTn>
                                        <p:tgtEl>
                                          <p:spTgt spid="317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1" grpId="0" autoUpdateAnimBg="0"/>
      <p:bldP spid="31753"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title"/>
          </p:nvPr>
        </p:nvSpPr>
        <p:spPr>
          <a:xfrm>
            <a:off x="1905000" y="685800"/>
            <a:ext cx="8229600" cy="1066800"/>
          </a:xfrm>
        </p:spPr>
        <p:txBody>
          <a:bodyPr/>
          <a:lstStyle/>
          <a:p>
            <a:r>
              <a:rPr lang="en-US" smtClean="0"/>
              <a:t>What is nervous system?</a:t>
            </a:r>
          </a:p>
        </p:txBody>
      </p:sp>
      <p:sp>
        <p:nvSpPr>
          <p:cNvPr id="15362" name="Content Placeholder 2"/>
          <p:cNvSpPr>
            <a:spLocks noGrp="1"/>
          </p:cNvSpPr>
          <p:nvPr>
            <p:ph idx="1"/>
          </p:nvPr>
        </p:nvSpPr>
        <p:spPr>
          <a:xfrm>
            <a:off x="1981200" y="1600200"/>
            <a:ext cx="8458200" cy="4973638"/>
          </a:xfrm>
        </p:spPr>
        <p:txBody>
          <a:bodyPr/>
          <a:lstStyle/>
          <a:p>
            <a:pPr algn="just"/>
            <a:r>
              <a:rPr lang="en-US" smtClean="0">
                <a:latin typeface="Times New Roman" pitchFamily="18" charset="0"/>
                <a:cs typeface="Times New Roman" pitchFamily="18" charset="0"/>
              </a:rPr>
              <a:t>It is a system, which creates awareness of the surrounding environment &amp; responds to it by altering the anatomy &amp; physiology of other systems.</a:t>
            </a:r>
          </a:p>
          <a:p>
            <a:pPr algn="just"/>
            <a:r>
              <a:rPr lang="en-US" smtClean="0">
                <a:latin typeface="Times New Roman" pitchFamily="18" charset="0"/>
                <a:cs typeface="Times New Roman" pitchFamily="18" charset="0"/>
              </a:rPr>
              <a:t>It works in such a way that, normal physiological functions (homeostasis) are carried out at all the time, both in conscious or unconscious state.</a:t>
            </a:r>
          </a:p>
          <a:p>
            <a:pPr algn="just"/>
            <a:r>
              <a:rPr lang="en-US" smtClean="0">
                <a:latin typeface="Times New Roman" pitchFamily="18" charset="0"/>
                <a:cs typeface="Times New Roman" pitchFamily="18" charset="0"/>
              </a:rPr>
              <a:t>It detects &amp; responds to the changes inside &amp; outside of the body.</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2</a:t>
            </a:fld>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1905000" y="304801"/>
            <a:ext cx="8382000" cy="1228725"/>
          </a:xfrm>
          <a:prstGeom prst="rect">
            <a:avLst/>
          </a:prstGeom>
          <a:noFill/>
          <a:ln w="9525">
            <a:noFill/>
            <a:miter lim="800000"/>
            <a:headEnd/>
            <a:tailEnd/>
          </a:ln>
        </p:spPr>
        <p:txBody>
          <a:bodyPr>
            <a:spAutoFit/>
          </a:bodyPr>
          <a:lstStyle/>
          <a:p>
            <a:pPr fontAlgn="auto">
              <a:lnSpc>
                <a:spcPct val="90000"/>
              </a:lnSpc>
              <a:spcBef>
                <a:spcPct val="20000"/>
              </a:spcBef>
              <a:spcAft>
                <a:spcPts val="0"/>
              </a:spcAft>
              <a:buClr>
                <a:srgbClr val="339933"/>
              </a:buClr>
              <a:tabLst>
                <a:tab pos="2743200" algn="l"/>
              </a:tabLst>
              <a:defRPr/>
            </a:pPr>
            <a:r>
              <a:rPr lang="en-US" sz="4100" dirty="0">
                <a:solidFill>
                  <a:srgbClr val="000099"/>
                </a:solidFill>
                <a:effectLst>
                  <a:outerShdw blurRad="38100" dist="38100" dir="2700000" algn="tl">
                    <a:srgbClr val="C0C0C0"/>
                  </a:outerShdw>
                </a:effectLst>
              </a:rPr>
              <a:t>Transmission of nerve impulse at synapse</a:t>
            </a:r>
          </a:p>
        </p:txBody>
      </p:sp>
      <p:sp>
        <p:nvSpPr>
          <p:cNvPr id="33794"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7.21</a:t>
            </a:r>
            <a:endParaRPr lang="en-US" sz="4400" b="1">
              <a:solidFill>
                <a:schemeClr val="tx2"/>
              </a:solidFill>
              <a:latin typeface="Georgia" pitchFamily="18" charset="0"/>
            </a:endParaRPr>
          </a:p>
        </p:txBody>
      </p:sp>
      <p:sp>
        <p:nvSpPr>
          <p:cNvPr id="33795"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33796"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33797"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32775" name="Text Box 7"/>
          <p:cNvSpPr txBox="1">
            <a:spLocks noChangeArrowheads="1"/>
          </p:cNvSpPr>
          <p:nvPr/>
        </p:nvSpPr>
        <p:spPr bwMode="auto">
          <a:xfrm>
            <a:off x="1905001" y="1524000"/>
            <a:ext cx="8245475" cy="5081588"/>
          </a:xfrm>
          <a:prstGeom prst="rect">
            <a:avLst/>
          </a:prstGeom>
          <a:noFill/>
          <a:ln w="9525">
            <a:noFill/>
            <a:miter lim="800000"/>
            <a:headEnd/>
            <a:tailEnd/>
          </a:ln>
        </p:spPr>
        <p:txBody>
          <a:bodyPr>
            <a:spAutoFit/>
          </a:bodyPr>
          <a:lstStyle/>
          <a:p>
            <a:pPr marL="342900" indent="-342900">
              <a:lnSpc>
                <a:spcPct val="90000"/>
              </a:lnSpc>
              <a:spcAft>
                <a:spcPct val="50000"/>
              </a:spcAft>
              <a:buClr>
                <a:srgbClr val="FF6600"/>
              </a:buClr>
              <a:buFont typeface="Symbol" pitchFamily="18" charset="2"/>
              <a:buChar char="·"/>
            </a:pPr>
            <a:r>
              <a:rPr lang="en-US" sz="3400"/>
              <a:t>Impulses are able to cross the synapse to another nerve – by neurotransmitters</a:t>
            </a:r>
          </a:p>
          <a:p>
            <a:pPr marL="687388" lvl="1" indent="-230188">
              <a:lnSpc>
                <a:spcPct val="90000"/>
              </a:lnSpc>
              <a:spcAft>
                <a:spcPct val="50000"/>
              </a:spcAft>
              <a:buClr>
                <a:srgbClr val="FF6600"/>
              </a:buClr>
              <a:buFont typeface="Symbol" pitchFamily="18" charset="2"/>
              <a:buChar char="·"/>
            </a:pPr>
            <a:r>
              <a:rPr lang="en-US" sz="3000"/>
              <a:t>Neurotransmitter, which is stored in synaptic vesicles, is released into the synaptic cleft in response to action potential.</a:t>
            </a:r>
          </a:p>
          <a:p>
            <a:pPr marL="687388" lvl="1" indent="-230188">
              <a:lnSpc>
                <a:spcPct val="90000"/>
              </a:lnSpc>
              <a:spcAft>
                <a:spcPct val="50000"/>
              </a:spcAft>
              <a:buClr>
                <a:srgbClr val="FF6600"/>
              </a:buClr>
              <a:buFont typeface="Symbol" pitchFamily="18" charset="2"/>
              <a:buChar char="·"/>
            </a:pPr>
            <a:r>
              <a:rPr lang="en-US" sz="3000"/>
              <a:t>The dendrite of the next neuron has receptors that are stimulated by the neurotransmitter</a:t>
            </a:r>
          </a:p>
          <a:p>
            <a:pPr marL="687388" lvl="1" indent="-230188">
              <a:lnSpc>
                <a:spcPct val="90000"/>
              </a:lnSpc>
              <a:spcAft>
                <a:spcPct val="50000"/>
              </a:spcAft>
              <a:buClr>
                <a:srgbClr val="FF6600"/>
              </a:buClr>
              <a:buFont typeface="Symbol" pitchFamily="18" charset="2"/>
              <a:buChar char="·"/>
            </a:pPr>
            <a:r>
              <a:rPr lang="en-US" sz="3000"/>
              <a:t>An action potential is started in the dendrite</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20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2770">
                                            <p:txEl>
                                              <p:pRg st="0" end="0"/>
                                            </p:txEl>
                                          </p:spTgt>
                                        </p:tgtEl>
                                        <p:attrNameLst>
                                          <p:attrName>style.visibility</p:attrName>
                                        </p:attrNameLst>
                                      </p:cBhvr>
                                      <p:to>
                                        <p:strVal val="visible"/>
                                      </p:to>
                                    </p:set>
                                    <p:animEffect transition="in" filter="dissolve">
                                      <p:cBhvr>
                                        <p:cTn id="7" dur="500"/>
                                        <p:tgtEl>
                                          <p:spTgt spid="32770">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2775"/>
                                        </p:tgtEl>
                                        <p:attrNameLst>
                                          <p:attrName>style.visibility</p:attrName>
                                        </p:attrNameLst>
                                      </p:cBhvr>
                                      <p:to>
                                        <p:strVal val="visible"/>
                                      </p:to>
                                    </p:set>
                                    <p:animEffect transition="in" filter="dissolve">
                                      <p:cBhvr>
                                        <p:cTn id="11" dur="500"/>
                                        <p:tgtEl>
                                          <p:spTgt spid="327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build="p" autoUpdateAnimBg="0" advAuto="0"/>
      <p:bldP spid="32775" grpId="0"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1905000" y="304800"/>
            <a:ext cx="8382000" cy="1219200"/>
          </a:xfrm>
          <a:prstGeom prst="rect">
            <a:avLst/>
          </a:prstGeom>
          <a:noFill/>
          <a:ln w="9525">
            <a:noFill/>
            <a:miter lim="800000"/>
            <a:headEnd/>
            <a:tailEnd/>
          </a:ln>
        </p:spPr>
        <p:txBody>
          <a:bodyPr>
            <a:spAutoFit/>
          </a:bodyPr>
          <a:lstStyle/>
          <a:p>
            <a:pPr fontAlgn="auto">
              <a:lnSpc>
                <a:spcPct val="90000"/>
              </a:lnSpc>
              <a:spcBef>
                <a:spcPct val="20000"/>
              </a:spcBef>
              <a:spcAft>
                <a:spcPts val="0"/>
              </a:spcAft>
              <a:buClr>
                <a:srgbClr val="339933"/>
              </a:buClr>
              <a:tabLst>
                <a:tab pos="2743200" algn="l"/>
              </a:tabLst>
              <a:defRPr/>
            </a:pPr>
            <a:r>
              <a:rPr lang="en-US" sz="4100">
                <a:solidFill>
                  <a:srgbClr val="000099"/>
                </a:solidFill>
                <a:effectLst>
                  <a:outerShdw blurRad="38100" dist="38100" dir="2700000" algn="tl">
                    <a:srgbClr val="C0C0C0"/>
                  </a:outerShdw>
                </a:effectLst>
              </a:rPr>
              <a:t>How Neurons Communicate at Synapses</a:t>
            </a:r>
          </a:p>
        </p:txBody>
      </p:sp>
      <p:sp>
        <p:nvSpPr>
          <p:cNvPr id="34818"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7.22</a:t>
            </a:r>
            <a:endParaRPr lang="en-US" sz="4400" b="1">
              <a:solidFill>
                <a:schemeClr val="tx2"/>
              </a:solidFill>
              <a:latin typeface="Georgia" pitchFamily="18" charset="0"/>
            </a:endParaRPr>
          </a:p>
        </p:txBody>
      </p:sp>
      <p:sp>
        <p:nvSpPr>
          <p:cNvPr id="34819"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34820"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34821"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33799" name="Text Box 7"/>
          <p:cNvSpPr txBox="1">
            <a:spLocks noChangeArrowheads="1"/>
          </p:cNvSpPr>
          <p:nvPr/>
        </p:nvSpPr>
        <p:spPr bwMode="auto">
          <a:xfrm>
            <a:off x="1905001" y="1752601"/>
            <a:ext cx="8245475" cy="461665"/>
          </a:xfrm>
          <a:prstGeom prst="rect">
            <a:avLst/>
          </a:prstGeom>
          <a:noFill/>
          <a:ln w="9525">
            <a:noFill/>
            <a:miter lim="800000"/>
            <a:headEnd/>
            <a:tailEnd/>
          </a:ln>
        </p:spPr>
        <p:txBody>
          <a:bodyPr>
            <a:spAutoFit/>
          </a:bodyPr>
          <a:lstStyle/>
          <a:p>
            <a:pPr marL="342900" indent="-342900">
              <a:lnSpc>
                <a:spcPct val="80000"/>
              </a:lnSpc>
              <a:spcAft>
                <a:spcPct val="50000"/>
              </a:spcAft>
              <a:buClr>
                <a:srgbClr val="FF6600"/>
              </a:buClr>
            </a:pPr>
            <a:endParaRPr lang="en-US" sz="3000"/>
          </a:p>
        </p:txBody>
      </p:sp>
      <p:pic>
        <p:nvPicPr>
          <p:cNvPr id="33800" name="Picture 8"/>
          <p:cNvPicPr>
            <a:picLocks noChangeAspect="1" noChangeArrowheads="1"/>
          </p:cNvPicPr>
          <p:nvPr/>
        </p:nvPicPr>
        <p:blipFill>
          <a:blip r:embed="rId2"/>
          <a:srcRect b="3000"/>
          <a:stretch>
            <a:fillRect/>
          </a:stretch>
        </p:blipFill>
        <p:spPr bwMode="auto">
          <a:xfrm>
            <a:off x="3124200" y="1541464"/>
            <a:ext cx="6477000" cy="4929187"/>
          </a:xfrm>
          <a:prstGeom prst="rect">
            <a:avLst/>
          </a:prstGeom>
          <a:noFill/>
          <a:ln w="9525">
            <a:noFill/>
            <a:miter lim="800000"/>
            <a:headEnd/>
            <a:tailEnd/>
          </a:ln>
        </p:spPr>
      </p:pic>
      <p:sp>
        <p:nvSpPr>
          <p:cNvPr id="33801" name="Text Box 9"/>
          <p:cNvSpPr txBox="1">
            <a:spLocks noChangeArrowheads="1"/>
          </p:cNvSpPr>
          <p:nvPr/>
        </p:nvSpPr>
        <p:spPr bwMode="auto">
          <a:xfrm>
            <a:off x="8153400" y="6172200"/>
            <a:ext cx="1371600" cy="274638"/>
          </a:xfrm>
          <a:prstGeom prst="rect">
            <a:avLst/>
          </a:prstGeom>
          <a:noFill/>
          <a:ln w="9525">
            <a:noFill/>
            <a:miter lim="800000"/>
            <a:headEnd/>
            <a:tailEnd/>
          </a:ln>
        </p:spPr>
        <p:txBody>
          <a:bodyPr>
            <a:spAutoFit/>
          </a:bodyPr>
          <a:lstStyle/>
          <a:p>
            <a:pPr algn="r" eaLnBrk="0" hangingPunct="0"/>
            <a:r>
              <a:rPr lang="en-US" sz="1200"/>
              <a:t>Figure 7.10</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21</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3794">
                                            <p:txEl>
                                              <p:pRg st="0" end="0"/>
                                            </p:txEl>
                                          </p:spTgt>
                                        </p:tgtEl>
                                        <p:attrNameLst>
                                          <p:attrName>style.visibility</p:attrName>
                                        </p:attrNameLst>
                                      </p:cBhvr>
                                      <p:to>
                                        <p:strVal val="visible"/>
                                      </p:to>
                                    </p:set>
                                    <p:animEffect transition="in" filter="dissolve">
                                      <p:cBhvr>
                                        <p:cTn id="7" dur="500"/>
                                        <p:tgtEl>
                                          <p:spTgt spid="33794">
                                            <p:txEl>
                                              <p:pRg st="0" end="0"/>
                                            </p:txEl>
                                          </p:spTgt>
                                        </p:tgtEl>
                                      </p:cBhvr>
                                    </p:animEffect>
                                  </p:childTnLst>
                                </p:cTn>
                              </p:par>
                            </p:childTnLst>
                          </p:cTn>
                        </p:par>
                        <p:par>
                          <p:cTn id="8" fill="hold">
                            <p:stCondLst>
                              <p:cond delay="500"/>
                            </p:stCondLst>
                            <p:childTnLst>
                              <p:par>
                                <p:cTn id="9" presetID="9" presetClass="entr" presetSubtype="0" fill="hold" grpId="0" nodeType="afterEffect" nodePh="1">
                                  <p:stCondLst>
                                    <p:cond delay="0"/>
                                  </p:stCondLst>
                                  <p:endCondLst>
                                    <p:cond delay="0"/>
                                  </p:endCondLst>
                                  <p:childTnLst>
                                    <p:set>
                                      <p:cBhvr>
                                        <p:cTn id="10" dur="1" fill="hold">
                                          <p:stCondLst>
                                            <p:cond delay="0"/>
                                          </p:stCondLst>
                                        </p:cTn>
                                        <p:tgtEl>
                                          <p:spTgt spid="33799"/>
                                        </p:tgtEl>
                                        <p:attrNameLst>
                                          <p:attrName>style.visibility</p:attrName>
                                        </p:attrNameLst>
                                      </p:cBhvr>
                                      <p:to>
                                        <p:strVal val="visible"/>
                                      </p:to>
                                    </p:set>
                                    <p:animEffect transition="in" filter="dissolve">
                                      <p:cBhvr>
                                        <p:cTn id="11" dur="500"/>
                                        <p:tgtEl>
                                          <p:spTgt spid="33799"/>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33800"/>
                                        </p:tgtEl>
                                        <p:attrNameLst>
                                          <p:attrName>style.visibility</p:attrName>
                                        </p:attrNameLst>
                                      </p:cBhvr>
                                      <p:to>
                                        <p:strVal val="visible"/>
                                      </p:to>
                                    </p:set>
                                    <p:animEffect transition="in" filter="dissolve">
                                      <p:cBhvr>
                                        <p:cTn id="15" dur="500"/>
                                        <p:tgtEl>
                                          <p:spTgt spid="33800"/>
                                        </p:tgtEl>
                                      </p:cBhvr>
                                    </p:animEffect>
                                  </p:childTnLst>
                                </p:cTn>
                              </p:par>
                            </p:childTnLst>
                          </p:cTn>
                        </p:par>
                        <p:par>
                          <p:cTn id="16" fill="hold">
                            <p:stCondLst>
                              <p:cond delay="1500"/>
                            </p:stCondLst>
                            <p:childTnLst>
                              <p:par>
                                <p:cTn id="17" presetID="1" presetClass="entr" presetSubtype="0" fill="hold" grpId="0" nodeType="afterEffect">
                                  <p:stCondLst>
                                    <p:cond delay="0"/>
                                  </p:stCondLst>
                                  <p:childTnLst>
                                    <p:set>
                                      <p:cBhvr>
                                        <p:cTn id="18" dur="1" fill="hold">
                                          <p:stCondLst>
                                            <p:cond delay="499"/>
                                          </p:stCondLst>
                                        </p:cTn>
                                        <p:tgtEl>
                                          <p:spTgt spid="338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build="p" autoUpdateAnimBg="0" advAuto="0"/>
      <p:bldP spid="33799" grpId="0" autoUpdateAnimBg="0"/>
      <p:bldP spid="33801" grpId="0"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1905000" y="457200"/>
            <a:ext cx="8229600" cy="1066800"/>
          </a:xfrm>
        </p:spPr>
        <p:txBody>
          <a:bodyPr/>
          <a:lstStyle/>
          <a:p>
            <a:r>
              <a:rPr lang="en-US" smtClean="0"/>
              <a:t>Brain</a:t>
            </a:r>
          </a:p>
        </p:txBody>
      </p:sp>
      <p:sp>
        <p:nvSpPr>
          <p:cNvPr id="35842" name="Content Placeholder 2"/>
          <p:cNvSpPr>
            <a:spLocks noGrp="1"/>
          </p:cNvSpPr>
          <p:nvPr>
            <p:ph idx="1"/>
          </p:nvPr>
        </p:nvSpPr>
        <p:spPr>
          <a:xfrm>
            <a:off x="1981200" y="1295400"/>
            <a:ext cx="8229600" cy="5278438"/>
          </a:xfrm>
        </p:spPr>
        <p:txBody>
          <a:bodyPr/>
          <a:lstStyle/>
          <a:p>
            <a:pPr algn="just"/>
            <a:r>
              <a:rPr lang="en-US" smtClean="0">
                <a:latin typeface="Times New Roman" pitchFamily="18" charset="0"/>
                <a:cs typeface="Times New Roman" pitchFamily="18" charset="0"/>
              </a:rPr>
              <a:t>The brain is the control center of the body</a:t>
            </a:r>
          </a:p>
          <a:p>
            <a:pPr algn="just"/>
            <a:r>
              <a:rPr lang="en-US" smtClean="0">
                <a:latin typeface="Times New Roman" pitchFamily="18" charset="0"/>
                <a:cs typeface="Times New Roman" pitchFamily="18" charset="0"/>
              </a:rPr>
              <a:t>It is about 2% of our body weight and uses 20% of our body’s oxygen.</a:t>
            </a:r>
          </a:p>
          <a:p>
            <a:pPr algn="just"/>
            <a:r>
              <a:rPr lang="en-US" smtClean="0">
                <a:latin typeface="Times New Roman" pitchFamily="18" charset="0"/>
                <a:cs typeface="Times New Roman" pitchFamily="18" charset="0"/>
              </a:rPr>
              <a:t>It is located within cranial cavity &amp; protected by covering layers called as meninges.</a:t>
            </a:r>
          </a:p>
          <a:p>
            <a:r>
              <a:rPr lang="en-US" smtClean="0">
                <a:latin typeface="Times New Roman" pitchFamily="18" charset="0"/>
                <a:cs typeface="Times New Roman" pitchFamily="18" charset="0"/>
              </a:rPr>
              <a:t>Its is divided into 4 parts – </a:t>
            </a:r>
          </a:p>
          <a:p>
            <a:pPr lvl="1"/>
            <a:r>
              <a:rPr lang="en-US" smtClean="0">
                <a:latin typeface="Times New Roman" pitchFamily="18" charset="0"/>
                <a:cs typeface="Times New Roman" pitchFamily="18" charset="0"/>
              </a:rPr>
              <a:t>Cerebrum</a:t>
            </a:r>
          </a:p>
          <a:p>
            <a:pPr lvl="1"/>
            <a:r>
              <a:rPr lang="en-US" smtClean="0">
                <a:latin typeface="Times New Roman" pitchFamily="18" charset="0"/>
                <a:cs typeface="Times New Roman" pitchFamily="18" charset="0"/>
              </a:rPr>
              <a:t>Diencephalon</a:t>
            </a:r>
          </a:p>
          <a:p>
            <a:pPr lvl="1"/>
            <a:r>
              <a:rPr lang="en-US" smtClean="0">
                <a:latin typeface="Times New Roman" pitchFamily="18" charset="0"/>
                <a:cs typeface="Times New Roman" pitchFamily="18" charset="0"/>
              </a:rPr>
              <a:t>Brain stem</a:t>
            </a:r>
          </a:p>
          <a:p>
            <a:pPr lvl="1"/>
            <a:r>
              <a:rPr lang="en-US" smtClean="0">
                <a:latin typeface="Times New Roman" pitchFamily="18" charset="0"/>
                <a:cs typeface="Times New Roman" pitchFamily="18" charset="0"/>
              </a:rPr>
              <a:t>Cerebellum</a:t>
            </a:r>
          </a:p>
          <a:p>
            <a:endParaRPr lang="en-US" smtClean="0">
              <a:latin typeface="Times New Roman" pitchFamily="18" charset="0"/>
              <a:cs typeface="Times New Roman" pitchFamily="18" charset="0"/>
            </a:endParaRPr>
          </a:p>
          <a:p>
            <a:endParaRPr lang="en-US" smtClean="0">
              <a:latin typeface="Times New Roman" pitchFamily="18" charset="0"/>
              <a:cs typeface="Times New Roman" pitchFamily="18" charset="0"/>
            </a:endParaRPr>
          </a:p>
          <a:p>
            <a:endParaRPr lang="en-US" smtClean="0"/>
          </a:p>
        </p:txBody>
      </p:sp>
      <p:pic>
        <p:nvPicPr>
          <p:cNvPr id="4" name="Picture 8"/>
          <p:cNvPicPr>
            <a:picLocks noChangeAspect="1" noChangeArrowheads="1"/>
          </p:cNvPicPr>
          <p:nvPr/>
        </p:nvPicPr>
        <p:blipFill>
          <a:blip r:embed="rId2"/>
          <a:srcRect b="5881"/>
          <a:stretch>
            <a:fillRect/>
          </a:stretch>
        </p:blipFill>
        <p:spPr bwMode="auto">
          <a:xfrm>
            <a:off x="6038850" y="3657600"/>
            <a:ext cx="4629150" cy="32004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22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609600"/>
            <a:ext cx="8229600" cy="1066800"/>
          </a:xfrm>
        </p:spPr>
        <p:txBody>
          <a:bodyPr>
            <a:normAutofit fontScale="90000"/>
          </a:bodyPr>
          <a:lstStyle/>
          <a:p>
            <a:pPr>
              <a:defRPr/>
            </a:pPr>
            <a:r>
              <a:rPr lang="en-US" dirty="0" smtClean="0"/>
              <a:t>Functions of the brain:</a:t>
            </a:r>
            <a:br>
              <a:rPr lang="en-US" dirty="0" smtClean="0"/>
            </a:br>
            <a:endParaRPr lang="en-US" dirty="0"/>
          </a:p>
        </p:txBody>
      </p:sp>
      <p:sp>
        <p:nvSpPr>
          <p:cNvPr id="36866" name="Content Placeholder 2"/>
          <p:cNvSpPr>
            <a:spLocks noGrp="1"/>
          </p:cNvSpPr>
          <p:nvPr>
            <p:ph idx="1"/>
          </p:nvPr>
        </p:nvSpPr>
        <p:spPr>
          <a:xfrm>
            <a:off x="1981200" y="1371600"/>
            <a:ext cx="8229600" cy="5202238"/>
          </a:xfrm>
        </p:spPr>
        <p:txBody>
          <a:bodyPr/>
          <a:lstStyle/>
          <a:p>
            <a:pPr lvl="1">
              <a:buFontTx/>
              <a:buChar char="•"/>
            </a:pPr>
            <a:r>
              <a:rPr lang="en-US" smtClean="0"/>
              <a:t>Interprets sensations</a:t>
            </a:r>
          </a:p>
          <a:p>
            <a:pPr lvl="1">
              <a:buFontTx/>
              <a:buChar char="•"/>
            </a:pPr>
            <a:r>
              <a:rPr lang="en-US" smtClean="0"/>
              <a:t> Determines perception</a:t>
            </a:r>
          </a:p>
          <a:p>
            <a:pPr lvl="1">
              <a:buFontTx/>
              <a:buChar char="•"/>
            </a:pPr>
            <a:r>
              <a:rPr lang="en-US" smtClean="0"/>
              <a:t> Stores memory</a:t>
            </a:r>
          </a:p>
          <a:p>
            <a:pPr lvl="1">
              <a:buFontTx/>
              <a:buChar char="•"/>
            </a:pPr>
            <a:r>
              <a:rPr lang="en-US" smtClean="0"/>
              <a:t> Reasoning</a:t>
            </a:r>
          </a:p>
          <a:p>
            <a:pPr lvl="1">
              <a:buFontTx/>
              <a:buChar char="•"/>
            </a:pPr>
            <a:r>
              <a:rPr lang="en-US" smtClean="0"/>
              <a:t> Makes decisions</a:t>
            </a:r>
          </a:p>
          <a:p>
            <a:pPr lvl="1">
              <a:buFontTx/>
              <a:buChar char="•"/>
            </a:pPr>
            <a:r>
              <a:rPr lang="en-US" smtClean="0"/>
              <a:t> Coordinates muscular movements</a:t>
            </a:r>
          </a:p>
          <a:p>
            <a:pPr lvl="1">
              <a:buFontTx/>
              <a:buChar char="•"/>
            </a:pPr>
            <a:r>
              <a:rPr lang="en-US" smtClean="0"/>
              <a:t> Regulates visceral activities</a:t>
            </a:r>
          </a:p>
          <a:p>
            <a:pPr lvl="1">
              <a:buFontTx/>
              <a:buChar char="•"/>
            </a:pPr>
            <a:r>
              <a:rPr lang="en-US" smtClean="0"/>
              <a:t> Determines personality</a:t>
            </a:r>
          </a:p>
        </p:txBody>
      </p:sp>
      <p:sp>
        <p:nvSpPr>
          <p:cNvPr id="3" name="Footer Placeholder 2"/>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AFC905F1-6D01-4472-9AA2-C8EE5F18C9EF}" type="slidenum">
              <a:rPr lang="en-US" smtClean="0"/>
              <a:pPr>
                <a:defRPr/>
              </a:pPr>
              <a:t>23</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p:cNvSpPr>
            <a:spLocks noGrp="1" noChangeArrowheads="1"/>
          </p:cNvSpPr>
          <p:nvPr>
            <p:ph type="title"/>
          </p:nvPr>
        </p:nvSpPr>
        <p:spPr>
          <a:xfrm>
            <a:off x="1981200" y="152400"/>
            <a:ext cx="8229600" cy="1143000"/>
          </a:xfrm>
        </p:spPr>
        <p:txBody>
          <a:bodyPr/>
          <a:lstStyle/>
          <a:p>
            <a:r>
              <a:rPr lang="en-US" smtClean="0"/>
              <a:t>Anatomical classification</a:t>
            </a:r>
          </a:p>
        </p:txBody>
      </p:sp>
      <p:sp>
        <p:nvSpPr>
          <p:cNvPr id="37890" name="Rectangle 3"/>
          <p:cNvSpPr>
            <a:spLocks noGrp="1" noChangeArrowheads="1"/>
          </p:cNvSpPr>
          <p:nvPr>
            <p:ph idx="1"/>
          </p:nvPr>
        </p:nvSpPr>
        <p:spPr>
          <a:xfrm>
            <a:off x="1447800" y="1371600"/>
            <a:ext cx="3886200" cy="5257800"/>
          </a:xfrm>
        </p:spPr>
        <p:txBody>
          <a:bodyPr/>
          <a:lstStyle/>
          <a:p>
            <a:pPr>
              <a:lnSpc>
                <a:spcPct val="90000"/>
              </a:lnSpc>
            </a:pPr>
            <a:r>
              <a:rPr lang="en-US" smtClean="0"/>
              <a:t>Cerebral hemispheres</a:t>
            </a:r>
          </a:p>
          <a:p>
            <a:pPr>
              <a:lnSpc>
                <a:spcPct val="90000"/>
              </a:lnSpc>
            </a:pPr>
            <a:r>
              <a:rPr lang="en-US" smtClean="0"/>
              <a:t>Diencephalon</a:t>
            </a:r>
          </a:p>
          <a:p>
            <a:pPr lvl="1">
              <a:lnSpc>
                <a:spcPct val="90000"/>
              </a:lnSpc>
            </a:pPr>
            <a:r>
              <a:rPr lang="en-US" sz="2400"/>
              <a:t>Thalamus</a:t>
            </a:r>
          </a:p>
          <a:p>
            <a:pPr lvl="1">
              <a:lnSpc>
                <a:spcPct val="90000"/>
              </a:lnSpc>
            </a:pPr>
            <a:r>
              <a:rPr lang="en-US" sz="2400"/>
              <a:t>Hypothalamus</a:t>
            </a:r>
          </a:p>
          <a:p>
            <a:pPr>
              <a:lnSpc>
                <a:spcPct val="90000"/>
              </a:lnSpc>
            </a:pPr>
            <a:r>
              <a:rPr lang="en-US" smtClean="0"/>
              <a:t>Brain stem</a:t>
            </a:r>
          </a:p>
          <a:p>
            <a:pPr lvl="1">
              <a:lnSpc>
                <a:spcPct val="90000"/>
              </a:lnSpc>
            </a:pPr>
            <a:r>
              <a:rPr lang="en-US" sz="2400"/>
              <a:t>Midbrain</a:t>
            </a:r>
          </a:p>
          <a:p>
            <a:pPr lvl="1">
              <a:lnSpc>
                <a:spcPct val="90000"/>
              </a:lnSpc>
            </a:pPr>
            <a:r>
              <a:rPr lang="en-US" sz="2400"/>
              <a:t>Pons</a:t>
            </a:r>
          </a:p>
          <a:p>
            <a:pPr lvl="1">
              <a:lnSpc>
                <a:spcPct val="90000"/>
              </a:lnSpc>
            </a:pPr>
            <a:r>
              <a:rPr lang="en-US" sz="2400"/>
              <a:t>Medulla</a:t>
            </a:r>
          </a:p>
          <a:p>
            <a:pPr>
              <a:lnSpc>
                <a:spcPct val="90000"/>
              </a:lnSpc>
            </a:pPr>
            <a:r>
              <a:rPr lang="en-US" smtClean="0"/>
              <a:t>Cerebellum</a:t>
            </a:r>
          </a:p>
          <a:p>
            <a:pPr>
              <a:lnSpc>
                <a:spcPct val="90000"/>
              </a:lnSpc>
            </a:pPr>
            <a:endParaRPr lang="en-US" smtClean="0"/>
          </a:p>
          <a:p>
            <a:pPr>
              <a:lnSpc>
                <a:spcPct val="90000"/>
              </a:lnSpc>
            </a:pPr>
            <a:r>
              <a:rPr lang="en-US" smtClean="0"/>
              <a:t>Spinal cord</a:t>
            </a:r>
          </a:p>
          <a:p>
            <a:pPr>
              <a:lnSpc>
                <a:spcPct val="90000"/>
              </a:lnSpc>
            </a:pPr>
            <a:endParaRPr lang="en-US" smtClean="0"/>
          </a:p>
        </p:txBody>
      </p:sp>
      <p:pic>
        <p:nvPicPr>
          <p:cNvPr id="37891" name="Picture 4" descr="13-03_DvlpWk5toBirth_1"/>
          <p:cNvPicPr>
            <a:picLocks noChangeAspect="1" noChangeArrowheads="1"/>
          </p:cNvPicPr>
          <p:nvPr/>
        </p:nvPicPr>
        <p:blipFill>
          <a:blip r:embed="rId2"/>
          <a:srcRect l="54546" t="23529" b="37646"/>
          <a:stretch>
            <a:fillRect/>
          </a:stretch>
        </p:blipFill>
        <p:spPr bwMode="auto">
          <a:xfrm>
            <a:off x="4306888" y="1906588"/>
            <a:ext cx="4811712" cy="3175000"/>
          </a:xfrm>
          <a:prstGeom prst="rect">
            <a:avLst/>
          </a:prstGeom>
          <a:noFill/>
          <a:ln w="9525">
            <a:noFill/>
            <a:miter lim="800000"/>
            <a:headEnd/>
            <a:tailEnd/>
          </a:ln>
        </p:spPr>
      </p:pic>
      <p:pic>
        <p:nvPicPr>
          <p:cNvPr id="37892" name="Picture 5" descr="13-02_EmbryonicDevlp_1"/>
          <p:cNvPicPr>
            <a:picLocks noChangeAspect="1" noChangeArrowheads="1"/>
          </p:cNvPicPr>
          <p:nvPr/>
        </p:nvPicPr>
        <p:blipFill>
          <a:blip r:embed="rId3"/>
          <a:srcRect l="61818" t="25882" r="18182" b="18823"/>
          <a:stretch>
            <a:fillRect/>
          </a:stretch>
        </p:blipFill>
        <p:spPr bwMode="auto">
          <a:xfrm>
            <a:off x="8686801" y="1600200"/>
            <a:ext cx="1889125" cy="40386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ChangeArrowheads="1"/>
          </p:cNvSpPr>
          <p:nvPr>
            <p:ph type="title"/>
          </p:nvPr>
        </p:nvSpPr>
        <p:spPr/>
        <p:txBody>
          <a:bodyPr/>
          <a:lstStyle/>
          <a:p>
            <a:r>
              <a:rPr lang="en-US" smtClean="0"/>
              <a:t>Parts of Brain</a:t>
            </a:r>
          </a:p>
        </p:txBody>
      </p:sp>
      <p:sp>
        <p:nvSpPr>
          <p:cNvPr id="38914" name="Rectangle 3"/>
          <p:cNvSpPr>
            <a:spLocks noGrp="1" noChangeArrowheads="1"/>
          </p:cNvSpPr>
          <p:nvPr>
            <p:ph idx="1"/>
          </p:nvPr>
        </p:nvSpPr>
        <p:spPr>
          <a:xfrm>
            <a:off x="1676400" y="4237038"/>
            <a:ext cx="2667000" cy="2316162"/>
          </a:xfrm>
        </p:spPr>
        <p:txBody>
          <a:bodyPr/>
          <a:lstStyle/>
          <a:p>
            <a:pPr>
              <a:lnSpc>
                <a:spcPct val="90000"/>
              </a:lnSpc>
              <a:buFont typeface="Wingdings" pitchFamily="2" charset="2"/>
              <a:buNone/>
            </a:pPr>
            <a:r>
              <a:rPr lang="en-US" smtClean="0"/>
              <a:t>Cerebrum</a:t>
            </a:r>
          </a:p>
          <a:p>
            <a:pPr>
              <a:lnSpc>
                <a:spcPct val="90000"/>
              </a:lnSpc>
              <a:buFont typeface="Wingdings" pitchFamily="2" charset="2"/>
              <a:buNone/>
            </a:pPr>
            <a:r>
              <a:rPr lang="en-US" smtClean="0"/>
              <a:t>Diencephalon</a:t>
            </a:r>
          </a:p>
          <a:p>
            <a:pPr>
              <a:lnSpc>
                <a:spcPct val="90000"/>
              </a:lnSpc>
              <a:buFont typeface="Wingdings" pitchFamily="2" charset="2"/>
              <a:buNone/>
            </a:pPr>
            <a:r>
              <a:rPr lang="en-US" smtClean="0"/>
              <a:t>Brainstem</a:t>
            </a:r>
          </a:p>
          <a:p>
            <a:pPr>
              <a:lnSpc>
                <a:spcPct val="90000"/>
              </a:lnSpc>
              <a:buFont typeface="Wingdings" pitchFamily="2" charset="2"/>
              <a:buNone/>
            </a:pPr>
            <a:r>
              <a:rPr lang="en-US" smtClean="0"/>
              <a:t>Cerebellum</a:t>
            </a:r>
          </a:p>
        </p:txBody>
      </p:sp>
      <p:pic>
        <p:nvPicPr>
          <p:cNvPr id="38915" name="Picture 4" descr="13-04_PartsofBrain_1"/>
          <p:cNvPicPr>
            <a:picLocks noChangeAspect="1" noChangeArrowheads="1"/>
          </p:cNvPicPr>
          <p:nvPr/>
        </p:nvPicPr>
        <p:blipFill>
          <a:blip r:embed="rId2"/>
          <a:srcRect l="12727" t="15294" r="13637" b="5882"/>
          <a:stretch>
            <a:fillRect/>
          </a:stretch>
        </p:blipFill>
        <p:spPr bwMode="auto">
          <a:xfrm>
            <a:off x="4267201" y="1447800"/>
            <a:ext cx="6367463" cy="5265738"/>
          </a:xfrm>
          <a:prstGeom prst="rect">
            <a:avLst/>
          </a:prstGeom>
          <a:noFill/>
          <a:ln w="9525">
            <a:noFill/>
            <a:miter lim="800000"/>
            <a:headEnd/>
            <a:tailEnd/>
          </a:ln>
        </p:spPr>
      </p:pic>
      <p:pic>
        <p:nvPicPr>
          <p:cNvPr id="38916" name="Picture 5" descr="13-02_EmbryonicDevlp_1"/>
          <p:cNvPicPr>
            <a:picLocks noChangeAspect="1" noChangeArrowheads="1"/>
          </p:cNvPicPr>
          <p:nvPr/>
        </p:nvPicPr>
        <p:blipFill>
          <a:blip r:embed="rId3"/>
          <a:srcRect l="61818" t="25882" r="18182" b="18823"/>
          <a:stretch>
            <a:fillRect/>
          </a:stretch>
        </p:blipFill>
        <p:spPr bwMode="auto">
          <a:xfrm>
            <a:off x="1981201" y="76200"/>
            <a:ext cx="1889125" cy="40386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25</a:t>
            </a:fld>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1981200" y="533400"/>
            <a:ext cx="8229600" cy="1066800"/>
          </a:xfrm>
        </p:spPr>
        <p:txBody>
          <a:bodyPr/>
          <a:lstStyle/>
          <a:p>
            <a:r>
              <a:rPr lang="en-US" smtClean="0"/>
              <a:t>Cerebrum</a:t>
            </a:r>
          </a:p>
        </p:txBody>
      </p:sp>
      <p:sp>
        <p:nvSpPr>
          <p:cNvPr id="3" name="Content Placeholder 2"/>
          <p:cNvSpPr>
            <a:spLocks noGrp="1"/>
          </p:cNvSpPr>
          <p:nvPr>
            <p:ph idx="1"/>
          </p:nvPr>
        </p:nvSpPr>
        <p:spPr>
          <a:xfrm>
            <a:off x="1981200" y="1371600"/>
            <a:ext cx="8229600" cy="5202238"/>
          </a:xfrm>
        </p:spPr>
        <p:txBody>
          <a:bodyPr>
            <a:normAutofit lnSpcReduction="10000"/>
          </a:bodyPr>
          <a:lstStyle/>
          <a:p>
            <a:pPr marL="365760" indent="-256032" algn="just">
              <a:buClr>
                <a:schemeClr val="accent3"/>
              </a:buClr>
              <a:buFont typeface="Georgia"/>
              <a:buChar char="•"/>
              <a:defRPr/>
            </a:pPr>
            <a:r>
              <a:rPr lang="en-US" dirty="0" smtClean="0">
                <a:latin typeface="Times New Roman" pitchFamily="18" charset="0"/>
                <a:cs typeface="Times New Roman" pitchFamily="18" charset="0"/>
              </a:rPr>
              <a:t>Largest part of the brain.</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Divided into 2 halves i.e. right &amp; left hemispheres by a deep longitudinal fissure called as Falx ceribri &amp; these two hemispheres are joined together by a bundle of nerve fibers called as Corpus callosum.</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Each hemisphere is further divided into 5 lobes-</a:t>
            </a:r>
          </a:p>
          <a:p>
            <a:pPr marL="658368" lvl="1" indent="-246888" algn="just">
              <a:buFont typeface="Georgia"/>
              <a:buChar char="▫"/>
              <a:defRPr/>
            </a:pPr>
            <a:r>
              <a:rPr lang="en-US" dirty="0" smtClean="0">
                <a:latin typeface="Times New Roman" pitchFamily="18" charset="0"/>
                <a:cs typeface="Times New Roman" pitchFamily="18" charset="0"/>
              </a:rPr>
              <a:t>Frontal lobe</a:t>
            </a:r>
          </a:p>
          <a:p>
            <a:pPr marL="658368" lvl="1" indent="-246888" algn="just">
              <a:buFont typeface="Georgia"/>
              <a:buChar char="▫"/>
              <a:defRPr/>
            </a:pPr>
            <a:r>
              <a:rPr lang="en-US" dirty="0" smtClean="0">
                <a:latin typeface="Times New Roman" pitchFamily="18" charset="0"/>
                <a:cs typeface="Times New Roman" pitchFamily="18" charset="0"/>
              </a:rPr>
              <a:t>Parietal lobe</a:t>
            </a:r>
          </a:p>
          <a:p>
            <a:pPr marL="658368" lvl="1" indent="-246888" algn="just">
              <a:buFont typeface="Georgia"/>
              <a:buChar char="▫"/>
              <a:defRPr/>
            </a:pPr>
            <a:r>
              <a:rPr lang="en-US" dirty="0" smtClean="0">
                <a:latin typeface="Times New Roman" pitchFamily="18" charset="0"/>
                <a:cs typeface="Times New Roman" pitchFamily="18" charset="0"/>
              </a:rPr>
              <a:t>Occipital lobe</a:t>
            </a:r>
          </a:p>
          <a:p>
            <a:pPr marL="658368" lvl="1" indent="-246888" algn="just">
              <a:buFont typeface="Georgia"/>
              <a:buChar char="▫"/>
              <a:defRPr/>
            </a:pPr>
            <a:r>
              <a:rPr lang="en-US" dirty="0" smtClean="0">
                <a:latin typeface="Times New Roman" pitchFamily="18" charset="0"/>
                <a:cs typeface="Times New Roman" pitchFamily="18" charset="0"/>
              </a:rPr>
              <a:t>Temporal lobe</a:t>
            </a:r>
          </a:p>
          <a:p>
            <a:pPr marL="658368" lvl="1" indent="-246888">
              <a:buClr>
                <a:schemeClr val="tx1"/>
              </a:buClr>
              <a:buFontTx/>
              <a:buChar char="•"/>
              <a:defRPr/>
            </a:pPr>
            <a:r>
              <a:rPr lang="en-US" dirty="0" err="1" smtClean="0"/>
              <a:t>Insula</a:t>
            </a:r>
            <a:r>
              <a:rPr lang="en-US" dirty="0" smtClean="0"/>
              <a:t> also called as ‘Island of </a:t>
            </a:r>
            <a:r>
              <a:rPr lang="en-US" dirty="0" err="1" smtClean="0"/>
              <a:t>Reil</a:t>
            </a:r>
            <a:r>
              <a:rPr lang="en-US" dirty="0" smtClean="0"/>
              <a:t>’, present deep in the lateral </a:t>
            </a:r>
            <a:r>
              <a:rPr lang="en-US" dirty="0" err="1" smtClean="0"/>
              <a:t>sulcus</a:t>
            </a:r>
            <a:r>
              <a:rPr lang="en-US" dirty="0" smtClean="0"/>
              <a:t> (functions in interoceptive awareness &amp; judging intensity of pain, among other things)</a:t>
            </a:r>
          </a:p>
          <a:p>
            <a:pPr marL="658368" lvl="1" indent="-246888" algn="just">
              <a:buFont typeface="Georgia"/>
              <a:buChar char="▫"/>
              <a:defRPr/>
            </a:pPr>
            <a:endParaRPr lang="en-US" dirty="0">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AFC905F1-6D01-4472-9AA2-C8EE5F18C9EF}" type="slidenum">
              <a:rPr lang="en-US" smtClean="0"/>
              <a:pPr>
                <a:defRPr/>
              </a:pPr>
              <a:t>26</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1" name="Picture 5" descr="13-07ce_LobesFissurs_1"/>
          <p:cNvPicPr>
            <a:picLocks noChangeAspect="1" noChangeArrowheads="1"/>
          </p:cNvPicPr>
          <p:nvPr/>
        </p:nvPicPr>
        <p:blipFill>
          <a:blip r:embed="rId2"/>
          <a:srcRect t="14546" b="52727"/>
          <a:stretch>
            <a:fillRect/>
          </a:stretch>
        </p:blipFill>
        <p:spPr bwMode="auto">
          <a:xfrm>
            <a:off x="2438401" y="609601"/>
            <a:ext cx="7459663" cy="3159125"/>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27</a:t>
            </a:fld>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8"/>
          <p:cNvPicPr>
            <a:picLocks noChangeAspect="1" noChangeArrowheads="1"/>
          </p:cNvPicPr>
          <p:nvPr/>
        </p:nvPicPr>
        <p:blipFill>
          <a:blip r:embed="rId2"/>
          <a:srcRect b="2922"/>
          <a:stretch>
            <a:fillRect/>
          </a:stretch>
        </p:blipFill>
        <p:spPr bwMode="auto">
          <a:xfrm>
            <a:off x="5486401" y="1143000"/>
            <a:ext cx="5002213" cy="5251450"/>
          </a:xfrm>
          <a:prstGeom prst="rect">
            <a:avLst/>
          </a:prstGeom>
          <a:noFill/>
          <a:ln w="9525">
            <a:noFill/>
            <a:miter lim="800000"/>
            <a:headEnd/>
            <a:tailEnd/>
          </a:ln>
        </p:spPr>
      </p:pic>
      <p:sp>
        <p:nvSpPr>
          <p:cNvPr id="3" name="Footer Placeholder 2"/>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3A67C14E-E3C9-40F8-9DC7-7C52D582EE5F}" type="slidenum">
              <a:rPr lang="en-US" smtClean="0"/>
              <a:pPr>
                <a:defRPr/>
              </a:pPr>
              <a:t>28</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1" descr="brain2"/>
          <p:cNvPicPr>
            <a:picLocks noChangeAspect="1" noChangeArrowheads="1"/>
          </p:cNvPicPr>
          <p:nvPr/>
        </p:nvPicPr>
        <p:blipFill>
          <a:blip r:embed="rId2"/>
          <a:srcRect/>
          <a:stretch>
            <a:fillRect/>
          </a:stretch>
        </p:blipFill>
        <p:spPr bwMode="auto">
          <a:xfrm>
            <a:off x="2667000" y="884238"/>
            <a:ext cx="7391400" cy="5287962"/>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29</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ChangeArrowheads="1"/>
          </p:cNvSpPr>
          <p:nvPr/>
        </p:nvSpPr>
        <p:spPr bwMode="auto">
          <a:xfrm>
            <a:off x="1905000" y="304801"/>
            <a:ext cx="8382000" cy="723275"/>
          </a:xfrm>
          <a:prstGeom prst="rect">
            <a:avLst/>
          </a:prstGeom>
          <a:noFill/>
          <a:ln w="9525">
            <a:noFill/>
            <a:miter lim="800000"/>
            <a:headEnd/>
            <a:tailEnd/>
          </a:ln>
        </p:spPr>
        <p:txBody>
          <a:bodyPr>
            <a:spAutoFit/>
          </a:bodyPr>
          <a:lstStyle/>
          <a:p>
            <a:pPr marL="342900" indent="-342900" fontAlgn="auto">
              <a:spcBef>
                <a:spcPct val="20000"/>
              </a:spcBef>
              <a:spcAft>
                <a:spcPts val="0"/>
              </a:spcAft>
              <a:buClr>
                <a:srgbClr val="339933"/>
              </a:buClr>
              <a:tabLst>
                <a:tab pos="2743200" algn="l"/>
              </a:tabLst>
              <a:defRPr/>
            </a:pPr>
            <a:r>
              <a:rPr lang="en-US" sz="4100">
                <a:solidFill>
                  <a:srgbClr val="000099"/>
                </a:solidFill>
                <a:effectLst>
                  <a:outerShdw blurRad="38100" dist="38100" dir="2700000" algn="tl">
                    <a:srgbClr val="C0C0C0"/>
                  </a:outerShdw>
                </a:effectLst>
              </a:rPr>
              <a:t>Functions of the Nervous System</a:t>
            </a:r>
          </a:p>
        </p:txBody>
      </p:sp>
      <p:sp>
        <p:nvSpPr>
          <p:cNvPr id="16386"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7.1a</a:t>
            </a:r>
            <a:endParaRPr lang="en-US" sz="4400" b="1">
              <a:solidFill>
                <a:schemeClr val="tx2"/>
              </a:solidFill>
              <a:latin typeface="Georgia" pitchFamily="18" charset="0"/>
            </a:endParaRPr>
          </a:p>
        </p:txBody>
      </p:sp>
      <p:sp>
        <p:nvSpPr>
          <p:cNvPr id="16387"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16388"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16389"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3079" name="Text Box 7"/>
          <p:cNvSpPr txBox="1">
            <a:spLocks noChangeArrowheads="1"/>
          </p:cNvSpPr>
          <p:nvPr/>
        </p:nvSpPr>
        <p:spPr bwMode="auto">
          <a:xfrm>
            <a:off x="1905001" y="1143001"/>
            <a:ext cx="8245475" cy="4487863"/>
          </a:xfrm>
          <a:prstGeom prst="rect">
            <a:avLst/>
          </a:prstGeom>
          <a:noFill/>
          <a:ln w="9525">
            <a:noFill/>
            <a:miter lim="800000"/>
            <a:headEnd/>
            <a:tailEnd/>
          </a:ln>
        </p:spPr>
        <p:txBody>
          <a:bodyPr>
            <a:spAutoFit/>
          </a:bodyPr>
          <a:lstStyle/>
          <a:p>
            <a:pPr marL="342900" indent="-342900">
              <a:lnSpc>
                <a:spcPct val="80000"/>
              </a:lnSpc>
              <a:spcAft>
                <a:spcPct val="50000"/>
              </a:spcAft>
              <a:buClr>
                <a:srgbClr val="FF6600"/>
              </a:buClr>
            </a:pPr>
            <a:r>
              <a:rPr lang="en-US" sz="2400">
                <a:latin typeface="Times New Roman" pitchFamily="18" charset="0"/>
                <a:cs typeface="Times New Roman" pitchFamily="18" charset="0"/>
              </a:rPr>
              <a:t>1. Sensory input – gathering information</a:t>
            </a:r>
          </a:p>
          <a:p>
            <a:pPr marL="687388" lvl="1" indent="-230188">
              <a:lnSpc>
                <a:spcPct val="80000"/>
              </a:lnSpc>
              <a:spcAft>
                <a:spcPct val="50000"/>
              </a:spcAft>
              <a:buClr>
                <a:srgbClr val="FF6600"/>
              </a:buClr>
              <a:buFont typeface="Symbol" pitchFamily="18" charset="2"/>
              <a:buChar char="·"/>
            </a:pPr>
            <a:r>
              <a:rPr lang="en-US" sz="2400">
                <a:latin typeface="Times New Roman" pitchFamily="18" charset="0"/>
                <a:cs typeface="Times New Roman" pitchFamily="18" charset="0"/>
              </a:rPr>
              <a:t>To monitor changes occurring inside and outside the body (changes = stimuli)</a:t>
            </a:r>
          </a:p>
          <a:p>
            <a:pPr marL="342900" indent="-342900">
              <a:lnSpc>
                <a:spcPct val="80000"/>
              </a:lnSpc>
              <a:spcAft>
                <a:spcPct val="50000"/>
              </a:spcAft>
              <a:buClr>
                <a:srgbClr val="FF6600"/>
              </a:buClr>
            </a:pPr>
            <a:r>
              <a:rPr lang="en-US" sz="2400">
                <a:latin typeface="Times New Roman" pitchFamily="18" charset="0"/>
                <a:cs typeface="Times New Roman" pitchFamily="18" charset="0"/>
              </a:rPr>
              <a:t>2. Integration –</a:t>
            </a:r>
          </a:p>
          <a:p>
            <a:pPr marL="687388" lvl="1" indent="-230188">
              <a:lnSpc>
                <a:spcPct val="80000"/>
              </a:lnSpc>
              <a:spcAft>
                <a:spcPct val="50000"/>
              </a:spcAft>
              <a:buClr>
                <a:srgbClr val="FF6600"/>
              </a:buClr>
              <a:buFont typeface="Symbol" pitchFamily="18" charset="2"/>
              <a:buChar char="·"/>
            </a:pPr>
            <a:r>
              <a:rPr lang="en-US" sz="2400">
                <a:latin typeface="Times New Roman" pitchFamily="18" charset="0"/>
                <a:cs typeface="Times New Roman" pitchFamily="18" charset="0"/>
              </a:rPr>
              <a:t>To process and interpret sensory input and decide if action is needed.</a:t>
            </a:r>
          </a:p>
          <a:p>
            <a:pPr marL="342900" indent="-342900">
              <a:lnSpc>
                <a:spcPct val="90000"/>
              </a:lnSpc>
              <a:spcAft>
                <a:spcPct val="50000"/>
              </a:spcAft>
              <a:buClr>
                <a:srgbClr val="FF6600"/>
              </a:buClr>
            </a:pPr>
            <a:r>
              <a:rPr lang="en-US" sz="2400">
                <a:latin typeface="Times New Roman" pitchFamily="18" charset="0"/>
                <a:cs typeface="Times New Roman" pitchFamily="18" charset="0"/>
              </a:rPr>
              <a:t>3. Motor output</a:t>
            </a:r>
          </a:p>
          <a:p>
            <a:pPr marL="687388" lvl="1" indent="-230188">
              <a:lnSpc>
                <a:spcPct val="90000"/>
              </a:lnSpc>
              <a:spcAft>
                <a:spcPct val="50000"/>
              </a:spcAft>
              <a:buClr>
                <a:srgbClr val="FF6600"/>
              </a:buClr>
              <a:buFont typeface="Symbol" pitchFamily="18" charset="2"/>
              <a:buChar char="·"/>
            </a:pPr>
            <a:r>
              <a:rPr lang="en-US" sz="2400">
                <a:latin typeface="Times New Roman" pitchFamily="18" charset="0"/>
                <a:cs typeface="Times New Roman" pitchFamily="18" charset="0"/>
              </a:rPr>
              <a:t>A response to integrated stimuli</a:t>
            </a:r>
          </a:p>
          <a:p>
            <a:pPr marL="687388" lvl="1" indent="-230188">
              <a:lnSpc>
                <a:spcPct val="90000"/>
              </a:lnSpc>
              <a:spcAft>
                <a:spcPct val="50000"/>
              </a:spcAft>
              <a:buClr>
                <a:srgbClr val="FF6600"/>
              </a:buClr>
              <a:buFont typeface="Symbol" pitchFamily="18" charset="2"/>
              <a:buChar char="·"/>
            </a:pPr>
            <a:r>
              <a:rPr lang="en-US" sz="2400">
                <a:latin typeface="Times New Roman" pitchFamily="18" charset="0"/>
                <a:cs typeface="Times New Roman" pitchFamily="18" charset="0"/>
              </a:rPr>
              <a:t>The response activates muscles </a:t>
            </a:r>
          </a:p>
          <a:p>
            <a:pPr marL="687388" lvl="1" indent="-230188">
              <a:lnSpc>
                <a:spcPct val="90000"/>
              </a:lnSpc>
              <a:spcAft>
                <a:spcPct val="50000"/>
              </a:spcAft>
              <a:buClr>
                <a:srgbClr val="FF6600"/>
              </a:buClr>
            </a:pPr>
            <a:r>
              <a:rPr lang="en-US" sz="2400">
                <a:latin typeface="Times New Roman" pitchFamily="18" charset="0"/>
                <a:cs typeface="Times New Roman" pitchFamily="18" charset="0"/>
              </a:rPr>
              <a:t>	or glands</a:t>
            </a:r>
          </a:p>
        </p:txBody>
      </p:sp>
      <p:pic>
        <p:nvPicPr>
          <p:cNvPr id="16391" name="Picture 8"/>
          <p:cNvPicPr>
            <a:picLocks noChangeAspect="1" noChangeArrowheads="1"/>
          </p:cNvPicPr>
          <p:nvPr/>
        </p:nvPicPr>
        <p:blipFill>
          <a:blip r:embed="rId2"/>
          <a:srcRect b="4681"/>
          <a:stretch>
            <a:fillRect/>
          </a:stretch>
        </p:blipFill>
        <p:spPr bwMode="auto">
          <a:xfrm>
            <a:off x="6629400" y="4027488"/>
            <a:ext cx="3810000" cy="2366962"/>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3</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074">
                                            <p:txEl>
                                              <p:pRg st="0" end="0"/>
                                            </p:txEl>
                                          </p:spTgt>
                                        </p:tgtEl>
                                        <p:attrNameLst>
                                          <p:attrName>style.visibility</p:attrName>
                                        </p:attrNameLst>
                                      </p:cBhvr>
                                      <p:to>
                                        <p:strVal val="visible"/>
                                      </p:to>
                                    </p:set>
                                    <p:animEffect transition="in" filter="dissolve">
                                      <p:cBhvr>
                                        <p:cTn id="7" dur="500"/>
                                        <p:tgtEl>
                                          <p:spTgt spid="3074">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3079"/>
                                        </p:tgtEl>
                                        <p:attrNameLst>
                                          <p:attrName>style.visibility</p:attrName>
                                        </p:attrNameLst>
                                      </p:cBhvr>
                                      <p:to>
                                        <p:strVal val="visible"/>
                                      </p:to>
                                    </p:set>
                                    <p:animEffect transition="in" filter="dissolve">
                                      <p:cBhvr>
                                        <p:cTn id="11" dur="500"/>
                                        <p:tgtEl>
                                          <p:spTgt spid="30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build="p" autoUpdateAnimBg="0" advAuto="0"/>
      <p:bldP spid="3079" grpId="0"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1"/>
          <p:cNvSpPr>
            <a:spLocks noGrp="1"/>
          </p:cNvSpPr>
          <p:nvPr>
            <p:ph type="title"/>
          </p:nvPr>
        </p:nvSpPr>
        <p:spPr>
          <a:xfrm>
            <a:off x="1981200" y="533400"/>
            <a:ext cx="8229600" cy="1066800"/>
          </a:xfrm>
        </p:spPr>
        <p:txBody>
          <a:bodyPr/>
          <a:lstStyle/>
          <a:p>
            <a:endParaRPr lang="en-US" smtClean="0"/>
          </a:p>
        </p:txBody>
      </p:sp>
      <p:sp>
        <p:nvSpPr>
          <p:cNvPr id="44034" name="Content Placeholder 2"/>
          <p:cNvSpPr>
            <a:spLocks noGrp="1"/>
          </p:cNvSpPr>
          <p:nvPr>
            <p:ph idx="1"/>
          </p:nvPr>
        </p:nvSpPr>
        <p:spPr>
          <a:xfrm>
            <a:off x="1752600" y="1752600"/>
            <a:ext cx="8686800" cy="4821238"/>
          </a:xfrm>
        </p:spPr>
        <p:txBody>
          <a:bodyPr/>
          <a:lstStyle/>
          <a:p>
            <a:pPr algn="just"/>
            <a:r>
              <a:rPr lang="en-US" smtClean="0">
                <a:latin typeface="Times New Roman" pitchFamily="18" charset="0"/>
                <a:cs typeface="Times New Roman" pitchFamily="18" charset="0"/>
              </a:rPr>
              <a:t>The superficial part of the cerebrum is called as </a:t>
            </a:r>
            <a:r>
              <a:rPr lang="en-US" b="1" smtClean="0">
                <a:latin typeface="Times New Roman" pitchFamily="18" charset="0"/>
                <a:cs typeface="Times New Roman" pitchFamily="18" charset="0"/>
              </a:rPr>
              <a:t>cerebral cortex</a:t>
            </a:r>
            <a:r>
              <a:rPr lang="en-US" smtClean="0">
                <a:latin typeface="Times New Roman" pitchFamily="18" charset="0"/>
                <a:cs typeface="Times New Roman" pitchFamily="18" charset="0"/>
              </a:rPr>
              <a:t>, which consists of Grey matter (group of nerve cell body) &amp; innermost layer of cerebrum consist of white matter (group of nerve fibers).</a:t>
            </a:r>
          </a:p>
          <a:p>
            <a:pPr algn="just"/>
            <a:r>
              <a:rPr lang="en-US" smtClean="0">
                <a:latin typeface="Times New Roman" pitchFamily="18" charset="0"/>
                <a:cs typeface="Times New Roman" pitchFamily="18" charset="0"/>
              </a:rPr>
              <a:t>The surface is made of many  foldings/ridges/convolutions called as gyri &amp; these are separated by grooves called as sulcus or fissures. These convolutions greatly increase the surface area of cerebrum.</a:t>
            </a:r>
            <a:endParaRPr lang="en-US" sz="2400">
              <a:latin typeface="Times New Roman" pitchFamily="18" charset="0"/>
              <a:cs typeface="Times New Roman" pitchFamily="18" charset="0"/>
            </a:endParaRPr>
          </a:p>
          <a:p>
            <a:endParaRPr lang="en-US" smtClean="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533400"/>
            <a:ext cx="8229600" cy="533400"/>
          </a:xfrm>
        </p:spPr>
        <p:txBody>
          <a:bodyPr>
            <a:normAutofit fontScale="90000"/>
          </a:bodyPr>
          <a:lstStyle/>
          <a:p>
            <a:pPr>
              <a:defRPr/>
            </a:pPr>
            <a:endParaRPr lang="en-US" dirty="0"/>
          </a:p>
        </p:txBody>
      </p:sp>
      <p:sp>
        <p:nvSpPr>
          <p:cNvPr id="45058" name="Content Placeholder 2"/>
          <p:cNvSpPr>
            <a:spLocks noGrp="1"/>
          </p:cNvSpPr>
          <p:nvPr>
            <p:ph idx="1"/>
          </p:nvPr>
        </p:nvSpPr>
        <p:spPr>
          <a:xfrm>
            <a:off x="1981200" y="1066800"/>
            <a:ext cx="8229600" cy="5507038"/>
          </a:xfrm>
        </p:spPr>
        <p:txBody>
          <a:bodyPr/>
          <a:lstStyle/>
          <a:p>
            <a:r>
              <a:rPr lang="en-US" b="1" i="1" smtClean="0">
                <a:latin typeface="Times New Roman" pitchFamily="18" charset="0"/>
                <a:cs typeface="Times New Roman" pitchFamily="18" charset="0"/>
              </a:rPr>
              <a:t>Central sulcus</a:t>
            </a:r>
            <a:r>
              <a:rPr lang="en-US" smtClean="0">
                <a:latin typeface="Times New Roman" pitchFamily="18" charset="0"/>
                <a:cs typeface="Times New Roman" pitchFamily="18" charset="0"/>
              </a:rPr>
              <a:t> divides frontal from parietal lobes</a:t>
            </a:r>
          </a:p>
          <a:p>
            <a:r>
              <a:rPr lang="en-US" b="1" i="1" smtClean="0">
                <a:latin typeface="Times New Roman" pitchFamily="18" charset="0"/>
                <a:cs typeface="Times New Roman" pitchFamily="18" charset="0"/>
              </a:rPr>
              <a:t>Lateral sulcus</a:t>
            </a:r>
            <a:r>
              <a:rPr lang="en-US" smtClean="0">
                <a:latin typeface="Times New Roman" pitchFamily="18" charset="0"/>
                <a:cs typeface="Times New Roman" pitchFamily="18" charset="0"/>
              </a:rPr>
              <a:t> separates temporal lobe from parietal lobe</a:t>
            </a:r>
          </a:p>
          <a:p>
            <a:r>
              <a:rPr lang="en-US" b="1" i="1" smtClean="0">
                <a:latin typeface="Times New Roman" pitchFamily="18" charset="0"/>
                <a:cs typeface="Times New Roman" pitchFamily="18" charset="0"/>
              </a:rPr>
              <a:t>Parieto-occipital sulcus</a:t>
            </a:r>
            <a:r>
              <a:rPr lang="en-US" smtClean="0">
                <a:latin typeface="Times New Roman" pitchFamily="18" charset="0"/>
                <a:cs typeface="Times New Roman" pitchFamily="18" charset="0"/>
              </a:rPr>
              <a:t> divides occipital and parietal lobes (not seen from outside)</a:t>
            </a:r>
          </a:p>
          <a:p>
            <a:endParaRPr lang="en-US" smtClean="0"/>
          </a:p>
        </p:txBody>
      </p:sp>
      <p:pic>
        <p:nvPicPr>
          <p:cNvPr id="45059" name="Picture 4" descr="13-07ab_LobesFissurs_1"/>
          <p:cNvPicPr>
            <a:picLocks noChangeAspect="1" noChangeArrowheads="1"/>
          </p:cNvPicPr>
          <p:nvPr/>
        </p:nvPicPr>
        <p:blipFill>
          <a:blip r:embed="rId2"/>
          <a:srcRect t="20000" r="1819" b="30588"/>
          <a:stretch>
            <a:fillRect/>
          </a:stretch>
        </p:blipFill>
        <p:spPr bwMode="auto">
          <a:xfrm>
            <a:off x="1524000" y="3581400"/>
            <a:ext cx="9082088" cy="2922588"/>
          </a:xfrm>
          <a:prstGeom prst="rect">
            <a:avLst/>
          </a:prstGeom>
          <a:noFill/>
          <a:ln w="9525">
            <a:noFill/>
            <a:miter lim="800000"/>
            <a:headEnd/>
            <a:tailEnd/>
          </a:ln>
        </p:spPr>
      </p:pic>
      <p:sp>
        <p:nvSpPr>
          <p:cNvPr id="3" name="Footer Placeholder 2"/>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AFC905F1-6D01-4472-9AA2-C8EE5F18C9EF}" type="slidenum">
              <a:rPr lang="en-US" smtClean="0"/>
              <a:pPr>
                <a:defRPr/>
              </a:pPr>
              <a:t>31</a:t>
            </a:fld>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Title 1"/>
          <p:cNvSpPr>
            <a:spLocks noGrp="1"/>
          </p:cNvSpPr>
          <p:nvPr>
            <p:ph type="title"/>
          </p:nvPr>
        </p:nvSpPr>
        <p:spPr>
          <a:xfrm>
            <a:off x="1905000" y="762000"/>
            <a:ext cx="8229600" cy="1066800"/>
          </a:xfrm>
        </p:spPr>
        <p:txBody>
          <a:bodyPr/>
          <a:lstStyle/>
          <a:p>
            <a:r>
              <a:rPr lang="en-US" smtClean="0"/>
              <a:t>Coronal section of cerebrum</a:t>
            </a:r>
          </a:p>
        </p:txBody>
      </p:sp>
      <p:pic>
        <p:nvPicPr>
          <p:cNvPr id="46082" name="Picture 4" descr="13-08_ForebrainStrct_1"/>
          <p:cNvPicPr>
            <a:picLocks noGrp="1" noChangeAspect="1" noChangeArrowheads="1"/>
          </p:cNvPicPr>
          <p:nvPr>
            <p:ph idx="1"/>
          </p:nvPr>
        </p:nvPicPr>
        <p:blipFill>
          <a:blip r:embed="rId2"/>
          <a:stretch>
            <a:fillRect/>
          </a:stretch>
        </p:blipFill>
        <p:spPr>
          <a:xfrm>
            <a:off x="3280428" y="1825625"/>
            <a:ext cx="5631143" cy="4351338"/>
          </a:xfrm>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32</a:t>
            </a:fld>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p:nvPr>
        </p:nvSpPr>
        <p:spPr>
          <a:xfrm>
            <a:off x="1981200" y="533400"/>
            <a:ext cx="8229600" cy="1066800"/>
          </a:xfrm>
        </p:spPr>
        <p:txBody>
          <a:bodyPr/>
          <a:lstStyle/>
          <a:p>
            <a:r>
              <a:rPr lang="en-US" smtClean="0"/>
              <a:t>Functions of cerebrum</a:t>
            </a:r>
          </a:p>
        </p:txBody>
      </p:sp>
      <p:sp>
        <p:nvSpPr>
          <p:cNvPr id="47106" name="Content Placeholder 2"/>
          <p:cNvSpPr>
            <a:spLocks noGrp="1"/>
          </p:cNvSpPr>
          <p:nvPr>
            <p:ph idx="1"/>
          </p:nvPr>
        </p:nvSpPr>
        <p:spPr>
          <a:xfrm>
            <a:off x="1981200" y="1447800"/>
            <a:ext cx="8229600" cy="5126038"/>
          </a:xfrm>
        </p:spPr>
        <p:txBody>
          <a:bodyPr/>
          <a:lstStyle/>
          <a:p>
            <a:pPr algn="just">
              <a:buClr>
                <a:schemeClr val="accent2"/>
              </a:buClr>
              <a:buFontTx/>
              <a:buChar char="•"/>
            </a:pPr>
            <a:r>
              <a:rPr lang="en-US" smtClean="0">
                <a:latin typeface="Times New Roman" pitchFamily="18" charset="0"/>
                <a:cs typeface="Times New Roman" pitchFamily="18" charset="0"/>
              </a:rPr>
              <a:t>Sensory function – responsible for interpretation of different types of sensory impulses like pain, touch, pressure, temperature, smell, taste, sound &amp; vision.</a:t>
            </a:r>
          </a:p>
          <a:p>
            <a:pPr algn="just">
              <a:buClr>
                <a:schemeClr val="accent2"/>
              </a:buClr>
              <a:buFontTx/>
              <a:buChar char="•"/>
            </a:pPr>
            <a:r>
              <a:rPr lang="en-US" smtClean="0">
                <a:latin typeface="Times New Roman" pitchFamily="18" charset="0"/>
                <a:cs typeface="Times New Roman" pitchFamily="18" charset="0"/>
              </a:rPr>
              <a:t> Motor function – responsible for initiation of  voluntary muscular movements</a:t>
            </a:r>
          </a:p>
          <a:p>
            <a:pPr algn="just">
              <a:buClr>
                <a:schemeClr val="accent2"/>
              </a:buClr>
              <a:buFontTx/>
              <a:buChar char="•"/>
            </a:pPr>
            <a:r>
              <a:rPr lang="en-US" smtClean="0">
                <a:latin typeface="Times New Roman" pitchFamily="18" charset="0"/>
                <a:cs typeface="Times New Roman" pitchFamily="18" charset="0"/>
              </a:rPr>
              <a:t> Mental functions –</a:t>
            </a:r>
          </a:p>
          <a:p>
            <a:pPr lvl="1" algn="just">
              <a:buFontTx/>
              <a:buChar char="•"/>
            </a:pPr>
            <a:r>
              <a:rPr lang="en-US" smtClean="0">
                <a:latin typeface="Times New Roman" pitchFamily="18" charset="0"/>
                <a:cs typeface="Times New Roman" pitchFamily="18" charset="0"/>
              </a:rPr>
              <a:t>Storing information as memory</a:t>
            </a:r>
          </a:p>
          <a:p>
            <a:pPr lvl="1" algn="just">
              <a:buFontTx/>
              <a:buChar char="•"/>
            </a:pPr>
            <a:r>
              <a:rPr lang="en-US" smtClean="0">
                <a:latin typeface="Times New Roman" pitchFamily="18" charset="0"/>
                <a:cs typeface="Times New Roman" pitchFamily="18" charset="0"/>
              </a:rPr>
              <a:t>Retrieving stored information </a:t>
            </a:r>
          </a:p>
          <a:p>
            <a:pPr lvl="1" algn="just">
              <a:buFontTx/>
              <a:buChar char="•"/>
            </a:pPr>
            <a:r>
              <a:rPr lang="en-US" smtClean="0">
                <a:latin typeface="Times New Roman" pitchFamily="18" charset="0"/>
                <a:cs typeface="Times New Roman" pitchFamily="18" charset="0"/>
              </a:rPr>
              <a:t>Reasoning, thinking, judgment </a:t>
            </a:r>
          </a:p>
          <a:p>
            <a:pPr lvl="1" algn="just">
              <a:buFontTx/>
              <a:buChar char="•"/>
            </a:pPr>
            <a:r>
              <a:rPr lang="en-US" smtClean="0">
                <a:latin typeface="Times New Roman" pitchFamily="18" charset="0"/>
                <a:cs typeface="Times New Roman" pitchFamily="18" charset="0"/>
              </a:rPr>
              <a:t>Seat of intelligence and personality</a:t>
            </a:r>
          </a:p>
          <a:p>
            <a:pPr lvl="1" algn="just">
              <a:buFontTx/>
              <a:buChar char="•"/>
            </a:pPr>
            <a:r>
              <a:rPr lang="en-US" smtClean="0">
                <a:latin typeface="Times New Roman" pitchFamily="18" charset="0"/>
                <a:cs typeface="Times New Roman" pitchFamily="18" charset="0"/>
              </a:rPr>
              <a:t>Emotional status</a:t>
            </a:r>
          </a:p>
          <a:p>
            <a:endParaRPr lang="en-US" smtClean="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33</a:t>
            </a:fld>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a:xfrm>
            <a:off x="1905000" y="533400"/>
            <a:ext cx="8229600" cy="1066800"/>
          </a:xfrm>
        </p:spPr>
        <p:txBody>
          <a:bodyPr/>
          <a:lstStyle/>
          <a:p>
            <a:r>
              <a:rPr lang="en-US" smtClean="0"/>
              <a:t>Functional areas of cerebrum</a:t>
            </a:r>
          </a:p>
        </p:txBody>
      </p:sp>
      <p:sp>
        <p:nvSpPr>
          <p:cNvPr id="48130" name="Content Placeholder 2"/>
          <p:cNvSpPr>
            <a:spLocks noGrp="1"/>
          </p:cNvSpPr>
          <p:nvPr>
            <p:ph idx="1"/>
          </p:nvPr>
        </p:nvSpPr>
        <p:spPr>
          <a:xfrm>
            <a:off x="1981200" y="1524000"/>
            <a:ext cx="8229600" cy="5049838"/>
          </a:xfrm>
        </p:spPr>
        <p:txBody>
          <a:bodyPr/>
          <a:lstStyle/>
          <a:p>
            <a:r>
              <a:rPr lang="en-US" smtClean="0"/>
              <a:t>Cerebrum is divided into three functional areas such as -	</a:t>
            </a:r>
          </a:p>
          <a:p>
            <a:pPr lvl="1"/>
            <a:r>
              <a:rPr lang="en-US" smtClean="0"/>
              <a:t>Motor areas: movement</a:t>
            </a:r>
          </a:p>
          <a:p>
            <a:pPr lvl="1"/>
            <a:r>
              <a:rPr lang="en-US" smtClean="0"/>
              <a:t>Sensory areas: perception</a:t>
            </a:r>
          </a:p>
          <a:p>
            <a:pPr lvl="1"/>
            <a:r>
              <a:rPr lang="en-US" smtClean="0"/>
              <a:t>Association areas: integrate diverse information to enable purposeful action</a:t>
            </a:r>
          </a:p>
          <a:p>
            <a:endParaRPr lang="en-US" smtClean="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34</a:t>
            </a:fld>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normAutofit/>
          </a:bodyPr>
          <a:lstStyle/>
          <a:p>
            <a:pPr>
              <a:defRPr/>
            </a:pPr>
            <a:r>
              <a:rPr lang="en-US" smtClean="0">
                <a:solidFill>
                  <a:srgbClr val="990000"/>
                </a:solidFill>
              </a:rPr>
              <a:t>Functional Areas of the Cerebral Cortex</a:t>
            </a:r>
          </a:p>
        </p:txBody>
      </p:sp>
      <p:sp>
        <p:nvSpPr>
          <p:cNvPr id="49154" name="Text Box 3"/>
          <p:cNvSpPr txBox="1">
            <a:spLocks noChangeArrowheads="1"/>
          </p:cNvSpPr>
          <p:nvPr/>
        </p:nvSpPr>
        <p:spPr bwMode="auto">
          <a:xfrm>
            <a:off x="8839200" y="6324600"/>
            <a:ext cx="1600200" cy="274638"/>
          </a:xfrm>
          <a:prstGeom prst="rect">
            <a:avLst/>
          </a:prstGeom>
          <a:noFill/>
          <a:ln w="9525">
            <a:noFill/>
            <a:miter lim="800000"/>
            <a:headEnd/>
            <a:tailEnd/>
          </a:ln>
        </p:spPr>
        <p:txBody>
          <a:bodyPr>
            <a:spAutoFit/>
          </a:bodyPr>
          <a:lstStyle/>
          <a:p>
            <a:pPr algn="r"/>
            <a:r>
              <a:rPr lang="en-US" sz="1200">
                <a:latin typeface="Georgia" pitchFamily="18" charset="0"/>
              </a:rPr>
              <a:t>Marieb 12.8a</a:t>
            </a:r>
          </a:p>
        </p:txBody>
      </p:sp>
      <p:pic>
        <p:nvPicPr>
          <p:cNvPr id="49155" name="Picture 5" descr="IM_Marieb7e12-08aCerebrCortex_L"/>
          <p:cNvPicPr>
            <a:picLocks noChangeAspect="1" noChangeArrowheads="1"/>
          </p:cNvPicPr>
          <p:nvPr/>
        </p:nvPicPr>
        <p:blipFill>
          <a:blip r:embed="rId3"/>
          <a:srcRect/>
          <a:stretch>
            <a:fillRect/>
          </a:stretch>
        </p:blipFill>
        <p:spPr bwMode="auto">
          <a:xfrm>
            <a:off x="1838326" y="717551"/>
            <a:ext cx="8513763" cy="5421313"/>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a:bodyPr>
          <a:lstStyle/>
          <a:p>
            <a:pPr>
              <a:defRPr/>
            </a:pPr>
            <a:r>
              <a:rPr lang="en-US" smtClean="0">
                <a:solidFill>
                  <a:srgbClr val="990000"/>
                </a:solidFill>
              </a:rPr>
              <a:t>Functional Areas of the Cerebral Cortex</a:t>
            </a:r>
          </a:p>
        </p:txBody>
      </p:sp>
      <p:sp>
        <p:nvSpPr>
          <p:cNvPr id="51202" name="Text Box 3"/>
          <p:cNvSpPr txBox="1">
            <a:spLocks noChangeArrowheads="1"/>
          </p:cNvSpPr>
          <p:nvPr/>
        </p:nvSpPr>
        <p:spPr bwMode="auto">
          <a:xfrm>
            <a:off x="8839200" y="6324600"/>
            <a:ext cx="1600200" cy="274638"/>
          </a:xfrm>
          <a:prstGeom prst="rect">
            <a:avLst/>
          </a:prstGeom>
          <a:noFill/>
          <a:ln w="9525">
            <a:noFill/>
            <a:miter lim="800000"/>
            <a:headEnd/>
            <a:tailEnd/>
          </a:ln>
        </p:spPr>
        <p:txBody>
          <a:bodyPr>
            <a:spAutoFit/>
          </a:bodyPr>
          <a:lstStyle/>
          <a:p>
            <a:pPr algn="r"/>
            <a:r>
              <a:rPr lang="en-US" sz="1200">
                <a:latin typeface="Georgia" pitchFamily="18" charset="0"/>
              </a:rPr>
              <a:t>Marieb 12.8b</a:t>
            </a:r>
          </a:p>
        </p:txBody>
      </p:sp>
      <p:pic>
        <p:nvPicPr>
          <p:cNvPr id="51203" name="Picture 5" descr="IM_Marieb7e12-08bCerebrCortex_L"/>
          <p:cNvPicPr>
            <a:picLocks noChangeAspect="1" noChangeArrowheads="1"/>
          </p:cNvPicPr>
          <p:nvPr/>
        </p:nvPicPr>
        <p:blipFill>
          <a:blip r:embed="rId3"/>
          <a:srcRect/>
          <a:stretch>
            <a:fillRect/>
          </a:stretch>
        </p:blipFill>
        <p:spPr bwMode="auto">
          <a:xfrm>
            <a:off x="1838326" y="596900"/>
            <a:ext cx="8513763" cy="56642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ChangeArrowheads="1"/>
          </p:cNvSpPr>
          <p:nvPr/>
        </p:nvSpPr>
        <p:spPr bwMode="auto">
          <a:xfrm>
            <a:off x="1905000" y="304801"/>
            <a:ext cx="8382000" cy="1343025"/>
          </a:xfrm>
          <a:prstGeom prst="rect">
            <a:avLst/>
          </a:prstGeom>
          <a:noFill/>
          <a:ln w="9525">
            <a:noFill/>
            <a:miter lim="800000"/>
            <a:headEnd/>
            <a:tailEnd/>
          </a:ln>
        </p:spPr>
        <p:txBody>
          <a:bodyPr>
            <a:spAutoFit/>
          </a:bodyPr>
          <a:lstStyle/>
          <a:p>
            <a:pPr fontAlgn="auto">
              <a:spcBef>
                <a:spcPct val="20000"/>
              </a:spcBef>
              <a:spcAft>
                <a:spcPts val="0"/>
              </a:spcAft>
              <a:buClr>
                <a:srgbClr val="339933"/>
              </a:buClr>
              <a:tabLst>
                <a:tab pos="2743200" algn="l"/>
              </a:tabLst>
              <a:defRPr/>
            </a:pPr>
            <a:r>
              <a:rPr lang="en-US" sz="4100" dirty="0">
                <a:solidFill>
                  <a:srgbClr val="000099"/>
                </a:solidFill>
                <a:effectLst>
                  <a:outerShdw blurRad="38100" dist="38100" dir="2700000" algn="tl">
                    <a:srgbClr val="C0C0C0"/>
                  </a:outerShdw>
                </a:effectLst>
              </a:rPr>
              <a:t>Sensory and Motor Areas of the Cerebrum</a:t>
            </a:r>
          </a:p>
        </p:txBody>
      </p:sp>
      <p:sp>
        <p:nvSpPr>
          <p:cNvPr id="53250"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7.31</a:t>
            </a:r>
            <a:endParaRPr lang="en-US" sz="4400" b="1">
              <a:solidFill>
                <a:schemeClr val="tx2"/>
              </a:solidFill>
              <a:latin typeface="Georgia" pitchFamily="18" charset="0"/>
            </a:endParaRPr>
          </a:p>
        </p:txBody>
      </p:sp>
      <p:sp>
        <p:nvSpPr>
          <p:cNvPr id="53251"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53252"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53253"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45063" name="Text Box 7"/>
          <p:cNvSpPr txBox="1">
            <a:spLocks noChangeArrowheads="1"/>
          </p:cNvSpPr>
          <p:nvPr/>
        </p:nvSpPr>
        <p:spPr bwMode="auto">
          <a:xfrm>
            <a:off x="1905001" y="1752601"/>
            <a:ext cx="8245475" cy="461665"/>
          </a:xfrm>
          <a:prstGeom prst="rect">
            <a:avLst/>
          </a:prstGeom>
          <a:noFill/>
          <a:ln w="9525">
            <a:noFill/>
            <a:miter lim="800000"/>
            <a:headEnd/>
            <a:tailEnd/>
          </a:ln>
        </p:spPr>
        <p:txBody>
          <a:bodyPr>
            <a:spAutoFit/>
          </a:bodyPr>
          <a:lstStyle/>
          <a:p>
            <a:pPr marL="342900" indent="-342900">
              <a:lnSpc>
                <a:spcPct val="80000"/>
              </a:lnSpc>
              <a:spcAft>
                <a:spcPct val="50000"/>
              </a:spcAft>
              <a:buClr>
                <a:srgbClr val="FF6600"/>
              </a:buClr>
            </a:pPr>
            <a:endParaRPr lang="en-US" sz="3000"/>
          </a:p>
        </p:txBody>
      </p:sp>
      <p:pic>
        <p:nvPicPr>
          <p:cNvPr id="45064" name="Picture 8"/>
          <p:cNvPicPr>
            <a:picLocks noChangeAspect="1" noChangeArrowheads="1"/>
          </p:cNvPicPr>
          <p:nvPr/>
        </p:nvPicPr>
        <p:blipFill>
          <a:blip r:embed="rId2"/>
          <a:srcRect b="4631"/>
          <a:stretch>
            <a:fillRect/>
          </a:stretch>
        </p:blipFill>
        <p:spPr bwMode="auto">
          <a:xfrm>
            <a:off x="2667000" y="1752600"/>
            <a:ext cx="7162800" cy="4516438"/>
          </a:xfrm>
          <a:prstGeom prst="rect">
            <a:avLst/>
          </a:prstGeom>
          <a:noFill/>
          <a:ln w="9525">
            <a:noFill/>
            <a:miter lim="800000"/>
            <a:headEnd/>
            <a:tailEnd/>
          </a:ln>
        </p:spPr>
      </p:pic>
      <p:sp>
        <p:nvSpPr>
          <p:cNvPr id="45065" name="Text Box 9"/>
          <p:cNvSpPr txBox="1">
            <a:spLocks noChangeArrowheads="1"/>
          </p:cNvSpPr>
          <p:nvPr/>
        </p:nvSpPr>
        <p:spPr bwMode="auto">
          <a:xfrm>
            <a:off x="9144000" y="6049964"/>
            <a:ext cx="1371600" cy="274637"/>
          </a:xfrm>
          <a:prstGeom prst="rect">
            <a:avLst/>
          </a:prstGeom>
          <a:noFill/>
          <a:ln w="9525">
            <a:noFill/>
            <a:miter lim="800000"/>
            <a:headEnd/>
            <a:tailEnd/>
          </a:ln>
        </p:spPr>
        <p:txBody>
          <a:bodyPr>
            <a:spAutoFit/>
          </a:bodyPr>
          <a:lstStyle/>
          <a:p>
            <a:pPr algn="r" eaLnBrk="0" hangingPunct="0"/>
            <a:r>
              <a:rPr lang="en-US" sz="1200"/>
              <a:t>Figure 7.14</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37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45058">
                                            <p:txEl>
                                              <p:pRg st="0" end="0"/>
                                            </p:txEl>
                                          </p:spTgt>
                                        </p:tgtEl>
                                        <p:attrNameLst>
                                          <p:attrName>style.visibility</p:attrName>
                                        </p:attrNameLst>
                                      </p:cBhvr>
                                      <p:to>
                                        <p:strVal val="visible"/>
                                      </p:to>
                                    </p:set>
                                    <p:animEffect transition="in" filter="dissolve">
                                      <p:cBhvr>
                                        <p:cTn id="7" dur="500"/>
                                        <p:tgtEl>
                                          <p:spTgt spid="45058">
                                            <p:txEl>
                                              <p:pRg st="0" end="0"/>
                                            </p:txEl>
                                          </p:spTgt>
                                        </p:tgtEl>
                                      </p:cBhvr>
                                    </p:animEffect>
                                  </p:childTnLst>
                                </p:cTn>
                              </p:par>
                            </p:childTnLst>
                          </p:cTn>
                        </p:par>
                        <p:par>
                          <p:cTn id="8" fill="hold">
                            <p:stCondLst>
                              <p:cond delay="500"/>
                            </p:stCondLst>
                            <p:childTnLst>
                              <p:par>
                                <p:cTn id="9" presetID="9" presetClass="entr" presetSubtype="0" fill="hold" grpId="0" nodeType="afterEffect" nodePh="1">
                                  <p:stCondLst>
                                    <p:cond delay="0"/>
                                  </p:stCondLst>
                                  <p:endCondLst>
                                    <p:cond delay="0"/>
                                  </p:endCondLst>
                                  <p:childTnLst>
                                    <p:set>
                                      <p:cBhvr>
                                        <p:cTn id="10" dur="1" fill="hold">
                                          <p:stCondLst>
                                            <p:cond delay="0"/>
                                          </p:stCondLst>
                                        </p:cTn>
                                        <p:tgtEl>
                                          <p:spTgt spid="45063"/>
                                        </p:tgtEl>
                                        <p:attrNameLst>
                                          <p:attrName>style.visibility</p:attrName>
                                        </p:attrNameLst>
                                      </p:cBhvr>
                                      <p:to>
                                        <p:strVal val="visible"/>
                                      </p:to>
                                    </p:set>
                                    <p:animEffect transition="in" filter="dissolve">
                                      <p:cBhvr>
                                        <p:cTn id="11" dur="500"/>
                                        <p:tgtEl>
                                          <p:spTgt spid="45063"/>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45064"/>
                                        </p:tgtEl>
                                        <p:attrNameLst>
                                          <p:attrName>style.visibility</p:attrName>
                                        </p:attrNameLst>
                                      </p:cBhvr>
                                      <p:to>
                                        <p:strVal val="visible"/>
                                      </p:to>
                                    </p:set>
                                    <p:animEffect transition="in" filter="dissolve">
                                      <p:cBhvr>
                                        <p:cTn id="15" dur="500"/>
                                        <p:tgtEl>
                                          <p:spTgt spid="45064"/>
                                        </p:tgtEl>
                                      </p:cBhvr>
                                    </p:animEffect>
                                  </p:childTnLst>
                                </p:cTn>
                              </p:par>
                            </p:childTnLst>
                          </p:cTn>
                        </p:par>
                        <p:par>
                          <p:cTn id="16" fill="hold">
                            <p:stCondLst>
                              <p:cond delay="1500"/>
                            </p:stCondLst>
                            <p:childTnLst>
                              <p:par>
                                <p:cTn id="17" presetID="1" presetClass="entr" presetSubtype="0" fill="hold" grpId="0" nodeType="afterEffect">
                                  <p:stCondLst>
                                    <p:cond delay="0"/>
                                  </p:stCondLst>
                                  <p:childTnLst>
                                    <p:set>
                                      <p:cBhvr>
                                        <p:cTn id="18" dur="1" fill="hold">
                                          <p:stCondLst>
                                            <p:cond delay="499"/>
                                          </p:stCondLst>
                                        </p:cTn>
                                        <p:tgtEl>
                                          <p:spTgt spid="450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058" grpId="0" build="p" autoUpdateAnimBg="0" advAuto="0"/>
      <p:bldP spid="45063" grpId="0" autoUpdateAnimBg="0"/>
      <p:bldP spid="45065" grpId="0"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33400"/>
            <a:ext cx="8229600" cy="609600"/>
          </a:xfrm>
        </p:spPr>
        <p:txBody>
          <a:bodyPr>
            <a:normAutofit fontScale="90000"/>
          </a:bodyPr>
          <a:lstStyle/>
          <a:p>
            <a:pPr>
              <a:defRPr/>
            </a:pPr>
            <a:r>
              <a:rPr lang="en-US" dirty="0" smtClean="0"/>
              <a:t>Motor area </a:t>
            </a:r>
            <a:endParaRPr lang="en-US" dirty="0"/>
          </a:p>
        </p:txBody>
      </p:sp>
      <p:sp>
        <p:nvSpPr>
          <p:cNvPr id="3" name="Content Placeholder 2"/>
          <p:cNvSpPr>
            <a:spLocks noGrp="1"/>
          </p:cNvSpPr>
          <p:nvPr>
            <p:ph idx="1"/>
          </p:nvPr>
        </p:nvSpPr>
        <p:spPr>
          <a:xfrm>
            <a:off x="1752600" y="1066800"/>
            <a:ext cx="8686800" cy="5507038"/>
          </a:xfrm>
        </p:spPr>
        <p:txBody>
          <a:bodyPr>
            <a:normAutofit/>
          </a:bodyPr>
          <a:lstStyle/>
          <a:p>
            <a:pPr marL="365760" indent="-256032" algn="just">
              <a:buClr>
                <a:schemeClr val="accent3"/>
              </a:buClr>
              <a:buFont typeface="Georgia"/>
              <a:buChar char="•"/>
              <a:defRPr/>
            </a:pPr>
            <a:r>
              <a:rPr lang="en-US" dirty="0" smtClean="0">
                <a:latin typeface="Times New Roman" pitchFamily="18" charset="0"/>
                <a:cs typeface="Times New Roman" pitchFamily="18" charset="0"/>
              </a:rPr>
              <a:t>Is present anterior to central </a:t>
            </a:r>
            <a:r>
              <a:rPr lang="en-US" dirty="0" err="1" smtClean="0">
                <a:latin typeface="Times New Roman" pitchFamily="18" charset="0"/>
                <a:cs typeface="Times New Roman" pitchFamily="18" charset="0"/>
              </a:rPr>
              <a:t>sulcus</a:t>
            </a:r>
            <a:r>
              <a:rPr lang="en-US" dirty="0" smtClean="0">
                <a:latin typeface="Times New Roman" pitchFamily="18" charset="0"/>
                <a:cs typeface="Times New Roman" pitchFamily="18" charset="0"/>
              </a:rPr>
              <a:t>.</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Is further divided into –</a:t>
            </a:r>
          </a:p>
          <a:p>
            <a:pPr marL="658368" lvl="1" indent="-246888" algn="just">
              <a:buFont typeface="Georgia"/>
              <a:buChar char="▫"/>
              <a:defRPr/>
            </a:pPr>
            <a:r>
              <a:rPr lang="en-US" dirty="0" smtClean="0">
                <a:latin typeface="Times New Roman" pitchFamily="18" charset="0"/>
                <a:cs typeface="Times New Roman" pitchFamily="18" charset="0"/>
              </a:rPr>
              <a:t>Primary motor area (4)</a:t>
            </a:r>
          </a:p>
          <a:p>
            <a:pPr marL="658368" lvl="1" indent="-246888" algn="just">
              <a:buFont typeface="Georgia"/>
              <a:buChar char="▫"/>
              <a:defRPr/>
            </a:pPr>
            <a:r>
              <a:rPr lang="en-US" dirty="0" smtClean="0">
                <a:latin typeface="Times New Roman" pitchFamily="18" charset="0"/>
                <a:cs typeface="Times New Roman" pitchFamily="18" charset="0"/>
              </a:rPr>
              <a:t>Pre-Motor area (6)</a:t>
            </a:r>
          </a:p>
          <a:p>
            <a:pPr marL="658368" lvl="1" indent="-246888" algn="just">
              <a:buFont typeface="Georgia"/>
              <a:buChar char="▫"/>
              <a:defRPr/>
            </a:pPr>
            <a:r>
              <a:rPr lang="en-US" dirty="0" err="1" smtClean="0">
                <a:latin typeface="Times New Roman" pitchFamily="18" charset="0"/>
                <a:cs typeface="Times New Roman" pitchFamily="18" charset="0"/>
              </a:rPr>
              <a:t>Broca’s</a:t>
            </a:r>
            <a:r>
              <a:rPr lang="en-US" dirty="0" smtClean="0">
                <a:latin typeface="Times New Roman" pitchFamily="18" charset="0"/>
                <a:cs typeface="Times New Roman" pitchFamily="18" charset="0"/>
              </a:rPr>
              <a:t> area (44)</a:t>
            </a:r>
          </a:p>
          <a:p>
            <a:pPr marL="658368" lvl="1" indent="-246888" algn="just">
              <a:buFont typeface="Georgia"/>
              <a:buChar char="▫"/>
              <a:defRPr/>
            </a:pPr>
            <a:r>
              <a:rPr lang="en-US" dirty="0" smtClean="0">
                <a:latin typeface="Times New Roman" pitchFamily="18" charset="0"/>
                <a:cs typeface="Times New Roman" pitchFamily="18" charset="0"/>
              </a:rPr>
              <a:t>Frontal eye fields (8)</a:t>
            </a:r>
          </a:p>
          <a:p>
            <a:pPr marL="365760" lvl="1" indent="-256032" algn="just">
              <a:buClr>
                <a:schemeClr val="accent3"/>
              </a:buClr>
              <a:buFont typeface="Georgia"/>
              <a:buChar char="•"/>
              <a:defRPr/>
            </a:pPr>
            <a:r>
              <a:rPr lang="en-US" dirty="0" smtClean="0">
                <a:latin typeface="Times New Roman" pitchFamily="18" charset="0"/>
                <a:cs typeface="Times New Roman" pitchFamily="18" charset="0"/>
              </a:rPr>
              <a:t>Primary motor area – </a:t>
            </a:r>
            <a:r>
              <a:rPr lang="en-US" dirty="0" smtClean="0">
                <a:solidFill>
                  <a:schemeClr val="tx1"/>
                </a:solidFill>
                <a:latin typeface="Times New Roman" pitchFamily="18" charset="0"/>
                <a:cs typeface="Times New Roman" pitchFamily="18" charset="0"/>
              </a:rPr>
              <a:t>is present in frontal lobe immediately anterior to central </a:t>
            </a:r>
            <a:r>
              <a:rPr lang="en-US" dirty="0" err="1" smtClean="0">
                <a:solidFill>
                  <a:schemeClr val="tx1"/>
                </a:solidFill>
                <a:latin typeface="Times New Roman" pitchFamily="18" charset="0"/>
                <a:cs typeface="Times New Roman" pitchFamily="18" charset="0"/>
              </a:rPr>
              <a:t>sulcus</a:t>
            </a:r>
            <a:r>
              <a:rPr lang="en-US" dirty="0" smtClean="0">
                <a:solidFill>
                  <a:schemeClr val="tx1"/>
                </a:solidFill>
                <a:latin typeface="Times New Roman" pitchFamily="18" charset="0"/>
                <a:cs typeface="Times New Roman" pitchFamily="18" charset="0"/>
              </a:rPr>
              <a:t>. It controls Conscious or voluntary movement of skeletal muscles.</a:t>
            </a:r>
          </a:p>
          <a:p>
            <a:pPr marL="658368" lvl="1" indent="-246888" algn="just">
              <a:buFont typeface="Georgia"/>
              <a:buChar char="▫"/>
              <a:defRPr/>
            </a:pPr>
            <a:r>
              <a:rPr lang="en-US" dirty="0" smtClean="0">
                <a:solidFill>
                  <a:srgbClr val="FF0000"/>
                </a:solidFill>
                <a:latin typeface="Times New Roman" pitchFamily="18" charset="0"/>
                <a:cs typeface="Times New Roman" pitchFamily="18" charset="0"/>
              </a:rPr>
              <a:t>It has Large neurons called </a:t>
            </a:r>
            <a:r>
              <a:rPr lang="en-US" b="1" i="1" dirty="0" smtClean="0">
                <a:solidFill>
                  <a:srgbClr val="FF0000"/>
                </a:solidFill>
                <a:latin typeface="Times New Roman" pitchFamily="18" charset="0"/>
                <a:cs typeface="Times New Roman" pitchFamily="18" charset="0"/>
              </a:rPr>
              <a:t>pyramidal cells &amp; their axons </a:t>
            </a:r>
            <a:r>
              <a:rPr lang="en-US" dirty="0" err="1" smtClean="0">
                <a:solidFill>
                  <a:srgbClr val="FF0000"/>
                </a:solidFill>
                <a:latin typeface="Times New Roman" pitchFamily="18" charset="0"/>
                <a:cs typeface="Times New Roman" pitchFamily="18" charset="0"/>
              </a:rPr>
              <a:t>Decend</a:t>
            </a:r>
            <a:r>
              <a:rPr lang="en-US" dirty="0" smtClean="0">
                <a:solidFill>
                  <a:srgbClr val="FF0000"/>
                </a:solidFill>
                <a:latin typeface="Times New Roman" pitchFamily="18" charset="0"/>
                <a:cs typeface="Times New Roman" pitchFamily="18" charset="0"/>
              </a:rPr>
              <a:t> through brain stem and spinal cord</a:t>
            </a:r>
          </a:p>
          <a:p>
            <a:pPr marL="923544" lvl="2" indent="-219456" algn="just">
              <a:buFont typeface="Wingdings 2"/>
              <a:buChar char=""/>
              <a:defRPr/>
            </a:pPr>
            <a:r>
              <a:rPr lang="en-US" b="1" u="sng" dirty="0" smtClean="0">
                <a:solidFill>
                  <a:srgbClr val="FF0000"/>
                </a:solidFill>
                <a:latin typeface="Times New Roman" pitchFamily="18" charset="0"/>
                <a:cs typeface="Times New Roman" pitchFamily="18" charset="0"/>
              </a:rPr>
              <a:t>Cross to </a:t>
            </a:r>
            <a:r>
              <a:rPr lang="en-US" b="1" u="sng" dirty="0" err="1" smtClean="0">
                <a:solidFill>
                  <a:srgbClr val="FF0000"/>
                </a:solidFill>
                <a:latin typeface="Times New Roman" pitchFamily="18" charset="0"/>
                <a:cs typeface="Times New Roman" pitchFamily="18" charset="0"/>
              </a:rPr>
              <a:t>contralateral</a:t>
            </a:r>
            <a:r>
              <a:rPr lang="en-US" b="1" u="sng" dirty="0" smtClean="0">
                <a:solidFill>
                  <a:srgbClr val="FF0000"/>
                </a:solidFill>
                <a:latin typeface="Times New Roman" pitchFamily="18" charset="0"/>
                <a:cs typeface="Times New Roman" pitchFamily="18" charset="0"/>
              </a:rPr>
              <a:t> (the other) side</a:t>
            </a:r>
            <a:r>
              <a:rPr lang="en-US" dirty="0" smtClean="0">
                <a:solidFill>
                  <a:srgbClr val="FF0000"/>
                </a:solidFill>
                <a:latin typeface="Times New Roman" pitchFamily="18" charset="0"/>
                <a:cs typeface="Times New Roman" pitchFamily="18" charset="0"/>
              </a:rPr>
              <a:t> in brainstem</a:t>
            </a:r>
          </a:p>
          <a:p>
            <a:pPr marL="923544" lvl="2" indent="-219456" algn="just">
              <a:buFont typeface="Wingdings 2"/>
              <a:buChar char=""/>
              <a:defRPr/>
            </a:pPr>
            <a:r>
              <a:rPr lang="en-US" dirty="0" smtClean="0">
                <a:solidFill>
                  <a:srgbClr val="FF0000"/>
                </a:solidFill>
                <a:latin typeface="Times New Roman" pitchFamily="18" charset="0"/>
                <a:cs typeface="Times New Roman" pitchFamily="18" charset="0"/>
              </a:rPr>
              <a:t>Therefore: </a:t>
            </a:r>
            <a:r>
              <a:rPr lang="en-US" b="1" i="1" dirty="0" smtClean="0">
                <a:latin typeface="Times New Roman" pitchFamily="18" charset="0"/>
                <a:cs typeface="Times New Roman" pitchFamily="18" charset="0"/>
              </a:rPr>
              <a:t>right side of the brain controls the left side of the body, and the left side of the brain controls the right side of the body</a:t>
            </a:r>
          </a:p>
          <a:p>
            <a:pPr marL="365760" lvl="1" indent="-256032" algn="just">
              <a:buClr>
                <a:schemeClr val="accent3"/>
              </a:buClr>
              <a:buFont typeface="Georgia"/>
              <a:buChar char="•"/>
              <a:defRPr/>
            </a:pPr>
            <a:endParaRPr lang="en-US" dirty="0" smtClean="0">
              <a:solidFill>
                <a:schemeClr val="tx1"/>
              </a:solidFill>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38</a:t>
            </a:fld>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33400"/>
            <a:ext cx="8229600" cy="533400"/>
          </a:xfrm>
        </p:spPr>
        <p:txBody>
          <a:bodyPr>
            <a:normAutofit fontScale="90000"/>
          </a:bodyPr>
          <a:lstStyle/>
          <a:p>
            <a:pPr>
              <a:defRPr/>
            </a:pPr>
            <a:endParaRPr lang="en-US" dirty="0"/>
          </a:p>
        </p:txBody>
      </p:sp>
      <p:sp>
        <p:nvSpPr>
          <p:cNvPr id="55298" name="Content Placeholder 2"/>
          <p:cNvSpPr>
            <a:spLocks noGrp="1"/>
          </p:cNvSpPr>
          <p:nvPr>
            <p:ph idx="1"/>
          </p:nvPr>
        </p:nvSpPr>
        <p:spPr>
          <a:xfrm>
            <a:off x="1752600" y="1143000"/>
            <a:ext cx="8686800" cy="5430838"/>
          </a:xfrm>
        </p:spPr>
        <p:txBody>
          <a:bodyPr/>
          <a:lstStyle/>
          <a:p>
            <a:pPr algn="just"/>
            <a:r>
              <a:rPr lang="en-US" smtClean="0">
                <a:solidFill>
                  <a:schemeClr val="accent2"/>
                </a:solidFill>
                <a:latin typeface="Times New Roman" pitchFamily="18" charset="0"/>
                <a:cs typeface="Times New Roman" pitchFamily="18" charset="0"/>
              </a:rPr>
              <a:t>Pre-motor area – </a:t>
            </a:r>
            <a:r>
              <a:rPr lang="en-US" smtClean="0">
                <a:latin typeface="Times New Roman" pitchFamily="18" charset="0"/>
                <a:cs typeface="Times New Roman" pitchFamily="18" charset="0"/>
              </a:rPr>
              <a:t>is present in frontal lobe immediately anterior to primary motor area. It influences motor area for ensuring co-ordinated complex movements to occur in a order. (Ex – Tying a lace, writing etc.)</a:t>
            </a:r>
          </a:p>
          <a:p>
            <a:pPr algn="just"/>
            <a:r>
              <a:rPr lang="en-US" smtClean="0">
                <a:solidFill>
                  <a:schemeClr val="accent2"/>
                </a:solidFill>
                <a:latin typeface="Times New Roman" pitchFamily="18" charset="0"/>
                <a:cs typeface="Times New Roman" pitchFamily="18" charset="0"/>
              </a:rPr>
              <a:t>Broca’s area – </a:t>
            </a:r>
            <a:r>
              <a:rPr lang="en-US" smtClean="0">
                <a:latin typeface="Times New Roman" pitchFamily="18" charset="0"/>
                <a:cs typeface="Times New Roman" pitchFamily="18" charset="0"/>
              </a:rPr>
              <a:t>It is specialized motor speech area </a:t>
            </a:r>
          </a:p>
          <a:p>
            <a:pPr lvl="1" algn="just"/>
            <a:r>
              <a:rPr lang="en-US" sz="2800">
                <a:latin typeface="Times New Roman" pitchFamily="18" charset="0"/>
                <a:cs typeface="Times New Roman" pitchFamily="18" charset="0"/>
              </a:rPr>
              <a:t>Is present at the base of primary motor area, just above lateral sulcus in only one hemisphere, usually left.</a:t>
            </a:r>
          </a:p>
          <a:p>
            <a:pPr lvl="1" algn="just"/>
            <a:r>
              <a:rPr lang="en-US" sz="2800">
                <a:latin typeface="Times New Roman" pitchFamily="18" charset="0"/>
                <a:cs typeface="Times New Roman" pitchFamily="18" charset="0"/>
              </a:rPr>
              <a:t>It controls the movements necessary for speech</a:t>
            </a:r>
          </a:p>
          <a:p>
            <a:pPr algn="just"/>
            <a:r>
              <a:rPr lang="en-US" smtClean="0">
                <a:solidFill>
                  <a:schemeClr val="accent2"/>
                </a:solidFill>
                <a:latin typeface="Times New Roman" pitchFamily="18" charset="0"/>
                <a:cs typeface="Times New Roman" pitchFamily="18" charset="0"/>
              </a:rPr>
              <a:t>Frontal eye fields – </a:t>
            </a:r>
            <a:r>
              <a:rPr lang="en-US" smtClean="0">
                <a:latin typeface="Times New Roman" pitchFamily="18" charset="0"/>
                <a:cs typeface="Times New Roman" pitchFamily="18" charset="0"/>
              </a:rPr>
              <a:t>is present above Broca’s area, controls voluntary movements of eyes &amp; eye lids.</a:t>
            </a:r>
          </a:p>
          <a:p>
            <a:pPr lvl="1"/>
            <a:endParaRPr lang="en-US" smtClean="0">
              <a:solidFill>
                <a:schemeClr val="tx1"/>
              </a:solidFill>
              <a:latin typeface="Times New Roman" pitchFamily="18" charset="0"/>
              <a:cs typeface="Times New Roman" pitchFamily="18" charset="0"/>
            </a:endParaRPr>
          </a:p>
          <a:p>
            <a:endParaRPr lang="en-US" smtClean="0"/>
          </a:p>
        </p:txBody>
      </p:sp>
      <p:sp>
        <p:nvSpPr>
          <p:cNvPr id="3" name="Footer Placeholder 2"/>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AFC905F1-6D01-4472-9AA2-C8EE5F18C9EF}" type="slidenum">
              <a:rPr lang="en-US" smtClean="0"/>
              <a:pPr>
                <a:defRPr/>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a:xfrm>
            <a:off x="1981200" y="533400"/>
            <a:ext cx="8229600" cy="1066800"/>
          </a:xfrm>
        </p:spPr>
        <p:txBody>
          <a:bodyPr/>
          <a:lstStyle/>
          <a:p>
            <a:r>
              <a:rPr lang="en-US" smtClean="0"/>
              <a:t>Classification of Nervous system</a:t>
            </a:r>
          </a:p>
        </p:txBody>
      </p:sp>
      <p:sp>
        <p:nvSpPr>
          <p:cNvPr id="3" name="Content Placeholder 2"/>
          <p:cNvSpPr>
            <a:spLocks noGrp="1"/>
          </p:cNvSpPr>
          <p:nvPr>
            <p:ph idx="1"/>
          </p:nvPr>
        </p:nvSpPr>
        <p:spPr>
          <a:xfrm>
            <a:off x="1981200" y="1447800"/>
            <a:ext cx="8229600" cy="5126038"/>
          </a:xfrm>
        </p:spPr>
        <p:txBody>
          <a:bodyPr>
            <a:normAutofit/>
          </a:bodyPr>
          <a:lstStyle/>
          <a:p>
            <a:pPr marL="342900" indent="-342900">
              <a:spcAft>
                <a:spcPct val="50000"/>
              </a:spcAft>
              <a:buClr>
                <a:srgbClr val="FF6600"/>
              </a:buClr>
              <a:buFont typeface="Symbol" pitchFamily="28" charset="2"/>
              <a:buChar char="·"/>
              <a:defRPr/>
            </a:pPr>
            <a:r>
              <a:rPr lang="en-US" sz="3400" dirty="0">
                <a:latin typeface="Arial" charset="0"/>
              </a:rPr>
              <a:t>Anatomical classification –</a:t>
            </a:r>
          </a:p>
          <a:p>
            <a:pPr marL="342900" indent="-342900">
              <a:spcAft>
                <a:spcPct val="50000"/>
              </a:spcAft>
              <a:buClr>
                <a:srgbClr val="FF6600"/>
              </a:buClr>
              <a:buFont typeface="Symbol" pitchFamily="28" charset="2"/>
              <a:buChar char="·"/>
              <a:defRPr/>
            </a:pPr>
            <a:r>
              <a:rPr lang="en-US" sz="3400" dirty="0">
                <a:latin typeface="Arial" charset="0"/>
              </a:rPr>
              <a:t>1. Central nervous system (CNS)</a:t>
            </a:r>
          </a:p>
          <a:p>
            <a:pPr marL="687388" lvl="1" indent="-230188">
              <a:spcAft>
                <a:spcPct val="50000"/>
              </a:spcAft>
              <a:buClr>
                <a:srgbClr val="FF6600"/>
              </a:buClr>
              <a:buFont typeface="Symbol" pitchFamily="28" charset="2"/>
              <a:buChar char="·"/>
              <a:defRPr/>
            </a:pPr>
            <a:r>
              <a:rPr lang="en-US" sz="3000" dirty="0">
                <a:latin typeface="Arial" charset="0"/>
              </a:rPr>
              <a:t>Brain &amp; Spinal cord</a:t>
            </a:r>
          </a:p>
          <a:p>
            <a:pPr marL="342900" indent="-342900">
              <a:spcAft>
                <a:spcPct val="50000"/>
              </a:spcAft>
              <a:buClr>
                <a:srgbClr val="FF6600"/>
              </a:buClr>
              <a:buFont typeface="Symbol" pitchFamily="28" charset="2"/>
              <a:buChar char="·"/>
              <a:defRPr/>
            </a:pPr>
            <a:r>
              <a:rPr lang="en-US" sz="3400" dirty="0">
                <a:latin typeface="Arial" charset="0"/>
              </a:rPr>
              <a:t>2. Peripheral nervous system (PNS)</a:t>
            </a:r>
          </a:p>
          <a:p>
            <a:pPr marL="687388" lvl="1" indent="-230188">
              <a:spcAft>
                <a:spcPct val="50000"/>
              </a:spcAft>
              <a:buClr>
                <a:srgbClr val="FF6600"/>
              </a:buClr>
              <a:buFont typeface="Symbol" pitchFamily="28" charset="2"/>
              <a:buChar char="·"/>
              <a:defRPr/>
            </a:pPr>
            <a:r>
              <a:rPr lang="en-US" sz="3000" dirty="0">
                <a:latin typeface="Arial" charset="0"/>
              </a:rPr>
              <a:t>Nerves outside the brain and spinal cord (Cranial &amp; Spinal nerves)</a:t>
            </a:r>
          </a:p>
          <a:p>
            <a:pPr marL="365760" indent="-256032">
              <a:buClr>
                <a:schemeClr val="accent3"/>
              </a:buClr>
              <a:buFont typeface="Georgia"/>
              <a:buChar char="•"/>
              <a:defRPr/>
            </a:pPr>
            <a:endParaRPr lang="en-US" dirty="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AFC905F1-6D01-4472-9AA2-C8EE5F18C9EF}" type="slidenum">
              <a:rPr lang="en-US" smtClean="0"/>
              <a:pPr>
                <a:defRPr/>
              </a:pPr>
              <a:t>4</a:t>
            </a:fld>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p:cNvSpPr>
            <a:spLocks noGrp="1"/>
          </p:cNvSpPr>
          <p:nvPr>
            <p:ph type="title"/>
          </p:nvPr>
        </p:nvSpPr>
        <p:spPr>
          <a:xfrm>
            <a:off x="1752600" y="457200"/>
            <a:ext cx="8229600" cy="762000"/>
          </a:xfrm>
        </p:spPr>
        <p:txBody>
          <a:bodyPr/>
          <a:lstStyle/>
          <a:p>
            <a:r>
              <a:rPr lang="en-US" smtClean="0"/>
              <a:t>Sensory areas</a:t>
            </a:r>
          </a:p>
        </p:txBody>
      </p:sp>
      <p:sp>
        <p:nvSpPr>
          <p:cNvPr id="56322" name="Content Placeholder 2"/>
          <p:cNvSpPr>
            <a:spLocks noGrp="1"/>
          </p:cNvSpPr>
          <p:nvPr>
            <p:ph idx="1"/>
          </p:nvPr>
        </p:nvSpPr>
        <p:spPr>
          <a:xfrm>
            <a:off x="1981200" y="1219200"/>
            <a:ext cx="8229600" cy="5354638"/>
          </a:xfrm>
        </p:spPr>
        <p:txBody>
          <a:bodyPr/>
          <a:lstStyle/>
          <a:p>
            <a:pPr algn="just"/>
            <a:r>
              <a:rPr lang="en-US" smtClean="0">
                <a:latin typeface="Times New Roman" pitchFamily="18" charset="0"/>
                <a:cs typeface="Times New Roman" pitchFamily="18" charset="0"/>
              </a:rPr>
              <a:t>Is present posterior to central sulcus.</a:t>
            </a:r>
          </a:p>
          <a:p>
            <a:pPr algn="just"/>
            <a:r>
              <a:rPr lang="en-US" smtClean="0">
                <a:latin typeface="Times New Roman" pitchFamily="18" charset="0"/>
                <a:cs typeface="Times New Roman" pitchFamily="18" charset="0"/>
              </a:rPr>
              <a:t>Is further divided into –</a:t>
            </a:r>
          </a:p>
          <a:p>
            <a:pPr lvl="1" algn="just"/>
            <a:r>
              <a:rPr lang="en-US" smtClean="0">
                <a:latin typeface="Times New Roman" pitchFamily="18" charset="0"/>
                <a:cs typeface="Times New Roman" pitchFamily="18" charset="0"/>
              </a:rPr>
              <a:t>Primary somatosensory area </a:t>
            </a:r>
          </a:p>
          <a:p>
            <a:pPr lvl="1" algn="just"/>
            <a:r>
              <a:rPr lang="en-US" smtClean="0">
                <a:latin typeface="Times New Roman" pitchFamily="18" charset="0"/>
                <a:cs typeface="Times New Roman" pitchFamily="18" charset="0"/>
              </a:rPr>
              <a:t>Somatosensory association area</a:t>
            </a:r>
          </a:p>
          <a:p>
            <a:pPr lvl="1" algn="just"/>
            <a:r>
              <a:rPr lang="en-US" smtClean="0">
                <a:latin typeface="Times New Roman" pitchFamily="18" charset="0"/>
                <a:cs typeface="Times New Roman" pitchFamily="18" charset="0"/>
              </a:rPr>
              <a:t>Primary visual area &amp; visual association area</a:t>
            </a:r>
          </a:p>
          <a:p>
            <a:pPr lvl="1" algn="just"/>
            <a:r>
              <a:rPr lang="en-US" smtClean="0">
                <a:latin typeface="Times New Roman" pitchFamily="18" charset="0"/>
                <a:cs typeface="Times New Roman" pitchFamily="18" charset="0"/>
              </a:rPr>
              <a:t>Primary auditory  area &amp; auditory association area</a:t>
            </a:r>
          </a:p>
          <a:p>
            <a:pPr lvl="1" algn="just"/>
            <a:r>
              <a:rPr lang="en-US" smtClean="0">
                <a:latin typeface="Times New Roman" pitchFamily="18" charset="0"/>
                <a:cs typeface="Times New Roman" pitchFamily="18" charset="0"/>
              </a:rPr>
              <a:t>Olfactory area</a:t>
            </a:r>
          </a:p>
          <a:p>
            <a:pPr lvl="1" algn="just"/>
            <a:r>
              <a:rPr lang="en-US" smtClean="0">
                <a:latin typeface="Times New Roman" pitchFamily="18" charset="0"/>
                <a:cs typeface="Times New Roman" pitchFamily="18" charset="0"/>
              </a:rPr>
              <a:t>Taste area.</a:t>
            </a:r>
          </a:p>
          <a:p>
            <a:endParaRPr lang="en-US" smtClean="0"/>
          </a:p>
          <a:p>
            <a:endParaRPr lang="en-US" smtClean="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40</a:t>
            </a:fld>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533400"/>
            <a:ext cx="8229600" cy="381000"/>
          </a:xfrm>
        </p:spPr>
        <p:txBody>
          <a:bodyPr>
            <a:normAutofit fontScale="90000"/>
          </a:bodyPr>
          <a:lstStyle/>
          <a:p>
            <a:pPr>
              <a:defRPr/>
            </a:pPr>
            <a:endParaRPr lang="en-US" dirty="0"/>
          </a:p>
        </p:txBody>
      </p:sp>
      <p:sp>
        <p:nvSpPr>
          <p:cNvPr id="3" name="Content Placeholder 2"/>
          <p:cNvSpPr>
            <a:spLocks noGrp="1"/>
          </p:cNvSpPr>
          <p:nvPr>
            <p:ph idx="1"/>
          </p:nvPr>
        </p:nvSpPr>
        <p:spPr>
          <a:xfrm>
            <a:off x="1981200" y="914400"/>
            <a:ext cx="8458200" cy="5659438"/>
          </a:xfrm>
        </p:spPr>
        <p:txBody>
          <a:bodyPr>
            <a:normAutofit/>
          </a:bodyPr>
          <a:lstStyle/>
          <a:p>
            <a:pPr marL="365760" indent="-256032" algn="just">
              <a:buClr>
                <a:schemeClr val="accent3"/>
              </a:buClr>
              <a:buFont typeface="Georgia"/>
              <a:buChar char="•"/>
              <a:defRPr/>
            </a:pPr>
            <a:r>
              <a:rPr lang="en-US" dirty="0" smtClean="0">
                <a:solidFill>
                  <a:schemeClr val="accent2"/>
                </a:solidFill>
                <a:latin typeface="Times New Roman" pitchFamily="18" charset="0"/>
                <a:cs typeface="Times New Roman" pitchFamily="18" charset="0"/>
              </a:rPr>
              <a:t>Primary somatosensory area- </a:t>
            </a:r>
            <a:r>
              <a:rPr lang="en-US" dirty="0" smtClean="0">
                <a:latin typeface="Times New Roman" pitchFamily="18" charset="0"/>
                <a:cs typeface="Times New Roman" pitchFamily="18" charset="0"/>
              </a:rPr>
              <a:t>is present just behind the central </a:t>
            </a:r>
            <a:r>
              <a:rPr lang="en-US" dirty="0" err="1" smtClean="0">
                <a:latin typeface="Times New Roman" pitchFamily="18" charset="0"/>
                <a:cs typeface="Times New Roman" pitchFamily="18" charset="0"/>
              </a:rPr>
              <a:t>sulcus</a:t>
            </a:r>
            <a:r>
              <a:rPr lang="en-US" dirty="0" smtClean="0">
                <a:latin typeface="Times New Roman" pitchFamily="18" charset="0"/>
                <a:cs typeface="Times New Roman" pitchFamily="18" charset="0"/>
              </a:rPr>
              <a:t>. </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Also called as cutaneous sensory area.</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Is the largest part of sensory area.</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It is responsible for conscious awareness of sensation of pain, temperature, pressure &amp; touch and the ability to localize it: </a:t>
            </a:r>
            <a:r>
              <a:rPr lang="en-US" i="1" dirty="0" smtClean="0">
                <a:latin typeface="Times New Roman" pitchFamily="18" charset="0"/>
                <a:cs typeface="Times New Roman" pitchFamily="18" charset="0"/>
              </a:rPr>
              <a:t>where</a:t>
            </a:r>
            <a:r>
              <a:rPr lang="en-US" dirty="0" smtClean="0">
                <a:latin typeface="Times New Roman" pitchFamily="18" charset="0"/>
                <a:cs typeface="Times New Roman" pitchFamily="18" charset="0"/>
              </a:rPr>
              <a:t>  the sensation is from)</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The sensory area of right hemisphere receives the impulses from left side of the body &amp; vice versa.</a:t>
            </a:r>
          </a:p>
          <a:p>
            <a:pPr marL="365760" lvl="1" indent="-256032" algn="just">
              <a:buClr>
                <a:schemeClr val="accent3"/>
              </a:buClr>
              <a:buFont typeface="Georgia"/>
              <a:buChar char="•"/>
              <a:defRPr/>
            </a:pPr>
            <a:r>
              <a:rPr lang="en-US" sz="2800" dirty="0">
                <a:latin typeface="Times New Roman" pitchFamily="18" charset="0"/>
                <a:cs typeface="Times New Roman" pitchFamily="18" charset="0"/>
              </a:rPr>
              <a:t>Somatosensory association area – is present behind primary somatosensory area. It is responsible for understanding of what is being felt: the </a:t>
            </a:r>
            <a:r>
              <a:rPr lang="en-US" sz="2800" i="1" dirty="0">
                <a:latin typeface="Times New Roman" pitchFamily="18" charset="0"/>
                <a:cs typeface="Times New Roman" pitchFamily="18" charset="0"/>
              </a:rPr>
              <a:t>meaning </a:t>
            </a:r>
            <a:r>
              <a:rPr lang="en-US" sz="2800" dirty="0">
                <a:latin typeface="Times New Roman" pitchFamily="18" charset="0"/>
                <a:cs typeface="Times New Roman" pitchFamily="18" charset="0"/>
              </a:rPr>
              <a:t>of it. </a:t>
            </a:r>
          </a:p>
          <a:p>
            <a:pPr marL="365760" indent="-256032" algn="just">
              <a:buClr>
                <a:schemeClr val="accent3"/>
              </a:buClr>
              <a:buFont typeface="Georgia"/>
              <a:buChar char="•"/>
              <a:defRPr/>
            </a:pPr>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41</a:t>
            </a:fld>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457200"/>
            <a:ext cx="8229600" cy="457200"/>
          </a:xfrm>
        </p:spPr>
        <p:txBody>
          <a:bodyPr>
            <a:normAutofit fontScale="90000"/>
          </a:bodyPr>
          <a:lstStyle/>
          <a:p>
            <a:pPr>
              <a:defRPr/>
            </a:pPr>
            <a:endParaRPr lang="en-US" dirty="0"/>
          </a:p>
        </p:txBody>
      </p:sp>
      <p:sp>
        <p:nvSpPr>
          <p:cNvPr id="3" name="Content Placeholder 2"/>
          <p:cNvSpPr>
            <a:spLocks noGrp="1"/>
          </p:cNvSpPr>
          <p:nvPr>
            <p:ph idx="1"/>
          </p:nvPr>
        </p:nvSpPr>
        <p:spPr>
          <a:xfrm>
            <a:off x="1752600" y="914400"/>
            <a:ext cx="8686800" cy="5659438"/>
          </a:xfrm>
        </p:spPr>
        <p:txBody>
          <a:bodyPr>
            <a:normAutofit/>
          </a:bodyPr>
          <a:lstStyle/>
          <a:p>
            <a:pPr marL="365760" lvl="1" indent="-256032" algn="just">
              <a:buClr>
                <a:schemeClr val="accent3"/>
              </a:buClr>
              <a:buFont typeface="Georgia"/>
              <a:buChar char="•"/>
              <a:defRPr/>
            </a:pPr>
            <a:r>
              <a:rPr lang="en-US" dirty="0" smtClean="0">
                <a:latin typeface="Times New Roman" pitchFamily="18" charset="0"/>
                <a:cs typeface="Times New Roman" pitchFamily="18" charset="0"/>
              </a:rPr>
              <a:t>Primary visual area &amp; Visual association area – </a:t>
            </a:r>
            <a:r>
              <a:rPr lang="en-US" dirty="0" smtClean="0">
                <a:solidFill>
                  <a:schemeClr val="tx1"/>
                </a:solidFill>
                <a:latin typeface="Times New Roman" pitchFamily="18" charset="0"/>
                <a:cs typeface="Times New Roman" pitchFamily="18" charset="0"/>
              </a:rPr>
              <a:t>is present behind the </a:t>
            </a:r>
            <a:r>
              <a:rPr lang="en-US" dirty="0" err="1" smtClean="0">
                <a:solidFill>
                  <a:schemeClr val="tx1"/>
                </a:solidFill>
                <a:latin typeface="Times New Roman" pitchFamily="18" charset="0"/>
                <a:cs typeface="Times New Roman" pitchFamily="18" charset="0"/>
              </a:rPr>
              <a:t>parieto</a:t>
            </a:r>
            <a:r>
              <a:rPr lang="en-US" dirty="0" smtClean="0">
                <a:solidFill>
                  <a:schemeClr val="tx1"/>
                </a:solidFill>
                <a:latin typeface="Times New Roman" pitchFamily="18" charset="0"/>
                <a:cs typeface="Times New Roman" pitchFamily="18" charset="0"/>
              </a:rPr>
              <a:t>-occipital </a:t>
            </a:r>
            <a:r>
              <a:rPr lang="en-US" dirty="0" err="1" smtClean="0">
                <a:solidFill>
                  <a:schemeClr val="tx1"/>
                </a:solidFill>
                <a:latin typeface="Times New Roman" pitchFamily="18" charset="0"/>
                <a:cs typeface="Times New Roman" pitchFamily="18" charset="0"/>
              </a:rPr>
              <a:t>sulcus</a:t>
            </a:r>
            <a:r>
              <a:rPr lang="en-US" dirty="0" smtClean="0">
                <a:solidFill>
                  <a:schemeClr val="tx1"/>
                </a:solidFill>
                <a:latin typeface="Times New Roman" pitchFamily="18" charset="0"/>
                <a:cs typeface="Times New Roman" pitchFamily="18" charset="0"/>
              </a:rPr>
              <a:t> &amp; includes greater part of occipital lobe. It receives information from contra-lateral retina &amp; responsible for sensation of vision.</a:t>
            </a:r>
          </a:p>
          <a:p>
            <a:pPr marL="365760" lvl="1" indent="-256032" algn="just">
              <a:buClr>
                <a:schemeClr val="accent3"/>
              </a:buClr>
              <a:buFont typeface="Georgia"/>
              <a:buChar char="•"/>
              <a:defRPr/>
            </a:pPr>
            <a:r>
              <a:rPr lang="en-US" dirty="0" smtClean="0">
                <a:solidFill>
                  <a:schemeClr val="tx1"/>
                </a:solidFill>
                <a:latin typeface="Times New Roman" pitchFamily="18" charset="0"/>
                <a:cs typeface="Times New Roman" pitchFamily="18" charset="0"/>
              </a:rPr>
              <a:t>Visual association area is responsible for face recognition.</a:t>
            </a:r>
          </a:p>
          <a:p>
            <a:pPr marL="365760" lvl="1" indent="-256032" algn="just">
              <a:buClr>
                <a:schemeClr val="accent3"/>
              </a:buClr>
              <a:buFont typeface="Georgia"/>
              <a:buChar char="•"/>
              <a:defRPr/>
            </a:pPr>
            <a:r>
              <a:rPr lang="en-US" dirty="0" smtClean="0">
                <a:latin typeface="Times New Roman" pitchFamily="18" charset="0"/>
                <a:cs typeface="Times New Roman" pitchFamily="18" charset="0"/>
              </a:rPr>
              <a:t>Primary auditory  area &amp; auditory association area – </a:t>
            </a:r>
            <a:r>
              <a:rPr lang="en-US" dirty="0" smtClean="0">
                <a:solidFill>
                  <a:schemeClr val="tx1"/>
                </a:solidFill>
                <a:latin typeface="Times New Roman" pitchFamily="18" charset="0"/>
                <a:cs typeface="Times New Roman" pitchFamily="18" charset="0"/>
              </a:rPr>
              <a:t>is present below the lateral </a:t>
            </a:r>
            <a:r>
              <a:rPr lang="en-US" dirty="0" err="1" smtClean="0">
                <a:solidFill>
                  <a:schemeClr val="tx1"/>
                </a:solidFill>
                <a:latin typeface="Times New Roman" pitchFamily="18" charset="0"/>
                <a:cs typeface="Times New Roman" pitchFamily="18" charset="0"/>
              </a:rPr>
              <a:t>sulcus</a:t>
            </a:r>
            <a:r>
              <a:rPr lang="en-US" dirty="0" smtClean="0">
                <a:solidFill>
                  <a:schemeClr val="tx1"/>
                </a:solidFill>
                <a:latin typeface="Times New Roman" pitchFamily="18" charset="0"/>
                <a:cs typeface="Times New Roman" pitchFamily="18" charset="0"/>
              </a:rPr>
              <a:t> in the temporal lobe.</a:t>
            </a:r>
          </a:p>
          <a:p>
            <a:pPr marL="365760" lvl="1" indent="-256032" algn="just">
              <a:buClr>
                <a:schemeClr val="accent3"/>
              </a:buClr>
              <a:buFont typeface="Georgia"/>
              <a:buChar char="•"/>
              <a:defRPr/>
            </a:pPr>
            <a:r>
              <a:rPr lang="en-US" dirty="0" smtClean="0">
                <a:solidFill>
                  <a:schemeClr val="tx1"/>
                </a:solidFill>
                <a:latin typeface="Times New Roman" pitchFamily="18" charset="0"/>
                <a:cs typeface="Times New Roman" pitchFamily="18" charset="0"/>
              </a:rPr>
              <a:t>Is responsible for receiving &amp; interpretation of sensory impulses of sound. </a:t>
            </a:r>
          </a:p>
          <a:p>
            <a:pPr marL="365760" lvl="1" indent="-256032" algn="just">
              <a:buClr>
                <a:schemeClr val="accent3"/>
              </a:buClr>
              <a:buFont typeface="Georgia"/>
              <a:buChar char="•"/>
              <a:defRPr/>
            </a:pPr>
            <a:r>
              <a:rPr lang="en-US" dirty="0" smtClean="0">
                <a:latin typeface="Times New Roman" pitchFamily="18" charset="0"/>
                <a:cs typeface="Times New Roman" pitchFamily="18" charset="0"/>
              </a:rPr>
              <a:t>Olfactory area – </a:t>
            </a:r>
            <a:r>
              <a:rPr lang="en-US" dirty="0" smtClean="0">
                <a:solidFill>
                  <a:schemeClr val="tx1"/>
                </a:solidFill>
                <a:latin typeface="Times New Roman" pitchFamily="18" charset="0"/>
                <a:cs typeface="Times New Roman" pitchFamily="18" charset="0"/>
              </a:rPr>
              <a:t>is present deep in the medial surface of temporal lobe . It is responsible for sensation of smell.</a:t>
            </a:r>
          </a:p>
          <a:p>
            <a:pPr marL="365760" lvl="1" indent="-256032" algn="just">
              <a:buClr>
                <a:schemeClr val="accent3"/>
              </a:buClr>
              <a:buFont typeface="Georgia"/>
              <a:buChar char="•"/>
              <a:defRPr/>
            </a:pPr>
            <a:r>
              <a:rPr lang="en-US" dirty="0" smtClean="0">
                <a:latin typeface="Times New Roman" pitchFamily="18" charset="0"/>
                <a:cs typeface="Times New Roman" pitchFamily="18" charset="0"/>
              </a:rPr>
              <a:t>Taste area – </a:t>
            </a:r>
            <a:r>
              <a:rPr lang="en-US" dirty="0" smtClean="0">
                <a:solidFill>
                  <a:schemeClr val="tx1"/>
                </a:solidFill>
                <a:latin typeface="Times New Roman" pitchFamily="18" charset="0"/>
                <a:cs typeface="Times New Roman" pitchFamily="18" charset="0"/>
              </a:rPr>
              <a:t>also called as Gustatory area, present above the lateral </a:t>
            </a:r>
            <a:r>
              <a:rPr lang="en-US" dirty="0" err="1" smtClean="0">
                <a:solidFill>
                  <a:schemeClr val="tx1"/>
                </a:solidFill>
                <a:latin typeface="Times New Roman" pitchFamily="18" charset="0"/>
                <a:cs typeface="Times New Roman" pitchFamily="18" charset="0"/>
              </a:rPr>
              <a:t>sulcus</a:t>
            </a:r>
            <a:r>
              <a:rPr lang="en-US" dirty="0" smtClean="0">
                <a:solidFill>
                  <a:schemeClr val="tx1"/>
                </a:solidFill>
                <a:latin typeface="Times New Roman" pitchFamily="18" charset="0"/>
                <a:cs typeface="Times New Roman" pitchFamily="18" charset="0"/>
              </a:rPr>
              <a:t>. It is responsible for sensation of taste.</a:t>
            </a:r>
          </a:p>
          <a:p>
            <a:pPr marL="365760" lvl="1" indent="-256032">
              <a:buClr>
                <a:schemeClr val="accent3"/>
              </a:buClr>
              <a:buFont typeface="Georgia"/>
              <a:buChar char="•"/>
              <a:defRPr/>
            </a:pPr>
            <a:endParaRPr lang="en-US" dirty="0" smtClean="0">
              <a:latin typeface="Times New Roman" pitchFamily="18" charset="0"/>
              <a:cs typeface="Times New Roman" pitchFamily="18" charset="0"/>
            </a:endParaRPr>
          </a:p>
          <a:p>
            <a:pPr marL="365760" lvl="1" indent="-256032">
              <a:buClr>
                <a:schemeClr val="accent3"/>
              </a:buClr>
              <a:buFont typeface="Georgia"/>
              <a:buChar char="•"/>
              <a:defRPr/>
            </a:pPr>
            <a:endParaRPr lang="en-US" dirty="0" smtClean="0">
              <a:solidFill>
                <a:schemeClr val="tx1"/>
              </a:solidFill>
              <a:latin typeface="Times New Roman" pitchFamily="18" charset="0"/>
              <a:cs typeface="Times New Roman" pitchFamily="18" charset="0"/>
            </a:endParaRPr>
          </a:p>
          <a:p>
            <a:pPr marL="365760" lvl="1" indent="-256032">
              <a:buClr>
                <a:schemeClr val="accent3"/>
              </a:buClr>
              <a:buFont typeface="Georgia"/>
              <a:buChar char="•"/>
              <a:defRPr/>
            </a:pPr>
            <a:endParaRPr lang="en-US" dirty="0" smtClean="0">
              <a:solidFill>
                <a:schemeClr val="tx1"/>
              </a:solidFill>
              <a:latin typeface="Times New Roman" pitchFamily="18" charset="0"/>
              <a:cs typeface="Times New Roman" pitchFamily="18" charset="0"/>
            </a:endParaRPr>
          </a:p>
          <a:p>
            <a:pPr marL="365760" indent="-256032">
              <a:buClr>
                <a:schemeClr val="accent3"/>
              </a:buClr>
              <a:buFont typeface="Georgia"/>
              <a:buChar char="•"/>
              <a:defRPr/>
            </a:pPr>
            <a:endParaRPr lang="en-US" dirty="0"/>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42</a:t>
            </a:fld>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533400"/>
            <a:ext cx="8229600" cy="609600"/>
          </a:xfrm>
        </p:spPr>
        <p:txBody>
          <a:bodyPr>
            <a:normAutofit fontScale="90000"/>
          </a:bodyPr>
          <a:lstStyle/>
          <a:p>
            <a:pPr>
              <a:defRPr/>
            </a:pPr>
            <a:r>
              <a:rPr lang="en-US" dirty="0" smtClean="0"/>
              <a:t>Association area</a:t>
            </a:r>
            <a:endParaRPr lang="en-US" dirty="0"/>
          </a:p>
        </p:txBody>
      </p:sp>
      <p:sp>
        <p:nvSpPr>
          <p:cNvPr id="59394" name="Content Placeholder 2"/>
          <p:cNvSpPr>
            <a:spLocks noGrp="1"/>
          </p:cNvSpPr>
          <p:nvPr>
            <p:ph idx="1"/>
          </p:nvPr>
        </p:nvSpPr>
        <p:spPr>
          <a:xfrm>
            <a:off x="1981200" y="1066800"/>
            <a:ext cx="8229600" cy="5507038"/>
          </a:xfrm>
        </p:spPr>
        <p:txBody>
          <a:bodyPr/>
          <a:lstStyle/>
          <a:p>
            <a:pPr algn="just">
              <a:buClr>
                <a:schemeClr val="accent2"/>
              </a:buClr>
              <a:buFontTx/>
              <a:buChar char="•"/>
            </a:pPr>
            <a:r>
              <a:rPr lang="en-US" smtClean="0">
                <a:latin typeface="Times New Roman" pitchFamily="18" charset="0"/>
                <a:cs typeface="Times New Roman" pitchFamily="18" charset="0"/>
              </a:rPr>
              <a:t>Regions that are not primary motor or primary sensory areas</a:t>
            </a:r>
          </a:p>
          <a:p>
            <a:pPr algn="just">
              <a:buClr>
                <a:schemeClr val="accent2"/>
              </a:buClr>
              <a:buFontTx/>
              <a:buChar char="•"/>
            </a:pPr>
            <a:r>
              <a:rPr lang="en-US" smtClean="0">
                <a:latin typeface="Times New Roman" pitchFamily="18" charset="0"/>
                <a:cs typeface="Times New Roman" pitchFamily="18" charset="0"/>
              </a:rPr>
              <a:t> Widespread throughout the cerebral cortex</a:t>
            </a:r>
          </a:p>
          <a:p>
            <a:pPr algn="just">
              <a:buClr>
                <a:schemeClr val="accent2"/>
              </a:buClr>
              <a:buFontTx/>
              <a:buChar char="•"/>
            </a:pPr>
            <a:r>
              <a:rPr lang="en-US" smtClean="0">
                <a:latin typeface="Times New Roman" pitchFamily="18" charset="0"/>
                <a:cs typeface="Times New Roman" pitchFamily="18" charset="0"/>
              </a:rPr>
              <a:t> Analyze and interpret sensory experiences</a:t>
            </a:r>
          </a:p>
          <a:p>
            <a:pPr algn="just"/>
            <a:r>
              <a:rPr lang="en-US" smtClean="0">
                <a:latin typeface="Times New Roman" pitchFamily="18" charset="0"/>
                <a:cs typeface="Times New Roman" pitchFamily="18" charset="0"/>
              </a:rPr>
              <a:t>Combine together different kinds of sensory input &amp; Associate new input with memories</a:t>
            </a:r>
          </a:p>
          <a:p>
            <a:pPr algn="just"/>
            <a:r>
              <a:rPr lang="en-US" smtClean="0">
                <a:latin typeface="Times New Roman" pitchFamily="18" charset="0"/>
                <a:cs typeface="Times New Roman" pitchFamily="18" charset="0"/>
              </a:rPr>
              <a:t>Is also called as </a:t>
            </a:r>
            <a:r>
              <a:rPr lang="en-US" i="1" smtClean="0">
                <a:latin typeface="Times New Roman" pitchFamily="18" charset="0"/>
                <a:cs typeface="Times New Roman" pitchFamily="18" charset="0"/>
              </a:rPr>
              <a:t>“higher-order processing” areas</a:t>
            </a:r>
          </a:p>
          <a:p>
            <a:pPr algn="just">
              <a:buClr>
                <a:schemeClr val="accent2"/>
              </a:buClr>
              <a:buFontTx/>
              <a:buChar char="•"/>
            </a:pPr>
            <a:r>
              <a:rPr lang="en-US" smtClean="0">
                <a:latin typeface="Times New Roman" pitchFamily="18" charset="0"/>
                <a:cs typeface="Times New Roman" pitchFamily="18" charset="0"/>
              </a:rPr>
              <a:t>Is responsible for memory, reasoning, verbalization, judgment, emotions, Judgment, Personality, Persistence, Complex Reasoning, Complex problem solving Long-term planning etc</a:t>
            </a:r>
          </a:p>
          <a:p>
            <a:pPr algn="just">
              <a:buClr>
                <a:schemeClr val="accent2"/>
              </a:buClr>
              <a:buFontTx/>
              <a:buChar char="•"/>
            </a:pPr>
            <a:endParaRPr lang="en-US" b="1" smtClean="0">
              <a:latin typeface="Times New Roman" pitchFamily="18" charset="0"/>
              <a:cs typeface="Times New Roman" pitchFamily="18" charset="0"/>
            </a:endParaRPr>
          </a:p>
          <a:p>
            <a:endParaRPr lang="en-US" smtClean="0"/>
          </a:p>
        </p:txBody>
      </p:sp>
      <p:sp>
        <p:nvSpPr>
          <p:cNvPr id="3" name="Footer Placeholder 2"/>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AFC905F1-6D01-4472-9AA2-C8EE5F18C9EF}" type="slidenum">
              <a:rPr lang="en-US" smtClean="0"/>
              <a:pPr>
                <a:defRPr/>
              </a:pPr>
              <a:t>43</a:t>
            </a:fld>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noChangeArrowheads="1"/>
          </p:cNvSpPr>
          <p:nvPr>
            <p:ph type="title"/>
          </p:nvPr>
        </p:nvSpPr>
        <p:spPr>
          <a:xfrm>
            <a:off x="2209800" y="228600"/>
            <a:ext cx="7772400" cy="1143000"/>
          </a:xfrm>
          <a:gradFill rotWithShape="0">
            <a:gsLst>
              <a:gs pos="0">
                <a:schemeClr val="folHlink">
                  <a:gamma/>
                  <a:shade val="46275"/>
                  <a:invGamma/>
                </a:schemeClr>
              </a:gs>
              <a:gs pos="50000">
                <a:schemeClr val="folHlink"/>
              </a:gs>
              <a:gs pos="100000">
                <a:schemeClr val="folHlink">
                  <a:gamma/>
                  <a:shade val="46275"/>
                  <a:invGamma/>
                </a:schemeClr>
              </a:gs>
            </a:gsLst>
            <a:lin ang="5400000" scaled="1"/>
          </a:gradFill>
        </p:spPr>
        <p:txBody>
          <a:bodyPr>
            <a:normAutofit/>
          </a:bodyPr>
          <a:lstStyle/>
          <a:p>
            <a:pPr>
              <a:defRPr/>
            </a:pPr>
            <a:r>
              <a:rPr lang="en-US" b="1" smtClean="0"/>
              <a:t>Association Areas</a:t>
            </a:r>
          </a:p>
        </p:txBody>
      </p:sp>
      <p:sp>
        <p:nvSpPr>
          <p:cNvPr id="60417" name="Slide Number Placeholder 4"/>
          <p:cNvSpPr>
            <a:spLocks noGrp="1"/>
          </p:cNvSpPr>
          <p:nvPr>
            <p:ph type="sldNum" sz="quarter" idx="12"/>
          </p:nvPr>
        </p:nvSpPr>
        <p:spPr bwMode="auto">
          <a:noFill/>
          <a:ln>
            <a:miter lim="800000"/>
            <a:headEnd/>
            <a:tailEnd/>
          </a:ln>
        </p:spPr>
        <p:txBody>
          <a:bodyPr vert="horz" wrap="square" lIns="91440" tIns="45720" rIns="91440" bIns="45720" numCol="1" rtlCol="0" anchor="ctr" anchorCtr="0" compatLnSpc="1">
            <a:prstTxWarp prst="textNoShape">
              <a:avLst/>
            </a:prstTxWarp>
          </a:bodyPr>
          <a:lstStyle/>
          <a:p>
            <a:pPr fontAlgn="base">
              <a:spcBef>
                <a:spcPct val="0"/>
              </a:spcBef>
              <a:spcAft>
                <a:spcPct val="0"/>
              </a:spcAft>
            </a:pPr>
            <a:fld id="{7FBDB171-B5B1-4EFE-AB9F-5FEEA2B839A6}" type="slidenum">
              <a:rPr lang="en-US"/>
              <a:pPr fontAlgn="base">
                <a:spcBef>
                  <a:spcPct val="0"/>
                </a:spcBef>
                <a:spcAft>
                  <a:spcPct val="0"/>
                </a:spcAft>
              </a:pPr>
              <a:t>44</a:t>
            </a:fld>
            <a:endParaRPr lang="en-US"/>
          </a:p>
        </p:txBody>
      </p:sp>
      <p:sp>
        <p:nvSpPr>
          <p:cNvPr id="60419" name="Text Box 3"/>
          <p:cNvSpPr txBox="1">
            <a:spLocks noChangeArrowheads="1"/>
          </p:cNvSpPr>
          <p:nvPr/>
        </p:nvSpPr>
        <p:spPr bwMode="auto">
          <a:xfrm>
            <a:off x="1752600" y="1600201"/>
            <a:ext cx="3962400" cy="2862263"/>
          </a:xfrm>
          <a:prstGeom prst="rect">
            <a:avLst/>
          </a:prstGeom>
          <a:noFill/>
          <a:ln w="9525">
            <a:noFill/>
            <a:miter lim="800000"/>
            <a:headEnd/>
            <a:tailEnd/>
          </a:ln>
        </p:spPr>
        <p:txBody>
          <a:bodyPr>
            <a:spAutoFit/>
          </a:bodyPr>
          <a:lstStyle/>
          <a:p>
            <a:pPr>
              <a:buClr>
                <a:schemeClr val="tx1"/>
              </a:buClr>
              <a:buFontTx/>
              <a:buChar char="•"/>
            </a:pPr>
            <a:r>
              <a:rPr lang="en-US" sz="2000">
                <a:solidFill>
                  <a:schemeClr val="accent2"/>
                </a:solidFill>
                <a:latin typeface="Georgia" pitchFamily="18" charset="0"/>
              </a:rPr>
              <a:t> Frontal lobe association areas</a:t>
            </a:r>
          </a:p>
          <a:p>
            <a:pPr lvl="1">
              <a:buClr>
                <a:schemeClr val="accent2"/>
              </a:buClr>
              <a:buFontTx/>
              <a:buChar char="•"/>
            </a:pPr>
            <a:r>
              <a:rPr lang="en-US" sz="2000">
                <a:latin typeface="Georgia" pitchFamily="18" charset="0"/>
              </a:rPr>
              <a:t> Concentrating</a:t>
            </a:r>
          </a:p>
          <a:p>
            <a:pPr lvl="1">
              <a:buClr>
                <a:schemeClr val="accent2"/>
              </a:buClr>
              <a:buFontTx/>
              <a:buChar char="•"/>
            </a:pPr>
            <a:r>
              <a:rPr lang="en-US" sz="2000">
                <a:latin typeface="Georgia" pitchFamily="18" charset="0"/>
              </a:rPr>
              <a:t> Planning</a:t>
            </a:r>
          </a:p>
          <a:p>
            <a:pPr lvl="1">
              <a:buClr>
                <a:schemeClr val="accent2"/>
              </a:buClr>
              <a:buFontTx/>
              <a:buChar char="•"/>
            </a:pPr>
            <a:r>
              <a:rPr lang="en-US" sz="2000">
                <a:latin typeface="Georgia" pitchFamily="18" charset="0"/>
              </a:rPr>
              <a:t> Complex problem solving</a:t>
            </a:r>
          </a:p>
          <a:p>
            <a:pPr lvl="1">
              <a:buClr>
                <a:schemeClr val="accent2"/>
              </a:buClr>
              <a:buFontTx/>
              <a:buChar char="•"/>
            </a:pPr>
            <a:r>
              <a:rPr lang="en-US" sz="2000">
                <a:latin typeface="Georgia" pitchFamily="18" charset="0"/>
              </a:rPr>
              <a:t> Judgment, intellect</a:t>
            </a:r>
          </a:p>
          <a:p>
            <a:pPr lvl="1">
              <a:buClr>
                <a:schemeClr val="accent2"/>
              </a:buClr>
              <a:buFontTx/>
              <a:buChar char="•"/>
            </a:pPr>
            <a:r>
              <a:rPr lang="en-US" sz="2000">
                <a:latin typeface="Georgia" pitchFamily="18" charset="0"/>
              </a:rPr>
              <a:t> Personality</a:t>
            </a:r>
          </a:p>
          <a:p>
            <a:pPr lvl="1">
              <a:buClr>
                <a:schemeClr val="accent2"/>
              </a:buClr>
              <a:buFontTx/>
              <a:buChar char="•"/>
            </a:pPr>
            <a:r>
              <a:rPr lang="en-US" sz="2000">
                <a:latin typeface="Georgia" pitchFamily="18" charset="0"/>
              </a:rPr>
              <a:t> Social skills</a:t>
            </a:r>
          </a:p>
          <a:p>
            <a:pPr lvl="1">
              <a:buClr>
                <a:schemeClr val="accent2"/>
              </a:buClr>
              <a:buFontTx/>
              <a:buChar char="•"/>
            </a:pPr>
            <a:r>
              <a:rPr lang="en-US" sz="2000">
                <a:latin typeface="Georgia" pitchFamily="18" charset="0"/>
              </a:rPr>
              <a:t> Mood, Mental flexibility</a:t>
            </a:r>
          </a:p>
          <a:p>
            <a:pPr lvl="1">
              <a:buClr>
                <a:schemeClr val="accent2"/>
              </a:buClr>
              <a:buFontTx/>
              <a:buChar char="•"/>
            </a:pPr>
            <a:endParaRPr lang="en-US" sz="2000">
              <a:latin typeface="Georgia" pitchFamily="18" charset="0"/>
            </a:endParaRPr>
          </a:p>
        </p:txBody>
      </p:sp>
      <p:sp>
        <p:nvSpPr>
          <p:cNvPr id="60420" name="Text Box 4"/>
          <p:cNvSpPr txBox="1">
            <a:spLocks noChangeArrowheads="1"/>
          </p:cNvSpPr>
          <p:nvPr/>
        </p:nvSpPr>
        <p:spPr bwMode="auto">
          <a:xfrm>
            <a:off x="1981200" y="4724400"/>
            <a:ext cx="4343400" cy="1631950"/>
          </a:xfrm>
          <a:prstGeom prst="rect">
            <a:avLst/>
          </a:prstGeom>
          <a:noFill/>
          <a:ln w="9525">
            <a:noFill/>
            <a:miter lim="800000"/>
            <a:headEnd/>
            <a:tailEnd/>
          </a:ln>
        </p:spPr>
        <p:txBody>
          <a:bodyPr>
            <a:spAutoFit/>
          </a:bodyPr>
          <a:lstStyle/>
          <a:p>
            <a:pPr>
              <a:buClr>
                <a:schemeClr val="tx1"/>
              </a:buClr>
              <a:buFontTx/>
              <a:buChar char="•"/>
            </a:pPr>
            <a:r>
              <a:rPr lang="en-US" sz="2000">
                <a:solidFill>
                  <a:schemeClr val="accent2"/>
                </a:solidFill>
                <a:latin typeface="Georgia" pitchFamily="18" charset="0"/>
              </a:rPr>
              <a:t> Parietal lobe association areas (Wernicke’s area)</a:t>
            </a:r>
          </a:p>
          <a:p>
            <a:pPr>
              <a:buClr>
                <a:schemeClr val="accent2"/>
              </a:buClr>
              <a:buFontTx/>
              <a:buChar char="•"/>
            </a:pPr>
            <a:r>
              <a:rPr lang="en-US" sz="2000">
                <a:latin typeface="Georgia" pitchFamily="18" charset="0"/>
              </a:rPr>
              <a:t> Recognizing &amp; Understanding spoken words</a:t>
            </a:r>
          </a:p>
          <a:p>
            <a:pPr>
              <a:buClr>
                <a:schemeClr val="accent2"/>
              </a:buClr>
              <a:buFontTx/>
              <a:buChar char="•"/>
            </a:pPr>
            <a:r>
              <a:rPr lang="en-US" sz="2000">
                <a:latin typeface="Georgia" pitchFamily="18" charset="0"/>
              </a:rPr>
              <a:t> Choosing words to express thought</a:t>
            </a:r>
          </a:p>
        </p:txBody>
      </p:sp>
      <p:sp>
        <p:nvSpPr>
          <p:cNvPr id="60421" name="Text Box 5"/>
          <p:cNvSpPr txBox="1">
            <a:spLocks noChangeArrowheads="1"/>
          </p:cNvSpPr>
          <p:nvPr/>
        </p:nvSpPr>
        <p:spPr bwMode="auto">
          <a:xfrm>
            <a:off x="5791200" y="1600201"/>
            <a:ext cx="4572000" cy="1616075"/>
          </a:xfrm>
          <a:prstGeom prst="rect">
            <a:avLst/>
          </a:prstGeom>
          <a:noFill/>
          <a:ln w="9525">
            <a:noFill/>
            <a:miter lim="800000"/>
            <a:headEnd/>
            <a:tailEnd/>
          </a:ln>
        </p:spPr>
        <p:txBody>
          <a:bodyPr>
            <a:spAutoFit/>
          </a:bodyPr>
          <a:lstStyle/>
          <a:p>
            <a:pPr>
              <a:buClr>
                <a:schemeClr val="tx1"/>
              </a:buClr>
              <a:buFontTx/>
              <a:buChar char="•"/>
            </a:pPr>
            <a:r>
              <a:rPr lang="en-US" sz="2000">
                <a:solidFill>
                  <a:schemeClr val="accent2"/>
                </a:solidFill>
                <a:latin typeface="Georgia" pitchFamily="18" charset="0"/>
              </a:rPr>
              <a:t> Temporal lobe association areas</a:t>
            </a:r>
          </a:p>
          <a:p>
            <a:pPr lvl="1">
              <a:buClr>
                <a:schemeClr val="accent2"/>
              </a:buClr>
              <a:buFontTx/>
              <a:buChar char="•"/>
            </a:pPr>
            <a:r>
              <a:rPr lang="en-US" sz="2000">
                <a:latin typeface="Georgia" pitchFamily="18" charset="0"/>
              </a:rPr>
              <a:t> Interpret complex sensory experiences </a:t>
            </a:r>
          </a:p>
          <a:p>
            <a:pPr lvl="1">
              <a:buClr>
                <a:schemeClr val="accent2"/>
              </a:buClr>
              <a:buFontTx/>
              <a:buChar char="•"/>
            </a:pPr>
            <a:r>
              <a:rPr lang="en-US" sz="2000">
                <a:latin typeface="Georgia" pitchFamily="18" charset="0"/>
              </a:rPr>
              <a:t> Store memories of visual scenes, music, and complex patterns</a:t>
            </a:r>
          </a:p>
        </p:txBody>
      </p:sp>
      <p:sp>
        <p:nvSpPr>
          <p:cNvPr id="60422" name="Text Box 6"/>
          <p:cNvSpPr txBox="1">
            <a:spLocks noChangeArrowheads="1"/>
          </p:cNvSpPr>
          <p:nvPr/>
        </p:nvSpPr>
        <p:spPr bwMode="auto">
          <a:xfrm>
            <a:off x="6248400" y="4648201"/>
            <a:ext cx="4191000" cy="1311275"/>
          </a:xfrm>
          <a:prstGeom prst="rect">
            <a:avLst/>
          </a:prstGeom>
          <a:noFill/>
          <a:ln w="9525">
            <a:noFill/>
            <a:miter lim="800000"/>
            <a:headEnd/>
            <a:tailEnd/>
          </a:ln>
        </p:spPr>
        <p:txBody>
          <a:bodyPr>
            <a:spAutoFit/>
          </a:bodyPr>
          <a:lstStyle/>
          <a:p>
            <a:pPr>
              <a:buClr>
                <a:schemeClr val="tx1"/>
              </a:buClr>
              <a:buFontTx/>
              <a:buChar char="•"/>
            </a:pPr>
            <a:r>
              <a:rPr lang="en-US" sz="2000">
                <a:solidFill>
                  <a:schemeClr val="accent2"/>
                </a:solidFill>
                <a:latin typeface="Georgia" pitchFamily="18" charset="0"/>
              </a:rPr>
              <a:t> Occipital lobe association areas</a:t>
            </a:r>
          </a:p>
          <a:p>
            <a:pPr lvl="1">
              <a:buClr>
                <a:schemeClr val="accent2"/>
              </a:buClr>
              <a:buFontTx/>
              <a:buChar char="•"/>
            </a:pPr>
            <a:r>
              <a:rPr lang="en-US" sz="2000">
                <a:latin typeface="Georgia" pitchFamily="18" charset="0"/>
              </a:rPr>
              <a:t> Analyze and combine visual images with other sensory experiences</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title"/>
          </p:nvPr>
        </p:nvSpPr>
        <p:spPr>
          <a:xfrm>
            <a:off x="1981200" y="304801"/>
            <a:ext cx="8229600" cy="715963"/>
          </a:xfrm>
        </p:spPr>
        <p:txBody>
          <a:bodyPr/>
          <a:lstStyle/>
          <a:p>
            <a:r>
              <a:rPr lang="en-US" smtClean="0">
                <a:solidFill>
                  <a:srgbClr val="FF3399"/>
                </a:solidFill>
              </a:rPr>
              <a:t>Basal ganglia/nuclei</a:t>
            </a:r>
          </a:p>
        </p:txBody>
      </p:sp>
      <p:sp>
        <p:nvSpPr>
          <p:cNvPr id="61442" name="Rectangle 3"/>
          <p:cNvSpPr>
            <a:spLocks noGrp="1" noChangeArrowheads="1"/>
          </p:cNvSpPr>
          <p:nvPr>
            <p:ph idx="1"/>
          </p:nvPr>
        </p:nvSpPr>
        <p:spPr>
          <a:xfrm>
            <a:off x="1752600" y="990600"/>
            <a:ext cx="8686800" cy="2667000"/>
          </a:xfrm>
        </p:spPr>
        <p:txBody>
          <a:bodyPr>
            <a:normAutofit lnSpcReduction="10000"/>
          </a:bodyPr>
          <a:lstStyle/>
          <a:p>
            <a:pPr algn="just">
              <a:lnSpc>
                <a:spcPct val="90000"/>
              </a:lnSpc>
            </a:pPr>
            <a:r>
              <a:rPr lang="en-US" sz="2400">
                <a:latin typeface="Times New Roman" pitchFamily="18" charset="0"/>
                <a:cs typeface="Times New Roman" pitchFamily="18" charset="0"/>
              </a:rPr>
              <a:t>Is a group of nerve cell body (gray matter) present in depth of cerebral hemispheres.</a:t>
            </a:r>
          </a:p>
          <a:p>
            <a:pPr algn="just">
              <a:lnSpc>
                <a:spcPct val="90000"/>
              </a:lnSpc>
            </a:pPr>
            <a:r>
              <a:rPr lang="en-US" sz="2400">
                <a:latin typeface="Times New Roman" pitchFamily="18" charset="0"/>
                <a:cs typeface="Times New Roman" pitchFamily="18" charset="0"/>
              </a:rPr>
              <a:t>Part of “extrapyramidal system”, it is connected to cerebral cortex &amp; thalamus.</a:t>
            </a:r>
          </a:p>
          <a:p>
            <a:pPr algn="just">
              <a:lnSpc>
                <a:spcPct val="90000"/>
              </a:lnSpc>
            </a:pPr>
            <a:r>
              <a:rPr lang="en-US" sz="2400">
                <a:latin typeface="Times New Roman" pitchFamily="18" charset="0"/>
                <a:cs typeface="Times New Roman" pitchFamily="18" charset="0"/>
              </a:rPr>
              <a:t>Cooperate with cerebral cortex in controlling movements</a:t>
            </a:r>
          </a:p>
          <a:p>
            <a:pPr algn="just">
              <a:lnSpc>
                <a:spcPct val="90000"/>
              </a:lnSpc>
            </a:pPr>
            <a:r>
              <a:rPr lang="en-US" sz="2400">
                <a:latin typeface="Times New Roman" pitchFamily="18" charset="0"/>
                <a:cs typeface="Times New Roman" pitchFamily="18" charset="0"/>
              </a:rPr>
              <a:t>Most important ones: </a:t>
            </a:r>
            <a:r>
              <a:rPr lang="en-US" sz="2400" b="1" i="1">
                <a:latin typeface="Times New Roman" pitchFamily="18" charset="0"/>
                <a:cs typeface="Times New Roman" pitchFamily="18" charset="0"/>
              </a:rPr>
              <a:t>caudate nucleus</a:t>
            </a:r>
            <a:r>
              <a:rPr lang="en-US" sz="2400">
                <a:latin typeface="Times New Roman" pitchFamily="18" charset="0"/>
                <a:cs typeface="Times New Roman" pitchFamily="18" charset="0"/>
              </a:rPr>
              <a:t>, </a:t>
            </a:r>
            <a:r>
              <a:rPr lang="en-US" sz="2400" b="1" i="1">
                <a:latin typeface="Times New Roman" pitchFamily="18" charset="0"/>
                <a:cs typeface="Times New Roman" pitchFamily="18" charset="0"/>
              </a:rPr>
              <a:t>lentiform</a:t>
            </a:r>
            <a:r>
              <a:rPr lang="en-US" sz="2400">
                <a:latin typeface="Times New Roman" pitchFamily="18" charset="0"/>
                <a:cs typeface="Times New Roman" pitchFamily="18" charset="0"/>
              </a:rPr>
              <a:t> </a:t>
            </a:r>
            <a:r>
              <a:rPr lang="en-US" sz="2400" b="1" i="1">
                <a:latin typeface="Times New Roman" pitchFamily="18" charset="0"/>
                <a:cs typeface="Times New Roman" pitchFamily="18" charset="0"/>
              </a:rPr>
              <a:t>nucleus</a:t>
            </a:r>
            <a:r>
              <a:rPr lang="en-US" sz="2400">
                <a:latin typeface="Times New Roman" pitchFamily="18" charset="0"/>
                <a:cs typeface="Times New Roman" pitchFamily="18" charset="0"/>
              </a:rPr>
              <a:t> composed of </a:t>
            </a:r>
            <a:r>
              <a:rPr lang="en-US" sz="2400" b="1" i="1">
                <a:latin typeface="Times New Roman" pitchFamily="18" charset="0"/>
                <a:cs typeface="Times New Roman" pitchFamily="18" charset="0"/>
              </a:rPr>
              <a:t>putamen</a:t>
            </a:r>
            <a:r>
              <a:rPr lang="en-US" sz="2400">
                <a:latin typeface="Times New Roman" pitchFamily="18" charset="0"/>
                <a:cs typeface="Times New Roman" pitchFamily="18" charset="0"/>
              </a:rPr>
              <a:t> and </a:t>
            </a:r>
            <a:r>
              <a:rPr lang="en-US" sz="2400" b="1" i="1">
                <a:latin typeface="Times New Roman" pitchFamily="18" charset="0"/>
                <a:cs typeface="Times New Roman" pitchFamily="18" charset="0"/>
              </a:rPr>
              <a:t>globus pallidus</a:t>
            </a:r>
          </a:p>
        </p:txBody>
      </p:sp>
      <p:pic>
        <p:nvPicPr>
          <p:cNvPr id="61443" name="Picture 4" descr="13-14b_BasalGanglia_1"/>
          <p:cNvPicPr>
            <a:picLocks noChangeAspect="1" noChangeArrowheads="1"/>
          </p:cNvPicPr>
          <p:nvPr/>
        </p:nvPicPr>
        <p:blipFill>
          <a:blip r:embed="rId2"/>
          <a:srcRect t="32941" b="5882"/>
          <a:stretch>
            <a:fillRect/>
          </a:stretch>
        </p:blipFill>
        <p:spPr bwMode="auto">
          <a:xfrm>
            <a:off x="3894138" y="3695700"/>
            <a:ext cx="6545262" cy="3094038"/>
          </a:xfrm>
          <a:prstGeom prst="rect">
            <a:avLst/>
          </a:prstGeom>
          <a:noFill/>
          <a:ln w="9525">
            <a:noFill/>
            <a:miter lim="800000"/>
            <a:headEnd/>
            <a:tailEnd/>
          </a:ln>
        </p:spPr>
      </p:pic>
      <p:pic>
        <p:nvPicPr>
          <p:cNvPr id="61444" name="Picture 5" descr="13-14b_BasalGanglia_1"/>
          <p:cNvPicPr>
            <a:picLocks noChangeAspect="1" noChangeArrowheads="1"/>
          </p:cNvPicPr>
          <p:nvPr/>
        </p:nvPicPr>
        <p:blipFill>
          <a:blip r:embed="rId2"/>
          <a:srcRect t="5882" r="76364" b="71765"/>
          <a:stretch>
            <a:fillRect/>
          </a:stretch>
        </p:blipFill>
        <p:spPr bwMode="auto">
          <a:xfrm>
            <a:off x="1646238" y="4564064"/>
            <a:ext cx="1782762" cy="1303337"/>
          </a:xfrm>
          <a:prstGeom prst="rect">
            <a:avLst/>
          </a:prstGeom>
          <a:noFill/>
          <a:ln w="9525">
            <a:noFill/>
            <a:miter lim="800000"/>
            <a:headEnd/>
            <a:tailEnd/>
          </a:ln>
        </p:spPr>
      </p:pic>
      <p:sp>
        <p:nvSpPr>
          <p:cNvPr id="61445" name="Text Box 6"/>
          <p:cNvSpPr txBox="1">
            <a:spLocks noChangeArrowheads="1"/>
          </p:cNvSpPr>
          <p:nvPr/>
        </p:nvSpPr>
        <p:spPr bwMode="auto">
          <a:xfrm>
            <a:off x="5867400" y="6491288"/>
            <a:ext cx="2114550" cy="366712"/>
          </a:xfrm>
          <a:prstGeom prst="rect">
            <a:avLst/>
          </a:prstGeom>
          <a:noFill/>
          <a:ln w="9525">
            <a:noFill/>
            <a:miter lim="800000"/>
            <a:headEnd/>
            <a:tailEnd/>
          </a:ln>
        </p:spPr>
        <p:txBody>
          <a:bodyPr wrap="none">
            <a:spAutoFit/>
          </a:bodyPr>
          <a:lstStyle/>
          <a:p>
            <a:r>
              <a:rPr lang="en-US">
                <a:latin typeface="Georgia" pitchFamily="18" charset="0"/>
              </a:rPr>
              <a:t>Transverse section</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p:cNvSpPr>
            <a:spLocks noGrp="1" noChangeArrowheads="1"/>
          </p:cNvSpPr>
          <p:nvPr>
            <p:ph idx="1"/>
          </p:nvPr>
        </p:nvSpPr>
        <p:spPr>
          <a:xfrm>
            <a:off x="1981200" y="533401"/>
            <a:ext cx="8229600" cy="4525963"/>
          </a:xfrm>
        </p:spPr>
        <p:txBody>
          <a:bodyPr/>
          <a:lstStyle/>
          <a:p>
            <a:pPr algn="just"/>
            <a:r>
              <a:rPr lang="en-US" smtClean="0">
                <a:latin typeface="Times New Roman" pitchFamily="18" charset="0"/>
                <a:cs typeface="Times New Roman" pitchFamily="18" charset="0"/>
              </a:rPr>
              <a:t>Internal capsule passes between diencephalon and basal ganglia to give them a striped appearance</a:t>
            </a:r>
          </a:p>
          <a:p>
            <a:pPr lvl="1" algn="just"/>
            <a:r>
              <a:rPr lang="en-US" smtClean="0">
                <a:solidFill>
                  <a:srgbClr val="FF3399"/>
                </a:solidFill>
                <a:latin typeface="Times New Roman" pitchFamily="18" charset="0"/>
                <a:cs typeface="Times New Roman" pitchFamily="18" charset="0"/>
              </a:rPr>
              <a:t>Caudate and lentiform</a:t>
            </a:r>
            <a:r>
              <a:rPr lang="en-US" smtClean="0">
                <a:latin typeface="Times New Roman" pitchFamily="18" charset="0"/>
                <a:cs typeface="Times New Roman" pitchFamily="18" charset="0"/>
              </a:rPr>
              <a:t> sometimes called </a:t>
            </a:r>
            <a:r>
              <a:rPr lang="en-US" b="1" i="1" smtClean="0">
                <a:latin typeface="Times New Roman" pitchFamily="18" charset="0"/>
                <a:cs typeface="Times New Roman" pitchFamily="18" charset="0"/>
              </a:rPr>
              <a:t>corpus striatum </a:t>
            </a:r>
            <a:r>
              <a:rPr lang="en-US" smtClean="0">
                <a:latin typeface="Times New Roman" pitchFamily="18" charset="0"/>
                <a:cs typeface="Times New Roman" pitchFamily="18" charset="0"/>
              </a:rPr>
              <a:t>because of this</a:t>
            </a:r>
          </a:p>
        </p:txBody>
      </p:sp>
      <p:pic>
        <p:nvPicPr>
          <p:cNvPr id="62466" name="Picture 3" descr="13-14a_BasalGanglia_1"/>
          <p:cNvPicPr>
            <a:picLocks noChangeAspect="1" noChangeArrowheads="1"/>
          </p:cNvPicPr>
          <p:nvPr/>
        </p:nvPicPr>
        <p:blipFill>
          <a:blip r:embed="rId2"/>
          <a:srcRect t="24706" b="16470"/>
          <a:stretch>
            <a:fillRect/>
          </a:stretch>
        </p:blipFill>
        <p:spPr bwMode="auto">
          <a:xfrm>
            <a:off x="1981201" y="3124201"/>
            <a:ext cx="8043863" cy="3656013"/>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noChangeArrowheads="1"/>
          </p:cNvSpPr>
          <p:nvPr>
            <p:ph type="title"/>
          </p:nvPr>
        </p:nvSpPr>
        <p:spPr>
          <a:xfrm>
            <a:off x="1981200" y="228600"/>
            <a:ext cx="8229600" cy="1143000"/>
          </a:xfrm>
        </p:spPr>
        <p:txBody>
          <a:bodyPr/>
          <a:lstStyle/>
          <a:p>
            <a:r>
              <a:rPr lang="en-US" smtClean="0">
                <a:solidFill>
                  <a:srgbClr val="FF3399"/>
                </a:solidFill>
              </a:rPr>
              <a:t>Basal ganglia</a:t>
            </a:r>
          </a:p>
        </p:txBody>
      </p:sp>
      <p:sp>
        <p:nvSpPr>
          <p:cNvPr id="63490" name="Rectangle 3"/>
          <p:cNvSpPr>
            <a:spLocks noGrp="1" noChangeArrowheads="1"/>
          </p:cNvSpPr>
          <p:nvPr>
            <p:ph idx="1"/>
          </p:nvPr>
        </p:nvSpPr>
        <p:spPr>
          <a:xfrm>
            <a:off x="1981200" y="1676400"/>
            <a:ext cx="8229600" cy="5105400"/>
          </a:xfrm>
        </p:spPr>
        <p:txBody>
          <a:bodyPr/>
          <a:lstStyle/>
          <a:p>
            <a:pPr algn="just">
              <a:lnSpc>
                <a:spcPct val="80000"/>
              </a:lnSpc>
            </a:pPr>
            <a:r>
              <a:rPr lang="en-US" smtClean="0">
                <a:latin typeface="Times New Roman" pitchFamily="18" charset="0"/>
                <a:cs typeface="Times New Roman" pitchFamily="18" charset="0"/>
              </a:rPr>
              <a:t>Cooperate with cerebral cortex in controlling movements &amp; initiation &amp; co-ordination of fine muscular movements.</a:t>
            </a:r>
          </a:p>
          <a:p>
            <a:pPr algn="just">
              <a:lnSpc>
                <a:spcPct val="80000"/>
              </a:lnSpc>
            </a:pPr>
            <a:r>
              <a:rPr lang="en-US" smtClean="0">
                <a:latin typeface="Times New Roman" pitchFamily="18" charset="0"/>
                <a:cs typeface="Times New Roman" pitchFamily="18" charset="0"/>
              </a:rPr>
              <a:t>Communicate with cerebral cortex, receive input from cortical areas, send most of output back to motor cortex through thalamus</a:t>
            </a:r>
          </a:p>
          <a:p>
            <a:pPr algn="just">
              <a:lnSpc>
                <a:spcPct val="80000"/>
              </a:lnSpc>
            </a:pPr>
            <a:r>
              <a:rPr lang="en-US" smtClean="0">
                <a:latin typeface="Times New Roman" pitchFamily="18" charset="0"/>
                <a:cs typeface="Times New Roman" pitchFamily="18" charset="0"/>
              </a:rPr>
              <a:t>Involved with stopping/starting &amp; intensity of movements</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a:xfrm>
            <a:off x="1828800" y="457200"/>
            <a:ext cx="8229600" cy="1066800"/>
          </a:xfrm>
        </p:spPr>
        <p:txBody>
          <a:bodyPr/>
          <a:lstStyle/>
          <a:p>
            <a:r>
              <a:rPr lang="en-US" smtClean="0"/>
              <a:t>Diencephalon</a:t>
            </a:r>
          </a:p>
        </p:txBody>
      </p:sp>
      <p:sp>
        <p:nvSpPr>
          <p:cNvPr id="64514" name="Content Placeholder 2"/>
          <p:cNvSpPr>
            <a:spLocks noGrp="1"/>
          </p:cNvSpPr>
          <p:nvPr>
            <p:ph idx="1"/>
          </p:nvPr>
        </p:nvSpPr>
        <p:spPr>
          <a:xfrm>
            <a:off x="1981200" y="1371600"/>
            <a:ext cx="8229600" cy="5202238"/>
          </a:xfrm>
        </p:spPr>
        <p:txBody>
          <a:bodyPr/>
          <a:lstStyle/>
          <a:p>
            <a:r>
              <a:rPr lang="en-US" smtClean="0"/>
              <a:t>Is group of nuclei of gray matter present in between two cerebral hemispheres and above the brainstem.</a:t>
            </a:r>
          </a:p>
          <a:p>
            <a:r>
              <a:rPr lang="en-US" smtClean="0"/>
              <a:t>Made of 3 parts – </a:t>
            </a:r>
          </a:p>
          <a:p>
            <a:r>
              <a:rPr lang="en-US" smtClean="0"/>
              <a:t>Thalamus</a:t>
            </a:r>
          </a:p>
          <a:p>
            <a:r>
              <a:rPr lang="en-US" smtClean="0"/>
              <a:t>Hypothalamus</a:t>
            </a:r>
          </a:p>
          <a:p>
            <a:r>
              <a:rPr lang="en-US" smtClean="0"/>
              <a:t>Epithalamus</a:t>
            </a:r>
          </a:p>
          <a:p>
            <a:endParaRPr lang="en-US" smtClean="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48</a:t>
            </a:fld>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a:xfrm>
            <a:off x="1752600" y="457200"/>
            <a:ext cx="8229600" cy="1066800"/>
          </a:xfrm>
        </p:spPr>
        <p:txBody>
          <a:bodyPr/>
          <a:lstStyle/>
          <a:p>
            <a:r>
              <a:rPr lang="en-US" smtClean="0"/>
              <a:t>Thalamus</a:t>
            </a:r>
          </a:p>
        </p:txBody>
      </p:sp>
      <p:sp>
        <p:nvSpPr>
          <p:cNvPr id="3" name="Content Placeholder 2"/>
          <p:cNvSpPr>
            <a:spLocks noGrp="1"/>
          </p:cNvSpPr>
          <p:nvPr>
            <p:ph idx="1"/>
          </p:nvPr>
        </p:nvSpPr>
        <p:spPr>
          <a:xfrm>
            <a:off x="1981200" y="1371600"/>
            <a:ext cx="8229600" cy="5202238"/>
          </a:xfrm>
        </p:spPr>
        <p:txBody>
          <a:bodyPr>
            <a:normAutofit lnSpcReduction="10000"/>
          </a:bodyPr>
          <a:lstStyle/>
          <a:p>
            <a:pPr marL="365760" indent="-256032" algn="just">
              <a:buClr>
                <a:schemeClr val="accent3"/>
              </a:buClr>
              <a:buFont typeface="Georgia"/>
              <a:buChar char="•"/>
              <a:defRPr/>
            </a:pPr>
            <a:r>
              <a:rPr lang="en-US" dirty="0" smtClean="0">
                <a:latin typeface="Times New Roman" pitchFamily="18" charset="0"/>
                <a:cs typeface="Times New Roman" pitchFamily="18" charset="0"/>
              </a:rPr>
              <a:t>Is made up of egg shaped 2 large lobes of gray matter (over a dozen nuclei)</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Is present below corpus callosum, one on each side of  3rd ventricle</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It acts as Gateway (relay station) to cerebral cortex: every part of brain that communicates with cerebral cortex relays signals through a nucleus in the thalamus (e.g. certain nucleus for info from retina, another from ears, etc.)</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Processing (editing) of sensory impulses occurs also in thalamus.</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Transfers impulses to the correct part of the cortex for localization and interpretation</a:t>
            </a:r>
          </a:p>
          <a:p>
            <a:pPr marL="365760" indent="-256032">
              <a:buClr>
                <a:schemeClr val="accent3"/>
              </a:buClr>
              <a:buFont typeface="Georgia"/>
              <a:buChar char="•"/>
              <a:defRPr/>
            </a:pPr>
            <a:endParaRPr lang="en-US" dirty="0" smtClean="0"/>
          </a:p>
          <a:p>
            <a:pPr marL="365760" indent="-256032">
              <a:buClr>
                <a:schemeClr val="accent3"/>
              </a:buClr>
              <a:buFont typeface="Georgia"/>
              <a:buChar char="•"/>
              <a:defRPr/>
            </a:pPr>
            <a:endParaRPr lang="en-US" dirty="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AFC905F1-6D01-4472-9AA2-C8EE5F18C9EF}" type="slidenum">
              <a:rPr lang="en-US" smtClean="0"/>
              <a:pPr>
                <a:defRPr/>
              </a:pPr>
              <a:t>49</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ChangeArrowheads="1"/>
          </p:cNvSpPr>
          <p:nvPr/>
        </p:nvSpPr>
        <p:spPr bwMode="auto">
          <a:xfrm>
            <a:off x="1905000" y="304800"/>
            <a:ext cx="8382000" cy="1228028"/>
          </a:xfrm>
          <a:prstGeom prst="rect">
            <a:avLst/>
          </a:prstGeom>
          <a:noFill/>
          <a:ln w="9525">
            <a:noFill/>
            <a:miter lim="800000"/>
            <a:headEnd/>
            <a:tailEnd/>
          </a:ln>
        </p:spPr>
        <p:txBody>
          <a:bodyPr>
            <a:spAutoFit/>
          </a:bodyPr>
          <a:lstStyle/>
          <a:p>
            <a:pPr fontAlgn="auto">
              <a:lnSpc>
                <a:spcPct val="90000"/>
              </a:lnSpc>
              <a:spcBef>
                <a:spcPct val="20000"/>
              </a:spcBef>
              <a:spcAft>
                <a:spcPts val="0"/>
              </a:spcAft>
              <a:buClr>
                <a:srgbClr val="339933"/>
              </a:buClr>
              <a:tabLst>
                <a:tab pos="2743200" algn="l"/>
              </a:tabLst>
              <a:defRPr/>
            </a:pPr>
            <a:r>
              <a:rPr lang="en-US" sz="4100">
                <a:solidFill>
                  <a:srgbClr val="000099"/>
                </a:solidFill>
                <a:effectLst>
                  <a:outerShdw blurRad="38100" dist="38100" dir="2700000" algn="tl">
                    <a:srgbClr val="C0C0C0"/>
                  </a:outerShdw>
                </a:effectLst>
              </a:rPr>
              <a:t>Functional Classification of the Peripheral Nervous System</a:t>
            </a:r>
          </a:p>
        </p:txBody>
      </p:sp>
      <p:sp>
        <p:nvSpPr>
          <p:cNvPr id="18434"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7.3c</a:t>
            </a:r>
            <a:endParaRPr lang="en-US" sz="4400" b="1">
              <a:solidFill>
                <a:schemeClr val="tx2"/>
              </a:solidFill>
              <a:latin typeface="Georgia" pitchFamily="18" charset="0"/>
            </a:endParaRPr>
          </a:p>
        </p:txBody>
      </p:sp>
      <p:sp>
        <p:nvSpPr>
          <p:cNvPr id="18435"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18436"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18437"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7175" name="Text Box 7"/>
          <p:cNvSpPr txBox="1">
            <a:spLocks noChangeArrowheads="1"/>
          </p:cNvSpPr>
          <p:nvPr/>
        </p:nvSpPr>
        <p:spPr bwMode="auto">
          <a:xfrm>
            <a:off x="1752600" y="1524001"/>
            <a:ext cx="8686800" cy="2378075"/>
          </a:xfrm>
          <a:prstGeom prst="rect">
            <a:avLst/>
          </a:prstGeom>
          <a:noFill/>
          <a:ln w="9525">
            <a:noFill/>
            <a:miter lim="800000"/>
            <a:headEnd/>
            <a:tailEnd/>
          </a:ln>
        </p:spPr>
        <p:txBody>
          <a:bodyPr>
            <a:spAutoFit/>
          </a:bodyPr>
          <a:lstStyle/>
          <a:p>
            <a:pPr marL="687388" lvl="1" indent="-230188">
              <a:lnSpc>
                <a:spcPct val="70000"/>
              </a:lnSpc>
              <a:spcAft>
                <a:spcPct val="50000"/>
              </a:spcAft>
              <a:buClr>
                <a:srgbClr val="FF6600"/>
              </a:buClr>
              <a:buFont typeface="Symbol" pitchFamily="18" charset="2"/>
              <a:buChar char="·"/>
            </a:pPr>
            <a:r>
              <a:rPr lang="en-US" sz="3000"/>
              <a:t>Two subdivisions</a:t>
            </a:r>
          </a:p>
          <a:p>
            <a:pPr marL="1030288" lvl="2" indent="-228600">
              <a:lnSpc>
                <a:spcPct val="70000"/>
              </a:lnSpc>
              <a:spcAft>
                <a:spcPct val="50000"/>
              </a:spcAft>
              <a:buClr>
                <a:srgbClr val="FF6600"/>
              </a:buClr>
              <a:buFont typeface="Symbol" pitchFamily="18" charset="2"/>
              <a:buChar char="·"/>
            </a:pPr>
            <a:r>
              <a:rPr lang="en-US" sz="2800" b="1">
                <a:latin typeface="Times New Roman" pitchFamily="18" charset="0"/>
                <a:cs typeface="Times New Roman" pitchFamily="18" charset="0"/>
              </a:rPr>
              <a:t>Somatic nervous system </a:t>
            </a:r>
            <a:r>
              <a:rPr lang="en-US" sz="2800">
                <a:latin typeface="Times New Roman" pitchFamily="18" charset="0"/>
                <a:cs typeface="Times New Roman" pitchFamily="18" charset="0"/>
              </a:rPr>
              <a:t>– also called as voluntary NS – which controls the functions of SKM</a:t>
            </a:r>
          </a:p>
          <a:p>
            <a:pPr marL="1030288" lvl="2" indent="-228600">
              <a:lnSpc>
                <a:spcPct val="70000"/>
              </a:lnSpc>
              <a:spcAft>
                <a:spcPct val="50000"/>
              </a:spcAft>
              <a:buClr>
                <a:srgbClr val="FF6600"/>
              </a:buClr>
              <a:buFont typeface="Symbol" pitchFamily="18" charset="2"/>
              <a:buChar char="·"/>
            </a:pPr>
            <a:r>
              <a:rPr lang="en-US" sz="2800" b="1">
                <a:latin typeface="Times New Roman" pitchFamily="18" charset="0"/>
                <a:cs typeface="Times New Roman" pitchFamily="18" charset="0"/>
              </a:rPr>
              <a:t>Autonomic nervous system </a:t>
            </a:r>
            <a:r>
              <a:rPr lang="en-US" sz="2800">
                <a:latin typeface="Times New Roman" pitchFamily="18" charset="0"/>
                <a:cs typeface="Times New Roman" pitchFamily="18" charset="0"/>
              </a:rPr>
              <a:t>– also called as Involuntary NS – which controls the functions of SM, CM &amp; Glands</a:t>
            </a:r>
            <a:endParaRPr lang="en-US" sz="3000">
              <a:latin typeface="Times New Roman" pitchFamily="18" charset="0"/>
              <a:cs typeface="Times New Roman" pitchFamily="18" charset="0"/>
            </a:endParaRPr>
          </a:p>
        </p:txBody>
      </p:sp>
      <p:sp>
        <p:nvSpPr>
          <p:cNvPr id="18439" name="Text Box 9"/>
          <p:cNvSpPr txBox="1">
            <a:spLocks noChangeArrowheads="1"/>
          </p:cNvSpPr>
          <p:nvPr/>
        </p:nvSpPr>
        <p:spPr bwMode="auto">
          <a:xfrm>
            <a:off x="2476500" y="6202364"/>
            <a:ext cx="1409700" cy="274637"/>
          </a:xfrm>
          <a:prstGeom prst="rect">
            <a:avLst/>
          </a:prstGeom>
          <a:noFill/>
          <a:ln w="9525">
            <a:noFill/>
            <a:miter lim="800000"/>
            <a:headEnd/>
            <a:tailEnd/>
          </a:ln>
        </p:spPr>
        <p:txBody>
          <a:bodyPr>
            <a:spAutoFit/>
          </a:bodyPr>
          <a:lstStyle/>
          <a:p>
            <a:pPr algn="r" eaLnBrk="0" hangingPunct="0"/>
            <a:r>
              <a:rPr lang="en-US" sz="1200"/>
              <a:t>Figure 7.1</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5</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175"/>
                                        </p:tgtEl>
                                        <p:attrNameLst>
                                          <p:attrName>style.visibility</p:attrName>
                                        </p:attrNameLst>
                                      </p:cBhvr>
                                      <p:to>
                                        <p:strVal val="visible"/>
                                      </p:to>
                                    </p:set>
                                    <p:animEffect transition="in" filter="dissolve">
                                      <p:cBhvr>
                                        <p:cTn id="7" dur="500"/>
                                        <p:tgtEl>
                                          <p:spTgt spid="71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5" grpId="0"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ChangeArrowheads="1"/>
          </p:cNvSpPr>
          <p:nvPr/>
        </p:nvSpPr>
        <p:spPr bwMode="auto">
          <a:xfrm>
            <a:off x="1905000" y="304800"/>
            <a:ext cx="8382000" cy="717550"/>
          </a:xfrm>
          <a:prstGeom prst="rect">
            <a:avLst/>
          </a:prstGeom>
          <a:noFill/>
          <a:ln w="9525">
            <a:noFill/>
            <a:miter lim="800000"/>
            <a:headEnd/>
            <a:tailEnd/>
          </a:ln>
        </p:spPr>
        <p:txBody>
          <a:bodyPr>
            <a:spAutoFit/>
          </a:bodyPr>
          <a:lstStyle/>
          <a:p>
            <a:pPr marL="342900" indent="-342900" fontAlgn="auto">
              <a:spcBef>
                <a:spcPct val="20000"/>
              </a:spcBef>
              <a:spcAft>
                <a:spcPts val="0"/>
              </a:spcAft>
              <a:buClr>
                <a:srgbClr val="339933"/>
              </a:buClr>
              <a:tabLst>
                <a:tab pos="2743200" algn="l"/>
              </a:tabLst>
              <a:defRPr/>
            </a:pPr>
            <a:r>
              <a:rPr lang="en-US" sz="4100">
                <a:solidFill>
                  <a:srgbClr val="000099"/>
                </a:solidFill>
                <a:effectLst>
                  <a:outerShdw blurRad="38100" dist="38100" dir="2700000" algn="tl">
                    <a:srgbClr val="C0C0C0"/>
                  </a:outerShdw>
                </a:effectLst>
              </a:rPr>
              <a:t>Diencephalon</a:t>
            </a:r>
          </a:p>
        </p:txBody>
      </p:sp>
      <p:sp>
        <p:nvSpPr>
          <p:cNvPr id="66562"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7.34b</a:t>
            </a:r>
            <a:endParaRPr lang="en-US" sz="4400" b="1">
              <a:solidFill>
                <a:schemeClr val="tx2"/>
              </a:solidFill>
              <a:latin typeface="Georgia" pitchFamily="18" charset="0"/>
            </a:endParaRPr>
          </a:p>
        </p:txBody>
      </p:sp>
      <p:sp>
        <p:nvSpPr>
          <p:cNvPr id="66563"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66564"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66565"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pic>
        <p:nvPicPr>
          <p:cNvPr id="54279" name="Picture 7"/>
          <p:cNvPicPr>
            <a:picLocks noChangeAspect="1" noChangeArrowheads="1"/>
          </p:cNvPicPr>
          <p:nvPr/>
        </p:nvPicPr>
        <p:blipFill>
          <a:blip r:embed="rId2"/>
          <a:srcRect b="3757"/>
          <a:stretch>
            <a:fillRect/>
          </a:stretch>
        </p:blipFill>
        <p:spPr bwMode="auto">
          <a:xfrm>
            <a:off x="2038350" y="1219200"/>
            <a:ext cx="8115300" cy="5067300"/>
          </a:xfrm>
          <a:prstGeom prst="rect">
            <a:avLst/>
          </a:prstGeom>
          <a:noFill/>
          <a:ln w="9525">
            <a:noFill/>
            <a:miter lim="800000"/>
            <a:headEnd/>
            <a:tailEnd/>
          </a:ln>
        </p:spPr>
      </p:pic>
      <p:sp>
        <p:nvSpPr>
          <p:cNvPr id="54280" name="Text Box 8"/>
          <p:cNvSpPr txBox="1">
            <a:spLocks noChangeArrowheads="1"/>
          </p:cNvSpPr>
          <p:nvPr/>
        </p:nvSpPr>
        <p:spPr bwMode="auto">
          <a:xfrm>
            <a:off x="8686800" y="6049964"/>
            <a:ext cx="1371600" cy="274637"/>
          </a:xfrm>
          <a:prstGeom prst="rect">
            <a:avLst/>
          </a:prstGeom>
          <a:noFill/>
          <a:ln w="9525">
            <a:noFill/>
            <a:miter lim="800000"/>
            <a:headEnd/>
            <a:tailEnd/>
          </a:ln>
        </p:spPr>
        <p:txBody>
          <a:bodyPr>
            <a:spAutoFit/>
          </a:bodyPr>
          <a:lstStyle/>
          <a:p>
            <a:pPr algn="r" eaLnBrk="0" hangingPunct="0"/>
            <a:r>
              <a:rPr lang="en-US" sz="1200"/>
              <a:t>Figure 7.15</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50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4274">
                                            <p:txEl>
                                              <p:pRg st="0" end="0"/>
                                            </p:txEl>
                                          </p:spTgt>
                                        </p:tgtEl>
                                        <p:attrNameLst>
                                          <p:attrName>style.visibility</p:attrName>
                                        </p:attrNameLst>
                                      </p:cBhvr>
                                      <p:to>
                                        <p:strVal val="visible"/>
                                      </p:to>
                                    </p:set>
                                    <p:animEffect transition="in" filter="dissolve">
                                      <p:cBhvr>
                                        <p:cTn id="7" dur="500"/>
                                        <p:tgtEl>
                                          <p:spTgt spid="54274">
                                            <p:txEl>
                                              <p:pRg st="0" end="0"/>
                                            </p:txEl>
                                          </p:spTgt>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54279"/>
                                        </p:tgtEl>
                                        <p:attrNameLst>
                                          <p:attrName>style.visibility</p:attrName>
                                        </p:attrNameLst>
                                      </p:cBhvr>
                                      <p:to>
                                        <p:strVal val="visible"/>
                                      </p:to>
                                    </p:set>
                                    <p:animEffect transition="in" filter="dissolve">
                                      <p:cBhvr>
                                        <p:cTn id="11" dur="500"/>
                                        <p:tgtEl>
                                          <p:spTgt spid="54279"/>
                                        </p:tgtEl>
                                      </p:cBhvr>
                                    </p:animEffect>
                                  </p:childTnLst>
                                </p:cTn>
                              </p:par>
                            </p:childTnLst>
                          </p:cTn>
                        </p:par>
                        <p:par>
                          <p:cTn id="12" fill="hold">
                            <p:stCondLst>
                              <p:cond delay="1000"/>
                            </p:stCondLst>
                            <p:childTnLst>
                              <p:par>
                                <p:cTn id="13" presetID="1" presetClass="entr" presetSubtype="0" fill="hold" grpId="0" nodeType="afterEffect">
                                  <p:stCondLst>
                                    <p:cond delay="0"/>
                                  </p:stCondLst>
                                  <p:childTnLst>
                                    <p:set>
                                      <p:cBhvr>
                                        <p:cTn id="14" dur="1" fill="hold">
                                          <p:stCondLst>
                                            <p:cond delay="499"/>
                                          </p:stCondLst>
                                        </p:cTn>
                                        <p:tgtEl>
                                          <p:spTgt spid="542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build="p" autoUpdateAnimBg="0" advAuto="0"/>
      <p:bldP spid="54280" grpId="0"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4" descr="13-16ab_Diencephalon_1"/>
          <p:cNvPicPr>
            <a:picLocks noChangeAspect="1" noChangeArrowheads="1"/>
          </p:cNvPicPr>
          <p:nvPr/>
        </p:nvPicPr>
        <p:blipFill>
          <a:blip r:embed="rId2"/>
          <a:srcRect t="20000" b="15294"/>
          <a:stretch>
            <a:fillRect/>
          </a:stretch>
        </p:blipFill>
        <p:spPr bwMode="auto">
          <a:xfrm>
            <a:off x="1981200" y="762000"/>
            <a:ext cx="8458200" cy="52578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51</a:t>
            </a:fld>
            <a:endParaRPr lang="en-US"/>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p:cNvSpPr>
            <a:spLocks noGrp="1"/>
          </p:cNvSpPr>
          <p:nvPr>
            <p:ph type="title"/>
          </p:nvPr>
        </p:nvSpPr>
        <p:spPr>
          <a:xfrm>
            <a:off x="1828800" y="457200"/>
            <a:ext cx="8229600" cy="838200"/>
          </a:xfrm>
        </p:spPr>
        <p:txBody>
          <a:bodyPr/>
          <a:lstStyle/>
          <a:p>
            <a:r>
              <a:rPr lang="en-US" smtClean="0"/>
              <a:t>Hypothalamus</a:t>
            </a:r>
          </a:p>
        </p:txBody>
      </p:sp>
      <p:sp>
        <p:nvSpPr>
          <p:cNvPr id="3" name="Content Placeholder 2"/>
          <p:cNvSpPr>
            <a:spLocks noGrp="1"/>
          </p:cNvSpPr>
          <p:nvPr>
            <p:ph idx="1"/>
          </p:nvPr>
        </p:nvSpPr>
        <p:spPr>
          <a:xfrm>
            <a:off x="1752600" y="1295400"/>
            <a:ext cx="8686800" cy="5278438"/>
          </a:xfrm>
        </p:spPr>
        <p:txBody>
          <a:bodyPr>
            <a:normAutofit fontScale="77500" lnSpcReduction="20000"/>
          </a:bodyPr>
          <a:lstStyle/>
          <a:p>
            <a:pPr marL="365760" indent="-256032" algn="just">
              <a:buClr>
                <a:schemeClr val="accent3"/>
              </a:buClr>
              <a:buFont typeface="Georgia"/>
              <a:buChar char="•"/>
              <a:defRPr/>
            </a:pPr>
            <a:r>
              <a:rPr lang="en-US" dirty="0" smtClean="0">
                <a:latin typeface="Times New Roman" pitchFamily="18" charset="0"/>
                <a:cs typeface="Times New Roman" pitchFamily="18" charset="0"/>
              </a:rPr>
              <a:t>These are small, round shaped nerve cell bodies present just under the thalamus &amp; above the pituitary gland.</a:t>
            </a:r>
          </a:p>
          <a:p>
            <a:pPr marL="365760" indent="-256032" algn="just">
              <a:buClr>
                <a:schemeClr val="accent3"/>
              </a:buClr>
              <a:buFont typeface="Georgia"/>
              <a:buChar char="•"/>
              <a:defRPr/>
            </a:pPr>
            <a:r>
              <a:rPr lang="en-US" b="1" dirty="0" smtClean="0">
                <a:latin typeface="Times New Roman" pitchFamily="18" charset="0"/>
                <a:cs typeface="Times New Roman" pitchFamily="18" charset="0"/>
              </a:rPr>
              <a:t>Functions:</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It is the Important center of autonomic nervous system (peripheral motor neurons controlling smooth and cardiac muscle and gland secretions): heart rate, blood pressure, gastrointestinal tract, sweat and salivary glands, etc.</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It controls Emotional responses (pleasure, rage, sex drive, fear)</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It regulates Body temp &amp; gastric acid secretion</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It regulates hunger, Satiety &amp;  thirsty sensations</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Regulation of sleep-wake centers: circadian rhythm (receives info on light/dark cycles from optic nerve)</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Control of endocrine system through pituitary gland</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Involved, with other sites, in formation of memory</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Synthesizes posterior pituitary hormones</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Controls the release of anterior pituitary hormones.</a:t>
            </a:r>
          </a:p>
          <a:p>
            <a:pPr marL="365760" indent="-256032">
              <a:buClr>
                <a:schemeClr val="accent3"/>
              </a:buClr>
              <a:buFont typeface="Georgia"/>
              <a:buChar char="•"/>
              <a:defRPr/>
            </a:pPr>
            <a:endParaRPr lang="en-US" dirty="0" smtClean="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AFC905F1-6D01-4472-9AA2-C8EE5F18C9EF}" type="slidenum">
              <a:rPr lang="en-US" smtClean="0"/>
              <a:pPr>
                <a:defRPr/>
              </a:pPr>
              <a:t>52</a:t>
            </a:fld>
            <a:endParaRPr lang="en-US"/>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Title 1"/>
          <p:cNvSpPr>
            <a:spLocks noGrp="1"/>
          </p:cNvSpPr>
          <p:nvPr>
            <p:ph type="title"/>
          </p:nvPr>
        </p:nvSpPr>
        <p:spPr>
          <a:xfrm>
            <a:off x="1828800" y="533400"/>
            <a:ext cx="8229600" cy="1066800"/>
          </a:xfrm>
        </p:spPr>
        <p:txBody>
          <a:bodyPr/>
          <a:lstStyle/>
          <a:p>
            <a:r>
              <a:rPr lang="en-US" smtClean="0"/>
              <a:t>Epithalamus</a:t>
            </a:r>
          </a:p>
        </p:txBody>
      </p:sp>
      <p:sp>
        <p:nvSpPr>
          <p:cNvPr id="69634" name="Content Placeholder 2"/>
          <p:cNvSpPr>
            <a:spLocks noGrp="1"/>
          </p:cNvSpPr>
          <p:nvPr>
            <p:ph idx="1"/>
          </p:nvPr>
        </p:nvSpPr>
        <p:spPr>
          <a:xfrm>
            <a:off x="1981200" y="1447800"/>
            <a:ext cx="8229600" cy="5126038"/>
          </a:xfrm>
        </p:spPr>
        <p:txBody>
          <a:bodyPr/>
          <a:lstStyle/>
          <a:p>
            <a:pPr algn="just"/>
            <a:r>
              <a:rPr lang="en-US" smtClean="0">
                <a:latin typeface="Times New Roman" pitchFamily="18" charset="0"/>
                <a:cs typeface="Times New Roman" pitchFamily="18" charset="0"/>
              </a:rPr>
              <a:t>Third and most dorsal part of diencephalon</a:t>
            </a:r>
          </a:p>
          <a:p>
            <a:pPr algn="just"/>
            <a:r>
              <a:rPr lang="en-US" smtClean="0">
                <a:latin typeface="Times New Roman" pitchFamily="18" charset="0"/>
                <a:cs typeface="Times New Roman" pitchFamily="18" charset="0"/>
              </a:rPr>
              <a:t>It forms the Part of roof of 3</a:t>
            </a:r>
            <a:r>
              <a:rPr lang="en-US" baseline="30000" smtClean="0">
                <a:latin typeface="Times New Roman" pitchFamily="18" charset="0"/>
                <a:cs typeface="Times New Roman" pitchFamily="18" charset="0"/>
              </a:rPr>
              <a:t>rd</a:t>
            </a:r>
            <a:r>
              <a:rPr lang="en-US" smtClean="0">
                <a:latin typeface="Times New Roman" pitchFamily="18" charset="0"/>
                <a:cs typeface="Times New Roman" pitchFamily="18" charset="0"/>
              </a:rPr>
              <a:t> ventricle</a:t>
            </a:r>
          </a:p>
          <a:p>
            <a:pPr algn="just"/>
            <a:r>
              <a:rPr lang="en-US" smtClean="0">
                <a:latin typeface="Times New Roman" pitchFamily="18" charset="0"/>
                <a:cs typeface="Times New Roman" pitchFamily="18" charset="0"/>
              </a:rPr>
              <a:t>It houses the Pineal gland or body (unpaired): produces melatonin signaling nighttime sleep</a:t>
            </a:r>
          </a:p>
          <a:p>
            <a:pPr algn="just"/>
            <a:r>
              <a:rPr lang="en-US" smtClean="0">
                <a:latin typeface="Times New Roman" pitchFamily="18" charset="0"/>
                <a:cs typeface="Times New Roman" pitchFamily="18" charset="0"/>
              </a:rPr>
              <a:t>It also includes choroid plexuses – producing CSF</a:t>
            </a:r>
          </a:p>
          <a:p>
            <a:endParaRPr lang="en-US" smtClean="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53</a:t>
            </a:fld>
            <a:endParaRPr lang="en-US"/>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p:cNvSpPr>
            <a:spLocks noGrp="1"/>
          </p:cNvSpPr>
          <p:nvPr>
            <p:ph type="title"/>
          </p:nvPr>
        </p:nvSpPr>
        <p:spPr>
          <a:xfrm>
            <a:off x="1828800" y="457200"/>
            <a:ext cx="8229600" cy="1066800"/>
          </a:xfrm>
        </p:spPr>
        <p:txBody>
          <a:bodyPr/>
          <a:lstStyle/>
          <a:p>
            <a:r>
              <a:rPr lang="en-US" smtClean="0"/>
              <a:t>Brain stem</a:t>
            </a:r>
          </a:p>
        </p:txBody>
      </p:sp>
      <p:sp>
        <p:nvSpPr>
          <p:cNvPr id="70658" name="Content Placeholder 2"/>
          <p:cNvSpPr>
            <a:spLocks noGrp="1"/>
          </p:cNvSpPr>
          <p:nvPr>
            <p:ph idx="1"/>
          </p:nvPr>
        </p:nvSpPr>
        <p:spPr>
          <a:xfrm>
            <a:off x="1981200" y="1295400"/>
            <a:ext cx="8229600" cy="5278438"/>
          </a:xfrm>
        </p:spPr>
        <p:txBody>
          <a:bodyPr/>
          <a:lstStyle/>
          <a:p>
            <a:r>
              <a:rPr lang="en-US" smtClean="0"/>
              <a:t>Is part of brain which attaches brain to spinal cord.</a:t>
            </a:r>
          </a:p>
          <a:p>
            <a:r>
              <a:rPr lang="en-US" smtClean="0"/>
              <a:t>Parts of the brain stem</a:t>
            </a:r>
          </a:p>
          <a:p>
            <a:pPr lvl="1"/>
            <a:r>
              <a:rPr lang="en-US" smtClean="0"/>
              <a:t>Midbrain</a:t>
            </a:r>
          </a:p>
          <a:p>
            <a:pPr lvl="1"/>
            <a:r>
              <a:rPr lang="en-US" smtClean="0"/>
              <a:t>Pons</a:t>
            </a:r>
          </a:p>
          <a:p>
            <a:pPr lvl="1"/>
            <a:r>
              <a:rPr lang="en-US" smtClean="0"/>
              <a:t>Medulla oblongata</a:t>
            </a:r>
          </a:p>
          <a:p>
            <a:endParaRPr lang="en-US" smtClean="0"/>
          </a:p>
        </p:txBody>
      </p:sp>
      <p:pic>
        <p:nvPicPr>
          <p:cNvPr id="70659" name="Picture 4" descr="13-04_PartsofBrain_1"/>
          <p:cNvPicPr>
            <a:picLocks noChangeAspect="1" noChangeArrowheads="1"/>
          </p:cNvPicPr>
          <p:nvPr/>
        </p:nvPicPr>
        <p:blipFill>
          <a:blip r:embed="rId2"/>
          <a:srcRect l="12727" t="21176" r="12727" b="10588"/>
          <a:stretch>
            <a:fillRect/>
          </a:stretch>
        </p:blipFill>
        <p:spPr bwMode="auto">
          <a:xfrm>
            <a:off x="5486400" y="2667001"/>
            <a:ext cx="5073650" cy="4100513"/>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54</a:t>
            </a:fld>
            <a:endParaRPr lang="en-US"/>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a:xfrm>
            <a:off x="1828800" y="457200"/>
            <a:ext cx="8229600" cy="1066800"/>
          </a:xfrm>
        </p:spPr>
        <p:txBody>
          <a:bodyPr/>
          <a:lstStyle/>
          <a:p>
            <a:r>
              <a:rPr lang="en-US" smtClean="0"/>
              <a:t>Mid Brain</a:t>
            </a:r>
          </a:p>
        </p:txBody>
      </p:sp>
      <p:sp>
        <p:nvSpPr>
          <p:cNvPr id="3" name="Content Placeholder 2"/>
          <p:cNvSpPr>
            <a:spLocks noGrp="1"/>
          </p:cNvSpPr>
          <p:nvPr>
            <p:ph idx="1"/>
          </p:nvPr>
        </p:nvSpPr>
        <p:spPr>
          <a:xfrm>
            <a:off x="1981200" y="1295400"/>
            <a:ext cx="8229600" cy="5278438"/>
          </a:xfrm>
        </p:spPr>
        <p:txBody>
          <a:bodyPr>
            <a:normAutofit lnSpcReduction="10000"/>
          </a:bodyPr>
          <a:lstStyle/>
          <a:p>
            <a:pPr marL="365760" indent="-256032" algn="just">
              <a:buClr>
                <a:schemeClr val="accent2"/>
              </a:buClr>
              <a:buFontTx/>
              <a:buChar char="•"/>
              <a:defRPr/>
            </a:pPr>
            <a:r>
              <a:rPr lang="en-US" dirty="0" smtClean="0">
                <a:latin typeface="Times New Roman" pitchFamily="18" charset="0"/>
                <a:cs typeface="Times New Roman" pitchFamily="18" charset="0"/>
              </a:rPr>
              <a:t>Is the area of brain present between diencephalon and </a:t>
            </a:r>
            <a:r>
              <a:rPr lang="en-US" dirty="0" err="1" smtClean="0">
                <a:latin typeface="Times New Roman" pitchFamily="18" charset="0"/>
                <a:cs typeface="Times New Roman" pitchFamily="18" charset="0"/>
              </a:rPr>
              <a:t>pons</a:t>
            </a:r>
            <a:endParaRPr lang="en-US" dirty="0" smtClean="0">
              <a:latin typeface="Times New Roman" pitchFamily="18" charset="0"/>
              <a:cs typeface="Times New Roman" pitchFamily="18" charset="0"/>
            </a:endParaRPr>
          </a:p>
          <a:p>
            <a:pPr marL="365760" indent="-256032" algn="just">
              <a:buClr>
                <a:schemeClr val="accent2"/>
              </a:buClr>
              <a:buFontTx/>
              <a:buChar char="•"/>
              <a:defRPr/>
            </a:pPr>
            <a:r>
              <a:rPr lang="en-US" dirty="0" smtClean="0">
                <a:latin typeface="Times New Roman" pitchFamily="18" charset="0"/>
                <a:cs typeface="Times New Roman" pitchFamily="18" charset="0"/>
              </a:rPr>
              <a:t>Contains bundles of nerve fibers that join lower parts of brainstem and spinal cord with higher parts of  the brain</a:t>
            </a:r>
          </a:p>
          <a:p>
            <a:pPr marL="365760" indent="-256032" algn="just">
              <a:buClr>
                <a:schemeClr val="accent2"/>
              </a:buClr>
              <a:buFontTx/>
              <a:buChar char="•"/>
              <a:defRPr/>
            </a:pPr>
            <a:r>
              <a:rPr lang="en-US" dirty="0" smtClean="0">
                <a:latin typeface="Times New Roman" pitchFamily="18" charset="0"/>
                <a:cs typeface="Times New Roman" pitchFamily="18" charset="0"/>
              </a:rPr>
              <a:t>It has nerve cell bodies of 3</a:t>
            </a:r>
            <a:r>
              <a:rPr lang="en-US" baseline="30000" dirty="0" smtClean="0">
                <a:latin typeface="Times New Roman" pitchFamily="18" charset="0"/>
                <a:cs typeface="Times New Roman" pitchFamily="18" charset="0"/>
              </a:rPr>
              <a:t>rd</a:t>
            </a:r>
            <a:r>
              <a:rPr lang="en-US" dirty="0" smtClean="0">
                <a:latin typeface="Times New Roman" pitchFamily="18" charset="0"/>
                <a:cs typeface="Times New Roman" pitchFamily="18" charset="0"/>
              </a:rPr>
              <a:t> &amp; 4</a:t>
            </a:r>
            <a:r>
              <a:rPr lang="en-US" baseline="30000" dirty="0" smtClean="0">
                <a:latin typeface="Times New Roman" pitchFamily="18" charset="0"/>
                <a:cs typeface="Times New Roman" pitchFamily="18" charset="0"/>
              </a:rPr>
              <a:t>th</a:t>
            </a:r>
            <a:r>
              <a:rPr lang="en-US" dirty="0" smtClean="0">
                <a:latin typeface="Times New Roman" pitchFamily="18" charset="0"/>
                <a:cs typeface="Times New Roman" pitchFamily="18" charset="0"/>
              </a:rPr>
              <a:t> cranial nerves.</a:t>
            </a:r>
          </a:p>
          <a:p>
            <a:pPr marL="365760" indent="-256032" algn="just">
              <a:buClr>
                <a:schemeClr val="accent2"/>
              </a:buClr>
              <a:buFontTx/>
              <a:buChar char="•"/>
              <a:defRPr/>
            </a:pPr>
            <a:r>
              <a:rPr lang="en-US" dirty="0" smtClean="0">
                <a:latin typeface="Times New Roman" pitchFamily="18" charset="0"/>
                <a:cs typeface="Times New Roman" pitchFamily="18" charset="0"/>
              </a:rPr>
              <a:t>It houses Cerebral aqueduct – link between 3</a:t>
            </a:r>
            <a:r>
              <a:rPr lang="en-US" baseline="30000" dirty="0" smtClean="0">
                <a:latin typeface="Times New Roman" pitchFamily="18" charset="0"/>
                <a:cs typeface="Times New Roman" pitchFamily="18" charset="0"/>
              </a:rPr>
              <a:t>rd</a:t>
            </a:r>
            <a:r>
              <a:rPr lang="en-US" dirty="0" smtClean="0">
                <a:latin typeface="Times New Roman" pitchFamily="18" charset="0"/>
                <a:cs typeface="Times New Roman" pitchFamily="18" charset="0"/>
              </a:rPr>
              <a:t> &amp; 4</a:t>
            </a:r>
            <a:r>
              <a:rPr lang="en-US" baseline="30000" dirty="0" smtClean="0">
                <a:latin typeface="Times New Roman" pitchFamily="18" charset="0"/>
                <a:cs typeface="Times New Roman" pitchFamily="18" charset="0"/>
              </a:rPr>
              <a:t>th</a:t>
            </a:r>
            <a:r>
              <a:rPr lang="en-US" dirty="0" smtClean="0">
                <a:latin typeface="Times New Roman" pitchFamily="18" charset="0"/>
                <a:cs typeface="Times New Roman" pitchFamily="18" charset="0"/>
              </a:rPr>
              <a:t> ventricle.</a:t>
            </a:r>
          </a:p>
          <a:p>
            <a:pPr marL="365760" indent="-256032" algn="just">
              <a:buClr>
                <a:schemeClr val="accent2"/>
              </a:buClr>
              <a:buFontTx/>
              <a:buChar char="•"/>
              <a:defRPr/>
            </a:pPr>
            <a:r>
              <a:rPr lang="en-US" dirty="0" smtClean="0">
                <a:latin typeface="Times New Roman" pitchFamily="18" charset="0"/>
                <a:cs typeface="Times New Roman" pitchFamily="18" charset="0"/>
              </a:rPr>
              <a:t> It has Cerebral peduncles (bundles of nerve fibers of pyramidal motor tracts)</a:t>
            </a:r>
          </a:p>
          <a:p>
            <a:pPr marL="365760" indent="-256032" algn="just">
              <a:buClr>
                <a:schemeClr val="accent2"/>
              </a:buClr>
              <a:buFontTx/>
              <a:buChar char="•"/>
              <a:defRPr/>
            </a:pPr>
            <a:r>
              <a:rPr lang="en-US" dirty="0" smtClean="0">
                <a:latin typeface="Times New Roman" pitchFamily="18" charset="0"/>
                <a:cs typeface="Times New Roman" pitchFamily="18" charset="0"/>
              </a:rPr>
              <a:t> Corpora </a:t>
            </a:r>
            <a:r>
              <a:rPr lang="en-US" dirty="0" err="1" smtClean="0">
                <a:latin typeface="Times New Roman" pitchFamily="18" charset="0"/>
                <a:cs typeface="Times New Roman" pitchFamily="18" charset="0"/>
              </a:rPr>
              <a:t>quadrigemina</a:t>
            </a:r>
            <a:r>
              <a:rPr lang="en-US" dirty="0" smtClean="0">
                <a:latin typeface="Times New Roman" pitchFamily="18" charset="0"/>
                <a:cs typeface="Times New Roman" pitchFamily="18" charset="0"/>
              </a:rPr>
              <a:t> (centers for visual and auditory reflexes)</a:t>
            </a:r>
          </a:p>
          <a:p>
            <a:pPr marL="365760" indent="-256032">
              <a:buClr>
                <a:schemeClr val="accent3"/>
              </a:buClr>
              <a:buFont typeface="Georgia"/>
              <a:buChar char="•"/>
              <a:defRPr/>
            </a:pPr>
            <a:endParaRPr lang="en-US" dirty="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AFC905F1-6D01-4472-9AA2-C8EE5F18C9EF}" type="slidenum">
              <a:rPr lang="en-US" smtClean="0"/>
              <a:pPr>
                <a:defRPr/>
              </a:pPr>
              <a:t>55</a:t>
            </a:fld>
            <a:endParaRPr lang="en-US"/>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Title 1"/>
          <p:cNvSpPr>
            <a:spLocks noGrp="1"/>
          </p:cNvSpPr>
          <p:nvPr>
            <p:ph type="title"/>
          </p:nvPr>
        </p:nvSpPr>
        <p:spPr/>
        <p:txBody>
          <a:bodyPr/>
          <a:lstStyle/>
          <a:p>
            <a:endParaRPr lang="en-US" smtClean="0"/>
          </a:p>
        </p:txBody>
      </p:sp>
      <p:sp>
        <p:nvSpPr>
          <p:cNvPr id="72706" name="Content Placeholder 2"/>
          <p:cNvSpPr>
            <a:spLocks noGrp="1"/>
          </p:cNvSpPr>
          <p:nvPr>
            <p:ph idx="1"/>
          </p:nvPr>
        </p:nvSpPr>
        <p:spPr/>
        <p:txBody>
          <a:bodyPr/>
          <a:lstStyle/>
          <a:p>
            <a:r>
              <a:rPr lang="en-US" smtClean="0">
                <a:solidFill>
                  <a:srgbClr val="FF0000"/>
                </a:solidFill>
              </a:rPr>
              <a:t>“Pyramidal”=corticospinal tracts; these are motor tracts which cross over in the decussation.</a:t>
            </a:r>
          </a:p>
          <a:p>
            <a:r>
              <a:rPr lang="en-US" smtClean="0">
                <a:solidFill>
                  <a:srgbClr val="FF0000"/>
                </a:solidFill>
              </a:rPr>
              <a:t>They are named pyramids because they supposedly look like them, and also they originate from “pyramidal” neurons in the motor cortex. </a:t>
            </a:r>
          </a:p>
          <a:p>
            <a:r>
              <a:rPr lang="en-US" smtClean="0">
                <a:solidFill>
                  <a:srgbClr val="FF0000"/>
                </a:solidFill>
              </a:rPr>
              <a:t>The tracts have the name of origin 1</a:t>
            </a:r>
            <a:r>
              <a:rPr lang="en-US" baseline="30000" smtClean="0">
                <a:solidFill>
                  <a:srgbClr val="FF0000"/>
                </a:solidFill>
              </a:rPr>
              <a:t>st</a:t>
            </a:r>
            <a:r>
              <a:rPr lang="en-US" smtClean="0">
                <a:solidFill>
                  <a:srgbClr val="FF0000"/>
                </a:solidFill>
              </a:rPr>
              <a:t>, therefore “corticospinal” tells you they go from the cortex (“cortico-”) to the spinal cord (“-spinal”)</a:t>
            </a:r>
          </a:p>
          <a:p>
            <a:endParaRPr lang="en-US" smtClean="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56</a:t>
            </a:fld>
            <a:endParaRPr lang="en-US"/>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p:nvPr>
        </p:nvSpPr>
        <p:spPr>
          <a:xfrm>
            <a:off x="1905000" y="457200"/>
            <a:ext cx="8229600" cy="1066800"/>
          </a:xfrm>
        </p:spPr>
        <p:txBody>
          <a:bodyPr/>
          <a:lstStyle/>
          <a:p>
            <a:r>
              <a:rPr lang="en-US" smtClean="0"/>
              <a:t>Pons</a:t>
            </a:r>
          </a:p>
        </p:txBody>
      </p:sp>
      <p:sp>
        <p:nvSpPr>
          <p:cNvPr id="73730" name="Content Placeholder 2"/>
          <p:cNvSpPr>
            <a:spLocks noGrp="1"/>
          </p:cNvSpPr>
          <p:nvPr>
            <p:ph idx="1"/>
          </p:nvPr>
        </p:nvSpPr>
        <p:spPr>
          <a:xfrm>
            <a:off x="1981200" y="1295400"/>
            <a:ext cx="8229600" cy="5278438"/>
          </a:xfrm>
        </p:spPr>
        <p:txBody>
          <a:bodyPr/>
          <a:lstStyle/>
          <a:p>
            <a:pPr algn="just">
              <a:buClr>
                <a:schemeClr val="accent2"/>
              </a:buClr>
              <a:buFontTx/>
              <a:buChar char="•"/>
            </a:pPr>
            <a:r>
              <a:rPr lang="en-US" smtClean="0">
                <a:latin typeface="Times New Roman" pitchFamily="18" charset="0"/>
                <a:cs typeface="Times New Roman" pitchFamily="18" charset="0"/>
              </a:rPr>
              <a:t>Is a rounded bulge on underside of brainstem</a:t>
            </a:r>
          </a:p>
          <a:p>
            <a:pPr algn="just">
              <a:buClr>
                <a:schemeClr val="accent2"/>
              </a:buClr>
              <a:buFontTx/>
              <a:buChar char="•"/>
            </a:pPr>
            <a:r>
              <a:rPr lang="en-US" smtClean="0">
                <a:latin typeface="Times New Roman" pitchFamily="18" charset="0"/>
                <a:cs typeface="Times New Roman" pitchFamily="18" charset="0"/>
              </a:rPr>
              <a:t>It is present in front of cerebellum, between medulla oblongata and midbrain </a:t>
            </a:r>
          </a:p>
          <a:p>
            <a:pPr algn="just">
              <a:buClr>
                <a:schemeClr val="accent2"/>
              </a:buClr>
              <a:buFontTx/>
              <a:buChar char="•"/>
            </a:pPr>
            <a:r>
              <a:rPr lang="en-US" smtClean="0">
                <a:latin typeface="Times New Roman" pitchFamily="18" charset="0"/>
                <a:cs typeface="Times New Roman" pitchFamily="18" charset="0"/>
              </a:rPr>
              <a:t>It has nerve cell bodies of 5, 6, 7 &amp; 8</a:t>
            </a:r>
            <a:r>
              <a:rPr lang="en-US" baseline="30000" smtClean="0">
                <a:latin typeface="Times New Roman" pitchFamily="18" charset="0"/>
                <a:cs typeface="Times New Roman" pitchFamily="18" charset="0"/>
              </a:rPr>
              <a:t>th</a:t>
            </a:r>
            <a:r>
              <a:rPr lang="en-US" smtClean="0">
                <a:latin typeface="Times New Roman" pitchFamily="18" charset="0"/>
                <a:cs typeface="Times New Roman" pitchFamily="18" charset="0"/>
              </a:rPr>
              <a:t> cranial nerves.</a:t>
            </a:r>
          </a:p>
          <a:p>
            <a:pPr algn="just">
              <a:buClr>
                <a:schemeClr val="accent2"/>
              </a:buClr>
              <a:buFontTx/>
              <a:buChar char="•"/>
            </a:pPr>
            <a:r>
              <a:rPr lang="en-US" smtClean="0">
                <a:latin typeface="Times New Roman" pitchFamily="18" charset="0"/>
                <a:cs typeface="Times New Roman" pitchFamily="18" charset="0"/>
              </a:rPr>
              <a:t>Helps to regulate normal rate and depth of respiration.</a:t>
            </a:r>
          </a:p>
          <a:p>
            <a:pPr algn="just">
              <a:buClr>
                <a:schemeClr val="accent2"/>
              </a:buClr>
              <a:buFontTx/>
              <a:buChar char="•"/>
            </a:pPr>
            <a:r>
              <a:rPr lang="en-US" smtClean="0">
                <a:latin typeface="Times New Roman" pitchFamily="18" charset="0"/>
                <a:cs typeface="Times New Roman" pitchFamily="18" charset="0"/>
              </a:rPr>
              <a:t>It connects the 2 hemispheres of cerebellum.</a:t>
            </a:r>
          </a:p>
          <a:p>
            <a:pPr algn="just">
              <a:buClr>
                <a:schemeClr val="accent2"/>
              </a:buClr>
              <a:buFontTx/>
              <a:buChar char="•"/>
            </a:pPr>
            <a:r>
              <a:rPr lang="en-US" smtClean="0">
                <a:latin typeface="Times New Roman" pitchFamily="18" charset="0"/>
                <a:cs typeface="Times New Roman" pitchFamily="18" charset="0"/>
              </a:rPr>
              <a:t>It relays the nerve impulses to and from medulla oblongata and cerebellum (bridge)</a:t>
            </a:r>
          </a:p>
          <a:p>
            <a:endParaRPr lang="en-US" smtClean="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57</a:t>
            </a:fld>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Title 1"/>
          <p:cNvSpPr>
            <a:spLocks noGrp="1"/>
          </p:cNvSpPr>
          <p:nvPr>
            <p:ph type="title"/>
          </p:nvPr>
        </p:nvSpPr>
        <p:spPr>
          <a:xfrm>
            <a:off x="1905000" y="457200"/>
            <a:ext cx="8229600" cy="1066800"/>
          </a:xfrm>
        </p:spPr>
        <p:txBody>
          <a:bodyPr/>
          <a:lstStyle/>
          <a:p>
            <a:r>
              <a:rPr lang="en-US" smtClean="0"/>
              <a:t>Medulla oblongata</a:t>
            </a:r>
          </a:p>
        </p:txBody>
      </p:sp>
      <p:sp>
        <p:nvSpPr>
          <p:cNvPr id="3" name="Content Placeholder 2"/>
          <p:cNvSpPr>
            <a:spLocks noGrp="1"/>
          </p:cNvSpPr>
          <p:nvPr>
            <p:ph idx="1"/>
          </p:nvPr>
        </p:nvSpPr>
        <p:spPr>
          <a:xfrm>
            <a:off x="1981200" y="1371600"/>
            <a:ext cx="8229600" cy="5202238"/>
          </a:xfrm>
        </p:spPr>
        <p:txBody>
          <a:bodyPr>
            <a:normAutofit lnSpcReduction="10000"/>
          </a:bodyPr>
          <a:lstStyle/>
          <a:p>
            <a:pPr marL="342900" indent="-342900" algn="just">
              <a:lnSpc>
                <a:spcPct val="70000"/>
              </a:lnSpc>
              <a:spcAft>
                <a:spcPct val="50000"/>
              </a:spcAft>
              <a:buClr>
                <a:srgbClr val="FF6600"/>
              </a:buClr>
              <a:buFont typeface="Symbol" pitchFamily="28" charset="2"/>
              <a:buChar char="·"/>
              <a:defRPr/>
            </a:pPr>
            <a:r>
              <a:rPr lang="en-US" dirty="0" smtClean="0">
                <a:latin typeface="Times New Roman" pitchFamily="18" charset="0"/>
                <a:cs typeface="Times New Roman" pitchFamily="18" charset="0"/>
              </a:rPr>
              <a:t>It is the lowest part of the brain stem.</a:t>
            </a:r>
          </a:p>
          <a:p>
            <a:pPr marL="342900" indent="-342900" algn="just">
              <a:lnSpc>
                <a:spcPct val="70000"/>
              </a:lnSpc>
              <a:spcAft>
                <a:spcPct val="50000"/>
              </a:spcAft>
              <a:buClr>
                <a:srgbClr val="FF6600"/>
              </a:buClr>
              <a:buFont typeface="Symbol" pitchFamily="28" charset="2"/>
              <a:buChar char="·"/>
              <a:defRPr/>
            </a:pPr>
            <a:r>
              <a:rPr lang="en-US" dirty="0" smtClean="0">
                <a:latin typeface="Times New Roman" pitchFamily="18" charset="0"/>
                <a:cs typeface="Times New Roman" pitchFamily="18" charset="0"/>
              </a:rPr>
              <a:t>It is pyramid shaped structure with its base upside &amp; present in between Pons &amp; spinal cord</a:t>
            </a:r>
          </a:p>
          <a:p>
            <a:pPr marL="342900" indent="-342900" algn="just">
              <a:lnSpc>
                <a:spcPct val="70000"/>
              </a:lnSpc>
              <a:spcAft>
                <a:spcPct val="50000"/>
              </a:spcAft>
              <a:buClr>
                <a:srgbClr val="FF6600"/>
              </a:buClr>
              <a:buFont typeface="Symbol" pitchFamily="28" charset="2"/>
              <a:buChar char="·"/>
              <a:defRPr/>
            </a:pPr>
            <a:r>
              <a:rPr lang="en-US" dirty="0" smtClean="0">
                <a:latin typeface="Times New Roman" pitchFamily="18" charset="0"/>
                <a:cs typeface="Times New Roman" pitchFamily="18" charset="0"/>
              </a:rPr>
              <a:t>It contains vital autonomic centres like – cardiac centre, Respiratory centre, vasomotor centre.</a:t>
            </a:r>
          </a:p>
          <a:p>
            <a:pPr marL="342900" indent="-342900" algn="just">
              <a:lnSpc>
                <a:spcPct val="70000"/>
              </a:lnSpc>
              <a:spcAft>
                <a:spcPct val="50000"/>
              </a:spcAft>
              <a:buClr>
                <a:srgbClr val="FF6600"/>
              </a:buClr>
              <a:buFont typeface="Symbol" pitchFamily="28" charset="2"/>
              <a:buChar char="·"/>
              <a:defRPr/>
            </a:pPr>
            <a:r>
              <a:rPr lang="en-US" dirty="0" smtClean="0">
                <a:latin typeface="Times New Roman" pitchFamily="18" charset="0"/>
                <a:cs typeface="Times New Roman" pitchFamily="18" charset="0"/>
              </a:rPr>
              <a:t>It also contains reflex centres for vomiting, coughing, sneezing, &amp; swallowing.</a:t>
            </a:r>
          </a:p>
          <a:p>
            <a:pPr marL="342900" indent="-342900" algn="just">
              <a:lnSpc>
                <a:spcPct val="70000"/>
              </a:lnSpc>
              <a:spcAft>
                <a:spcPct val="50000"/>
              </a:spcAft>
              <a:buClr>
                <a:srgbClr val="FF6600"/>
              </a:buClr>
              <a:buFont typeface="Symbol" pitchFamily="28" charset="2"/>
              <a:buChar char="·"/>
              <a:defRPr/>
            </a:pPr>
            <a:r>
              <a:rPr lang="en-US" dirty="0" smtClean="0">
                <a:latin typeface="Times New Roman" pitchFamily="18" charset="0"/>
                <a:cs typeface="Times New Roman" pitchFamily="18" charset="0"/>
              </a:rPr>
              <a:t>It has nerve cell bodies of 9, 10, 11 &amp; 12</a:t>
            </a:r>
            <a:r>
              <a:rPr lang="en-US" baseline="30000" dirty="0" smtClean="0">
                <a:latin typeface="Times New Roman" pitchFamily="18" charset="0"/>
                <a:cs typeface="Times New Roman" pitchFamily="18" charset="0"/>
              </a:rPr>
              <a:t>th</a:t>
            </a:r>
            <a:r>
              <a:rPr lang="en-US" dirty="0" smtClean="0">
                <a:latin typeface="Times New Roman" pitchFamily="18" charset="0"/>
                <a:cs typeface="Times New Roman" pitchFamily="18" charset="0"/>
              </a:rPr>
              <a:t> cranial nerves.</a:t>
            </a:r>
          </a:p>
          <a:p>
            <a:pPr marL="342900" indent="-342900" algn="just">
              <a:lnSpc>
                <a:spcPct val="70000"/>
              </a:lnSpc>
              <a:spcAft>
                <a:spcPct val="50000"/>
              </a:spcAft>
              <a:buClr>
                <a:srgbClr val="FF6600"/>
              </a:buClr>
              <a:buFont typeface="Symbol" pitchFamily="28" charset="2"/>
              <a:buChar char="·"/>
              <a:defRPr/>
            </a:pPr>
            <a:r>
              <a:rPr lang="en-US" dirty="0" err="1" smtClean="0">
                <a:latin typeface="Times New Roman" pitchFamily="18" charset="0"/>
                <a:cs typeface="Times New Roman" pitchFamily="18" charset="0"/>
              </a:rPr>
              <a:t>Decussation</a:t>
            </a:r>
            <a:r>
              <a:rPr lang="en-US" dirty="0" smtClean="0">
                <a:latin typeface="Times New Roman" pitchFamily="18" charset="0"/>
                <a:cs typeface="Times New Roman" pitchFamily="18" charset="0"/>
              </a:rPr>
              <a:t> of pyramids (crossover of both sensory &amp; motor nerves) takes place.</a:t>
            </a:r>
          </a:p>
          <a:p>
            <a:pPr marL="342900" indent="-342900" algn="just">
              <a:lnSpc>
                <a:spcPct val="70000"/>
              </a:lnSpc>
              <a:spcAft>
                <a:spcPct val="50000"/>
              </a:spcAft>
              <a:buClr>
                <a:srgbClr val="FF6600"/>
              </a:buClr>
              <a:buFont typeface="Symbol" pitchFamily="28" charset="2"/>
              <a:buChar char="·"/>
              <a:defRPr/>
            </a:pPr>
            <a:endParaRPr lang="en-US" sz="2400" dirty="0">
              <a:latin typeface="Times New Roman" pitchFamily="18" charset="0"/>
              <a:cs typeface="Times New Roman" pitchFamily="18" charset="0"/>
            </a:endParaRPr>
          </a:p>
          <a:p>
            <a:pPr marL="365760" indent="-256032">
              <a:buClr>
                <a:schemeClr val="accent3"/>
              </a:buClr>
              <a:buFont typeface="Georgia"/>
              <a:buChar char="•"/>
              <a:defRPr/>
            </a:pPr>
            <a:endParaRPr lang="en-US" dirty="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AFC905F1-6D01-4472-9AA2-C8EE5F18C9EF}" type="slidenum">
              <a:rPr lang="en-US" smtClean="0"/>
              <a:pPr>
                <a:defRPr/>
              </a:pPr>
              <a:t>58</a:t>
            </a:fld>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Title 1"/>
          <p:cNvSpPr>
            <a:spLocks noGrp="1"/>
          </p:cNvSpPr>
          <p:nvPr>
            <p:ph type="title"/>
          </p:nvPr>
        </p:nvSpPr>
        <p:spPr>
          <a:xfrm>
            <a:off x="1981200" y="533400"/>
            <a:ext cx="8229600" cy="1066800"/>
          </a:xfrm>
        </p:spPr>
        <p:txBody>
          <a:bodyPr/>
          <a:lstStyle/>
          <a:p>
            <a:endParaRPr lang="en-US" smtClean="0"/>
          </a:p>
        </p:txBody>
      </p:sp>
      <p:sp>
        <p:nvSpPr>
          <p:cNvPr id="75778" name="Content Placeholder 2"/>
          <p:cNvSpPr>
            <a:spLocks noGrp="1"/>
          </p:cNvSpPr>
          <p:nvPr>
            <p:ph idx="1"/>
          </p:nvPr>
        </p:nvSpPr>
        <p:spPr>
          <a:xfrm>
            <a:off x="1981200" y="1676400"/>
            <a:ext cx="8229600" cy="4897438"/>
          </a:xfrm>
        </p:spPr>
        <p:txBody>
          <a:bodyPr/>
          <a:lstStyle/>
          <a:p>
            <a:pPr algn="just"/>
            <a:r>
              <a:rPr lang="en-US" smtClean="0">
                <a:latin typeface="Times New Roman" pitchFamily="18" charset="0"/>
                <a:cs typeface="Times New Roman" pitchFamily="18" charset="0"/>
              </a:rPr>
              <a:t>Functions of Medulla oblongata-</a:t>
            </a:r>
          </a:p>
          <a:p>
            <a:pPr lvl="1" algn="just"/>
            <a:r>
              <a:rPr lang="en-US" smtClean="0">
                <a:latin typeface="Times New Roman" pitchFamily="18" charset="0"/>
                <a:cs typeface="Times New Roman" pitchFamily="18" charset="0"/>
              </a:rPr>
              <a:t>It acts as relay station for both ascending &amp; descending nerve fibers between brain &amp; spinal cord.</a:t>
            </a:r>
          </a:p>
          <a:p>
            <a:pPr lvl="1" algn="just"/>
            <a:r>
              <a:rPr lang="en-US" smtClean="0">
                <a:latin typeface="Times New Roman" pitchFamily="18" charset="0"/>
                <a:cs typeface="Times New Roman" pitchFamily="18" charset="0"/>
              </a:rPr>
              <a:t>It control HR &amp; Force of myocardial contraction</a:t>
            </a:r>
          </a:p>
          <a:p>
            <a:pPr lvl="1" algn="just"/>
            <a:r>
              <a:rPr lang="en-US" smtClean="0">
                <a:latin typeface="Times New Roman" pitchFamily="18" charset="0"/>
                <a:cs typeface="Times New Roman" pitchFamily="18" charset="0"/>
              </a:rPr>
              <a:t>It controls diameter of blood vessels &amp; regulates BP.</a:t>
            </a:r>
          </a:p>
          <a:p>
            <a:pPr lvl="1" algn="just"/>
            <a:r>
              <a:rPr lang="en-US" smtClean="0">
                <a:latin typeface="Times New Roman" pitchFamily="18" charset="0"/>
                <a:cs typeface="Times New Roman" pitchFamily="18" charset="0"/>
              </a:rPr>
              <a:t>It controls rate &amp; depth of respiration</a:t>
            </a:r>
          </a:p>
          <a:p>
            <a:pPr lvl="1" algn="just"/>
            <a:r>
              <a:rPr lang="en-US" smtClean="0">
                <a:latin typeface="Times New Roman" pitchFamily="18" charset="0"/>
                <a:cs typeface="Times New Roman" pitchFamily="18" charset="0"/>
              </a:rPr>
              <a:t>It controls reflex activities like vomiting, coughing, sneezing &amp; swallowing.</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59</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1981200" y="685801"/>
            <a:ext cx="8229600" cy="1069975"/>
          </a:xfrm>
          <a:gradFill rotWithShape="0">
            <a:gsLst>
              <a:gs pos="0">
                <a:schemeClr val="folHlink">
                  <a:gamma/>
                  <a:shade val="46275"/>
                  <a:invGamma/>
                </a:schemeClr>
              </a:gs>
              <a:gs pos="50000">
                <a:schemeClr val="folHlink"/>
              </a:gs>
              <a:gs pos="100000">
                <a:schemeClr val="folHlink">
                  <a:gamma/>
                  <a:shade val="46275"/>
                  <a:invGamma/>
                </a:schemeClr>
              </a:gs>
            </a:gsLst>
            <a:lin ang="5400000" scaled="1"/>
          </a:gradFill>
        </p:spPr>
        <p:txBody>
          <a:bodyPr>
            <a:normAutofit/>
          </a:bodyPr>
          <a:lstStyle/>
          <a:p>
            <a:pPr>
              <a:defRPr/>
            </a:pPr>
            <a:r>
              <a:rPr lang="en-US" b="1" dirty="0" smtClean="0"/>
              <a:t> Nervous System Subdivisions</a:t>
            </a:r>
          </a:p>
        </p:txBody>
      </p:sp>
      <p:sp>
        <p:nvSpPr>
          <p:cNvPr id="19457" name="Slide Number Placeholder 4"/>
          <p:cNvSpPr>
            <a:spLocks noGrp="1"/>
          </p:cNvSpPr>
          <p:nvPr>
            <p:ph type="sldNum" sz="quarter" idx="12"/>
          </p:nvPr>
        </p:nvSpPr>
        <p:spPr bwMode="auto">
          <a:noFill/>
          <a:ln>
            <a:miter lim="800000"/>
            <a:headEnd/>
            <a:tailEnd/>
          </a:ln>
        </p:spPr>
        <p:txBody>
          <a:bodyPr vert="horz" wrap="square" lIns="91440" tIns="45720" rIns="91440" bIns="45720" numCol="1" rtlCol="0" anchor="ctr" anchorCtr="0" compatLnSpc="1">
            <a:prstTxWarp prst="textNoShape">
              <a:avLst/>
            </a:prstTxWarp>
          </a:bodyPr>
          <a:lstStyle/>
          <a:p>
            <a:pPr fontAlgn="base">
              <a:spcBef>
                <a:spcPct val="0"/>
              </a:spcBef>
              <a:spcAft>
                <a:spcPct val="0"/>
              </a:spcAft>
            </a:pPr>
            <a:fld id="{FAE6DFC1-9FD0-488F-8228-0DF15044FA5D}" type="slidenum">
              <a:rPr lang="en-US"/>
              <a:pPr fontAlgn="base">
                <a:spcBef>
                  <a:spcPct val="0"/>
                </a:spcBef>
                <a:spcAft>
                  <a:spcPct val="0"/>
                </a:spcAft>
              </a:pPr>
              <a:t>6</a:t>
            </a:fld>
            <a:endParaRPr lang="en-US"/>
          </a:p>
        </p:txBody>
      </p:sp>
      <p:pic>
        <p:nvPicPr>
          <p:cNvPr id="19459" name="Picture 5" descr="shi25707_t11_08"/>
          <p:cNvPicPr>
            <a:picLocks noChangeAspect="1" noChangeArrowheads="1"/>
          </p:cNvPicPr>
          <p:nvPr/>
        </p:nvPicPr>
        <p:blipFill>
          <a:blip r:embed="rId2"/>
          <a:srcRect/>
          <a:stretch>
            <a:fillRect/>
          </a:stretch>
        </p:blipFill>
        <p:spPr bwMode="auto">
          <a:xfrm>
            <a:off x="2508251" y="1833563"/>
            <a:ext cx="7142163" cy="4964112"/>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p:cNvSpPr>
            <a:spLocks noGrp="1" noChangeArrowheads="1"/>
          </p:cNvSpPr>
          <p:nvPr>
            <p:ph type="title"/>
          </p:nvPr>
        </p:nvSpPr>
        <p:spPr/>
        <p:txBody>
          <a:bodyPr/>
          <a:lstStyle/>
          <a:p>
            <a:endParaRPr lang="en-US" smtClean="0"/>
          </a:p>
        </p:txBody>
      </p:sp>
      <p:sp>
        <p:nvSpPr>
          <p:cNvPr id="76802" name="Rectangle 3"/>
          <p:cNvSpPr>
            <a:spLocks noGrp="1" noChangeArrowheads="1"/>
          </p:cNvSpPr>
          <p:nvPr>
            <p:ph idx="1"/>
          </p:nvPr>
        </p:nvSpPr>
        <p:spPr/>
        <p:txBody>
          <a:bodyPr/>
          <a:lstStyle/>
          <a:p>
            <a:endParaRPr lang="en-US" smtClean="0"/>
          </a:p>
        </p:txBody>
      </p:sp>
      <p:pic>
        <p:nvPicPr>
          <p:cNvPr id="76803" name="Picture 5" descr="13-20ab_BrnStmDiencph_1"/>
          <p:cNvPicPr>
            <a:picLocks noChangeAspect="1" noChangeArrowheads="1"/>
          </p:cNvPicPr>
          <p:nvPr/>
        </p:nvPicPr>
        <p:blipFill>
          <a:blip r:embed="rId2"/>
          <a:srcRect b="5882"/>
          <a:stretch>
            <a:fillRect/>
          </a:stretch>
        </p:blipFill>
        <p:spPr bwMode="auto">
          <a:xfrm>
            <a:off x="1524001" y="-304800"/>
            <a:ext cx="10164763" cy="7392988"/>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60</a:t>
            </a:fld>
            <a:endParaRPr lang="en-US"/>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Title 1"/>
          <p:cNvSpPr>
            <a:spLocks noGrp="1"/>
          </p:cNvSpPr>
          <p:nvPr>
            <p:ph type="title"/>
          </p:nvPr>
        </p:nvSpPr>
        <p:spPr>
          <a:xfrm>
            <a:off x="1828800" y="457200"/>
            <a:ext cx="8229600" cy="1066800"/>
          </a:xfrm>
        </p:spPr>
        <p:txBody>
          <a:bodyPr/>
          <a:lstStyle/>
          <a:p>
            <a:r>
              <a:rPr lang="en-US" smtClean="0"/>
              <a:t>Cerebellum</a:t>
            </a:r>
          </a:p>
        </p:txBody>
      </p:sp>
      <p:sp>
        <p:nvSpPr>
          <p:cNvPr id="77826" name="Content Placeholder 2"/>
          <p:cNvSpPr>
            <a:spLocks noGrp="1"/>
          </p:cNvSpPr>
          <p:nvPr>
            <p:ph idx="1"/>
          </p:nvPr>
        </p:nvSpPr>
        <p:spPr>
          <a:xfrm>
            <a:off x="1981200" y="1295400"/>
            <a:ext cx="8229600" cy="5278438"/>
          </a:xfrm>
        </p:spPr>
        <p:txBody>
          <a:bodyPr/>
          <a:lstStyle/>
          <a:p>
            <a:pPr algn="just"/>
            <a:r>
              <a:rPr lang="en-US" smtClean="0">
                <a:latin typeface="Times New Roman" pitchFamily="18" charset="0"/>
                <a:cs typeface="Times New Roman" pitchFamily="18" charset="0"/>
              </a:rPr>
              <a:t>Also called as Hind Brain</a:t>
            </a:r>
          </a:p>
          <a:p>
            <a:pPr algn="just"/>
            <a:r>
              <a:rPr lang="en-US" smtClean="0">
                <a:latin typeface="Times New Roman" pitchFamily="18" charset="0"/>
                <a:cs typeface="Times New Roman" pitchFamily="18" charset="0"/>
              </a:rPr>
              <a:t>It is situated behind the Pons &amp; Medulla oblongata, below the occipital lobe.</a:t>
            </a:r>
          </a:p>
          <a:p>
            <a:pPr algn="just"/>
            <a:r>
              <a:rPr lang="en-US" smtClean="0">
                <a:latin typeface="Times New Roman" pitchFamily="18" charset="0"/>
                <a:cs typeface="Times New Roman" pitchFamily="18" charset="0"/>
              </a:rPr>
              <a:t>It is oval shaped body, divided into two hemispheres by a fissure called as Vermis / Falx cerebelli. The two hemispheres are held together by Pons.</a:t>
            </a:r>
          </a:p>
          <a:p>
            <a:pPr algn="just"/>
            <a:r>
              <a:rPr lang="en-US" smtClean="0">
                <a:latin typeface="Times New Roman" pitchFamily="18" charset="0"/>
                <a:cs typeface="Times New Roman" pitchFamily="18" charset="0"/>
              </a:rPr>
              <a:t>The outer cortex is made of Gray matter &amp; white matter lies deeply.</a:t>
            </a:r>
          </a:p>
          <a:p>
            <a:pPr algn="just"/>
            <a:endParaRPr lang="en-US" smtClean="0">
              <a:latin typeface="Times New Roman" pitchFamily="18" charset="0"/>
              <a:cs typeface="Times New Roman" pitchFamily="18" charset="0"/>
            </a:endParaRPr>
          </a:p>
          <a:p>
            <a:endParaRPr lang="en-US" smtClean="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61</a:t>
            </a:fld>
            <a:endParaRPr lang="en-US"/>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Title 1"/>
          <p:cNvSpPr>
            <a:spLocks noGrp="1"/>
          </p:cNvSpPr>
          <p:nvPr>
            <p:ph type="title"/>
          </p:nvPr>
        </p:nvSpPr>
        <p:spPr>
          <a:xfrm>
            <a:off x="1981200" y="838200"/>
            <a:ext cx="8229600" cy="1066800"/>
          </a:xfrm>
        </p:spPr>
        <p:txBody>
          <a:bodyPr/>
          <a:lstStyle/>
          <a:p>
            <a:r>
              <a:rPr lang="en-US" smtClean="0"/>
              <a:t>Functions of cerebellum</a:t>
            </a:r>
          </a:p>
        </p:txBody>
      </p:sp>
      <p:sp>
        <p:nvSpPr>
          <p:cNvPr id="78850" name="Content Placeholder 2"/>
          <p:cNvSpPr>
            <a:spLocks noGrp="1"/>
          </p:cNvSpPr>
          <p:nvPr>
            <p:ph idx="1"/>
          </p:nvPr>
        </p:nvSpPr>
        <p:spPr>
          <a:xfrm>
            <a:off x="1981200" y="1981200"/>
            <a:ext cx="8229600" cy="4592638"/>
          </a:xfrm>
        </p:spPr>
        <p:txBody>
          <a:bodyPr/>
          <a:lstStyle/>
          <a:p>
            <a:pPr>
              <a:lnSpc>
                <a:spcPct val="80000"/>
              </a:lnSpc>
            </a:pPr>
            <a:r>
              <a:rPr lang="en-US" sz="2400"/>
              <a:t>It Smoothes, coordinates  &amp; fine tunes body movements</a:t>
            </a:r>
          </a:p>
          <a:p>
            <a:pPr>
              <a:lnSpc>
                <a:spcPct val="80000"/>
              </a:lnSpc>
            </a:pPr>
            <a:r>
              <a:rPr lang="en-US" sz="2400"/>
              <a:t>Responsible for maintenance of body posture</a:t>
            </a:r>
          </a:p>
          <a:p>
            <a:pPr>
              <a:lnSpc>
                <a:spcPct val="80000"/>
              </a:lnSpc>
            </a:pPr>
            <a:r>
              <a:rPr lang="en-US" sz="2400"/>
              <a:t>Responsible for maintenance of balance &amp; equilibrium of the body.</a:t>
            </a:r>
          </a:p>
          <a:p>
            <a:pPr>
              <a:lnSpc>
                <a:spcPct val="80000"/>
              </a:lnSpc>
            </a:pPr>
            <a:r>
              <a:rPr lang="en-US" sz="2400"/>
              <a:t>How?</a:t>
            </a:r>
          </a:p>
          <a:p>
            <a:pPr lvl="1">
              <a:lnSpc>
                <a:spcPct val="80000"/>
              </a:lnSpc>
            </a:pPr>
            <a:r>
              <a:rPr lang="en-US" sz="2000"/>
              <a:t>Gets info from cerebrum re: movements being planned</a:t>
            </a:r>
          </a:p>
          <a:p>
            <a:pPr lvl="1">
              <a:lnSpc>
                <a:spcPct val="80000"/>
              </a:lnSpc>
            </a:pPr>
            <a:r>
              <a:rPr lang="en-US" sz="2000"/>
              <a:t>Gets info from inner ear re: equilibrium</a:t>
            </a:r>
          </a:p>
          <a:p>
            <a:pPr lvl="1">
              <a:lnSpc>
                <a:spcPct val="80000"/>
              </a:lnSpc>
            </a:pPr>
            <a:r>
              <a:rPr lang="en-US" sz="2000"/>
              <a:t>Gets info from proprioceptors (sensory receptors informing where the parts of the body actually are)</a:t>
            </a:r>
          </a:p>
          <a:p>
            <a:pPr lvl="1">
              <a:lnSpc>
                <a:spcPct val="80000"/>
              </a:lnSpc>
            </a:pPr>
            <a:r>
              <a:rPr lang="en-US" sz="2000"/>
              <a:t>Using feedback, adjustments are made</a:t>
            </a:r>
          </a:p>
          <a:p>
            <a:pPr>
              <a:lnSpc>
                <a:spcPct val="80000"/>
              </a:lnSpc>
            </a:pPr>
            <a:r>
              <a:rPr lang="en-US" sz="2400"/>
              <a:t>It also has some role in cognition.</a:t>
            </a:r>
          </a:p>
          <a:p>
            <a:endParaRPr lang="en-US" smtClean="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62</a:t>
            </a:fld>
            <a:endParaRPr lang="en-US"/>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2057400" y="762000"/>
            <a:ext cx="8229600" cy="1066800"/>
          </a:xfrm>
        </p:spPr>
        <p:txBody>
          <a:bodyPr>
            <a:normAutofit fontScale="90000"/>
          </a:bodyPr>
          <a:lstStyle/>
          <a:p>
            <a:pPr>
              <a:defRPr/>
            </a:pPr>
            <a:r>
              <a:rPr lang="en-US" dirty="0" smtClean="0"/>
              <a:t>Functional brain systems</a:t>
            </a:r>
            <a:br>
              <a:rPr lang="en-US" dirty="0" smtClean="0"/>
            </a:br>
            <a:endParaRPr lang="en-US" sz="2800" dirty="0"/>
          </a:p>
        </p:txBody>
      </p:sp>
      <p:sp>
        <p:nvSpPr>
          <p:cNvPr id="79874" name="Rectangle 3"/>
          <p:cNvSpPr>
            <a:spLocks noGrp="1" noChangeArrowheads="1"/>
          </p:cNvSpPr>
          <p:nvPr>
            <p:ph idx="1"/>
          </p:nvPr>
        </p:nvSpPr>
        <p:spPr>
          <a:xfrm>
            <a:off x="1524000" y="1981201"/>
            <a:ext cx="9144000" cy="4144963"/>
          </a:xfrm>
        </p:spPr>
        <p:txBody>
          <a:bodyPr/>
          <a:lstStyle/>
          <a:p>
            <a:pPr>
              <a:buFont typeface="Wingdings" pitchFamily="2" charset="2"/>
              <a:buNone/>
            </a:pPr>
            <a:r>
              <a:rPr lang="en-US" smtClean="0"/>
              <a:t>Networks of distant neurons that function together</a:t>
            </a:r>
          </a:p>
          <a:p>
            <a:endParaRPr lang="en-US" smtClean="0"/>
          </a:p>
          <a:p>
            <a:pPr algn="ctr">
              <a:buFont typeface="Wingdings" pitchFamily="2" charset="2"/>
              <a:buNone/>
            </a:pPr>
            <a:r>
              <a:rPr lang="en-US" sz="3600" b="1" i="1"/>
              <a:t>Limbic system</a:t>
            </a:r>
          </a:p>
          <a:p>
            <a:pPr algn="ctr"/>
            <a:endParaRPr lang="en-US" sz="3600" b="1" i="1"/>
          </a:p>
          <a:p>
            <a:pPr algn="ctr">
              <a:buFont typeface="Wingdings" pitchFamily="2" charset="2"/>
              <a:buNone/>
            </a:pPr>
            <a:r>
              <a:rPr lang="en-US" sz="3600" b="1" i="1"/>
              <a:t>Reticular formation    </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63</a:t>
            </a:fld>
            <a:endParaRPr lang="en-US"/>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1752600" y="152400"/>
            <a:ext cx="8763000" cy="914400"/>
          </a:xfrm>
        </p:spPr>
        <p:txBody>
          <a:bodyPr>
            <a:normAutofit fontScale="90000"/>
          </a:bodyPr>
          <a:lstStyle/>
          <a:p>
            <a:pPr>
              <a:defRPr/>
            </a:pPr>
            <a:r>
              <a:rPr lang="en-US" sz="3600"/>
              <a:t>Limbic system </a:t>
            </a:r>
            <a:br>
              <a:rPr lang="en-US" sz="3600"/>
            </a:br>
            <a:r>
              <a:rPr lang="en-US" sz="2800"/>
              <a:t>(not a discrete structure - includes many brain areas)</a:t>
            </a:r>
          </a:p>
        </p:txBody>
      </p:sp>
      <p:sp>
        <p:nvSpPr>
          <p:cNvPr id="82947" name="Rectangle 3"/>
          <p:cNvSpPr>
            <a:spLocks noGrp="1" noChangeArrowheads="1"/>
          </p:cNvSpPr>
          <p:nvPr>
            <p:ph idx="1"/>
          </p:nvPr>
        </p:nvSpPr>
        <p:spPr>
          <a:xfrm>
            <a:off x="1981200" y="1219200"/>
            <a:ext cx="8229600" cy="2057400"/>
          </a:xfrm>
        </p:spPr>
        <p:txBody>
          <a:bodyPr>
            <a:normAutofit fontScale="85000" lnSpcReduction="20000"/>
          </a:bodyPr>
          <a:lstStyle/>
          <a:p>
            <a:pPr marL="365760" indent="-256032">
              <a:lnSpc>
                <a:spcPct val="80000"/>
              </a:lnSpc>
              <a:buClr>
                <a:schemeClr val="accent3"/>
              </a:buClr>
              <a:buFont typeface="Georgia"/>
              <a:buChar char="•"/>
              <a:defRPr/>
            </a:pPr>
            <a:r>
              <a:rPr lang="en-US" sz="2400" dirty="0"/>
              <a:t>Most important parts:</a:t>
            </a:r>
          </a:p>
          <a:p>
            <a:pPr marL="658368" lvl="1" indent="-246888">
              <a:lnSpc>
                <a:spcPct val="80000"/>
              </a:lnSpc>
              <a:buFont typeface="Georgia"/>
              <a:buChar char="▫"/>
              <a:defRPr/>
            </a:pPr>
            <a:r>
              <a:rPr lang="en-US" sz="2400" dirty="0" err="1"/>
              <a:t>Hipocampus</a:t>
            </a:r>
            <a:r>
              <a:rPr lang="en-US" sz="2400" dirty="0"/>
              <a:t>, Amygdala, </a:t>
            </a:r>
            <a:r>
              <a:rPr lang="en-US" sz="2400" dirty="0" err="1"/>
              <a:t>Cingulate</a:t>
            </a:r>
            <a:r>
              <a:rPr lang="en-US" sz="2400" dirty="0"/>
              <a:t> </a:t>
            </a:r>
            <a:r>
              <a:rPr lang="en-US" sz="2400" dirty="0" err="1"/>
              <a:t>gyrus</a:t>
            </a:r>
            <a:endParaRPr lang="en-US" sz="2400" dirty="0"/>
          </a:p>
          <a:p>
            <a:pPr marL="658368" lvl="1" indent="-246888">
              <a:lnSpc>
                <a:spcPct val="80000"/>
              </a:lnSpc>
              <a:buFont typeface="Georgia"/>
              <a:buChar char="▫"/>
              <a:defRPr/>
            </a:pPr>
            <a:r>
              <a:rPr lang="en-US" sz="2400" dirty="0" err="1"/>
              <a:t>Orbitofrontal</a:t>
            </a:r>
            <a:r>
              <a:rPr lang="en-US" sz="2400" dirty="0"/>
              <a:t> cortex (not labeled; is behind eyes - part of the prefrontal cortex but connects closely)</a:t>
            </a:r>
          </a:p>
          <a:p>
            <a:pPr marL="658368" lvl="1" indent="-246888">
              <a:lnSpc>
                <a:spcPct val="80000"/>
              </a:lnSpc>
              <a:buFont typeface="Georgia"/>
              <a:buChar char="▫"/>
              <a:defRPr/>
            </a:pPr>
            <a:r>
              <a:rPr lang="en-US" sz="2400" dirty="0"/>
              <a:t>Portions of frontal lobe</a:t>
            </a:r>
          </a:p>
          <a:p>
            <a:pPr marL="658368" lvl="1" indent="-246888">
              <a:lnSpc>
                <a:spcPct val="80000"/>
              </a:lnSpc>
              <a:buFont typeface="Georgia"/>
              <a:buChar char="▫"/>
              <a:defRPr/>
            </a:pPr>
            <a:r>
              <a:rPr lang="en-US" sz="2400" dirty="0"/>
              <a:t> Portions of temporal lobe</a:t>
            </a:r>
          </a:p>
          <a:p>
            <a:pPr marL="658368" lvl="1" indent="-246888">
              <a:lnSpc>
                <a:spcPct val="80000"/>
              </a:lnSpc>
              <a:buFont typeface="Georgia"/>
              <a:buChar char="▫"/>
              <a:defRPr/>
            </a:pPr>
            <a:r>
              <a:rPr lang="en-US" sz="2400" dirty="0"/>
              <a:t> Hypothalamus, Thalamus, Basal nuclei</a:t>
            </a:r>
          </a:p>
          <a:p>
            <a:pPr marL="658368" lvl="1" indent="-246888">
              <a:lnSpc>
                <a:spcPct val="80000"/>
              </a:lnSpc>
              <a:buFont typeface="Georgia"/>
              <a:buChar char="▫"/>
              <a:defRPr/>
            </a:pPr>
            <a:r>
              <a:rPr lang="en-US" sz="2400" dirty="0"/>
              <a:t> Other deep nuclei</a:t>
            </a:r>
          </a:p>
          <a:p>
            <a:pPr marL="658368" lvl="1" indent="-246888">
              <a:lnSpc>
                <a:spcPct val="80000"/>
              </a:lnSpc>
              <a:buFont typeface="Georgia"/>
              <a:buChar char="▫"/>
              <a:defRPr/>
            </a:pPr>
            <a:endParaRPr lang="en-US" sz="2400" dirty="0"/>
          </a:p>
        </p:txBody>
      </p:sp>
      <p:pic>
        <p:nvPicPr>
          <p:cNvPr id="80899" name="Picture 4" descr="13-23_LimbicSystem_1"/>
          <p:cNvPicPr>
            <a:picLocks noChangeAspect="1" noChangeArrowheads="1"/>
          </p:cNvPicPr>
          <p:nvPr/>
        </p:nvPicPr>
        <p:blipFill>
          <a:blip r:embed="rId2"/>
          <a:srcRect t="23529" b="16470"/>
          <a:stretch>
            <a:fillRect/>
          </a:stretch>
        </p:blipFill>
        <p:spPr bwMode="auto">
          <a:xfrm>
            <a:off x="2362200" y="3314701"/>
            <a:ext cx="7543800" cy="3497263"/>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64</a:t>
            </a:fld>
            <a:endParaRPr lang="en-US"/>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Rectangle 2"/>
          <p:cNvSpPr>
            <a:spLocks noGrp="1" noChangeArrowheads="1"/>
          </p:cNvSpPr>
          <p:nvPr>
            <p:ph type="title"/>
          </p:nvPr>
        </p:nvSpPr>
        <p:spPr>
          <a:xfrm>
            <a:off x="1905000" y="533400"/>
            <a:ext cx="8229600" cy="762000"/>
          </a:xfrm>
        </p:spPr>
        <p:txBody>
          <a:bodyPr/>
          <a:lstStyle/>
          <a:p>
            <a:r>
              <a:rPr lang="en-US" smtClean="0"/>
              <a:t>Limbic system</a:t>
            </a:r>
          </a:p>
        </p:txBody>
      </p:sp>
      <p:sp>
        <p:nvSpPr>
          <p:cNvPr id="81922" name="Rectangle 3"/>
          <p:cNvSpPr>
            <a:spLocks noGrp="1" noChangeArrowheads="1"/>
          </p:cNvSpPr>
          <p:nvPr>
            <p:ph idx="1"/>
          </p:nvPr>
        </p:nvSpPr>
        <p:spPr>
          <a:xfrm>
            <a:off x="1752600" y="1371600"/>
            <a:ext cx="8534400" cy="5257800"/>
          </a:xfrm>
        </p:spPr>
        <p:txBody>
          <a:bodyPr/>
          <a:lstStyle/>
          <a:p>
            <a:pPr algn="just">
              <a:lnSpc>
                <a:spcPct val="80000"/>
              </a:lnSpc>
            </a:pPr>
            <a:r>
              <a:rPr lang="en-US" smtClean="0">
                <a:latin typeface="Times New Roman" pitchFamily="18" charset="0"/>
                <a:cs typeface="Times New Roman" pitchFamily="18" charset="0"/>
              </a:rPr>
              <a:t>Called the “emotional” brain</a:t>
            </a:r>
          </a:p>
          <a:p>
            <a:pPr algn="just">
              <a:lnSpc>
                <a:spcPct val="80000"/>
              </a:lnSpc>
            </a:pPr>
            <a:r>
              <a:rPr lang="en-US" smtClean="0">
                <a:latin typeface="Times New Roman" pitchFamily="18" charset="0"/>
                <a:cs typeface="Times New Roman" pitchFamily="18" charset="0"/>
              </a:rPr>
              <a:t>Is essential for flexible, stable, adaptive functioning</a:t>
            </a:r>
          </a:p>
          <a:p>
            <a:pPr algn="just">
              <a:lnSpc>
                <a:spcPct val="80000"/>
              </a:lnSpc>
            </a:pPr>
            <a:r>
              <a:rPr lang="en-US" smtClean="0">
                <a:latin typeface="Times New Roman" pitchFamily="18" charset="0"/>
                <a:cs typeface="Times New Roman" pitchFamily="18" charset="0"/>
              </a:rPr>
              <a:t>Links different areas so integration can occur</a:t>
            </a:r>
          </a:p>
          <a:p>
            <a:pPr lvl="1" algn="just">
              <a:lnSpc>
                <a:spcPct val="80000"/>
              </a:lnSpc>
            </a:pPr>
            <a:r>
              <a:rPr lang="en-US" sz="2400">
                <a:latin typeface="Times New Roman" pitchFamily="18" charset="0"/>
                <a:cs typeface="Times New Roman" pitchFamily="18" charset="0"/>
              </a:rPr>
              <a:t>Integration: separate things are brought together as a whole</a:t>
            </a:r>
          </a:p>
          <a:p>
            <a:pPr lvl="1" algn="just">
              <a:lnSpc>
                <a:spcPct val="80000"/>
              </a:lnSpc>
            </a:pPr>
            <a:r>
              <a:rPr lang="en-US" sz="2400">
                <a:latin typeface="Times New Roman" pitchFamily="18" charset="0"/>
                <a:cs typeface="Times New Roman" pitchFamily="18" charset="0"/>
              </a:rPr>
              <a:t>Processes emotions and allocates attentional resources</a:t>
            </a:r>
          </a:p>
          <a:p>
            <a:pPr algn="just">
              <a:lnSpc>
                <a:spcPct val="80000"/>
              </a:lnSpc>
            </a:pPr>
            <a:r>
              <a:rPr lang="en-US" smtClean="0">
                <a:latin typeface="Times New Roman" pitchFamily="18" charset="0"/>
                <a:cs typeface="Times New Roman" pitchFamily="18" charset="0"/>
              </a:rPr>
              <a:t>Necessary for emotional balance, adaptation to environmental demands (including fearful situations, etc.), for creating meaningful connections with others (e.g. ability to interpret facial expressions and respond appropriately), and more…</a:t>
            </a:r>
          </a:p>
          <a:p>
            <a:pPr algn="just">
              <a:lnSpc>
                <a:spcPct val="80000"/>
              </a:lnSpc>
            </a:pPr>
            <a:r>
              <a:rPr lang="en-US" smtClean="0">
                <a:latin typeface="Times New Roman" pitchFamily="18" charset="0"/>
                <a:cs typeface="Times New Roman" pitchFamily="18" charset="0"/>
              </a:rPr>
              <a:t>Produces feelings &amp; controls emotions</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65</a:t>
            </a:fld>
            <a:endParaRPr lang="en-US"/>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p:cNvSpPr>
            <a:spLocks noGrp="1" noChangeArrowheads="1"/>
          </p:cNvSpPr>
          <p:nvPr>
            <p:ph type="title"/>
          </p:nvPr>
        </p:nvSpPr>
        <p:spPr>
          <a:xfrm>
            <a:off x="1752600" y="457200"/>
            <a:ext cx="8229600" cy="838200"/>
          </a:xfrm>
        </p:spPr>
        <p:txBody>
          <a:bodyPr/>
          <a:lstStyle/>
          <a:p>
            <a:r>
              <a:rPr lang="en-US" smtClean="0"/>
              <a:t>Reticular formation</a:t>
            </a:r>
          </a:p>
        </p:txBody>
      </p:sp>
      <p:sp>
        <p:nvSpPr>
          <p:cNvPr id="82946" name="Rectangle 3"/>
          <p:cNvSpPr>
            <a:spLocks noGrp="1" noChangeArrowheads="1"/>
          </p:cNvSpPr>
          <p:nvPr>
            <p:ph idx="1"/>
          </p:nvPr>
        </p:nvSpPr>
        <p:spPr>
          <a:xfrm>
            <a:off x="1676400" y="1371601"/>
            <a:ext cx="8229600" cy="4525963"/>
          </a:xfrm>
        </p:spPr>
        <p:txBody>
          <a:bodyPr/>
          <a:lstStyle/>
          <a:p>
            <a:pPr lvl="1">
              <a:buFont typeface="Wingdings" pitchFamily="2" charset="2"/>
              <a:buNone/>
            </a:pPr>
            <a:r>
              <a:rPr lang="en-US" sz="2400"/>
              <a:t>	Runs through central core of medulla, pons and midbrain</a:t>
            </a:r>
          </a:p>
          <a:p>
            <a:endParaRPr lang="en-US" smtClean="0"/>
          </a:p>
          <a:p>
            <a:r>
              <a:rPr lang="en-US" smtClean="0"/>
              <a:t>Reticular activating</a:t>
            </a:r>
          </a:p>
          <a:p>
            <a:pPr>
              <a:buFont typeface="Wingdings" pitchFamily="2" charset="2"/>
              <a:buNone/>
            </a:pPr>
            <a:r>
              <a:rPr lang="en-US" smtClean="0"/>
              <a:t>	system (RAS): </a:t>
            </a:r>
          </a:p>
          <a:p>
            <a:pPr>
              <a:buFont typeface="Wingdings" pitchFamily="2" charset="2"/>
              <a:buNone/>
            </a:pPr>
            <a:r>
              <a:rPr lang="en-US" smtClean="0"/>
              <a:t>	keeps the cerebral </a:t>
            </a:r>
          </a:p>
          <a:p>
            <a:pPr>
              <a:buFont typeface="Wingdings" pitchFamily="2" charset="2"/>
              <a:buNone/>
            </a:pPr>
            <a:r>
              <a:rPr lang="en-US" smtClean="0"/>
              <a:t>	cortex alert and </a:t>
            </a:r>
          </a:p>
          <a:p>
            <a:pPr>
              <a:buFont typeface="Wingdings" pitchFamily="2" charset="2"/>
              <a:buNone/>
            </a:pPr>
            <a:r>
              <a:rPr lang="en-US" smtClean="0"/>
              <a:t>	conscious</a:t>
            </a:r>
          </a:p>
          <a:p>
            <a:r>
              <a:rPr lang="en-US" smtClean="0"/>
              <a:t>Some motor control</a:t>
            </a:r>
          </a:p>
        </p:txBody>
      </p:sp>
      <p:pic>
        <p:nvPicPr>
          <p:cNvPr id="82947" name="Picture 4" descr="13-24_ReticlrFormatn_1"/>
          <p:cNvPicPr>
            <a:picLocks noChangeAspect="1" noChangeArrowheads="1"/>
          </p:cNvPicPr>
          <p:nvPr/>
        </p:nvPicPr>
        <p:blipFill>
          <a:blip r:embed="rId2"/>
          <a:srcRect l="23636" t="15294" r="22728" b="15294"/>
          <a:stretch>
            <a:fillRect/>
          </a:stretch>
        </p:blipFill>
        <p:spPr bwMode="auto">
          <a:xfrm>
            <a:off x="6507164" y="1752600"/>
            <a:ext cx="4046537" cy="4046538"/>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66</a:t>
            </a:fld>
            <a:endParaRPr lang="en-US"/>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2209800" y="457200"/>
            <a:ext cx="7772400" cy="1143000"/>
          </a:xfrm>
          <a:gradFill rotWithShape="0">
            <a:gsLst>
              <a:gs pos="0">
                <a:schemeClr val="folHlink">
                  <a:gamma/>
                  <a:shade val="46275"/>
                  <a:invGamma/>
                </a:schemeClr>
              </a:gs>
              <a:gs pos="50000">
                <a:schemeClr val="folHlink"/>
              </a:gs>
              <a:gs pos="100000">
                <a:schemeClr val="folHlink">
                  <a:gamma/>
                  <a:shade val="46275"/>
                  <a:invGamma/>
                </a:schemeClr>
              </a:gs>
            </a:gsLst>
            <a:lin ang="5400000" scaled="1"/>
          </a:gradFill>
        </p:spPr>
        <p:txBody>
          <a:bodyPr>
            <a:normAutofit/>
          </a:bodyPr>
          <a:lstStyle/>
          <a:p>
            <a:pPr>
              <a:defRPr/>
            </a:pPr>
            <a:r>
              <a:rPr lang="en-US" b="1" smtClean="0"/>
              <a:t>Reticular Formation</a:t>
            </a:r>
          </a:p>
        </p:txBody>
      </p:sp>
      <p:sp>
        <p:nvSpPr>
          <p:cNvPr id="83969" name="Slide Number Placeholder 4"/>
          <p:cNvSpPr>
            <a:spLocks noGrp="1"/>
          </p:cNvSpPr>
          <p:nvPr>
            <p:ph type="sldNum" sz="quarter" idx="12"/>
          </p:nvPr>
        </p:nvSpPr>
        <p:spPr bwMode="auto">
          <a:noFill/>
          <a:ln>
            <a:miter lim="800000"/>
            <a:headEnd/>
            <a:tailEnd/>
          </a:ln>
        </p:spPr>
        <p:txBody>
          <a:bodyPr vert="horz" wrap="square" lIns="91440" tIns="45720" rIns="91440" bIns="45720" numCol="1" rtlCol="0" anchor="ctr" anchorCtr="0" compatLnSpc="1">
            <a:prstTxWarp prst="textNoShape">
              <a:avLst/>
            </a:prstTxWarp>
          </a:bodyPr>
          <a:lstStyle/>
          <a:p>
            <a:pPr fontAlgn="base">
              <a:spcBef>
                <a:spcPct val="0"/>
              </a:spcBef>
              <a:spcAft>
                <a:spcPct val="0"/>
              </a:spcAft>
            </a:pPr>
            <a:fld id="{87352FEB-B106-4623-880A-1CFFFE0AB063}" type="slidenum">
              <a:rPr lang="en-US"/>
              <a:pPr fontAlgn="base">
                <a:spcBef>
                  <a:spcPct val="0"/>
                </a:spcBef>
                <a:spcAft>
                  <a:spcPct val="0"/>
                </a:spcAft>
              </a:pPr>
              <a:t>67</a:t>
            </a:fld>
            <a:endParaRPr lang="en-US"/>
          </a:p>
        </p:txBody>
      </p:sp>
      <p:sp>
        <p:nvSpPr>
          <p:cNvPr id="83971" name="Text Box 3"/>
          <p:cNvSpPr txBox="1">
            <a:spLocks noChangeArrowheads="1"/>
          </p:cNvSpPr>
          <p:nvPr/>
        </p:nvSpPr>
        <p:spPr bwMode="auto">
          <a:xfrm>
            <a:off x="1905000" y="1828800"/>
            <a:ext cx="3657600" cy="3785652"/>
          </a:xfrm>
          <a:prstGeom prst="rect">
            <a:avLst/>
          </a:prstGeom>
          <a:noFill/>
          <a:ln w="9525">
            <a:noFill/>
            <a:miter lim="800000"/>
            <a:headEnd/>
            <a:tailEnd/>
          </a:ln>
        </p:spPr>
        <p:txBody>
          <a:bodyPr>
            <a:spAutoFit/>
          </a:bodyPr>
          <a:lstStyle/>
          <a:p>
            <a:pPr>
              <a:buClr>
                <a:schemeClr val="accent2"/>
              </a:buClr>
              <a:buFontTx/>
              <a:buChar char="•"/>
            </a:pPr>
            <a:r>
              <a:rPr lang="en-US" sz="2000">
                <a:latin typeface="Georgia" pitchFamily="18" charset="0"/>
              </a:rPr>
              <a:t> Complex network of nerve fibers scattered throughout the brain stem</a:t>
            </a:r>
          </a:p>
          <a:p>
            <a:pPr>
              <a:buClr>
                <a:schemeClr val="accent2"/>
              </a:buClr>
              <a:buFontTx/>
              <a:buChar char="•"/>
            </a:pPr>
            <a:r>
              <a:rPr lang="en-US" sz="2000">
                <a:latin typeface="Georgia" pitchFamily="18" charset="0"/>
              </a:rPr>
              <a:t> Extends into the diencephalon</a:t>
            </a:r>
          </a:p>
          <a:p>
            <a:pPr>
              <a:buClr>
                <a:schemeClr val="accent2"/>
              </a:buClr>
              <a:buFontTx/>
              <a:buChar char="•"/>
            </a:pPr>
            <a:r>
              <a:rPr lang="en-US" sz="2000">
                <a:latin typeface="Georgia" pitchFamily="18" charset="0"/>
              </a:rPr>
              <a:t> Connects to centers of hypothalamus, basal nuclei, cerebellum, and cerebrum</a:t>
            </a:r>
          </a:p>
          <a:p>
            <a:pPr>
              <a:buClr>
                <a:schemeClr val="accent2"/>
              </a:buClr>
              <a:buFontTx/>
              <a:buChar char="•"/>
            </a:pPr>
            <a:r>
              <a:rPr lang="en-US" sz="2000">
                <a:latin typeface="Georgia" pitchFamily="18" charset="0"/>
              </a:rPr>
              <a:t> Filters incoming sensory information </a:t>
            </a:r>
          </a:p>
          <a:p>
            <a:pPr>
              <a:buClr>
                <a:schemeClr val="accent2"/>
              </a:buClr>
              <a:buFontTx/>
              <a:buChar char="•"/>
            </a:pPr>
            <a:r>
              <a:rPr lang="en-US" sz="2000">
                <a:latin typeface="Georgia" pitchFamily="18" charset="0"/>
              </a:rPr>
              <a:t> Arouses cerebral cortex into state of wakefulness</a:t>
            </a:r>
          </a:p>
        </p:txBody>
      </p:sp>
      <p:sp>
        <p:nvSpPr>
          <p:cNvPr id="83972" name="TextBox 24"/>
          <p:cNvSpPr txBox="1">
            <a:spLocks noChangeArrowheads="1"/>
          </p:cNvSpPr>
          <p:nvPr/>
        </p:nvSpPr>
        <p:spPr bwMode="auto">
          <a:xfrm>
            <a:off x="5148263" y="1682751"/>
            <a:ext cx="5160962" cy="214313"/>
          </a:xfrm>
          <a:prstGeom prst="rect">
            <a:avLst/>
          </a:prstGeom>
          <a:noFill/>
          <a:ln w="9525">
            <a:noFill/>
            <a:miter lim="800000"/>
            <a:headEnd/>
            <a:tailEnd/>
          </a:ln>
        </p:spPr>
        <p:txBody>
          <a:bodyPr>
            <a:spAutoFit/>
          </a:bodyPr>
          <a:lstStyle/>
          <a:p>
            <a:pPr algn="ctr"/>
            <a:r>
              <a:rPr lang="en-US" sz="800">
                <a:cs typeface="Arial" charset="0"/>
              </a:rPr>
              <a:t>Copyright © The McGraw-Hill Companies, Inc. Permission required for reproduction or display.</a:t>
            </a:r>
          </a:p>
        </p:txBody>
      </p:sp>
      <p:sp>
        <p:nvSpPr>
          <p:cNvPr id="83973" name="Line 6"/>
          <p:cNvSpPr>
            <a:spLocks noChangeShapeType="1"/>
          </p:cNvSpPr>
          <p:nvPr/>
        </p:nvSpPr>
        <p:spPr bwMode="auto">
          <a:xfrm>
            <a:off x="5800725" y="2008189"/>
            <a:ext cx="1588" cy="498475"/>
          </a:xfrm>
          <a:prstGeom prst="line">
            <a:avLst/>
          </a:prstGeom>
          <a:noFill/>
          <a:ln w="15875">
            <a:solidFill>
              <a:srgbClr val="FFFFFF"/>
            </a:solidFill>
            <a:round/>
            <a:headEnd/>
            <a:tailEnd/>
          </a:ln>
        </p:spPr>
        <p:txBody>
          <a:bodyPr/>
          <a:lstStyle/>
          <a:p>
            <a:endParaRPr lang="en-US"/>
          </a:p>
        </p:txBody>
      </p:sp>
      <p:pic>
        <p:nvPicPr>
          <p:cNvPr id="83974" name="Picture 7" descr="shi25707_11_21"/>
          <p:cNvPicPr>
            <a:picLocks noChangeAspect="1" noChangeArrowheads="1"/>
          </p:cNvPicPr>
          <p:nvPr/>
        </p:nvPicPr>
        <p:blipFill>
          <a:blip r:embed="rId2"/>
          <a:srcRect/>
          <a:stretch>
            <a:fillRect/>
          </a:stretch>
        </p:blipFill>
        <p:spPr bwMode="auto">
          <a:xfrm>
            <a:off x="5486401" y="1982788"/>
            <a:ext cx="3165475" cy="4786312"/>
          </a:xfrm>
          <a:prstGeom prst="rect">
            <a:avLst/>
          </a:prstGeom>
          <a:noFill/>
          <a:ln w="9525">
            <a:noFill/>
            <a:miter lim="800000"/>
            <a:headEnd/>
            <a:tailEnd/>
          </a:ln>
        </p:spPr>
      </p:pic>
      <p:sp>
        <p:nvSpPr>
          <p:cNvPr id="83975" name="Line 8"/>
          <p:cNvSpPr>
            <a:spLocks noChangeShapeType="1"/>
          </p:cNvSpPr>
          <p:nvPr/>
        </p:nvSpPr>
        <p:spPr bwMode="auto">
          <a:xfrm>
            <a:off x="7697789" y="5681664"/>
            <a:ext cx="1189037" cy="1587"/>
          </a:xfrm>
          <a:prstGeom prst="line">
            <a:avLst/>
          </a:prstGeom>
          <a:noFill/>
          <a:ln w="11113">
            <a:solidFill>
              <a:srgbClr val="000000"/>
            </a:solidFill>
            <a:round/>
            <a:headEnd/>
            <a:tailEnd/>
          </a:ln>
        </p:spPr>
        <p:txBody>
          <a:bodyPr/>
          <a:lstStyle/>
          <a:p>
            <a:endParaRPr lang="en-US"/>
          </a:p>
        </p:txBody>
      </p:sp>
      <p:sp>
        <p:nvSpPr>
          <p:cNvPr id="83976" name="Freeform 9"/>
          <p:cNvSpPr>
            <a:spLocks/>
          </p:cNvSpPr>
          <p:nvPr/>
        </p:nvSpPr>
        <p:spPr bwMode="auto">
          <a:xfrm>
            <a:off x="7961313" y="6305550"/>
            <a:ext cx="925512" cy="234950"/>
          </a:xfrm>
          <a:custGeom>
            <a:avLst/>
            <a:gdLst>
              <a:gd name="T0" fmla="*/ 2147483647 w 698"/>
              <a:gd name="T1" fmla="*/ 2147483647 h 178"/>
              <a:gd name="T2" fmla="*/ 2147483647 w 698"/>
              <a:gd name="T3" fmla="*/ 0 h 178"/>
              <a:gd name="T4" fmla="*/ 0 w 698"/>
              <a:gd name="T5" fmla="*/ 2147483647 h 178"/>
              <a:gd name="T6" fmla="*/ 0 60000 65536"/>
              <a:gd name="T7" fmla="*/ 0 60000 65536"/>
              <a:gd name="T8" fmla="*/ 0 60000 65536"/>
              <a:gd name="T9" fmla="*/ 0 w 698"/>
              <a:gd name="T10" fmla="*/ 0 h 178"/>
              <a:gd name="T11" fmla="*/ 698 w 698"/>
              <a:gd name="T12" fmla="*/ 178 h 178"/>
            </a:gdLst>
            <a:ahLst/>
            <a:cxnLst>
              <a:cxn ang="T6">
                <a:pos x="T0" y="T1"/>
              </a:cxn>
              <a:cxn ang="T7">
                <a:pos x="T2" y="T3"/>
              </a:cxn>
              <a:cxn ang="T8">
                <a:pos x="T4" y="T5"/>
              </a:cxn>
            </a:cxnLst>
            <a:rect l="T9" t="T10" r="T11" b="T12"/>
            <a:pathLst>
              <a:path w="698" h="178">
                <a:moveTo>
                  <a:pt x="698" y="2"/>
                </a:moveTo>
                <a:lnTo>
                  <a:pt x="393" y="0"/>
                </a:lnTo>
                <a:lnTo>
                  <a:pt x="0" y="178"/>
                </a:lnTo>
              </a:path>
            </a:pathLst>
          </a:custGeom>
          <a:noFill/>
          <a:ln w="11113">
            <a:solidFill>
              <a:srgbClr val="000000"/>
            </a:solidFill>
            <a:round/>
            <a:headEnd/>
            <a:tailEnd/>
          </a:ln>
        </p:spPr>
        <p:txBody>
          <a:bodyPr/>
          <a:lstStyle/>
          <a:p>
            <a:endParaRPr lang="en-US"/>
          </a:p>
        </p:txBody>
      </p:sp>
      <p:sp>
        <p:nvSpPr>
          <p:cNvPr id="83977" name="Line 10"/>
          <p:cNvSpPr>
            <a:spLocks noChangeShapeType="1"/>
          </p:cNvSpPr>
          <p:nvPr/>
        </p:nvSpPr>
        <p:spPr bwMode="auto">
          <a:xfrm>
            <a:off x="8134351" y="4179889"/>
            <a:ext cx="752475" cy="1587"/>
          </a:xfrm>
          <a:prstGeom prst="line">
            <a:avLst/>
          </a:prstGeom>
          <a:noFill/>
          <a:ln w="11113">
            <a:solidFill>
              <a:srgbClr val="000000"/>
            </a:solidFill>
            <a:round/>
            <a:headEnd/>
            <a:tailEnd/>
          </a:ln>
        </p:spPr>
        <p:txBody>
          <a:bodyPr/>
          <a:lstStyle/>
          <a:p>
            <a:endParaRPr lang="en-US"/>
          </a:p>
        </p:txBody>
      </p:sp>
      <p:sp>
        <p:nvSpPr>
          <p:cNvPr id="83978" name="Freeform 11"/>
          <p:cNvSpPr>
            <a:spLocks/>
          </p:cNvSpPr>
          <p:nvPr/>
        </p:nvSpPr>
        <p:spPr bwMode="auto">
          <a:xfrm>
            <a:off x="7918451" y="4722813"/>
            <a:ext cx="968375" cy="203200"/>
          </a:xfrm>
          <a:custGeom>
            <a:avLst/>
            <a:gdLst>
              <a:gd name="T0" fmla="*/ 0 w 731"/>
              <a:gd name="T1" fmla="*/ 0 h 153"/>
              <a:gd name="T2" fmla="*/ 2147483647 w 731"/>
              <a:gd name="T3" fmla="*/ 2147483647 h 153"/>
              <a:gd name="T4" fmla="*/ 2147483647 w 731"/>
              <a:gd name="T5" fmla="*/ 2147483647 h 153"/>
              <a:gd name="T6" fmla="*/ 0 60000 65536"/>
              <a:gd name="T7" fmla="*/ 0 60000 65536"/>
              <a:gd name="T8" fmla="*/ 0 60000 65536"/>
              <a:gd name="T9" fmla="*/ 0 w 731"/>
              <a:gd name="T10" fmla="*/ 0 h 153"/>
              <a:gd name="T11" fmla="*/ 731 w 731"/>
              <a:gd name="T12" fmla="*/ 153 h 153"/>
            </a:gdLst>
            <a:ahLst/>
            <a:cxnLst>
              <a:cxn ang="T6">
                <a:pos x="T0" y="T1"/>
              </a:cxn>
              <a:cxn ang="T7">
                <a:pos x="T2" y="T3"/>
              </a:cxn>
              <a:cxn ang="T8">
                <a:pos x="T4" y="T5"/>
              </a:cxn>
            </a:cxnLst>
            <a:rect l="T9" t="T10" r="T11" b="T12"/>
            <a:pathLst>
              <a:path w="731" h="153">
                <a:moveTo>
                  <a:pt x="0" y="0"/>
                </a:moveTo>
                <a:lnTo>
                  <a:pt x="627" y="153"/>
                </a:lnTo>
                <a:lnTo>
                  <a:pt x="731" y="153"/>
                </a:lnTo>
              </a:path>
            </a:pathLst>
          </a:custGeom>
          <a:noFill/>
          <a:ln w="11113">
            <a:solidFill>
              <a:srgbClr val="000000"/>
            </a:solidFill>
            <a:round/>
            <a:headEnd/>
            <a:tailEnd/>
          </a:ln>
        </p:spPr>
        <p:txBody>
          <a:bodyPr/>
          <a:lstStyle/>
          <a:p>
            <a:endParaRPr lang="en-US"/>
          </a:p>
        </p:txBody>
      </p:sp>
      <p:sp>
        <p:nvSpPr>
          <p:cNvPr id="83979" name="Freeform 12"/>
          <p:cNvSpPr>
            <a:spLocks/>
          </p:cNvSpPr>
          <p:nvPr/>
        </p:nvSpPr>
        <p:spPr bwMode="auto">
          <a:xfrm>
            <a:off x="8331201" y="3081339"/>
            <a:ext cx="555625" cy="306387"/>
          </a:xfrm>
          <a:custGeom>
            <a:avLst/>
            <a:gdLst>
              <a:gd name="T0" fmla="*/ 0 w 420"/>
              <a:gd name="T1" fmla="*/ 2147483647 h 231"/>
              <a:gd name="T2" fmla="*/ 2147483647 w 420"/>
              <a:gd name="T3" fmla="*/ 0 h 231"/>
              <a:gd name="T4" fmla="*/ 2147483647 w 420"/>
              <a:gd name="T5" fmla="*/ 0 h 231"/>
              <a:gd name="T6" fmla="*/ 0 60000 65536"/>
              <a:gd name="T7" fmla="*/ 0 60000 65536"/>
              <a:gd name="T8" fmla="*/ 0 60000 65536"/>
              <a:gd name="T9" fmla="*/ 0 w 420"/>
              <a:gd name="T10" fmla="*/ 0 h 231"/>
              <a:gd name="T11" fmla="*/ 420 w 420"/>
              <a:gd name="T12" fmla="*/ 231 h 231"/>
            </a:gdLst>
            <a:ahLst/>
            <a:cxnLst>
              <a:cxn ang="T6">
                <a:pos x="T0" y="T1"/>
              </a:cxn>
              <a:cxn ang="T7">
                <a:pos x="T2" y="T3"/>
              </a:cxn>
              <a:cxn ang="T8">
                <a:pos x="T4" y="T5"/>
              </a:cxn>
            </a:cxnLst>
            <a:rect l="T9" t="T10" r="T11" b="T12"/>
            <a:pathLst>
              <a:path w="420" h="231">
                <a:moveTo>
                  <a:pt x="0" y="231"/>
                </a:moveTo>
                <a:lnTo>
                  <a:pt x="316" y="0"/>
                </a:lnTo>
                <a:lnTo>
                  <a:pt x="420" y="0"/>
                </a:lnTo>
              </a:path>
            </a:pathLst>
          </a:custGeom>
          <a:noFill/>
          <a:ln w="11113">
            <a:solidFill>
              <a:srgbClr val="000000"/>
            </a:solidFill>
            <a:round/>
            <a:headEnd/>
            <a:tailEnd/>
          </a:ln>
        </p:spPr>
        <p:txBody>
          <a:bodyPr/>
          <a:lstStyle/>
          <a:p>
            <a:endParaRPr lang="en-US"/>
          </a:p>
        </p:txBody>
      </p:sp>
      <p:sp>
        <p:nvSpPr>
          <p:cNvPr id="83980" name="Freeform 13"/>
          <p:cNvSpPr>
            <a:spLocks/>
          </p:cNvSpPr>
          <p:nvPr/>
        </p:nvSpPr>
        <p:spPr bwMode="auto">
          <a:xfrm>
            <a:off x="6305550" y="2028826"/>
            <a:ext cx="1263650" cy="1941513"/>
          </a:xfrm>
          <a:custGeom>
            <a:avLst/>
            <a:gdLst>
              <a:gd name="T0" fmla="*/ 0 w 953"/>
              <a:gd name="T1" fmla="*/ 2147483647 h 1463"/>
              <a:gd name="T2" fmla="*/ 2147483647 w 953"/>
              <a:gd name="T3" fmla="*/ 0 h 1463"/>
              <a:gd name="T4" fmla="*/ 2147483647 w 953"/>
              <a:gd name="T5" fmla="*/ 0 h 1463"/>
              <a:gd name="T6" fmla="*/ 0 60000 65536"/>
              <a:gd name="T7" fmla="*/ 0 60000 65536"/>
              <a:gd name="T8" fmla="*/ 0 60000 65536"/>
              <a:gd name="T9" fmla="*/ 0 w 953"/>
              <a:gd name="T10" fmla="*/ 0 h 1463"/>
              <a:gd name="T11" fmla="*/ 953 w 953"/>
              <a:gd name="T12" fmla="*/ 1463 h 1463"/>
            </a:gdLst>
            <a:ahLst/>
            <a:cxnLst>
              <a:cxn ang="T6">
                <a:pos x="T0" y="T1"/>
              </a:cxn>
              <a:cxn ang="T7">
                <a:pos x="T2" y="T3"/>
              </a:cxn>
              <a:cxn ang="T8">
                <a:pos x="T4" y="T5"/>
              </a:cxn>
            </a:cxnLst>
            <a:rect l="T9" t="T10" r="T11" b="T12"/>
            <a:pathLst>
              <a:path w="953" h="1463">
                <a:moveTo>
                  <a:pt x="0" y="1463"/>
                </a:moveTo>
                <a:lnTo>
                  <a:pt x="798" y="0"/>
                </a:lnTo>
                <a:lnTo>
                  <a:pt x="953" y="0"/>
                </a:lnTo>
              </a:path>
            </a:pathLst>
          </a:custGeom>
          <a:noFill/>
          <a:ln w="11113">
            <a:solidFill>
              <a:srgbClr val="000000"/>
            </a:solidFill>
            <a:round/>
            <a:headEnd/>
            <a:tailEnd/>
          </a:ln>
        </p:spPr>
        <p:txBody>
          <a:bodyPr/>
          <a:lstStyle/>
          <a:p>
            <a:endParaRPr lang="en-US"/>
          </a:p>
        </p:txBody>
      </p:sp>
      <p:sp>
        <p:nvSpPr>
          <p:cNvPr id="83981" name="Line 14"/>
          <p:cNvSpPr>
            <a:spLocks noChangeShapeType="1"/>
          </p:cNvSpPr>
          <p:nvPr/>
        </p:nvSpPr>
        <p:spPr bwMode="auto">
          <a:xfrm>
            <a:off x="5859464" y="5249864"/>
            <a:ext cx="1081087" cy="1587"/>
          </a:xfrm>
          <a:prstGeom prst="line">
            <a:avLst/>
          </a:prstGeom>
          <a:noFill/>
          <a:ln w="11113">
            <a:solidFill>
              <a:srgbClr val="000000"/>
            </a:solidFill>
            <a:round/>
            <a:headEnd/>
            <a:tailEnd/>
          </a:ln>
        </p:spPr>
        <p:txBody>
          <a:bodyPr/>
          <a:lstStyle/>
          <a:p>
            <a:endParaRPr lang="en-US"/>
          </a:p>
        </p:txBody>
      </p:sp>
      <p:sp>
        <p:nvSpPr>
          <p:cNvPr id="83982" name="Line 15"/>
          <p:cNvSpPr>
            <a:spLocks noChangeShapeType="1"/>
          </p:cNvSpPr>
          <p:nvPr/>
        </p:nvSpPr>
        <p:spPr bwMode="auto">
          <a:xfrm>
            <a:off x="6065838" y="6096000"/>
            <a:ext cx="1147762" cy="1588"/>
          </a:xfrm>
          <a:prstGeom prst="line">
            <a:avLst/>
          </a:prstGeom>
          <a:noFill/>
          <a:ln w="11113">
            <a:solidFill>
              <a:srgbClr val="000000"/>
            </a:solidFill>
            <a:round/>
            <a:headEnd/>
            <a:tailEnd/>
          </a:ln>
        </p:spPr>
        <p:txBody>
          <a:bodyPr/>
          <a:lstStyle/>
          <a:p>
            <a:endParaRPr lang="en-US"/>
          </a:p>
        </p:txBody>
      </p:sp>
      <p:sp>
        <p:nvSpPr>
          <p:cNvPr id="83983" name="Freeform 16"/>
          <p:cNvSpPr>
            <a:spLocks/>
          </p:cNvSpPr>
          <p:nvPr/>
        </p:nvSpPr>
        <p:spPr bwMode="auto">
          <a:xfrm>
            <a:off x="6111875" y="4203700"/>
            <a:ext cx="1028700" cy="655638"/>
          </a:xfrm>
          <a:custGeom>
            <a:avLst/>
            <a:gdLst>
              <a:gd name="T0" fmla="*/ 2147483647 w 775"/>
              <a:gd name="T1" fmla="*/ 0 h 495"/>
              <a:gd name="T2" fmla="*/ 2147483647 w 775"/>
              <a:gd name="T3" fmla="*/ 2147483647 h 495"/>
              <a:gd name="T4" fmla="*/ 0 w 775"/>
              <a:gd name="T5" fmla="*/ 2147483647 h 495"/>
              <a:gd name="T6" fmla="*/ 0 60000 65536"/>
              <a:gd name="T7" fmla="*/ 0 60000 65536"/>
              <a:gd name="T8" fmla="*/ 0 60000 65536"/>
              <a:gd name="T9" fmla="*/ 0 w 775"/>
              <a:gd name="T10" fmla="*/ 0 h 495"/>
              <a:gd name="T11" fmla="*/ 775 w 775"/>
              <a:gd name="T12" fmla="*/ 495 h 495"/>
            </a:gdLst>
            <a:ahLst/>
            <a:cxnLst>
              <a:cxn ang="T6">
                <a:pos x="T0" y="T1"/>
              </a:cxn>
              <a:cxn ang="T7">
                <a:pos x="T2" y="T3"/>
              </a:cxn>
              <a:cxn ang="T8">
                <a:pos x="T4" y="T5"/>
              </a:cxn>
            </a:cxnLst>
            <a:rect l="T9" t="T10" r="T11" b="T12"/>
            <a:pathLst>
              <a:path w="775" h="495">
                <a:moveTo>
                  <a:pt x="775" y="0"/>
                </a:moveTo>
                <a:lnTo>
                  <a:pt x="186" y="495"/>
                </a:lnTo>
                <a:lnTo>
                  <a:pt x="0" y="495"/>
                </a:lnTo>
              </a:path>
            </a:pathLst>
          </a:custGeom>
          <a:noFill/>
          <a:ln w="11113">
            <a:solidFill>
              <a:srgbClr val="000000"/>
            </a:solidFill>
            <a:round/>
            <a:headEnd/>
            <a:tailEnd/>
          </a:ln>
        </p:spPr>
        <p:txBody>
          <a:bodyPr/>
          <a:lstStyle/>
          <a:p>
            <a:endParaRPr lang="en-US"/>
          </a:p>
        </p:txBody>
      </p:sp>
      <p:sp>
        <p:nvSpPr>
          <p:cNvPr id="83984" name="Freeform 17"/>
          <p:cNvSpPr>
            <a:spLocks/>
          </p:cNvSpPr>
          <p:nvPr/>
        </p:nvSpPr>
        <p:spPr bwMode="auto">
          <a:xfrm>
            <a:off x="7213600" y="2405063"/>
            <a:ext cx="636588" cy="1054100"/>
          </a:xfrm>
          <a:custGeom>
            <a:avLst/>
            <a:gdLst>
              <a:gd name="T0" fmla="*/ 0 w 480"/>
              <a:gd name="T1" fmla="*/ 2147483647 h 795"/>
              <a:gd name="T2" fmla="*/ 2147483647 w 480"/>
              <a:gd name="T3" fmla="*/ 0 h 795"/>
              <a:gd name="T4" fmla="*/ 2147483647 w 480"/>
              <a:gd name="T5" fmla="*/ 0 h 795"/>
              <a:gd name="T6" fmla="*/ 0 60000 65536"/>
              <a:gd name="T7" fmla="*/ 0 60000 65536"/>
              <a:gd name="T8" fmla="*/ 0 60000 65536"/>
              <a:gd name="T9" fmla="*/ 0 w 480"/>
              <a:gd name="T10" fmla="*/ 0 h 795"/>
              <a:gd name="T11" fmla="*/ 480 w 480"/>
              <a:gd name="T12" fmla="*/ 795 h 795"/>
            </a:gdLst>
            <a:ahLst/>
            <a:cxnLst>
              <a:cxn ang="T6">
                <a:pos x="T0" y="T1"/>
              </a:cxn>
              <a:cxn ang="T7">
                <a:pos x="T2" y="T3"/>
              </a:cxn>
              <a:cxn ang="T8">
                <a:pos x="T4" y="T5"/>
              </a:cxn>
            </a:cxnLst>
            <a:rect l="T9" t="T10" r="T11" b="T12"/>
            <a:pathLst>
              <a:path w="480" h="795">
                <a:moveTo>
                  <a:pt x="0" y="795"/>
                </a:moveTo>
                <a:lnTo>
                  <a:pt x="391" y="0"/>
                </a:lnTo>
                <a:lnTo>
                  <a:pt x="480" y="0"/>
                </a:lnTo>
              </a:path>
            </a:pathLst>
          </a:custGeom>
          <a:noFill/>
          <a:ln w="11113">
            <a:solidFill>
              <a:srgbClr val="000000"/>
            </a:solidFill>
            <a:round/>
            <a:headEnd/>
            <a:tailEnd/>
          </a:ln>
        </p:spPr>
        <p:txBody>
          <a:bodyPr/>
          <a:lstStyle/>
          <a:p>
            <a:endParaRPr lang="en-US"/>
          </a:p>
        </p:txBody>
      </p:sp>
      <p:sp>
        <p:nvSpPr>
          <p:cNvPr id="83985" name="Rectangle 18"/>
          <p:cNvSpPr>
            <a:spLocks noChangeArrowheads="1"/>
          </p:cNvSpPr>
          <p:nvPr/>
        </p:nvSpPr>
        <p:spPr bwMode="auto">
          <a:xfrm>
            <a:off x="8912226" y="6210301"/>
            <a:ext cx="760413" cy="168275"/>
          </a:xfrm>
          <a:prstGeom prst="rect">
            <a:avLst/>
          </a:prstGeom>
          <a:noFill/>
          <a:ln w="9525">
            <a:noFill/>
            <a:miter lim="800000"/>
            <a:headEnd/>
            <a:tailEnd/>
          </a:ln>
        </p:spPr>
        <p:txBody>
          <a:bodyPr wrap="none" lIns="0" tIns="0" rIns="0" bIns="0">
            <a:spAutoFit/>
          </a:bodyPr>
          <a:lstStyle/>
          <a:p>
            <a:r>
              <a:rPr lang="en-US" sz="1100" b="1">
                <a:solidFill>
                  <a:srgbClr val="000000"/>
                </a:solidFill>
              </a:rPr>
              <a:t>Spinal cord</a:t>
            </a:r>
            <a:endParaRPr lang="en-US" sz="1100" b="1"/>
          </a:p>
        </p:txBody>
      </p:sp>
      <p:sp>
        <p:nvSpPr>
          <p:cNvPr id="83986" name="Rectangle 19"/>
          <p:cNvSpPr>
            <a:spLocks noChangeArrowheads="1"/>
          </p:cNvSpPr>
          <p:nvPr/>
        </p:nvSpPr>
        <p:spPr bwMode="auto">
          <a:xfrm>
            <a:off x="7966076" y="2309814"/>
            <a:ext cx="652463" cy="168275"/>
          </a:xfrm>
          <a:prstGeom prst="rect">
            <a:avLst/>
          </a:prstGeom>
          <a:noFill/>
          <a:ln w="9525">
            <a:noFill/>
            <a:miter lim="800000"/>
            <a:headEnd/>
            <a:tailEnd/>
          </a:ln>
        </p:spPr>
        <p:txBody>
          <a:bodyPr wrap="none" lIns="0" tIns="0" rIns="0" bIns="0">
            <a:spAutoFit/>
          </a:bodyPr>
          <a:lstStyle/>
          <a:p>
            <a:r>
              <a:rPr lang="en-US" sz="1100" b="1">
                <a:solidFill>
                  <a:srgbClr val="000000"/>
                </a:solidFill>
              </a:rPr>
              <a:t>Thalamus</a:t>
            </a:r>
            <a:endParaRPr lang="en-US" sz="1100" b="1"/>
          </a:p>
        </p:txBody>
      </p:sp>
      <p:sp>
        <p:nvSpPr>
          <p:cNvPr id="83987" name="Rectangle 20"/>
          <p:cNvSpPr>
            <a:spLocks noChangeArrowheads="1"/>
          </p:cNvSpPr>
          <p:nvPr/>
        </p:nvSpPr>
        <p:spPr bwMode="auto">
          <a:xfrm>
            <a:off x="7654926" y="1936751"/>
            <a:ext cx="963613" cy="168275"/>
          </a:xfrm>
          <a:prstGeom prst="rect">
            <a:avLst/>
          </a:prstGeom>
          <a:noFill/>
          <a:ln w="9525">
            <a:noFill/>
            <a:miter lim="800000"/>
            <a:headEnd/>
            <a:tailEnd/>
          </a:ln>
        </p:spPr>
        <p:txBody>
          <a:bodyPr wrap="none" lIns="0" tIns="0" rIns="0" bIns="0">
            <a:spAutoFit/>
          </a:bodyPr>
          <a:lstStyle/>
          <a:p>
            <a:r>
              <a:rPr lang="en-US" sz="1100" b="1">
                <a:solidFill>
                  <a:srgbClr val="000000"/>
                </a:solidFill>
              </a:rPr>
              <a:t>Hypothalamus</a:t>
            </a:r>
            <a:endParaRPr lang="en-US" sz="1100" b="1"/>
          </a:p>
        </p:txBody>
      </p:sp>
      <p:sp>
        <p:nvSpPr>
          <p:cNvPr id="83988" name="Rectangle 21"/>
          <p:cNvSpPr>
            <a:spLocks noChangeArrowheads="1"/>
          </p:cNvSpPr>
          <p:nvPr/>
        </p:nvSpPr>
        <p:spPr bwMode="auto">
          <a:xfrm>
            <a:off x="8959851" y="2120901"/>
            <a:ext cx="917575" cy="168275"/>
          </a:xfrm>
          <a:prstGeom prst="rect">
            <a:avLst/>
          </a:prstGeom>
          <a:noFill/>
          <a:ln w="9525">
            <a:noFill/>
            <a:miter lim="800000"/>
            <a:headEnd/>
            <a:tailEnd/>
          </a:ln>
        </p:spPr>
        <p:txBody>
          <a:bodyPr wrap="none" lIns="0" tIns="0" rIns="0" bIns="0">
            <a:spAutoFit/>
          </a:bodyPr>
          <a:lstStyle/>
          <a:p>
            <a:r>
              <a:rPr lang="en-US" sz="1100" b="1">
                <a:solidFill>
                  <a:srgbClr val="000000"/>
                </a:solidFill>
              </a:rPr>
              <a:t>Diencephalon</a:t>
            </a:r>
            <a:endParaRPr lang="en-US" sz="1100" b="1"/>
          </a:p>
        </p:txBody>
      </p:sp>
      <p:sp>
        <p:nvSpPr>
          <p:cNvPr id="83989" name="Rectangle 22"/>
          <p:cNvSpPr>
            <a:spLocks noChangeArrowheads="1"/>
          </p:cNvSpPr>
          <p:nvPr/>
        </p:nvSpPr>
        <p:spPr bwMode="auto">
          <a:xfrm>
            <a:off x="5443538" y="5151439"/>
            <a:ext cx="342900" cy="168275"/>
          </a:xfrm>
          <a:prstGeom prst="rect">
            <a:avLst/>
          </a:prstGeom>
          <a:noFill/>
          <a:ln w="9525">
            <a:noFill/>
            <a:miter lim="800000"/>
            <a:headEnd/>
            <a:tailEnd/>
          </a:ln>
        </p:spPr>
        <p:txBody>
          <a:bodyPr wrap="none" lIns="0" tIns="0" rIns="0" bIns="0">
            <a:spAutoFit/>
          </a:bodyPr>
          <a:lstStyle/>
          <a:p>
            <a:r>
              <a:rPr lang="en-US" sz="1100" b="1">
                <a:solidFill>
                  <a:srgbClr val="000000"/>
                </a:solidFill>
              </a:rPr>
              <a:t>Pons</a:t>
            </a:r>
            <a:endParaRPr lang="en-US" sz="1100" b="1"/>
          </a:p>
        </p:txBody>
      </p:sp>
      <p:sp>
        <p:nvSpPr>
          <p:cNvPr id="83990" name="Rectangle 23"/>
          <p:cNvSpPr>
            <a:spLocks noChangeArrowheads="1"/>
          </p:cNvSpPr>
          <p:nvPr/>
        </p:nvSpPr>
        <p:spPr bwMode="auto">
          <a:xfrm>
            <a:off x="5443539" y="4759326"/>
            <a:ext cx="581025" cy="168275"/>
          </a:xfrm>
          <a:prstGeom prst="rect">
            <a:avLst/>
          </a:prstGeom>
          <a:noFill/>
          <a:ln w="9525">
            <a:noFill/>
            <a:miter lim="800000"/>
            <a:headEnd/>
            <a:tailEnd/>
          </a:ln>
        </p:spPr>
        <p:txBody>
          <a:bodyPr wrap="none" lIns="0" tIns="0" rIns="0" bIns="0">
            <a:spAutoFit/>
          </a:bodyPr>
          <a:lstStyle/>
          <a:p>
            <a:r>
              <a:rPr lang="en-US" sz="1100" b="1">
                <a:solidFill>
                  <a:srgbClr val="000000"/>
                </a:solidFill>
              </a:rPr>
              <a:t>Midbrain</a:t>
            </a:r>
            <a:endParaRPr lang="en-US" sz="1100" b="1"/>
          </a:p>
        </p:txBody>
      </p:sp>
      <p:sp>
        <p:nvSpPr>
          <p:cNvPr id="83991" name="Freeform 24"/>
          <p:cNvSpPr>
            <a:spLocks/>
          </p:cNvSpPr>
          <p:nvPr/>
        </p:nvSpPr>
        <p:spPr bwMode="auto">
          <a:xfrm>
            <a:off x="8691563" y="2020888"/>
            <a:ext cx="114300" cy="393700"/>
          </a:xfrm>
          <a:custGeom>
            <a:avLst/>
            <a:gdLst>
              <a:gd name="T0" fmla="*/ 0 w 87"/>
              <a:gd name="T1" fmla="*/ 2147483647 h 298"/>
              <a:gd name="T2" fmla="*/ 2147483647 w 87"/>
              <a:gd name="T3" fmla="*/ 2147483647 h 298"/>
              <a:gd name="T4" fmla="*/ 2147483647 w 87"/>
              <a:gd name="T5" fmla="*/ 0 h 298"/>
              <a:gd name="T6" fmla="*/ 2147483647 w 87"/>
              <a:gd name="T7" fmla="*/ 0 h 298"/>
              <a:gd name="T8" fmla="*/ 0 60000 65536"/>
              <a:gd name="T9" fmla="*/ 0 60000 65536"/>
              <a:gd name="T10" fmla="*/ 0 60000 65536"/>
              <a:gd name="T11" fmla="*/ 0 60000 65536"/>
              <a:gd name="T12" fmla="*/ 0 w 87"/>
              <a:gd name="T13" fmla="*/ 0 h 298"/>
              <a:gd name="T14" fmla="*/ 87 w 87"/>
              <a:gd name="T15" fmla="*/ 298 h 298"/>
            </a:gdLst>
            <a:ahLst/>
            <a:cxnLst>
              <a:cxn ang="T8">
                <a:pos x="T0" y="T1"/>
              </a:cxn>
              <a:cxn ang="T9">
                <a:pos x="T2" y="T3"/>
              </a:cxn>
              <a:cxn ang="T10">
                <a:pos x="T4" y="T5"/>
              </a:cxn>
              <a:cxn ang="T11">
                <a:pos x="T6" y="T7"/>
              </a:cxn>
            </a:cxnLst>
            <a:rect l="T12" t="T13" r="T14" b="T15"/>
            <a:pathLst>
              <a:path w="87" h="298">
                <a:moveTo>
                  <a:pt x="0" y="298"/>
                </a:moveTo>
                <a:lnTo>
                  <a:pt x="87" y="298"/>
                </a:lnTo>
                <a:lnTo>
                  <a:pt x="87" y="0"/>
                </a:lnTo>
                <a:lnTo>
                  <a:pt x="37" y="0"/>
                </a:lnTo>
              </a:path>
            </a:pathLst>
          </a:custGeom>
          <a:noFill/>
          <a:ln w="11113">
            <a:solidFill>
              <a:srgbClr val="000000"/>
            </a:solidFill>
            <a:round/>
            <a:headEnd/>
            <a:tailEnd/>
          </a:ln>
        </p:spPr>
        <p:txBody>
          <a:bodyPr/>
          <a:lstStyle/>
          <a:p>
            <a:endParaRPr lang="en-US"/>
          </a:p>
        </p:txBody>
      </p:sp>
      <p:sp>
        <p:nvSpPr>
          <p:cNvPr id="83992" name="Line 25"/>
          <p:cNvSpPr>
            <a:spLocks noChangeShapeType="1"/>
          </p:cNvSpPr>
          <p:nvPr/>
        </p:nvSpPr>
        <p:spPr bwMode="auto">
          <a:xfrm>
            <a:off x="8805863" y="2216150"/>
            <a:ext cx="119062" cy="1588"/>
          </a:xfrm>
          <a:prstGeom prst="line">
            <a:avLst/>
          </a:prstGeom>
          <a:noFill/>
          <a:ln w="11113">
            <a:solidFill>
              <a:srgbClr val="000000"/>
            </a:solidFill>
            <a:round/>
            <a:headEnd/>
            <a:tailEnd/>
          </a:ln>
        </p:spPr>
        <p:txBody>
          <a:bodyPr/>
          <a:lstStyle/>
          <a:p>
            <a:endParaRPr lang="en-US"/>
          </a:p>
        </p:txBody>
      </p:sp>
      <p:sp>
        <p:nvSpPr>
          <p:cNvPr id="83993" name="Text Box 26"/>
          <p:cNvSpPr txBox="1">
            <a:spLocks noChangeArrowheads="1"/>
          </p:cNvSpPr>
          <p:nvPr/>
        </p:nvSpPr>
        <p:spPr bwMode="auto">
          <a:xfrm>
            <a:off x="8912226" y="2987675"/>
            <a:ext cx="696913" cy="336550"/>
          </a:xfrm>
          <a:prstGeom prst="rect">
            <a:avLst/>
          </a:prstGeom>
          <a:noFill/>
          <a:ln w="9525">
            <a:noFill/>
            <a:miter lim="800000"/>
            <a:headEnd/>
            <a:tailEnd/>
          </a:ln>
        </p:spPr>
        <p:txBody>
          <a:bodyPr wrap="none" lIns="0" tIns="0" bIns="0">
            <a:spAutoFit/>
          </a:bodyPr>
          <a:lstStyle/>
          <a:p>
            <a:r>
              <a:rPr lang="en-US" sz="1100" b="1"/>
              <a:t>Corpus</a:t>
            </a:r>
          </a:p>
          <a:p>
            <a:r>
              <a:rPr lang="en-US" sz="1100" b="1"/>
              <a:t>callosum</a:t>
            </a:r>
          </a:p>
        </p:txBody>
      </p:sp>
      <p:sp>
        <p:nvSpPr>
          <p:cNvPr id="83994" name="Text Box 27"/>
          <p:cNvSpPr txBox="1">
            <a:spLocks noChangeArrowheads="1"/>
          </p:cNvSpPr>
          <p:nvPr/>
        </p:nvSpPr>
        <p:spPr bwMode="auto">
          <a:xfrm>
            <a:off x="8912226" y="4090988"/>
            <a:ext cx="1008063" cy="336550"/>
          </a:xfrm>
          <a:prstGeom prst="rect">
            <a:avLst/>
          </a:prstGeom>
          <a:noFill/>
          <a:ln w="9525">
            <a:noFill/>
            <a:miter lim="800000"/>
            <a:headEnd/>
            <a:tailEnd/>
          </a:ln>
        </p:spPr>
        <p:txBody>
          <a:bodyPr wrap="none" lIns="0" tIns="0" bIns="0">
            <a:spAutoFit/>
          </a:bodyPr>
          <a:lstStyle/>
          <a:p>
            <a:r>
              <a:rPr lang="en-US" sz="1100" b="1"/>
              <a:t>Corpora</a:t>
            </a:r>
          </a:p>
          <a:p>
            <a:r>
              <a:rPr lang="en-US" sz="1100" b="1"/>
              <a:t>quadrigemina</a:t>
            </a:r>
          </a:p>
        </p:txBody>
      </p:sp>
      <p:sp>
        <p:nvSpPr>
          <p:cNvPr id="83995" name="Text Box 28"/>
          <p:cNvSpPr txBox="1">
            <a:spLocks noChangeArrowheads="1"/>
          </p:cNvSpPr>
          <p:nvPr/>
        </p:nvSpPr>
        <p:spPr bwMode="auto">
          <a:xfrm>
            <a:off x="8912226" y="4845050"/>
            <a:ext cx="714375" cy="336550"/>
          </a:xfrm>
          <a:prstGeom prst="rect">
            <a:avLst/>
          </a:prstGeom>
          <a:noFill/>
          <a:ln w="9525">
            <a:noFill/>
            <a:miter lim="800000"/>
            <a:headEnd/>
            <a:tailEnd/>
          </a:ln>
        </p:spPr>
        <p:txBody>
          <a:bodyPr wrap="none" lIns="0" tIns="0" bIns="0">
            <a:spAutoFit/>
          </a:bodyPr>
          <a:lstStyle/>
          <a:p>
            <a:r>
              <a:rPr lang="en-US" sz="1100" b="1"/>
              <a:t>Cerebral</a:t>
            </a:r>
          </a:p>
          <a:p>
            <a:r>
              <a:rPr lang="en-US" sz="1100" b="1"/>
              <a:t>aqueduct</a:t>
            </a:r>
          </a:p>
        </p:txBody>
      </p:sp>
      <p:sp>
        <p:nvSpPr>
          <p:cNvPr id="83996" name="Text Box 29"/>
          <p:cNvSpPr txBox="1">
            <a:spLocks noChangeArrowheads="1"/>
          </p:cNvSpPr>
          <p:nvPr/>
        </p:nvSpPr>
        <p:spPr bwMode="auto">
          <a:xfrm>
            <a:off x="8912226" y="5597525"/>
            <a:ext cx="735013" cy="336550"/>
          </a:xfrm>
          <a:prstGeom prst="rect">
            <a:avLst/>
          </a:prstGeom>
          <a:noFill/>
          <a:ln w="9525">
            <a:noFill/>
            <a:miter lim="800000"/>
            <a:headEnd/>
            <a:tailEnd/>
          </a:ln>
        </p:spPr>
        <p:txBody>
          <a:bodyPr wrap="none" lIns="0" tIns="0" bIns="0">
            <a:spAutoFit/>
          </a:bodyPr>
          <a:lstStyle/>
          <a:p>
            <a:r>
              <a:rPr lang="en-US" sz="1100" b="1"/>
              <a:t>Reticular</a:t>
            </a:r>
          </a:p>
          <a:p>
            <a:r>
              <a:rPr lang="en-US" sz="1100" b="1"/>
              <a:t>formation</a:t>
            </a:r>
          </a:p>
        </p:txBody>
      </p:sp>
      <p:sp>
        <p:nvSpPr>
          <p:cNvPr id="83997" name="Text Box 30"/>
          <p:cNvSpPr txBox="1">
            <a:spLocks noChangeArrowheads="1"/>
          </p:cNvSpPr>
          <p:nvPr/>
        </p:nvSpPr>
        <p:spPr bwMode="auto">
          <a:xfrm>
            <a:off x="5443538" y="6003925"/>
            <a:ext cx="760412" cy="336550"/>
          </a:xfrm>
          <a:prstGeom prst="rect">
            <a:avLst/>
          </a:prstGeom>
          <a:noFill/>
          <a:ln w="9525">
            <a:noFill/>
            <a:miter lim="800000"/>
            <a:headEnd/>
            <a:tailEnd/>
          </a:ln>
        </p:spPr>
        <p:txBody>
          <a:bodyPr wrap="none" lIns="0" tIns="0" bIns="0">
            <a:spAutoFit/>
          </a:bodyPr>
          <a:lstStyle/>
          <a:p>
            <a:r>
              <a:rPr lang="en-US" sz="1100" b="1"/>
              <a:t>Medulla</a:t>
            </a:r>
          </a:p>
          <a:p>
            <a:r>
              <a:rPr lang="en-US" sz="1100" b="1"/>
              <a:t>oblongata</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tle 1"/>
          <p:cNvSpPr>
            <a:spLocks noGrp="1"/>
          </p:cNvSpPr>
          <p:nvPr>
            <p:ph type="title"/>
          </p:nvPr>
        </p:nvSpPr>
        <p:spPr>
          <a:xfrm>
            <a:off x="1981200" y="457200"/>
            <a:ext cx="8229600" cy="1066800"/>
          </a:xfrm>
        </p:spPr>
        <p:txBody>
          <a:bodyPr/>
          <a:lstStyle/>
          <a:p>
            <a:r>
              <a:rPr lang="en-US" smtClean="0"/>
              <a:t>Spinal Cord</a:t>
            </a:r>
          </a:p>
        </p:txBody>
      </p:sp>
      <p:sp>
        <p:nvSpPr>
          <p:cNvPr id="84994" name="Content Placeholder 2"/>
          <p:cNvSpPr>
            <a:spLocks noGrp="1"/>
          </p:cNvSpPr>
          <p:nvPr>
            <p:ph idx="1"/>
          </p:nvPr>
        </p:nvSpPr>
        <p:spPr>
          <a:xfrm>
            <a:off x="1981200" y="1371600"/>
            <a:ext cx="8229600" cy="5202238"/>
          </a:xfrm>
        </p:spPr>
        <p:txBody>
          <a:bodyPr/>
          <a:lstStyle/>
          <a:p>
            <a:pPr algn="just"/>
            <a:r>
              <a:rPr lang="en-US" smtClean="0">
                <a:latin typeface="Times New Roman" pitchFamily="18" charset="0"/>
                <a:cs typeface="Times New Roman" pitchFamily="18" charset="0"/>
              </a:rPr>
              <a:t>It is the long, cylindrical cord like structure of CNS, which is suspended in Vertebral column.</a:t>
            </a:r>
          </a:p>
          <a:p>
            <a:pPr algn="just"/>
            <a:r>
              <a:rPr lang="en-US" smtClean="0">
                <a:latin typeface="Times New Roman" pitchFamily="18" charset="0"/>
                <a:cs typeface="Times New Roman" pitchFamily="18" charset="0"/>
              </a:rPr>
              <a:t>It is approximately 45 cm long &amp; thickness of about little finger.</a:t>
            </a:r>
          </a:p>
          <a:p>
            <a:pPr algn="just"/>
            <a:r>
              <a:rPr lang="en-US" smtClean="0">
                <a:latin typeface="Times New Roman" pitchFamily="18" charset="0"/>
                <a:cs typeface="Times New Roman" pitchFamily="18" charset="0"/>
              </a:rPr>
              <a:t>It begins at foramen magnum and ends at L1/L2 interspace.</a:t>
            </a:r>
          </a:p>
          <a:p>
            <a:pPr algn="just"/>
            <a:r>
              <a:rPr lang="en-US" smtClean="0">
                <a:latin typeface="Times New Roman" pitchFamily="18" charset="0"/>
                <a:cs typeface="Times New Roman" pitchFamily="18" charset="0"/>
              </a:rPr>
              <a:t>The end of the spinal cord at L1/L2 is called as Conus medullaris, below which it continues as bunch of nerve fibers called as Cauda equina, which ends as filum terminale at the level of coccyx.</a:t>
            </a:r>
          </a:p>
          <a:p>
            <a:pPr algn="just"/>
            <a:endParaRPr lang="en-US" smtClean="0">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68</a:t>
            </a:fld>
            <a:endParaRPr lang="en-US"/>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7" name="Picture 4" descr="13-29_SpinlCrdStrct_1"/>
          <p:cNvPicPr>
            <a:picLocks noChangeAspect="1" noChangeArrowheads="1"/>
          </p:cNvPicPr>
          <p:nvPr/>
        </p:nvPicPr>
        <p:blipFill>
          <a:blip r:embed="rId2"/>
          <a:srcRect l="8235" t="11818" r="58824" b="22728"/>
          <a:stretch>
            <a:fillRect/>
          </a:stretch>
        </p:blipFill>
        <p:spPr bwMode="auto">
          <a:xfrm>
            <a:off x="2209800" y="457200"/>
            <a:ext cx="2382838" cy="6127750"/>
          </a:xfrm>
          <a:prstGeom prst="rect">
            <a:avLst/>
          </a:prstGeom>
          <a:noFill/>
          <a:ln w="9525">
            <a:noFill/>
            <a:miter lim="800000"/>
            <a:headEnd/>
            <a:tailEnd/>
          </a:ln>
        </p:spPr>
      </p:pic>
      <p:pic>
        <p:nvPicPr>
          <p:cNvPr id="86018" name="Picture 8" descr="spinal nerve roots"/>
          <p:cNvPicPr>
            <a:picLocks noChangeAspect="1" noChangeArrowheads="1"/>
          </p:cNvPicPr>
          <p:nvPr/>
        </p:nvPicPr>
        <p:blipFill>
          <a:blip r:embed="rId3"/>
          <a:srcRect l="27429" t="4906" r="38722" b="4906"/>
          <a:stretch>
            <a:fillRect/>
          </a:stretch>
        </p:blipFill>
        <p:spPr bwMode="auto">
          <a:xfrm>
            <a:off x="5257800" y="838200"/>
            <a:ext cx="1919288" cy="5041900"/>
          </a:xfrm>
          <a:prstGeom prst="rect">
            <a:avLst/>
          </a:prstGeom>
          <a:noFill/>
          <a:ln w="9525">
            <a:noFill/>
            <a:miter lim="800000"/>
            <a:headEnd/>
            <a:tailEnd/>
          </a:ln>
        </p:spPr>
      </p:pic>
      <p:pic>
        <p:nvPicPr>
          <p:cNvPr id="86019" name="Picture 4" descr="12-11_NeuronClssFnct_3"/>
          <p:cNvPicPr>
            <a:picLocks noChangeAspect="1" noChangeArrowheads="1"/>
          </p:cNvPicPr>
          <p:nvPr/>
        </p:nvPicPr>
        <p:blipFill>
          <a:blip r:embed="rId4"/>
          <a:srcRect l="59091" t="24706" r="2727" b="16470"/>
          <a:stretch>
            <a:fillRect/>
          </a:stretch>
        </p:blipFill>
        <p:spPr bwMode="auto">
          <a:xfrm>
            <a:off x="7786688" y="2209800"/>
            <a:ext cx="2881312" cy="34290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69</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ChangeArrowheads="1"/>
          </p:cNvSpPr>
          <p:nvPr/>
        </p:nvSpPr>
        <p:spPr bwMode="auto">
          <a:xfrm>
            <a:off x="1905000" y="304801"/>
            <a:ext cx="8382000" cy="1354217"/>
          </a:xfrm>
          <a:prstGeom prst="rect">
            <a:avLst/>
          </a:prstGeom>
          <a:noFill/>
          <a:ln w="9525">
            <a:noFill/>
            <a:miter lim="800000"/>
            <a:headEnd/>
            <a:tailEnd/>
          </a:ln>
        </p:spPr>
        <p:txBody>
          <a:bodyPr>
            <a:spAutoFit/>
          </a:bodyPr>
          <a:lstStyle/>
          <a:p>
            <a:pPr marL="342900" indent="-342900" fontAlgn="auto">
              <a:spcBef>
                <a:spcPct val="20000"/>
              </a:spcBef>
              <a:spcAft>
                <a:spcPts val="0"/>
              </a:spcAft>
              <a:buClr>
                <a:srgbClr val="339933"/>
              </a:buClr>
              <a:tabLst>
                <a:tab pos="2743200" algn="l"/>
              </a:tabLst>
              <a:defRPr/>
            </a:pPr>
            <a:r>
              <a:rPr lang="en-US" sz="4100">
                <a:solidFill>
                  <a:srgbClr val="000099"/>
                </a:solidFill>
                <a:effectLst>
                  <a:outerShdw blurRad="38100" dist="38100" dir="2700000" algn="tl">
                    <a:srgbClr val="C0C0C0"/>
                  </a:outerShdw>
                </a:effectLst>
              </a:rPr>
              <a:t>Organization of the Nervous System</a:t>
            </a:r>
          </a:p>
        </p:txBody>
      </p:sp>
      <p:sp>
        <p:nvSpPr>
          <p:cNvPr id="20482"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7.4</a:t>
            </a:r>
            <a:endParaRPr lang="en-US" sz="4400" b="1">
              <a:solidFill>
                <a:schemeClr val="tx2"/>
              </a:solidFill>
              <a:latin typeface="Georgia" pitchFamily="18" charset="0"/>
            </a:endParaRPr>
          </a:p>
        </p:txBody>
      </p:sp>
      <p:sp>
        <p:nvSpPr>
          <p:cNvPr id="20483"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20484"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20485"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8199" name="Text Box 7"/>
          <p:cNvSpPr txBox="1">
            <a:spLocks noChangeArrowheads="1"/>
          </p:cNvSpPr>
          <p:nvPr/>
        </p:nvSpPr>
        <p:spPr bwMode="auto">
          <a:xfrm>
            <a:off x="1905001" y="1417639"/>
            <a:ext cx="8245475" cy="461665"/>
          </a:xfrm>
          <a:prstGeom prst="rect">
            <a:avLst/>
          </a:prstGeom>
          <a:noFill/>
          <a:ln w="9525">
            <a:noFill/>
            <a:miter lim="800000"/>
            <a:headEnd/>
            <a:tailEnd/>
          </a:ln>
        </p:spPr>
        <p:txBody>
          <a:bodyPr>
            <a:spAutoFit/>
          </a:bodyPr>
          <a:lstStyle/>
          <a:p>
            <a:pPr marL="342900" indent="-342900">
              <a:lnSpc>
                <a:spcPct val="80000"/>
              </a:lnSpc>
              <a:spcAft>
                <a:spcPct val="50000"/>
              </a:spcAft>
              <a:buClr>
                <a:srgbClr val="FF6600"/>
              </a:buClr>
            </a:pPr>
            <a:endParaRPr lang="en-US" sz="3000"/>
          </a:p>
        </p:txBody>
      </p:sp>
      <p:pic>
        <p:nvPicPr>
          <p:cNvPr id="8200" name="Picture 8"/>
          <p:cNvPicPr>
            <a:picLocks noChangeAspect="1" noChangeArrowheads="1"/>
          </p:cNvPicPr>
          <p:nvPr/>
        </p:nvPicPr>
        <p:blipFill>
          <a:blip r:embed="rId2"/>
          <a:srcRect b="2922"/>
          <a:stretch>
            <a:fillRect/>
          </a:stretch>
        </p:blipFill>
        <p:spPr bwMode="auto">
          <a:xfrm>
            <a:off x="4427539" y="1143000"/>
            <a:ext cx="3335337" cy="5257800"/>
          </a:xfrm>
          <a:prstGeom prst="rect">
            <a:avLst/>
          </a:prstGeom>
          <a:noFill/>
          <a:ln w="9525">
            <a:noFill/>
            <a:miter lim="800000"/>
            <a:headEnd/>
            <a:tailEnd/>
          </a:ln>
        </p:spPr>
      </p:pic>
      <p:sp>
        <p:nvSpPr>
          <p:cNvPr id="8201" name="Text Box 9"/>
          <p:cNvSpPr txBox="1">
            <a:spLocks noChangeArrowheads="1"/>
          </p:cNvSpPr>
          <p:nvPr/>
        </p:nvSpPr>
        <p:spPr bwMode="auto">
          <a:xfrm>
            <a:off x="2933700" y="6126164"/>
            <a:ext cx="1409700" cy="274637"/>
          </a:xfrm>
          <a:prstGeom prst="rect">
            <a:avLst/>
          </a:prstGeom>
          <a:noFill/>
          <a:ln w="9525">
            <a:noFill/>
            <a:miter lim="800000"/>
            <a:headEnd/>
            <a:tailEnd/>
          </a:ln>
        </p:spPr>
        <p:txBody>
          <a:bodyPr>
            <a:spAutoFit/>
          </a:bodyPr>
          <a:lstStyle/>
          <a:p>
            <a:pPr algn="r" eaLnBrk="0" hangingPunct="0"/>
            <a:r>
              <a:rPr lang="en-US" sz="1200"/>
              <a:t>Figure 7.2</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7</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8194">
                                            <p:txEl>
                                              <p:pRg st="0" end="0"/>
                                            </p:txEl>
                                          </p:spTgt>
                                        </p:tgtEl>
                                        <p:attrNameLst>
                                          <p:attrName>style.visibility</p:attrName>
                                        </p:attrNameLst>
                                      </p:cBhvr>
                                      <p:to>
                                        <p:strVal val="visible"/>
                                      </p:to>
                                    </p:set>
                                    <p:animEffect transition="in" filter="dissolve">
                                      <p:cBhvr>
                                        <p:cTn id="7" dur="500"/>
                                        <p:tgtEl>
                                          <p:spTgt spid="8194">
                                            <p:txEl>
                                              <p:pRg st="0" end="0"/>
                                            </p:txEl>
                                          </p:spTgt>
                                        </p:tgtEl>
                                      </p:cBhvr>
                                    </p:animEffect>
                                  </p:childTnLst>
                                </p:cTn>
                              </p:par>
                            </p:childTnLst>
                          </p:cTn>
                        </p:par>
                        <p:par>
                          <p:cTn id="8" fill="hold">
                            <p:stCondLst>
                              <p:cond delay="500"/>
                            </p:stCondLst>
                            <p:childTnLst>
                              <p:par>
                                <p:cTn id="9" presetID="9" presetClass="entr" presetSubtype="0" fill="hold" grpId="0" nodeType="afterEffect" nodePh="1">
                                  <p:stCondLst>
                                    <p:cond delay="0"/>
                                  </p:stCondLst>
                                  <p:endCondLst>
                                    <p:cond delay="0"/>
                                  </p:endCondLst>
                                  <p:childTnLst>
                                    <p:set>
                                      <p:cBhvr>
                                        <p:cTn id="10" dur="1" fill="hold">
                                          <p:stCondLst>
                                            <p:cond delay="0"/>
                                          </p:stCondLst>
                                        </p:cTn>
                                        <p:tgtEl>
                                          <p:spTgt spid="8199"/>
                                        </p:tgtEl>
                                        <p:attrNameLst>
                                          <p:attrName>style.visibility</p:attrName>
                                        </p:attrNameLst>
                                      </p:cBhvr>
                                      <p:to>
                                        <p:strVal val="visible"/>
                                      </p:to>
                                    </p:set>
                                    <p:animEffect transition="in" filter="dissolve">
                                      <p:cBhvr>
                                        <p:cTn id="11" dur="500"/>
                                        <p:tgtEl>
                                          <p:spTgt spid="8199"/>
                                        </p:tgtEl>
                                      </p:cBhvr>
                                    </p:animEffect>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8200"/>
                                        </p:tgtEl>
                                        <p:attrNameLst>
                                          <p:attrName>style.visibility</p:attrName>
                                        </p:attrNameLst>
                                      </p:cBhvr>
                                      <p:to>
                                        <p:strVal val="visible"/>
                                      </p:to>
                                    </p:set>
                                    <p:animEffect transition="in" filter="dissolve">
                                      <p:cBhvr>
                                        <p:cTn id="15" dur="500"/>
                                        <p:tgtEl>
                                          <p:spTgt spid="8200"/>
                                        </p:tgtEl>
                                      </p:cBhvr>
                                    </p:animEffect>
                                  </p:childTnLst>
                                </p:cTn>
                              </p:par>
                            </p:childTnLst>
                          </p:cTn>
                        </p:par>
                        <p:par>
                          <p:cTn id="16" fill="hold">
                            <p:stCondLst>
                              <p:cond delay="1500"/>
                            </p:stCondLst>
                            <p:childTnLst>
                              <p:par>
                                <p:cTn id="17" presetID="1" presetClass="entr" presetSubtype="0" fill="hold" grpId="0" nodeType="afterEffect">
                                  <p:stCondLst>
                                    <p:cond delay="0"/>
                                  </p:stCondLst>
                                  <p:childTnLst>
                                    <p:set>
                                      <p:cBhvr>
                                        <p:cTn id="18" dur="1" fill="hold">
                                          <p:stCondLst>
                                            <p:cond delay="499"/>
                                          </p:stCondLst>
                                        </p:cTn>
                                        <p:tgtEl>
                                          <p:spTgt spid="82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build="p" autoUpdateAnimBg="0" advAuto="0"/>
      <p:bldP spid="8199" grpId="0" autoUpdateAnimBg="0"/>
      <p:bldP spid="8201" grpId="0" autoUpdateAnimBg="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le 1"/>
          <p:cNvSpPr>
            <a:spLocks noGrp="1"/>
          </p:cNvSpPr>
          <p:nvPr>
            <p:ph type="title"/>
          </p:nvPr>
        </p:nvSpPr>
        <p:spPr>
          <a:xfrm>
            <a:off x="1828800" y="457200"/>
            <a:ext cx="8229600" cy="1066800"/>
          </a:xfrm>
        </p:spPr>
        <p:txBody>
          <a:bodyPr/>
          <a:lstStyle/>
          <a:p>
            <a:r>
              <a:rPr lang="en-US" smtClean="0"/>
              <a:t>Structure of Spinal cord</a:t>
            </a:r>
          </a:p>
        </p:txBody>
      </p:sp>
      <p:sp>
        <p:nvSpPr>
          <p:cNvPr id="3" name="Content Placeholder 2"/>
          <p:cNvSpPr>
            <a:spLocks noGrp="1"/>
          </p:cNvSpPr>
          <p:nvPr>
            <p:ph idx="1"/>
          </p:nvPr>
        </p:nvSpPr>
        <p:spPr>
          <a:xfrm>
            <a:off x="1981200" y="1371600"/>
            <a:ext cx="8229600" cy="5202238"/>
          </a:xfrm>
        </p:spPr>
        <p:txBody>
          <a:bodyPr>
            <a:normAutofit lnSpcReduction="10000"/>
          </a:bodyPr>
          <a:lstStyle/>
          <a:p>
            <a:pPr marL="365760" indent="-256032" algn="just">
              <a:buClr>
                <a:schemeClr val="accent3"/>
              </a:buClr>
              <a:buFont typeface="Georgia"/>
              <a:buChar char="•"/>
              <a:defRPr/>
            </a:pPr>
            <a:r>
              <a:rPr lang="en-US" dirty="0" smtClean="0">
                <a:latin typeface="Times New Roman" pitchFamily="18" charset="0"/>
                <a:cs typeface="Times New Roman" pitchFamily="18" charset="0"/>
              </a:rPr>
              <a:t>The cross section of spinal cord shows that, gray matter is present at the center surrounded by white matter.</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The arrangement of gray matter in the spinal cord resemble like letter H, having two posterior, 2 anterior &amp; 2 lateral columns. There is presence of central canal at the centre, which is an extension from ventricle containing CSF.</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The cell bodies of gray matter may be of sensory, motor or connector neurones. The posterior column has cell bodies of sensory neurones &amp; anterior column has that of motor neurones. The connector neurones link anterior with posterior column. </a:t>
            </a:r>
          </a:p>
          <a:p>
            <a:pPr marL="365760" indent="-256032" algn="just">
              <a:buClr>
                <a:schemeClr val="accent3"/>
              </a:buClr>
              <a:buFont typeface="Georgia"/>
              <a:buChar char="•"/>
              <a:defRPr/>
            </a:pPr>
            <a:endParaRPr lang="en-US" dirty="0">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AFC905F1-6D01-4472-9AA2-C8EE5F18C9EF}" type="slidenum">
              <a:rPr lang="en-US" smtClean="0"/>
              <a:pPr>
                <a:defRPr/>
              </a:pPr>
              <a:t>70</a:t>
            </a:fld>
            <a:endParaRPr lang="en-US"/>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1981200" y="838201"/>
            <a:ext cx="8229600" cy="1069975"/>
          </a:xfrm>
          <a:gradFill rotWithShape="0">
            <a:gsLst>
              <a:gs pos="0">
                <a:schemeClr val="folHlink">
                  <a:gamma/>
                  <a:shade val="46275"/>
                  <a:invGamma/>
                </a:schemeClr>
              </a:gs>
              <a:gs pos="50000">
                <a:schemeClr val="folHlink"/>
              </a:gs>
              <a:gs pos="100000">
                <a:schemeClr val="folHlink">
                  <a:gamma/>
                  <a:shade val="46275"/>
                  <a:invGamma/>
                </a:schemeClr>
              </a:gs>
            </a:gsLst>
            <a:lin ang="5400000" scaled="1"/>
          </a:gradFill>
        </p:spPr>
        <p:txBody>
          <a:bodyPr>
            <a:normAutofit/>
          </a:bodyPr>
          <a:lstStyle/>
          <a:p>
            <a:pPr>
              <a:defRPr/>
            </a:pPr>
            <a:r>
              <a:rPr lang="en-US" b="1" dirty="0" smtClean="0"/>
              <a:t>Structure of the Spinal Cord </a:t>
            </a:r>
          </a:p>
        </p:txBody>
      </p:sp>
      <p:sp>
        <p:nvSpPr>
          <p:cNvPr id="88065" name="Slide Number Placeholder 4"/>
          <p:cNvSpPr>
            <a:spLocks noGrp="1"/>
          </p:cNvSpPr>
          <p:nvPr>
            <p:ph type="sldNum" sz="quarter" idx="12"/>
          </p:nvPr>
        </p:nvSpPr>
        <p:spPr bwMode="auto">
          <a:noFill/>
          <a:ln>
            <a:miter lim="800000"/>
            <a:headEnd/>
            <a:tailEnd/>
          </a:ln>
        </p:spPr>
        <p:txBody>
          <a:bodyPr vert="horz" wrap="square" lIns="91440" tIns="45720" rIns="91440" bIns="45720" numCol="1" rtlCol="0" anchor="ctr" anchorCtr="0" compatLnSpc="1">
            <a:prstTxWarp prst="textNoShape">
              <a:avLst/>
            </a:prstTxWarp>
          </a:bodyPr>
          <a:lstStyle/>
          <a:p>
            <a:pPr fontAlgn="base">
              <a:spcBef>
                <a:spcPct val="0"/>
              </a:spcBef>
              <a:spcAft>
                <a:spcPct val="0"/>
              </a:spcAft>
            </a:pPr>
            <a:fld id="{EE485781-CE68-4DB6-A3FA-4FD93155C856}" type="slidenum">
              <a:rPr lang="en-US"/>
              <a:pPr fontAlgn="base">
                <a:spcBef>
                  <a:spcPct val="0"/>
                </a:spcBef>
                <a:spcAft>
                  <a:spcPct val="0"/>
                </a:spcAft>
              </a:pPr>
              <a:t>71</a:t>
            </a:fld>
            <a:endParaRPr lang="en-US"/>
          </a:p>
        </p:txBody>
      </p:sp>
      <p:pic>
        <p:nvPicPr>
          <p:cNvPr id="88067" name="Picture 4" descr="shi25707_11_06a"/>
          <p:cNvPicPr>
            <a:picLocks noChangeAspect="1" noChangeArrowheads="1"/>
          </p:cNvPicPr>
          <p:nvPr/>
        </p:nvPicPr>
        <p:blipFill>
          <a:blip r:embed="rId2"/>
          <a:srcRect/>
          <a:stretch>
            <a:fillRect/>
          </a:stretch>
        </p:blipFill>
        <p:spPr bwMode="auto">
          <a:xfrm>
            <a:off x="3063876" y="2800351"/>
            <a:ext cx="5484813" cy="2576513"/>
          </a:xfrm>
          <a:prstGeom prst="rect">
            <a:avLst/>
          </a:prstGeom>
          <a:noFill/>
          <a:ln w="9525">
            <a:noFill/>
            <a:miter lim="800000"/>
            <a:headEnd/>
            <a:tailEnd/>
          </a:ln>
        </p:spPr>
      </p:pic>
      <p:sp>
        <p:nvSpPr>
          <p:cNvPr id="88068" name="TextBox 24"/>
          <p:cNvSpPr txBox="1">
            <a:spLocks noChangeArrowheads="1"/>
          </p:cNvSpPr>
          <p:nvPr/>
        </p:nvSpPr>
        <p:spPr bwMode="auto">
          <a:xfrm>
            <a:off x="2992438" y="1990726"/>
            <a:ext cx="6178550" cy="214313"/>
          </a:xfrm>
          <a:prstGeom prst="rect">
            <a:avLst/>
          </a:prstGeom>
          <a:noFill/>
          <a:ln w="9525">
            <a:noFill/>
            <a:miter lim="800000"/>
            <a:headEnd/>
            <a:tailEnd/>
          </a:ln>
        </p:spPr>
        <p:txBody>
          <a:bodyPr>
            <a:spAutoFit/>
          </a:bodyPr>
          <a:lstStyle/>
          <a:p>
            <a:pPr algn="ctr"/>
            <a:r>
              <a:rPr lang="en-US" sz="800">
                <a:cs typeface="Arial" charset="0"/>
              </a:rPr>
              <a:t>Copyright © The McGraw-Hill Companies, Inc. Permission required for reproduction or display.</a:t>
            </a:r>
          </a:p>
        </p:txBody>
      </p:sp>
      <p:sp>
        <p:nvSpPr>
          <p:cNvPr id="88069" name="Rectangle 6"/>
          <p:cNvSpPr>
            <a:spLocks noChangeArrowheads="1"/>
          </p:cNvSpPr>
          <p:nvPr/>
        </p:nvSpPr>
        <p:spPr bwMode="auto">
          <a:xfrm>
            <a:off x="1919288" y="2930525"/>
            <a:ext cx="1165384" cy="230832"/>
          </a:xfrm>
          <a:prstGeom prst="rect">
            <a:avLst/>
          </a:prstGeom>
          <a:noFill/>
          <a:ln w="9525">
            <a:noFill/>
            <a:miter lim="800000"/>
            <a:headEnd/>
            <a:tailEnd/>
          </a:ln>
        </p:spPr>
        <p:txBody>
          <a:bodyPr wrap="none" lIns="0" tIns="0" rIns="0" bIns="0">
            <a:spAutoFit/>
          </a:bodyPr>
          <a:lstStyle/>
          <a:p>
            <a:r>
              <a:rPr lang="en-US" sz="1500" b="1">
                <a:solidFill>
                  <a:srgbClr val="000000"/>
                </a:solidFill>
              </a:rPr>
              <a:t>White matter</a:t>
            </a:r>
            <a:endParaRPr lang="en-US" b="1"/>
          </a:p>
        </p:txBody>
      </p:sp>
      <p:sp>
        <p:nvSpPr>
          <p:cNvPr id="88070" name="Rectangle 7"/>
          <p:cNvSpPr>
            <a:spLocks noChangeArrowheads="1"/>
          </p:cNvSpPr>
          <p:nvPr/>
        </p:nvSpPr>
        <p:spPr bwMode="auto">
          <a:xfrm>
            <a:off x="1919289" y="3254375"/>
            <a:ext cx="1082027" cy="230832"/>
          </a:xfrm>
          <a:prstGeom prst="rect">
            <a:avLst/>
          </a:prstGeom>
          <a:noFill/>
          <a:ln w="9525">
            <a:noFill/>
            <a:miter lim="800000"/>
            <a:headEnd/>
            <a:tailEnd/>
          </a:ln>
        </p:spPr>
        <p:txBody>
          <a:bodyPr wrap="none" lIns="0" tIns="0" rIns="0" bIns="0">
            <a:spAutoFit/>
          </a:bodyPr>
          <a:lstStyle/>
          <a:p>
            <a:r>
              <a:rPr lang="en-US" sz="1500" b="1">
                <a:solidFill>
                  <a:srgbClr val="000000"/>
                </a:solidFill>
              </a:rPr>
              <a:t>Gray matter</a:t>
            </a:r>
            <a:endParaRPr lang="en-US" b="1"/>
          </a:p>
        </p:txBody>
      </p:sp>
      <p:sp>
        <p:nvSpPr>
          <p:cNvPr id="88071" name="Rectangle 8"/>
          <p:cNvSpPr>
            <a:spLocks noChangeArrowheads="1"/>
          </p:cNvSpPr>
          <p:nvPr/>
        </p:nvSpPr>
        <p:spPr bwMode="auto">
          <a:xfrm>
            <a:off x="1919288" y="3759200"/>
            <a:ext cx="1537280" cy="230832"/>
          </a:xfrm>
          <a:prstGeom prst="rect">
            <a:avLst/>
          </a:prstGeom>
          <a:noFill/>
          <a:ln w="9525">
            <a:noFill/>
            <a:miter lim="800000"/>
            <a:headEnd/>
            <a:tailEnd/>
          </a:ln>
        </p:spPr>
        <p:txBody>
          <a:bodyPr wrap="none" lIns="0" tIns="0" rIns="0" bIns="0">
            <a:spAutoFit/>
          </a:bodyPr>
          <a:lstStyle/>
          <a:p>
            <a:r>
              <a:rPr lang="en-US" sz="1500" b="1">
                <a:solidFill>
                  <a:srgbClr val="000000"/>
                </a:solidFill>
              </a:rPr>
              <a:t>Lateral funiculus</a:t>
            </a:r>
            <a:endParaRPr lang="en-US" b="1"/>
          </a:p>
        </p:txBody>
      </p:sp>
      <p:sp>
        <p:nvSpPr>
          <p:cNvPr id="88072" name="Rectangle 9"/>
          <p:cNvSpPr>
            <a:spLocks noChangeArrowheads="1"/>
          </p:cNvSpPr>
          <p:nvPr/>
        </p:nvSpPr>
        <p:spPr bwMode="auto">
          <a:xfrm>
            <a:off x="8686800" y="2568575"/>
            <a:ext cx="1733550" cy="228600"/>
          </a:xfrm>
          <a:prstGeom prst="rect">
            <a:avLst/>
          </a:prstGeom>
          <a:noFill/>
          <a:ln w="9525">
            <a:noFill/>
            <a:miter lim="800000"/>
            <a:headEnd/>
            <a:tailEnd/>
          </a:ln>
        </p:spPr>
        <p:txBody>
          <a:bodyPr wrap="none" lIns="0" tIns="0" rIns="0" bIns="0">
            <a:spAutoFit/>
          </a:bodyPr>
          <a:lstStyle/>
          <a:p>
            <a:r>
              <a:rPr lang="en-US" sz="1500" b="1">
                <a:solidFill>
                  <a:srgbClr val="000000"/>
                </a:solidFill>
              </a:rPr>
              <a:t>Posterior funiculus</a:t>
            </a:r>
            <a:endParaRPr lang="en-US" b="1"/>
          </a:p>
        </p:txBody>
      </p:sp>
      <p:sp>
        <p:nvSpPr>
          <p:cNvPr id="88073" name="Rectangle 10"/>
          <p:cNvSpPr>
            <a:spLocks noChangeArrowheads="1"/>
          </p:cNvSpPr>
          <p:nvPr/>
        </p:nvSpPr>
        <p:spPr bwMode="auto">
          <a:xfrm>
            <a:off x="8686801" y="3443288"/>
            <a:ext cx="1611313" cy="228600"/>
          </a:xfrm>
          <a:prstGeom prst="rect">
            <a:avLst/>
          </a:prstGeom>
          <a:noFill/>
          <a:ln w="9525">
            <a:noFill/>
            <a:miter lim="800000"/>
            <a:headEnd/>
            <a:tailEnd/>
          </a:ln>
        </p:spPr>
        <p:txBody>
          <a:bodyPr wrap="none" lIns="0" tIns="0" rIns="0" bIns="0">
            <a:spAutoFit/>
          </a:bodyPr>
          <a:lstStyle/>
          <a:p>
            <a:r>
              <a:rPr lang="en-US" sz="1500" b="1">
                <a:solidFill>
                  <a:srgbClr val="000000"/>
                </a:solidFill>
              </a:rPr>
              <a:t>Gray commissure</a:t>
            </a:r>
            <a:endParaRPr lang="en-US" b="1"/>
          </a:p>
        </p:txBody>
      </p:sp>
      <p:sp>
        <p:nvSpPr>
          <p:cNvPr id="88074" name="Rectangle 11"/>
          <p:cNvSpPr>
            <a:spLocks noChangeArrowheads="1"/>
          </p:cNvSpPr>
          <p:nvPr/>
        </p:nvSpPr>
        <p:spPr bwMode="auto">
          <a:xfrm>
            <a:off x="8686801" y="4151313"/>
            <a:ext cx="1196975" cy="228600"/>
          </a:xfrm>
          <a:prstGeom prst="rect">
            <a:avLst/>
          </a:prstGeom>
          <a:noFill/>
          <a:ln w="9525">
            <a:noFill/>
            <a:miter lim="800000"/>
            <a:headEnd/>
            <a:tailEnd/>
          </a:ln>
        </p:spPr>
        <p:txBody>
          <a:bodyPr wrap="none" lIns="0" tIns="0" rIns="0" bIns="0">
            <a:spAutoFit/>
          </a:bodyPr>
          <a:lstStyle/>
          <a:p>
            <a:r>
              <a:rPr lang="en-US" sz="1500" b="1">
                <a:solidFill>
                  <a:srgbClr val="000000"/>
                </a:solidFill>
              </a:rPr>
              <a:t>Central canal</a:t>
            </a:r>
            <a:endParaRPr lang="en-US" b="1"/>
          </a:p>
        </p:txBody>
      </p:sp>
      <p:sp>
        <p:nvSpPr>
          <p:cNvPr id="88075" name="Rectangle 12"/>
          <p:cNvSpPr>
            <a:spLocks noChangeArrowheads="1"/>
          </p:cNvSpPr>
          <p:nvPr/>
        </p:nvSpPr>
        <p:spPr bwMode="auto">
          <a:xfrm>
            <a:off x="1993901" y="5915025"/>
            <a:ext cx="233363" cy="228600"/>
          </a:xfrm>
          <a:prstGeom prst="rect">
            <a:avLst/>
          </a:prstGeom>
          <a:noFill/>
          <a:ln w="9525">
            <a:noFill/>
            <a:miter lim="800000"/>
            <a:headEnd/>
            <a:tailEnd/>
          </a:ln>
        </p:spPr>
        <p:txBody>
          <a:bodyPr wrap="none" lIns="0" tIns="0" rIns="0" bIns="0">
            <a:spAutoFit/>
          </a:bodyPr>
          <a:lstStyle/>
          <a:p>
            <a:r>
              <a:rPr lang="en-US" sz="1500" b="1">
                <a:solidFill>
                  <a:srgbClr val="000000"/>
                </a:solidFill>
              </a:rPr>
              <a:t>(a)</a:t>
            </a:r>
            <a:endParaRPr lang="en-US" b="1"/>
          </a:p>
        </p:txBody>
      </p:sp>
      <p:sp>
        <p:nvSpPr>
          <p:cNvPr id="88076" name="Rectangle 13"/>
          <p:cNvSpPr>
            <a:spLocks noChangeArrowheads="1"/>
          </p:cNvSpPr>
          <p:nvPr/>
        </p:nvSpPr>
        <p:spPr bwMode="auto">
          <a:xfrm>
            <a:off x="4633914" y="2300288"/>
            <a:ext cx="1311275" cy="228600"/>
          </a:xfrm>
          <a:prstGeom prst="rect">
            <a:avLst/>
          </a:prstGeom>
          <a:noFill/>
          <a:ln w="9525">
            <a:noFill/>
            <a:miter lim="800000"/>
            <a:headEnd/>
            <a:tailEnd/>
          </a:ln>
        </p:spPr>
        <p:txBody>
          <a:bodyPr wrap="none" lIns="0" tIns="0" rIns="0" bIns="0">
            <a:spAutoFit/>
          </a:bodyPr>
          <a:lstStyle/>
          <a:p>
            <a:r>
              <a:rPr lang="en-US" sz="1500" b="1">
                <a:solidFill>
                  <a:srgbClr val="000000"/>
                </a:solidFill>
              </a:rPr>
              <a:t>Posterior horn</a:t>
            </a:r>
            <a:endParaRPr lang="en-US" b="1"/>
          </a:p>
        </p:txBody>
      </p:sp>
      <p:sp>
        <p:nvSpPr>
          <p:cNvPr id="88077" name="Freeform 14"/>
          <p:cNvSpPr>
            <a:spLocks/>
          </p:cNvSpPr>
          <p:nvPr/>
        </p:nvSpPr>
        <p:spPr bwMode="auto">
          <a:xfrm>
            <a:off x="5988051" y="2671764"/>
            <a:ext cx="2652713" cy="574675"/>
          </a:xfrm>
          <a:custGeom>
            <a:avLst/>
            <a:gdLst>
              <a:gd name="T0" fmla="*/ 0 w 1671"/>
              <a:gd name="T1" fmla="*/ 2147483647 h 362"/>
              <a:gd name="T2" fmla="*/ 2147483647 w 1671"/>
              <a:gd name="T3" fmla="*/ 0 h 362"/>
              <a:gd name="T4" fmla="*/ 2147483647 w 1671"/>
              <a:gd name="T5" fmla="*/ 0 h 362"/>
              <a:gd name="T6" fmla="*/ 0 60000 65536"/>
              <a:gd name="T7" fmla="*/ 0 60000 65536"/>
              <a:gd name="T8" fmla="*/ 0 60000 65536"/>
              <a:gd name="T9" fmla="*/ 0 w 1671"/>
              <a:gd name="T10" fmla="*/ 0 h 362"/>
              <a:gd name="T11" fmla="*/ 1671 w 1671"/>
              <a:gd name="T12" fmla="*/ 362 h 362"/>
            </a:gdLst>
            <a:ahLst/>
            <a:cxnLst>
              <a:cxn ang="T6">
                <a:pos x="T0" y="T1"/>
              </a:cxn>
              <a:cxn ang="T7">
                <a:pos x="T2" y="T3"/>
              </a:cxn>
              <a:cxn ang="T8">
                <a:pos x="T4" y="T5"/>
              </a:cxn>
            </a:cxnLst>
            <a:rect l="T9" t="T10" r="T11" b="T12"/>
            <a:pathLst>
              <a:path w="1671" h="362">
                <a:moveTo>
                  <a:pt x="0" y="362"/>
                </a:moveTo>
                <a:lnTo>
                  <a:pt x="422" y="0"/>
                </a:lnTo>
                <a:lnTo>
                  <a:pt x="1671" y="0"/>
                </a:lnTo>
              </a:path>
            </a:pathLst>
          </a:custGeom>
          <a:noFill/>
          <a:ln w="12700">
            <a:solidFill>
              <a:srgbClr val="000000"/>
            </a:solidFill>
            <a:round/>
            <a:headEnd/>
            <a:tailEnd/>
          </a:ln>
        </p:spPr>
        <p:txBody>
          <a:bodyPr/>
          <a:lstStyle/>
          <a:p>
            <a:endParaRPr lang="en-US"/>
          </a:p>
        </p:txBody>
      </p:sp>
      <p:sp>
        <p:nvSpPr>
          <p:cNvPr id="88078" name="Freeform 15"/>
          <p:cNvSpPr>
            <a:spLocks/>
          </p:cNvSpPr>
          <p:nvPr/>
        </p:nvSpPr>
        <p:spPr bwMode="auto">
          <a:xfrm>
            <a:off x="5803901" y="3040063"/>
            <a:ext cx="2836863" cy="488950"/>
          </a:xfrm>
          <a:custGeom>
            <a:avLst/>
            <a:gdLst>
              <a:gd name="T0" fmla="*/ 0 w 1787"/>
              <a:gd name="T1" fmla="*/ 2147483647 h 308"/>
              <a:gd name="T2" fmla="*/ 2147483647 w 1787"/>
              <a:gd name="T3" fmla="*/ 0 h 308"/>
              <a:gd name="T4" fmla="*/ 2147483647 w 1787"/>
              <a:gd name="T5" fmla="*/ 0 h 308"/>
              <a:gd name="T6" fmla="*/ 0 60000 65536"/>
              <a:gd name="T7" fmla="*/ 0 60000 65536"/>
              <a:gd name="T8" fmla="*/ 0 60000 65536"/>
              <a:gd name="T9" fmla="*/ 0 w 1787"/>
              <a:gd name="T10" fmla="*/ 0 h 308"/>
              <a:gd name="T11" fmla="*/ 1787 w 1787"/>
              <a:gd name="T12" fmla="*/ 308 h 308"/>
            </a:gdLst>
            <a:ahLst/>
            <a:cxnLst>
              <a:cxn ang="T6">
                <a:pos x="T0" y="T1"/>
              </a:cxn>
              <a:cxn ang="T7">
                <a:pos x="T2" y="T3"/>
              </a:cxn>
              <a:cxn ang="T8">
                <a:pos x="T4" y="T5"/>
              </a:cxn>
            </a:cxnLst>
            <a:rect l="T9" t="T10" r="T11" b="T12"/>
            <a:pathLst>
              <a:path w="1787" h="308">
                <a:moveTo>
                  <a:pt x="0" y="308"/>
                </a:moveTo>
                <a:lnTo>
                  <a:pt x="589" y="0"/>
                </a:lnTo>
                <a:lnTo>
                  <a:pt x="1787" y="0"/>
                </a:lnTo>
              </a:path>
            </a:pathLst>
          </a:custGeom>
          <a:noFill/>
          <a:ln w="12700">
            <a:solidFill>
              <a:srgbClr val="000000"/>
            </a:solidFill>
            <a:round/>
            <a:headEnd/>
            <a:tailEnd/>
          </a:ln>
        </p:spPr>
        <p:txBody>
          <a:bodyPr/>
          <a:lstStyle/>
          <a:p>
            <a:endParaRPr lang="en-US"/>
          </a:p>
        </p:txBody>
      </p:sp>
      <p:sp>
        <p:nvSpPr>
          <p:cNvPr id="88079" name="Freeform 16"/>
          <p:cNvSpPr>
            <a:spLocks/>
          </p:cNvSpPr>
          <p:nvPr/>
        </p:nvSpPr>
        <p:spPr bwMode="auto">
          <a:xfrm>
            <a:off x="5753100" y="3551238"/>
            <a:ext cx="2882900" cy="476250"/>
          </a:xfrm>
          <a:custGeom>
            <a:avLst/>
            <a:gdLst>
              <a:gd name="T0" fmla="*/ 0 w 1816"/>
              <a:gd name="T1" fmla="*/ 2147483647 h 300"/>
              <a:gd name="T2" fmla="*/ 2147483647 w 1816"/>
              <a:gd name="T3" fmla="*/ 0 h 300"/>
              <a:gd name="T4" fmla="*/ 2147483647 w 1816"/>
              <a:gd name="T5" fmla="*/ 0 h 300"/>
              <a:gd name="T6" fmla="*/ 0 60000 65536"/>
              <a:gd name="T7" fmla="*/ 0 60000 65536"/>
              <a:gd name="T8" fmla="*/ 0 60000 65536"/>
              <a:gd name="T9" fmla="*/ 0 w 1816"/>
              <a:gd name="T10" fmla="*/ 0 h 300"/>
              <a:gd name="T11" fmla="*/ 1816 w 1816"/>
              <a:gd name="T12" fmla="*/ 300 h 300"/>
            </a:gdLst>
            <a:ahLst/>
            <a:cxnLst>
              <a:cxn ang="T6">
                <a:pos x="T0" y="T1"/>
              </a:cxn>
              <a:cxn ang="T7">
                <a:pos x="T2" y="T3"/>
              </a:cxn>
              <a:cxn ang="T8">
                <a:pos x="T4" y="T5"/>
              </a:cxn>
            </a:cxnLst>
            <a:rect l="T9" t="T10" r="T11" b="T12"/>
            <a:pathLst>
              <a:path w="1816" h="300">
                <a:moveTo>
                  <a:pt x="0" y="300"/>
                </a:moveTo>
                <a:lnTo>
                  <a:pt x="221" y="0"/>
                </a:lnTo>
                <a:lnTo>
                  <a:pt x="1816" y="0"/>
                </a:lnTo>
              </a:path>
            </a:pathLst>
          </a:custGeom>
          <a:noFill/>
          <a:ln w="12700">
            <a:solidFill>
              <a:srgbClr val="000000"/>
            </a:solidFill>
            <a:round/>
            <a:headEnd/>
            <a:tailEnd/>
          </a:ln>
        </p:spPr>
        <p:txBody>
          <a:bodyPr/>
          <a:lstStyle/>
          <a:p>
            <a:endParaRPr lang="en-US"/>
          </a:p>
        </p:txBody>
      </p:sp>
      <p:sp>
        <p:nvSpPr>
          <p:cNvPr id="88080" name="Line 17"/>
          <p:cNvSpPr>
            <a:spLocks noChangeShapeType="1"/>
          </p:cNvSpPr>
          <p:nvPr/>
        </p:nvSpPr>
        <p:spPr bwMode="auto">
          <a:xfrm>
            <a:off x="5753101" y="4254500"/>
            <a:ext cx="2887663" cy="1588"/>
          </a:xfrm>
          <a:prstGeom prst="line">
            <a:avLst/>
          </a:prstGeom>
          <a:noFill/>
          <a:ln w="12700">
            <a:solidFill>
              <a:srgbClr val="000000"/>
            </a:solidFill>
            <a:round/>
            <a:headEnd/>
            <a:tailEnd/>
          </a:ln>
        </p:spPr>
        <p:txBody>
          <a:bodyPr/>
          <a:lstStyle/>
          <a:p>
            <a:endParaRPr lang="en-US"/>
          </a:p>
        </p:txBody>
      </p:sp>
      <p:sp>
        <p:nvSpPr>
          <p:cNvPr id="88081" name="Freeform 18"/>
          <p:cNvSpPr>
            <a:spLocks/>
          </p:cNvSpPr>
          <p:nvPr/>
        </p:nvSpPr>
        <p:spPr bwMode="auto">
          <a:xfrm>
            <a:off x="6421439" y="4606926"/>
            <a:ext cx="2219325" cy="252413"/>
          </a:xfrm>
          <a:custGeom>
            <a:avLst/>
            <a:gdLst>
              <a:gd name="T0" fmla="*/ 0 w 1398"/>
              <a:gd name="T1" fmla="*/ 2147483647 h 159"/>
              <a:gd name="T2" fmla="*/ 2147483647 w 1398"/>
              <a:gd name="T3" fmla="*/ 0 h 159"/>
              <a:gd name="T4" fmla="*/ 2147483647 w 1398"/>
              <a:gd name="T5" fmla="*/ 0 h 159"/>
              <a:gd name="T6" fmla="*/ 0 60000 65536"/>
              <a:gd name="T7" fmla="*/ 0 60000 65536"/>
              <a:gd name="T8" fmla="*/ 0 60000 65536"/>
              <a:gd name="T9" fmla="*/ 0 w 1398"/>
              <a:gd name="T10" fmla="*/ 0 h 159"/>
              <a:gd name="T11" fmla="*/ 1398 w 1398"/>
              <a:gd name="T12" fmla="*/ 159 h 159"/>
            </a:gdLst>
            <a:ahLst/>
            <a:cxnLst>
              <a:cxn ang="T6">
                <a:pos x="T0" y="T1"/>
              </a:cxn>
              <a:cxn ang="T7">
                <a:pos x="T2" y="T3"/>
              </a:cxn>
              <a:cxn ang="T8">
                <a:pos x="T4" y="T5"/>
              </a:cxn>
            </a:cxnLst>
            <a:rect l="T9" t="T10" r="T11" b="T12"/>
            <a:pathLst>
              <a:path w="1398" h="159">
                <a:moveTo>
                  <a:pt x="0" y="159"/>
                </a:moveTo>
                <a:lnTo>
                  <a:pt x="246" y="0"/>
                </a:lnTo>
                <a:lnTo>
                  <a:pt x="1398" y="0"/>
                </a:lnTo>
              </a:path>
            </a:pathLst>
          </a:custGeom>
          <a:noFill/>
          <a:ln w="12700">
            <a:solidFill>
              <a:srgbClr val="000000"/>
            </a:solidFill>
            <a:round/>
            <a:headEnd/>
            <a:tailEnd/>
          </a:ln>
        </p:spPr>
        <p:txBody>
          <a:bodyPr/>
          <a:lstStyle/>
          <a:p>
            <a:endParaRPr lang="en-US"/>
          </a:p>
        </p:txBody>
      </p:sp>
      <p:sp>
        <p:nvSpPr>
          <p:cNvPr id="88082" name="Freeform 19"/>
          <p:cNvSpPr>
            <a:spLocks/>
          </p:cNvSpPr>
          <p:nvPr/>
        </p:nvSpPr>
        <p:spPr bwMode="auto">
          <a:xfrm>
            <a:off x="3109914" y="3065464"/>
            <a:ext cx="1690687" cy="390525"/>
          </a:xfrm>
          <a:custGeom>
            <a:avLst/>
            <a:gdLst>
              <a:gd name="T0" fmla="*/ 2147483647 w 1065"/>
              <a:gd name="T1" fmla="*/ 2147483647 h 246"/>
              <a:gd name="T2" fmla="*/ 2147483647 w 1065"/>
              <a:gd name="T3" fmla="*/ 0 h 246"/>
              <a:gd name="T4" fmla="*/ 0 w 1065"/>
              <a:gd name="T5" fmla="*/ 0 h 246"/>
              <a:gd name="T6" fmla="*/ 0 60000 65536"/>
              <a:gd name="T7" fmla="*/ 0 60000 65536"/>
              <a:gd name="T8" fmla="*/ 0 60000 65536"/>
              <a:gd name="T9" fmla="*/ 0 w 1065"/>
              <a:gd name="T10" fmla="*/ 0 h 246"/>
              <a:gd name="T11" fmla="*/ 1065 w 1065"/>
              <a:gd name="T12" fmla="*/ 246 h 246"/>
            </a:gdLst>
            <a:ahLst/>
            <a:cxnLst>
              <a:cxn ang="T6">
                <a:pos x="T0" y="T1"/>
              </a:cxn>
              <a:cxn ang="T7">
                <a:pos x="T2" y="T3"/>
              </a:cxn>
              <a:cxn ang="T8">
                <a:pos x="T4" y="T5"/>
              </a:cxn>
            </a:cxnLst>
            <a:rect l="T9" t="T10" r="T11" b="T12"/>
            <a:pathLst>
              <a:path w="1065" h="246">
                <a:moveTo>
                  <a:pt x="1065" y="246"/>
                </a:moveTo>
                <a:lnTo>
                  <a:pt x="757" y="0"/>
                </a:lnTo>
                <a:lnTo>
                  <a:pt x="0" y="0"/>
                </a:lnTo>
              </a:path>
            </a:pathLst>
          </a:custGeom>
          <a:noFill/>
          <a:ln w="12700">
            <a:solidFill>
              <a:srgbClr val="000000"/>
            </a:solidFill>
            <a:round/>
            <a:headEnd/>
            <a:tailEnd/>
          </a:ln>
        </p:spPr>
        <p:txBody>
          <a:bodyPr/>
          <a:lstStyle/>
          <a:p>
            <a:endParaRPr lang="en-US"/>
          </a:p>
        </p:txBody>
      </p:sp>
      <p:sp>
        <p:nvSpPr>
          <p:cNvPr id="88083" name="Freeform 20"/>
          <p:cNvSpPr>
            <a:spLocks/>
          </p:cNvSpPr>
          <p:nvPr/>
        </p:nvSpPr>
        <p:spPr bwMode="auto">
          <a:xfrm>
            <a:off x="3054350" y="3382964"/>
            <a:ext cx="2235200" cy="473075"/>
          </a:xfrm>
          <a:custGeom>
            <a:avLst/>
            <a:gdLst>
              <a:gd name="T0" fmla="*/ 2147483647 w 1408"/>
              <a:gd name="T1" fmla="*/ 2147483647 h 298"/>
              <a:gd name="T2" fmla="*/ 2147483647 w 1408"/>
              <a:gd name="T3" fmla="*/ 0 h 298"/>
              <a:gd name="T4" fmla="*/ 0 w 1408"/>
              <a:gd name="T5" fmla="*/ 0 h 298"/>
              <a:gd name="T6" fmla="*/ 0 60000 65536"/>
              <a:gd name="T7" fmla="*/ 0 60000 65536"/>
              <a:gd name="T8" fmla="*/ 0 60000 65536"/>
              <a:gd name="T9" fmla="*/ 0 w 1408"/>
              <a:gd name="T10" fmla="*/ 0 h 298"/>
              <a:gd name="T11" fmla="*/ 1408 w 1408"/>
              <a:gd name="T12" fmla="*/ 298 h 298"/>
            </a:gdLst>
            <a:ahLst/>
            <a:cxnLst>
              <a:cxn ang="T6">
                <a:pos x="T0" y="T1"/>
              </a:cxn>
              <a:cxn ang="T7">
                <a:pos x="T2" y="T3"/>
              </a:cxn>
              <a:cxn ang="T8">
                <a:pos x="T4" y="T5"/>
              </a:cxn>
            </a:cxnLst>
            <a:rect l="T9" t="T10" r="T11" b="T12"/>
            <a:pathLst>
              <a:path w="1408" h="298">
                <a:moveTo>
                  <a:pt x="1408" y="298"/>
                </a:moveTo>
                <a:lnTo>
                  <a:pt x="549" y="0"/>
                </a:lnTo>
                <a:lnTo>
                  <a:pt x="0" y="0"/>
                </a:lnTo>
              </a:path>
            </a:pathLst>
          </a:custGeom>
          <a:noFill/>
          <a:ln w="12700">
            <a:solidFill>
              <a:srgbClr val="000000"/>
            </a:solidFill>
            <a:round/>
            <a:headEnd/>
            <a:tailEnd/>
          </a:ln>
        </p:spPr>
        <p:txBody>
          <a:bodyPr/>
          <a:lstStyle/>
          <a:p>
            <a:endParaRPr lang="en-US"/>
          </a:p>
        </p:txBody>
      </p:sp>
      <p:sp>
        <p:nvSpPr>
          <p:cNvPr id="88084" name="Line 21"/>
          <p:cNvSpPr>
            <a:spLocks noChangeShapeType="1"/>
          </p:cNvSpPr>
          <p:nvPr/>
        </p:nvSpPr>
        <p:spPr bwMode="auto">
          <a:xfrm>
            <a:off x="3440113" y="3894139"/>
            <a:ext cx="1274762" cy="1587"/>
          </a:xfrm>
          <a:prstGeom prst="line">
            <a:avLst/>
          </a:prstGeom>
          <a:noFill/>
          <a:ln w="12700">
            <a:solidFill>
              <a:srgbClr val="000000"/>
            </a:solidFill>
            <a:round/>
            <a:headEnd/>
            <a:tailEnd/>
          </a:ln>
        </p:spPr>
        <p:txBody>
          <a:bodyPr/>
          <a:lstStyle/>
          <a:p>
            <a:endParaRPr lang="en-US"/>
          </a:p>
        </p:txBody>
      </p:sp>
      <p:sp>
        <p:nvSpPr>
          <p:cNvPr id="88085" name="Line 22"/>
          <p:cNvSpPr>
            <a:spLocks noChangeShapeType="1"/>
          </p:cNvSpPr>
          <p:nvPr/>
        </p:nvSpPr>
        <p:spPr bwMode="auto">
          <a:xfrm>
            <a:off x="2994026" y="4262439"/>
            <a:ext cx="931863" cy="1587"/>
          </a:xfrm>
          <a:prstGeom prst="line">
            <a:avLst/>
          </a:prstGeom>
          <a:noFill/>
          <a:ln w="12700">
            <a:solidFill>
              <a:srgbClr val="000000"/>
            </a:solidFill>
            <a:round/>
            <a:headEnd/>
            <a:tailEnd/>
          </a:ln>
        </p:spPr>
        <p:txBody>
          <a:bodyPr/>
          <a:lstStyle/>
          <a:p>
            <a:endParaRPr lang="en-US"/>
          </a:p>
        </p:txBody>
      </p:sp>
      <p:sp>
        <p:nvSpPr>
          <p:cNvPr id="88086" name="Freeform 23"/>
          <p:cNvSpPr>
            <a:spLocks/>
          </p:cNvSpPr>
          <p:nvPr/>
        </p:nvSpPr>
        <p:spPr bwMode="auto">
          <a:xfrm>
            <a:off x="5108575" y="3173414"/>
            <a:ext cx="331788" cy="446087"/>
          </a:xfrm>
          <a:custGeom>
            <a:avLst/>
            <a:gdLst>
              <a:gd name="T0" fmla="*/ 0 w 209"/>
              <a:gd name="T1" fmla="*/ 2147483647 h 281"/>
              <a:gd name="T2" fmla="*/ 0 w 209"/>
              <a:gd name="T3" fmla="*/ 0 h 281"/>
              <a:gd name="T4" fmla="*/ 2147483647 w 209"/>
              <a:gd name="T5" fmla="*/ 0 h 281"/>
              <a:gd name="T6" fmla="*/ 2147483647 w 209"/>
              <a:gd name="T7" fmla="*/ 2147483647 h 281"/>
              <a:gd name="T8" fmla="*/ 0 60000 65536"/>
              <a:gd name="T9" fmla="*/ 0 60000 65536"/>
              <a:gd name="T10" fmla="*/ 0 60000 65536"/>
              <a:gd name="T11" fmla="*/ 0 60000 65536"/>
              <a:gd name="T12" fmla="*/ 0 w 209"/>
              <a:gd name="T13" fmla="*/ 0 h 281"/>
              <a:gd name="T14" fmla="*/ 209 w 209"/>
              <a:gd name="T15" fmla="*/ 281 h 281"/>
            </a:gdLst>
            <a:ahLst/>
            <a:cxnLst>
              <a:cxn ang="T8">
                <a:pos x="T0" y="T1"/>
              </a:cxn>
              <a:cxn ang="T9">
                <a:pos x="T2" y="T3"/>
              </a:cxn>
              <a:cxn ang="T10">
                <a:pos x="T4" y="T5"/>
              </a:cxn>
              <a:cxn ang="T11">
                <a:pos x="T6" y="T7"/>
              </a:cxn>
            </a:cxnLst>
            <a:rect l="T12" t="T13" r="T14" b="T15"/>
            <a:pathLst>
              <a:path w="209" h="281">
                <a:moveTo>
                  <a:pt x="0" y="89"/>
                </a:moveTo>
                <a:lnTo>
                  <a:pt x="0" y="0"/>
                </a:lnTo>
                <a:lnTo>
                  <a:pt x="209" y="0"/>
                </a:lnTo>
                <a:lnTo>
                  <a:pt x="209" y="281"/>
                </a:lnTo>
              </a:path>
            </a:pathLst>
          </a:custGeom>
          <a:noFill/>
          <a:ln w="12700">
            <a:solidFill>
              <a:srgbClr val="000000"/>
            </a:solidFill>
            <a:round/>
            <a:headEnd/>
            <a:tailEnd/>
          </a:ln>
        </p:spPr>
        <p:txBody>
          <a:bodyPr/>
          <a:lstStyle/>
          <a:p>
            <a:endParaRPr lang="en-US"/>
          </a:p>
        </p:txBody>
      </p:sp>
      <p:sp>
        <p:nvSpPr>
          <p:cNvPr id="88087" name="Line 24"/>
          <p:cNvSpPr>
            <a:spLocks noChangeShapeType="1"/>
          </p:cNvSpPr>
          <p:nvPr/>
        </p:nvSpPr>
        <p:spPr bwMode="auto">
          <a:xfrm flipV="1">
            <a:off x="5276850" y="2533650"/>
            <a:ext cx="1588" cy="630238"/>
          </a:xfrm>
          <a:prstGeom prst="line">
            <a:avLst/>
          </a:prstGeom>
          <a:noFill/>
          <a:ln w="12700">
            <a:solidFill>
              <a:srgbClr val="000000"/>
            </a:solidFill>
            <a:round/>
            <a:headEnd/>
            <a:tailEnd/>
          </a:ln>
        </p:spPr>
        <p:txBody>
          <a:bodyPr/>
          <a:lstStyle/>
          <a:p>
            <a:endParaRPr lang="en-US"/>
          </a:p>
        </p:txBody>
      </p:sp>
      <p:sp>
        <p:nvSpPr>
          <p:cNvPr id="88088" name="Freeform 25"/>
          <p:cNvSpPr>
            <a:spLocks/>
          </p:cNvSpPr>
          <p:nvPr/>
        </p:nvSpPr>
        <p:spPr bwMode="auto">
          <a:xfrm>
            <a:off x="5727701" y="4765675"/>
            <a:ext cx="849313" cy="806450"/>
          </a:xfrm>
          <a:custGeom>
            <a:avLst/>
            <a:gdLst>
              <a:gd name="T0" fmla="*/ 0 w 535"/>
              <a:gd name="T1" fmla="*/ 0 h 508"/>
              <a:gd name="T2" fmla="*/ 2147483647 w 535"/>
              <a:gd name="T3" fmla="*/ 2147483647 h 508"/>
              <a:gd name="T4" fmla="*/ 2147483647 w 535"/>
              <a:gd name="T5" fmla="*/ 2147483647 h 508"/>
              <a:gd name="T6" fmla="*/ 0 60000 65536"/>
              <a:gd name="T7" fmla="*/ 0 60000 65536"/>
              <a:gd name="T8" fmla="*/ 0 60000 65536"/>
              <a:gd name="T9" fmla="*/ 0 w 535"/>
              <a:gd name="T10" fmla="*/ 0 h 508"/>
              <a:gd name="T11" fmla="*/ 535 w 535"/>
              <a:gd name="T12" fmla="*/ 508 h 508"/>
            </a:gdLst>
            <a:ahLst/>
            <a:cxnLst>
              <a:cxn ang="T6">
                <a:pos x="T0" y="T1"/>
              </a:cxn>
              <a:cxn ang="T7">
                <a:pos x="T2" y="T3"/>
              </a:cxn>
              <a:cxn ang="T8">
                <a:pos x="T4" y="T5"/>
              </a:cxn>
            </a:cxnLst>
            <a:rect l="T9" t="T10" r="T11" b="T12"/>
            <a:pathLst>
              <a:path w="535" h="508">
                <a:moveTo>
                  <a:pt x="0" y="0"/>
                </a:moveTo>
                <a:lnTo>
                  <a:pt x="264" y="508"/>
                </a:lnTo>
                <a:lnTo>
                  <a:pt x="535" y="508"/>
                </a:lnTo>
              </a:path>
            </a:pathLst>
          </a:custGeom>
          <a:noFill/>
          <a:ln w="12700">
            <a:solidFill>
              <a:srgbClr val="000000"/>
            </a:solidFill>
            <a:round/>
            <a:headEnd/>
            <a:tailEnd/>
          </a:ln>
        </p:spPr>
        <p:txBody>
          <a:bodyPr/>
          <a:lstStyle/>
          <a:p>
            <a:endParaRPr lang="en-US"/>
          </a:p>
        </p:txBody>
      </p:sp>
      <p:sp>
        <p:nvSpPr>
          <p:cNvPr id="88089" name="Freeform 26"/>
          <p:cNvSpPr>
            <a:spLocks/>
          </p:cNvSpPr>
          <p:nvPr/>
        </p:nvSpPr>
        <p:spPr bwMode="auto">
          <a:xfrm>
            <a:off x="7764464" y="4910138"/>
            <a:ext cx="725487" cy="412750"/>
          </a:xfrm>
          <a:custGeom>
            <a:avLst/>
            <a:gdLst>
              <a:gd name="T0" fmla="*/ 2147483647 w 457"/>
              <a:gd name="T1" fmla="*/ 2147483647 h 260"/>
              <a:gd name="T2" fmla="*/ 2147483647 w 457"/>
              <a:gd name="T3" fmla="*/ 2147483647 h 260"/>
              <a:gd name="T4" fmla="*/ 0 w 457"/>
              <a:gd name="T5" fmla="*/ 2147483647 h 260"/>
              <a:gd name="T6" fmla="*/ 0 w 457"/>
              <a:gd name="T7" fmla="*/ 0 h 260"/>
              <a:gd name="T8" fmla="*/ 0 60000 65536"/>
              <a:gd name="T9" fmla="*/ 0 60000 65536"/>
              <a:gd name="T10" fmla="*/ 0 60000 65536"/>
              <a:gd name="T11" fmla="*/ 0 60000 65536"/>
              <a:gd name="T12" fmla="*/ 0 w 457"/>
              <a:gd name="T13" fmla="*/ 0 h 260"/>
              <a:gd name="T14" fmla="*/ 457 w 457"/>
              <a:gd name="T15" fmla="*/ 260 h 260"/>
            </a:gdLst>
            <a:ahLst/>
            <a:cxnLst>
              <a:cxn ang="T8">
                <a:pos x="T0" y="T1"/>
              </a:cxn>
              <a:cxn ang="T9">
                <a:pos x="T2" y="T3"/>
              </a:cxn>
              <a:cxn ang="T10">
                <a:pos x="T4" y="T5"/>
              </a:cxn>
              <a:cxn ang="T11">
                <a:pos x="T6" y="T7"/>
              </a:cxn>
            </a:cxnLst>
            <a:rect l="T12" t="T13" r="T14" b="T15"/>
            <a:pathLst>
              <a:path w="457" h="260">
                <a:moveTo>
                  <a:pt x="457" y="65"/>
                </a:moveTo>
                <a:lnTo>
                  <a:pt x="457" y="260"/>
                </a:lnTo>
                <a:lnTo>
                  <a:pt x="0" y="260"/>
                </a:lnTo>
                <a:lnTo>
                  <a:pt x="0" y="0"/>
                </a:lnTo>
              </a:path>
            </a:pathLst>
          </a:custGeom>
          <a:noFill/>
          <a:ln w="12700">
            <a:solidFill>
              <a:srgbClr val="000000"/>
            </a:solidFill>
            <a:round/>
            <a:headEnd/>
            <a:tailEnd/>
          </a:ln>
        </p:spPr>
        <p:txBody>
          <a:bodyPr/>
          <a:lstStyle/>
          <a:p>
            <a:endParaRPr lang="en-US"/>
          </a:p>
        </p:txBody>
      </p:sp>
      <p:sp>
        <p:nvSpPr>
          <p:cNvPr id="88090" name="Line 27"/>
          <p:cNvSpPr>
            <a:spLocks noChangeShapeType="1"/>
          </p:cNvSpPr>
          <p:nvPr/>
        </p:nvSpPr>
        <p:spPr bwMode="auto">
          <a:xfrm>
            <a:off x="8154989" y="5322888"/>
            <a:ext cx="1587" cy="146050"/>
          </a:xfrm>
          <a:prstGeom prst="line">
            <a:avLst/>
          </a:prstGeom>
          <a:noFill/>
          <a:ln w="12700">
            <a:solidFill>
              <a:srgbClr val="000000"/>
            </a:solidFill>
            <a:round/>
            <a:headEnd/>
            <a:tailEnd/>
          </a:ln>
        </p:spPr>
        <p:txBody>
          <a:bodyPr/>
          <a:lstStyle/>
          <a:p>
            <a:endParaRPr lang="en-US"/>
          </a:p>
        </p:txBody>
      </p:sp>
      <p:sp>
        <p:nvSpPr>
          <p:cNvPr id="88091" name="Freeform 28"/>
          <p:cNvSpPr>
            <a:spLocks/>
          </p:cNvSpPr>
          <p:nvPr/>
        </p:nvSpPr>
        <p:spPr bwMode="auto">
          <a:xfrm>
            <a:off x="5027614" y="4506913"/>
            <a:ext cx="485775" cy="425450"/>
          </a:xfrm>
          <a:custGeom>
            <a:avLst/>
            <a:gdLst>
              <a:gd name="T0" fmla="*/ 0 w 306"/>
              <a:gd name="T1" fmla="*/ 2147483647 h 268"/>
              <a:gd name="T2" fmla="*/ 0 w 306"/>
              <a:gd name="T3" fmla="*/ 2147483647 h 268"/>
              <a:gd name="T4" fmla="*/ 2147483647 w 306"/>
              <a:gd name="T5" fmla="*/ 2147483647 h 268"/>
              <a:gd name="T6" fmla="*/ 2147483647 w 306"/>
              <a:gd name="T7" fmla="*/ 0 h 268"/>
              <a:gd name="T8" fmla="*/ 0 60000 65536"/>
              <a:gd name="T9" fmla="*/ 0 60000 65536"/>
              <a:gd name="T10" fmla="*/ 0 60000 65536"/>
              <a:gd name="T11" fmla="*/ 0 60000 65536"/>
              <a:gd name="T12" fmla="*/ 0 w 306"/>
              <a:gd name="T13" fmla="*/ 0 h 268"/>
              <a:gd name="T14" fmla="*/ 306 w 306"/>
              <a:gd name="T15" fmla="*/ 268 h 268"/>
            </a:gdLst>
            <a:ahLst/>
            <a:cxnLst>
              <a:cxn ang="T8">
                <a:pos x="T0" y="T1"/>
              </a:cxn>
              <a:cxn ang="T9">
                <a:pos x="T2" y="T3"/>
              </a:cxn>
              <a:cxn ang="T10">
                <a:pos x="T4" y="T5"/>
              </a:cxn>
              <a:cxn ang="T11">
                <a:pos x="T6" y="T7"/>
              </a:cxn>
            </a:cxnLst>
            <a:rect l="T12" t="T13" r="T14" b="T15"/>
            <a:pathLst>
              <a:path w="306" h="268">
                <a:moveTo>
                  <a:pt x="0" y="76"/>
                </a:moveTo>
                <a:lnTo>
                  <a:pt x="0" y="268"/>
                </a:lnTo>
                <a:lnTo>
                  <a:pt x="306" y="268"/>
                </a:lnTo>
                <a:lnTo>
                  <a:pt x="306" y="0"/>
                </a:lnTo>
              </a:path>
            </a:pathLst>
          </a:custGeom>
          <a:noFill/>
          <a:ln w="12700">
            <a:solidFill>
              <a:srgbClr val="000000"/>
            </a:solidFill>
            <a:round/>
            <a:headEnd/>
            <a:tailEnd/>
          </a:ln>
        </p:spPr>
        <p:txBody>
          <a:bodyPr/>
          <a:lstStyle/>
          <a:p>
            <a:endParaRPr lang="en-US"/>
          </a:p>
        </p:txBody>
      </p:sp>
      <p:sp>
        <p:nvSpPr>
          <p:cNvPr id="88092" name="Line 29"/>
          <p:cNvSpPr>
            <a:spLocks noChangeShapeType="1"/>
          </p:cNvSpPr>
          <p:nvPr/>
        </p:nvSpPr>
        <p:spPr bwMode="auto">
          <a:xfrm>
            <a:off x="5272089" y="4932364"/>
            <a:ext cx="1587" cy="536575"/>
          </a:xfrm>
          <a:prstGeom prst="line">
            <a:avLst/>
          </a:prstGeom>
          <a:noFill/>
          <a:ln w="12700">
            <a:solidFill>
              <a:srgbClr val="000000"/>
            </a:solidFill>
            <a:round/>
            <a:headEnd/>
            <a:tailEnd/>
          </a:ln>
        </p:spPr>
        <p:txBody>
          <a:bodyPr/>
          <a:lstStyle/>
          <a:p>
            <a:endParaRPr lang="en-US"/>
          </a:p>
        </p:txBody>
      </p:sp>
      <p:sp>
        <p:nvSpPr>
          <p:cNvPr id="88093" name="Line 30"/>
          <p:cNvSpPr>
            <a:spLocks noChangeShapeType="1"/>
          </p:cNvSpPr>
          <p:nvPr/>
        </p:nvSpPr>
        <p:spPr bwMode="auto">
          <a:xfrm>
            <a:off x="3825875" y="5129213"/>
            <a:ext cx="1588" cy="347662"/>
          </a:xfrm>
          <a:prstGeom prst="line">
            <a:avLst/>
          </a:prstGeom>
          <a:noFill/>
          <a:ln w="12700">
            <a:solidFill>
              <a:srgbClr val="000000"/>
            </a:solidFill>
            <a:round/>
            <a:headEnd/>
            <a:tailEnd/>
          </a:ln>
        </p:spPr>
        <p:txBody>
          <a:bodyPr/>
          <a:lstStyle/>
          <a:p>
            <a:endParaRPr lang="en-US"/>
          </a:p>
        </p:txBody>
      </p:sp>
      <p:sp>
        <p:nvSpPr>
          <p:cNvPr id="88094" name="Line 31"/>
          <p:cNvSpPr>
            <a:spLocks noChangeShapeType="1"/>
          </p:cNvSpPr>
          <p:nvPr/>
        </p:nvSpPr>
        <p:spPr bwMode="auto">
          <a:xfrm>
            <a:off x="3032126" y="4906964"/>
            <a:ext cx="536575" cy="1587"/>
          </a:xfrm>
          <a:prstGeom prst="line">
            <a:avLst/>
          </a:prstGeom>
          <a:noFill/>
          <a:ln w="12700">
            <a:solidFill>
              <a:srgbClr val="000000"/>
            </a:solidFill>
            <a:round/>
            <a:headEnd/>
            <a:tailEnd/>
          </a:ln>
        </p:spPr>
        <p:txBody>
          <a:bodyPr/>
          <a:lstStyle/>
          <a:p>
            <a:endParaRPr lang="en-US"/>
          </a:p>
        </p:txBody>
      </p:sp>
      <p:sp>
        <p:nvSpPr>
          <p:cNvPr id="88095" name="Text Box 32"/>
          <p:cNvSpPr txBox="1">
            <a:spLocks noChangeArrowheads="1"/>
          </p:cNvSpPr>
          <p:nvPr/>
        </p:nvSpPr>
        <p:spPr bwMode="auto">
          <a:xfrm>
            <a:off x="1919288" y="4140200"/>
            <a:ext cx="1435100" cy="457200"/>
          </a:xfrm>
          <a:prstGeom prst="rect">
            <a:avLst/>
          </a:prstGeom>
          <a:noFill/>
          <a:ln w="9525">
            <a:noFill/>
            <a:miter lim="800000"/>
            <a:headEnd/>
            <a:tailEnd/>
          </a:ln>
        </p:spPr>
        <p:txBody>
          <a:bodyPr wrap="none" lIns="0" tIns="0" bIns="0">
            <a:spAutoFit/>
          </a:bodyPr>
          <a:lstStyle/>
          <a:p>
            <a:r>
              <a:rPr lang="en-US" sz="1500" b="1"/>
              <a:t>Dorsal root</a:t>
            </a:r>
          </a:p>
          <a:p>
            <a:r>
              <a:rPr lang="en-US" sz="1500" b="1"/>
              <a:t>of spinal nerve</a:t>
            </a:r>
          </a:p>
        </p:txBody>
      </p:sp>
      <p:sp>
        <p:nvSpPr>
          <p:cNvPr id="88096" name="Text Box 33"/>
          <p:cNvSpPr txBox="1">
            <a:spLocks noChangeArrowheads="1"/>
          </p:cNvSpPr>
          <p:nvPr/>
        </p:nvSpPr>
        <p:spPr bwMode="auto">
          <a:xfrm>
            <a:off x="1919289" y="4781550"/>
            <a:ext cx="1108075" cy="457200"/>
          </a:xfrm>
          <a:prstGeom prst="rect">
            <a:avLst/>
          </a:prstGeom>
          <a:noFill/>
          <a:ln w="9525">
            <a:noFill/>
            <a:miter lim="800000"/>
            <a:headEnd/>
            <a:tailEnd/>
          </a:ln>
        </p:spPr>
        <p:txBody>
          <a:bodyPr wrap="none" lIns="0" tIns="0" bIns="0">
            <a:spAutoFit/>
          </a:bodyPr>
          <a:lstStyle/>
          <a:p>
            <a:r>
              <a:rPr lang="en-US" sz="1500" b="1"/>
              <a:t>Dorsal root</a:t>
            </a:r>
          </a:p>
          <a:p>
            <a:r>
              <a:rPr lang="en-US" sz="1500" b="1"/>
              <a:t>ganglion</a:t>
            </a:r>
          </a:p>
        </p:txBody>
      </p:sp>
      <p:sp>
        <p:nvSpPr>
          <p:cNvPr id="88097" name="Text Box 34"/>
          <p:cNvSpPr txBox="1">
            <a:spLocks noChangeArrowheads="1"/>
          </p:cNvSpPr>
          <p:nvPr/>
        </p:nvSpPr>
        <p:spPr bwMode="auto">
          <a:xfrm>
            <a:off x="3440113" y="5480050"/>
            <a:ext cx="1435100" cy="457200"/>
          </a:xfrm>
          <a:prstGeom prst="rect">
            <a:avLst/>
          </a:prstGeom>
          <a:noFill/>
          <a:ln w="9525">
            <a:noFill/>
            <a:miter lim="800000"/>
            <a:headEnd/>
            <a:tailEnd/>
          </a:ln>
        </p:spPr>
        <p:txBody>
          <a:bodyPr wrap="none" lIns="0" tIns="0" bIns="0">
            <a:spAutoFit/>
          </a:bodyPr>
          <a:lstStyle/>
          <a:p>
            <a:r>
              <a:rPr lang="en-US" sz="1500" b="1"/>
              <a:t>Ventral root</a:t>
            </a:r>
          </a:p>
          <a:p>
            <a:r>
              <a:rPr lang="en-US" sz="1500" b="1"/>
              <a:t>of spinal nerve</a:t>
            </a:r>
          </a:p>
        </p:txBody>
      </p:sp>
      <p:sp>
        <p:nvSpPr>
          <p:cNvPr id="88098" name="Text Box 35"/>
          <p:cNvSpPr txBox="1">
            <a:spLocks noChangeArrowheads="1"/>
          </p:cNvSpPr>
          <p:nvPr/>
        </p:nvSpPr>
        <p:spPr bwMode="auto">
          <a:xfrm>
            <a:off x="4951414" y="5480050"/>
            <a:ext cx="833437" cy="457200"/>
          </a:xfrm>
          <a:prstGeom prst="rect">
            <a:avLst/>
          </a:prstGeom>
          <a:noFill/>
          <a:ln w="9525">
            <a:noFill/>
            <a:miter lim="800000"/>
            <a:headEnd/>
            <a:tailEnd/>
          </a:ln>
        </p:spPr>
        <p:txBody>
          <a:bodyPr wrap="none" lIns="0" tIns="0" bIns="0">
            <a:spAutoFit/>
          </a:bodyPr>
          <a:lstStyle/>
          <a:p>
            <a:r>
              <a:rPr lang="en-US" sz="1500" b="1"/>
              <a:t>Anterior</a:t>
            </a:r>
          </a:p>
          <a:p>
            <a:r>
              <a:rPr lang="en-US" sz="1500" b="1"/>
              <a:t>horn</a:t>
            </a:r>
          </a:p>
        </p:txBody>
      </p:sp>
      <p:sp>
        <p:nvSpPr>
          <p:cNvPr id="88099" name="Text Box 36"/>
          <p:cNvSpPr txBox="1">
            <a:spLocks noChangeArrowheads="1"/>
          </p:cNvSpPr>
          <p:nvPr/>
        </p:nvSpPr>
        <p:spPr bwMode="auto">
          <a:xfrm>
            <a:off x="6596064" y="5473700"/>
            <a:ext cx="833437" cy="685800"/>
          </a:xfrm>
          <a:prstGeom prst="rect">
            <a:avLst/>
          </a:prstGeom>
          <a:noFill/>
          <a:ln w="9525">
            <a:noFill/>
            <a:miter lim="800000"/>
            <a:headEnd/>
            <a:tailEnd/>
          </a:ln>
        </p:spPr>
        <p:txBody>
          <a:bodyPr wrap="none" lIns="0" tIns="0" bIns="0">
            <a:spAutoFit/>
          </a:bodyPr>
          <a:lstStyle/>
          <a:p>
            <a:r>
              <a:rPr lang="en-US" sz="1500" b="1"/>
              <a:t>Anterior</a:t>
            </a:r>
          </a:p>
          <a:p>
            <a:r>
              <a:rPr lang="en-US" sz="1500" b="1"/>
              <a:t>median</a:t>
            </a:r>
          </a:p>
          <a:p>
            <a:r>
              <a:rPr lang="en-US" sz="1500" b="1"/>
              <a:t>fissure</a:t>
            </a:r>
          </a:p>
        </p:txBody>
      </p:sp>
      <p:sp>
        <p:nvSpPr>
          <p:cNvPr id="88100" name="Text Box 37"/>
          <p:cNvSpPr txBox="1">
            <a:spLocks noChangeArrowheads="1"/>
          </p:cNvSpPr>
          <p:nvPr/>
        </p:nvSpPr>
        <p:spPr bwMode="auto">
          <a:xfrm>
            <a:off x="7720014" y="5461000"/>
            <a:ext cx="1203325" cy="457200"/>
          </a:xfrm>
          <a:prstGeom prst="rect">
            <a:avLst/>
          </a:prstGeom>
          <a:noFill/>
          <a:ln w="9525">
            <a:noFill/>
            <a:miter lim="800000"/>
            <a:headEnd/>
            <a:tailEnd/>
          </a:ln>
        </p:spPr>
        <p:txBody>
          <a:bodyPr wrap="none" lIns="0" tIns="0" bIns="0">
            <a:spAutoFit/>
          </a:bodyPr>
          <a:lstStyle/>
          <a:p>
            <a:r>
              <a:rPr lang="en-US" sz="1500" b="1"/>
              <a:t>Portion of</a:t>
            </a:r>
          </a:p>
          <a:p>
            <a:r>
              <a:rPr lang="en-US" sz="1500" b="1"/>
              <a:t>spinal nerve</a:t>
            </a:r>
          </a:p>
        </p:txBody>
      </p:sp>
      <p:sp>
        <p:nvSpPr>
          <p:cNvPr id="88101" name="Text Box 38"/>
          <p:cNvSpPr txBox="1">
            <a:spLocks noChangeArrowheads="1"/>
          </p:cNvSpPr>
          <p:nvPr/>
        </p:nvSpPr>
        <p:spPr bwMode="auto">
          <a:xfrm>
            <a:off x="8685214" y="4502150"/>
            <a:ext cx="936625" cy="457200"/>
          </a:xfrm>
          <a:prstGeom prst="rect">
            <a:avLst/>
          </a:prstGeom>
          <a:noFill/>
          <a:ln w="9525">
            <a:noFill/>
            <a:miter lim="800000"/>
            <a:headEnd/>
            <a:tailEnd/>
          </a:ln>
        </p:spPr>
        <p:txBody>
          <a:bodyPr wrap="none" lIns="0" tIns="0" bIns="0">
            <a:spAutoFit/>
          </a:bodyPr>
          <a:lstStyle/>
          <a:p>
            <a:r>
              <a:rPr lang="en-US" sz="1500" b="1"/>
              <a:t>Anterior</a:t>
            </a:r>
          </a:p>
          <a:p>
            <a:r>
              <a:rPr lang="en-US" sz="1500" b="1"/>
              <a:t>funiculus</a:t>
            </a:r>
          </a:p>
        </p:txBody>
      </p:sp>
      <p:sp>
        <p:nvSpPr>
          <p:cNvPr id="88102" name="Text Box 39"/>
          <p:cNvSpPr txBox="1">
            <a:spLocks noChangeArrowheads="1"/>
          </p:cNvSpPr>
          <p:nvPr/>
        </p:nvSpPr>
        <p:spPr bwMode="auto">
          <a:xfrm>
            <a:off x="8685214" y="2927350"/>
            <a:ext cx="1647825" cy="457200"/>
          </a:xfrm>
          <a:prstGeom prst="rect">
            <a:avLst/>
          </a:prstGeom>
          <a:noFill/>
          <a:ln w="9525">
            <a:noFill/>
            <a:miter lim="800000"/>
            <a:headEnd/>
            <a:tailEnd/>
          </a:ln>
        </p:spPr>
        <p:txBody>
          <a:bodyPr wrap="none" lIns="0" tIns="0" bIns="0">
            <a:spAutoFit/>
          </a:bodyPr>
          <a:lstStyle/>
          <a:p>
            <a:r>
              <a:rPr lang="en-US" sz="1500" b="1"/>
              <a:t>Posterior median</a:t>
            </a:r>
          </a:p>
          <a:p>
            <a:r>
              <a:rPr lang="en-US" sz="1500" b="1"/>
              <a:t>sulcus</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p:nvPr>
        </p:nvSpPr>
        <p:spPr>
          <a:xfrm>
            <a:off x="1905000" y="533400"/>
            <a:ext cx="8229600" cy="1066800"/>
          </a:xfrm>
        </p:spPr>
        <p:txBody>
          <a:bodyPr/>
          <a:lstStyle/>
          <a:p>
            <a:endParaRPr lang="en-US" smtClean="0"/>
          </a:p>
        </p:txBody>
      </p:sp>
      <p:sp>
        <p:nvSpPr>
          <p:cNvPr id="89090" name="Content Placeholder 2"/>
          <p:cNvSpPr>
            <a:spLocks noGrp="1"/>
          </p:cNvSpPr>
          <p:nvPr>
            <p:ph idx="1"/>
          </p:nvPr>
        </p:nvSpPr>
        <p:spPr>
          <a:xfrm>
            <a:off x="1981200" y="1676400"/>
            <a:ext cx="8229600" cy="4897438"/>
          </a:xfrm>
        </p:spPr>
        <p:txBody>
          <a:bodyPr/>
          <a:lstStyle/>
          <a:p>
            <a:pPr algn="just"/>
            <a:r>
              <a:rPr lang="en-US" smtClean="0">
                <a:latin typeface="Times New Roman" pitchFamily="18" charset="0"/>
                <a:cs typeface="Times New Roman" pitchFamily="18" charset="0"/>
              </a:rPr>
              <a:t>The white matter of spinal cord is arranged in  3 columns – Anterior, Posterior &amp; Lateral columns, which are made up of sensory nerve fibers ascending to the brain, motor nerve fibers descending from brain &amp; fibers of connecting neurones respectively.</a:t>
            </a:r>
          </a:p>
          <a:p>
            <a:pPr algn="just"/>
            <a:r>
              <a:rPr lang="en-US" smtClean="0">
                <a:latin typeface="Times New Roman" pitchFamily="18" charset="0"/>
                <a:cs typeface="Times New Roman" pitchFamily="18" charset="0"/>
              </a:rPr>
              <a:t>All sensory nerve fibers pass through spinal ganglia (Which promotes the onward movement of nerve impulses)</a:t>
            </a:r>
          </a:p>
          <a:p>
            <a:endParaRPr lang="en-US" smtClean="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72</a:t>
            </a:fld>
            <a:endParaRPr lang="en-US"/>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0113" name="Picture 4" descr="13-30b_SpinlCrdAnat_1"/>
          <p:cNvPicPr>
            <a:picLocks noChangeAspect="1" noChangeArrowheads="1"/>
          </p:cNvPicPr>
          <p:nvPr/>
        </p:nvPicPr>
        <p:blipFill>
          <a:blip r:embed="rId2"/>
          <a:srcRect t="10588" b="35294"/>
          <a:stretch>
            <a:fillRect/>
          </a:stretch>
        </p:blipFill>
        <p:spPr bwMode="auto">
          <a:xfrm>
            <a:off x="2057400" y="990600"/>
            <a:ext cx="7543800" cy="48768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73</a:t>
            </a:fld>
            <a:endParaRPr lang="en-US"/>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Title 1"/>
          <p:cNvSpPr>
            <a:spLocks noGrp="1"/>
          </p:cNvSpPr>
          <p:nvPr>
            <p:ph type="title"/>
          </p:nvPr>
        </p:nvSpPr>
        <p:spPr>
          <a:xfrm>
            <a:off x="1905000" y="457200"/>
            <a:ext cx="8229600" cy="1066800"/>
          </a:xfrm>
        </p:spPr>
        <p:txBody>
          <a:bodyPr/>
          <a:lstStyle/>
          <a:p>
            <a:r>
              <a:rPr lang="en-US" smtClean="0"/>
              <a:t>Functions of spinal cord</a:t>
            </a:r>
          </a:p>
        </p:txBody>
      </p:sp>
      <p:sp>
        <p:nvSpPr>
          <p:cNvPr id="91138" name="Content Placeholder 2"/>
          <p:cNvSpPr>
            <a:spLocks noGrp="1"/>
          </p:cNvSpPr>
          <p:nvPr>
            <p:ph idx="1"/>
          </p:nvPr>
        </p:nvSpPr>
        <p:spPr>
          <a:xfrm>
            <a:off x="1981200" y="1371600"/>
            <a:ext cx="8229600" cy="5202238"/>
          </a:xfrm>
        </p:spPr>
        <p:txBody>
          <a:bodyPr/>
          <a:lstStyle/>
          <a:p>
            <a:pPr marL="990600" lvl="1" indent="-533400">
              <a:buFont typeface="Wingdings" pitchFamily="2" charset="2"/>
              <a:buAutoNum type="arabicPeriod"/>
            </a:pPr>
            <a:r>
              <a:rPr lang="en-US" sz="2400" b="1" i="1"/>
              <a:t>Sensory and motor innervation</a:t>
            </a:r>
            <a:r>
              <a:rPr lang="en-US" sz="2400"/>
              <a:t> of entire body inferior to the head through the </a:t>
            </a:r>
            <a:r>
              <a:rPr lang="en-US" sz="2400" b="1" i="1"/>
              <a:t>spinal nerves</a:t>
            </a:r>
          </a:p>
          <a:p>
            <a:pPr marL="990600" lvl="1" indent="-533400">
              <a:buFont typeface="Wingdings" pitchFamily="2" charset="2"/>
              <a:buAutoNum type="arabicPeriod"/>
            </a:pPr>
            <a:r>
              <a:rPr lang="en-US" sz="2400" b="1" i="1"/>
              <a:t>It forms Two-way conduction link</a:t>
            </a:r>
            <a:r>
              <a:rPr lang="en-US" sz="2400"/>
              <a:t> between the body and the brain</a:t>
            </a:r>
          </a:p>
          <a:p>
            <a:pPr marL="990600" lvl="1" indent="-533400">
              <a:buFont typeface="Wingdings" pitchFamily="2" charset="2"/>
              <a:buAutoNum type="arabicPeriod"/>
            </a:pPr>
            <a:r>
              <a:rPr lang="en-US" sz="2400" b="1" i="1"/>
              <a:t>Major center for reflexes i.e. it mediates reflex actions.</a:t>
            </a:r>
          </a:p>
          <a:p>
            <a:endParaRPr lang="en-US" smtClean="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74</a:t>
            </a:fld>
            <a:endParaRPr lang="en-US"/>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Title 1"/>
          <p:cNvSpPr>
            <a:spLocks noGrp="1"/>
          </p:cNvSpPr>
          <p:nvPr>
            <p:ph type="title"/>
          </p:nvPr>
        </p:nvSpPr>
        <p:spPr>
          <a:xfrm>
            <a:off x="1905000" y="457200"/>
            <a:ext cx="8229600" cy="1066800"/>
          </a:xfrm>
        </p:spPr>
        <p:txBody>
          <a:bodyPr/>
          <a:lstStyle/>
          <a:p>
            <a:r>
              <a:rPr lang="en-US" smtClean="0"/>
              <a:t>Meninges</a:t>
            </a:r>
          </a:p>
        </p:txBody>
      </p:sp>
      <p:sp>
        <p:nvSpPr>
          <p:cNvPr id="92162" name="Content Placeholder 2"/>
          <p:cNvSpPr>
            <a:spLocks noGrp="1"/>
          </p:cNvSpPr>
          <p:nvPr>
            <p:ph idx="1"/>
          </p:nvPr>
        </p:nvSpPr>
        <p:spPr>
          <a:xfrm>
            <a:off x="1981200" y="1371600"/>
            <a:ext cx="8229600" cy="5202238"/>
          </a:xfrm>
        </p:spPr>
        <p:txBody>
          <a:bodyPr/>
          <a:lstStyle/>
          <a:p>
            <a:pPr algn="just"/>
            <a:r>
              <a:rPr lang="en-US" smtClean="0"/>
              <a:t>These are protective covering membranes of CNS i.e. both  brain &amp; spinal cord.</a:t>
            </a:r>
          </a:p>
          <a:p>
            <a:pPr algn="just"/>
            <a:r>
              <a:rPr lang="en-US" smtClean="0"/>
              <a:t>3 layers – Dura mater, Arachnoid mater &amp; Pia mater.</a:t>
            </a:r>
          </a:p>
          <a:p>
            <a:endParaRPr lang="en-US" smtClean="0"/>
          </a:p>
          <a:p>
            <a:endParaRPr lang="en-US" smtClean="0"/>
          </a:p>
        </p:txBody>
      </p:sp>
      <p:pic>
        <p:nvPicPr>
          <p:cNvPr id="92163" name="Picture 4" descr="13-25a_MeningesBrain_1"/>
          <p:cNvPicPr>
            <a:picLocks noChangeAspect="1" noChangeArrowheads="1"/>
          </p:cNvPicPr>
          <p:nvPr/>
        </p:nvPicPr>
        <p:blipFill>
          <a:blip r:embed="rId2"/>
          <a:srcRect l="6363" t="24706" r="3636" b="20000"/>
          <a:stretch>
            <a:fillRect/>
          </a:stretch>
        </p:blipFill>
        <p:spPr bwMode="auto">
          <a:xfrm>
            <a:off x="2514600" y="3200401"/>
            <a:ext cx="6788150" cy="3452813"/>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75</a:t>
            </a:fld>
            <a:endParaRPr lang="en-US"/>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1981200" y="762001"/>
            <a:ext cx="8229600" cy="1069975"/>
          </a:xfrm>
          <a:gradFill rotWithShape="0">
            <a:gsLst>
              <a:gs pos="0">
                <a:schemeClr val="folHlink">
                  <a:gamma/>
                  <a:shade val="46275"/>
                  <a:invGamma/>
                </a:schemeClr>
              </a:gs>
              <a:gs pos="50000">
                <a:schemeClr val="folHlink"/>
              </a:gs>
              <a:gs pos="100000">
                <a:schemeClr val="folHlink">
                  <a:gamma/>
                  <a:shade val="46275"/>
                  <a:invGamma/>
                </a:schemeClr>
              </a:gs>
            </a:gsLst>
            <a:lin ang="5400000" scaled="1"/>
          </a:gradFill>
        </p:spPr>
        <p:txBody>
          <a:bodyPr>
            <a:normAutofit/>
          </a:bodyPr>
          <a:lstStyle/>
          <a:p>
            <a:pPr>
              <a:defRPr/>
            </a:pPr>
            <a:r>
              <a:rPr lang="en-US" b="1" dirty="0" smtClean="0"/>
              <a:t>Meninges of the Spinal Cord</a:t>
            </a:r>
          </a:p>
        </p:txBody>
      </p:sp>
      <p:sp>
        <p:nvSpPr>
          <p:cNvPr id="93185" name="Slide Number Placeholder 4"/>
          <p:cNvSpPr>
            <a:spLocks noGrp="1"/>
          </p:cNvSpPr>
          <p:nvPr>
            <p:ph type="sldNum" sz="quarter" idx="12"/>
          </p:nvPr>
        </p:nvSpPr>
        <p:spPr bwMode="auto">
          <a:noFill/>
          <a:ln>
            <a:miter lim="800000"/>
            <a:headEnd/>
            <a:tailEnd/>
          </a:ln>
        </p:spPr>
        <p:txBody>
          <a:bodyPr vert="horz" wrap="square" lIns="91440" tIns="45720" rIns="91440" bIns="45720" numCol="1" rtlCol="0" anchor="ctr" anchorCtr="0" compatLnSpc="1">
            <a:prstTxWarp prst="textNoShape">
              <a:avLst/>
            </a:prstTxWarp>
          </a:bodyPr>
          <a:lstStyle/>
          <a:p>
            <a:pPr fontAlgn="base">
              <a:spcBef>
                <a:spcPct val="0"/>
              </a:spcBef>
              <a:spcAft>
                <a:spcPct val="0"/>
              </a:spcAft>
            </a:pPr>
            <a:fld id="{2A8975A2-BF5D-42D5-9B55-AE35CD641A4E}" type="slidenum">
              <a:rPr lang="en-US"/>
              <a:pPr fontAlgn="base">
                <a:spcBef>
                  <a:spcPct val="0"/>
                </a:spcBef>
                <a:spcAft>
                  <a:spcPct val="0"/>
                </a:spcAft>
              </a:pPr>
              <a:t>76</a:t>
            </a:fld>
            <a:endParaRPr lang="en-US"/>
          </a:p>
        </p:txBody>
      </p:sp>
      <p:sp>
        <p:nvSpPr>
          <p:cNvPr id="93187" name="TextBox 24"/>
          <p:cNvSpPr txBox="1">
            <a:spLocks noChangeArrowheads="1"/>
          </p:cNvSpPr>
          <p:nvPr/>
        </p:nvSpPr>
        <p:spPr bwMode="auto">
          <a:xfrm>
            <a:off x="3006725" y="1843088"/>
            <a:ext cx="6178550" cy="214312"/>
          </a:xfrm>
          <a:prstGeom prst="rect">
            <a:avLst/>
          </a:prstGeom>
          <a:noFill/>
          <a:ln w="9525">
            <a:noFill/>
            <a:miter lim="800000"/>
            <a:headEnd/>
            <a:tailEnd/>
          </a:ln>
        </p:spPr>
        <p:txBody>
          <a:bodyPr>
            <a:spAutoFit/>
          </a:bodyPr>
          <a:lstStyle/>
          <a:p>
            <a:pPr algn="ctr"/>
            <a:r>
              <a:rPr lang="en-US" sz="800">
                <a:cs typeface="Arial" charset="0"/>
              </a:rPr>
              <a:t>Copyright © The McGraw-Hill Companies, Inc. Permission required for reproduction or display.</a:t>
            </a:r>
          </a:p>
        </p:txBody>
      </p:sp>
      <p:pic>
        <p:nvPicPr>
          <p:cNvPr id="93188" name="Picture 5" descr="shi25707_11_02"/>
          <p:cNvPicPr>
            <a:picLocks noChangeAspect="1" noChangeArrowheads="1"/>
          </p:cNvPicPr>
          <p:nvPr/>
        </p:nvPicPr>
        <p:blipFill>
          <a:blip r:embed="rId2"/>
          <a:srcRect/>
          <a:stretch>
            <a:fillRect/>
          </a:stretch>
        </p:blipFill>
        <p:spPr bwMode="auto">
          <a:xfrm>
            <a:off x="2513014" y="2314576"/>
            <a:ext cx="6992937" cy="3933825"/>
          </a:xfrm>
          <a:prstGeom prst="rect">
            <a:avLst/>
          </a:prstGeom>
          <a:noFill/>
          <a:ln w="9525">
            <a:noFill/>
            <a:miter lim="800000"/>
            <a:headEnd/>
            <a:tailEnd/>
          </a:ln>
        </p:spPr>
      </p:pic>
      <p:sp>
        <p:nvSpPr>
          <p:cNvPr id="93189" name="Rectangle 6"/>
          <p:cNvSpPr>
            <a:spLocks noChangeArrowheads="1"/>
          </p:cNvSpPr>
          <p:nvPr/>
        </p:nvSpPr>
        <p:spPr bwMode="auto">
          <a:xfrm>
            <a:off x="9596439" y="5029200"/>
            <a:ext cx="688975" cy="152400"/>
          </a:xfrm>
          <a:prstGeom prst="rect">
            <a:avLst/>
          </a:prstGeom>
          <a:noFill/>
          <a:ln w="9525">
            <a:noFill/>
            <a:miter lim="800000"/>
            <a:headEnd/>
            <a:tailEnd/>
          </a:ln>
        </p:spPr>
        <p:txBody>
          <a:bodyPr wrap="none" lIns="0" tIns="0" rIns="0" bIns="0">
            <a:spAutoFit/>
          </a:bodyPr>
          <a:lstStyle/>
          <a:p>
            <a:r>
              <a:rPr lang="en-US" sz="1000" b="1">
                <a:solidFill>
                  <a:srgbClr val="000000"/>
                </a:solidFill>
              </a:rPr>
              <a:t>Spinal cord</a:t>
            </a:r>
            <a:endParaRPr lang="en-US" sz="1000" b="1"/>
          </a:p>
        </p:txBody>
      </p:sp>
      <p:sp>
        <p:nvSpPr>
          <p:cNvPr id="93190" name="Rectangle 7"/>
          <p:cNvSpPr>
            <a:spLocks noChangeArrowheads="1"/>
          </p:cNvSpPr>
          <p:nvPr/>
        </p:nvSpPr>
        <p:spPr bwMode="auto">
          <a:xfrm>
            <a:off x="1817689" y="2141538"/>
            <a:ext cx="688975" cy="152400"/>
          </a:xfrm>
          <a:prstGeom prst="rect">
            <a:avLst/>
          </a:prstGeom>
          <a:noFill/>
          <a:ln w="9525">
            <a:noFill/>
            <a:miter lim="800000"/>
            <a:headEnd/>
            <a:tailEnd/>
          </a:ln>
        </p:spPr>
        <p:txBody>
          <a:bodyPr wrap="none" lIns="0" tIns="0" rIns="0" bIns="0">
            <a:spAutoFit/>
          </a:bodyPr>
          <a:lstStyle/>
          <a:p>
            <a:r>
              <a:rPr lang="en-US" sz="1000" b="1">
                <a:solidFill>
                  <a:srgbClr val="000000"/>
                </a:solidFill>
              </a:rPr>
              <a:t>Spinal cord</a:t>
            </a:r>
            <a:endParaRPr lang="en-US" sz="1000" b="1"/>
          </a:p>
        </p:txBody>
      </p:sp>
      <p:sp>
        <p:nvSpPr>
          <p:cNvPr id="93191" name="Rectangle 8"/>
          <p:cNvSpPr>
            <a:spLocks noChangeArrowheads="1"/>
          </p:cNvSpPr>
          <p:nvPr/>
        </p:nvSpPr>
        <p:spPr bwMode="auto">
          <a:xfrm>
            <a:off x="5375276" y="2986088"/>
            <a:ext cx="568325" cy="152400"/>
          </a:xfrm>
          <a:prstGeom prst="rect">
            <a:avLst/>
          </a:prstGeom>
          <a:noFill/>
          <a:ln w="9525">
            <a:noFill/>
            <a:miter lim="800000"/>
            <a:headEnd/>
            <a:tailEnd/>
          </a:ln>
        </p:spPr>
        <p:txBody>
          <a:bodyPr wrap="none" lIns="0" tIns="0" rIns="0" bIns="0">
            <a:spAutoFit/>
          </a:bodyPr>
          <a:lstStyle/>
          <a:p>
            <a:r>
              <a:rPr lang="en-US" sz="1000" b="1">
                <a:solidFill>
                  <a:srgbClr val="000000"/>
                </a:solidFill>
              </a:rPr>
              <a:t>Pia mater</a:t>
            </a:r>
            <a:endParaRPr lang="en-US" sz="1000" b="1"/>
          </a:p>
        </p:txBody>
      </p:sp>
      <p:sp>
        <p:nvSpPr>
          <p:cNvPr id="93192" name="Rectangle 9"/>
          <p:cNvSpPr>
            <a:spLocks noChangeArrowheads="1"/>
          </p:cNvSpPr>
          <p:nvPr/>
        </p:nvSpPr>
        <p:spPr bwMode="auto">
          <a:xfrm>
            <a:off x="5170489" y="3349625"/>
            <a:ext cx="1006475" cy="152400"/>
          </a:xfrm>
          <a:prstGeom prst="rect">
            <a:avLst/>
          </a:prstGeom>
          <a:noFill/>
          <a:ln w="9525">
            <a:noFill/>
            <a:miter lim="800000"/>
            <a:headEnd/>
            <a:tailEnd/>
          </a:ln>
        </p:spPr>
        <p:txBody>
          <a:bodyPr wrap="none" lIns="0" tIns="0" rIns="0" bIns="0">
            <a:spAutoFit/>
          </a:bodyPr>
          <a:lstStyle/>
          <a:p>
            <a:r>
              <a:rPr lang="en-US" sz="1000" b="1">
                <a:solidFill>
                  <a:srgbClr val="000000"/>
                </a:solidFill>
              </a:rPr>
              <a:t>Arachnoid mater</a:t>
            </a:r>
            <a:endParaRPr lang="en-US" sz="1000" b="1"/>
          </a:p>
        </p:txBody>
      </p:sp>
      <p:sp>
        <p:nvSpPr>
          <p:cNvPr id="93193" name="Rectangle 10"/>
          <p:cNvSpPr>
            <a:spLocks noChangeArrowheads="1"/>
          </p:cNvSpPr>
          <p:nvPr/>
        </p:nvSpPr>
        <p:spPr bwMode="auto">
          <a:xfrm>
            <a:off x="5321300" y="3751263"/>
            <a:ext cx="668338" cy="152400"/>
          </a:xfrm>
          <a:prstGeom prst="rect">
            <a:avLst/>
          </a:prstGeom>
          <a:noFill/>
          <a:ln w="9525">
            <a:noFill/>
            <a:miter lim="800000"/>
            <a:headEnd/>
            <a:tailEnd/>
          </a:ln>
        </p:spPr>
        <p:txBody>
          <a:bodyPr wrap="none" lIns="0" tIns="0" rIns="0" bIns="0">
            <a:spAutoFit/>
          </a:bodyPr>
          <a:lstStyle/>
          <a:p>
            <a:r>
              <a:rPr lang="en-US" sz="1000" b="1">
                <a:solidFill>
                  <a:srgbClr val="000000"/>
                </a:solidFill>
              </a:rPr>
              <a:t>Dura mater</a:t>
            </a:r>
            <a:endParaRPr lang="en-US" sz="1000" b="1"/>
          </a:p>
        </p:txBody>
      </p:sp>
      <p:sp>
        <p:nvSpPr>
          <p:cNvPr id="93194" name="Rectangle 11"/>
          <p:cNvSpPr>
            <a:spLocks noChangeArrowheads="1"/>
          </p:cNvSpPr>
          <p:nvPr/>
        </p:nvSpPr>
        <p:spPr bwMode="auto">
          <a:xfrm>
            <a:off x="1817689" y="3087688"/>
            <a:ext cx="676275" cy="152400"/>
          </a:xfrm>
          <a:prstGeom prst="rect">
            <a:avLst/>
          </a:prstGeom>
          <a:noFill/>
          <a:ln w="9525">
            <a:noFill/>
            <a:miter lim="800000"/>
            <a:headEnd/>
            <a:tailEnd/>
          </a:ln>
        </p:spPr>
        <p:txBody>
          <a:bodyPr wrap="none" lIns="0" tIns="0" rIns="0" bIns="0">
            <a:spAutoFit/>
          </a:bodyPr>
          <a:lstStyle/>
          <a:p>
            <a:r>
              <a:rPr lang="en-US" sz="1000" b="1">
                <a:solidFill>
                  <a:srgbClr val="000000"/>
                </a:solidFill>
              </a:rPr>
              <a:t>Dorsal root</a:t>
            </a:r>
            <a:endParaRPr lang="en-US" sz="1000" b="1"/>
          </a:p>
        </p:txBody>
      </p:sp>
      <p:sp>
        <p:nvSpPr>
          <p:cNvPr id="93195" name="Rectangle 12"/>
          <p:cNvSpPr>
            <a:spLocks noChangeArrowheads="1"/>
          </p:cNvSpPr>
          <p:nvPr/>
        </p:nvSpPr>
        <p:spPr bwMode="auto">
          <a:xfrm>
            <a:off x="9591676" y="3949700"/>
            <a:ext cx="676275" cy="152400"/>
          </a:xfrm>
          <a:prstGeom prst="rect">
            <a:avLst/>
          </a:prstGeom>
          <a:noFill/>
          <a:ln w="9525">
            <a:noFill/>
            <a:miter lim="800000"/>
            <a:headEnd/>
            <a:tailEnd/>
          </a:ln>
        </p:spPr>
        <p:txBody>
          <a:bodyPr wrap="none" lIns="0" tIns="0" rIns="0" bIns="0">
            <a:spAutoFit/>
          </a:bodyPr>
          <a:lstStyle/>
          <a:p>
            <a:r>
              <a:rPr lang="en-US" sz="1000" b="1">
                <a:solidFill>
                  <a:srgbClr val="000000"/>
                </a:solidFill>
              </a:rPr>
              <a:t>Dorsal root</a:t>
            </a:r>
            <a:endParaRPr lang="en-US" sz="1000" b="1"/>
          </a:p>
        </p:txBody>
      </p:sp>
      <p:sp>
        <p:nvSpPr>
          <p:cNvPr id="93196" name="Rectangle 13"/>
          <p:cNvSpPr>
            <a:spLocks noChangeArrowheads="1"/>
          </p:cNvSpPr>
          <p:nvPr/>
        </p:nvSpPr>
        <p:spPr bwMode="auto">
          <a:xfrm>
            <a:off x="1817689" y="3368675"/>
            <a:ext cx="758221" cy="153888"/>
          </a:xfrm>
          <a:prstGeom prst="rect">
            <a:avLst/>
          </a:prstGeom>
          <a:noFill/>
          <a:ln w="9525">
            <a:noFill/>
            <a:miter lim="800000"/>
            <a:headEnd/>
            <a:tailEnd/>
          </a:ln>
        </p:spPr>
        <p:txBody>
          <a:bodyPr wrap="none" lIns="0" tIns="0" rIns="0" bIns="0">
            <a:spAutoFit/>
          </a:bodyPr>
          <a:lstStyle/>
          <a:p>
            <a:r>
              <a:rPr lang="en-US" sz="1000" b="1">
                <a:solidFill>
                  <a:srgbClr val="000000"/>
                </a:solidFill>
              </a:rPr>
              <a:t>Spinal nerve</a:t>
            </a:r>
            <a:endParaRPr lang="en-US" sz="1000" b="1"/>
          </a:p>
        </p:txBody>
      </p:sp>
      <p:sp>
        <p:nvSpPr>
          <p:cNvPr id="93197" name="Rectangle 14"/>
          <p:cNvSpPr>
            <a:spLocks noChangeArrowheads="1"/>
          </p:cNvSpPr>
          <p:nvPr/>
        </p:nvSpPr>
        <p:spPr bwMode="auto">
          <a:xfrm>
            <a:off x="9598026" y="3619500"/>
            <a:ext cx="898525" cy="152400"/>
          </a:xfrm>
          <a:prstGeom prst="rect">
            <a:avLst/>
          </a:prstGeom>
          <a:noFill/>
          <a:ln w="9525">
            <a:noFill/>
            <a:miter lim="800000"/>
            <a:headEnd/>
            <a:tailEnd/>
          </a:ln>
        </p:spPr>
        <p:txBody>
          <a:bodyPr wrap="none" lIns="0" tIns="0" rIns="0" bIns="0">
            <a:spAutoFit/>
          </a:bodyPr>
          <a:lstStyle/>
          <a:p>
            <a:r>
              <a:rPr lang="en-US" sz="1000" b="1">
                <a:solidFill>
                  <a:srgbClr val="000000"/>
                </a:solidFill>
              </a:rPr>
              <a:t>Epidural space</a:t>
            </a:r>
            <a:endParaRPr lang="en-US" sz="1000" b="1"/>
          </a:p>
        </p:txBody>
      </p:sp>
      <p:sp>
        <p:nvSpPr>
          <p:cNvPr id="93198" name="Rectangle 15"/>
          <p:cNvSpPr>
            <a:spLocks noChangeArrowheads="1"/>
          </p:cNvSpPr>
          <p:nvPr/>
        </p:nvSpPr>
        <p:spPr bwMode="auto">
          <a:xfrm>
            <a:off x="1841501" y="6130925"/>
            <a:ext cx="155575" cy="152400"/>
          </a:xfrm>
          <a:prstGeom prst="rect">
            <a:avLst/>
          </a:prstGeom>
          <a:noFill/>
          <a:ln w="9525">
            <a:noFill/>
            <a:miter lim="800000"/>
            <a:headEnd/>
            <a:tailEnd/>
          </a:ln>
        </p:spPr>
        <p:txBody>
          <a:bodyPr wrap="none" lIns="0" tIns="0" rIns="0" bIns="0">
            <a:spAutoFit/>
          </a:bodyPr>
          <a:lstStyle/>
          <a:p>
            <a:r>
              <a:rPr lang="en-US" sz="1000" b="1">
                <a:solidFill>
                  <a:srgbClr val="000000"/>
                </a:solidFill>
              </a:rPr>
              <a:t>(a)</a:t>
            </a:r>
            <a:endParaRPr lang="en-US" sz="1000" b="1"/>
          </a:p>
        </p:txBody>
      </p:sp>
      <p:sp>
        <p:nvSpPr>
          <p:cNvPr id="93199" name="Rectangle 16"/>
          <p:cNvSpPr>
            <a:spLocks noChangeArrowheads="1"/>
          </p:cNvSpPr>
          <p:nvPr/>
        </p:nvSpPr>
        <p:spPr bwMode="auto">
          <a:xfrm>
            <a:off x="6172201" y="6130925"/>
            <a:ext cx="163513" cy="152400"/>
          </a:xfrm>
          <a:prstGeom prst="rect">
            <a:avLst/>
          </a:prstGeom>
          <a:noFill/>
          <a:ln w="9525">
            <a:noFill/>
            <a:miter lim="800000"/>
            <a:headEnd/>
            <a:tailEnd/>
          </a:ln>
        </p:spPr>
        <p:txBody>
          <a:bodyPr wrap="none" lIns="0" tIns="0" rIns="0" bIns="0">
            <a:spAutoFit/>
          </a:bodyPr>
          <a:lstStyle/>
          <a:p>
            <a:r>
              <a:rPr lang="en-US" sz="1000" b="1">
                <a:solidFill>
                  <a:srgbClr val="000000"/>
                </a:solidFill>
              </a:rPr>
              <a:t>(b)</a:t>
            </a:r>
            <a:endParaRPr lang="en-US" sz="1000" b="1"/>
          </a:p>
        </p:txBody>
      </p:sp>
      <p:sp>
        <p:nvSpPr>
          <p:cNvPr id="93200" name="Freeform 17"/>
          <p:cNvSpPr>
            <a:spLocks/>
          </p:cNvSpPr>
          <p:nvPr/>
        </p:nvSpPr>
        <p:spPr bwMode="auto">
          <a:xfrm>
            <a:off x="2540000" y="2220913"/>
            <a:ext cx="914400" cy="304800"/>
          </a:xfrm>
          <a:custGeom>
            <a:avLst/>
            <a:gdLst>
              <a:gd name="T0" fmla="*/ 0 w 576"/>
              <a:gd name="T1" fmla="*/ 0 h 192"/>
              <a:gd name="T2" fmla="*/ 2147483647 w 576"/>
              <a:gd name="T3" fmla="*/ 0 h 192"/>
              <a:gd name="T4" fmla="*/ 2147483647 w 576"/>
              <a:gd name="T5" fmla="*/ 2147483647 h 192"/>
              <a:gd name="T6" fmla="*/ 0 60000 65536"/>
              <a:gd name="T7" fmla="*/ 0 60000 65536"/>
              <a:gd name="T8" fmla="*/ 0 60000 65536"/>
              <a:gd name="T9" fmla="*/ 0 w 576"/>
              <a:gd name="T10" fmla="*/ 0 h 192"/>
              <a:gd name="T11" fmla="*/ 576 w 576"/>
              <a:gd name="T12" fmla="*/ 192 h 192"/>
            </a:gdLst>
            <a:ahLst/>
            <a:cxnLst>
              <a:cxn ang="T6">
                <a:pos x="T0" y="T1"/>
              </a:cxn>
              <a:cxn ang="T7">
                <a:pos x="T2" y="T3"/>
              </a:cxn>
              <a:cxn ang="T8">
                <a:pos x="T4" y="T5"/>
              </a:cxn>
            </a:cxnLst>
            <a:rect l="T9" t="T10" r="T11" b="T12"/>
            <a:pathLst>
              <a:path w="576" h="192">
                <a:moveTo>
                  <a:pt x="0" y="0"/>
                </a:moveTo>
                <a:lnTo>
                  <a:pt x="125" y="0"/>
                </a:lnTo>
                <a:lnTo>
                  <a:pt x="576" y="192"/>
                </a:lnTo>
              </a:path>
            </a:pathLst>
          </a:custGeom>
          <a:noFill/>
          <a:ln w="9525">
            <a:solidFill>
              <a:srgbClr val="000000"/>
            </a:solidFill>
            <a:round/>
            <a:headEnd/>
            <a:tailEnd/>
          </a:ln>
        </p:spPr>
        <p:txBody>
          <a:bodyPr/>
          <a:lstStyle/>
          <a:p>
            <a:endParaRPr lang="en-US"/>
          </a:p>
        </p:txBody>
      </p:sp>
      <p:sp>
        <p:nvSpPr>
          <p:cNvPr id="93201" name="Freeform 18"/>
          <p:cNvSpPr>
            <a:spLocks/>
          </p:cNvSpPr>
          <p:nvPr/>
        </p:nvSpPr>
        <p:spPr bwMode="auto">
          <a:xfrm>
            <a:off x="2578100" y="2820989"/>
            <a:ext cx="565150" cy="166687"/>
          </a:xfrm>
          <a:custGeom>
            <a:avLst/>
            <a:gdLst>
              <a:gd name="T0" fmla="*/ 0 w 356"/>
              <a:gd name="T1" fmla="*/ 0 h 105"/>
              <a:gd name="T2" fmla="*/ 2147483647 w 356"/>
              <a:gd name="T3" fmla="*/ 0 h 105"/>
              <a:gd name="T4" fmla="*/ 2147483647 w 356"/>
              <a:gd name="T5" fmla="*/ 2147483647 h 105"/>
              <a:gd name="T6" fmla="*/ 0 60000 65536"/>
              <a:gd name="T7" fmla="*/ 0 60000 65536"/>
              <a:gd name="T8" fmla="*/ 0 60000 65536"/>
              <a:gd name="T9" fmla="*/ 0 w 356"/>
              <a:gd name="T10" fmla="*/ 0 h 105"/>
              <a:gd name="T11" fmla="*/ 356 w 356"/>
              <a:gd name="T12" fmla="*/ 105 h 105"/>
            </a:gdLst>
            <a:ahLst/>
            <a:cxnLst>
              <a:cxn ang="T6">
                <a:pos x="T0" y="T1"/>
              </a:cxn>
              <a:cxn ang="T7">
                <a:pos x="T2" y="T3"/>
              </a:cxn>
              <a:cxn ang="T8">
                <a:pos x="T4" y="T5"/>
              </a:cxn>
            </a:cxnLst>
            <a:rect l="T9" t="T10" r="T11" b="T12"/>
            <a:pathLst>
              <a:path w="356" h="105">
                <a:moveTo>
                  <a:pt x="0" y="0"/>
                </a:moveTo>
                <a:lnTo>
                  <a:pt x="126" y="0"/>
                </a:lnTo>
                <a:lnTo>
                  <a:pt x="356" y="105"/>
                </a:lnTo>
              </a:path>
            </a:pathLst>
          </a:custGeom>
          <a:noFill/>
          <a:ln w="9525">
            <a:solidFill>
              <a:srgbClr val="000000"/>
            </a:solidFill>
            <a:round/>
            <a:headEnd/>
            <a:tailEnd/>
          </a:ln>
        </p:spPr>
        <p:txBody>
          <a:bodyPr/>
          <a:lstStyle/>
          <a:p>
            <a:endParaRPr lang="en-US"/>
          </a:p>
        </p:txBody>
      </p:sp>
      <p:sp>
        <p:nvSpPr>
          <p:cNvPr id="93202" name="Line 19"/>
          <p:cNvSpPr>
            <a:spLocks noChangeShapeType="1"/>
          </p:cNvSpPr>
          <p:nvPr/>
        </p:nvSpPr>
        <p:spPr bwMode="auto">
          <a:xfrm>
            <a:off x="2544763" y="3168650"/>
            <a:ext cx="779462" cy="1588"/>
          </a:xfrm>
          <a:prstGeom prst="line">
            <a:avLst/>
          </a:prstGeom>
          <a:noFill/>
          <a:ln w="9525">
            <a:solidFill>
              <a:srgbClr val="000000"/>
            </a:solidFill>
            <a:round/>
            <a:headEnd/>
            <a:tailEnd/>
          </a:ln>
        </p:spPr>
        <p:txBody>
          <a:bodyPr/>
          <a:lstStyle/>
          <a:p>
            <a:endParaRPr lang="en-US"/>
          </a:p>
        </p:txBody>
      </p:sp>
      <p:sp>
        <p:nvSpPr>
          <p:cNvPr id="93203" name="Line 20"/>
          <p:cNvSpPr>
            <a:spLocks noChangeShapeType="1"/>
          </p:cNvSpPr>
          <p:nvPr/>
        </p:nvSpPr>
        <p:spPr bwMode="auto">
          <a:xfrm>
            <a:off x="2614614" y="3455989"/>
            <a:ext cx="287337" cy="1587"/>
          </a:xfrm>
          <a:prstGeom prst="line">
            <a:avLst/>
          </a:prstGeom>
          <a:noFill/>
          <a:ln w="9525">
            <a:solidFill>
              <a:srgbClr val="000000"/>
            </a:solidFill>
            <a:round/>
            <a:headEnd/>
            <a:tailEnd/>
          </a:ln>
        </p:spPr>
        <p:txBody>
          <a:bodyPr/>
          <a:lstStyle/>
          <a:p>
            <a:endParaRPr lang="en-US"/>
          </a:p>
        </p:txBody>
      </p:sp>
      <p:sp>
        <p:nvSpPr>
          <p:cNvPr id="93204" name="Freeform 21"/>
          <p:cNvSpPr>
            <a:spLocks/>
          </p:cNvSpPr>
          <p:nvPr/>
        </p:nvSpPr>
        <p:spPr bwMode="auto">
          <a:xfrm>
            <a:off x="2543175" y="3349625"/>
            <a:ext cx="585788" cy="452438"/>
          </a:xfrm>
          <a:custGeom>
            <a:avLst/>
            <a:gdLst>
              <a:gd name="T0" fmla="*/ 0 w 369"/>
              <a:gd name="T1" fmla="*/ 2147483647 h 285"/>
              <a:gd name="T2" fmla="*/ 2147483647 w 369"/>
              <a:gd name="T3" fmla="*/ 2147483647 h 285"/>
              <a:gd name="T4" fmla="*/ 2147483647 w 369"/>
              <a:gd name="T5" fmla="*/ 0 h 285"/>
              <a:gd name="T6" fmla="*/ 0 60000 65536"/>
              <a:gd name="T7" fmla="*/ 0 60000 65536"/>
              <a:gd name="T8" fmla="*/ 0 60000 65536"/>
              <a:gd name="T9" fmla="*/ 0 w 369"/>
              <a:gd name="T10" fmla="*/ 0 h 285"/>
              <a:gd name="T11" fmla="*/ 369 w 369"/>
              <a:gd name="T12" fmla="*/ 285 h 285"/>
            </a:gdLst>
            <a:ahLst/>
            <a:cxnLst>
              <a:cxn ang="T6">
                <a:pos x="T0" y="T1"/>
              </a:cxn>
              <a:cxn ang="T7">
                <a:pos x="T2" y="T3"/>
              </a:cxn>
              <a:cxn ang="T8">
                <a:pos x="T4" y="T5"/>
              </a:cxn>
            </a:cxnLst>
            <a:rect l="T9" t="T10" r="T11" b="T12"/>
            <a:pathLst>
              <a:path w="369" h="285">
                <a:moveTo>
                  <a:pt x="0" y="285"/>
                </a:moveTo>
                <a:lnTo>
                  <a:pt x="321" y="285"/>
                </a:lnTo>
                <a:lnTo>
                  <a:pt x="369" y="0"/>
                </a:lnTo>
              </a:path>
            </a:pathLst>
          </a:custGeom>
          <a:noFill/>
          <a:ln w="9525">
            <a:solidFill>
              <a:srgbClr val="000000"/>
            </a:solidFill>
            <a:round/>
            <a:headEnd/>
            <a:tailEnd/>
          </a:ln>
        </p:spPr>
        <p:txBody>
          <a:bodyPr/>
          <a:lstStyle/>
          <a:p>
            <a:endParaRPr lang="en-US"/>
          </a:p>
        </p:txBody>
      </p:sp>
      <p:sp>
        <p:nvSpPr>
          <p:cNvPr id="93205" name="Freeform 22"/>
          <p:cNvSpPr>
            <a:spLocks/>
          </p:cNvSpPr>
          <p:nvPr/>
        </p:nvSpPr>
        <p:spPr bwMode="auto">
          <a:xfrm>
            <a:off x="2413001" y="5062539"/>
            <a:ext cx="1476375" cy="814387"/>
          </a:xfrm>
          <a:custGeom>
            <a:avLst/>
            <a:gdLst>
              <a:gd name="T0" fmla="*/ 0 w 930"/>
              <a:gd name="T1" fmla="*/ 2147483647 h 513"/>
              <a:gd name="T2" fmla="*/ 2147483647 w 930"/>
              <a:gd name="T3" fmla="*/ 2147483647 h 513"/>
              <a:gd name="T4" fmla="*/ 2147483647 w 930"/>
              <a:gd name="T5" fmla="*/ 0 h 513"/>
              <a:gd name="T6" fmla="*/ 0 60000 65536"/>
              <a:gd name="T7" fmla="*/ 0 60000 65536"/>
              <a:gd name="T8" fmla="*/ 0 60000 65536"/>
              <a:gd name="T9" fmla="*/ 0 w 930"/>
              <a:gd name="T10" fmla="*/ 0 h 513"/>
              <a:gd name="T11" fmla="*/ 930 w 930"/>
              <a:gd name="T12" fmla="*/ 513 h 513"/>
            </a:gdLst>
            <a:ahLst/>
            <a:cxnLst>
              <a:cxn ang="T6">
                <a:pos x="T0" y="T1"/>
              </a:cxn>
              <a:cxn ang="T7">
                <a:pos x="T2" y="T3"/>
              </a:cxn>
              <a:cxn ang="T8">
                <a:pos x="T4" y="T5"/>
              </a:cxn>
            </a:cxnLst>
            <a:rect l="T9" t="T10" r="T11" b="T12"/>
            <a:pathLst>
              <a:path w="930" h="513">
                <a:moveTo>
                  <a:pt x="0" y="511"/>
                </a:moveTo>
                <a:lnTo>
                  <a:pt x="163" y="513"/>
                </a:lnTo>
                <a:lnTo>
                  <a:pt x="930" y="0"/>
                </a:lnTo>
              </a:path>
            </a:pathLst>
          </a:custGeom>
          <a:noFill/>
          <a:ln w="9525">
            <a:solidFill>
              <a:srgbClr val="000000"/>
            </a:solidFill>
            <a:round/>
            <a:headEnd/>
            <a:tailEnd/>
          </a:ln>
        </p:spPr>
        <p:txBody>
          <a:bodyPr/>
          <a:lstStyle/>
          <a:p>
            <a:endParaRPr lang="en-US"/>
          </a:p>
        </p:txBody>
      </p:sp>
      <p:sp>
        <p:nvSpPr>
          <p:cNvPr id="93206" name="Line 23"/>
          <p:cNvSpPr>
            <a:spLocks noChangeShapeType="1"/>
          </p:cNvSpPr>
          <p:nvPr/>
        </p:nvSpPr>
        <p:spPr bwMode="auto">
          <a:xfrm flipH="1">
            <a:off x="4206876" y="3830639"/>
            <a:ext cx="1108075" cy="1587"/>
          </a:xfrm>
          <a:prstGeom prst="line">
            <a:avLst/>
          </a:prstGeom>
          <a:noFill/>
          <a:ln w="9525">
            <a:solidFill>
              <a:srgbClr val="000000"/>
            </a:solidFill>
            <a:round/>
            <a:headEnd/>
            <a:tailEnd/>
          </a:ln>
        </p:spPr>
        <p:txBody>
          <a:bodyPr/>
          <a:lstStyle/>
          <a:p>
            <a:endParaRPr lang="en-US"/>
          </a:p>
        </p:txBody>
      </p:sp>
      <p:sp>
        <p:nvSpPr>
          <p:cNvPr id="93207" name="Line 24"/>
          <p:cNvSpPr>
            <a:spLocks noChangeShapeType="1"/>
          </p:cNvSpPr>
          <p:nvPr/>
        </p:nvSpPr>
        <p:spPr bwMode="auto">
          <a:xfrm flipH="1">
            <a:off x="4157663" y="3429000"/>
            <a:ext cx="996950" cy="1588"/>
          </a:xfrm>
          <a:prstGeom prst="line">
            <a:avLst/>
          </a:prstGeom>
          <a:noFill/>
          <a:ln w="9525">
            <a:solidFill>
              <a:srgbClr val="000000"/>
            </a:solidFill>
            <a:round/>
            <a:headEnd/>
            <a:tailEnd/>
          </a:ln>
        </p:spPr>
        <p:txBody>
          <a:bodyPr/>
          <a:lstStyle/>
          <a:p>
            <a:endParaRPr lang="en-US"/>
          </a:p>
        </p:txBody>
      </p:sp>
      <p:sp>
        <p:nvSpPr>
          <p:cNvPr id="93208" name="Freeform 25"/>
          <p:cNvSpPr>
            <a:spLocks/>
          </p:cNvSpPr>
          <p:nvPr/>
        </p:nvSpPr>
        <p:spPr bwMode="auto">
          <a:xfrm>
            <a:off x="4116388" y="2625726"/>
            <a:ext cx="1238250" cy="436563"/>
          </a:xfrm>
          <a:custGeom>
            <a:avLst/>
            <a:gdLst>
              <a:gd name="T0" fmla="*/ 2147483647 w 780"/>
              <a:gd name="T1" fmla="*/ 2147483647 h 275"/>
              <a:gd name="T2" fmla="*/ 2147483647 w 780"/>
              <a:gd name="T3" fmla="*/ 2147483647 h 275"/>
              <a:gd name="T4" fmla="*/ 0 w 780"/>
              <a:gd name="T5" fmla="*/ 0 h 275"/>
              <a:gd name="T6" fmla="*/ 0 60000 65536"/>
              <a:gd name="T7" fmla="*/ 0 60000 65536"/>
              <a:gd name="T8" fmla="*/ 0 60000 65536"/>
              <a:gd name="T9" fmla="*/ 0 w 780"/>
              <a:gd name="T10" fmla="*/ 0 h 275"/>
              <a:gd name="T11" fmla="*/ 780 w 780"/>
              <a:gd name="T12" fmla="*/ 275 h 275"/>
            </a:gdLst>
            <a:ahLst/>
            <a:cxnLst>
              <a:cxn ang="T6">
                <a:pos x="T0" y="T1"/>
              </a:cxn>
              <a:cxn ang="T7">
                <a:pos x="T2" y="T3"/>
              </a:cxn>
              <a:cxn ang="T8">
                <a:pos x="T4" y="T5"/>
              </a:cxn>
            </a:cxnLst>
            <a:rect l="T9" t="T10" r="T11" b="T12"/>
            <a:pathLst>
              <a:path w="780" h="275">
                <a:moveTo>
                  <a:pt x="780" y="275"/>
                </a:moveTo>
                <a:lnTo>
                  <a:pt x="576" y="275"/>
                </a:lnTo>
                <a:lnTo>
                  <a:pt x="0" y="0"/>
                </a:lnTo>
              </a:path>
            </a:pathLst>
          </a:custGeom>
          <a:noFill/>
          <a:ln w="9525">
            <a:solidFill>
              <a:srgbClr val="000000"/>
            </a:solidFill>
            <a:round/>
            <a:headEnd/>
            <a:tailEnd/>
          </a:ln>
        </p:spPr>
        <p:txBody>
          <a:bodyPr/>
          <a:lstStyle/>
          <a:p>
            <a:endParaRPr lang="en-US"/>
          </a:p>
        </p:txBody>
      </p:sp>
      <p:sp>
        <p:nvSpPr>
          <p:cNvPr id="93209" name="Freeform 26"/>
          <p:cNvSpPr>
            <a:spLocks/>
          </p:cNvSpPr>
          <p:nvPr/>
        </p:nvSpPr>
        <p:spPr bwMode="auto">
          <a:xfrm>
            <a:off x="6172200" y="3429001"/>
            <a:ext cx="1409700" cy="739775"/>
          </a:xfrm>
          <a:custGeom>
            <a:avLst/>
            <a:gdLst>
              <a:gd name="T0" fmla="*/ 0 w 888"/>
              <a:gd name="T1" fmla="*/ 0 h 466"/>
              <a:gd name="T2" fmla="*/ 2147483647 w 888"/>
              <a:gd name="T3" fmla="*/ 0 h 466"/>
              <a:gd name="T4" fmla="*/ 2147483647 w 888"/>
              <a:gd name="T5" fmla="*/ 2147483647 h 466"/>
              <a:gd name="T6" fmla="*/ 0 60000 65536"/>
              <a:gd name="T7" fmla="*/ 0 60000 65536"/>
              <a:gd name="T8" fmla="*/ 0 60000 65536"/>
              <a:gd name="T9" fmla="*/ 0 w 888"/>
              <a:gd name="T10" fmla="*/ 0 h 466"/>
              <a:gd name="T11" fmla="*/ 888 w 888"/>
              <a:gd name="T12" fmla="*/ 466 h 466"/>
            </a:gdLst>
            <a:ahLst/>
            <a:cxnLst>
              <a:cxn ang="T6">
                <a:pos x="T0" y="T1"/>
              </a:cxn>
              <a:cxn ang="T7">
                <a:pos x="T2" y="T3"/>
              </a:cxn>
              <a:cxn ang="T8">
                <a:pos x="T4" y="T5"/>
              </a:cxn>
            </a:cxnLst>
            <a:rect l="T9" t="T10" r="T11" b="T12"/>
            <a:pathLst>
              <a:path w="888" h="466">
                <a:moveTo>
                  <a:pt x="0" y="0"/>
                </a:moveTo>
                <a:lnTo>
                  <a:pt x="158" y="0"/>
                </a:lnTo>
                <a:lnTo>
                  <a:pt x="888" y="466"/>
                </a:lnTo>
              </a:path>
            </a:pathLst>
          </a:custGeom>
          <a:noFill/>
          <a:ln w="9525">
            <a:solidFill>
              <a:srgbClr val="000000"/>
            </a:solidFill>
            <a:round/>
            <a:headEnd/>
            <a:tailEnd/>
          </a:ln>
        </p:spPr>
        <p:txBody>
          <a:bodyPr/>
          <a:lstStyle/>
          <a:p>
            <a:endParaRPr lang="en-US"/>
          </a:p>
        </p:txBody>
      </p:sp>
      <p:sp>
        <p:nvSpPr>
          <p:cNvPr id="93210" name="Freeform 27"/>
          <p:cNvSpPr>
            <a:spLocks/>
          </p:cNvSpPr>
          <p:nvPr/>
        </p:nvSpPr>
        <p:spPr bwMode="auto">
          <a:xfrm>
            <a:off x="5975350" y="3062289"/>
            <a:ext cx="1860550" cy="1114425"/>
          </a:xfrm>
          <a:custGeom>
            <a:avLst/>
            <a:gdLst>
              <a:gd name="T0" fmla="*/ 0 w 1172"/>
              <a:gd name="T1" fmla="*/ 0 h 702"/>
              <a:gd name="T2" fmla="*/ 2147483647 w 1172"/>
              <a:gd name="T3" fmla="*/ 0 h 702"/>
              <a:gd name="T4" fmla="*/ 2147483647 w 1172"/>
              <a:gd name="T5" fmla="*/ 2147483647 h 702"/>
              <a:gd name="T6" fmla="*/ 0 60000 65536"/>
              <a:gd name="T7" fmla="*/ 0 60000 65536"/>
              <a:gd name="T8" fmla="*/ 0 60000 65536"/>
              <a:gd name="T9" fmla="*/ 0 w 1172"/>
              <a:gd name="T10" fmla="*/ 0 h 702"/>
              <a:gd name="T11" fmla="*/ 1172 w 1172"/>
              <a:gd name="T12" fmla="*/ 702 h 702"/>
            </a:gdLst>
            <a:ahLst/>
            <a:cxnLst>
              <a:cxn ang="T6">
                <a:pos x="T0" y="T1"/>
              </a:cxn>
              <a:cxn ang="T7">
                <a:pos x="T2" y="T3"/>
              </a:cxn>
              <a:cxn ang="T8">
                <a:pos x="T4" y="T5"/>
              </a:cxn>
            </a:cxnLst>
            <a:rect l="T9" t="T10" r="T11" b="T12"/>
            <a:pathLst>
              <a:path w="1172" h="702">
                <a:moveTo>
                  <a:pt x="0" y="0"/>
                </a:moveTo>
                <a:lnTo>
                  <a:pt x="282" y="0"/>
                </a:lnTo>
                <a:lnTo>
                  <a:pt x="1172" y="702"/>
                </a:lnTo>
              </a:path>
            </a:pathLst>
          </a:custGeom>
          <a:noFill/>
          <a:ln w="9525">
            <a:solidFill>
              <a:srgbClr val="000000"/>
            </a:solidFill>
            <a:round/>
            <a:headEnd/>
            <a:tailEnd/>
          </a:ln>
        </p:spPr>
        <p:txBody>
          <a:bodyPr/>
          <a:lstStyle/>
          <a:p>
            <a:endParaRPr lang="en-US"/>
          </a:p>
        </p:txBody>
      </p:sp>
      <p:sp>
        <p:nvSpPr>
          <p:cNvPr id="93211" name="Freeform 28"/>
          <p:cNvSpPr>
            <a:spLocks/>
          </p:cNvSpPr>
          <p:nvPr/>
        </p:nvSpPr>
        <p:spPr bwMode="auto">
          <a:xfrm>
            <a:off x="5997575" y="3830638"/>
            <a:ext cx="1449388" cy="449262"/>
          </a:xfrm>
          <a:custGeom>
            <a:avLst/>
            <a:gdLst>
              <a:gd name="T0" fmla="*/ 0 w 913"/>
              <a:gd name="T1" fmla="*/ 0 h 283"/>
              <a:gd name="T2" fmla="*/ 2147483647 w 913"/>
              <a:gd name="T3" fmla="*/ 0 h 283"/>
              <a:gd name="T4" fmla="*/ 2147483647 w 913"/>
              <a:gd name="T5" fmla="*/ 2147483647 h 283"/>
              <a:gd name="T6" fmla="*/ 0 60000 65536"/>
              <a:gd name="T7" fmla="*/ 0 60000 65536"/>
              <a:gd name="T8" fmla="*/ 0 60000 65536"/>
              <a:gd name="T9" fmla="*/ 0 w 913"/>
              <a:gd name="T10" fmla="*/ 0 h 283"/>
              <a:gd name="T11" fmla="*/ 913 w 913"/>
              <a:gd name="T12" fmla="*/ 283 h 283"/>
            </a:gdLst>
            <a:ahLst/>
            <a:cxnLst>
              <a:cxn ang="T6">
                <a:pos x="T0" y="T1"/>
              </a:cxn>
              <a:cxn ang="T7">
                <a:pos x="T2" y="T3"/>
              </a:cxn>
              <a:cxn ang="T8">
                <a:pos x="T4" y="T5"/>
              </a:cxn>
            </a:cxnLst>
            <a:rect l="T9" t="T10" r="T11" b="T12"/>
            <a:pathLst>
              <a:path w="913" h="283">
                <a:moveTo>
                  <a:pt x="0" y="0"/>
                </a:moveTo>
                <a:lnTo>
                  <a:pt x="268" y="0"/>
                </a:lnTo>
                <a:lnTo>
                  <a:pt x="913" y="283"/>
                </a:lnTo>
              </a:path>
            </a:pathLst>
          </a:custGeom>
          <a:noFill/>
          <a:ln w="9525">
            <a:solidFill>
              <a:srgbClr val="000000"/>
            </a:solidFill>
            <a:round/>
            <a:headEnd/>
            <a:tailEnd/>
          </a:ln>
        </p:spPr>
        <p:txBody>
          <a:bodyPr/>
          <a:lstStyle/>
          <a:p>
            <a:endParaRPr lang="en-US"/>
          </a:p>
        </p:txBody>
      </p:sp>
      <p:sp>
        <p:nvSpPr>
          <p:cNvPr id="93212" name="Freeform 29"/>
          <p:cNvSpPr>
            <a:spLocks/>
          </p:cNvSpPr>
          <p:nvPr/>
        </p:nvSpPr>
        <p:spPr bwMode="auto">
          <a:xfrm>
            <a:off x="8016875" y="4356101"/>
            <a:ext cx="1555750" cy="747713"/>
          </a:xfrm>
          <a:custGeom>
            <a:avLst/>
            <a:gdLst>
              <a:gd name="T0" fmla="*/ 2147483647 w 980"/>
              <a:gd name="T1" fmla="*/ 2147483647 h 471"/>
              <a:gd name="T2" fmla="*/ 2147483647 w 980"/>
              <a:gd name="T3" fmla="*/ 2147483647 h 471"/>
              <a:gd name="T4" fmla="*/ 0 w 980"/>
              <a:gd name="T5" fmla="*/ 0 h 471"/>
              <a:gd name="T6" fmla="*/ 0 60000 65536"/>
              <a:gd name="T7" fmla="*/ 0 60000 65536"/>
              <a:gd name="T8" fmla="*/ 0 60000 65536"/>
              <a:gd name="T9" fmla="*/ 0 w 980"/>
              <a:gd name="T10" fmla="*/ 0 h 471"/>
              <a:gd name="T11" fmla="*/ 980 w 980"/>
              <a:gd name="T12" fmla="*/ 471 h 471"/>
            </a:gdLst>
            <a:ahLst/>
            <a:cxnLst>
              <a:cxn ang="T6">
                <a:pos x="T0" y="T1"/>
              </a:cxn>
              <a:cxn ang="T7">
                <a:pos x="T2" y="T3"/>
              </a:cxn>
              <a:cxn ang="T8">
                <a:pos x="T4" y="T5"/>
              </a:cxn>
            </a:cxnLst>
            <a:rect l="T9" t="T10" r="T11" b="T12"/>
            <a:pathLst>
              <a:path w="980" h="471">
                <a:moveTo>
                  <a:pt x="980" y="471"/>
                </a:moveTo>
                <a:lnTo>
                  <a:pt x="894" y="471"/>
                </a:lnTo>
                <a:lnTo>
                  <a:pt x="0" y="0"/>
                </a:lnTo>
              </a:path>
            </a:pathLst>
          </a:custGeom>
          <a:noFill/>
          <a:ln w="9525">
            <a:solidFill>
              <a:srgbClr val="000000"/>
            </a:solidFill>
            <a:round/>
            <a:headEnd/>
            <a:tailEnd/>
          </a:ln>
        </p:spPr>
        <p:txBody>
          <a:bodyPr/>
          <a:lstStyle/>
          <a:p>
            <a:endParaRPr lang="en-US"/>
          </a:p>
        </p:txBody>
      </p:sp>
      <p:sp>
        <p:nvSpPr>
          <p:cNvPr id="93213" name="Freeform 30"/>
          <p:cNvSpPr>
            <a:spLocks/>
          </p:cNvSpPr>
          <p:nvPr/>
        </p:nvSpPr>
        <p:spPr bwMode="auto">
          <a:xfrm>
            <a:off x="8974139" y="4597401"/>
            <a:ext cx="598487" cy="117475"/>
          </a:xfrm>
          <a:custGeom>
            <a:avLst/>
            <a:gdLst>
              <a:gd name="T0" fmla="*/ 2147483647 w 377"/>
              <a:gd name="T1" fmla="*/ 2147483647 h 74"/>
              <a:gd name="T2" fmla="*/ 2147483647 w 377"/>
              <a:gd name="T3" fmla="*/ 2147483647 h 74"/>
              <a:gd name="T4" fmla="*/ 0 w 377"/>
              <a:gd name="T5" fmla="*/ 0 h 74"/>
              <a:gd name="T6" fmla="*/ 0 60000 65536"/>
              <a:gd name="T7" fmla="*/ 0 60000 65536"/>
              <a:gd name="T8" fmla="*/ 0 60000 65536"/>
              <a:gd name="T9" fmla="*/ 0 w 377"/>
              <a:gd name="T10" fmla="*/ 0 h 74"/>
              <a:gd name="T11" fmla="*/ 377 w 377"/>
              <a:gd name="T12" fmla="*/ 74 h 74"/>
            </a:gdLst>
            <a:ahLst/>
            <a:cxnLst>
              <a:cxn ang="T6">
                <a:pos x="T0" y="T1"/>
              </a:cxn>
              <a:cxn ang="T7">
                <a:pos x="T2" y="T3"/>
              </a:cxn>
              <a:cxn ang="T8">
                <a:pos x="T4" y="T5"/>
              </a:cxn>
            </a:cxnLst>
            <a:rect l="T9" t="T10" r="T11" b="T12"/>
            <a:pathLst>
              <a:path w="377" h="74">
                <a:moveTo>
                  <a:pt x="377" y="74"/>
                </a:moveTo>
                <a:lnTo>
                  <a:pt x="284" y="74"/>
                </a:lnTo>
                <a:lnTo>
                  <a:pt x="0" y="0"/>
                </a:lnTo>
              </a:path>
            </a:pathLst>
          </a:custGeom>
          <a:noFill/>
          <a:ln w="9525">
            <a:solidFill>
              <a:srgbClr val="000000"/>
            </a:solidFill>
            <a:round/>
            <a:headEnd/>
            <a:tailEnd/>
          </a:ln>
        </p:spPr>
        <p:txBody>
          <a:bodyPr/>
          <a:lstStyle/>
          <a:p>
            <a:endParaRPr lang="en-US"/>
          </a:p>
        </p:txBody>
      </p:sp>
      <p:sp>
        <p:nvSpPr>
          <p:cNvPr id="93214" name="Line 31"/>
          <p:cNvSpPr>
            <a:spLocks noChangeShapeType="1"/>
          </p:cNvSpPr>
          <p:nvPr/>
        </p:nvSpPr>
        <p:spPr bwMode="auto">
          <a:xfrm flipH="1">
            <a:off x="9174163" y="4327525"/>
            <a:ext cx="398462" cy="1588"/>
          </a:xfrm>
          <a:prstGeom prst="line">
            <a:avLst/>
          </a:prstGeom>
          <a:noFill/>
          <a:ln w="9525">
            <a:solidFill>
              <a:srgbClr val="000000"/>
            </a:solidFill>
            <a:round/>
            <a:headEnd/>
            <a:tailEnd/>
          </a:ln>
        </p:spPr>
        <p:txBody>
          <a:bodyPr/>
          <a:lstStyle/>
          <a:p>
            <a:endParaRPr lang="en-US"/>
          </a:p>
        </p:txBody>
      </p:sp>
      <p:sp>
        <p:nvSpPr>
          <p:cNvPr id="93215" name="Freeform 32"/>
          <p:cNvSpPr>
            <a:spLocks/>
          </p:cNvSpPr>
          <p:nvPr/>
        </p:nvSpPr>
        <p:spPr bwMode="auto">
          <a:xfrm>
            <a:off x="8016875" y="4521201"/>
            <a:ext cx="1555750" cy="803275"/>
          </a:xfrm>
          <a:custGeom>
            <a:avLst/>
            <a:gdLst>
              <a:gd name="T0" fmla="*/ 2147483647 w 980"/>
              <a:gd name="T1" fmla="*/ 2147483647 h 506"/>
              <a:gd name="T2" fmla="*/ 2147483647 w 980"/>
              <a:gd name="T3" fmla="*/ 2147483647 h 506"/>
              <a:gd name="T4" fmla="*/ 0 w 980"/>
              <a:gd name="T5" fmla="*/ 0 h 506"/>
              <a:gd name="T6" fmla="*/ 0 60000 65536"/>
              <a:gd name="T7" fmla="*/ 0 60000 65536"/>
              <a:gd name="T8" fmla="*/ 0 60000 65536"/>
              <a:gd name="T9" fmla="*/ 0 w 980"/>
              <a:gd name="T10" fmla="*/ 0 h 506"/>
              <a:gd name="T11" fmla="*/ 980 w 980"/>
              <a:gd name="T12" fmla="*/ 506 h 506"/>
            </a:gdLst>
            <a:ahLst/>
            <a:cxnLst>
              <a:cxn ang="T6">
                <a:pos x="T0" y="T1"/>
              </a:cxn>
              <a:cxn ang="T7">
                <a:pos x="T2" y="T3"/>
              </a:cxn>
              <a:cxn ang="T8">
                <a:pos x="T4" y="T5"/>
              </a:cxn>
            </a:cxnLst>
            <a:rect l="T9" t="T10" r="T11" b="T12"/>
            <a:pathLst>
              <a:path w="980" h="506">
                <a:moveTo>
                  <a:pt x="980" y="506"/>
                </a:moveTo>
                <a:lnTo>
                  <a:pt x="894" y="506"/>
                </a:lnTo>
                <a:lnTo>
                  <a:pt x="0" y="0"/>
                </a:lnTo>
              </a:path>
            </a:pathLst>
          </a:custGeom>
          <a:noFill/>
          <a:ln w="9525">
            <a:solidFill>
              <a:srgbClr val="000000"/>
            </a:solidFill>
            <a:round/>
            <a:headEnd/>
            <a:tailEnd/>
          </a:ln>
        </p:spPr>
        <p:txBody>
          <a:bodyPr/>
          <a:lstStyle/>
          <a:p>
            <a:endParaRPr lang="en-US"/>
          </a:p>
        </p:txBody>
      </p:sp>
      <p:sp>
        <p:nvSpPr>
          <p:cNvPr id="93216" name="Freeform 33"/>
          <p:cNvSpPr>
            <a:spLocks/>
          </p:cNvSpPr>
          <p:nvPr/>
        </p:nvSpPr>
        <p:spPr bwMode="auto">
          <a:xfrm>
            <a:off x="8147051" y="4022725"/>
            <a:ext cx="1419225" cy="304800"/>
          </a:xfrm>
          <a:custGeom>
            <a:avLst/>
            <a:gdLst>
              <a:gd name="T0" fmla="*/ 2147483647 w 894"/>
              <a:gd name="T1" fmla="*/ 0 h 192"/>
              <a:gd name="T2" fmla="*/ 2147483647 w 894"/>
              <a:gd name="T3" fmla="*/ 0 h 192"/>
              <a:gd name="T4" fmla="*/ 0 w 894"/>
              <a:gd name="T5" fmla="*/ 2147483647 h 192"/>
              <a:gd name="T6" fmla="*/ 0 60000 65536"/>
              <a:gd name="T7" fmla="*/ 0 60000 65536"/>
              <a:gd name="T8" fmla="*/ 0 60000 65536"/>
              <a:gd name="T9" fmla="*/ 0 w 894"/>
              <a:gd name="T10" fmla="*/ 0 h 192"/>
              <a:gd name="T11" fmla="*/ 894 w 894"/>
              <a:gd name="T12" fmla="*/ 192 h 192"/>
            </a:gdLst>
            <a:ahLst/>
            <a:cxnLst>
              <a:cxn ang="T6">
                <a:pos x="T0" y="T1"/>
              </a:cxn>
              <a:cxn ang="T7">
                <a:pos x="T2" y="T3"/>
              </a:cxn>
              <a:cxn ang="T8">
                <a:pos x="T4" y="T5"/>
              </a:cxn>
            </a:cxnLst>
            <a:rect l="T9" t="T10" r="T11" b="T12"/>
            <a:pathLst>
              <a:path w="894" h="192">
                <a:moveTo>
                  <a:pt x="894" y="0"/>
                </a:moveTo>
                <a:lnTo>
                  <a:pt x="810" y="0"/>
                </a:lnTo>
                <a:lnTo>
                  <a:pt x="0" y="192"/>
                </a:lnTo>
              </a:path>
            </a:pathLst>
          </a:custGeom>
          <a:noFill/>
          <a:ln w="9525">
            <a:solidFill>
              <a:srgbClr val="000000"/>
            </a:solidFill>
            <a:round/>
            <a:headEnd/>
            <a:tailEnd/>
          </a:ln>
        </p:spPr>
        <p:txBody>
          <a:bodyPr/>
          <a:lstStyle/>
          <a:p>
            <a:endParaRPr lang="en-US"/>
          </a:p>
        </p:txBody>
      </p:sp>
      <p:sp>
        <p:nvSpPr>
          <p:cNvPr id="93217" name="Freeform 34"/>
          <p:cNvSpPr>
            <a:spLocks/>
          </p:cNvSpPr>
          <p:nvPr/>
        </p:nvSpPr>
        <p:spPr bwMode="auto">
          <a:xfrm>
            <a:off x="7881939" y="4741864"/>
            <a:ext cx="1690687" cy="847725"/>
          </a:xfrm>
          <a:custGeom>
            <a:avLst/>
            <a:gdLst>
              <a:gd name="T0" fmla="*/ 2147483647 w 1065"/>
              <a:gd name="T1" fmla="*/ 2147483647 h 534"/>
              <a:gd name="T2" fmla="*/ 2147483647 w 1065"/>
              <a:gd name="T3" fmla="*/ 2147483647 h 534"/>
              <a:gd name="T4" fmla="*/ 0 w 1065"/>
              <a:gd name="T5" fmla="*/ 0 h 534"/>
              <a:gd name="T6" fmla="*/ 0 60000 65536"/>
              <a:gd name="T7" fmla="*/ 0 60000 65536"/>
              <a:gd name="T8" fmla="*/ 0 60000 65536"/>
              <a:gd name="T9" fmla="*/ 0 w 1065"/>
              <a:gd name="T10" fmla="*/ 0 h 534"/>
              <a:gd name="T11" fmla="*/ 1065 w 1065"/>
              <a:gd name="T12" fmla="*/ 534 h 534"/>
            </a:gdLst>
            <a:ahLst/>
            <a:cxnLst>
              <a:cxn ang="T6">
                <a:pos x="T0" y="T1"/>
              </a:cxn>
              <a:cxn ang="T7">
                <a:pos x="T2" y="T3"/>
              </a:cxn>
              <a:cxn ang="T8">
                <a:pos x="T4" y="T5"/>
              </a:cxn>
            </a:cxnLst>
            <a:rect l="T9" t="T10" r="T11" b="T12"/>
            <a:pathLst>
              <a:path w="1065" h="534">
                <a:moveTo>
                  <a:pt x="1065" y="534"/>
                </a:moveTo>
                <a:lnTo>
                  <a:pt x="979" y="534"/>
                </a:lnTo>
                <a:lnTo>
                  <a:pt x="0" y="0"/>
                </a:lnTo>
              </a:path>
            </a:pathLst>
          </a:custGeom>
          <a:noFill/>
          <a:ln w="9525">
            <a:solidFill>
              <a:srgbClr val="000000"/>
            </a:solidFill>
            <a:round/>
            <a:headEnd/>
            <a:tailEnd/>
          </a:ln>
        </p:spPr>
        <p:txBody>
          <a:bodyPr/>
          <a:lstStyle/>
          <a:p>
            <a:endParaRPr lang="en-US"/>
          </a:p>
        </p:txBody>
      </p:sp>
      <p:sp>
        <p:nvSpPr>
          <p:cNvPr id="93218" name="Freeform 35"/>
          <p:cNvSpPr>
            <a:spLocks/>
          </p:cNvSpPr>
          <p:nvPr/>
        </p:nvSpPr>
        <p:spPr bwMode="auto">
          <a:xfrm>
            <a:off x="7980363" y="5464176"/>
            <a:ext cx="1592262" cy="519113"/>
          </a:xfrm>
          <a:custGeom>
            <a:avLst/>
            <a:gdLst>
              <a:gd name="T0" fmla="*/ 2147483647 w 1003"/>
              <a:gd name="T1" fmla="*/ 2147483647 h 327"/>
              <a:gd name="T2" fmla="*/ 2147483647 w 1003"/>
              <a:gd name="T3" fmla="*/ 2147483647 h 327"/>
              <a:gd name="T4" fmla="*/ 0 w 1003"/>
              <a:gd name="T5" fmla="*/ 0 h 327"/>
              <a:gd name="T6" fmla="*/ 0 60000 65536"/>
              <a:gd name="T7" fmla="*/ 0 60000 65536"/>
              <a:gd name="T8" fmla="*/ 0 60000 65536"/>
              <a:gd name="T9" fmla="*/ 0 w 1003"/>
              <a:gd name="T10" fmla="*/ 0 h 327"/>
              <a:gd name="T11" fmla="*/ 1003 w 1003"/>
              <a:gd name="T12" fmla="*/ 327 h 327"/>
            </a:gdLst>
            <a:ahLst/>
            <a:cxnLst>
              <a:cxn ang="T6">
                <a:pos x="T0" y="T1"/>
              </a:cxn>
              <a:cxn ang="T7">
                <a:pos x="T2" y="T3"/>
              </a:cxn>
              <a:cxn ang="T8">
                <a:pos x="T4" y="T5"/>
              </a:cxn>
            </a:cxnLst>
            <a:rect l="T9" t="T10" r="T11" b="T12"/>
            <a:pathLst>
              <a:path w="1003" h="327">
                <a:moveTo>
                  <a:pt x="1003" y="327"/>
                </a:moveTo>
                <a:lnTo>
                  <a:pt x="917" y="327"/>
                </a:lnTo>
                <a:lnTo>
                  <a:pt x="0" y="0"/>
                </a:lnTo>
              </a:path>
            </a:pathLst>
          </a:custGeom>
          <a:noFill/>
          <a:ln w="9525">
            <a:solidFill>
              <a:srgbClr val="000000"/>
            </a:solidFill>
            <a:round/>
            <a:headEnd/>
            <a:tailEnd/>
          </a:ln>
        </p:spPr>
        <p:txBody>
          <a:bodyPr/>
          <a:lstStyle/>
          <a:p>
            <a:endParaRPr lang="en-US"/>
          </a:p>
        </p:txBody>
      </p:sp>
      <p:sp>
        <p:nvSpPr>
          <p:cNvPr id="93219" name="Freeform 36"/>
          <p:cNvSpPr>
            <a:spLocks/>
          </p:cNvSpPr>
          <p:nvPr/>
        </p:nvSpPr>
        <p:spPr bwMode="auto">
          <a:xfrm>
            <a:off x="8102601" y="3694114"/>
            <a:ext cx="1463675" cy="350837"/>
          </a:xfrm>
          <a:custGeom>
            <a:avLst/>
            <a:gdLst>
              <a:gd name="T0" fmla="*/ 2147483647 w 922"/>
              <a:gd name="T1" fmla="*/ 0 h 221"/>
              <a:gd name="T2" fmla="*/ 2147483647 w 922"/>
              <a:gd name="T3" fmla="*/ 0 h 221"/>
              <a:gd name="T4" fmla="*/ 0 w 922"/>
              <a:gd name="T5" fmla="*/ 2147483647 h 221"/>
              <a:gd name="T6" fmla="*/ 0 60000 65536"/>
              <a:gd name="T7" fmla="*/ 0 60000 65536"/>
              <a:gd name="T8" fmla="*/ 0 60000 65536"/>
              <a:gd name="T9" fmla="*/ 0 w 922"/>
              <a:gd name="T10" fmla="*/ 0 h 221"/>
              <a:gd name="T11" fmla="*/ 922 w 922"/>
              <a:gd name="T12" fmla="*/ 221 h 221"/>
            </a:gdLst>
            <a:ahLst/>
            <a:cxnLst>
              <a:cxn ang="T6">
                <a:pos x="T0" y="T1"/>
              </a:cxn>
              <a:cxn ang="T7">
                <a:pos x="T2" y="T3"/>
              </a:cxn>
              <a:cxn ang="T8">
                <a:pos x="T4" y="T5"/>
              </a:cxn>
            </a:cxnLst>
            <a:rect l="T9" t="T10" r="T11" b="T12"/>
            <a:pathLst>
              <a:path w="922" h="221">
                <a:moveTo>
                  <a:pt x="922" y="0"/>
                </a:moveTo>
                <a:lnTo>
                  <a:pt x="836" y="0"/>
                </a:lnTo>
                <a:lnTo>
                  <a:pt x="0" y="221"/>
                </a:lnTo>
              </a:path>
            </a:pathLst>
          </a:custGeom>
          <a:noFill/>
          <a:ln w="9525">
            <a:solidFill>
              <a:srgbClr val="000000"/>
            </a:solidFill>
            <a:round/>
            <a:headEnd/>
            <a:tailEnd/>
          </a:ln>
        </p:spPr>
        <p:txBody>
          <a:bodyPr/>
          <a:lstStyle/>
          <a:p>
            <a:endParaRPr lang="en-US"/>
          </a:p>
        </p:txBody>
      </p:sp>
      <p:sp>
        <p:nvSpPr>
          <p:cNvPr id="93220" name="Freeform 37"/>
          <p:cNvSpPr>
            <a:spLocks/>
          </p:cNvSpPr>
          <p:nvPr/>
        </p:nvSpPr>
        <p:spPr bwMode="auto">
          <a:xfrm>
            <a:off x="7908925" y="2951164"/>
            <a:ext cx="1657350" cy="1184275"/>
          </a:xfrm>
          <a:custGeom>
            <a:avLst/>
            <a:gdLst>
              <a:gd name="T0" fmla="*/ 2147483647 w 1044"/>
              <a:gd name="T1" fmla="*/ 0 h 746"/>
              <a:gd name="T2" fmla="*/ 2147483647 w 1044"/>
              <a:gd name="T3" fmla="*/ 0 h 746"/>
              <a:gd name="T4" fmla="*/ 0 w 1044"/>
              <a:gd name="T5" fmla="*/ 2147483647 h 746"/>
              <a:gd name="T6" fmla="*/ 0 60000 65536"/>
              <a:gd name="T7" fmla="*/ 0 60000 65536"/>
              <a:gd name="T8" fmla="*/ 0 60000 65536"/>
              <a:gd name="T9" fmla="*/ 0 w 1044"/>
              <a:gd name="T10" fmla="*/ 0 h 746"/>
              <a:gd name="T11" fmla="*/ 1044 w 1044"/>
              <a:gd name="T12" fmla="*/ 746 h 746"/>
            </a:gdLst>
            <a:ahLst/>
            <a:cxnLst>
              <a:cxn ang="T6">
                <a:pos x="T0" y="T1"/>
              </a:cxn>
              <a:cxn ang="T7">
                <a:pos x="T2" y="T3"/>
              </a:cxn>
              <a:cxn ang="T8">
                <a:pos x="T4" y="T5"/>
              </a:cxn>
            </a:cxnLst>
            <a:rect l="T9" t="T10" r="T11" b="T12"/>
            <a:pathLst>
              <a:path w="1044" h="746">
                <a:moveTo>
                  <a:pt x="1044" y="0"/>
                </a:moveTo>
                <a:lnTo>
                  <a:pt x="958" y="0"/>
                </a:lnTo>
                <a:lnTo>
                  <a:pt x="0" y="746"/>
                </a:lnTo>
              </a:path>
            </a:pathLst>
          </a:custGeom>
          <a:noFill/>
          <a:ln w="9525">
            <a:solidFill>
              <a:srgbClr val="000000"/>
            </a:solidFill>
            <a:round/>
            <a:headEnd/>
            <a:tailEnd/>
          </a:ln>
        </p:spPr>
        <p:txBody>
          <a:bodyPr/>
          <a:lstStyle/>
          <a:p>
            <a:endParaRPr lang="en-US"/>
          </a:p>
        </p:txBody>
      </p:sp>
      <p:sp>
        <p:nvSpPr>
          <p:cNvPr id="93221" name="Line 38"/>
          <p:cNvSpPr>
            <a:spLocks noChangeShapeType="1"/>
          </p:cNvSpPr>
          <p:nvPr/>
        </p:nvSpPr>
        <p:spPr bwMode="auto">
          <a:xfrm flipH="1">
            <a:off x="5867400" y="4421189"/>
            <a:ext cx="1092200" cy="1587"/>
          </a:xfrm>
          <a:prstGeom prst="line">
            <a:avLst/>
          </a:prstGeom>
          <a:noFill/>
          <a:ln w="9525">
            <a:solidFill>
              <a:srgbClr val="000000"/>
            </a:solidFill>
            <a:round/>
            <a:headEnd/>
            <a:tailEnd/>
          </a:ln>
        </p:spPr>
        <p:txBody>
          <a:bodyPr/>
          <a:lstStyle/>
          <a:p>
            <a:endParaRPr lang="en-US"/>
          </a:p>
        </p:txBody>
      </p:sp>
      <p:sp>
        <p:nvSpPr>
          <p:cNvPr id="93222" name="Freeform 39"/>
          <p:cNvSpPr>
            <a:spLocks/>
          </p:cNvSpPr>
          <p:nvPr/>
        </p:nvSpPr>
        <p:spPr bwMode="auto">
          <a:xfrm>
            <a:off x="6132513" y="4387850"/>
            <a:ext cx="1096962" cy="465138"/>
          </a:xfrm>
          <a:custGeom>
            <a:avLst/>
            <a:gdLst>
              <a:gd name="T0" fmla="*/ 0 w 691"/>
              <a:gd name="T1" fmla="*/ 2147483647 h 293"/>
              <a:gd name="T2" fmla="*/ 2147483647 w 691"/>
              <a:gd name="T3" fmla="*/ 2147483647 h 293"/>
              <a:gd name="T4" fmla="*/ 2147483647 w 691"/>
              <a:gd name="T5" fmla="*/ 0 h 293"/>
              <a:gd name="T6" fmla="*/ 0 60000 65536"/>
              <a:gd name="T7" fmla="*/ 0 60000 65536"/>
              <a:gd name="T8" fmla="*/ 0 60000 65536"/>
              <a:gd name="T9" fmla="*/ 0 w 691"/>
              <a:gd name="T10" fmla="*/ 0 h 293"/>
              <a:gd name="T11" fmla="*/ 691 w 691"/>
              <a:gd name="T12" fmla="*/ 293 h 293"/>
            </a:gdLst>
            <a:ahLst/>
            <a:cxnLst>
              <a:cxn ang="T6">
                <a:pos x="T0" y="T1"/>
              </a:cxn>
              <a:cxn ang="T7">
                <a:pos x="T2" y="T3"/>
              </a:cxn>
              <a:cxn ang="T8">
                <a:pos x="T4" y="T5"/>
              </a:cxn>
            </a:cxnLst>
            <a:rect l="T9" t="T10" r="T11" b="T12"/>
            <a:pathLst>
              <a:path w="691" h="293">
                <a:moveTo>
                  <a:pt x="0" y="293"/>
                </a:moveTo>
                <a:lnTo>
                  <a:pt x="339" y="293"/>
                </a:lnTo>
                <a:lnTo>
                  <a:pt x="691" y="0"/>
                </a:lnTo>
              </a:path>
            </a:pathLst>
          </a:custGeom>
          <a:noFill/>
          <a:ln w="9525">
            <a:solidFill>
              <a:srgbClr val="000000"/>
            </a:solidFill>
            <a:round/>
            <a:headEnd/>
            <a:tailEnd/>
          </a:ln>
        </p:spPr>
        <p:txBody>
          <a:bodyPr/>
          <a:lstStyle/>
          <a:p>
            <a:endParaRPr lang="en-US"/>
          </a:p>
        </p:txBody>
      </p:sp>
      <p:sp>
        <p:nvSpPr>
          <p:cNvPr id="93223" name="Text Box 40"/>
          <p:cNvSpPr txBox="1">
            <a:spLocks noChangeArrowheads="1"/>
          </p:cNvSpPr>
          <p:nvPr/>
        </p:nvSpPr>
        <p:spPr bwMode="auto">
          <a:xfrm>
            <a:off x="1817689" y="2735263"/>
            <a:ext cx="803275" cy="152400"/>
          </a:xfrm>
          <a:prstGeom prst="rect">
            <a:avLst/>
          </a:prstGeom>
          <a:noFill/>
          <a:ln w="9525">
            <a:noFill/>
            <a:miter lim="800000"/>
            <a:headEnd/>
            <a:tailEnd/>
          </a:ln>
        </p:spPr>
        <p:txBody>
          <a:bodyPr wrap="none" lIns="0" tIns="0" bIns="0">
            <a:spAutoFit/>
          </a:bodyPr>
          <a:lstStyle/>
          <a:p>
            <a:r>
              <a:rPr lang="en-US" sz="1000" b="1"/>
              <a:t>Ventral root</a:t>
            </a:r>
          </a:p>
        </p:txBody>
      </p:sp>
      <p:sp>
        <p:nvSpPr>
          <p:cNvPr id="93224" name="Text Box 41"/>
          <p:cNvSpPr txBox="1">
            <a:spLocks noChangeArrowheads="1"/>
          </p:cNvSpPr>
          <p:nvPr/>
        </p:nvSpPr>
        <p:spPr bwMode="auto">
          <a:xfrm>
            <a:off x="1817688" y="3716338"/>
            <a:ext cx="768350" cy="304800"/>
          </a:xfrm>
          <a:prstGeom prst="rect">
            <a:avLst/>
          </a:prstGeom>
          <a:noFill/>
          <a:ln w="9525">
            <a:noFill/>
            <a:miter lim="800000"/>
            <a:headEnd/>
            <a:tailEnd/>
          </a:ln>
        </p:spPr>
        <p:txBody>
          <a:bodyPr wrap="none" lIns="0" tIns="0" bIns="0">
            <a:spAutoFit/>
          </a:bodyPr>
          <a:lstStyle/>
          <a:p>
            <a:r>
              <a:rPr lang="en-US" sz="1000" b="1"/>
              <a:t>Dorsal root</a:t>
            </a:r>
          </a:p>
          <a:p>
            <a:r>
              <a:rPr lang="en-US" sz="1000" b="1"/>
              <a:t>ganglion</a:t>
            </a:r>
          </a:p>
        </p:txBody>
      </p:sp>
      <p:sp>
        <p:nvSpPr>
          <p:cNvPr id="93225" name="Text Box 42"/>
          <p:cNvSpPr txBox="1">
            <a:spLocks noChangeArrowheads="1"/>
          </p:cNvSpPr>
          <p:nvPr/>
        </p:nvSpPr>
        <p:spPr bwMode="auto">
          <a:xfrm>
            <a:off x="1841501" y="5775325"/>
            <a:ext cx="619125" cy="304800"/>
          </a:xfrm>
          <a:prstGeom prst="rect">
            <a:avLst/>
          </a:prstGeom>
          <a:noFill/>
          <a:ln w="9525">
            <a:noFill/>
            <a:miter lim="800000"/>
            <a:headEnd/>
            <a:tailEnd/>
          </a:ln>
        </p:spPr>
        <p:txBody>
          <a:bodyPr wrap="none" lIns="0" tIns="0" bIns="0">
            <a:spAutoFit/>
          </a:bodyPr>
          <a:lstStyle/>
          <a:p>
            <a:r>
              <a:rPr lang="en-US" sz="1000" b="1"/>
              <a:t>Thoracic</a:t>
            </a:r>
          </a:p>
          <a:p>
            <a:r>
              <a:rPr lang="en-US" sz="1000" b="1"/>
              <a:t>vertebra</a:t>
            </a:r>
          </a:p>
        </p:txBody>
      </p:sp>
      <p:sp>
        <p:nvSpPr>
          <p:cNvPr id="93226" name="Text Box 43"/>
          <p:cNvSpPr txBox="1">
            <a:spLocks noChangeArrowheads="1"/>
          </p:cNvSpPr>
          <p:nvPr/>
        </p:nvSpPr>
        <p:spPr bwMode="auto">
          <a:xfrm>
            <a:off x="5470525" y="4341813"/>
            <a:ext cx="471488" cy="304800"/>
          </a:xfrm>
          <a:prstGeom prst="rect">
            <a:avLst/>
          </a:prstGeom>
          <a:noFill/>
          <a:ln w="9525">
            <a:noFill/>
            <a:miter lim="800000"/>
            <a:headEnd/>
            <a:tailEnd/>
          </a:ln>
        </p:spPr>
        <p:txBody>
          <a:bodyPr wrap="none" lIns="0" tIns="0" bIns="0">
            <a:spAutoFit/>
          </a:bodyPr>
          <a:lstStyle/>
          <a:p>
            <a:r>
              <a:rPr lang="en-US" sz="1000" b="1"/>
              <a:t>Spinal</a:t>
            </a:r>
          </a:p>
          <a:p>
            <a:r>
              <a:rPr lang="en-US" sz="1000" b="1"/>
              <a:t>nerve</a:t>
            </a:r>
          </a:p>
        </p:txBody>
      </p:sp>
      <p:sp>
        <p:nvSpPr>
          <p:cNvPr id="93227" name="Text Box 44"/>
          <p:cNvSpPr txBox="1">
            <a:spLocks noChangeArrowheads="1"/>
          </p:cNvSpPr>
          <p:nvPr/>
        </p:nvSpPr>
        <p:spPr bwMode="auto">
          <a:xfrm>
            <a:off x="5438775" y="4767263"/>
            <a:ext cx="768350" cy="304800"/>
          </a:xfrm>
          <a:prstGeom prst="rect">
            <a:avLst/>
          </a:prstGeom>
          <a:noFill/>
          <a:ln w="9525">
            <a:noFill/>
            <a:miter lim="800000"/>
            <a:headEnd/>
            <a:tailEnd/>
          </a:ln>
        </p:spPr>
        <p:txBody>
          <a:bodyPr wrap="none" lIns="0" tIns="0" bIns="0">
            <a:spAutoFit/>
          </a:bodyPr>
          <a:lstStyle/>
          <a:p>
            <a:r>
              <a:rPr lang="en-US" sz="1000" b="1"/>
              <a:t>Dorsal root</a:t>
            </a:r>
          </a:p>
          <a:p>
            <a:r>
              <a:rPr lang="en-US" sz="1000" b="1"/>
              <a:t>ganglion</a:t>
            </a:r>
          </a:p>
        </p:txBody>
      </p:sp>
      <p:sp>
        <p:nvSpPr>
          <p:cNvPr id="93228" name="Text Box 45"/>
          <p:cNvSpPr txBox="1">
            <a:spLocks noChangeArrowheads="1"/>
          </p:cNvSpPr>
          <p:nvPr/>
        </p:nvSpPr>
        <p:spPr bwMode="auto">
          <a:xfrm>
            <a:off x="9588501" y="2871788"/>
            <a:ext cx="936625" cy="304800"/>
          </a:xfrm>
          <a:prstGeom prst="rect">
            <a:avLst/>
          </a:prstGeom>
          <a:noFill/>
          <a:ln w="9525">
            <a:noFill/>
            <a:miter lim="800000"/>
            <a:headEnd/>
            <a:tailEnd/>
          </a:ln>
        </p:spPr>
        <p:txBody>
          <a:bodyPr wrap="none" lIns="0" tIns="0" bIns="0">
            <a:spAutoFit/>
          </a:bodyPr>
          <a:lstStyle/>
          <a:p>
            <a:r>
              <a:rPr lang="en-US" sz="1000" b="1"/>
              <a:t>Subarachnoid</a:t>
            </a:r>
          </a:p>
          <a:p>
            <a:r>
              <a:rPr lang="en-US" sz="1000" b="1"/>
              <a:t>space</a:t>
            </a:r>
          </a:p>
        </p:txBody>
      </p:sp>
      <p:sp>
        <p:nvSpPr>
          <p:cNvPr id="93229" name="Text Box 46"/>
          <p:cNvSpPr txBox="1">
            <a:spLocks noChangeArrowheads="1"/>
          </p:cNvSpPr>
          <p:nvPr/>
        </p:nvSpPr>
        <p:spPr bwMode="auto">
          <a:xfrm>
            <a:off x="9601200" y="4256088"/>
            <a:ext cx="971550" cy="304800"/>
          </a:xfrm>
          <a:prstGeom prst="rect">
            <a:avLst/>
          </a:prstGeom>
          <a:noFill/>
          <a:ln w="9525">
            <a:noFill/>
            <a:miter lim="800000"/>
            <a:headEnd/>
            <a:tailEnd/>
          </a:ln>
        </p:spPr>
        <p:txBody>
          <a:bodyPr wrap="none" lIns="0" tIns="0" bIns="0">
            <a:spAutoFit/>
          </a:bodyPr>
          <a:lstStyle/>
          <a:p>
            <a:r>
              <a:rPr lang="en-US" sz="1000" b="1"/>
              <a:t>Dorsal branch</a:t>
            </a:r>
          </a:p>
          <a:p>
            <a:r>
              <a:rPr lang="en-US" sz="1000" b="1"/>
              <a:t>(dorsal ramus)</a:t>
            </a:r>
          </a:p>
        </p:txBody>
      </p:sp>
      <p:sp>
        <p:nvSpPr>
          <p:cNvPr id="93230" name="Text Box 47"/>
          <p:cNvSpPr txBox="1">
            <a:spLocks noChangeArrowheads="1"/>
          </p:cNvSpPr>
          <p:nvPr/>
        </p:nvSpPr>
        <p:spPr bwMode="auto">
          <a:xfrm>
            <a:off x="9610726" y="4637088"/>
            <a:ext cx="1006475" cy="304800"/>
          </a:xfrm>
          <a:prstGeom prst="rect">
            <a:avLst/>
          </a:prstGeom>
          <a:noFill/>
          <a:ln w="9525">
            <a:noFill/>
            <a:miter lim="800000"/>
            <a:headEnd/>
            <a:tailEnd/>
          </a:ln>
        </p:spPr>
        <p:txBody>
          <a:bodyPr wrap="none" lIns="0" tIns="0" bIns="0">
            <a:spAutoFit/>
          </a:bodyPr>
          <a:lstStyle/>
          <a:p>
            <a:r>
              <a:rPr lang="en-US" sz="1000" b="1"/>
              <a:t>Ventral branch</a:t>
            </a:r>
          </a:p>
          <a:p>
            <a:r>
              <a:rPr lang="en-US" sz="1000" b="1"/>
              <a:t>(ventral ramus)</a:t>
            </a:r>
          </a:p>
        </p:txBody>
      </p:sp>
      <p:sp>
        <p:nvSpPr>
          <p:cNvPr id="93231" name="Text Box 48"/>
          <p:cNvSpPr txBox="1">
            <a:spLocks noChangeArrowheads="1"/>
          </p:cNvSpPr>
          <p:nvPr/>
        </p:nvSpPr>
        <p:spPr bwMode="auto">
          <a:xfrm>
            <a:off x="9601201" y="5246688"/>
            <a:ext cx="803275" cy="152400"/>
          </a:xfrm>
          <a:prstGeom prst="rect">
            <a:avLst/>
          </a:prstGeom>
          <a:noFill/>
          <a:ln w="9525">
            <a:noFill/>
            <a:miter lim="800000"/>
            <a:headEnd/>
            <a:tailEnd/>
          </a:ln>
        </p:spPr>
        <p:txBody>
          <a:bodyPr wrap="none" lIns="0" tIns="0" bIns="0">
            <a:spAutoFit/>
          </a:bodyPr>
          <a:lstStyle/>
          <a:p>
            <a:r>
              <a:rPr lang="en-US" sz="1000" b="1"/>
              <a:t>Ventral root</a:t>
            </a:r>
          </a:p>
        </p:txBody>
      </p:sp>
      <p:sp>
        <p:nvSpPr>
          <p:cNvPr id="93232" name="Text Box 49"/>
          <p:cNvSpPr txBox="1">
            <a:spLocks noChangeArrowheads="1"/>
          </p:cNvSpPr>
          <p:nvPr/>
        </p:nvSpPr>
        <p:spPr bwMode="auto">
          <a:xfrm>
            <a:off x="9605964" y="5494338"/>
            <a:ext cx="598487" cy="304800"/>
          </a:xfrm>
          <a:prstGeom prst="rect">
            <a:avLst/>
          </a:prstGeom>
          <a:noFill/>
          <a:ln w="9525">
            <a:noFill/>
            <a:miter lim="800000"/>
            <a:headEnd/>
            <a:tailEnd/>
          </a:ln>
        </p:spPr>
        <p:txBody>
          <a:bodyPr wrap="none" lIns="0" tIns="0" bIns="0">
            <a:spAutoFit/>
          </a:bodyPr>
          <a:lstStyle/>
          <a:p>
            <a:r>
              <a:rPr lang="en-US" sz="1000" b="1"/>
              <a:t>Epidural</a:t>
            </a:r>
          </a:p>
          <a:p>
            <a:r>
              <a:rPr lang="en-US" sz="1000" b="1"/>
              <a:t>space</a:t>
            </a:r>
          </a:p>
        </p:txBody>
      </p:sp>
      <p:sp>
        <p:nvSpPr>
          <p:cNvPr id="93233" name="Text Box 50"/>
          <p:cNvSpPr txBox="1">
            <a:spLocks noChangeArrowheads="1"/>
          </p:cNvSpPr>
          <p:nvPr/>
        </p:nvSpPr>
        <p:spPr bwMode="auto">
          <a:xfrm>
            <a:off x="9610725" y="5892800"/>
            <a:ext cx="590550" cy="304800"/>
          </a:xfrm>
          <a:prstGeom prst="rect">
            <a:avLst/>
          </a:prstGeom>
          <a:noFill/>
          <a:ln w="9525">
            <a:noFill/>
            <a:miter lim="800000"/>
            <a:headEnd/>
            <a:tailEnd/>
          </a:ln>
        </p:spPr>
        <p:txBody>
          <a:bodyPr wrap="none" lIns="0" tIns="0" bIns="0">
            <a:spAutoFit/>
          </a:bodyPr>
          <a:lstStyle/>
          <a:p>
            <a:r>
              <a:rPr lang="en-US" sz="1000" b="1"/>
              <a:t>Body of</a:t>
            </a:r>
          </a:p>
          <a:p>
            <a:r>
              <a:rPr lang="en-US" sz="1000" b="1"/>
              <a:t>vertebra</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Title 1"/>
          <p:cNvSpPr>
            <a:spLocks noGrp="1"/>
          </p:cNvSpPr>
          <p:nvPr>
            <p:ph type="title"/>
          </p:nvPr>
        </p:nvSpPr>
        <p:spPr>
          <a:xfrm>
            <a:off x="1828800" y="457200"/>
            <a:ext cx="8229600" cy="1066800"/>
          </a:xfrm>
        </p:spPr>
        <p:txBody>
          <a:bodyPr/>
          <a:lstStyle/>
          <a:p>
            <a:r>
              <a:rPr lang="en-US" smtClean="0"/>
              <a:t>Dura mater</a:t>
            </a:r>
          </a:p>
        </p:txBody>
      </p:sp>
      <p:sp>
        <p:nvSpPr>
          <p:cNvPr id="94210" name="Content Placeholder 2"/>
          <p:cNvSpPr>
            <a:spLocks noGrp="1"/>
          </p:cNvSpPr>
          <p:nvPr>
            <p:ph idx="1"/>
          </p:nvPr>
        </p:nvSpPr>
        <p:spPr>
          <a:xfrm>
            <a:off x="1981200" y="1295400"/>
            <a:ext cx="8229600" cy="5278438"/>
          </a:xfrm>
        </p:spPr>
        <p:txBody>
          <a:bodyPr/>
          <a:lstStyle/>
          <a:p>
            <a:pPr algn="just"/>
            <a:r>
              <a:rPr lang="en-US" smtClean="0">
                <a:latin typeface="Times New Roman" pitchFamily="18" charset="0"/>
                <a:cs typeface="Times New Roman" pitchFamily="18" charset="0"/>
              </a:rPr>
              <a:t>Is the tough, outermost covering membrane of CNS.</a:t>
            </a:r>
          </a:p>
          <a:p>
            <a:pPr algn="just"/>
            <a:r>
              <a:rPr lang="en-US" smtClean="0">
                <a:latin typeface="Times New Roman" pitchFamily="18" charset="0"/>
                <a:cs typeface="Times New Roman" pitchFamily="18" charset="0"/>
              </a:rPr>
              <a:t>Consists of 2 layers – </a:t>
            </a:r>
          </a:p>
          <a:p>
            <a:pPr lvl="1" algn="just"/>
            <a:r>
              <a:rPr lang="en-US" smtClean="0">
                <a:latin typeface="Times New Roman" pitchFamily="18" charset="0"/>
                <a:cs typeface="Times New Roman" pitchFamily="18" charset="0"/>
              </a:rPr>
              <a:t>Periosteal layer – outer layer - attached to inner surface of bone.</a:t>
            </a:r>
          </a:p>
          <a:p>
            <a:pPr lvl="1" algn="just"/>
            <a:r>
              <a:rPr lang="en-US" smtClean="0">
                <a:latin typeface="Times New Roman" pitchFamily="18" charset="0"/>
                <a:cs typeface="Times New Roman" pitchFamily="18" charset="0"/>
              </a:rPr>
              <a:t>Meningeal layer – inner layer – covering of the brain &amp; spinal cord.</a:t>
            </a:r>
          </a:p>
          <a:p>
            <a:pPr algn="just"/>
            <a:r>
              <a:rPr lang="en-US" smtClean="0">
                <a:latin typeface="Times New Roman" pitchFamily="18" charset="0"/>
                <a:cs typeface="Times New Roman" pitchFamily="18" charset="0"/>
              </a:rPr>
              <a:t>These 2 layers are in close contact except at falx cerebri, falx cerebelli etc.</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77</a:t>
            </a:fld>
            <a:endParaRPr lang="en-US"/>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Title 1"/>
          <p:cNvSpPr>
            <a:spLocks noGrp="1"/>
          </p:cNvSpPr>
          <p:nvPr>
            <p:ph type="title"/>
          </p:nvPr>
        </p:nvSpPr>
        <p:spPr>
          <a:xfrm>
            <a:off x="1981200" y="457200"/>
            <a:ext cx="8229600" cy="1066800"/>
          </a:xfrm>
        </p:spPr>
        <p:txBody>
          <a:bodyPr/>
          <a:lstStyle/>
          <a:p>
            <a:r>
              <a:rPr lang="en-US" smtClean="0"/>
              <a:t>Arachnoid mater</a:t>
            </a:r>
          </a:p>
        </p:txBody>
      </p:sp>
      <p:sp>
        <p:nvSpPr>
          <p:cNvPr id="95234" name="Content Placeholder 2"/>
          <p:cNvSpPr>
            <a:spLocks noGrp="1"/>
          </p:cNvSpPr>
          <p:nvPr>
            <p:ph idx="1"/>
          </p:nvPr>
        </p:nvSpPr>
        <p:spPr>
          <a:xfrm>
            <a:off x="1981200" y="1371600"/>
            <a:ext cx="8229600" cy="5202238"/>
          </a:xfrm>
        </p:spPr>
        <p:txBody>
          <a:bodyPr/>
          <a:lstStyle/>
          <a:p>
            <a:pPr algn="just"/>
            <a:r>
              <a:rPr lang="en-US" smtClean="0">
                <a:latin typeface="Times New Roman" pitchFamily="18" charset="0"/>
                <a:cs typeface="Times New Roman" pitchFamily="18" charset="0"/>
              </a:rPr>
              <a:t>Is the middle layer, present in between Dura &amp; Pia mater.</a:t>
            </a:r>
          </a:p>
          <a:p>
            <a:pPr algn="just"/>
            <a:r>
              <a:rPr lang="en-US" smtClean="0">
                <a:latin typeface="Times New Roman" pitchFamily="18" charset="0"/>
                <a:cs typeface="Times New Roman" pitchFamily="18" charset="0"/>
              </a:rPr>
              <a:t>Is the spider web like delicate serous membrane.</a:t>
            </a:r>
          </a:p>
          <a:p>
            <a:pPr algn="just"/>
            <a:r>
              <a:rPr lang="en-US" smtClean="0">
                <a:latin typeface="Times New Roman" pitchFamily="18" charset="0"/>
                <a:cs typeface="Times New Roman" pitchFamily="18" charset="0"/>
              </a:rPr>
              <a:t>The space between dura &amp; arachnoid mater is called as Subdural space.</a:t>
            </a:r>
          </a:p>
          <a:p>
            <a:endParaRPr lang="en-US" smtClean="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78</a:t>
            </a:fld>
            <a:endParaRPr lang="en-US"/>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p:cNvSpPr>
            <a:spLocks noGrp="1"/>
          </p:cNvSpPr>
          <p:nvPr>
            <p:ph type="title"/>
          </p:nvPr>
        </p:nvSpPr>
        <p:spPr>
          <a:xfrm>
            <a:off x="1905000" y="457200"/>
            <a:ext cx="8229600" cy="1066800"/>
          </a:xfrm>
        </p:spPr>
        <p:txBody>
          <a:bodyPr/>
          <a:lstStyle/>
          <a:p>
            <a:r>
              <a:rPr lang="en-US" smtClean="0"/>
              <a:t>Pia mater</a:t>
            </a:r>
          </a:p>
        </p:txBody>
      </p:sp>
      <p:sp>
        <p:nvSpPr>
          <p:cNvPr id="96258" name="Content Placeholder 2"/>
          <p:cNvSpPr>
            <a:spLocks noGrp="1"/>
          </p:cNvSpPr>
          <p:nvPr>
            <p:ph idx="1"/>
          </p:nvPr>
        </p:nvSpPr>
        <p:spPr>
          <a:xfrm>
            <a:off x="1981200" y="1600200"/>
            <a:ext cx="8229600" cy="4973638"/>
          </a:xfrm>
        </p:spPr>
        <p:txBody>
          <a:bodyPr/>
          <a:lstStyle/>
          <a:p>
            <a:pPr algn="just"/>
            <a:r>
              <a:rPr lang="en-US" smtClean="0">
                <a:latin typeface="Times New Roman" pitchFamily="18" charset="0"/>
                <a:cs typeface="Times New Roman" pitchFamily="18" charset="0"/>
              </a:rPr>
              <a:t>Is a thin delicate innermost layer of CNS.</a:t>
            </a:r>
          </a:p>
          <a:p>
            <a:pPr algn="just"/>
            <a:r>
              <a:rPr lang="en-US" smtClean="0">
                <a:latin typeface="Times New Roman" pitchFamily="18" charset="0"/>
                <a:cs typeface="Times New Roman" pitchFamily="18" charset="0"/>
              </a:rPr>
              <a:t>Made up of loose CT &amp; richly supplied with blood vessels.</a:t>
            </a:r>
          </a:p>
          <a:p>
            <a:pPr algn="just"/>
            <a:r>
              <a:rPr lang="en-US" smtClean="0">
                <a:latin typeface="Times New Roman" pitchFamily="18" charset="0"/>
                <a:cs typeface="Times New Roman" pitchFamily="18" charset="0"/>
              </a:rPr>
              <a:t>The space between arachnoid &amp; pia mater is called as Sub-arachnoid space, which is filled with CSF.</a:t>
            </a:r>
          </a:p>
          <a:p>
            <a:endParaRPr lang="en-US" smtClean="0"/>
          </a:p>
          <a:p>
            <a:endParaRPr lang="en-US" smtClean="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79</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3"/>
          <p:cNvPicPr>
            <a:picLocks noChangeAspect="1" noChangeArrowheads="1"/>
          </p:cNvPicPr>
          <p:nvPr/>
        </p:nvPicPr>
        <p:blipFill>
          <a:blip r:embed="rId2"/>
          <a:srcRect/>
          <a:stretch>
            <a:fillRect/>
          </a:stretch>
        </p:blipFill>
        <p:spPr bwMode="auto">
          <a:xfrm>
            <a:off x="1981200" y="762000"/>
            <a:ext cx="8305800" cy="5913438"/>
          </a:xfrm>
          <a:prstGeom prst="rect">
            <a:avLst/>
          </a:prstGeom>
          <a:noFill/>
          <a:ln w="9525">
            <a:noFill/>
            <a:miter lim="800000"/>
            <a:headEnd/>
            <a:tailEnd/>
          </a:ln>
        </p:spPr>
      </p:pic>
      <p:sp>
        <p:nvSpPr>
          <p:cNvPr id="21506" name="Title 3"/>
          <p:cNvSpPr>
            <a:spLocks noGrp="1"/>
          </p:cNvSpPr>
          <p:nvPr>
            <p:ph type="title"/>
          </p:nvPr>
        </p:nvSpPr>
        <p:spPr/>
        <p:txBody>
          <a:bodyPr/>
          <a:lstStyle/>
          <a:p>
            <a:endParaRPr lang="en-US" smtClean="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CD56C78B-352B-4323-A2F1-ADD1D4E8BCFD}" type="slidenum">
              <a:rPr lang="en-US" smtClean="0"/>
              <a:pPr>
                <a:defRPr/>
              </a:pPr>
              <a:t>8</a:t>
            </a:fld>
            <a:endParaRPr lang="en-US"/>
          </a:p>
        </p:txBody>
      </p:sp>
    </p:spTree>
  </p:cSld>
  <p:clrMapOvr>
    <a:masterClrMapping/>
  </p:clrMapOvr>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p:cNvSpPr>
            <a:spLocks noGrp="1"/>
          </p:cNvSpPr>
          <p:nvPr>
            <p:ph type="title"/>
          </p:nvPr>
        </p:nvSpPr>
        <p:spPr>
          <a:xfrm>
            <a:off x="1981200" y="457200"/>
            <a:ext cx="8229600" cy="1066800"/>
          </a:xfrm>
        </p:spPr>
        <p:txBody>
          <a:bodyPr/>
          <a:lstStyle/>
          <a:p>
            <a:r>
              <a:rPr lang="en-US" smtClean="0"/>
              <a:t>Ventricles of Brain</a:t>
            </a:r>
          </a:p>
        </p:txBody>
      </p:sp>
      <p:sp>
        <p:nvSpPr>
          <p:cNvPr id="97282" name="Content Placeholder 2"/>
          <p:cNvSpPr>
            <a:spLocks noGrp="1"/>
          </p:cNvSpPr>
          <p:nvPr>
            <p:ph idx="1"/>
          </p:nvPr>
        </p:nvSpPr>
        <p:spPr>
          <a:xfrm>
            <a:off x="1981200" y="1295400"/>
            <a:ext cx="8229600" cy="5278438"/>
          </a:xfrm>
        </p:spPr>
        <p:txBody>
          <a:bodyPr/>
          <a:lstStyle/>
          <a:p>
            <a:pPr algn="just"/>
            <a:r>
              <a:rPr lang="en-US" smtClean="0">
                <a:latin typeface="Times New Roman" pitchFamily="18" charset="0"/>
                <a:cs typeface="Times New Roman" pitchFamily="18" charset="0"/>
              </a:rPr>
              <a:t>These are irregular shaped cavities present within cerebral hemispheres &amp; brain stem.</a:t>
            </a:r>
          </a:p>
          <a:p>
            <a:pPr algn="just"/>
            <a:r>
              <a:rPr lang="en-US" smtClean="0">
                <a:latin typeface="Times New Roman" pitchFamily="18" charset="0"/>
                <a:cs typeface="Times New Roman" pitchFamily="18" charset="0"/>
              </a:rPr>
              <a:t>The ventricles are continuous with the central canal of the spinal cord</a:t>
            </a:r>
          </a:p>
          <a:p>
            <a:pPr algn="just"/>
            <a:r>
              <a:rPr lang="en-US" smtClean="0">
                <a:latin typeface="Times New Roman" pitchFamily="18" charset="0"/>
                <a:cs typeface="Times New Roman" pitchFamily="18" charset="0"/>
              </a:rPr>
              <a:t> They are filled with cerebrospinal fluid (CSF)</a:t>
            </a:r>
          </a:p>
          <a:p>
            <a:pPr algn="just"/>
            <a:r>
              <a:rPr lang="en-US" smtClean="0">
                <a:latin typeface="Times New Roman" pitchFamily="18" charset="0"/>
                <a:cs typeface="Times New Roman" pitchFamily="18" charset="0"/>
              </a:rPr>
              <a:t>4 ventricles –</a:t>
            </a:r>
          </a:p>
          <a:p>
            <a:pPr lvl="1" algn="just"/>
            <a:r>
              <a:rPr lang="en-US" smtClean="0">
                <a:latin typeface="Times New Roman" pitchFamily="18" charset="0"/>
                <a:cs typeface="Times New Roman" pitchFamily="18" charset="0"/>
              </a:rPr>
              <a:t>Lateral ventricles – Right &amp; Left</a:t>
            </a:r>
          </a:p>
          <a:p>
            <a:pPr lvl="1" algn="just"/>
            <a:r>
              <a:rPr lang="en-US" smtClean="0">
                <a:latin typeface="Times New Roman" pitchFamily="18" charset="0"/>
                <a:cs typeface="Times New Roman" pitchFamily="18" charset="0"/>
              </a:rPr>
              <a:t>3</a:t>
            </a:r>
            <a:r>
              <a:rPr lang="en-US" baseline="30000" smtClean="0">
                <a:latin typeface="Times New Roman" pitchFamily="18" charset="0"/>
                <a:cs typeface="Times New Roman" pitchFamily="18" charset="0"/>
              </a:rPr>
              <a:t>rd</a:t>
            </a:r>
            <a:r>
              <a:rPr lang="en-US" smtClean="0">
                <a:latin typeface="Times New Roman" pitchFamily="18" charset="0"/>
                <a:cs typeface="Times New Roman" pitchFamily="18" charset="0"/>
              </a:rPr>
              <a:t> ventricle</a:t>
            </a:r>
          </a:p>
          <a:p>
            <a:pPr lvl="1" algn="just"/>
            <a:r>
              <a:rPr lang="en-US" smtClean="0">
                <a:latin typeface="Times New Roman" pitchFamily="18" charset="0"/>
                <a:cs typeface="Times New Roman" pitchFamily="18" charset="0"/>
              </a:rPr>
              <a:t>4</a:t>
            </a:r>
            <a:r>
              <a:rPr lang="en-US" baseline="30000" smtClean="0">
                <a:latin typeface="Times New Roman" pitchFamily="18" charset="0"/>
                <a:cs typeface="Times New Roman" pitchFamily="18" charset="0"/>
              </a:rPr>
              <a:t>th</a:t>
            </a:r>
            <a:r>
              <a:rPr lang="en-US" smtClean="0">
                <a:latin typeface="Times New Roman" pitchFamily="18" charset="0"/>
                <a:cs typeface="Times New Roman" pitchFamily="18" charset="0"/>
              </a:rPr>
              <a:t> ventricle</a:t>
            </a:r>
          </a:p>
          <a:p>
            <a:endParaRPr lang="en-US" smtClean="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80</a:t>
            </a:fld>
            <a:endParaRPr lang="en-US"/>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1026"/>
          <p:cNvSpPr>
            <a:spLocks noGrp="1" noChangeArrowheads="1"/>
          </p:cNvSpPr>
          <p:nvPr>
            <p:ph type="title"/>
          </p:nvPr>
        </p:nvSpPr>
        <p:spPr>
          <a:xfrm>
            <a:off x="2286000" y="457200"/>
            <a:ext cx="7772400" cy="1066800"/>
          </a:xfrm>
          <a:solidFill>
            <a:srgbClr val="6699FF"/>
          </a:solidFill>
        </p:spPr>
        <p:txBody>
          <a:bodyPr>
            <a:normAutofit/>
          </a:bodyPr>
          <a:lstStyle/>
          <a:p>
            <a:pPr>
              <a:defRPr/>
            </a:pPr>
            <a:r>
              <a:rPr lang="en-US" b="1" dirty="0" smtClean="0"/>
              <a:t> Ventricles and Cerebrospinal Fluid</a:t>
            </a:r>
          </a:p>
        </p:txBody>
      </p:sp>
      <p:sp>
        <p:nvSpPr>
          <p:cNvPr id="98305" name="Slide Number Placeholder 4"/>
          <p:cNvSpPr>
            <a:spLocks noGrp="1"/>
          </p:cNvSpPr>
          <p:nvPr>
            <p:ph type="sldNum" sz="quarter" idx="12"/>
          </p:nvPr>
        </p:nvSpPr>
        <p:spPr bwMode="auto">
          <a:noFill/>
          <a:ln>
            <a:miter lim="800000"/>
            <a:headEnd/>
            <a:tailEnd/>
          </a:ln>
        </p:spPr>
        <p:txBody>
          <a:bodyPr vert="horz" wrap="square" lIns="91440" tIns="45720" rIns="91440" bIns="45720" numCol="1" rtlCol="0" anchor="ctr" anchorCtr="0" compatLnSpc="1">
            <a:prstTxWarp prst="textNoShape">
              <a:avLst/>
            </a:prstTxWarp>
          </a:bodyPr>
          <a:lstStyle/>
          <a:p>
            <a:pPr fontAlgn="base">
              <a:spcBef>
                <a:spcPct val="0"/>
              </a:spcBef>
              <a:spcAft>
                <a:spcPct val="0"/>
              </a:spcAft>
            </a:pPr>
            <a:fld id="{55D0467F-E6AA-4E15-9914-3A6528ED29C5}" type="slidenum">
              <a:rPr lang="en-US"/>
              <a:pPr fontAlgn="base">
                <a:spcBef>
                  <a:spcPct val="0"/>
                </a:spcBef>
                <a:spcAft>
                  <a:spcPct val="0"/>
                </a:spcAft>
              </a:pPr>
              <a:t>81</a:t>
            </a:fld>
            <a:endParaRPr lang="en-US"/>
          </a:p>
        </p:txBody>
      </p:sp>
      <p:pic>
        <p:nvPicPr>
          <p:cNvPr id="98307" name="Picture 1041" descr="shi25707_11_03a"/>
          <p:cNvPicPr>
            <a:picLocks noChangeAspect="1" noChangeArrowheads="1"/>
          </p:cNvPicPr>
          <p:nvPr/>
        </p:nvPicPr>
        <p:blipFill>
          <a:blip r:embed="rId3"/>
          <a:srcRect/>
          <a:stretch>
            <a:fillRect/>
          </a:stretch>
        </p:blipFill>
        <p:spPr bwMode="auto">
          <a:xfrm>
            <a:off x="7191376" y="1727201"/>
            <a:ext cx="2162175" cy="2492375"/>
          </a:xfrm>
          <a:prstGeom prst="rect">
            <a:avLst/>
          </a:prstGeom>
          <a:noFill/>
          <a:ln w="9525">
            <a:noFill/>
            <a:miter lim="800000"/>
            <a:headEnd/>
            <a:tailEnd/>
          </a:ln>
        </p:spPr>
      </p:pic>
      <p:sp>
        <p:nvSpPr>
          <p:cNvPr id="98308" name="Rectangle 1042"/>
          <p:cNvSpPr>
            <a:spLocks noChangeArrowheads="1"/>
          </p:cNvSpPr>
          <p:nvPr/>
        </p:nvSpPr>
        <p:spPr bwMode="auto">
          <a:xfrm>
            <a:off x="9486901" y="2359025"/>
            <a:ext cx="784225" cy="122238"/>
          </a:xfrm>
          <a:prstGeom prst="rect">
            <a:avLst/>
          </a:prstGeom>
          <a:noFill/>
          <a:ln w="9525">
            <a:noFill/>
            <a:miter lim="800000"/>
            <a:headEnd/>
            <a:tailEnd/>
          </a:ln>
        </p:spPr>
        <p:txBody>
          <a:bodyPr wrap="none" lIns="0" tIns="0" rIns="0" bIns="0">
            <a:spAutoFit/>
          </a:bodyPr>
          <a:lstStyle/>
          <a:p>
            <a:r>
              <a:rPr lang="en-US" sz="800" b="1">
                <a:solidFill>
                  <a:srgbClr val="000000"/>
                </a:solidFill>
              </a:rPr>
              <a:t>Lateral ventricle</a:t>
            </a:r>
            <a:endParaRPr lang="en-US" sz="800" b="1"/>
          </a:p>
        </p:txBody>
      </p:sp>
      <p:sp>
        <p:nvSpPr>
          <p:cNvPr id="98309" name="Line 1043"/>
          <p:cNvSpPr>
            <a:spLocks noChangeShapeType="1"/>
          </p:cNvSpPr>
          <p:nvPr/>
        </p:nvSpPr>
        <p:spPr bwMode="auto">
          <a:xfrm>
            <a:off x="7142164" y="2598738"/>
            <a:ext cx="1011237" cy="0"/>
          </a:xfrm>
          <a:prstGeom prst="line">
            <a:avLst/>
          </a:prstGeom>
          <a:noFill/>
          <a:ln w="15875">
            <a:solidFill>
              <a:srgbClr val="000000"/>
            </a:solidFill>
            <a:round/>
            <a:headEnd/>
            <a:tailEnd/>
          </a:ln>
        </p:spPr>
        <p:txBody>
          <a:bodyPr/>
          <a:lstStyle/>
          <a:p>
            <a:endParaRPr lang="en-US"/>
          </a:p>
        </p:txBody>
      </p:sp>
      <p:sp>
        <p:nvSpPr>
          <p:cNvPr id="98310" name="Line 1044"/>
          <p:cNvSpPr>
            <a:spLocks noChangeShapeType="1"/>
          </p:cNvSpPr>
          <p:nvPr/>
        </p:nvSpPr>
        <p:spPr bwMode="auto">
          <a:xfrm>
            <a:off x="8716964" y="2417763"/>
            <a:ext cx="676275" cy="0"/>
          </a:xfrm>
          <a:prstGeom prst="line">
            <a:avLst/>
          </a:prstGeom>
          <a:noFill/>
          <a:ln w="15875">
            <a:solidFill>
              <a:srgbClr val="000000"/>
            </a:solidFill>
            <a:round/>
            <a:headEnd/>
            <a:tailEnd/>
          </a:ln>
        </p:spPr>
        <p:txBody>
          <a:bodyPr/>
          <a:lstStyle/>
          <a:p>
            <a:endParaRPr lang="en-US"/>
          </a:p>
        </p:txBody>
      </p:sp>
      <p:sp>
        <p:nvSpPr>
          <p:cNvPr id="98311" name="Rectangle 1045"/>
          <p:cNvSpPr>
            <a:spLocks noChangeArrowheads="1"/>
          </p:cNvSpPr>
          <p:nvPr/>
        </p:nvSpPr>
        <p:spPr bwMode="auto">
          <a:xfrm>
            <a:off x="9486901" y="2890839"/>
            <a:ext cx="703263" cy="122237"/>
          </a:xfrm>
          <a:prstGeom prst="rect">
            <a:avLst/>
          </a:prstGeom>
          <a:noFill/>
          <a:ln w="9525">
            <a:noFill/>
            <a:miter lim="800000"/>
            <a:headEnd/>
            <a:tailEnd/>
          </a:ln>
        </p:spPr>
        <p:txBody>
          <a:bodyPr wrap="none" lIns="0" tIns="0" rIns="0" bIns="0">
            <a:spAutoFit/>
          </a:bodyPr>
          <a:lstStyle/>
          <a:p>
            <a:r>
              <a:rPr lang="en-US" sz="800" b="1">
                <a:solidFill>
                  <a:srgbClr val="000000"/>
                </a:solidFill>
              </a:rPr>
              <a:t>Third ventricle</a:t>
            </a:r>
            <a:endParaRPr lang="en-US" sz="800" b="1"/>
          </a:p>
        </p:txBody>
      </p:sp>
      <p:sp>
        <p:nvSpPr>
          <p:cNvPr id="98312" name="Line 1046"/>
          <p:cNvSpPr>
            <a:spLocks noChangeShapeType="1"/>
          </p:cNvSpPr>
          <p:nvPr/>
        </p:nvSpPr>
        <p:spPr bwMode="auto">
          <a:xfrm>
            <a:off x="8199438" y="2947989"/>
            <a:ext cx="1193800" cy="1587"/>
          </a:xfrm>
          <a:prstGeom prst="line">
            <a:avLst/>
          </a:prstGeom>
          <a:noFill/>
          <a:ln w="15875">
            <a:solidFill>
              <a:srgbClr val="000000"/>
            </a:solidFill>
            <a:round/>
            <a:headEnd/>
            <a:tailEnd/>
          </a:ln>
        </p:spPr>
        <p:txBody>
          <a:bodyPr/>
          <a:lstStyle/>
          <a:p>
            <a:endParaRPr lang="en-US"/>
          </a:p>
        </p:txBody>
      </p:sp>
      <p:sp>
        <p:nvSpPr>
          <p:cNvPr id="98313" name="Rectangle 1047"/>
          <p:cNvSpPr>
            <a:spLocks noChangeArrowheads="1"/>
          </p:cNvSpPr>
          <p:nvPr/>
        </p:nvSpPr>
        <p:spPr bwMode="auto">
          <a:xfrm>
            <a:off x="9486900" y="3495675"/>
            <a:ext cx="769938" cy="122238"/>
          </a:xfrm>
          <a:prstGeom prst="rect">
            <a:avLst/>
          </a:prstGeom>
          <a:noFill/>
          <a:ln w="9525">
            <a:noFill/>
            <a:miter lim="800000"/>
            <a:headEnd/>
            <a:tailEnd/>
          </a:ln>
        </p:spPr>
        <p:txBody>
          <a:bodyPr wrap="none" lIns="0" tIns="0" rIns="0" bIns="0">
            <a:spAutoFit/>
          </a:bodyPr>
          <a:lstStyle/>
          <a:p>
            <a:r>
              <a:rPr lang="en-US" sz="800" b="1">
                <a:solidFill>
                  <a:srgbClr val="000000"/>
                </a:solidFill>
              </a:rPr>
              <a:t>Fourth ventricle</a:t>
            </a:r>
            <a:endParaRPr lang="en-US" sz="800" b="1"/>
          </a:p>
        </p:txBody>
      </p:sp>
      <p:sp>
        <p:nvSpPr>
          <p:cNvPr id="98314" name="Line 1048"/>
          <p:cNvSpPr>
            <a:spLocks noChangeShapeType="1"/>
          </p:cNvSpPr>
          <p:nvPr/>
        </p:nvSpPr>
        <p:spPr bwMode="auto">
          <a:xfrm>
            <a:off x="8199438" y="3552825"/>
            <a:ext cx="1238250" cy="1588"/>
          </a:xfrm>
          <a:prstGeom prst="line">
            <a:avLst/>
          </a:prstGeom>
          <a:noFill/>
          <a:ln w="15875">
            <a:solidFill>
              <a:srgbClr val="000000"/>
            </a:solidFill>
            <a:round/>
            <a:headEnd/>
            <a:tailEnd/>
          </a:ln>
        </p:spPr>
        <p:txBody>
          <a:bodyPr/>
          <a:lstStyle/>
          <a:p>
            <a:endParaRPr lang="en-US"/>
          </a:p>
        </p:txBody>
      </p:sp>
      <p:sp>
        <p:nvSpPr>
          <p:cNvPr id="98315" name="Line 1049"/>
          <p:cNvSpPr>
            <a:spLocks noChangeShapeType="1"/>
          </p:cNvSpPr>
          <p:nvPr/>
        </p:nvSpPr>
        <p:spPr bwMode="auto">
          <a:xfrm>
            <a:off x="8183563" y="4038600"/>
            <a:ext cx="196850" cy="1588"/>
          </a:xfrm>
          <a:prstGeom prst="line">
            <a:avLst/>
          </a:prstGeom>
          <a:noFill/>
          <a:ln w="15875">
            <a:solidFill>
              <a:srgbClr val="000000"/>
            </a:solidFill>
            <a:round/>
            <a:headEnd/>
            <a:tailEnd/>
          </a:ln>
        </p:spPr>
        <p:txBody>
          <a:bodyPr/>
          <a:lstStyle/>
          <a:p>
            <a:endParaRPr lang="en-US"/>
          </a:p>
        </p:txBody>
      </p:sp>
      <p:sp>
        <p:nvSpPr>
          <p:cNvPr id="98316" name="Rectangle 1050"/>
          <p:cNvSpPr>
            <a:spLocks noChangeArrowheads="1"/>
          </p:cNvSpPr>
          <p:nvPr/>
        </p:nvSpPr>
        <p:spPr bwMode="auto">
          <a:xfrm>
            <a:off x="6369051" y="4264025"/>
            <a:ext cx="123825" cy="122238"/>
          </a:xfrm>
          <a:prstGeom prst="rect">
            <a:avLst/>
          </a:prstGeom>
          <a:noFill/>
          <a:ln w="9525">
            <a:noFill/>
            <a:miter lim="800000"/>
            <a:headEnd/>
            <a:tailEnd/>
          </a:ln>
        </p:spPr>
        <p:txBody>
          <a:bodyPr wrap="none" lIns="0" tIns="0" rIns="0" bIns="0">
            <a:spAutoFit/>
          </a:bodyPr>
          <a:lstStyle/>
          <a:p>
            <a:r>
              <a:rPr lang="en-US" sz="800" b="1">
                <a:solidFill>
                  <a:srgbClr val="000000"/>
                </a:solidFill>
              </a:rPr>
              <a:t>(a)</a:t>
            </a:r>
            <a:endParaRPr lang="en-US" sz="800" b="1"/>
          </a:p>
        </p:txBody>
      </p:sp>
      <p:sp>
        <p:nvSpPr>
          <p:cNvPr id="98317" name="Line 1051"/>
          <p:cNvSpPr>
            <a:spLocks noChangeShapeType="1"/>
          </p:cNvSpPr>
          <p:nvPr/>
        </p:nvSpPr>
        <p:spPr bwMode="auto">
          <a:xfrm>
            <a:off x="6880225" y="3244850"/>
            <a:ext cx="1314450" cy="0"/>
          </a:xfrm>
          <a:prstGeom prst="line">
            <a:avLst/>
          </a:prstGeom>
          <a:noFill/>
          <a:ln w="15875">
            <a:solidFill>
              <a:srgbClr val="000000"/>
            </a:solidFill>
            <a:round/>
            <a:headEnd/>
            <a:tailEnd/>
          </a:ln>
        </p:spPr>
        <p:txBody>
          <a:bodyPr/>
          <a:lstStyle/>
          <a:p>
            <a:endParaRPr lang="en-US"/>
          </a:p>
        </p:txBody>
      </p:sp>
      <p:sp>
        <p:nvSpPr>
          <p:cNvPr id="98318" name="Text Box 1052"/>
          <p:cNvSpPr txBox="1">
            <a:spLocks noChangeArrowheads="1"/>
          </p:cNvSpPr>
          <p:nvPr/>
        </p:nvSpPr>
        <p:spPr bwMode="auto">
          <a:xfrm>
            <a:off x="6369051" y="2532064"/>
            <a:ext cx="835025" cy="244475"/>
          </a:xfrm>
          <a:prstGeom prst="rect">
            <a:avLst/>
          </a:prstGeom>
          <a:noFill/>
          <a:ln w="9525">
            <a:noFill/>
            <a:miter lim="800000"/>
            <a:headEnd/>
            <a:tailEnd/>
          </a:ln>
        </p:spPr>
        <p:txBody>
          <a:bodyPr wrap="none" lIns="0" tIns="0" bIns="0">
            <a:spAutoFit/>
          </a:bodyPr>
          <a:lstStyle/>
          <a:p>
            <a:r>
              <a:rPr lang="en-US" sz="800" b="1"/>
              <a:t>Interventricular</a:t>
            </a:r>
          </a:p>
          <a:p>
            <a:r>
              <a:rPr lang="en-US" sz="800" b="1"/>
              <a:t>foramen</a:t>
            </a:r>
          </a:p>
        </p:txBody>
      </p:sp>
      <p:sp>
        <p:nvSpPr>
          <p:cNvPr id="98319" name="Text Box 1053"/>
          <p:cNvSpPr txBox="1">
            <a:spLocks noChangeArrowheads="1"/>
          </p:cNvSpPr>
          <p:nvPr/>
        </p:nvSpPr>
        <p:spPr bwMode="auto">
          <a:xfrm>
            <a:off x="6369051" y="3186114"/>
            <a:ext cx="544513" cy="244475"/>
          </a:xfrm>
          <a:prstGeom prst="rect">
            <a:avLst/>
          </a:prstGeom>
          <a:noFill/>
          <a:ln w="9525">
            <a:noFill/>
            <a:miter lim="800000"/>
            <a:headEnd/>
            <a:tailEnd/>
          </a:ln>
        </p:spPr>
        <p:txBody>
          <a:bodyPr wrap="none" lIns="0" tIns="0" bIns="0">
            <a:spAutoFit/>
          </a:bodyPr>
          <a:lstStyle/>
          <a:p>
            <a:r>
              <a:rPr lang="en-US" sz="800" b="1"/>
              <a:t>Cerebral</a:t>
            </a:r>
          </a:p>
          <a:p>
            <a:r>
              <a:rPr lang="en-US" sz="800" b="1"/>
              <a:t>aqueduct</a:t>
            </a:r>
          </a:p>
        </p:txBody>
      </p:sp>
      <p:sp>
        <p:nvSpPr>
          <p:cNvPr id="98320" name="Text Box 1054"/>
          <p:cNvSpPr txBox="1">
            <a:spLocks noChangeArrowheads="1"/>
          </p:cNvSpPr>
          <p:nvPr/>
        </p:nvSpPr>
        <p:spPr bwMode="auto">
          <a:xfrm>
            <a:off x="8426450" y="3981451"/>
            <a:ext cx="869950" cy="244475"/>
          </a:xfrm>
          <a:prstGeom prst="rect">
            <a:avLst/>
          </a:prstGeom>
          <a:noFill/>
          <a:ln w="9525">
            <a:noFill/>
            <a:miter lim="800000"/>
            <a:headEnd/>
            <a:tailEnd/>
          </a:ln>
        </p:spPr>
        <p:txBody>
          <a:bodyPr wrap="none" lIns="0" tIns="0" bIns="0">
            <a:spAutoFit/>
          </a:bodyPr>
          <a:lstStyle/>
          <a:p>
            <a:r>
              <a:rPr lang="en-US" sz="800" b="1"/>
              <a:t>To central canal</a:t>
            </a:r>
          </a:p>
          <a:p>
            <a:r>
              <a:rPr lang="en-US" sz="800" b="1"/>
              <a:t>of spinal cord</a:t>
            </a:r>
          </a:p>
        </p:txBody>
      </p:sp>
      <p:sp>
        <p:nvSpPr>
          <p:cNvPr id="98321" name="TextBox 24"/>
          <p:cNvSpPr txBox="1">
            <a:spLocks noChangeArrowheads="1"/>
          </p:cNvSpPr>
          <p:nvPr/>
        </p:nvSpPr>
        <p:spPr bwMode="auto">
          <a:xfrm>
            <a:off x="5975350" y="1524000"/>
            <a:ext cx="4572000" cy="198438"/>
          </a:xfrm>
          <a:prstGeom prst="rect">
            <a:avLst/>
          </a:prstGeom>
          <a:noFill/>
          <a:ln w="9525">
            <a:noFill/>
            <a:miter lim="800000"/>
            <a:headEnd/>
            <a:tailEnd/>
          </a:ln>
        </p:spPr>
        <p:txBody>
          <a:bodyPr>
            <a:spAutoFit/>
          </a:bodyPr>
          <a:lstStyle/>
          <a:p>
            <a:pPr algn="ctr"/>
            <a:r>
              <a:rPr lang="en-US" sz="700">
                <a:cs typeface="Arial" charset="0"/>
              </a:rPr>
              <a:t>Copyright © The McGraw-Hill Companies, Inc. Permission required for reproduction or display.</a:t>
            </a:r>
          </a:p>
        </p:txBody>
      </p:sp>
      <p:pic>
        <p:nvPicPr>
          <p:cNvPr id="98322" name="Picture 1057" descr="shi25707_11_03b"/>
          <p:cNvPicPr>
            <a:picLocks noChangeAspect="1" noChangeArrowheads="1"/>
          </p:cNvPicPr>
          <p:nvPr/>
        </p:nvPicPr>
        <p:blipFill>
          <a:blip r:embed="rId4"/>
          <a:srcRect/>
          <a:stretch>
            <a:fillRect/>
          </a:stretch>
        </p:blipFill>
        <p:spPr bwMode="auto">
          <a:xfrm>
            <a:off x="6904038" y="4402139"/>
            <a:ext cx="2855912" cy="2306637"/>
          </a:xfrm>
          <a:prstGeom prst="rect">
            <a:avLst/>
          </a:prstGeom>
          <a:noFill/>
          <a:ln w="9525">
            <a:noFill/>
            <a:miter lim="800000"/>
            <a:headEnd/>
            <a:tailEnd/>
          </a:ln>
        </p:spPr>
      </p:pic>
      <p:sp>
        <p:nvSpPr>
          <p:cNvPr id="98323" name="Freeform 1058"/>
          <p:cNvSpPr>
            <a:spLocks/>
          </p:cNvSpPr>
          <p:nvPr/>
        </p:nvSpPr>
        <p:spPr bwMode="auto">
          <a:xfrm>
            <a:off x="7978776" y="4602164"/>
            <a:ext cx="1381125" cy="879475"/>
          </a:xfrm>
          <a:custGeom>
            <a:avLst/>
            <a:gdLst>
              <a:gd name="T0" fmla="*/ 2147483647 w 1882"/>
              <a:gd name="T1" fmla="*/ 0 h 1196"/>
              <a:gd name="T2" fmla="*/ 2147483647 w 1882"/>
              <a:gd name="T3" fmla="*/ 0 h 1196"/>
              <a:gd name="T4" fmla="*/ 0 w 1882"/>
              <a:gd name="T5" fmla="*/ 2147483647 h 1196"/>
              <a:gd name="T6" fmla="*/ 0 60000 65536"/>
              <a:gd name="T7" fmla="*/ 0 60000 65536"/>
              <a:gd name="T8" fmla="*/ 0 60000 65536"/>
              <a:gd name="T9" fmla="*/ 0 w 1882"/>
              <a:gd name="T10" fmla="*/ 0 h 1196"/>
              <a:gd name="T11" fmla="*/ 1882 w 1882"/>
              <a:gd name="T12" fmla="*/ 1196 h 1196"/>
            </a:gdLst>
            <a:ahLst/>
            <a:cxnLst>
              <a:cxn ang="T6">
                <a:pos x="T0" y="T1"/>
              </a:cxn>
              <a:cxn ang="T7">
                <a:pos x="T2" y="T3"/>
              </a:cxn>
              <a:cxn ang="T8">
                <a:pos x="T4" y="T5"/>
              </a:cxn>
            </a:cxnLst>
            <a:rect l="T9" t="T10" r="T11" b="T12"/>
            <a:pathLst>
              <a:path w="1882" h="1196">
                <a:moveTo>
                  <a:pt x="1882" y="0"/>
                </a:moveTo>
                <a:lnTo>
                  <a:pt x="1676" y="0"/>
                </a:lnTo>
                <a:lnTo>
                  <a:pt x="0" y="1196"/>
                </a:lnTo>
              </a:path>
            </a:pathLst>
          </a:custGeom>
          <a:noFill/>
          <a:ln w="15875">
            <a:solidFill>
              <a:srgbClr val="000000"/>
            </a:solidFill>
            <a:round/>
            <a:headEnd/>
            <a:tailEnd/>
          </a:ln>
        </p:spPr>
        <p:txBody>
          <a:bodyPr/>
          <a:lstStyle/>
          <a:p>
            <a:endParaRPr lang="en-US"/>
          </a:p>
        </p:txBody>
      </p:sp>
      <p:sp>
        <p:nvSpPr>
          <p:cNvPr id="98324" name="Freeform 1059"/>
          <p:cNvSpPr>
            <a:spLocks/>
          </p:cNvSpPr>
          <p:nvPr/>
        </p:nvSpPr>
        <p:spPr bwMode="auto">
          <a:xfrm>
            <a:off x="8567739" y="5003801"/>
            <a:ext cx="1150937" cy="398463"/>
          </a:xfrm>
          <a:custGeom>
            <a:avLst/>
            <a:gdLst>
              <a:gd name="T0" fmla="*/ 0 w 1566"/>
              <a:gd name="T1" fmla="*/ 2147483647 h 543"/>
              <a:gd name="T2" fmla="*/ 2147483647 w 1566"/>
              <a:gd name="T3" fmla="*/ 0 h 543"/>
              <a:gd name="T4" fmla="*/ 2147483647 w 1566"/>
              <a:gd name="T5" fmla="*/ 0 h 543"/>
              <a:gd name="T6" fmla="*/ 0 60000 65536"/>
              <a:gd name="T7" fmla="*/ 0 60000 65536"/>
              <a:gd name="T8" fmla="*/ 0 60000 65536"/>
              <a:gd name="T9" fmla="*/ 0 w 1566"/>
              <a:gd name="T10" fmla="*/ 0 h 543"/>
              <a:gd name="T11" fmla="*/ 1566 w 1566"/>
              <a:gd name="T12" fmla="*/ 543 h 543"/>
            </a:gdLst>
            <a:ahLst/>
            <a:cxnLst>
              <a:cxn ang="T6">
                <a:pos x="T0" y="T1"/>
              </a:cxn>
              <a:cxn ang="T7">
                <a:pos x="T2" y="T3"/>
              </a:cxn>
              <a:cxn ang="T8">
                <a:pos x="T4" y="T5"/>
              </a:cxn>
            </a:cxnLst>
            <a:rect l="T9" t="T10" r="T11" b="T12"/>
            <a:pathLst>
              <a:path w="1566" h="543">
                <a:moveTo>
                  <a:pt x="0" y="543"/>
                </a:moveTo>
                <a:lnTo>
                  <a:pt x="1347" y="0"/>
                </a:lnTo>
                <a:lnTo>
                  <a:pt x="1566" y="0"/>
                </a:lnTo>
              </a:path>
            </a:pathLst>
          </a:custGeom>
          <a:noFill/>
          <a:ln w="15875">
            <a:solidFill>
              <a:srgbClr val="000000"/>
            </a:solidFill>
            <a:round/>
            <a:headEnd/>
            <a:tailEnd/>
          </a:ln>
        </p:spPr>
        <p:txBody>
          <a:bodyPr/>
          <a:lstStyle/>
          <a:p>
            <a:endParaRPr lang="en-US"/>
          </a:p>
        </p:txBody>
      </p:sp>
      <p:sp>
        <p:nvSpPr>
          <p:cNvPr id="98325" name="Line 1060"/>
          <p:cNvSpPr>
            <a:spLocks noChangeShapeType="1"/>
          </p:cNvSpPr>
          <p:nvPr/>
        </p:nvSpPr>
        <p:spPr bwMode="auto">
          <a:xfrm flipH="1">
            <a:off x="8964614" y="6577013"/>
            <a:ext cx="306387" cy="0"/>
          </a:xfrm>
          <a:prstGeom prst="line">
            <a:avLst/>
          </a:prstGeom>
          <a:noFill/>
          <a:ln w="15875">
            <a:solidFill>
              <a:srgbClr val="000000"/>
            </a:solidFill>
            <a:round/>
            <a:headEnd/>
            <a:tailEnd/>
          </a:ln>
        </p:spPr>
        <p:txBody>
          <a:bodyPr/>
          <a:lstStyle/>
          <a:p>
            <a:endParaRPr lang="en-US"/>
          </a:p>
        </p:txBody>
      </p:sp>
      <p:sp>
        <p:nvSpPr>
          <p:cNvPr id="98326" name="Line 1061"/>
          <p:cNvSpPr>
            <a:spLocks noChangeShapeType="1"/>
          </p:cNvSpPr>
          <p:nvPr/>
        </p:nvSpPr>
        <p:spPr bwMode="auto">
          <a:xfrm flipH="1">
            <a:off x="8774113" y="6138864"/>
            <a:ext cx="938212" cy="1587"/>
          </a:xfrm>
          <a:prstGeom prst="line">
            <a:avLst/>
          </a:prstGeom>
          <a:noFill/>
          <a:ln w="15875">
            <a:solidFill>
              <a:srgbClr val="000000"/>
            </a:solidFill>
            <a:round/>
            <a:headEnd/>
            <a:tailEnd/>
          </a:ln>
        </p:spPr>
        <p:txBody>
          <a:bodyPr/>
          <a:lstStyle/>
          <a:p>
            <a:endParaRPr lang="en-US"/>
          </a:p>
        </p:txBody>
      </p:sp>
      <p:sp>
        <p:nvSpPr>
          <p:cNvPr id="98327" name="Rectangle 1062"/>
          <p:cNvSpPr>
            <a:spLocks noChangeArrowheads="1"/>
          </p:cNvSpPr>
          <p:nvPr/>
        </p:nvSpPr>
        <p:spPr bwMode="auto">
          <a:xfrm>
            <a:off x="6003926" y="5302250"/>
            <a:ext cx="703263" cy="122238"/>
          </a:xfrm>
          <a:prstGeom prst="rect">
            <a:avLst/>
          </a:prstGeom>
          <a:noFill/>
          <a:ln w="9525">
            <a:noFill/>
            <a:miter lim="800000"/>
            <a:headEnd/>
            <a:tailEnd/>
          </a:ln>
        </p:spPr>
        <p:txBody>
          <a:bodyPr wrap="none" lIns="0" tIns="0" rIns="0" bIns="0">
            <a:spAutoFit/>
          </a:bodyPr>
          <a:lstStyle/>
          <a:p>
            <a:r>
              <a:rPr lang="en-US" sz="800" b="1">
                <a:solidFill>
                  <a:srgbClr val="000000"/>
                </a:solidFill>
              </a:rPr>
              <a:t>Third ventricle</a:t>
            </a:r>
            <a:endParaRPr lang="en-US" sz="800" b="1"/>
          </a:p>
        </p:txBody>
      </p:sp>
      <p:sp>
        <p:nvSpPr>
          <p:cNvPr id="98328" name="Rectangle 1063"/>
          <p:cNvSpPr>
            <a:spLocks noChangeArrowheads="1"/>
          </p:cNvSpPr>
          <p:nvPr/>
        </p:nvSpPr>
        <p:spPr bwMode="auto">
          <a:xfrm>
            <a:off x="6364288" y="6632576"/>
            <a:ext cx="129844" cy="123111"/>
          </a:xfrm>
          <a:prstGeom prst="rect">
            <a:avLst/>
          </a:prstGeom>
          <a:noFill/>
          <a:ln w="9525">
            <a:noFill/>
            <a:miter lim="800000"/>
            <a:headEnd/>
            <a:tailEnd/>
          </a:ln>
        </p:spPr>
        <p:txBody>
          <a:bodyPr wrap="none" lIns="0" tIns="0" rIns="0" bIns="0">
            <a:spAutoFit/>
          </a:bodyPr>
          <a:lstStyle/>
          <a:p>
            <a:r>
              <a:rPr lang="en-US" sz="800" b="1">
                <a:solidFill>
                  <a:srgbClr val="000000"/>
                </a:solidFill>
              </a:rPr>
              <a:t>(b)</a:t>
            </a:r>
            <a:endParaRPr lang="en-US" sz="800" b="1"/>
          </a:p>
        </p:txBody>
      </p:sp>
      <p:sp>
        <p:nvSpPr>
          <p:cNvPr id="98329" name="Line 1064"/>
          <p:cNvSpPr>
            <a:spLocks noChangeShapeType="1"/>
          </p:cNvSpPr>
          <p:nvPr/>
        </p:nvSpPr>
        <p:spPr bwMode="auto">
          <a:xfrm flipH="1">
            <a:off x="6508751" y="5797550"/>
            <a:ext cx="1914525" cy="0"/>
          </a:xfrm>
          <a:prstGeom prst="line">
            <a:avLst/>
          </a:prstGeom>
          <a:noFill/>
          <a:ln w="15875">
            <a:solidFill>
              <a:srgbClr val="000000"/>
            </a:solidFill>
            <a:round/>
            <a:headEnd/>
            <a:tailEnd/>
          </a:ln>
        </p:spPr>
        <p:txBody>
          <a:bodyPr/>
          <a:lstStyle/>
          <a:p>
            <a:endParaRPr lang="en-US"/>
          </a:p>
        </p:txBody>
      </p:sp>
      <p:sp>
        <p:nvSpPr>
          <p:cNvPr id="98330" name="Freeform 1065"/>
          <p:cNvSpPr>
            <a:spLocks/>
          </p:cNvSpPr>
          <p:nvPr/>
        </p:nvSpPr>
        <p:spPr bwMode="auto">
          <a:xfrm>
            <a:off x="6732589" y="5360989"/>
            <a:ext cx="1195387" cy="263525"/>
          </a:xfrm>
          <a:custGeom>
            <a:avLst/>
            <a:gdLst>
              <a:gd name="T0" fmla="*/ 0 w 1629"/>
              <a:gd name="T1" fmla="*/ 0 h 359"/>
              <a:gd name="T2" fmla="*/ 2147483647 w 1629"/>
              <a:gd name="T3" fmla="*/ 0 h 359"/>
              <a:gd name="T4" fmla="*/ 2147483647 w 1629"/>
              <a:gd name="T5" fmla="*/ 2147483647 h 359"/>
              <a:gd name="T6" fmla="*/ 0 60000 65536"/>
              <a:gd name="T7" fmla="*/ 0 60000 65536"/>
              <a:gd name="T8" fmla="*/ 0 60000 65536"/>
              <a:gd name="T9" fmla="*/ 0 w 1629"/>
              <a:gd name="T10" fmla="*/ 0 h 359"/>
              <a:gd name="T11" fmla="*/ 1629 w 1629"/>
              <a:gd name="T12" fmla="*/ 359 h 359"/>
            </a:gdLst>
            <a:ahLst/>
            <a:cxnLst>
              <a:cxn ang="T6">
                <a:pos x="T0" y="T1"/>
              </a:cxn>
              <a:cxn ang="T7">
                <a:pos x="T2" y="T3"/>
              </a:cxn>
              <a:cxn ang="T8">
                <a:pos x="T4" y="T5"/>
              </a:cxn>
            </a:cxnLst>
            <a:rect l="T9" t="T10" r="T11" b="T12"/>
            <a:pathLst>
              <a:path w="1629" h="359">
                <a:moveTo>
                  <a:pt x="0" y="0"/>
                </a:moveTo>
                <a:lnTo>
                  <a:pt x="148" y="0"/>
                </a:lnTo>
                <a:lnTo>
                  <a:pt x="1629" y="359"/>
                </a:lnTo>
              </a:path>
            </a:pathLst>
          </a:custGeom>
          <a:noFill/>
          <a:ln w="15875">
            <a:solidFill>
              <a:srgbClr val="000000"/>
            </a:solidFill>
            <a:round/>
            <a:headEnd/>
            <a:tailEnd/>
          </a:ln>
        </p:spPr>
        <p:txBody>
          <a:bodyPr/>
          <a:lstStyle/>
          <a:p>
            <a:endParaRPr lang="en-US"/>
          </a:p>
        </p:txBody>
      </p:sp>
      <p:sp>
        <p:nvSpPr>
          <p:cNvPr id="98331" name="Text Box 1066"/>
          <p:cNvSpPr txBox="1">
            <a:spLocks noChangeArrowheads="1"/>
          </p:cNvSpPr>
          <p:nvPr/>
        </p:nvSpPr>
        <p:spPr bwMode="auto">
          <a:xfrm>
            <a:off x="6003925" y="5734051"/>
            <a:ext cx="546100" cy="244475"/>
          </a:xfrm>
          <a:prstGeom prst="rect">
            <a:avLst/>
          </a:prstGeom>
          <a:noFill/>
          <a:ln w="9525">
            <a:noFill/>
            <a:miter lim="800000"/>
            <a:headEnd/>
            <a:tailEnd/>
          </a:ln>
        </p:spPr>
        <p:txBody>
          <a:bodyPr wrap="none" lIns="0" tIns="0" bIns="0">
            <a:spAutoFit/>
          </a:bodyPr>
          <a:lstStyle/>
          <a:p>
            <a:r>
              <a:rPr lang="en-US" sz="800" b="1"/>
              <a:t>Cerebral</a:t>
            </a:r>
          </a:p>
          <a:p>
            <a:r>
              <a:rPr lang="en-US" sz="800" b="1"/>
              <a:t>aqueduct</a:t>
            </a:r>
          </a:p>
        </p:txBody>
      </p:sp>
      <p:sp>
        <p:nvSpPr>
          <p:cNvPr id="98332" name="Text Box 1067"/>
          <p:cNvSpPr txBox="1">
            <a:spLocks noChangeArrowheads="1"/>
          </p:cNvSpPr>
          <p:nvPr/>
        </p:nvSpPr>
        <p:spPr bwMode="auto">
          <a:xfrm>
            <a:off x="9344025" y="6521451"/>
            <a:ext cx="877804" cy="246221"/>
          </a:xfrm>
          <a:prstGeom prst="rect">
            <a:avLst/>
          </a:prstGeom>
          <a:noFill/>
          <a:ln w="9525">
            <a:noFill/>
            <a:miter lim="800000"/>
            <a:headEnd/>
            <a:tailEnd/>
          </a:ln>
        </p:spPr>
        <p:txBody>
          <a:bodyPr wrap="none" lIns="0" tIns="0" bIns="0">
            <a:spAutoFit/>
          </a:bodyPr>
          <a:lstStyle/>
          <a:p>
            <a:r>
              <a:rPr lang="en-US" sz="800" b="1"/>
              <a:t>To central canal</a:t>
            </a:r>
          </a:p>
          <a:p>
            <a:r>
              <a:rPr lang="en-US" sz="800" b="1"/>
              <a:t>of spinal cord</a:t>
            </a:r>
          </a:p>
        </p:txBody>
      </p:sp>
      <p:sp>
        <p:nvSpPr>
          <p:cNvPr id="98333" name="Text Box 1068"/>
          <p:cNvSpPr txBox="1">
            <a:spLocks noChangeArrowheads="1"/>
          </p:cNvSpPr>
          <p:nvPr/>
        </p:nvSpPr>
        <p:spPr bwMode="auto">
          <a:xfrm>
            <a:off x="9783764" y="6089651"/>
            <a:ext cx="517129" cy="246221"/>
          </a:xfrm>
          <a:prstGeom prst="rect">
            <a:avLst/>
          </a:prstGeom>
          <a:noFill/>
          <a:ln w="9525">
            <a:noFill/>
            <a:miter lim="800000"/>
            <a:headEnd/>
            <a:tailEnd/>
          </a:ln>
        </p:spPr>
        <p:txBody>
          <a:bodyPr wrap="none" lIns="0" tIns="0" bIns="0">
            <a:spAutoFit/>
          </a:bodyPr>
          <a:lstStyle/>
          <a:p>
            <a:r>
              <a:rPr lang="en-US" sz="800" b="1"/>
              <a:t>Fourth</a:t>
            </a:r>
          </a:p>
          <a:p>
            <a:r>
              <a:rPr lang="en-US" sz="800" b="1"/>
              <a:t>ventricle</a:t>
            </a:r>
          </a:p>
        </p:txBody>
      </p:sp>
      <p:sp>
        <p:nvSpPr>
          <p:cNvPr id="98334" name="Text Box 1069"/>
          <p:cNvSpPr txBox="1">
            <a:spLocks noChangeArrowheads="1"/>
          </p:cNvSpPr>
          <p:nvPr/>
        </p:nvSpPr>
        <p:spPr bwMode="auto">
          <a:xfrm>
            <a:off x="9779001" y="4948239"/>
            <a:ext cx="512763" cy="244475"/>
          </a:xfrm>
          <a:prstGeom prst="rect">
            <a:avLst/>
          </a:prstGeom>
          <a:noFill/>
          <a:ln w="9525">
            <a:noFill/>
            <a:miter lim="800000"/>
            <a:headEnd/>
            <a:tailEnd/>
          </a:ln>
        </p:spPr>
        <p:txBody>
          <a:bodyPr wrap="none" lIns="0" tIns="0" bIns="0">
            <a:spAutoFit/>
          </a:bodyPr>
          <a:lstStyle/>
          <a:p>
            <a:r>
              <a:rPr lang="en-US" sz="800" b="1"/>
              <a:t>Lateral</a:t>
            </a:r>
          </a:p>
          <a:p>
            <a:r>
              <a:rPr lang="en-US" sz="800" b="1"/>
              <a:t>ventricle</a:t>
            </a:r>
          </a:p>
        </p:txBody>
      </p:sp>
      <p:sp>
        <p:nvSpPr>
          <p:cNvPr id="98335" name="Text Box 1070"/>
          <p:cNvSpPr txBox="1">
            <a:spLocks noChangeArrowheads="1"/>
          </p:cNvSpPr>
          <p:nvPr/>
        </p:nvSpPr>
        <p:spPr bwMode="auto">
          <a:xfrm>
            <a:off x="9418639" y="4546601"/>
            <a:ext cx="835025" cy="246063"/>
          </a:xfrm>
          <a:prstGeom prst="rect">
            <a:avLst/>
          </a:prstGeom>
          <a:noFill/>
          <a:ln w="9525">
            <a:noFill/>
            <a:miter lim="800000"/>
            <a:headEnd/>
            <a:tailEnd/>
          </a:ln>
        </p:spPr>
        <p:txBody>
          <a:bodyPr wrap="none" lIns="0" tIns="0" bIns="0">
            <a:spAutoFit/>
          </a:bodyPr>
          <a:lstStyle/>
          <a:p>
            <a:r>
              <a:rPr lang="en-US" sz="800" b="1"/>
              <a:t>Interventricular</a:t>
            </a:r>
          </a:p>
          <a:p>
            <a:r>
              <a:rPr lang="en-US" sz="800" b="1"/>
              <a:t>foramen</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ChangeArrowheads="1"/>
          </p:cNvSpPr>
          <p:nvPr/>
        </p:nvSpPr>
        <p:spPr bwMode="auto">
          <a:xfrm>
            <a:off x="1905000" y="304800"/>
            <a:ext cx="8382000" cy="1228028"/>
          </a:xfrm>
          <a:prstGeom prst="rect">
            <a:avLst/>
          </a:prstGeom>
          <a:noFill/>
          <a:ln w="9525">
            <a:noFill/>
            <a:miter lim="800000"/>
            <a:headEnd/>
            <a:tailEnd/>
          </a:ln>
        </p:spPr>
        <p:txBody>
          <a:bodyPr>
            <a:spAutoFit/>
          </a:bodyPr>
          <a:lstStyle/>
          <a:p>
            <a:pPr fontAlgn="auto">
              <a:lnSpc>
                <a:spcPct val="90000"/>
              </a:lnSpc>
              <a:spcBef>
                <a:spcPct val="20000"/>
              </a:spcBef>
              <a:spcAft>
                <a:spcPts val="0"/>
              </a:spcAft>
              <a:buClr>
                <a:srgbClr val="339933"/>
              </a:buClr>
              <a:tabLst>
                <a:tab pos="2743200" algn="l"/>
              </a:tabLst>
              <a:defRPr/>
            </a:pPr>
            <a:r>
              <a:rPr lang="en-US" sz="4100">
                <a:solidFill>
                  <a:srgbClr val="000099"/>
                </a:solidFill>
                <a:effectLst>
                  <a:outerShdw blurRad="38100" dist="38100" dir="2700000" algn="tl">
                    <a:srgbClr val="C0C0C0"/>
                  </a:outerShdw>
                </a:effectLst>
              </a:rPr>
              <a:t>Ventricles and Location of the Cerebrospinal Fluid</a:t>
            </a:r>
          </a:p>
        </p:txBody>
      </p:sp>
      <p:sp>
        <p:nvSpPr>
          <p:cNvPr id="100354"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7.47a</a:t>
            </a:r>
            <a:endParaRPr lang="en-US" sz="4400" b="1">
              <a:solidFill>
                <a:schemeClr val="tx2"/>
              </a:solidFill>
              <a:latin typeface="Georgia" pitchFamily="18" charset="0"/>
            </a:endParaRPr>
          </a:p>
        </p:txBody>
      </p:sp>
      <p:sp>
        <p:nvSpPr>
          <p:cNvPr id="100355"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100356"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100357"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pic>
        <p:nvPicPr>
          <p:cNvPr id="71687" name="Picture 7"/>
          <p:cNvPicPr>
            <a:picLocks noChangeAspect="1" noChangeArrowheads="1"/>
          </p:cNvPicPr>
          <p:nvPr/>
        </p:nvPicPr>
        <p:blipFill>
          <a:blip r:embed="rId2"/>
          <a:srcRect b="3125"/>
          <a:stretch>
            <a:fillRect/>
          </a:stretch>
        </p:blipFill>
        <p:spPr bwMode="auto">
          <a:xfrm>
            <a:off x="2933700" y="1752601"/>
            <a:ext cx="6324600" cy="4411663"/>
          </a:xfrm>
          <a:prstGeom prst="rect">
            <a:avLst/>
          </a:prstGeom>
          <a:noFill/>
          <a:ln w="9525">
            <a:noFill/>
            <a:miter lim="800000"/>
            <a:headEnd/>
            <a:tailEnd/>
          </a:ln>
        </p:spPr>
      </p:pic>
      <p:sp>
        <p:nvSpPr>
          <p:cNvPr id="71688" name="Text Box 8"/>
          <p:cNvSpPr txBox="1">
            <a:spLocks noChangeArrowheads="1"/>
          </p:cNvSpPr>
          <p:nvPr/>
        </p:nvSpPr>
        <p:spPr bwMode="auto">
          <a:xfrm>
            <a:off x="8077200" y="5897564"/>
            <a:ext cx="1371600" cy="274637"/>
          </a:xfrm>
          <a:prstGeom prst="rect">
            <a:avLst/>
          </a:prstGeom>
          <a:noFill/>
          <a:ln w="9525">
            <a:noFill/>
            <a:miter lim="800000"/>
            <a:headEnd/>
            <a:tailEnd/>
          </a:ln>
        </p:spPr>
        <p:txBody>
          <a:bodyPr>
            <a:spAutoFit/>
          </a:bodyPr>
          <a:lstStyle/>
          <a:p>
            <a:pPr eaLnBrk="0" hangingPunct="0"/>
            <a:r>
              <a:rPr lang="en-US" sz="1200"/>
              <a:t>Figure 7.17a</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82</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71682">
                                            <p:txEl>
                                              <p:pRg st="0" end="0"/>
                                            </p:txEl>
                                          </p:spTgt>
                                        </p:tgtEl>
                                        <p:attrNameLst>
                                          <p:attrName>style.visibility</p:attrName>
                                        </p:attrNameLst>
                                      </p:cBhvr>
                                      <p:to>
                                        <p:strVal val="visible"/>
                                      </p:to>
                                    </p:set>
                                    <p:animEffect transition="in" filter="dissolve">
                                      <p:cBhvr>
                                        <p:cTn id="7" dur="500"/>
                                        <p:tgtEl>
                                          <p:spTgt spid="71682">
                                            <p:txEl>
                                              <p:pRg st="0" end="0"/>
                                            </p:txEl>
                                          </p:spTgt>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71687"/>
                                        </p:tgtEl>
                                        <p:attrNameLst>
                                          <p:attrName>style.visibility</p:attrName>
                                        </p:attrNameLst>
                                      </p:cBhvr>
                                      <p:to>
                                        <p:strVal val="visible"/>
                                      </p:to>
                                    </p:set>
                                    <p:animEffect transition="in" filter="dissolve">
                                      <p:cBhvr>
                                        <p:cTn id="11" dur="500"/>
                                        <p:tgtEl>
                                          <p:spTgt spid="71687"/>
                                        </p:tgtEl>
                                      </p:cBhvr>
                                    </p:animEffect>
                                  </p:childTnLst>
                                </p:cTn>
                              </p:par>
                            </p:childTnLst>
                          </p:cTn>
                        </p:par>
                        <p:par>
                          <p:cTn id="12" fill="hold">
                            <p:stCondLst>
                              <p:cond delay="1000"/>
                            </p:stCondLst>
                            <p:childTnLst>
                              <p:par>
                                <p:cTn id="13" presetID="1" presetClass="entr" presetSubtype="0" fill="hold" grpId="0" nodeType="afterEffect">
                                  <p:stCondLst>
                                    <p:cond delay="0"/>
                                  </p:stCondLst>
                                  <p:childTnLst>
                                    <p:set>
                                      <p:cBhvr>
                                        <p:cTn id="14" dur="1" fill="hold">
                                          <p:stCondLst>
                                            <p:cond delay="499"/>
                                          </p:stCondLst>
                                        </p:cTn>
                                        <p:tgtEl>
                                          <p:spTgt spid="716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build="p" autoUpdateAnimBg="0" advAuto="0"/>
      <p:bldP spid="71688" grpId="0" autoUpdateAnimBg="0"/>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52600" y="685800"/>
            <a:ext cx="8686800" cy="5888038"/>
          </a:xfrm>
        </p:spPr>
        <p:txBody>
          <a:bodyPr>
            <a:normAutofit lnSpcReduction="10000"/>
          </a:bodyPr>
          <a:lstStyle/>
          <a:p>
            <a:pPr marL="365760" indent="-256032" algn="just">
              <a:buClr>
                <a:schemeClr val="accent3"/>
              </a:buClr>
              <a:buFont typeface="Georgia"/>
              <a:buChar char="•"/>
              <a:defRPr/>
            </a:pPr>
            <a:r>
              <a:rPr lang="en-US" dirty="0" smtClean="0">
                <a:latin typeface="Times New Roman" pitchFamily="18" charset="0"/>
                <a:cs typeface="Times New Roman" pitchFamily="18" charset="0"/>
              </a:rPr>
              <a:t>The lateral ventricles are also known as 1</a:t>
            </a:r>
            <a:r>
              <a:rPr lang="en-US" baseline="30000" dirty="0" smtClean="0">
                <a:latin typeface="Times New Roman" pitchFamily="18" charset="0"/>
                <a:cs typeface="Times New Roman" pitchFamily="18" charset="0"/>
              </a:rPr>
              <a:t>st</a:t>
            </a:r>
            <a:r>
              <a:rPr lang="en-US" dirty="0" smtClean="0">
                <a:latin typeface="Times New Roman" pitchFamily="18" charset="0"/>
                <a:cs typeface="Times New Roman" pitchFamily="18" charset="0"/>
              </a:rPr>
              <a:t> &amp; 2</a:t>
            </a:r>
            <a:r>
              <a:rPr lang="en-US" baseline="30000" dirty="0" smtClean="0">
                <a:latin typeface="Times New Roman" pitchFamily="18" charset="0"/>
                <a:cs typeface="Times New Roman" pitchFamily="18" charset="0"/>
              </a:rPr>
              <a:t>nd</a:t>
            </a:r>
            <a:r>
              <a:rPr lang="en-US" dirty="0" smtClean="0">
                <a:latin typeface="Times New Roman" pitchFamily="18" charset="0"/>
                <a:cs typeface="Times New Roman" pitchFamily="18" charset="0"/>
              </a:rPr>
              <a:t> ventricles, present within cerebral hemispheres, one on each side of median plane below corpus callosum.</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They are separated from each other by a thin membrane called as Septum </a:t>
            </a:r>
            <a:r>
              <a:rPr lang="en-US" dirty="0" err="1" smtClean="0">
                <a:latin typeface="Times New Roman" pitchFamily="18" charset="0"/>
                <a:cs typeface="Times New Roman" pitchFamily="18" charset="0"/>
              </a:rPr>
              <a:t>lucidum</a:t>
            </a:r>
            <a:r>
              <a:rPr lang="en-US" dirty="0" smtClean="0">
                <a:latin typeface="Times New Roman" pitchFamily="18" charset="0"/>
                <a:cs typeface="Times New Roman" pitchFamily="18" charset="0"/>
              </a:rPr>
              <a:t>.</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These two communicate with 3</a:t>
            </a:r>
            <a:r>
              <a:rPr lang="en-US" baseline="30000" dirty="0" smtClean="0">
                <a:latin typeface="Times New Roman" pitchFamily="18" charset="0"/>
                <a:cs typeface="Times New Roman" pitchFamily="18" charset="0"/>
              </a:rPr>
              <a:t>rd</a:t>
            </a:r>
            <a:r>
              <a:rPr lang="en-US" dirty="0" smtClean="0">
                <a:latin typeface="Times New Roman" pitchFamily="18" charset="0"/>
                <a:cs typeface="Times New Roman" pitchFamily="18" charset="0"/>
              </a:rPr>
              <a:t> ventricle by inter-ventricular foramen.</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The 3</a:t>
            </a:r>
            <a:r>
              <a:rPr lang="en-US" baseline="30000" dirty="0" smtClean="0">
                <a:latin typeface="Times New Roman" pitchFamily="18" charset="0"/>
                <a:cs typeface="Times New Roman" pitchFamily="18" charset="0"/>
              </a:rPr>
              <a:t>rd</a:t>
            </a:r>
            <a:r>
              <a:rPr lang="en-US" dirty="0" smtClean="0">
                <a:latin typeface="Times New Roman" pitchFamily="18" charset="0"/>
                <a:cs typeface="Times New Roman" pitchFamily="18" charset="0"/>
              </a:rPr>
              <a:t> ventricle is situated below the lateral ventricles, between 2 parts of thalamus. It communicates with  4</a:t>
            </a:r>
            <a:r>
              <a:rPr lang="en-US" baseline="30000" dirty="0" smtClean="0">
                <a:latin typeface="Times New Roman" pitchFamily="18" charset="0"/>
                <a:cs typeface="Times New Roman" pitchFamily="18" charset="0"/>
              </a:rPr>
              <a:t>th</a:t>
            </a:r>
            <a:r>
              <a:rPr lang="en-US" dirty="0" smtClean="0">
                <a:latin typeface="Times New Roman" pitchFamily="18" charset="0"/>
                <a:cs typeface="Times New Roman" pitchFamily="18" charset="0"/>
              </a:rPr>
              <a:t> ventricle by cerebral aqueduct.</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The 4</a:t>
            </a:r>
            <a:r>
              <a:rPr lang="en-US" baseline="30000" dirty="0" smtClean="0">
                <a:latin typeface="Times New Roman" pitchFamily="18" charset="0"/>
                <a:cs typeface="Times New Roman" pitchFamily="18" charset="0"/>
              </a:rPr>
              <a:t>th</a:t>
            </a:r>
            <a:r>
              <a:rPr lang="en-US" dirty="0" smtClean="0">
                <a:latin typeface="Times New Roman" pitchFamily="18" charset="0"/>
                <a:cs typeface="Times New Roman" pitchFamily="18" charset="0"/>
              </a:rPr>
              <a:t> ventricle is a diamond shaped cavity, situated below &amp; behind 3</a:t>
            </a:r>
            <a:r>
              <a:rPr lang="en-US" baseline="30000" dirty="0" smtClean="0">
                <a:latin typeface="Times New Roman" pitchFamily="18" charset="0"/>
                <a:cs typeface="Times New Roman" pitchFamily="18" charset="0"/>
              </a:rPr>
              <a:t>rd</a:t>
            </a:r>
            <a:r>
              <a:rPr lang="en-US" dirty="0" smtClean="0">
                <a:latin typeface="Times New Roman" pitchFamily="18" charset="0"/>
                <a:cs typeface="Times New Roman" pitchFamily="18" charset="0"/>
              </a:rPr>
              <a:t> ventricle; in between cerebellum &amp; </a:t>
            </a:r>
            <a:r>
              <a:rPr lang="en-US" dirty="0" err="1" smtClean="0">
                <a:latin typeface="Times New Roman" pitchFamily="18" charset="0"/>
                <a:cs typeface="Times New Roman" pitchFamily="18" charset="0"/>
              </a:rPr>
              <a:t>pons</a:t>
            </a:r>
            <a:r>
              <a:rPr lang="en-US" dirty="0" smtClean="0">
                <a:latin typeface="Times New Roman" pitchFamily="18" charset="0"/>
                <a:cs typeface="Times New Roman" pitchFamily="18" charset="0"/>
              </a:rPr>
              <a:t>. It continues downwards as central canal of spinal cord. </a:t>
            </a:r>
          </a:p>
          <a:p>
            <a:pPr marL="365760" indent="-256032" algn="just">
              <a:buClr>
                <a:schemeClr val="accent3"/>
              </a:buClr>
              <a:buFont typeface="Georgia"/>
              <a:buChar char="•"/>
              <a:defRPr/>
            </a:pPr>
            <a:endParaRPr lang="en-US" dirty="0" smtClean="0">
              <a:latin typeface="Times New Roman" pitchFamily="18" charset="0"/>
              <a:cs typeface="Times New Roman" pitchFamily="18" charset="0"/>
            </a:endParaRPr>
          </a:p>
          <a:p>
            <a:pPr marL="365760" indent="-256032">
              <a:buClr>
                <a:schemeClr val="accent3"/>
              </a:buClr>
              <a:buFont typeface="Georgia"/>
              <a:buChar char="•"/>
              <a:defRPr/>
            </a:pPr>
            <a:endParaRPr lang="en-US" dirty="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AFC905F1-6D01-4472-9AA2-C8EE5F18C9EF}" type="slidenum">
              <a:rPr lang="en-US" smtClean="0"/>
              <a:pPr>
                <a:defRPr/>
              </a:pPr>
              <a:t>83</a:t>
            </a:fld>
            <a:endParaRPr lang="en-US"/>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itle 1"/>
          <p:cNvSpPr>
            <a:spLocks noGrp="1"/>
          </p:cNvSpPr>
          <p:nvPr>
            <p:ph type="title"/>
          </p:nvPr>
        </p:nvSpPr>
        <p:spPr>
          <a:xfrm>
            <a:off x="1828800" y="533400"/>
            <a:ext cx="8229600" cy="1066800"/>
          </a:xfrm>
        </p:spPr>
        <p:txBody>
          <a:bodyPr/>
          <a:lstStyle/>
          <a:p>
            <a:r>
              <a:rPr lang="en-US" smtClean="0"/>
              <a:t>Cerebro-spinal fluid</a:t>
            </a:r>
          </a:p>
        </p:txBody>
      </p:sp>
      <p:sp>
        <p:nvSpPr>
          <p:cNvPr id="3" name="Content Placeholder 2"/>
          <p:cNvSpPr>
            <a:spLocks noGrp="1"/>
          </p:cNvSpPr>
          <p:nvPr>
            <p:ph idx="1"/>
          </p:nvPr>
        </p:nvSpPr>
        <p:spPr>
          <a:xfrm>
            <a:off x="1752600" y="1447800"/>
            <a:ext cx="8686800" cy="5126038"/>
          </a:xfrm>
        </p:spPr>
        <p:txBody>
          <a:bodyPr>
            <a:normAutofit fontScale="92500" lnSpcReduction="10000"/>
          </a:bodyPr>
          <a:lstStyle/>
          <a:p>
            <a:pPr marL="365760" indent="-256032" algn="just">
              <a:buClr>
                <a:schemeClr val="accent3"/>
              </a:buClr>
              <a:buFont typeface="Georgia"/>
              <a:buChar char="•"/>
              <a:defRPr/>
            </a:pPr>
            <a:r>
              <a:rPr lang="en-US" dirty="0" smtClean="0">
                <a:latin typeface="Times New Roman" pitchFamily="18" charset="0"/>
                <a:cs typeface="Times New Roman" pitchFamily="18" charset="0"/>
              </a:rPr>
              <a:t>Is a clear, slightly alkaline, modified tissue fluid, which completely surrounds the CNS.</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It is present in –</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Ventricles of brain</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Sub-</a:t>
            </a:r>
            <a:r>
              <a:rPr lang="en-US" dirty="0" err="1" smtClean="0">
                <a:latin typeface="Times New Roman" pitchFamily="18" charset="0"/>
                <a:cs typeface="Times New Roman" pitchFamily="18" charset="0"/>
              </a:rPr>
              <a:t>arachnoid</a:t>
            </a:r>
            <a:r>
              <a:rPr lang="en-US" dirty="0" smtClean="0">
                <a:latin typeface="Times New Roman" pitchFamily="18" charset="0"/>
                <a:cs typeface="Times New Roman" pitchFamily="18" charset="0"/>
              </a:rPr>
              <a:t> space of brain &amp; spinal cord</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Central canal of spinal cord.</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It is formed by network of small blood capillaries called as Choroid plexuses – due to filtration of plasma from capillaries through </a:t>
            </a:r>
            <a:r>
              <a:rPr lang="en-US" dirty="0" err="1" smtClean="0">
                <a:latin typeface="Times New Roman" pitchFamily="18" charset="0"/>
                <a:cs typeface="Times New Roman" pitchFamily="18" charset="0"/>
              </a:rPr>
              <a:t>ependymal</a:t>
            </a:r>
            <a:r>
              <a:rPr lang="en-US" dirty="0" smtClean="0">
                <a:latin typeface="Times New Roman" pitchFamily="18" charset="0"/>
                <a:cs typeface="Times New Roman" pitchFamily="18" charset="0"/>
              </a:rPr>
              <a:t> cells. </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The rate of formation is 0.5 ml/min (720 ml/day), but only 100-160 ml is present at any time. The excess or remaining CSF is absorbed by </a:t>
            </a:r>
            <a:r>
              <a:rPr lang="en-US" dirty="0" err="1" smtClean="0">
                <a:latin typeface="Times New Roman" pitchFamily="18" charset="0"/>
                <a:cs typeface="Times New Roman" pitchFamily="18" charset="0"/>
              </a:rPr>
              <a:t>arachnoid</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villi</a:t>
            </a:r>
            <a:r>
              <a:rPr lang="en-US" dirty="0" smtClean="0">
                <a:latin typeface="Times New Roman" pitchFamily="18" charset="0"/>
                <a:cs typeface="Times New Roman" pitchFamily="18" charset="0"/>
              </a:rPr>
              <a:t> into venous system.</a:t>
            </a:r>
            <a:endParaRPr lang="en-US" dirty="0">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AFC905F1-6D01-4472-9AA2-C8EE5F18C9EF}" type="slidenum">
              <a:rPr lang="en-US" smtClean="0"/>
              <a:pPr>
                <a:defRPr/>
              </a:pPr>
              <a:t>84</a:t>
            </a:fld>
            <a:endParaRPr lang="en-US"/>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Content Placeholder 5"/>
          <p:cNvSpPr>
            <a:spLocks noGrp="1"/>
          </p:cNvSpPr>
          <p:nvPr>
            <p:ph idx="1"/>
          </p:nvPr>
        </p:nvSpPr>
        <p:spPr>
          <a:xfrm>
            <a:off x="1981200" y="762000"/>
            <a:ext cx="8229600" cy="5811838"/>
          </a:xfrm>
        </p:spPr>
        <p:txBody>
          <a:bodyPr/>
          <a:lstStyle/>
          <a:p>
            <a:pPr algn="just"/>
            <a:r>
              <a:rPr lang="en-US" smtClean="0">
                <a:latin typeface="Times New Roman" pitchFamily="18" charset="0"/>
                <a:cs typeface="Times New Roman" pitchFamily="18" charset="0"/>
              </a:rPr>
              <a:t>Composition of CSF –  similar to plasma - Water, glucose, mineral salts, proteins (PPs like albumin &amp; globulin), Leucocytes (less) &amp; waste products like urea, creatinine etc.</a:t>
            </a:r>
          </a:p>
          <a:p>
            <a:endParaRPr lang="en-US" smtClean="0"/>
          </a:p>
        </p:txBody>
      </p:sp>
      <p:pic>
        <p:nvPicPr>
          <p:cNvPr id="103426" name="Picture 4" descr="13-27a_CrebSpnlFluid_1"/>
          <p:cNvPicPr>
            <a:picLocks noChangeAspect="1" noChangeArrowheads="1"/>
          </p:cNvPicPr>
          <p:nvPr/>
        </p:nvPicPr>
        <p:blipFill>
          <a:blip r:embed="rId2"/>
          <a:srcRect l="25455" t="35294" r="24545" b="30588"/>
          <a:stretch>
            <a:fillRect/>
          </a:stretch>
        </p:blipFill>
        <p:spPr bwMode="auto">
          <a:xfrm>
            <a:off x="3733800" y="2895600"/>
            <a:ext cx="4495800" cy="2971800"/>
          </a:xfrm>
          <a:prstGeom prst="rect">
            <a:avLst/>
          </a:prstGeom>
          <a:noFill/>
          <a:ln w="9525">
            <a:noFill/>
            <a:miter lim="800000"/>
            <a:headEnd/>
            <a:tailEnd/>
          </a:ln>
        </p:spPr>
      </p:pic>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85</a:t>
            </a:fld>
            <a:endParaRPr lang="en-US"/>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3"/>
          <p:cNvSpPr>
            <a:spLocks noGrp="1" noChangeArrowheads="1"/>
          </p:cNvSpPr>
          <p:nvPr>
            <p:ph idx="1"/>
          </p:nvPr>
        </p:nvSpPr>
        <p:spPr/>
        <p:txBody>
          <a:bodyPr/>
          <a:lstStyle/>
          <a:p>
            <a:endParaRPr lang="en-US" smtClean="0"/>
          </a:p>
        </p:txBody>
      </p:sp>
      <p:pic>
        <p:nvPicPr>
          <p:cNvPr id="104450" name="Picture 4" descr="13-27b_CrebSpnlFluid_1"/>
          <p:cNvPicPr>
            <a:picLocks noChangeAspect="1" noChangeArrowheads="1"/>
          </p:cNvPicPr>
          <p:nvPr/>
        </p:nvPicPr>
        <p:blipFill>
          <a:blip r:embed="rId2"/>
          <a:srcRect l="5455" t="5882" r="5455" b="9412"/>
          <a:stretch>
            <a:fillRect/>
          </a:stretch>
        </p:blipFill>
        <p:spPr bwMode="auto">
          <a:xfrm>
            <a:off x="1676400" y="304800"/>
            <a:ext cx="8877300" cy="6523038"/>
          </a:xfrm>
          <a:prstGeom prst="rect">
            <a:avLst/>
          </a:prstGeom>
          <a:noFill/>
          <a:ln w="9525">
            <a:noFill/>
            <a:miter lim="800000"/>
            <a:headEnd/>
            <a:tailEnd/>
          </a:ln>
        </p:spPr>
      </p:pic>
      <p:sp>
        <p:nvSpPr>
          <p:cNvPr id="104451" name="Text Box 5"/>
          <p:cNvSpPr txBox="1">
            <a:spLocks noChangeArrowheads="1"/>
          </p:cNvSpPr>
          <p:nvPr/>
        </p:nvSpPr>
        <p:spPr bwMode="auto">
          <a:xfrm>
            <a:off x="1981200" y="152400"/>
            <a:ext cx="8001000" cy="915988"/>
          </a:xfrm>
          <a:prstGeom prst="rect">
            <a:avLst/>
          </a:prstGeom>
          <a:noFill/>
          <a:ln w="9525">
            <a:noFill/>
            <a:miter lim="800000"/>
            <a:headEnd/>
            <a:tailEnd/>
          </a:ln>
        </p:spPr>
        <p:txBody>
          <a:bodyPr>
            <a:spAutoFit/>
          </a:bodyPr>
          <a:lstStyle/>
          <a:p>
            <a:r>
              <a:rPr lang="en-US">
                <a:latin typeface="Georgia" pitchFamily="18" charset="0"/>
              </a:rPr>
              <a:t>CSF circulation: through ventricles, median and lateral apertures, subarachnoid space, arachnoid villi, and into the blood of the superior sagittal sinus </a:t>
            </a:r>
          </a:p>
        </p:txBody>
      </p:sp>
      <p:sp>
        <p:nvSpPr>
          <p:cNvPr id="104452" name="Text Box 6"/>
          <p:cNvSpPr txBox="1">
            <a:spLocks noChangeArrowheads="1"/>
          </p:cNvSpPr>
          <p:nvPr/>
        </p:nvSpPr>
        <p:spPr bwMode="auto">
          <a:xfrm>
            <a:off x="1828800" y="5486400"/>
            <a:ext cx="3692036" cy="923330"/>
          </a:xfrm>
          <a:prstGeom prst="rect">
            <a:avLst/>
          </a:prstGeom>
          <a:noFill/>
          <a:ln w="9525">
            <a:noFill/>
            <a:miter lim="800000"/>
            <a:headEnd/>
            <a:tailEnd/>
          </a:ln>
        </p:spPr>
        <p:txBody>
          <a:bodyPr wrap="none">
            <a:spAutoFit/>
          </a:bodyPr>
          <a:lstStyle/>
          <a:p>
            <a:r>
              <a:rPr lang="en-US">
                <a:latin typeface="Georgia" pitchFamily="18" charset="0"/>
              </a:rPr>
              <a:t>CSF:</a:t>
            </a:r>
          </a:p>
          <a:p>
            <a:r>
              <a:rPr lang="en-US">
                <a:latin typeface="Georgia" pitchFamily="18" charset="0"/>
              </a:rPr>
              <a:t>-</a:t>
            </a:r>
            <a:r>
              <a:rPr lang="en-US" i="1">
                <a:latin typeface="Georgia" pitchFamily="18" charset="0"/>
              </a:rPr>
              <a:t>Made</a:t>
            </a:r>
            <a:r>
              <a:rPr lang="en-US">
                <a:latin typeface="Georgia" pitchFamily="18" charset="0"/>
              </a:rPr>
              <a:t> in choroid plexus</a:t>
            </a:r>
          </a:p>
          <a:p>
            <a:r>
              <a:rPr lang="en-US">
                <a:latin typeface="Georgia" pitchFamily="18" charset="0"/>
              </a:rPr>
              <a:t>-</a:t>
            </a:r>
            <a:r>
              <a:rPr lang="en-US" i="1">
                <a:latin typeface="Georgia" pitchFamily="18" charset="0"/>
              </a:rPr>
              <a:t>Drained</a:t>
            </a:r>
            <a:r>
              <a:rPr lang="en-US">
                <a:latin typeface="Georgia" pitchFamily="18" charset="0"/>
              </a:rPr>
              <a:t> through arachnoid villus</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86</a:t>
            </a:fld>
            <a:endParaRPr lang="en-US"/>
          </a:p>
        </p:txBody>
      </p:sp>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Title 1"/>
          <p:cNvSpPr>
            <a:spLocks noGrp="1"/>
          </p:cNvSpPr>
          <p:nvPr>
            <p:ph type="title"/>
          </p:nvPr>
        </p:nvSpPr>
        <p:spPr>
          <a:xfrm>
            <a:off x="1981200" y="457200"/>
            <a:ext cx="8229600" cy="1066800"/>
          </a:xfrm>
        </p:spPr>
        <p:txBody>
          <a:bodyPr/>
          <a:lstStyle/>
          <a:p>
            <a:r>
              <a:rPr lang="en-US" smtClean="0"/>
              <a:t>Functions of CSF</a:t>
            </a:r>
          </a:p>
        </p:txBody>
      </p:sp>
      <p:sp>
        <p:nvSpPr>
          <p:cNvPr id="3" name="Content Placeholder 2"/>
          <p:cNvSpPr>
            <a:spLocks noGrp="1"/>
          </p:cNvSpPr>
          <p:nvPr>
            <p:ph idx="1"/>
          </p:nvPr>
        </p:nvSpPr>
        <p:spPr>
          <a:xfrm>
            <a:off x="1981200" y="1371600"/>
            <a:ext cx="8229600" cy="5202238"/>
          </a:xfrm>
        </p:spPr>
        <p:txBody>
          <a:bodyPr>
            <a:normAutofit lnSpcReduction="10000"/>
          </a:bodyPr>
          <a:lstStyle/>
          <a:p>
            <a:pPr marL="365760" indent="-256032" algn="just">
              <a:buClr>
                <a:schemeClr val="accent3"/>
              </a:buClr>
              <a:buFont typeface="Georgia"/>
              <a:buChar char="•"/>
              <a:defRPr/>
            </a:pPr>
            <a:r>
              <a:rPr lang="en-US" dirty="0" smtClean="0">
                <a:latin typeface="Times New Roman" pitchFamily="18" charset="0"/>
                <a:cs typeface="Times New Roman" pitchFamily="18" charset="0"/>
              </a:rPr>
              <a:t>It supplies the nutrients to such parts of CNS, where blood cannot reach.</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It also removes waste products from CNS</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It also gives support &amp; protection to brain &amp; spinal cord.</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It acts as cushion &amp; shock absorber between the brain &amp; cranial bones.</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It also maintains uniform pressure around brain &amp; spinal cord.</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It also helps to maintain stable ionic concentrations in CNS.</a:t>
            </a:r>
          </a:p>
          <a:p>
            <a:pPr marL="365760" indent="-256032" algn="just">
              <a:buClr>
                <a:schemeClr val="accent3"/>
              </a:buClr>
              <a:buFont typeface="Georgia"/>
              <a:buChar char="•"/>
              <a:defRPr/>
            </a:pPr>
            <a:r>
              <a:rPr lang="en-US" dirty="0" smtClean="0">
                <a:latin typeface="Times New Roman" pitchFamily="18" charset="0"/>
                <a:cs typeface="Times New Roman" pitchFamily="18" charset="0"/>
              </a:rPr>
              <a:t>Useful as diagnostic material for meningitis</a:t>
            </a:r>
          </a:p>
          <a:p>
            <a:pPr marL="365760" indent="-256032" algn="just">
              <a:buClr>
                <a:schemeClr val="accent3"/>
              </a:buClr>
              <a:buFont typeface="Georgia"/>
              <a:buChar char="•"/>
              <a:defRPr/>
            </a:pPr>
            <a:endParaRPr lang="en-US" dirty="0" smtClean="0">
              <a:latin typeface="Times New Roman" pitchFamily="18" charset="0"/>
              <a:cs typeface="Times New Roman" pitchFamily="18" charset="0"/>
            </a:endParaRPr>
          </a:p>
          <a:p>
            <a:pPr marL="365760" indent="-256032">
              <a:buClr>
                <a:schemeClr val="accent3"/>
              </a:buClr>
              <a:buFont typeface="Georgia"/>
              <a:buChar char="•"/>
              <a:defRPr/>
            </a:pPr>
            <a:endParaRPr lang="en-US" dirty="0"/>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4" name="Slide Number Placeholder 3"/>
          <p:cNvSpPr>
            <a:spLocks noGrp="1"/>
          </p:cNvSpPr>
          <p:nvPr>
            <p:ph type="sldNum" sz="quarter" idx="12"/>
          </p:nvPr>
        </p:nvSpPr>
        <p:spPr/>
        <p:txBody>
          <a:bodyPr/>
          <a:lstStyle/>
          <a:p>
            <a:pPr>
              <a:defRPr/>
            </a:pPr>
            <a:fld id="{AFC905F1-6D01-4472-9AA2-C8EE5F18C9EF}" type="slidenum">
              <a:rPr lang="en-US" smtClean="0"/>
              <a:pPr>
                <a:defRPr/>
              </a:pPr>
              <a:t>87</a:t>
            </a:fld>
            <a:endParaRPr 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p:cNvSpPr>
          <p:nvPr>
            <p:ph type="title"/>
          </p:nvPr>
        </p:nvSpPr>
        <p:spPr>
          <a:xfrm>
            <a:off x="1905000" y="533400"/>
            <a:ext cx="8229600" cy="1066800"/>
          </a:xfrm>
        </p:spPr>
        <p:txBody>
          <a:bodyPr/>
          <a:lstStyle/>
          <a:p>
            <a:r>
              <a:rPr lang="en-US" smtClean="0"/>
              <a:t>Reflex action</a:t>
            </a:r>
          </a:p>
        </p:txBody>
      </p:sp>
      <p:sp>
        <p:nvSpPr>
          <p:cNvPr id="109571" name="Rectangle 3"/>
          <p:cNvSpPr>
            <a:spLocks noGrp="1"/>
          </p:cNvSpPr>
          <p:nvPr>
            <p:ph idx="1"/>
          </p:nvPr>
        </p:nvSpPr>
        <p:spPr>
          <a:xfrm>
            <a:off x="1981200" y="1371600"/>
            <a:ext cx="8229600" cy="5202238"/>
          </a:xfrm>
        </p:spPr>
        <p:txBody>
          <a:bodyPr/>
          <a:lstStyle/>
          <a:p>
            <a:pPr algn="just"/>
            <a:r>
              <a:rPr lang="en-US" dirty="0" smtClean="0">
                <a:latin typeface="Times New Roman" pitchFamily="18" charset="0"/>
                <a:cs typeface="Times New Roman" pitchFamily="18" charset="0"/>
              </a:rPr>
              <a:t>These are automatic, instantaneous, subconscious/involuntary motor responses to sensory stimuli within or outside the body.</a:t>
            </a:r>
          </a:p>
          <a:p>
            <a:pPr algn="just"/>
            <a:r>
              <a:rPr lang="en-US" dirty="0" smtClean="0">
                <a:latin typeface="Times New Roman" pitchFamily="18" charset="0"/>
                <a:cs typeface="Times New Roman" pitchFamily="18" charset="0"/>
              </a:rPr>
              <a:t>Reflexes occur vary rapidly because, sensory impulses are not carried to cerebral cortex, but instead reach only to spinal cord.</a:t>
            </a:r>
          </a:p>
          <a:p>
            <a:r>
              <a:rPr lang="en-US" dirty="0" smtClean="0">
                <a:latin typeface="Times New Roman" pitchFamily="18" charset="0"/>
                <a:cs typeface="Times New Roman" pitchFamily="18" charset="0"/>
              </a:rPr>
              <a:t>Ex: Blinking of eyes (to remove object coming near to eye), Sudden removal of hand when accidentally touches to hot objects.</a:t>
            </a:r>
          </a:p>
          <a:p>
            <a:r>
              <a:rPr lang="en-US" dirty="0" smtClean="0">
                <a:latin typeface="Times New Roman" pitchFamily="18" charset="0"/>
                <a:cs typeface="Times New Roman" pitchFamily="18" charset="0"/>
              </a:rPr>
              <a:t>The mechanism of reflex action is studied by using reflex arc.</a:t>
            </a:r>
          </a:p>
          <a:p>
            <a:endParaRPr lang="en-US" dirty="0" smtClean="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AFC905F1-6D01-4472-9AA2-C8EE5F18C9EF}" type="slidenum">
              <a:rPr lang="en-US" smtClean="0"/>
              <a:pPr>
                <a:defRPr/>
              </a:pPr>
              <a:t>88</a:t>
            </a:fld>
            <a:endParaRPr lang="en-US"/>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457200"/>
            <a:ext cx="8229600" cy="1066800"/>
          </a:xfrm>
        </p:spPr>
        <p:txBody>
          <a:bodyPr/>
          <a:lstStyle/>
          <a:p>
            <a:r>
              <a:rPr lang="en-US" dirty="0" smtClean="0"/>
              <a:t>Reflex arc</a:t>
            </a:r>
            <a:endParaRPr lang="en-US" dirty="0"/>
          </a:p>
        </p:txBody>
      </p:sp>
      <p:sp>
        <p:nvSpPr>
          <p:cNvPr id="3" name="Content Placeholder 2"/>
          <p:cNvSpPr>
            <a:spLocks noGrp="1"/>
          </p:cNvSpPr>
          <p:nvPr>
            <p:ph idx="1"/>
          </p:nvPr>
        </p:nvSpPr>
        <p:spPr>
          <a:xfrm>
            <a:off x="1981200" y="1295400"/>
            <a:ext cx="8229600" cy="5278438"/>
          </a:xfrm>
        </p:spPr>
        <p:txBody>
          <a:bodyPr/>
          <a:lstStyle/>
          <a:p>
            <a:r>
              <a:rPr lang="en-US" dirty="0" smtClean="0"/>
              <a:t>It is the route, through which reflex action takes place. </a:t>
            </a:r>
          </a:p>
          <a:p>
            <a:r>
              <a:rPr lang="en-US" dirty="0" smtClean="0"/>
              <a:t>It involves – </a:t>
            </a:r>
          </a:p>
          <a:p>
            <a:pPr lvl="1"/>
            <a:r>
              <a:rPr lang="en-US" dirty="0" smtClean="0"/>
              <a:t>Sensory receptor</a:t>
            </a:r>
          </a:p>
          <a:p>
            <a:pPr lvl="1"/>
            <a:r>
              <a:rPr lang="en-US" dirty="0" smtClean="0"/>
              <a:t>Sensory neuron</a:t>
            </a:r>
          </a:p>
          <a:p>
            <a:pPr lvl="1"/>
            <a:r>
              <a:rPr lang="en-US" dirty="0" smtClean="0"/>
              <a:t>Association neuron</a:t>
            </a:r>
          </a:p>
          <a:p>
            <a:pPr lvl="1"/>
            <a:r>
              <a:rPr lang="en-US" dirty="0" smtClean="0"/>
              <a:t>Motor neuron</a:t>
            </a:r>
          </a:p>
          <a:p>
            <a:pPr lvl="1"/>
            <a:r>
              <a:rPr lang="en-US" dirty="0" smtClean="0"/>
              <a:t>Effector</a:t>
            </a:r>
          </a:p>
          <a:p>
            <a:endParaRPr lang="en-US" dirty="0"/>
          </a:p>
        </p:txBody>
      </p:sp>
      <p:pic>
        <p:nvPicPr>
          <p:cNvPr id="4" name="Picture 8"/>
          <p:cNvPicPr>
            <a:picLocks noChangeAspect="1" noChangeArrowheads="1"/>
          </p:cNvPicPr>
          <p:nvPr/>
        </p:nvPicPr>
        <p:blipFill>
          <a:blip r:embed="rId2"/>
          <a:srcRect b="11403"/>
          <a:stretch>
            <a:fillRect/>
          </a:stretch>
        </p:blipFill>
        <p:spPr bwMode="auto">
          <a:xfrm>
            <a:off x="1879600" y="4876800"/>
            <a:ext cx="8788400" cy="1663700"/>
          </a:xfrm>
          <a:prstGeom prst="rect">
            <a:avLst/>
          </a:prstGeom>
          <a:noFill/>
          <a:ln w="9525">
            <a:noFill/>
            <a:miter lim="800000"/>
            <a:headEnd/>
            <a:tailEnd/>
          </a:ln>
        </p:spPr>
      </p:pic>
      <p:sp>
        <p:nvSpPr>
          <p:cNvPr id="5" name="Footer Placeholder 4"/>
          <p:cNvSpPr>
            <a:spLocks noGrp="1"/>
          </p:cNvSpPr>
          <p:nvPr>
            <p:ph type="ftr" sz="quarter" idx="11"/>
          </p:nvPr>
        </p:nvSpPr>
        <p:spPr/>
        <p:txBody>
          <a:bodyPr/>
          <a:lstStyle/>
          <a:p>
            <a:pPr>
              <a:defRPr/>
            </a:pPr>
            <a:r>
              <a:rPr lang="en-US" smtClean="0"/>
              <a:t>RDP</a:t>
            </a:r>
            <a:endParaRPr lang="en-US"/>
          </a:p>
        </p:txBody>
      </p:sp>
      <p:sp>
        <p:nvSpPr>
          <p:cNvPr id="6" name="Slide Number Placeholder 5"/>
          <p:cNvSpPr>
            <a:spLocks noGrp="1"/>
          </p:cNvSpPr>
          <p:nvPr>
            <p:ph type="sldNum" sz="quarter" idx="12"/>
          </p:nvPr>
        </p:nvSpPr>
        <p:spPr/>
        <p:txBody>
          <a:bodyPr/>
          <a:lstStyle/>
          <a:p>
            <a:pPr>
              <a:defRPr/>
            </a:pPr>
            <a:fld id="{AFC905F1-6D01-4472-9AA2-C8EE5F18C9EF}" type="slidenum">
              <a:rPr lang="en-US" smtClean="0"/>
              <a:pPr>
                <a:defRPr/>
              </a:pPr>
              <a:t>89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ChangeArrowheads="1"/>
          </p:cNvSpPr>
          <p:nvPr/>
        </p:nvSpPr>
        <p:spPr bwMode="auto">
          <a:xfrm>
            <a:off x="1905000" y="304800"/>
            <a:ext cx="8382000" cy="717550"/>
          </a:xfrm>
          <a:prstGeom prst="rect">
            <a:avLst/>
          </a:prstGeom>
          <a:noFill/>
          <a:ln w="9525">
            <a:noFill/>
            <a:miter lim="800000"/>
            <a:headEnd/>
            <a:tailEnd/>
          </a:ln>
        </p:spPr>
        <p:txBody>
          <a:bodyPr>
            <a:spAutoFit/>
          </a:bodyPr>
          <a:lstStyle/>
          <a:p>
            <a:pPr marL="342900" indent="-342900" fontAlgn="auto">
              <a:spcBef>
                <a:spcPct val="20000"/>
              </a:spcBef>
              <a:spcAft>
                <a:spcPts val="0"/>
              </a:spcAft>
              <a:buClr>
                <a:srgbClr val="339933"/>
              </a:buClr>
              <a:tabLst>
                <a:tab pos="2743200" algn="l"/>
              </a:tabLst>
              <a:defRPr/>
            </a:pPr>
            <a:r>
              <a:rPr lang="en-US" sz="4100">
                <a:solidFill>
                  <a:srgbClr val="000099"/>
                </a:solidFill>
                <a:effectLst>
                  <a:outerShdw blurRad="38100" dist="38100" dir="2700000" algn="tl">
                    <a:srgbClr val="C0C0C0"/>
                  </a:outerShdw>
                </a:effectLst>
              </a:rPr>
              <a:t>Nervous Tissue: Neurons</a:t>
            </a:r>
          </a:p>
        </p:txBody>
      </p:sp>
      <p:sp>
        <p:nvSpPr>
          <p:cNvPr id="22530"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34" charset="0"/>
              </a:rPr>
              <a:t>Slide 7.8</a:t>
            </a:r>
            <a:endParaRPr lang="en-US" sz="4400" b="1">
              <a:solidFill>
                <a:schemeClr val="tx2"/>
              </a:solidFill>
              <a:latin typeface="Georgia" pitchFamily="18" charset="0"/>
            </a:endParaRPr>
          </a:p>
        </p:txBody>
      </p:sp>
      <p:sp>
        <p:nvSpPr>
          <p:cNvPr id="22531"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eaLnBrk="0" hangingPunct="0"/>
            <a:r>
              <a:rPr lang="en-US" sz="1000">
                <a:latin typeface="Times" pitchFamily="18" charset="0"/>
              </a:rPr>
              <a:t>Copyright © 2003 Pearson Education, Inc. publishing as Benjamin Cummings</a:t>
            </a:r>
          </a:p>
        </p:txBody>
      </p:sp>
      <p:sp>
        <p:nvSpPr>
          <p:cNvPr id="22532"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18" charset="0"/>
            </a:endParaRPr>
          </a:p>
        </p:txBody>
      </p:sp>
      <p:sp>
        <p:nvSpPr>
          <p:cNvPr id="22533"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14343" name="Text Box 7"/>
          <p:cNvSpPr txBox="1">
            <a:spLocks noChangeArrowheads="1"/>
          </p:cNvSpPr>
          <p:nvPr/>
        </p:nvSpPr>
        <p:spPr bwMode="auto">
          <a:xfrm>
            <a:off x="1905001" y="1828801"/>
            <a:ext cx="8245475" cy="4010329"/>
          </a:xfrm>
          <a:prstGeom prst="rect">
            <a:avLst/>
          </a:prstGeom>
          <a:noFill/>
          <a:ln w="9525">
            <a:noFill/>
            <a:miter lim="800000"/>
            <a:headEnd/>
            <a:tailEnd/>
          </a:ln>
        </p:spPr>
        <p:txBody>
          <a:bodyPr>
            <a:spAutoFit/>
          </a:bodyPr>
          <a:lstStyle/>
          <a:p>
            <a:pPr marL="342900" indent="-342900">
              <a:lnSpc>
                <a:spcPct val="90000"/>
              </a:lnSpc>
              <a:spcAft>
                <a:spcPct val="50000"/>
              </a:spcAft>
              <a:buClr>
                <a:srgbClr val="FF6600"/>
              </a:buClr>
              <a:buFont typeface="Symbol" pitchFamily="18" charset="2"/>
              <a:buChar char="·"/>
            </a:pPr>
            <a:r>
              <a:rPr lang="en-US" sz="3400"/>
              <a:t>Neurons = nerve cells</a:t>
            </a:r>
          </a:p>
          <a:p>
            <a:pPr marL="687388" lvl="1" indent="-230188">
              <a:lnSpc>
                <a:spcPct val="90000"/>
              </a:lnSpc>
              <a:spcAft>
                <a:spcPct val="50000"/>
              </a:spcAft>
              <a:buClr>
                <a:srgbClr val="FF6600"/>
              </a:buClr>
              <a:buFont typeface="Symbol" pitchFamily="18" charset="2"/>
              <a:buChar char="·"/>
            </a:pPr>
            <a:r>
              <a:rPr lang="en-US" sz="3000"/>
              <a:t>Cells specialized to transmit messages</a:t>
            </a:r>
          </a:p>
          <a:p>
            <a:pPr marL="687388" lvl="1" indent="-230188">
              <a:lnSpc>
                <a:spcPct val="90000"/>
              </a:lnSpc>
              <a:spcAft>
                <a:spcPct val="50000"/>
              </a:spcAft>
              <a:buClr>
                <a:srgbClr val="FF6600"/>
              </a:buClr>
              <a:buFont typeface="Symbol" pitchFamily="18" charset="2"/>
              <a:buChar char="·"/>
            </a:pPr>
            <a:r>
              <a:rPr lang="en-US" sz="3000"/>
              <a:t>Major regions of neurons</a:t>
            </a:r>
          </a:p>
          <a:p>
            <a:pPr marL="1030288" lvl="2" indent="-228600">
              <a:lnSpc>
                <a:spcPct val="90000"/>
              </a:lnSpc>
              <a:spcAft>
                <a:spcPct val="50000"/>
              </a:spcAft>
              <a:buClr>
                <a:srgbClr val="FF6600"/>
              </a:buClr>
              <a:buFont typeface="Symbol" pitchFamily="18" charset="2"/>
              <a:buChar char="·"/>
            </a:pPr>
            <a:r>
              <a:rPr lang="en-US" sz="3000"/>
              <a:t>Cell body – nucleus and metabolic center of the cell</a:t>
            </a:r>
          </a:p>
          <a:p>
            <a:pPr marL="1030288" lvl="2" indent="-228600">
              <a:lnSpc>
                <a:spcPct val="90000"/>
              </a:lnSpc>
              <a:spcAft>
                <a:spcPct val="50000"/>
              </a:spcAft>
              <a:buClr>
                <a:srgbClr val="FF6600"/>
              </a:buClr>
              <a:buFont typeface="Symbol" pitchFamily="18" charset="2"/>
              <a:buChar char="·"/>
            </a:pPr>
            <a:r>
              <a:rPr lang="en-US" sz="3000"/>
              <a:t>Processes – fibers that extend from the cell body (dendrites and axons)</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9</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4338">
                                            <p:txEl>
                                              <p:pRg st="0" end="0"/>
                                            </p:txEl>
                                          </p:spTgt>
                                        </p:tgtEl>
                                        <p:attrNameLst>
                                          <p:attrName>style.visibility</p:attrName>
                                        </p:attrNameLst>
                                      </p:cBhvr>
                                      <p:to>
                                        <p:strVal val="visible"/>
                                      </p:to>
                                    </p:set>
                                    <p:animEffect transition="in" filter="dissolve">
                                      <p:cBhvr>
                                        <p:cTn id="7" dur="500"/>
                                        <p:tgtEl>
                                          <p:spTgt spid="14338">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14343"/>
                                        </p:tgtEl>
                                        <p:attrNameLst>
                                          <p:attrName>style.visibility</p:attrName>
                                        </p:attrNameLst>
                                      </p:cBhvr>
                                      <p:to>
                                        <p:strVal val="visible"/>
                                      </p:to>
                                    </p:set>
                                    <p:animEffect transition="in" filter="dissolve">
                                      <p:cBhvr>
                                        <p:cTn id="11" dur="500"/>
                                        <p:tgtEl>
                                          <p:spTgt spid="143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build="p" autoUpdateAnimBg="0" advAuto="0"/>
      <p:bldP spid="14343" grpId="0" autoUpdateAnimBg="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2667000" y="381000"/>
            <a:ext cx="7010400" cy="1447800"/>
          </a:xfrm>
          <a:gradFill rotWithShape="0">
            <a:gsLst>
              <a:gs pos="0">
                <a:schemeClr val="folHlink">
                  <a:gamma/>
                  <a:shade val="46275"/>
                  <a:invGamma/>
                </a:schemeClr>
              </a:gs>
              <a:gs pos="50000">
                <a:schemeClr val="folHlink"/>
              </a:gs>
              <a:gs pos="100000">
                <a:schemeClr val="folHlink">
                  <a:gamma/>
                  <a:shade val="46275"/>
                  <a:invGamma/>
                </a:schemeClr>
              </a:gs>
            </a:gsLst>
            <a:lin ang="5400000" scaled="1"/>
          </a:gradFill>
        </p:spPr>
        <p:txBody>
          <a:bodyPr/>
          <a:lstStyle/>
          <a:p>
            <a:pPr eaLnBrk="1" hangingPunct="1">
              <a:defRPr/>
            </a:pPr>
            <a:r>
              <a:rPr lang="en-US" sz="4000" b="1"/>
              <a:t>General Components of a Spinal Reflex</a:t>
            </a:r>
          </a:p>
        </p:txBody>
      </p:sp>
      <p:sp>
        <p:nvSpPr>
          <p:cNvPr id="11266" name="Slide Number Placeholder 4"/>
          <p:cNvSpPr>
            <a:spLocks noGrp="1"/>
          </p:cNvSpPr>
          <p:nvPr>
            <p:ph type="sldNum" sz="quarter" idx="12"/>
          </p:nvPr>
        </p:nvSpPr>
        <p:spPr>
          <a:noFill/>
        </p:spPr>
        <p:txBody>
          <a:bodyPr/>
          <a:lstStyle/>
          <a:p>
            <a:fld id="{4883DF7B-4BBB-4AFA-85E6-7C3DD1BE9E1A}" type="slidenum">
              <a:rPr lang="en-US" smtClean="0"/>
              <a:pPr/>
              <a:t>90</a:t>
            </a:fld>
            <a:endParaRPr lang="en-US" smtClean="0"/>
          </a:p>
        </p:txBody>
      </p:sp>
      <p:pic>
        <p:nvPicPr>
          <p:cNvPr id="11268" name="Picture 5" descr="shi25707_11_07b"/>
          <p:cNvPicPr>
            <a:picLocks noChangeAspect="1" noChangeArrowheads="1"/>
          </p:cNvPicPr>
          <p:nvPr/>
        </p:nvPicPr>
        <p:blipFill>
          <a:blip r:embed="rId2"/>
          <a:srcRect/>
          <a:stretch>
            <a:fillRect/>
          </a:stretch>
        </p:blipFill>
        <p:spPr bwMode="auto">
          <a:xfrm>
            <a:off x="3103563" y="1952626"/>
            <a:ext cx="5956300" cy="4779963"/>
          </a:xfrm>
          <a:prstGeom prst="rect">
            <a:avLst/>
          </a:prstGeom>
          <a:noFill/>
          <a:ln w="9525">
            <a:noFill/>
            <a:miter lim="800000"/>
            <a:headEnd/>
            <a:tailEnd/>
          </a:ln>
        </p:spPr>
      </p:pic>
      <p:sp>
        <p:nvSpPr>
          <p:cNvPr id="11269" name="Rectangle 6"/>
          <p:cNvSpPr>
            <a:spLocks noChangeArrowheads="1"/>
          </p:cNvSpPr>
          <p:nvPr/>
        </p:nvSpPr>
        <p:spPr bwMode="auto">
          <a:xfrm>
            <a:off x="2355851" y="3435350"/>
            <a:ext cx="665247" cy="184666"/>
          </a:xfrm>
          <a:prstGeom prst="rect">
            <a:avLst/>
          </a:prstGeom>
          <a:noFill/>
          <a:ln w="9525">
            <a:noFill/>
            <a:miter lim="800000"/>
            <a:headEnd/>
            <a:tailEnd/>
          </a:ln>
        </p:spPr>
        <p:txBody>
          <a:bodyPr wrap="none" lIns="0" tIns="0" rIns="0" bIns="0">
            <a:spAutoFit/>
          </a:bodyPr>
          <a:lstStyle/>
          <a:p>
            <a:r>
              <a:rPr lang="en-US" sz="1200" b="1">
                <a:solidFill>
                  <a:srgbClr val="000000"/>
                </a:solidFill>
              </a:rPr>
              <a:t>Receptor</a:t>
            </a:r>
            <a:endParaRPr lang="en-US" b="1">
              <a:latin typeface="Arial" charset="0"/>
            </a:endParaRPr>
          </a:p>
        </p:txBody>
      </p:sp>
      <p:sp>
        <p:nvSpPr>
          <p:cNvPr id="11270" name="Rectangle 7"/>
          <p:cNvSpPr>
            <a:spLocks noChangeArrowheads="1"/>
          </p:cNvSpPr>
          <p:nvPr/>
        </p:nvSpPr>
        <p:spPr bwMode="auto">
          <a:xfrm>
            <a:off x="2355850" y="4224338"/>
            <a:ext cx="1171796" cy="184666"/>
          </a:xfrm>
          <a:prstGeom prst="rect">
            <a:avLst/>
          </a:prstGeom>
          <a:noFill/>
          <a:ln w="9525">
            <a:noFill/>
            <a:miter lim="800000"/>
            <a:headEnd/>
            <a:tailEnd/>
          </a:ln>
        </p:spPr>
        <p:txBody>
          <a:bodyPr wrap="none" lIns="0" tIns="0" rIns="0" bIns="0">
            <a:spAutoFit/>
          </a:bodyPr>
          <a:lstStyle/>
          <a:p>
            <a:r>
              <a:rPr lang="en-US" sz="1200" b="1">
                <a:solidFill>
                  <a:srgbClr val="000000"/>
                </a:solidFill>
              </a:rPr>
              <a:t>Sensory neuron</a:t>
            </a:r>
            <a:endParaRPr lang="en-US" b="1">
              <a:latin typeface="Arial" charset="0"/>
            </a:endParaRPr>
          </a:p>
        </p:txBody>
      </p:sp>
      <p:sp>
        <p:nvSpPr>
          <p:cNvPr id="11271" name="Rectangle 8"/>
          <p:cNvSpPr>
            <a:spLocks noChangeArrowheads="1"/>
          </p:cNvSpPr>
          <p:nvPr/>
        </p:nvSpPr>
        <p:spPr bwMode="auto">
          <a:xfrm>
            <a:off x="5141913" y="5273675"/>
            <a:ext cx="993862" cy="184666"/>
          </a:xfrm>
          <a:prstGeom prst="rect">
            <a:avLst/>
          </a:prstGeom>
          <a:noFill/>
          <a:ln w="9525">
            <a:noFill/>
            <a:miter lim="800000"/>
            <a:headEnd/>
            <a:tailEnd/>
          </a:ln>
        </p:spPr>
        <p:txBody>
          <a:bodyPr wrap="none" lIns="0" tIns="0" rIns="0" bIns="0">
            <a:spAutoFit/>
          </a:bodyPr>
          <a:lstStyle/>
          <a:p>
            <a:r>
              <a:rPr lang="en-US" sz="1200" b="1">
                <a:solidFill>
                  <a:srgbClr val="000000"/>
                </a:solidFill>
              </a:rPr>
              <a:t>Motor neuron</a:t>
            </a:r>
            <a:endParaRPr lang="en-US" b="1">
              <a:latin typeface="Arial" charset="0"/>
            </a:endParaRPr>
          </a:p>
        </p:txBody>
      </p:sp>
      <p:sp>
        <p:nvSpPr>
          <p:cNvPr id="11272" name="Rectangle 9"/>
          <p:cNvSpPr>
            <a:spLocks noChangeArrowheads="1"/>
          </p:cNvSpPr>
          <p:nvPr/>
        </p:nvSpPr>
        <p:spPr bwMode="auto">
          <a:xfrm>
            <a:off x="8872539" y="3943350"/>
            <a:ext cx="931345" cy="184666"/>
          </a:xfrm>
          <a:prstGeom prst="rect">
            <a:avLst/>
          </a:prstGeom>
          <a:noFill/>
          <a:ln w="9525">
            <a:noFill/>
            <a:miter lim="800000"/>
            <a:headEnd/>
            <a:tailEnd/>
          </a:ln>
        </p:spPr>
        <p:txBody>
          <a:bodyPr wrap="none" lIns="0" tIns="0" rIns="0" bIns="0">
            <a:spAutoFit/>
          </a:bodyPr>
          <a:lstStyle/>
          <a:p>
            <a:r>
              <a:rPr lang="en-US" sz="1200" b="1">
                <a:solidFill>
                  <a:srgbClr val="000000"/>
                </a:solidFill>
              </a:rPr>
              <a:t>White matter</a:t>
            </a:r>
            <a:endParaRPr lang="en-US" b="1">
              <a:latin typeface="Arial" charset="0"/>
            </a:endParaRPr>
          </a:p>
        </p:txBody>
      </p:sp>
      <p:sp>
        <p:nvSpPr>
          <p:cNvPr id="11273" name="Rectangle 10"/>
          <p:cNvSpPr>
            <a:spLocks noChangeArrowheads="1"/>
          </p:cNvSpPr>
          <p:nvPr/>
        </p:nvSpPr>
        <p:spPr bwMode="auto">
          <a:xfrm>
            <a:off x="8872539" y="4186238"/>
            <a:ext cx="860813" cy="184666"/>
          </a:xfrm>
          <a:prstGeom prst="rect">
            <a:avLst/>
          </a:prstGeom>
          <a:noFill/>
          <a:ln w="9525">
            <a:noFill/>
            <a:miter lim="800000"/>
            <a:headEnd/>
            <a:tailEnd/>
          </a:ln>
        </p:spPr>
        <p:txBody>
          <a:bodyPr wrap="none" lIns="0" tIns="0" rIns="0" bIns="0">
            <a:spAutoFit/>
          </a:bodyPr>
          <a:lstStyle/>
          <a:p>
            <a:r>
              <a:rPr lang="en-US" sz="1200" b="1">
                <a:solidFill>
                  <a:srgbClr val="000000"/>
                </a:solidFill>
              </a:rPr>
              <a:t>Gray matter</a:t>
            </a:r>
            <a:endParaRPr lang="en-US" b="1">
              <a:latin typeface="Arial" charset="0"/>
            </a:endParaRPr>
          </a:p>
        </p:txBody>
      </p:sp>
      <p:sp>
        <p:nvSpPr>
          <p:cNvPr id="11274" name="Rectangle 11"/>
          <p:cNvSpPr>
            <a:spLocks noChangeArrowheads="1"/>
          </p:cNvSpPr>
          <p:nvPr/>
        </p:nvSpPr>
        <p:spPr bwMode="auto">
          <a:xfrm>
            <a:off x="7126288" y="2867025"/>
            <a:ext cx="839974" cy="184666"/>
          </a:xfrm>
          <a:prstGeom prst="rect">
            <a:avLst/>
          </a:prstGeom>
          <a:noFill/>
          <a:ln w="9525">
            <a:noFill/>
            <a:miter lim="800000"/>
            <a:headEnd/>
            <a:tailEnd/>
          </a:ln>
        </p:spPr>
        <p:txBody>
          <a:bodyPr wrap="none" lIns="0" tIns="0" rIns="0" bIns="0">
            <a:spAutoFit/>
          </a:bodyPr>
          <a:lstStyle/>
          <a:p>
            <a:r>
              <a:rPr lang="en-US" sz="1200" b="1">
                <a:solidFill>
                  <a:srgbClr val="000000"/>
                </a:solidFill>
              </a:rPr>
              <a:t>Spinal cord</a:t>
            </a:r>
            <a:endParaRPr lang="en-US" b="1">
              <a:latin typeface="Arial" charset="0"/>
            </a:endParaRPr>
          </a:p>
        </p:txBody>
      </p:sp>
      <p:sp>
        <p:nvSpPr>
          <p:cNvPr id="11275" name="Rectangle 12"/>
          <p:cNvSpPr>
            <a:spLocks noChangeArrowheads="1"/>
          </p:cNvSpPr>
          <p:nvPr/>
        </p:nvSpPr>
        <p:spPr bwMode="auto">
          <a:xfrm>
            <a:off x="7254876" y="3117850"/>
            <a:ext cx="477695" cy="184666"/>
          </a:xfrm>
          <a:prstGeom prst="rect">
            <a:avLst/>
          </a:prstGeom>
          <a:noFill/>
          <a:ln w="9525">
            <a:noFill/>
            <a:miter lim="800000"/>
            <a:headEnd/>
            <a:tailEnd/>
          </a:ln>
        </p:spPr>
        <p:txBody>
          <a:bodyPr wrap="none" lIns="0" tIns="0" rIns="0" bIns="0">
            <a:spAutoFit/>
          </a:bodyPr>
          <a:lstStyle/>
          <a:p>
            <a:r>
              <a:rPr lang="en-US" sz="1200" b="1">
                <a:solidFill>
                  <a:srgbClr val="000000"/>
                </a:solidFill>
              </a:rPr>
              <a:t>Dorsal</a:t>
            </a:r>
            <a:endParaRPr lang="en-US" b="1">
              <a:latin typeface="Arial" charset="0"/>
            </a:endParaRPr>
          </a:p>
        </p:txBody>
      </p:sp>
      <p:sp>
        <p:nvSpPr>
          <p:cNvPr id="11276" name="Rectangle 13"/>
          <p:cNvSpPr>
            <a:spLocks noChangeArrowheads="1"/>
          </p:cNvSpPr>
          <p:nvPr/>
        </p:nvSpPr>
        <p:spPr bwMode="auto">
          <a:xfrm>
            <a:off x="5743575" y="3057525"/>
            <a:ext cx="856004" cy="184666"/>
          </a:xfrm>
          <a:prstGeom prst="rect">
            <a:avLst/>
          </a:prstGeom>
          <a:noFill/>
          <a:ln w="9525">
            <a:noFill/>
            <a:miter lim="800000"/>
            <a:headEnd/>
            <a:tailEnd/>
          </a:ln>
        </p:spPr>
        <p:txBody>
          <a:bodyPr wrap="none" lIns="0" tIns="0" rIns="0" bIns="0">
            <a:spAutoFit/>
          </a:bodyPr>
          <a:lstStyle/>
          <a:p>
            <a:r>
              <a:rPr lang="en-US" sz="1200" b="1">
                <a:solidFill>
                  <a:srgbClr val="000000"/>
                </a:solidFill>
              </a:rPr>
              <a:t>Interneuron</a:t>
            </a:r>
            <a:endParaRPr lang="en-US" b="1">
              <a:latin typeface="Arial" charset="0"/>
            </a:endParaRPr>
          </a:p>
        </p:txBody>
      </p:sp>
      <p:sp>
        <p:nvSpPr>
          <p:cNvPr id="11277" name="Freeform 14"/>
          <p:cNvSpPr>
            <a:spLocks/>
          </p:cNvSpPr>
          <p:nvPr/>
        </p:nvSpPr>
        <p:spPr bwMode="auto">
          <a:xfrm>
            <a:off x="3270250" y="2947989"/>
            <a:ext cx="965200" cy="587375"/>
          </a:xfrm>
          <a:custGeom>
            <a:avLst/>
            <a:gdLst>
              <a:gd name="T0" fmla="*/ 2147483647 w 766"/>
              <a:gd name="T1" fmla="*/ 0 h 466"/>
              <a:gd name="T2" fmla="*/ 2147483647 w 766"/>
              <a:gd name="T3" fmla="*/ 2147483647 h 466"/>
              <a:gd name="T4" fmla="*/ 0 w 766"/>
              <a:gd name="T5" fmla="*/ 2147483647 h 466"/>
              <a:gd name="T6" fmla="*/ 0 60000 65536"/>
              <a:gd name="T7" fmla="*/ 0 60000 65536"/>
              <a:gd name="T8" fmla="*/ 0 60000 65536"/>
              <a:gd name="T9" fmla="*/ 0 w 766"/>
              <a:gd name="T10" fmla="*/ 0 h 466"/>
              <a:gd name="T11" fmla="*/ 766 w 766"/>
              <a:gd name="T12" fmla="*/ 466 h 466"/>
            </a:gdLst>
            <a:ahLst/>
            <a:cxnLst>
              <a:cxn ang="T6">
                <a:pos x="T0" y="T1"/>
              </a:cxn>
              <a:cxn ang="T7">
                <a:pos x="T2" y="T3"/>
              </a:cxn>
              <a:cxn ang="T8">
                <a:pos x="T4" y="T5"/>
              </a:cxn>
            </a:cxnLst>
            <a:rect l="T9" t="T10" r="T11" b="T12"/>
            <a:pathLst>
              <a:path w="766" h="466">
                <a:moveTo>
                  <a:pt x="766" y="0"/>
                </a:moveTo>
                <a:lnTo>
                  <a:pt x="278" y="466"/>
                </a:lnTo>
                <a:lnTo>
                  <a:pt x="0" y="466"/>
                </a:lnTo>
              </a:path>
            </a:pathLst>
          </a:custGeom>
          <a:noFill/>
          <a:ln w="7938">
            <a:solidFill>
              <a:srgbClr val="000000"/>
            </a:solidFill>
            <a:round/>
            <a:headEnd/>
            <a:tailEnd/>
          </a:ln>
        </p:spPr>
        <p:txBody>
          <a:bodyPr/>
          <a:lstStyle/>
          <a:p>
            <a:endParaRPr lang="en-US"/>
          </a:p>
        </p:txBody>
      </p:sp>
      <p:sp>
        <p:nvSpPr>
          <p:cNvPr id="11278" name="Freeform 15"/>
          <p:cNvSpPr>
            <a:spLocks/>
          </p:cNvSpPr>
          <p:nvPr/>
        </p:nvSpPr>
        <p:spPr bwMode="auto">
          <a:xfrm>
            <a:off x="6664325" y="3148013"/>
            <a:ext cx="247650" cy="747712"/>
          </a:xfrm>
          <a:custGeom>
            <a:avLst/>
            <a:gdLst>
              <a:gd name="T0" fmla="*/ 2147483647 w 196"/>
              <a:gd name="T1" fmla="*/ 2147483647 h 594"/>
              <a:gd name="T2" fmla="*/ 2147483647 w 196"/>
              <a:gd name="T3" fmla="*/ 0 h 594"/>
              <a:gd name="T4" fmla="*/ 0 w 196"/>
              <a:gd name="T5" fmla="*/ 0 h 594"/>
              <a:gd name="T6" fmla="*/ 0 60000 65536"/>
              <a:gd name="T7" fmla="*/ 0 60000 65536"/>
              <a:gd name="T8" fmla="*/ 0 60000 65536"/>
              <a:gd name="T9" fmla="*/ 0 w 196"/>
              <a:gd name="T10" fmla="*/ 0 h 594"/>
              <a:gd name="T11" fmla="*/ 196 w 196"/>
              <a:gd name="T12" fmla="*/ 594 h 594"/>
            </a:gdLst>
            <a:ahLst/>
            <a:cxnLst>
              <a:cxn ang="T6">
                <a:pos x="T0" y="T1"/>
              </a:cxn>
              <a:cxn ang="T7">
                <a:pos x="T2" y="T3"/>
              </a:cxn>
              <a:cxn ang="T8">
                <a:pos x="T4" y="T5"/>
              </a:cxn>
            </a:cxnLst>
            <a:rect l="T9" t="T10" r="T11" b="T12"/>
            <a:pathLst>
              <a:path w="196" h="594">
                <a:moveTo>
                  <a:pt x="196" y="594"/>
                </a:moveTo>
                <a:lnTo>
                  <a:pt x="106" y="0"/>
                </a:lnTo>
                <a:lnTo>
                  <a:pt x="0" y="0"/>
                </a:lnTo>
              </a:path>
            </a:pathLst>
          </a:custGeom>
          <a:noFill/>
          <a:ln w="7938">
            <a:solidFill>
              <a:srgbClr val="000000"/>
            </a:solidFill>
            <a:round/>
            <a:headEnd/>
            <a:tailEnd/>
          </a:ln>
        </p:spPr>
        <p:txBody>
          <a:bodyPr/>
          <a:lstStyle/>
          <a:p>
            <a:endParaRPr lang="en-US"/>
          </a:p>
        </p:txBody>
      </p:sp>
      <p:sp>
        <p:nvSpPr>
          <p:cNvPr id="11279" name="Freeform 16"/>
          <p:cNvSpPr>
            <a:spLocks/>
          </p:cNvSpPr>
          <p:nvPr/>
        </p:nvSpPr>
        <p:spPr bwMode="auto">
          <a:xfrm>
            <a:off x="7402514" y="4170363"/>
            <a:ext cx="782637" cy="1035050"/>
          </a:xfrm>
          <a:custGeom>
            <a:avLst/>
            <a:gdLst>
              <a:gd name="T0" fmla="*/ 0 w 621"/>
              <a:gd name="T1" fmla="*/ 0 h 821"/>
              <a:gd name="T2" fmla="*/ 2147483647 w 621"/>
              <a:gd name="T3" fmla="*/ 2147483647 h 821"/>
              <a:gd name="T4" fmla="*/ 2147483647 w 621"/>
              <a:gd name="T5" fmla="*/ 2147483647 h 821"/>
              <a:gd name="T6" fmla="*/ 0 60000 65536"/>
              <a:gd name="T7" fmla="*/ 0 60000 65536"/>
              <a:gd name="T8" fmla="*/ 0 60000 65536"/>
              <a:gd name="T9" fmla="*/ 0 w 621"/>
              <a:gd name="T10" fmla="*/ 0 h 821"/>
              <a:gd name="T11" fmla="*/ 621 w 621"/>
              <a:gd name="T12" fmla="*/ 821 h 821"/>
            </a:gdLst>
            <a:ahLst/>
            <a:cxnLst>
              <a:cxn ang="T6">
                <a:pos x="T0" y="T1"/>
              </a:cxn>
              <a:cxn ang="T7">
                <a:pos x="T2" y="T3"/>
              </a:cxn>
              <a:cxn ang="T8">
                <a:pos x="T4" y="T5"/>
              </a:cxn>
            </a:cxnLst>
            <a:rect l="T9" t="T10" r="T11" b="T12"/>
            <a:pathLst>
              <a:path w="621" h="821">
                <a:moveTo>
                  <a:pt x="0" y="0"/>
                </a:moveTo>
                <a:lnTo>
                  <a:pt x="456" y="821"/>
                </a:lnTo>
                <a:lnTo>
                  <a:pt x="621" y="821"/>
                </a:lnTo>
              </a:path>
            </a:pathLst>
          </a:custGeom>
          <a:noFill/>
          <a:ln w="7938">
            <a:solidFill>
              <a:srgbClr val="000000"/>
            </a:solidFill>
            <a:round/>
            <a:headEnd/>
            <a:tailEnd/>
          </a:ln>
        </p:spPr>
        <p:txBody>
          <a:bodyPr/>
          <a:lstStyle/>
          <a:p>
            <a:endParaRPr lang="en-US"/>
          </a:p>
        </p:txBody>
      </p:sp>
      <p:sp>
        <p:nvSpPr>
          <p:cNvPr id="11280" name="Line 17"/>
          <p:cNvSpPr>
            <a:spLocks noChangeShapeType="1"/>
          </p:cNvSpPr>
          <p:nvPr/>
        </p:nvSpPr>
        <p:spPr bwMode="auto">
          <a:xfrm flipH="1">
            <a:off x="8439151" y="4005264"/>
            <a:ext cx="379413" cy="1587"/>
          </a:xfrm>
          <a:prstGeom prst="line">
            <a:avLst/>
          </a:prstGeom>
          <a:noFill/>
          <a:ln w="7938">
            <a:solidFill>
              <a:srgbClr val="000000"/>
            </a:solidFill>
            <a:round/>
            <a:headEnd/>
            <a:tailEnd/>
          </a:ln>
        </p:spPr>
        <p:txBody>
          <a:bodyPr/>
          <a:lstStyle/>
          <a:p>
            <a:endParaRPr lang="en-US"/>
          </a:p>
        </p:txBody>
      </p:sp>
      <p:sp>
        <p:nvSpPr>
          <p:cNvPr id="11281" name="Line 18"/>
          <p:cNvSpPr>
            <a:spLocks noChangeShapeType="1"/>
          </p:cNvSpPr>
          <p:nvPr/>
        </p:nvSpPr>
        <p:spPr bwMode="auto">
          <a:xfrm flipH="1">
            <a:off x="8012113" y="4249738"/>
            <a:ext cx="806450" cy="0"/>
          </a:xfrm>
          <a:prstGeom prst="line">
            <a:avLst/>
          </a:prstGeom>
          <a:noFill/>
          <a:ln w="7938">
            <a:solidFill>
              <a:srgbClr val="000000"/>
            </a:solidFill>
            <a:round/>
            <a:headEnd/>
            <a:tailEnd/>
          </a:ln>
        </p:spPr>
        <p:txBody>
          <a:bodyPr/>
          <a:lstStyle/>
          <a:p>
            <a:endParaRPr lang="en-US"/>
          </a:p>
        </p:txBody>
      </p:sp>
      <p:sp>
        <p:nvSpPr>
          <p:cNvPr id="11282" name="Line 19"/>
          <p:cNvSpPr>
            <a:spLocks noChangeShapeType="1"/>
          </p:cNvSpPr>
          <p:nvPr/>
        </p:nvSpPr>
        <p:spPr bwMode="auto">
          <a:xfrm>
            <a:off x="4783139" y="5973764"/>
            <a:ext cx="719137" cy="1587"/>
          </a:xfrm>
          <a:prstGeom prst="line">
            <a:avLst/>
          </a:prstGeom>
          <a:noFill/>
          <a:ln w="7938">
            <a:solidFill>
              <a:srgbClr val="000000"/>
            </a:solidFill>
            <a:round/>
            <a:headEnd/>
            <a:tailEnd/>
          </a:ln>
        </p:spPr>
        <p:txBody>
          <a:bodyPr/>
          <a:lstStyle/>
          <a:p>
            <a:endParaRPr lang="en-US"/>
          </a:p>
        </p:txBody>
      </p:sp>
      <p:sp>
        <p:nvSpPr>
          <p:cNvPr id="11283" name="Line 20"/>
          <p:cNvSpPr>
            <a:spLocks noChangeShapeType="1"/>
          </p:cNvSpPr>
          <p:nvPr/>
        </p:nvSpPr>
        <p:spPr bwMode="auto">
          <a:xfrm>
            <a:off x="3579814" y="4322763"/>
            <a:ext cx="395287" cy="0"/>
          </a:xfrm>
          <a:prstGeom prst="line">
            <a:avLst/>
          </a:prstGeom>
          <a:noFill/>
          <a:ln w="7938">
            <a:solidFill>
              <a:srgbClr val="000000"/>
            </a:solidFill>
            <a:round/>
            <a:headEnd/>
            <a:tailEnd/>
          </a:ln>
        </p:spPr>
        <p:txBody>
          <a:bodyPr/>
          <a:lstStyle/>
          <a:p>
            <a:endParaRPr lang="en-US"/>
          </a:p>
        </p:txBody>
      </p:sp>
      <p:sp>
        <p:nvSpPr>
          <p:cNvPr id="11284" name="Line 21"/>
          <p:cNvSpPr>
            <a:spLocks noChangeShapeType="1"/>
          </p:cNvSpPr>
          <p:nvPr/>
        </p:nvSpPr>
        <p:spPr bwMode="auto">
          <a:xfrm flipV="1">
            <a:off x="5632450" y="4654551"/>
            <a:ext cx="1588" cy="633413"/>
          </a:xfrm>
          <a:prstGeom prst="line">
            <a:avLst/>
          </a:prstGeom>
          <a:noFill/>
          <a:ln w="7938">
            <a:solidFill>
              <a:srgbClr val="000000"/>
            </a:solidFill>
            <a:round/>
            <a:headEnd/>
            <a:tailEnd/>
          </a:ln>
        </p:spPr>
        <p:txBody>
          <a:bodyPr/>
          <a:lstStyle/>
          <a:p>
            <a:endParaRPr lang="en-US"/>
          </a:p>
        </p:txBody>
      </p:sp>
      <p:sp>
        <p:nvSpPr>
          <p:cNvPr id="11285" name="Line 22"/>
          <p:cNvSpPr>
            <a:spLocks noChangeShapeType="1"/>
          </p:cNvSpPr>
          <p:nvPr/>
        </p:nvSpPr>
        <p:spPr bwMode="auto">
          <a:xfrm flipH="1">
            <a:off x="4867276" y="3965575"/>
            <a:ext cx="455613" cy="1588"/>
          </a:xfrm>
          <a:prstGeom prst="line">
            <a:avLst/>
          </a:prstGeom>
          <a:noFill/>
          <a:ln w="7938">
            <a:solidFill>
              <a:srgbClr val="000000"/>
            </a:solidFill>
            <a:round/>
            <a:headEnd/>
            <a:tailEnd/>
          </a:ln>
        </p:spPr>
        <p:txBody>
          <a:bodyPr/>
          <a:lstStyle/>
          <a:p>
            <a:endParaRPr lang="en-US"/>
          </a:p>
        </p:txBody>
      </p:sp>
      <p:sp>
        <p:nvSpPr>
          <p:cNvPr id="11286" name="Rectangle 23"/>
          <p:cNvSpPr>
            <a:spLocks noChangeArrowheads="1"/>
          </p:cNvSpPr>
          <p:nvPr/>
        </p:nvSpPr>
        <p:spPr bwMode="auto">
          <a:xfrm>
            <a:off x="5364163" y="4989513"/>
            <a:ext cx="84960" cy="184666"/>
          </a:xfrm>
          <a:prstGeom prst="rect">
            <a:avLst/>
          </a:prstGeom>
          <a:noFill/>
          <a:ln w="9525">
            <a:noFill/>
            <a:miter lim="800000"/>
            <a:headEnd/>
            <a:tailEnd/>
          </a:ln>
        </p:spPr>
        <p:txBody>
          <a:bodyPr wrap="none" lIns="0" tIns="0" rIns="0" bIns="0">
            <a:spAutoFit/>
          </a:bodyPr>
          <a:lstStyle/>
          <a:p>
            <a:r>
              <a:rPr lang="en-US" sz="1200" b="1">
                <a:solidFill>
                  <a:srgbClr val="FFFFFF"/>
                </a:solidFill>
              </a:rPr>
              <a:t>4</a:t>
            </a:r>
            <a:endParaRPr lang="en-US" b="1">
              <a:latin typeface="Arial" charset="0"/>
            </a:endParaRPr>
          </a:p>
        </p:txBody>
      </p:sp>
      <p:sp>
        <p:nvSpPr>
          <p:cNvPr id="11287" name="Rectangle 24"/>
          <p:cNvSpPr>
            <a:spLocks noChangeArrowheads="1"/>
          </p:cNvSpPr>
          <p:nvPr/>
        </p:nvSpPr>
        <p:spPr bwMode="auto">
          <a:xfrm>
            <a:off x="5249863" y="5661025"/>
            <a:ext cx="84960" cy="184666"/>
          </a:xfrm>
          <a:prstGeom prst="rect">
            <a:avLst/>
          </a:prstGeom>
          <a:noFill/>
          <a:ln w="9525">
            <a:noFill/>
            <a:miter lim="800000"/>
            <a:headEnd/>
            <a:tailEnd/>
          </a:ln>
        </p:spPr>
        <p:txBody>
          <a:bodyPr wrap="none" lIns="0" tIns="0" rIns="0" bIns="0">
            <a:spAutoFit/>
          </a:bodyPr>
          <a:lstStyle/>
          <a:p>
            <a:r>
              <a:rPr lang="en-US" sz="1200" b="1">
                <a:solidFill>
                  <a:srgbClr val="FFFFFF"/>
                </a:solidFill>
              </a:rPr>
              <a:t>5</a:t>
            </a:r>
            <a:endParaRPr lang="en-US" b="1">
              <a:latin typeface="Arial" charset="0"/>
            </a:endParaRPr>
          </a:p>
        </p:txBody>
      </p:sp>
      <p:sp>
        <p:nvSpPr>
          <p:cNvPr id="11288" name="Rectangle 25"/>
          <p:cNvSpPr>
            <a:spLocks noChangeArrowheads="1"/>
          </p:cNvSpPr>
          <p:nvPr/>
        </p:nvSpPr>
        <p:spPr bwMode="auto">
          <a:xfrm>
            <a:off x="7077075" y="3490913"/>
            <a:ext cx="84960" cy="184666"/>
          </a:xfrm>
          <a:prstGeom prst="rect">
            <a:avLst/>
          </a:prstGeom>
          <a:noFill/>
          <a:ln w="9525">
            <a:noFill/>
            <a:miter lim="800000"/>
            <a:headEnd/>
            <a:tailEnd/>
          </a:ln>
        </p:spPr>
        <p:txBody>
          <a:bodyPr wrap="none" lIns="0" tIns="0" rIns="0" bIns="0">
            <a:spAutoFit/>
          </a:bodyPr>
          <a:lstStyle/>
          <a:p>
            <a:r>
              <a:rPr lang="en-US" sz="1200" b="1">
                <a:solidFill>
                  <a:srgbClr val="FFFFFF"/>
                </a:solidFill>
              </a:rPr>
              <a:t>3</a:t>
            </a:r>
            <a:endParaRPr lang="en-US" b="1">
              <a:latin typeface="Arial" charset="0"/>
            </a:endParaRPr>
          </a:p>
        </p:txBody>
      </p:sp>
      <p:sp>
        <p:nvSpPr>
          <p:cNvPr id="11289" name="Rectangle 26"/>
          <p:cNvSpPr>
            <a:spLocks noChangeArrowheads="1"/>
          </p:cNvSpPr>
          <p:nvPr/>
        </p:nvSpPr>
        <p:spPr bwMode="auto">
          <a:xfrm>
            <a:off x="3441700" y="4006850"/>
            <a:ext cx="84960" cy="184666"/>
          </a:xfrm>
          <a:prstGeom prst="rect">
            <a:avLst/>
          </a:prstGeom>
          <a:noFill/>
          <a:ln w="9525">
            <a:noFill/>
            <a:miter lim="800000"/>
            <a:headEnd/>
            <a:tailEnd/>
          </a:ln>
        </p:spPr>
        <p:txBody>
          <a:bodyPr wrap="none" lIns="0" tIns="0" rIns="0" bIns="0">
            <a:spAutoFit/>
          </a:bodyPr>
          <a:lstStyle/>
          <a:p>
            <a:r>
              <a:rPr lang="en-US" sz="1200" b="1">
                <a:solidFill>
                  <a:srgbClr val="FFFFFF"/>
                </a:solidFill>
              </a:rPr>
              <a:t>2</a:t>
            </a:r>
            <a:endParaRPr lang="en-US" b="1">
              <a:latin typeface="Arial" charset="0"/>
            </a:endParaRPr>
          </a:p>
        </p:txBody>
      </p:sp>
      <p:sp>
        <p:nvSpPr>
          <p:cNvPr id="11290" name="Rectangle 27"/>
          <p:cNvSpPr>
            <a:spLocks noChangeArrowheads="1"/>
          </p:cNvSpPr>
          <p:nvPr/>
        </p:nvSpPr>
        <p:spPr bwMode="auto">
          <a:xfrm>
            <a:off x="3148013" y="3246438"/>
            <a:ext cx="84960" cy="184666"/>
          </a:xfrm>
          <a:prstGeom prst="rect">
            <a:avLst/>
          </a:prstGeom>
          <a:noFill/>
          <a:ln w="9525">
            <a:noFill/>
            <a:miter lim="800000"/>
            <a:headEnd/>
            <a:tailEnd/>
          </a:ln>
        </p:spPr>
        <p:txBody>
          <a:bodyPr wrap="none" lIns="0" tIns="0" rIns="0" bIns="0">
            <a:spAutoFit/>
          </a:bodyPr>
          <a:lstStyle/>
          <a:p>
            <a:r>
              <a:rPr lang="en-US" sz="1200" b="1">
                <a:solidFill>
                  <a:srgbClr val="FFFFFF"/>
                </a:solidFill>
              </a:rPr>
              <a:t>1</a:t>
            </a:r>
            <a:endParaRPr lang="en-US" b="1">
              <a:latin typeface="Arial" charset="0"/>
            </a:endParaRPr>
          </a:p>
        </p:txBody>
      </p:sp>
      <p:sp>
        <p:nvSpPr>
          <p:cNvPr id="11291" name="Rectangle 28"/>
          <p:cNvSpPr>
            <a:spLocks noChangeArrowheads="1"/>
          </p:cNvSpPr>
          <p:nvPr/>
        </p:nvSpPr>
        <p:spPr bwMode="auto">
          <a:xfrm>
            <a:off x="3452813" y="6589713"/>
            <a:ext cx="197170" cy="184666"/>
          </a:xfrm>
          <a:prstGeom prst="rect">
            <a:avLst/>
          </a:prstGeom>
          <a:noFill/>
          <a:ln w="9525">
            <a:noFill/>
            <a:miter lim="800000"/>
            <a:headEnd/>
            <a:tailEnd/>
          </a:ln>
        </p:spPr>
        <p:txBody>
          <a:bodyPr wrap="none" lIns="0" tIns="0" rIns="0" bIns="0">
            <a:spAutoFit/>
          </a:bodyPr>
          <a:lstStyle/>
          <a:p>
            <a:r>
              <a:rPr lang="en-US" sz="1200" b="1">
                <a:solidFill>
                  <a:srgbClr val="000000"/>
                </a:solidFill>
              </a:rPr>
              <a:t>(b)</a:t>
            </a:r>
            <a:endParaRPr lang="en-US" b="1">
              <a:latin typeface="Arial" charset="0"/>
            </a:endParaRPr>
          </a:p>
        </p:txBody>
      </p:sp>
      <p:sp>
        <p:nvSpPr>
          <p:cNvPr id="11292" name="Text Box 29"/>
          <p:cNvSpPr txBox="1">
            <a:spLocks noChangeArrowheads="1"/>
          </p:cNvSpPr>
          <p:nvPr/>
        </p:nvSpPr>
        <p:spPr bwMode="auto">
          <a:xfrm>
            <a:off x="4122738" y="3851275"/>
            <a:ext cx="869790" cy="553998"/>
          </a:xfrm>
          <a:prstGeom prst="rect">
            <a:avLst/>
          </a:prstGeom>
          <a:noFill/>
          <a:ln w="9525">
            <a:noFill/>
            <a:miter lim="800000"/>
            <a:headEnd/>
            <a:tailEnd/>
          </a:ln>
        </p:spPr>
        <p:txBody>
          <a:bodyPr wrap="none" lIns="0" tIns="0" bIns="0">
            <a:spAutoFit/>
          </a:bodyPr>
          <a:lstStyle/>
          <a:p>
            <a:r>
              <a:rPr lang="en-US" sz="1200" b="1"/>
              <a:t>Cell body</a:t>
            </a:r>
          </a:p>
          <a:p>
            <a:r>
              <a:rPr lang="en-US" sz="1200" b="1"/>
              <a:t>of sensory</a:t>
            </a:r>
          </a:p>
          <a:p>
            <a:r>
              <a:rPr lang="en-US" sz="1200" b="1"/>
              <a:t>neuron</a:t>
            </a:r>
          </a:p>
        </p:txBody>
      </p:sp>
      <p:sp>
        <p:nvSpPr>
          <p:cNvPr id="11293" name="Text Box 30"/>
          <p:cNvSpPr txBox="1">
            <a:spLocks noChangeArrowheads="1"/>
          </p:cNvSpPr>
          <p:nvPr/>
        </p:nvSpPr>
        <p:spPr bwMode="auto">
          <a:xfrm>
            <a:off x="5559426" y="5902326"/>
            <a:ext cx="746125" cy="549275"/>
          </a:xfrm>
          <a:prstGeom prst="rect">
            <a:avLst/>
          </a:prstGeom>
          <a:noFill/>
          <a:ln w="9525">
            <a:noFill/>
            <a:miter lim="800000"/>
            <a:headEnd/>
            <a:tailEnd/>
          </a:ln>
        </p:spPr>
        <p:txBody>
          <a:bodyPr wrap="none" lIns="0" tIns="0" bIns="0">
            <a:spAutoFit/>
          </a:bodyPr>
          <a:lstStyle/>
          <a:p>
            <a:r>
              <a:rPr lang="en-US" sz="1200" b="1"/>
              <a:t>Effector</a:t>
            </a:r>
          </a:p>
          <a:p>
            <a:r>
              <a:rPr lang="en-US" sz="1200" b="1"/>
              <a:t>(muscle</a:t>
            </a:r>
          </a:p>
          <a:p>
            <a:r>
              <a:rPr lang="en-US" sz="1200" b="1"/>
              <a:t>or gland)</a:t>
            </a:r>
          </a:p>
        </p:txBody>
      </p:sp>
      <p:sp>
        <p:nvSpPr>
          <p:cNvPr id="11294" name="Text Box 31"/>
          <p:cNvSpPr txBox="1">
            <a:spLocks noChangeArrowheads="1"/>
          </p:cNvSpPr>
          <p:nvPr/>
        </p:nvSpPr>
        <p:spPr bwMode="auto">
          <a:xfrm>
            <a:off x="8247063" y="5130800"/>
            <a:ext cx="621324" cy="369332"/>
          </a:xfrm>
          <a:prstGeom prst="rect">
            <a:avLst/>
          </a:prstGeom>
          <a:noFill/>
          <a:ln w="9525">
            <a:noFill/>
            <a:miter lim="800000"/>
            <a:headEnd/>
            <a:tailEnd/>
          </a:ln>
        </p:spPr>
        <p:txBody>
          <a:bodyPr wrap="none" lIns="0" tIns="0" bIns="0">
            <a:spAutoFit/>
          </a:bodyPr>
          <a:lstStyle/>
          <a:p>
            <a:r>
              <a:rPr lang="en-US" sz="1200" b="1"/>
              <a:t>Central</a:t>
            </a:r>
          </a:p>
          <a:p>
            <a:r>
              <a:rPr lang="en-US" sz="1200" b="1"/>
              <a:t>canal</a:t>
            </a:r>
          </a:p>
        </p:txBody>
      </p:sp>
      <p:sp>
        <p:nvSpPr>
          <p:cNvPr id="11295" name="Text Box 32"/>
          <p:cNvSpPr txBox="1">
            <a:spLocks noChangeArrowheads="1"/>
          </p:cNvSpPr>
          <p:nvPr/>
        </p:nvSpPr>
        <p:spPr bwMode="auto">
          <a:xfrm>
            <a:off x="7239000" y="5062538"/>
            <a:ext cx="604846" cy="184666"/>
          </a:xfrm>
          <a:prstGeom prst="rect">
            <a:avLst/>
          </a:prstGeom>
          <a:noFill/>
          <a:ln w="9525">
            <a:noFill/>
            <a:miter lim="800000"/>
            <a:headEnd/>
            <a:tailEnd/>
          </a:ln>
        </p:spPr>
        <p:txBody>
          <a:bodyPr wrap="none" lIns="0" tIns="0" bIns="0">
            <a:spAutoFit/>
          </a:bodyPr>
          <a:lstStyle/>
          <a:p>
            <a:r>
              <a:rPr lang="en-US" sz="1200" b="1" dirty="0"/>
              <a:t>Ventral</a:t>
            </a:r>
          </a:p>
        </p:txBody>
      </p:sp>
      <p:sp>
        <p:nvSpPr>
          <p:cNvPr id="11296" name="WordArt 33"/>
          <p:cNvSpPr>
            <a:spLocks noChangeArrowheads="1" noChangeShapeType="1" noTextEdit="1"/>
          </p:cNvSpPr>
          <p:nvPr/>
        </p:nvSpPr>
        <p:spPr bwMode="auto">
          <a:xfrm rot="-2459530">
            <a:off x="4970463" y="4841875"/>
            <a:ext cx="476250" cy="211138"/>
          </a:xfrm>
          <a:prstGeom prst="rect">
            <a:avLst/>
          </a:prstGeom>
        </p:spPr>
        <p:txBody>
          <a:bodyPr spcFirstLastPara="1" wrap="none" fromWordArt="1">
            <a:prstTxWarp prst="textArchUp">
              <a:avLst>
                <a:gd name="adj" fmla="val 11509612"/>
              </a:avLst>
            </a:prstTxWarp>
          </a:bodyPr>
          <a:lstStyle/>
          <a:p>
            <a:pPr algn="ctr"/>
            <a:r>
              <a:rPr lang="en-US" sz="800" b="1" kern="10">
                <a:ln w="9525">
                  <a:noFill/>
                  <a:round/>
                  <a:headEnd/>
                  <a:tailEnd/>
                </a:ln>
                <a:solidFill>
                  <a:srgbClr val="000000"/>
                </a:solidFill>
                <a:latin typeface="Arial"/>
                <a:cs typeface="Arial"/>
              </a:rPr>
              <a:t>I m p u l s e</a:t>
            </a:r>
          </a:p>
        </p:txBody>
      </p:sp>
      <p:sp>
        <p:nvSpPr>
          <p:cNvPr id="11297" name="TextBox 24"/>
          <p:cNvSpPr txBox="1">
            <a:spLocks noChangeArrowheads="1"/>
          </p:cNvSpPr>
          <p:nvPr/>
        </p:nvSpPr>
        <p:spPr bwMode="auto">
          <a:xfrm>
            <a:off x="3624264" y="1806576"/>
            <a:ext cx="4905375" cy="214313"/>
          </a:xfrm>
          <a:prstGeom prst="rect">
            <a:avLst/>
          </a:prstGeom>
          <a:noFill/>
          <a:ln w="9525">
            <a:noFill/>
            <a:miter lim="800000"/>
            <a:headEnd/>
            <a:tailEnd/>
          </a:ln>
        </p:spPr>
        <p:txBody>
          <a:bodyPr>
            <a:spAutoFit/>
          </a:bodyPr>
          <a:lstStyle/>
          <a:p>
            <a:pPr algn="ctr"/>
            <a:r>
              <a:rPr lang="en-US" sz="800">
                <a:cs typeface="Arial" charset="0"/>
              </a:rPr>
              <a:t>Copyright © The McGraw-Hill Companies, Inc. Permission required for reproduction or display.</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457200"/>
            <a:ext cx="8229600" cy="1066800"/>
          </a:xfrm>
        </p:spPr>
        <p:txBody>
          <a:bodyPr/>
          <a:lstStyle/>
          <a:p>
            <a:r>
              <a:rPr lang="en-US" dirty="0" smtClean="0"/>
              <a:t>Reflex arc</a:t>
            </a:r>
            <a:endParaRPr lang="en-US" dirty="0"/>
          </a:p>
        </p:txBody>
      </p:sp>
      <p:sp>
        <p:nvSpPr>
          <p:cNvPr id="3" name="Content Placeholder 2"/>
          <p:cNvSpPr>
            <a:spLocks noGrp="1"/>
          </p:cNvSpPr>
          <p:nvPr>
            <p:ph idx="1"/>
          </p:nvPr>
        </p:nvSpPr>
        <p:spPr>
          <a:xfrm>
            <a:off x="1981200" y="1295400"/>
            <a:ext cx="8458200" cy="5278438"/>
          </a:xfrm>
        </p:spPr>
        <p:txBody>
          <a:bodyPr/>
          <a:lstStyle/>
          <a:p>
            <a:pPr algn="just"/>
            <a:r>
              <a:rPr lang="en-US" dirty="0" smtClean="0">
                <a:latin typeface="Times New Roman" pitchFamily="18" charset="0"/>
                <a:cs typeface="Times New Roman" pitchFamily="18" charset="0"/>
              </a:rPr>
              <a:t>Sensory receptor – is the sensory nerve ending, which is sensitive to specific type of external or internal change.</a:t>
            </a:r>
          </a:p>
          <a:p>
            <a:pPr algn="just"/>
            <a:r>
              <a:rPr lang="en-US" dirty="0" smtClean="0">
                <a:latin typeface="Times New Roman" pitchFamily="18" charset="0"/>
                <a:cs typeface="Times New Roman" pitchFamily="18" charset="0"/>
              </a:rPr>
              <a:t>Sensory neuron – transmits sensory impulses from receptor to the spinal cord.</a:t>
            </a:r>
          </a:p>
          <a:p>
            <a:pPr algn="just"/>
            <a:r>
              <a:rPr lang="en-US" dirty="0" smtClean="0">
                <a:latin typeface="Times New Roman" pitchFamily="18" charset="0"/>
                <a:cs typeface="Times New Roman" pitchFamily="18" charset="0"/>
              </a:rPr>
              <a:t>Association neuron – serves as processing centre &amp; connects sensory neuron to motor neuron.</a:t>
            </a:r>
          </a:p>
          <a:p>
            <a:pPr algn="just"/>
            <a:r>
              <a:rPr lang="en-US" dirty="0" smtClean="0">
                <a:latin typeface="Times New Roman" pitchFamily="18" charset="0"/>
                <a:cs typeface="Times New Roman" pitchFamily="18" charset="0"/>
              </a:rPr>
              <a:t>Motor neuron – transmits motor impulses from spinal cord to the effector part (Muscle or gland)</a:t>
            </a:r>
          </a:p>
          <a:p>
            <a:pPr algn="just"/>
            <a:r>
              <a:rPr lang="en-US" dirty="0" smtClean="0">
                <a:latin typeface="Times New Roman" pitchFamily="18" charset="0"/>
                <a:cs typeface="Times New Roman" pitchFamily="18" charset="0"/>
              </a:rPr>
              <a:t>Effector – responds to motor impulses &amp; produces reflex behavioral action. </a:t>
            </a:r>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91</a:t>
            </a:fld>
            <a:endParaRPr lang="en-US"/>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2600" y="457200"/>
            <a:ext cx="8229600" cy="1066800"/>
          </a:xfrm>
        </p:spPr>
        <p:txBody>
          <a:bodyPr/>
          <a:lstStyle/>
          <a:p>
            <a:r>
              <a:rPr lang="en-US" dirty="0" smtClean="0"/>
              <a:t>Types of reflex arc</a:t>
            </a:r>
            <a:endParaRPr lang="en-US" dirty="0"/>
          </a:p>
        </p:txBody>
      </p:sp>
      <p:sp>
        <p:nvSpPr>
          <p:cNvPr id="3" name="Content Placeholder 2"/>
          <p:cNvSpPr>
            <a:spLocks noGrp="1"/>
          </p:cNvSpPr>
          <p:nvPr>
            <p:ph idx="1"/>
          </p:nvPr>
        </p:nvSpPr>
        <p:spPr>
          <a:xfrm>
            <a:off x="1752600" y="1295400"/>
            <a:ext cx="8610600" cy="5278438"/>
          </a:xfrm>
        </p:spPr>
        <p:txBody>
          <a:bodyPr/>
          <a:lstStyle/>
          <a:p>
            <a:pPr algn="just"/>
            <a:r>
              <a:rPr lang="en-US" dirty="0" smtClean="0">
                <a:solidFill>
                  <a:srgbClr val="FF0000"/>
                </a:solidFill>
                <a:latin typeface="Times New Roman" pitchFamily="18" charset="0"/>
                <a:cs typeface="Times New Roman" pitchFamily="18" charset="0"/>
              </a:rPr>
              <a:t>Mono-synaptic</a:t>
            </a:r>
          </a:p>
          <a:p>
            <a:pPr algn="just"/>
            <a:r>
              <a:rPr lang="en-US" dirty="0" smtClean="0">
                <a:solidFill>
                  <a:srgbClr val="FF0000"/>
                </a:solidFill>
                <a:latin typeface="Times New Roman" pitchFamily="18" charset="0"/>
                <a:cs typeface="Times New Roman" pitchFamily="18" charset="0"/>
              </a:rPr>
              <a:t>Di-synaptic</a:t>
            </a:r>
          </a:p>
          <a:p>
            <a:pPr algn="just"/>
            <a:r>
              <a:rPr lang="en-US" dirty="0" smtClean="0">
                <a:solidFill>
                  <a:srgbClr val="FF0000"/>
                </a:solidFill>
                <a:latin typeface="Times New Roman" pitchFamily="18" charset="0"/>
                <a:cs typeface="Times New Roman" pitchFamily="18" charset="0"/>
              </a:rPr>
              <a:t>Poly-synaptic</a:t>
            </a:r>
          </a:p>
          <a:p>
            <a:pPr algn="just"/>
            <a:r>
              <a:rPr lang="en-US" dirty="0" smtClean="0">
                <a:latin typeface="Times New Roman" pitchFamily="18" charset="0"/>
                <a:cs typeface="Times New Roman" pitchFamily="18" charset="0"/>
              </a:rPr>
              <a:t>Mono- Synaptic reflex arc – is the simple reflex arc, which has only one synapse i.e. between nerve fiber of sensory neuron &amp; body of motor neuron.</a:t>
            </a:r>
          </a:p>
          <a:p>
            <a:pPr algn="just"/>
            <a:r>
              <a:rPr lang="en-US" dirty="0" smtClean="0">
                <a:latin typeface="Times New Roman" pitchFamily="18" charset="0"/>
                <a:cs typeface="Times New Roman" pitchFamily="18" charset="0"/>
              </a:rPr>
              <a:t>There is no presence of connector neuron.</a:t>
            </a:r>
          </a:p>
          <a:p>
            <a:pPr algn="just"/>
            <a:r>
              <a:rPr lang="en-US" dirty="0" smtClean="0">
                <a:latin typeface="Times New Roman" pitchFamily="18" charset="0"/>
                <a:cs typeface="Times New Roman" pitchFamily="18" charset="0"/>
              </a:rPr>
              <a:t>Ex: stretch reflex of muscle at elbow, wrist or knee joint. It helps to maintain upright posture.</a:t>
            </a:r>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92</a:t>
            </a:fld>
            <a:endParaRPr lang="en-US"/>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p:cNvSpPr>
            <a:spLocks noGrp="1"/>
          </p:cNvSpPr>
          <p:nvPr>
            <p:ph type="sldNum" sz="quarter" idx="12"/>
          </p:nvPr>
        </p:nvSpPr>
        <p:spPr>
          <a:noFill/>
        </p:spPr>
        <p:txBody>
          <a:bodyPr/>
          <a:lstStyle/>
          <a:p>
            <a:fld id="{DABD0562-06DE-4181-B010-BE9EA5E1CCC2}" type="slidenum">
              <a:rPr lang="en-US" smtClean="0"/>
              <a:pPr/>
              <a:t>93</a:t>
            </a:fld>
            <a:endParaRPr lang="en-US" smtClean="0"/>
          </a:p>
        </p:txBody>
      </p:sp>
      <p:sp>
        <p:nvSpPr>
          <p:cNvPr id="12293" name="TextBox 24"/>
          <p:cNvSpPr txBox="1">
            <a:spLocks noChangeArrowheads="1"/>
          </p:cNvSpPr>
          <p:nvPr/>
        </p:nvSpPr>
        <p:spPr bwMode="auto">
          <a:xfrm>
            <a:off x="3835401" y="3059113"/>
            <a:ext cx="4487863" cy="184150"/>
          </a:xfrm>
          <a:prstGeom prst="rect">
            <a:avLst/>
          </a:prstGeom>
          <a:noFill/>
          <a:ln w="9525">
            <a:noFill/>
            <a:miter lim="800000"/>
            <a:headEnd/>
            <a:tailEnd/>
          </a:ln>
        </p:spPr>
        <p:txBody>
          <a:bodyPr>
            <a:spAutoFit/>
          </a:bodyPr>
          <a:lstStyle/>
          <a:p>
            <a:pPr algn="ctr"/>
            <a:r>
              <a:rPr lang="en-US" sz="600">
                <a:cs typeface="Arial" charset="0"/>
              </a:rPr>
              <a:t>Copyright © The McGraw-Hill Companies, Inc. Permission required for reproduction or display.</a:t>
            </a:r>
          </a:p>
        </p:txBody>
      </p:sp>
      <p:pic>
        <p:nvPicPr>
          <p:cNvPr id="12294" name="Picture 6" descr="shi25707_11_08"/>
          <p:cNvPicPr>
            <a:picLocks noChangeAspect="1" noChangeArrowheads="1"/>
          </p:cNvPicPr>
          <p:nvPr/>
        </p:nvPicPr>
        <p:blipFill>
          <a:blip r:embed="rId2"/>
          <a:srcRect/>
          <a:stretch>
            <a:fillRect/>
          </a:stretch>
        </p:blipFill>
        <p:spPr bwMode="auto">
          <a:xfrm>
            <a:off x="3695700" y="3305175"/>
            <a:ext cx="4783138" cy="3525838"/>
          </a:xfrm>
          <a:prstGeom prst="rect">
            <a:avLst/>
          </a:prstGeom>
          <a:noFill/>
          <a:ln w="9525">
            <a:noFill/>
            <a:miter lim="800000"/>
            <a:headEnd/>
            <a:tailEnd/>
          </a:ln>
        </p:spPr>
      </p:pic>
      <p:sp>
        <p:nvSpPr>
          <p:cNvPr id="12295" name="Rectangle 7"/>
          <p:cNvSpPr>
            <a:spLocks noChangeArrowheads="1"/>
          </p:cNvSpPr>
          <p:nvPr/>
        </p:nvSpPr>
        <p:spPr bwMode="auto">
          <a:xfrm>
            <a:off x="5380038" y="3352800"/>
            <a:ext cx="488916" cy="107722"/>
          </a:xfrm>
          <a:prstGeom prst="rect">
            <a:avLst/>
          </a:prstGeom>
          <a:noFill/>
          <a:ln w="9525">
            <a:noFill/>
            <a:miter lim="800000"/>
            <a:headEnd/>
            <a:tailEnd/>
          </a:ln>
        </p:spPr>
        <p:txBody>
          <a:bodyPr wrap="none" lIns="0" tIns="0" rIns="0" bIns="0">
            <a:spAutoFit/>
          </a:bodyPr>
          <a:lstStyle/>
          <a:p>
            <a:r>
              <a:rPr lang="en-US" sz="700" b="1">
                <a:solidFill>
                  <a:srgbClr val="000000"/>
                </a:solidFill>
              </a:rPr>
              <a:t>Spinal cord</a:t>
            </a:r>
            <a:endParaRPr lang="en-US" sz="700" b="1"/>
          </a:p>
        </p:txBody>
      </p:sp>
      <p:sp>
        <p:nvSpPr>
          <p:cNvPr id="12296" name="Line 8"/>
          <p:cNvSpPr>
            <a:spLocks noChangeShapeType="1"/>
          </p:cNvSpPr>
          <p:nvPr/>
        </p:nvSpPr>
        <p:spPr bwMode="auto">
          <a:xfrm>
            <a:off x="4972051" y="3405188"/>
            <a:ext cx="358775" cy="0"/>
          </a:xfrm>
          <a:prstGeom prst="line">
            <a:avLst/>
          </a:prstGeom>
          <a:noFill/>
          <a:ln w="9525">
            <a:solidFill>
              <a:srgbClr val="000000"/>
            </a:solidFill>
            <a:round/>
            <a:headEnd/>
            <a:tailEnd/>
          </a:ln>
        </p:spPr>
        <p:txBody>
          <a:bodyPr/>
          <a:lstStyle/>
          <a:p>
            <a:endParaRPr lang="en-US"/>
          </a:p>
        </p:txBody>
      </p:sp>
      <p:sp>
        <p:nvSpPr>
          <p:cNvPr id="12297" name="Freeform 9"/>
          <p:cNvSpPr>
            <a:spLocks/>
          </p:cNvSpPr>
          <p:nvPr/>
        </p:nvSpPr>
        <p:spPr bwMode="auto">
          <a:xfrm>
            <a:off x="4660901" y="3778251"/>
            <a:ext cx="669925" cy="9525"/>
          </a:xfrm>
          <a:custGeom>
            <a:avLst/>
            <a:gdLst>
              <a:gd name="T0" fmla="*/ 2147483647 w 720"/>
              <a:gd name="T1" fmla="*/ 2147483647 h 10"/>
              <a:gd name="T2" fmla="*/ 2147483647 w 720"/>
              <a:gd name="T3" fmla="*/ 2147483647 h 10"/>
              <a:gd name="T4" fmla="*/ 0 w 720"/>
              <a:gd name="T5" fmla="*/ 0 h 10"/>
              <a:gd name="T6" fmla="*/ 0 60000 65536"/>
              <a:gd name="T7" fmla="*/ 0 60000 65536"/>
              <a:gd name="T8" fmla="*/ 0 60000 65536"/>
              <a:gd name="T9" fmla="*/ 0 w 720"/>
              <a:gd name="T10" fmla="*/ 0 h 10"/>
              <a:gd name="T11" fmla="*/ 720 w 720"/>
              <a:gd name="T12" fmla="*/ 10 h 10"/>
            </a:gdLst>
            <a:ahLst/>
            <a:cxnLst>
              <a:cxn ang="T6">
                <a:pos x="T0" y="T1"/>
              </a:cxn>
              <a:cxn ang="T7">
                <a:pos x="T2" y="T3"/>
              </a:cxn>
              <a:cxn ang="T8">
                <a:pos x="T4" y="T5"/>
              </a:cxn>
            </a:cxnLst>
            <a:rect l="T9" t="T10" r="T11" b="T12"/>
            <a:pathLst>
              <a:path w="720" h="10">
                <a:moveTo>
                  <a:pt x="720" y="10"/>
                </a:moveTo>
                <a:lnTo>
                  <a:pt x="334" y="10"/>
                </a:lnTo>
                <a:lnTo>
                  <a:pt x="0" y="0"/>
                </a:lnTo>
              </a:path>
            </a:pathLst>
          </a:custGeom>
          <a:noFill/>
          <a:ln w="9525">
            <a:solidFill>
              <a:srgbClr val="000000"/>
            </a:solidFill>
            <a:round/>
            <a:headEnd/>
            <a:tailEnd/>
          </a:ln>
        </p:spPr>
        <p:txBody>
          <a:bodyPr/>
          <a:lstStyle/>
          <a:p>
            <a:endParaRPr lang="en-US"/>
          </a:p>
        </p:txBody>
      </p:sp>
      <p:sp>
        <p:nvSpPr>
          <p:cNvPr id="12298" name="Freeform 10"/>
          <p:cNvSpPr>
            <a:spLocks/>
          </p:cNvSpPr>
          <p:nvPr/>
        </p:nvSpPr>
        <p:spPr bwMode="auto">
          <a:xfrm>
            <a:off x="4445000" y="4025900"/>
            <a:ext cx="539750" cy="84138"/>
          </a:xfrm>
          <a:custGeom>
            <a:avLst/>
            <a:gdLst>
              <a:gd name="T0" fmla="*/ 2147483647 w 582"/>
              <a:gd name="T1" fmla="*/ 2147483647 h 92"/>
              <a:gd name="T2" fmla="*/ 2147483647 w 582"/>
              <a:gd name="T3" fmla="*/ 2147483647 h 92"/>
              <a:gd name="T4" fmla="*/ 0 w 582"/>
              <a:gd name="T5" fmla="*/ 0 h 92"/>
              <a:gd name="T6" fmla="*/ 0 60000 65536"/>
              <a:gd name="T7" fmla="*/ 0 60000 65536"/>
              <a:gd name="T8" fmla="*/ 0 60000 65536"/>
              <a:gd name="T9" fmla="*/ 0 w 582"/>
              <a:gd name="T10" fmla="*/ 0 h 92"/>
              <a:gd name="T11" fmla="*/ 582 w 582"/>
              <a:gd name="T12" fmla="*/ 92 h 92"/>
            </a:gdLst>
            <a:ahLst/>
            <a:cxnLst>
              <a:cxn ang="T6">
                <a:pos x="T0" y="T1"/>
              </a:cxn>
              <a:cxn ang="T7">
                <a:pos x="T2" y="T3"/>
              </a:cxn>
              <a:cxn ang="T8">
                <a:pos x="T4" y="T5"/>
              </a:cxn>
            </a:cxnLst>
            <a:rect l="T9" t="T10" r="T11" b="T12"/>
            <a:pathLst>
              <a:path w="582" h="92">
                <a:moveTo>
                  <a:pt x="582" y="92"/>
                </a:moveTo>
                <a:lnTo>
                  <a:pt x="356" y="92"/>
                </a:lnTo>
                <a:lnTo>
                  <a:pt x="0" y="0"/>
                </a:lnTo>
              </a:path>
            </a:pathLst>
          </a:custGeom>
          <a:noFill/>
          <a:ln w="9525">
            <a:solidFill>
              <a:srgbClr val="000000"/>
            </a:solidFill>
            <a:round/>
            <a:headEnd/>
            <a:tailEnd/>
          </a:ln>
        </p:spPr>
        <p:txBody>
          <a:bodyPr/>
          <a:lstStyle/>
          <a:p>
            <a:endParaRPr lang="en-US"/>
          </a:p>
        </p:txBody>
      </p:sp>
      <p:sp>
        <p:nvSpPr>
          <p:cNvPr id="12299" name="Freeform 11"/>
          <p:cNvSpPr>
            <a:spLocks/>
          </p:cNvSpPr>
          <p:nvPr/>
        </p:nvSpPr>
        <p:spPr bwMode="auto">
          <a:xfrm>
            <a:off x="3727450" y="3549650"/>
            <a:ext cx="406400" cy="120650"/>
          </a:xfrm>
          <a:custGeom>
            <a:avLst/>
            <a:gdLst>
              <a:gd name="T0" fmla="*/ 2147483647 w 438"/>
              <a:gd name="T1" fmla="*/ 0 h 130"/>
              <a:gd name="T2" fmla="*/ 2147483647 w 438"/>
              <a:gd name="T3" fmla="*/ 2147483647 h 130"/>
              <a:gd name="T4" fmla="*/ 0 w 438"/>
              <a:gd name="T5" fmla="*/ 2147483647 h 130"/>
              <a:gd name="T6" fmla="*/ 0 60000 65536"/>
              <a:gd name="T7" fmla="*/ 0 60000 65536"/>
              <a:gd name="T8" fmla="*/ 0 60000 65536"/>
              <a:gd name="T9" fmla="*/ 0 w 438"/>
              <a:gd name="T10" fmla="*/ 0 h 130"/>
              <a:gd name="T11" fmla="*/ 438 w 438"/>
              <a:gd name="T12" fmla="*/ 130 h 130"/>
            </a:gdLst>
            <a:ahLst/>
            <a:cxnLst>
              <a:cxn ang="T6">
                <a:pos x="T0" y="T1"/>
              </a:cxn>
              <a:cxn ang="T7">
                <a:pos x="T2" y="T3"/>
              </a:cxn>
              <a:cxn ang="T8">
                <a:pos x="T4" y="T5"/>
              </a:cxn>
            </a:cxnLst>
            <a:rect l="T9" t="T10" r="T11" b="T12"/>
            <a:pathLst>
              <a:path w="438" h="130">
                <a:moveTo>
                  <a:pt x="438" y="0"/>
                </a:moveTo>
                <a:lnTo>
                  <a:pt x="128" y="130"/>
                </a:lnTo>
                <a:lnTo>
                  <a:pt x="0" y="130"/>
                </a:lnTo>
              </a:path>
            </a:pathLst>
          </a:custGeom>
          <a:noFill/>
          <a:ln w="9525">
            <a:solidFill>
              <a:srgbClr val="000000"/>
            </a:solidFill>
            <a:round/>
            <a:headEnd/>
            <a:tailEnd/>
          </a:ln>
        </p:spPr>
        <p:txBody>
          <a:bodyPr/>
          <a:lstStyle/>
          <a:p>
            <a:endParaRPr lang="en-US"/>
          </a:p>
        </p:txBody>
      </p:sp>
      <p:sp>
        <p:nvSpPr>
          <p:cNvPr id="12300" name="Freeform 12"/>
          <p:cNvSpPr>
            <a:spLocks/>
          </p:cNvSpPr>
          <p:nvPr/>
        </p:nvSpPr>
        <p:spPr bwMode="auto">
          <a:xfrm>
            <a:off x="3900488" y="3375026"/>
            <a:ext cx="355600" cy="74613"/>
          </a:xfrm>
          <a:custGeom>
            <a:avLst/>
            <a:gdLst>
              <a:gd name="T0" fmla="*/ 2147483647 w 384"/>
              <a:gd name="T1" fmla="*/ 2147483647 h 80"/>
              <a:gd name="T2" fmla="*/ 2147483647 w 384"/>
              <a:gd name="T3" fmla="*/ 0 h 80"/>
              <a:gd name="T4" fmla="*/ 0 w 384"/>
              <a:gd name="T5" fmla="*/ 0 h 80"/>
              <a:gd name="T6" fmla="*/ 0 60000 65536"/>
              <a:gd name="T7" fmla="*/ 0 60000 65536"/>
              <a:gd name="T8" fmla="*/ 0 60000 65536"/>
              <a:gd name="T9" fmla="*/ 0 w 384"/>
              <a:gd name="T10" fmla="*/ 0 h 80"/>
              <a:gd name="T11" fmla="*/ 384 w 384"/>
              <a:gd name="T12" fmla="*/ 80 h 80"/>
            </a:gdLst>
            <a:ahLst/>
            <a:cxnLst>
              <a:cxn ang="T6">
                <a:pos x="T0" y="T1"/>
              </a:cxn>
              <a:cxn ang="T7">
                <a:pos x="T2" y="T3"/>
              </a:cxn>
              <a:cxn ang="T8">
                <a:pos x="T4" y="T5"/>
              </a:cxn>
            </a:cxnLst>
            <a:rect l="T9" t="T10" r="T11" b="T12"/>
            <a:pathLst>
              <a:path w="384" h="80">
                <a:moveTo>
                  <a:pt x="384" y="80"/>
                </a:moveTo>
                <a:lnTo>
                  <a:pt x="178" y="0"/>
                </a:lnTo>
                <a:lnTo>
                  <a:pt x="0" y="0"/>
                </a:lnTo>
              </a:path>
            </a:pathLst>
          </a:custGeom>
          <a:noFill/>
          <a:ln w="9525">
            <a:solidFill>
              <a:srgbClr val="000000"/>
            </a:solidFill>
            <a:round/>
            <a:headEnd/>
            <a:tailEnd/>
          </a:ln>
        </p:spPr>
        <p:txBody>
          <a:bodyPr/>
          <a:lstStyle/>
          <a:p>
            <a:endParaRPr lang="en-US"/>
          </a:p>
        </p:txBody>
      </p:sp>
      <p:sp>
        <p:nvSpPr>
          <p:cNvPr id="12301" name="Rectangle 13"/>
          <p:cNvSpPr>
            <a:spLocks noChangeArrowheads="1"/>
          </p:cNvSpPr>
          <p:nvPr/>
        </p:nvSpPr>
        <p:spPr bwMode="auto">
          <a:xfrm>
            <a:off x="7031038" y="4156075"/>
            <a:ext cx="290144" cy="107722"/>
          </a:xfrm>
          <a:prstGeom prst="rect">
            <a:avLst/>
          </a:prstGeom>
          <a:noFill/>
          <a:ln w="9525">
            <a:noFill/>
            <a:miter lim="800000"/>
            <a:headEnd/>
            <a:tailEnd/>
          </a:ln>
        </p:spPr>
        <p:txBody>
          <a:bodyPr wrap="none" lIns="0" tIns="0" rIns="0" bIns="0">
            <a:spAutoFit/>
          </a:bodyPr>
          <a:lstStyle/>
          <a:p>
            <a:r>
              <a:rPr lang="en-US" sz="700" b="1">
                <a:solidFill>
                  <a:srgbClr val="000000"/>
                </a:solidFill>
              </a:rPr>
              <a:t>Patella</a:t>
            </a:r>
            <a:endParaRPr lang="en-US" sz="700" b="1"/>
          </a:p>
        </p:txBody>
      </p:sp>
      <p:sp>
        <p:nvSpPr>
          <p:cNvPr id="12302" name="Rectangle 14"/>
          <p:cNvSpPr>
            <a:spLocks noChangeArrowheads="1"/>
          </p:cNvSpPr>
          <p:nvPr/>
        </p:nvSpPr>
        <p:spPr bwMode="auto">
          <a:xfrm>
            <a:off x="7699376" y="5097463"/>
            <a:ext cx="721351" cy="107722"/>
          </a:xfrm>
          <a:prstGeom prst="rect">
            <a:avLst/>
          </a:prstGeom>
          <a:noFill/>
          <a:ln w="9525">
            <a:noFill/>
            <a:miter lim="800000"/>
            <a:headEnd/>
            <a:tailEnd/>
          </a:ln>
        </p:spPr>
        <p:txBody>
          <a:bodyPr wrap="none" lIns="0" tIns="0" rIns="0" bIns="0">
            <a:spAutoFit/>
          </a:bodyPr>
          <a:lstStyle/>
          <a:p>
            <a:r>
              <a:rPr lang="en-US" sz="700" b="1">
                <a:solidFill>
                  <a:srgbClr val="000000"/>
                </a:solidFill>
              </a:rPr>
              <a:t>Patellar ligament</a:t>
            </a:r>
            <a:endParaRPr lang="en-US" sz="700" b="1"/>
          </a:p>
        </p:txBody>
      </p:sp>
      <p:sp>
        <p:nvSpPr>
          <p:cNvPr id="12303" name="Rectangle 15"/>
          <p:cNvSpPr>
            <a:spLocks noChangeArrowheads="1"/>
          </p:cNvSpPr>
          <p:nvPr/>
        </p:nvSpPr>
        <p:spPr bwMode="auto">
          <a:xfrm>
            <a:off x="3141663" y="5099050"/>
            <a:ext cx="865622" cy="107722"/>
          </a:xfrm>
          <a:prstGeom prst="rect">
            <a:avLst/>
          </a:prstGeom>
          <a:noFill/>
          <a:ln w="9525">
            <a:noFill/>
            <a:miter lim="800000"/>
            <a:headEnd/>
            <a:tailEnd/>
          </a:ln>
        </p:spPr>
        <p:txBody>
          <a:bodyPr wrap="none" lIns="0" tIns="0" rIns="0" bIns="0">
            <a:spAutoFit/>
          </a:bodyPr>
          <a:lstStyle/>
          <a:p>
            <a:r>
              <a:rPr lang="en-US" sz="700" b="1">
                <a:solidFill>
                  <a:srgbClr val="000000"/>
                </a:solidFill>
              </a:rPr>
              <a:t>Direction of impulse</a:t>
            </a:r>
            <a:endParaRPr lang="en-US" sz="700" b="1"/>
          </a:p>
        </p:txBody>
      </p:sp>
      <p:sp>
        <p:nvSpPr>
          <p:cNvPr id="12304" name="Freeform 16"/>
          <p:cNvSpPr>
            <a:spLocks/>
          </p:cNvSpPr>
          <p:nvPr/>
        </p:nvSpPr>
        <p:spPr bwMode="auto">
          <a:xfrm>
            <a:off x="7116763" y="4772026"/>
            <a:ext cx="539750" cy="371475"/>
          </a:xfrm>
          <a:custGeom>
            <a:avLst/>
            <a:gdLst>
              <a:gd name="T0" fmla="*/ 2147483647 w 582"/>
              <a:gd name="T1" fmla="*/ 2147483647 h 400"/>
              <a:gd name="T2" fmla="*/ 2147483647 w 582"/>
              <a:gd name="T3" fmla="*/ 2147483647 h 400"/>
              <a:gd name="T4" fmla="*/ 0 w 582"/>
              <a:gd name="T5" fmla="*/ 0 h 400"/>
              <a:gd name="T6" fmla="*/ 0 60000 65536"/>
              <a:gd name="T7" fmla="*/ 0 60000 65536"/>
              <a:gd name="T8" fmla="*/ 0 60000 65536"/>
              <a:gd name="T9" fmla="*/ 0 w 582"/>
              <a:gd name="T10" fmla="*/ 0 h 400"/>
              <a:gd name="T11" fmla="*/ 582 w 582"/>
              <a:gd name="T12" fmla="*/ 400 h 400"/>
            </a:gdLst>
            <a:ahLst/>
            <a:cxnLst>
              <a:cxn ang="T6">
                <a:pos x="T0" y="T1"/>
              </a:cxn>
              <a:cxn ang="T7">
                <a:pos x="T2" y="T3"/>
              </a:cxn>
              <a:cxn ang="T8">
                <a:pos x="T4" y="T5"/>
              </a:cxn>
            </a:cxnLst>
            <a:rect l="T9" t="T10" r="T11" b="T12"/>
            <a:pathLst>
              <a:path w="582" h="400">
                <a:moveTo>
                  <a:pt x="582" y="400"/>
                </a:moveTo>
                <a:lnTo>
                  <a:pt x="480" y="400"/>
                </a:lnTo>
                <a:lnTo>
                  <a:pt x="0" y="0"/>
                </a:lnTo>
              </a:path>
            </a:pathLst>
          </a:custGeom>
          <a:noFill/>
          <a:ln w="9525">
            <a:solidFill>
              <a:srgbClr val="000000"/>
            </a:solidFill>
            <a:round/>
            <a:headEnd/>
            <a:tailEnd/>
          </a:ln>
        </p:spPr>
        <p:txBody>
          <a:bodyPr/>
          <a:lstStyle/>
          <a:p>
            <a:endParaRPr lang="en-US"/>
          </a:p>
        </p:txBody>
      </p:sp>
      <p:sp>
        <p:nvSpPr>
          <p:cNvPr id="12305" name="Line 17"/>
          <p:cNvSpPr>
            <a:spLocks noChangeShapeType="1"/>
          </p:cNvSpPr>
          <p:nvPr/>
        </p:nvSpPr>
        <p:spPr bwMode="auto">
          <a:xfrm>
            <a:off x="7148513" y="4265614"/>
            <a:ext cx="0" cy="268287"/>
          </a:xfrm>
          <a:prstGeom prst="line">
            <a:avLst/>
          </a:prstGeom>
          <a:noFill/>
          <a:ln w="9525">
            <a:solidFill>
              <a:srgbClr val="000000"/>
            </a:solidFill>
            <a:round/>
            <a:headEnd/>
            <a:tailEnd/>
          </a:ln>
        </p:spPr>
        <p:txBody>
          <a:bodyPr/>
          <a:lstStyle/>
          <a:p>
            <a:endParaRPr lang="en-US"/>
          </a:p>
        </p:txBody>
      </p:sp>
      <p:sp>
        <p:nvSpPr>
          <p:cNvPr id="12306" name="Freeform 18"/>
          <p:cNvSpPr>
            <a:spLocks/>
          </p:cNvSpPr>
          <p:nvPr/>
        </p:nvSpPr>
        <p:spPr bwMode="auto">
          <a:xfrm>
            <a:off x="6365876" y="3938589"/>
            <a:ext cx="614363" cy="268287"/>
          </a:xfrm>
          <a:custGeom>
            <a:avLst/>
            <a:gdLst>
              <a:gd name="T0" fmla="*/ 2147483647 w 662"/>
              <a:gd name="T1" fmla="*/ 0 h 290"/>
              <a:gd name="T2" fmla="*/ 2147483647 w 662"/>
              <a:gd name="T3" fmla="*/ 0 h 290"/>
              <a:gd name="T4" fmla="*/ 0 w 662"/>
              <a:gd name="T5" fmla="*/ 2147483647 h 290"/>
              <a:gd name="T6" fmla="*/ 0 60000 65536"/>
              <a:gd name="T7" fmla="*/ 0 60000 65536"/>
              <a:gd name="T8" fmla="*/ 0 60000 65536"/>
              <a:gd name="T9" fmla="*/ 0 w 662"/>
              <a:gd name="T10" fmla="*/ 0 h 290"/>
              <a:gd name="T11" fmla="*/ 662 w 662"/>
              <a:gd name="T12" fmla="*/ 290 h 290"/>
            </a:gdLst>
            <a:ahLst/>
            <a:cxnLst>
              <a:cxn ang="T6">
                <a:pos x="T0" y="T1"/>
              </a:cxn>
              <a:cxn ang="T7">
                <a:pos x="T2" y="T3"/>
              </a:cxn>
              <a:cxn ang="T8">
                <a:pos x="T4" y="T5"/>
              </a:cxn>
            </a:cxnLst>
            <a:rect l="T9" t="T10" r="T11" b="T12"/>
            <a:pathLst>
              <a:path w="662" h="290">
                <a:moveTo>
                  <a:pt x="662" y="0"/>
                </a:moveTo>
                <a:lnTo>
                  <a:pt x="560" y="0"/>
                </a:lnTo>
                <a:lnTo>
                  <a:pt x="0" y="290"/>
                </a:lnTo>
              </a:path>
            </a:pathLst>
          </a:custGeom>
          <a:noFill/>
          <a:ln w="9525">
            <a:solidFill>
              <a:srgbClr val="000000"/>
            </a:solidFill>
            <a:round/>
            <a:headEnd/>
            <a:tailEnd/>
          </a:ln>
        </p:spPr>
        <p:txBody>
          <a:bodyPr/>
          <a:lstStyle/>
          <a:p>
            <a:endParaRPr lang="en-US"/>
          </a:p>
        </p:txBody>
      </p:sp>
      <p:sp>
        <p:nvSpPr>
          <p:cNvPr id="12307" name="Freeform 19"/>
          <p:cNvSpPr>
            <a:spLocks/>
          </p:cNvSpPr>
          <p:nvPr/>
        </p:nvSpPr>
        <p:spPr bwMode="auto">
          <a:xfrm>
            <a:off x="6067425" y="3654426"/>
            <a:ext cx="901700" cy="461963"/>
          </a:xfrm>
          <a:custGeom>
            <a:avLst/>
            <a:gdLst>
              <a:gd name="T0" fmla="*/ 2147483647 w 970"/>
              <a:gd name="T1" fmla="*/ 0 h 498"/>
              <a:gd name="T2" fmla="*/ 2147483647 w 970"/>
              <a:gd name="T3" fmla="*/ 0 h 498"/>
              <a:gd name="T4" fmla="*/ 0 w 970"/>
              <a:gd name="T5" fmla="*/ 2147483647 h 498"/>
              <a:gd name="T6" fmla="*/ 0 60000 65536"/>
              <a:gd name="T7" fmla="*/ 0 60000 65536"/>
              <a:gd name="T8" fmla="*/ 0 60000 65536"/>
              <a:gd name="T9" fmla="*/ 0 w 970"/>
              <a:gd name="T10" fmla="*/ 0 h 498"/>
              <a:gd name="T11" fmla="*/ 970 w 970"/>
              <a:gd name="T12" fmla="*/ 498 h 498"/>
            </a:gdLst>
            <a:ahLst/>
            <a:cxnLst>
              <a:cxn ang="T6">
                <a:pos x="T0" y="T1"/>
              </a:cxn>
              <a:cxn ang="T7">
                <a:pos x="T2" y="T3"/>
              </a:cxn>
              <a:cxn ang="T8">
                <a:pos x="T4" y="T5"/>
              </a:cxn>
            </a:cxnLst>
            <a:rect l="T9" t="T10" r="T11" b="T12"/>
            <a:pathLst>
              <a:path w="970" h="498">
                <a:moveTo>
                  <a:pt x="970" y="0"/>
                </a:moveTo>
                <a:lnTo>
                  <a:pt x="868" y="0"/>
                </a:lnTo>
                <a:lnTo>
                  <a:pt x="0" y="498"/>
                </a:lnTo>
              </a:path>
            </a:pathLst>
          </a:custGeom>
          <a:noFill/>
          <a:ln w="9525">
            <a:solidFill>
              <a:srgbClr val="000000"/>
            </a:solidFill>
            <a:round/>
            <a:headEnd/>
            <a:tailEnd/>
          </a:ln>
        </p:spPr>
        <p:txBody>
          <a:bodyPr/>
          <a:lstStyle/>
          <a:p>
            <a:endParaRPr lang="en-US"/>
          </a:p>
        </p:txBody>
      </p:sp>
      <p:sp>
        <p:nvSpPr>
          <p:cNvPr id="12308" name="Freeform 20"/>
          <p:cNvSpPr>
            <a:spLocks/>
          </p:cNvSpPr>
          <p:nvPr/>
        </p:nvSpPr>
        <p:spPr bwMode="auto">
          <a:xfrm>
            <a:off x="4033839" y="4948238"/>
            <a:ext cx="212725" cy="203200"/>
          </a:xfrm>
          <a:custGeom>
            <a:avLst/>
            <a:gdLst>
              <a:gd name="T0" fmla="*/ 0 w 230"/>
              <a:gd name="T1" fmla="*/ 2147483647 h 218"/>
              <a:gd name="T2" fmla="*/ 2147483647 w 230"/>
              <a:gd name="T3" fmla="*/ 2147483647 h 218"/>
              <a:gd name="T4" fmla="*/ 2147483647 w 230"/>
              <a:gd name="T5" fmla="*/ 0 h 218"/>
              <a:gd name="T6" fmla="*/ 0 60000 65536"/>
              <a:gd name="T7" fmla="*/ 0 60000 65536"/>
              <a:gd name="T8" fmla="*/ 0 60000 65536"/>
              <a:gd name="T9" fmla="*/ 0 w 230"/>
              <a:gd name="T10" fmla="*/ 0 h 218"/>
              <a:gd name="T11" fmla="*/ 230 w 230"/>
              <a:gd name="T12" fmla="*/ 218 h 218"/>
            </a:gdLst>
            <a:ahLst/>
            <a:cxnLst>
              <a:cxn ang="T6">
                <a:pos x="T0" y="T1"/>
              </a:cxn>
              <a:cxn ang="T7">
                <a:pos x="T2" y="T3"/>
              </a:cxn>
              <a:cxn ang="T8">
                <a:pos x="T4" y="T5"/>
              </a:cxn>
            </a:cxnLst>
            <a:rect l="T9" t="T10" r="T11" b="T12"/>
            <a:pathLst>
              <a:path w="230" h="218">
                <a:moveTo>
                  <a:pt x="0" y="218"/>
                </a:moveTo>
                <a:lnTo>
                  <a:pt x="94" y="218"/>
                </a:lnTo>
                <a:lnTo>
                  <a:pt x="230" y="0"/>
                </a:lnTo>
              </a:path>
            </a:pathLst>
          </a:custGeom>
          <a:noFill/>
          <a:ln w="9525">
            <a:solidFill>
              <a:srgbClr val="000000"/>
            </a:solidFill>
            <a:round/>
            <a:headEnd/>
            <a:tailEnd/>
          </a:ln>
        </p:spPr>
        <p:txBody>
          <a:bodyPr/>
          <a:lstStyle/>
          <a:p>
            <a:endParaRPr lang="en-US"/>
          </a:p>
        </p:txBody>
      </p:sp>
      <p:sp>
        <p:nvSpPr>
          <p:cNvPr id="12309" name="Text Box 21"/>
          <p:cNvSpPr txBox="1">
            <a:spLocks noChangeArrowheads="1"/>
          </p:cNvSpPr>
          <p:nvPr/>
        </p:nvSpPr>
        <p:spPr bwMode="auto">
          <a:xfrm>
            <a:off x="3173413" y="3317875"/>
            <a:ext cx="794448" cy="215444"/>
          </a:xfrm>
          <a:prstGeom prst="rect">
            <a:avLst/>
          </a:prstGeom>
          <a:noFill/>
          <a:ln w="9525">
            <a:noFill/>
            <a:miter lim="800000"/>
            <a:headEnd/>
            <a:tailEnd/>
          </a:ln>
        </p:spPr>
        <p:txBody>
          <a:bodyPr wrap="none" lIns="0" tIns="0" bIns="0">
            <a:spAutoFit/>
          </a:bodyPr>
          <a:lstStyle/>
          <a:p>
            <a:r>
              <a:rPr lang="en-US" sz="700" b="1"/>
              <a:t>Axon of sensory</a:t>
            </a:r>
          </a:p>
          <a:p>
            <a:r>
              <a:rPr lang="en-US" sz="700" b="1"/>
              <a:t>neuron</a:t>
            </a:r>
          </a:p>
        </p:txBody>
      </p:sp>
      <p:sp>
        <p:nvSpPr>
          <p:cNvPr id="12310" name="Text Box 22"/>
          <p:cNvSpPr txBox="1">
            <a:spLocks noChangeArrowheads="1"/>
          </p:cNvSpPr>
          <p:nvPr/>
        </p:nvSpPr>
        <p:spPr bwMode="auto">
          <a:xfrm>
            <a:off x="3173413" y="3622675"/>
            <a:ext cx="763992" cy="215444"/>
          </a:xfrm>
          <a:prstGeom prst="rect">
            <a:avLst/>
          </a:prstGeom>
          <a:noFill/>
          <a:ln w="9525">
            <a:noFill/>
            <a:miter lim="800000"/>
            <a:headEnd/>
            <a:tailEnd/>
          </a:ln>
        </p:spPr>
        <p:txBody>
          <a:bodyPr wrap="none" lIns="0" tIns="0" bIns="0">
            <a:spAutoFit/>
          </a:bodyPr>
          <a:lstStyle/>
          <a:p>
            <a:r>
              <a:rPr lang="en-US" sz="700" b="1"/>
              <a:t>Cell body of</a:t>
            </a:r>
          </a:p>
          <a:p>
            <a:r>
              <a:rPr lang="en-US" sz="700" b="1"/>
              <a:t>sensory neuron</a:t>
            </a:r>
          </a:p>
        </p:txBody>
      </p:sp>
      <p:sp>
        <p:nvSpPr>
          <p:cNvPr id="12311" name="Text Box 23"/>
          <p:cNvSpPr txBox="1">
            <a:spLocks noChangeArrowheads="1"/>
          </p:cNvSpPr>
          <p:nvPr/>
        </p:nvSpPr>
        <p:spPr bwMode="auto">
          <a:xfrm>
            <a:off x="5380038" y="3735388"/>
            <a:ext cx="675826" cy="215444"/>
          </a:xfrm>
          <a:prstGeom prst="rect">
            <a:avLst/>
          </a:prstGeom>
          <a:noFill/>
          <a:ln w="9525">
            <a:noFill/>
            <a:miter lim="800000"/>
            <a:headEnd/>
            <a:tailEnd/>
          </a:ln>
        </p:spPr>
        <p:txBody>
          <a:bodyPr wrap="none" lIns="0" tIns="0" bIns="0">
            <a:spAutoFit/>
          </a:bodyPr>
          <a:lstStyle/>
          <a:p>
            <a:r>
              <a:rPr lang="en-US" sz="700" b="1" dirty="0"/>
              <a:t>Cell body of</a:t>
            </a:r>
          </a:p>
          <a:p>
            <a:r>
              <a:rPr lang="en-US" sz="700" b="1" dirty="0"/>
              <a:t>motor neuron</a:t>
            </a:r>
          </a:p>
        </p:txBody>
      </p:sp>
      <p:sp>
        <p:nvSpPr>
          <p:cNvPr id="12312" name="Text Box 24"/>
          <p:cNvSpPr txBox="1">
            <a:spLocks noChangeArrowheads="1"/>
          </p:cNvSpPr>
          <p:nvPr/>
        </p:nvSpPr>
        <p:spPr bwMode="auto">
          <a:xfrm>
            <a:off x="5011738" y="4060825"/>
            <a:ext cx="706284" cy="215444"/>
          </a:xfrm>
          <a:prstGeom prst="rect">
            <a:avLst/>
          </a:prstGeom>
          <a:noFill/>
          <a:ln w="9525">
            <a:noFill/>
            <a:miter lim="800000"/>
            <a:headEnd/>
            <a:tailEnd/>
          </a:ln>
        </p:spPr>
        <p:txBody>
          <a:bodyPr wrap="none" lIns="0" tIns="0" bIns="0">
            <a:spAutoFit/>
          </a:bodyPr>
          <a:lstStyle/>
          <a:p>
            <a:r>
              <a:rPr lang="en-US" sz="700" b="1"/>
              <a:t>Axon of motor</a:t>
            </a:r>
          </a:p>
          <a:p>
            <a:r>
              <a:rPr lang="en-US" sz="700" b="1"/>
              <a:t>neuron</a:t>
            </a:r>
          </a:p>
        </p:txBody>
      </p:sp>
      <p:sp>
        <p:nvSpPr>
          <p:cNvPr id="12313" name="Text Box 25"/>
          <p:cNvSpPr txBox="1">
            <a:spLocks noChangeArrowheads="1"/>
          </p:cNvSpPr>
          <p:nvPr/>
        </p:nvSpPr>
        <p:spPr bwMode="auto">
          <a:xfrm>
            <a:off x="7031039" y="3602038"/>
            <a:ext cx="1317027" cy="215444"/>
          </a:xfrm>
          <a:prstGeom prst="rect">
            <a:avLst/>
          </a:prstGeom>
          <a:noFill/>
          <a:ln w="9525">
            <a:noFill/>
            <a:miter lim="800000"/>
            <a:headEnd/>
            <a:tailEnd/>
          </a:ln>
        </p:spPr>
        <p:txBody>
          <a:bodyPr wrap="none" lIns="0" tIns="0" bIns="0">
            <a:spAutoFit/>
          </a:bodyPr>
          <a:lstStyle/>
          <a:p>
            <a:r>
              <a:rPr lang="en-US" sz="700" b="1"/>
              <a:t>Effector (quadriceps femoris</a:t>
            </a:r>
          </a:p>
          <a:p>
            <a:r>
              <a:rPr lang="en-US" sz="700" b="1"/>
              <a:t>muscle group)</a:t>
            </a:r>
          </a:p>
        </p:txBody>
      </p:sp>
      <p:sp>
        <p:nvSpPr>
          <p:cNvPr id="12314" name="Text Box 26"/>
          <p:cNvSpPr txBox="1">
            <a:spLocks noChangeArrowheads="1"/>
          </p:cNvSpPr>
          <p:nvPr/>
        </p:nvSpPr>
        <p:spPr bwMode="auto">
          <a:xfrm>
            <a:off x="7031039" y="3889375"/>
            <a:ext cx="1304203" cy="215444"/>
          </a:xfrm>
          <a:prstGeom prst="rect">
            <a:avLst/>
          </a:prstGeom>
          <a:noFill/>
          <a:ln w="9525">
            <a:noFill/>
            <a:miter lim="800000"/>
            <a:headEnd/>
            <a:tailEnd/>
          </a:ln>
        </p:spPr>
        <p:txBody>
          <a:bodyPr wrap="none" lIns="0" tIns="0" bIns="0">
            <a:spAutoFit/>
          </a:bodyPr>
          <a:lstStyle/>
          <a:p>
            <a:r>
              <a:rPr lang="en-US" sz="700" b="1"/>
              <a:t>Receptor associated with</a:t>
            </a:r>
          </a:p>
          <a:p>
            <a:r>
              <a:rPr lang="en-US" sz="700" b="1"/>
              <a:t>dendrites of sensory neuron</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33400"/>
            <a:ext cx="8229600" cy="1066800"/>
          </a:xfrm>
        </p:spPr>
        <p:txBody>
          <a:bodyPr/>
          <a:lstStyle/>
          <a:p>
            <a:r>
              <a:rPr lang="en-US" dirty="0" smtClean="0"/>
              <a:t>Di-synaptic</a:t>
            </a:r>
            <a:endParaRPr lang="en-US" dirty="0"/>
          </a:p>
        </p:txBody>
      </p:sp>
      <p:sp>
        <p:nvSpPr>
          <p:cNvPr id="3" name="Content Placeholder 2"/>
          <p:cNvSpPr>
            <a:spLocks noGrp="1"/>
          </p:cNvSpPr>
          <p:nvPr>
            <p:ph idx="1"/>
          </p:nvPr>
        </p:nvSpPr>
        <p:spPr>
          <a:xfrm>
            <a:off x="1981200" y="1447800"/>
            <a:ext cx="8229600" cy="5126038"/>
          </a:xfrm>
        </p:spPr>
        <p:txBody>
          <a:bodyPr/>
          <a:lstStyle/>
          <a:p>
            <a:pPr algn="just"/>
            <a:r>
              <a:rPr lang="en-US" dirty="0" smtClean="0">
                <a:latin typeface="Times New Roman" pitchFamily="18" charset="0"/>
                <a:cs typeface="Times New Roman" pitchFamily="18" charset="0"/>
              </a:rPr>
              <a:t>Presence of two synapses</a:t>
            </a:r>
          </a:p>
          <a:p>
            <a:pPr algn="just"/>
            <a:r>
              <a:rPr lang="en-US" dirty="0" smtClean="0">
                <a:latin typeface="Times New Roman" pitchFamily="18" charset="0"/>
                <a:cs typeface="Times New Roman" pitchFamily="18" charset="0"/>
              </a:rPr>
              <a:t>One between sensory nerve fiber &amp; cell body of connector neuron</a:t>
            </a:r>
          </a:p>
          <a:p>
            <a:pPr algn="just"/>
            <a:r>
              <a:rPr lang="en-US" dirty="0" smtClean="0">
                <a:latin typeface="Times New Roman" pitchFamily="18" charset="0"/>
                <a:cs typeface="Times New Roman" pitchFamily="18" charset="0"/>
              </a:rPr>
              <a:t>Other between nerve fiber of connector neuron &amp; cell body of motor neuron.</a:t>
            </a:r>
          </a:p>
          <a:p>
            <a:pPr algn="just"/>
            <a:r>
              <a:rPr lang="en-US" dirty="0" smtClean="0">
                <a:latin typeface="Times New Roman" pitchFamily="18" charset="0"/>
                <a:cs typeface="Times New Roman" pitchFamily="18" charset="0"/>
              </a:rPr>
              <a:t>Ex: Withdrawal reflex, Corneal reflex etc.</a:t>
            </a:r>
          </a:p>
          <a:p>
            <a:pPr algn="just"/>
            <a:r>
              <a:rPr lang="en-US" dirty="0" smtClean="0">
                <a:latin typeface="Times New Roman" pitchFamily="18" charset="0"/>
                <a:cs typeface="Times New Roman" pitchFamily="18" charset="0"/>
              </a:rPr>
              <a:t>It helps to prevent or limit tissue damage.</a:t>
            </a:r>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94</a:t>
            </a:fld>
            <a:endParaRPr lang="en-US"/>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p:cNvSpPr>
            <a:spLocks noGrp="1"/>
          </p:cNvSpPr>
          <p:nvPr>
            <p:ph type="sldNum" sz="quarter" idx="12"/>
          </p:nvPr>
        </p:nvSpPr>
        <p:spPr>
          <a:noFill/>
        </p:spPr>
        <p:txBody>
          <a:bodyPr/>
          <a:lstStyle/>
          <a:p>
            <a:fld id="{CA9878B0-5D98-4FB3-B4C7-5B10716157A5}" type="slidenum">
              <a:rPr lang="en-US" smtClean="0"/>
              <a:pPr/>
              <a:t>95</a:t>
            </a:fld>
            <a:endParaRPr lang="en-US" smtClean="0"/>
          </a:p>
        </p:txBody>
      </p:sp>
      <p:sp>
        <p:nvSpPr>
          <p:cNvPr id="13317" name="TextBox 24"/>
          <p:cNvSpPr txBox="1">
            <a:spLocks noChangeArrowheads="1"/>
          </p:cNvSpPr>
          <p:nvPr/>
        </p:nvSpPr>
        <p:spPr bwMode="auto">
          <a:xfrm>
            <a:off x="3006725" y="2481263"/>
            <a:ext cx="6178550" cy="214312"/>
          </a:xfrm>
          <a:prstGeom prst="rect">
            <a:avLst/>
          </a:prstGeom>
          <a:noFill/>
          <a:ln w="9525">
            <a:noFill/>
            <a:miter lim="800000"/>
            <a:headEnd/>
            <a:tailEnd/>
          </a:ln>
        </p:spPr>
        <p:txBody>
          <a:bodyPr>
            <a:spAutoFit/>
          </a:bodyPr>
          <a:lstStyle/>
          <a:p>
            <a:pPr algn="ctr"/>
            <a:r>
              <a:rPr lang="en-US" sz="800">
                <a:cs typeface="Arial" charset="0"/>
              </a:rPr>
              <a:t>Copyright © The McGraw-Hill Companies, Inc. Permission required for reproduction or display.</a:t>
            </a:r>
          </a:p>
        </p:txBody>
      </p:sp>
      <p:pic>
        <p:nvPicPr>
          <p:cNvPr id="13318" name="Picture 5" descr="shi25707_11_09"/>
          <p:cNvPicPr>
            <a:picLocks noChangeAspect="1" noChangeArrowheads="1"/>
          </p:cNvPicPr>
          <p:nvPr/>
        </p:nvPicPr>
        <p:blipFill>
          <a:blip r:embed="rId2"/>
          <a:srcRect/>
          <a:stretch>
            <a:fillRect/>
          </a:stretch>
        </p:blipFill>
        <p:spPr bwMode="auto">
          <a:xfrm>
            <a:off x="2505075" y="3321051"/>
            <a:ext cx="7285038" cy="3489325"/>
          </a:xfrm>
          <a:prstGeom prst="rect">
            <a:avLst/>
          </a:prstGeom>
          <a:noFill/>
          <a:ln w="9525">
            <a:noFill/>
            <a:miter lim="800000"/>
            <a:headEnd/>
            <a:tailEnd/>
          </a:ln>
        </p:spPr>
      </p:pic>
      <p:sp>
        <p:nvSpPr>
          <p:cNvPr id="13319" name="Rectangle 9"/>
          <p:cNvSpPr>
            <a:spLocks noChangeArrowheads="1"/>
          </p:cNvSpPr>
          <p:nvPr/>
        </p:nvSpPr>
        <p:spPr bwMode="auto">
          <a:xfrm>
            <a:off x="9229725" y="3279776"/>
            <a:ext cx="776288" cy="168275"/>
          </a:xfrm>
          <a:prstGeom prst="rect">
            <a:avLst/>
          </a:prstGeom>
          <a:noFill/>
          <a:ln w="9525">
            <a:noFill/>
            <a:miter lim="800000"/>
            <a:headEnd/>
            <a:tailEnd/>
          </a:ln>
        </p:spPr>
        <p:txBody>
          <a:bodyPr wrap="none" lIns="0" tIns="0" rIns="0" bIns="0">
            <a:spAutoFit/>
          </a:bodyPr>
          <a:lstStyle/>
          <a:p>
            <a:r>
              <a:rPr lang="en-US" sz="1100" b="1">
                <a:solidFill>
                  <a:srgbClr val="000000"/>
                </a:solidFill>
              </a:rPr>
              <a:t>Interneuron</a:t>
            </a:r>
            <a:endParaRPr lang="en-US" b="1">
              <a:latin typeface="Arial" charset="0"/>
            </a:endParaRPr>
          </a:p>
        </p:txBody>
      </p:sp>
      <p:sp>
        <p:nvSpPr>
          <p:cNvPr id="13320" name="Rectangle 10"/>
          <p:cNvSpPr>
            <a:spLocks noChangeArrowheads="1"/>
          </p:cNvSpPr>
          <p:nvPr/>
        </p:nvSpPr>
        <p:spPr bwMode="auto">
          <a:xfrm>
            <a:off x="9664701" y="4687889"/>
            <a:ext cx="760413" cy="168275"/>
          </a:xfrm>
          <a:prstGeom prst="rect">
            <a:avLst/>
          </a:prstGeom>
          <a:noFill/>
          <a:ln w="9525">
            <a:noFill/>
            <a:miter lim="800000"/>
            <a:headEnd/>
            <a:tailEnd/>
          </a:ln>
        </p:spPr>
        <p:txBody>
          <a:bodyPr wrap="none" lIns="0" tIns="0" rIns="0" bIns="0">
            <a:spAutoFit/>
          </a:bodyPr>
          <a:lstStyle/>
          <a:p>
            <a:r>
              <a:rPr lang="en-US" sz="1100" b="1">
                <a:solidFill>
                  <a:srgbClr val="000000"/>
                </a:solidFill>
              </a:rPr>
              <a:t>Spinal cord</a:t>
            </a:r>
            <a:endParaRPr lang="en-US" b="1">
              <a:latin typeface="Arial" charset="0"/>
            </a:endParaRPr>
          </a:p>
        </p:txBody>
      </p:sp>
      <p:sp>
        <p:nvSpPr>
          <p:cNvPr id="13321" name="Rectangle 13"/>
          <p:cNvSpPr>
            <a:spLocks noChangeArrowheads="1"/>
          </p:cNvSpPr>
          <p:nvPr/>
        </p:nvSpPr>
        <p:spPr bwMode="auto">
          <a:xfrm>
            <a:off x="8623300" y="3049589"/>
            <a:ext cx="1608138" cy="168275"/>
          </a:xfrm>
          <a:prstGeom prst="rect">
            <a:avLst/>
          </a:prstGeom>
          <a:noFill/>
          <a:ln w="9525">
            <a:noFill/>
            <a:miter lim="800000"/>
            <a:headEnd/>
            <a:tailEnd/>
          </a:ln>
        </p:spPr>
        <p:txBody>
          <a:bodyPr wrap="none" lIns="0" tIns="0" rIns="0" bIns="0">
            <a:spAutoFit/>
          </a:bodyPr>
          <a:lstStyle/>
          <a:p>
            <a:r>
              <a:rPr lang="en-US" sz="1100" b="1">
                <a:solidFill>
                  <a:srgbClr val="000000"/>
                </a:solidFill>
              </a:rPr>
              <a:t>Axon of sensory neuron</a:t>
            </a:r>
            <a:endParaRPr lang="en-US" b="1">
              <a:latin typeface="Arial" charset="0"/>
            </a:endParaRPr>
          </a:p>
        </p:txBody>
      </p:sp>
      <p:sp>
        <p:nvSpPr>
          <p:cNvPr id="13322" name="Rectangle 14"/>
          <p:cNvSpPr>
            <a:spLocks noChangeArrowheads="1"/>
          </p:cNvSpPr>
          <p:nvPr/>
        </p:nvSpPr>
        <p:spPr bwMode="auto">
          <a:xfrm>
            <a:off x="8629650" y="2676526"/>
            <a:ext cx="1885950" cy="168275"/>
          </a:xfrm>
          <a:prstGeom prst="rect">
            <a:avLst/>
          </a:prstGeom>
          <a:noFill/>
          <a:ln w="9525">
            <a:noFill/>
            <a:miter lim="800000"/>
            <a:headEnd/>
            <a:tailEnd/>
          </a:ln>
        </p:spPr>
        <p:txBody>
          <a:bodyPr wrap="none" lIns="0" tIns="0" rIns="0" bIns="0">
            <a:spAutoFit/>
          </a:bodyPr>
          <a:lstStyle/>
          <a:p>
            <a:r>
              <a:rPr lang="en-US" sz="1100" b="1">
                <a:solidFill>
                  <a:srgbClr val="000000"/>
                </a:solidFill>
              </a:rPr>
              <a:t>Cell body of sensory neuron</a:t>
            </a:r>
            <a:endParaRPr lang="en-US" b="1">
              <a:latin typeface="Arial" charset="0"/>
            </a:endParaRPr>
          </a:p>
        </p:txBody>
      </p:sp>
      <p:sp>
        <p:nvSpPr>
          <p:cNvPr id="13323" name="Line 31"/>
          <p:cNvSpPr>
            <a:spLocks noChangeShapeType="1"/>
          </p:cNvSpPr>
          <p:nvPr/>
        </p:nvSpPr>
        <p:spPr bwMode="auto">
          <a:xfrm flipH="1">
            <a:off x="2019301" y="6691314"/>
            <a:ext cx="879475" cy="1587"/>
          </a:xfrm>
          <a:prstGeom prst="line">
            <a:avLst/>
          </a:prstGeom>
          <a:noFill/>
          <a:ln w="9525">
            <a:solidFill>
              <a:srgbClr val="000000"/>
            </a:solidFill>
            <a:round/>
            <a:headEnd/>
            <a:tailEnd/>
          </a:ln>
        </p:spPr>
        <p:txBody>
          <a:bodyPr/>
          <a:lstStyle/>
          <a:p>
            <a:endParaRPr lang="en-US"/>
          </a:p>
        </p:txBody>
      </p:sp>
      <p:sp>
        <p:nvSpPr>
          <p:cNvPr id="13324" name="Freeform 32"/>
          <p:cNvSpPr>
            <a:spLocks/>
          </p:cNvSpPr>
          <p:nvPr/>
        </p:nvSpPr>
        <p:spPr bwMode="auto">
          <a:xfrm>
            <a:off x="2030414" y="6107114"/>
            <a:ext cx="854075" cy="522287"/>
          </a:xfrm>
          <a:custGeom>
            <a:avLst/>
            <a:gdLst>
              <a:gd name="T0" fmla="*/ 2147483647 w 538"/>
              <a:gd name="T1" fmla="*/ 2147483647 h 329"/>
              <a:gd name="T2" fmla="*/ 2147483647 w 538"/>
              <a:gd name="T3" fmla="*/ 0 h 329"/>
              <a:gd name="T4" fmla="*/ 0 w 538"/>
              <a:gd name="T5" fmla="*/ 0 h 329"/>
              <a:gd name="T6" fmla="*/ 0 60000 65536"/>
              <a:gd name="T7" fmla="*/ 0 60000 65536"/>
              <a:gd name="T8" fmla="*/ 0 60000 65536"/>
              <a:gd name="T9" fmla="*/ 0 w 538"/>
              <a:gd name="T10" fmla="*/ 0 h 329"/>
              <a:gd name="T11" fmla="*/ 538 w 538"/>
              <a:gd name="T12" fmla="*/ 329 h 329"/>
            </a:gdLst>
            <a:ahLst/>
            <a:cxnLst>
              <a:cxn ang="T6">
                <a:pos x="T0" y="T1"/>
              </a:cxn>
              <a:cxn ang="T7">
                <a:pos x="T2" y="T3"/>
              </a:cxn>
              <a:cxn ang="T8">
                <a:pos x="T4" y="T5"/>
              </a:cxn>
            </a:cxnLst>
            <a:rect l="T9" t="T10" r="T11" b="T12"/>
            <a:pathLst>
              <a:path w="538" h="329">
                <a:moveTo>
                  <a:pt x="538" y="329"/>
                </a:moveTo>
                <a:lnTo>
                  <a:pt x="100" y="0"/>
                </a:lnTo>
                <a:lnTo>
                  <a:pt x="0" y="0"/>
                </a:lnTo>
              </a:path>
            </a:pathLst>
          </a:custGeom>
          <a:noFill/>
          <a:ln w="9525">
            <a:solidFill>
              <a:srgbClr val="000000"/>
            </a:solidFill>
            <a:round/>
            <a:headEnd/>
            <a:tailEnd/>
          </a:ln>
        </p:spPr>
        <p:txBody>
          <a:bodyPr/>
          <a:lstStyle/>
          <a:p>
            <a:endParaRPr lang="en-US"/>
          </a:p>
        </p:txBody>
      </p:sp>
      <p:sp>
        <p:nvSpPr>
          <p:cNvPr id="13325" name="Freeform 33"/>
          <p:cNvSpPr>
            <a:spLocks/>
          </p:cNvSpPr>
          <p:nvPr/>
        </p:nvSpPr>
        <p:spPr bwMode="auto">
          <a:xfrm>
            <a:off x="7902576" y="2757489"/>
            <a:ext cx="696913" cy="1100137"/>
          </a:xfrm>
          <a:custGeom>
            <a:avLst/>
            <a:gdLst>
              <a:gd name="T0" fmla="*/ 0 w 439"/>
              <a:gd name="T1" fmla="*/ 2147483647 h 693"/>
              <a:gd name="T2" fmla="*/ 2147483647 w 439"/>
              <a:gd name="T3" fmla="*/ 0 h 693"/>
              <a:gd name="T4" fmla="*/ 2147483647 w 439"/>
              <a:gd name="T5" fmla="*/ 0 h 693"/>
              <a:gd name="T6" fmla="*/ 0 60000 65536"/>
              <a:gd name="T7" fmla="*/ 0 60000 65536"/>
              <a:gd name="T8" fmla="*/ 0 60000 65536"/>
              <a:gd name="T9" fmla="*/ 0 w 439"/>
              <a:gd name="T10" fmla="*/ 0 h 693"/>
              <a:gd name="T11" fmla="*/ 439 w 439"/>
              <a:gd name="T12" fmla="*/ 693 h 693"/>
            </a:gdLst>
            <a:ahLst/>
            <a:cxnLst>
              <a:cxn ang="T6">
                <a:pos x="T0" y="T1"/>
              </a:cxn>
              <a:cxn ang="T7">
                <a:pos x="T2" y="T3"/>
              </a:cxn>
              <a:cxn ang="T8">
                <a:pos x="T4" y="T5"/>
              </a:cxn>
            </a:cxnLst>
            <a:rect l="T9" t="T10" r="T11" b="T12"/>
            <a:pathLst>
              <a:path w="439" h="693">
                <a:moveTo>
                  <a:pt x="0" y="693"/>
                </a:moveTo>
                <a:lnTo>
                  <a:pt x="356" y="0"/>
                </a:lnTo>
                <a:lnTo>
                  <a:pt x="439" y="0"/>
                </a:lnTo>
              </a:path>
            </a:pathLst>
          </a:custGeom>
          <a:noFill/>
          <a:ln w="9525">
            <a:solidFill>
              <a:srgbClr val="000000"/>
            </a:solidFill>
            <a:round/>
            <a:headEnd/>
            <a:tailEnd/>
          </a:ln>
        </p:spPr>
        <p:txBody>
          <a:bodyPr/>
          <a:lstStyle/>
          <a:p>
            <a:endParaRPr lang="en-US"/>
          </a:p>
        </p:txBody>
      </p:sp>
      <p:sp>
        <p:nvSpPr>
          <p:cNvPr id="13326" name="Freeform 34"/>
          <p:cNvSpPr>
            <a:spLocks/>
          </p:cNvSpPr>
          <p:nvPr/>
        </p:nvSpPr>
        <p:spPr bwMode="auto">
          <a:xfrm>
            <a:off x="8216900" y="3130551"/>
            <a:ext cx="369888" cy="531813"/>
          </a:xfrm>
          <a:custGeom>
            <a:avLst/>
            <a:gdLst>
              <a:gd name="T0" fmla="*/ 0 w 233"/>
              <a:gd name="T1" fmla="*/ 2147483647 h 335"/>
              <a:gd name="T2" fmla="*/ 2147483647 w 233"/>
              <a:gd name="T3" fmla="*/ 0 h 335"/>
              <a:gd name="T4" fmla="*/ 2147483647 w 233"/>
              <a:gd name="T5" fmla="*/ 0 h 335"/>
              <a:gd name="T6" fmla="*/ 0 60000 65536"/>
              <a:gd name="T7" fmla="*/ 0 60000 65536"/>
              <a:gd name="T8" fmla="*/ 0 60000 65536"/>
              <a:gd name="T9" fmla="*/ 0 w 233"/>
              <a:gd name="T10" fmla="*/ 0 h 335"/>
              <a:gd name="T11" fmla="*/ 233 w 233"/>
              <a:gd name="T12" fmla="*/ 335 h 335"/>
            </a:gdLst>
            <a:ahLst/>
            <a:cxnLst>
              <a:cxn ang="T6">
                <a:pos x="T0" y="T1"/>
              </a:cxn>
              <a:cxn ang="T7">
                <a:pos x="T2" y="T3"/>
              </a:cxn>
              <a:cxn ang="T8">
                <a:pos x="T4" y="T5"/>
              </a:cxn>
            </a:cxnLst>
            <a:rect l="T9" t="T10" r="T11" b="T12"/>
            <a:pathLst>
              <a:path w="233" h="335">
                <a:moveTo>
                  <a:pt x="0" y="335"/>
                </a:moveTo>
                <a:lnTo>
                  <a:pt x="166" y="0"/>
                </a:lnTo>
                <a:lnTo>
                  <a:pt x="233" y="0"/>
                </a:lnTo>
              </a:path>
            </a:pathLst>
          </a:custGeom>
          <a:noFill/>
          <a:ln w="9525">
            <a:solidFill>
              <a:srgbClr val="000000"/>
            </a:solidFill>
            <a:round/>
            <a:headEnd/>
            <a:tailEnd/>
          </a:ln>
        </p:spPr>
        <p:txBody>
          <a:bodyPr/>
          <a:lstStyle/>
          <a:p>
            <a:endParaRPr lang="en-US"/>
          </a:p>
        </p:txBody>
      </p:sp>
      <p:sp>
        <p:nvSpPr>
          <p:cNvPr id="13327" name="Freeform 35"/>
          <p:cNvSpPr>
            <a:spLocks/>
          </p:cNvSpPr>
          <p:nvPr/>
        </p:nvSpPr>
        <p:spPr bwMode="auto">
          <a:xfrm>
            <a:off x="7145338" y="4694239"/>
            <a:ext cx="387350" cy="204787"/>
          </a:xfrm>
          <a:custGeom>
            <a:avLst/>
            <a:gdLst>
              <a:gd name="T0" fmla="*/ 0 w 244"/>
              <a:gd name="T1" fmla="*/ 0 h 129"/>
              <a:gd name="T2" fmla="*/ 2147483647 w 244"/>
              <a:gd name="T3" fmla="*/ 2147483647 h 129"/>
              <a:gd name="T4" fmla="*/ 2147483647 w 244"/>
              <a:gd name="T5" fmla="*/ 2147483647 h 129"/>
              <a:gd name="T6" fmla="*/ 0 60000 65536"/>
              <a:gd name="T7" fmla="*/ 0 60000 65536"/>
              <a:gd name="T8" fmla="*/ 0 60000 65536"/>
              <a:gd name="T9" fmla="*/ 0 w 244"/>
              <a:gd name="T10" fmla="*/ 0 h 129"/>
              <a:gd name="T11" fmla="*/ 244 w 244"/>
              <a:gd name="T12" fmla="*/ 129 h 129"/>
            </a:gdLst>
            <a:ahLst/>
            <a:cxnLst>
              <a:cxn ang="T6">
                <a:pos x="T0" y="T1"/>
              </a:cxn>
              <a:cxn ang="T7">
                <a:pos x="T2" y="T3"/>
              </a:cxn>
              <a:cxn ang="T8">
                <a:pos x="T4" y="T5"/>
              </a:cxn>
            </a:cxnLst>
            <a:rect l="T9" t="T10" r="T11" b="T12"/>
            <a:pathLst>
              <a:path w="244" h="129">
                <a:moveTo>
                  <a:pt x="0" y="0"/>
                </a:moveTo>
                <a:lnTo>
                  <a:pt x="115" y="129"/>
                </a:lnTo>
                <a:lnTo>
                  <a:pt x="244" y="129"/>
                </a:lnTo>
              </a:path>
            </a:pathLst>
          </a:custGeom>
          <a:noFill/>
          <a:ln w="9525">
            <a:solidFill>
              <a:srgbClr val="000000"/>
            </a:solidFill>
            <a:round/>
            <a:headEnd/>
            <a:tailEnd/>
          </a:ln>
        </p:spPr>
        <p:txBody>
          <a:bodyPr/>
          <a:lstStyle/>
          <a:p>
            <a:endParaRPr lang="en-US"/>
          </a:p>
        </p:txBody>
      </p:sp>
      <p:sp>
        <p:nvSpPr>
          <p:cNvPr id="13328" name="Freeform 36"/>
          <p:cNvSpPr>
            <a:spLocks/>
          </p:cNvSpPr>
          <p:nvPr/>
        </p:nvSpPr>
        <p:spPr bwMode="auto">
          <a:xfrm>
            <a:off x="8729663" y="3357563"/>
            <a:ext cx="468312" cy="639762"/>
          </a:xfrm>
          <a:custGeom>
            <a:avLst/>
            <a:gdLst>
              <a:gd name="T0" fmla="*/ 0 w 295"/>
              <a:gd name="T1" fmla="*/ 2147483647 h 403"/>
              <a:gd name="T2" fmla="*/ 2147483647 w 295"/>
              <a:gd name="T3" fmla="*/ 0 h 403"/>
              <a:gd name="T4" fmla="*/ 2147483647 w 295"/>
              <a:gd name="T5" fmla="*/ 0 h 403"/>
              <a:gd name="T6" fmla="*/ 0 60000 65536"/>
              <a:gd name="T7" fmla="*/ 0 60000 65536"/>
              <a:gd name="T8" fmla="*/ 0 60000 65536"/>
              <a:gd name="T9" fmla="*/ 0 w 295"/>
              <a:gd name="T10" fmla="*/ 0 h 403"/>
              <a:gd name="T11" fmla="*/ 295 w 295"/>
              <a:gd name="T12" fmla="*/ 403 h 403"/>
            </a:gdLst>
            <a:ahLst/>
            <a:cxnLst>
              <a:cxn ang="T6">
                <a:pos x="T0" y="T1"/>
              </a:cxn>
              <a:cxn ang="T7">
                <a:pos x="T2" y="T3"/>
              </a:cxn>
              <a:cxn ang="T8">
                <a:pos x="T4" y="T5"/>
              </a:cxn>
            </a:cxnLst>
            <a:rect l="T9" t="T10" r="T11" b="T12"/>
            <a:pathLst>
              <a:path w="295" h="403">
                <a:moveTo>
                  <a:pt x="0" y="403"/>
                </a:moveTo>
                <a:lnTo>
                  <a:pt x="200" y="0"/>
                </a:lnTo>
                <a:lnTo>
                  <a:pt x="295" y="0"/>
                </a:lnTo>
              </a:path>
            </a:pathLst>
          </a:custGeom>
          <a:noFill/>
          <a:ln w="9525">
            <a:solidFill>
              <a:srgbClr val="000000"/>
            </a:solidFill>
            <a:round/>
            <a:headEnd/>
            <a:tailEnd/>
          </a:ln>
        </p:spPr>
        <p:txBody>
          <a:bodyPr/>
          <a:lstStyle/>
          <a:p>
            <a:endParaRPr lang="en-US"/>
          </a:p>
        </p:txBody>
      </p:sp>
      <p:sp>
        <p:nvSpPr>
          <p:cNvPr id="13329" name="Freeform 37"/>
          <p:cNvSpPr>
            <a:spLocks/>
          </p:cNvSpPr>
          <p:nvPr/>
        </p:nvSpPr>
        <p:spPr bwMode="auto">
          <a:xfrm>
            <a:off x="9245600" y="4541839"/>
            <a:ext cx="393700" cy="231775"/>
          </a:xfrm>
          <a:custGeom>
            <a:avLst/>
            <a:gdLst>
              <a:gd name="T0" fmla="*/ 2147483647 w 248"/>
              <a:gd name="T1" fmla="*/ 2147483647 h 146"/>
              <a:gd name="T2" fmla="*/ 2147483647 w 248"/>
              <a:gd name="T3" fmla="*/ 2147483647 h 146"/>
              <a:gd name="T4" fmla="*/ 0 w 248"/>
              <a:gd name="T5" fmla="*/ 0 h 146"/>
              <a:gd name="T6" fmla="*/ 0 60000 65536"/>
              <a:gd name="T7" fmla="*/ 0 60000 65536"/>
              <a:gd name="T8" fmla="*/ 0 60000 65536"/>
              <a:gd name="T9" fmla="*/ 0 w 248"/>
              <a:gd name="T10" fmla="*/ 0 h 146"/>
              <a:gd name="T11" fmla="*/ 248 w 248"/>
              <a:gd name="T12" fmla="*/ 146 h 146"/>
            </a:gdLst>
            <a:ahLst/>
            <a:cxnLst>
              <a:cxn ang="T6">
                <a:pos x="T0" y="T1"/>
              </a:cxn>
              <a:cxn ang="T7">
                <a:pos x="T2" y="T3"/>
              </a:cxn>
              <a:cxn ang="T8">
                <a:pos x="T4" y="T5"/>
              </a:cxn>
            </a:cxnLst>
            <a:rect l="T9" t="T10" r="T11" b="T12"/>
            <a:pathLst>
              <a:path w="248" h="146">
                <a:moveTo>
                  <a:pt x="248" y="146"/>
                </a:moveTo>
                <a:lnTo>
                  <a:pt x="127" y="146"/>
                </a:lnTo>
                <a:lnTo>
                  <a:pt x="0" y="0"/>
                </a:lnTo>
              </a:path>
            </a:pathLst>
          </a:custGeom>
          <a:noFill/>
          <a:ln w="9525">
            <a:solidFill>
              <a:srgbClr val="000000"/>
            </a:solidFill>
            <a:round/>
            <a:headEnd/>
            <a:tailEnd/>
          </a:ln>
        </p:spPr>
        <p:txBody>
          <a:bodyPr/>
          <a:lstStyle/>
          <a:p>
            <a:endParaRPr lang="en-US"/>
          </a:p>
        </p:txBody>
      </p:sp>
      <p:sp>
        <p:nvSpPr>
          <p:cNvPr id="13330" name="Freeform 38"/>
          <p:cNvSpPr>
            <a:spLocks/>
          </p:cNvSpPr>
          <p:nvPr/>
        </p:nvSpPr>
        <p:spPr bwMode="auto">
          <a:xfrm>
            <a:off x="5305426" y="4532313"/>
            <a:ext cx="542925" cy="360362"/>
          </a:xfrm>
          <a:custGeom>
            <a:avLst/>
            <a:gdLst>
              <a:gd name="T0" fmla="*/ 0 w 342"/>
              <a:gd name="T1" fmla="*/ 0 h 227"/>
              <a:gd name="T2" fmla="*/ 2147483647 w 342"/>
              <a:gd name="T3" fmla="*/ 2147483647 h 227"/>
              <a:gd name="T4" fmla="*/ 2147483647 w 342"/>
              <a:gd name="T5" fmla="*/ 2147483647 h 227"/>
              <a:gd name="T6" fmla="*/ 0 60000 65536"/>
              <a:gd name="T7" fmla="*/ 0 60000 65536"/>
              <a:gd name="T8" fmla="*/ 0 60000 65536"/>
              <a:gd name="T9" fmla="*/ 0 w 342"/>
              <a:gd name="T10" fmla="*/ 0 h 227"/>
              <a:gd name="T11" fmla="*/ 342 w 342"/>
              <a:gd name="T12" fmla="*/ 227 h 227"/>
            </a:gdLst>
            <a:ahLst/>
            <a:cxnLst>
              <a:cxn ang="T6">
                <a:pos x="T0" y="T1"/>
              </a:cxn>
              <a:cxn ang="T7">
                <a:pos x="T2" y="T3"/>
              </a:cxn>
              <a:cxn ang="T8">
                <a:pos x="T4" y="T5"/>
              </a:cxn>
            </a:cxnLst>
            <a:rect l="T9" t="T10" r="T11" b="T12"/>
            <a:pathLst>
              <a:path w="342" h="227">
                <a:moveTo>
                  <a:pt x="0" y="0"/>
                </a:moveTo>
                <a:lnTo>
                  <a:pt x="217" y="227"/>
                </a:lnTo>
                <a:lnTo>
                  <a:pt x="342" y="227"/>
                </a:lnTo>
              </a:path>
            </a:pathLst>
          </a:custGeom>
          <a:noFill/>
          <a:ln w="9525">
            <a:solidFill>
              <a:srgbClr val="000000"/>
            </a:solidFill>
            <a:round/>
            <a:headEnd/>
            <a:tailEnd/>
          </a:ln>
        </p:spPr>
        <p:txBody>
          <a:bodyPr/>
          <a:lstStyle/>
          <a:p>
            <a:endParaRPr lang="en-US"/>
          </a:p>
        </p:txBody>
      </p:sp>
      <p:sp>
        <p:nvSpPr>
          <p:cNvPr id="13331" name="Line 39"/>
          <p:cNvSpPr>
            <a:spLocks noChangeShapeType="1"/>
          </p:cNvSpPr>
          <p:nvPr/>
        </p:nvSpPr>
        <p:spPr bwMode="auto">
          <a:xfrm flipV="1">
            <a:off x="6302375" y="3495675"/>
            <a:ext cx="1588" cy="376238"/>
          </a:xfrm>
          <a:prstGeom prst="line">
            <a:avLst/>
          </a:prstGeom>
          <a:noFill/>
          <a:ln w="9525">
            <a:solidFill>
              <a:srgbClr val="000000"/>
            </a:solidFill>
            <a:round/>
            <a:headEnd/>
            <a:tailEnd/>
          </a:ln>
        </p:spPr>
        <p:txBody>
          <a:bodyPr/>
          <a:lstStyle/>
          <a:p>
            <a:endParaRPr lang="en-US"/>
          </a:p>
        </p:txBody>
      </p:sp>
      <p:sp>
        <p:nvSpPr>
          <p:cNvPr id="13332" name="Freeform 40"/>
          <p:cNvSpPr>
            <a:spLocks/>
          </p:cNvSpPr>
          <p:nvPr/>
        </p:nvSpPr>
        <p:spPr bwMode="auto">
          <a:xfrm>
            <a:off x="2413000" y="5513389"/>
            <a:ext cx="552450" cy="1063625"/>
          </a:xfrm>
          <a:custGeom>
            <a:avLst/>
            <a:gdLst>
              <a:gd name="T0" fmla="*/ 2147483647 w 348"/>
              <a:gd name="T1" fmla="*/ 2147483647 h 670"/>
              <a:gd name="T2" fmla="*/ 2147483647 w 348"/>
              <a:gd name="T3" fmla="*/ 0 h 670"/>
              <a:gd name="T4" fmla="*/ 0 w 348"/>
              <a:gd name="T5" fmla="*/ 0 h 670"/>
              <a:gd name="T6" fmla="*/ 0 60000 65536"/>
              <a:gd name="T7" fmla="*/ 0 60000 65536"/>
              <a:gd name="T8" fmla="*/ 0 60000 65536"/>
              <a:gd name="T9" fmla="*/ 0 w 348"/>
              <a:gd name="T10" fmla="*/ 0 h 670"/>
              <a:gd name="T11" fmla="*/ 348 w 348"/>
              <a:gd name="T12" fmla="*/ 670 h 670"/>
            </a:gdLst>
            <a:ahLst/>
            <a:cxnLst>
              <a:cxn ang="T6">
                <a:pos x="T0" y="T1"/>
              </a:cxn>
              <a:cxn ang="T7">
                <a:pos x="T2" y="T3"/>
              </a:cxn>
              <a:cxn ang="T8">
                <a:pos x="T4" y="T5"/>
              </a:cxn>
            </a:cxnLst>
            <a:rect l="T9" t="T10" r="T11" b="T12"/>
            <a:pathLst>
              <a:path w="348" h="670">
                <a:moveTo>
                  <a:pt x="348" y="670"/>
                </a:moveTo>
                <a:lnTo>
                  <a:pt x="191" y="0"/>
                </a:lnTo>
                <a:lnTo>
                  <a:pt x="0" y="0"/>
                </a:lnTo>
              </a:path>
            </a:pathLst>
          </a:custGeom>
          <a:noFill/>
          <a:ln w="9525">
            <a:solidFill>
              <a:srgbClr val="000000"/>
            </a:solidFill>
            <a:round/>
            <a:headEnd/>
            <a:tailEnd/>
          </a:ln>
        </p:spPr>
        <p:txBody>
          <a:bodyPr/>
          <a:lstStyle/>
          <a:p>
            <a:endParaRPr lang="en-US"/>
          </a:p>
        </p:txBody>
      </p:sp>
      <p:sp>
        <p:nvSpPr>
          <p:cNvPr id="13333" name="Freeform 41"/>
          <p:cNvSpPr>
            <a:spLocks/>
          </p:cNvSpPr>
          <p:nvPr/>
        </p:nvSpPr>
        <p:spPr bwMode="auto">
          <a:xfrm>
            <a:off x="8742363" y="4308476"/>
            <a:ext cx="882650" cy="746125"/>
          </a:xfrm>
          <a:custGeom>
            <a:avLst/>
            <a:gdLst>
              <a:gd name="T0" fmla="*/ 0 w 556"/>
              <a:gd name="T1" fmla="*/ 0 h 470"/>
              <a:gd name="T2" fmla="*/ 2147483647 w 556"/>
              <a:gd name="T3" fmla="*/ 2147483647 h 470"/>
              <a:gd name="T4" fmla="*/ 2147483647 w 556"/>
              <a:gd name="T5" fmla="*/ 2147483647 h 470"/>
              <a:gd name="T6" fmla="*/ 0 60000 65536"/>
              <a:gd name="T7" fmla="*/ 0 60000 65536"/>
              <a:gd name="T8" fmla="*/ 0 60000 65536"/>
              <a:gd name="T9" fmla="*/ 0 w 556"/>
              <a:gd name="T10" fmla="*/ 0 h 470"/>
              <a:gd name="T11" fmla="*/ 556 w 556"/>
              <a:gd name="T12" fmla="*/ 470 h 470"/>
            </a:gdLst>
            <a:ahLst/>
            <a:cxnLst>
              <a:cxn ang="T6">
                <a:pos x="T0" y="T1"/>
              </a:cxn>
              <a:cxn ang="T7">
                <a:pos x="T2" y="T3"/>
              </a:cxn>
              <a:cxn ang="T8">
                <a:pos x="T4" y="T5"/>
              </a:cxn>
            </a:cxnLst>
            <a:rect l="T9" t="T10" r="T11" b="T12"/>
            <a:pathLst>
              <a:path w="556" h="470">
                <a:moveTo>
                  <a:pt x="0" y="0"/>
                </a:moveTo>
                <a:lnTo>
                  <a:pt x="432" y="470"/>
                </a:lnTo>
                <a:lnTo>
                  <a:pt x="556" y="470"/>
                </a:lnTo>
              </a:path>
            </a:pathLst>
          </a:custGeom>
          <a:noFill/>
          <a:ln w="9525">
            <a:solidFill>
              <a:srgbClr val="000000"/>
            </a:solidFill>
            <a:round/>
            <a:headEnd/>
            <a:tailEnd/>
          </a:ln>
        </p:spPr>
        <p:txBody>
          <a:bodyPr/>
          <a:lstStyle/>
          <a:p>
            <a:endParaRPr lang="en-US"/>
          </a:p>
        </p:txBody>
      </p:sp>
      <p:sp>
        <p:nvSpPr>
          <p:cNvPr id="13334" name="Text Box 42"/>
          <p:cNvSpPr txBox="1">
            <a:spLocks noChangeArrowheads="1"/>
          </p:cNvSpPr>
          <p:nvPr/>
        </p:nvSpPr>
        <p:spPr bwMode="auto">
          <a:xfrm>
            <a:off x="1647826" y="5435601"/>
            <a:ext cx="828675" cy="504825"/>
          </a:xfrm>
          <a:prstGeom prst="rect">
            <a:avLst/>
          </a:prstGeom>
          <a:noFill/>
          <a:ln w="9525">
            <a:noFill/>
            <a:miter lim="800000"/>
            <a:headEnd/>
            <a:tailEnd/>
          </a:ln>
        </p:spPr>
        <p:txBody>
          <a:bodyPr wrap="none" lIns="0" tIns="0" bIns="0">
            <a:spAutoFit/>
          </a:bodyPr>
          <a:lstStyle/>
          <a:p>
            <a:r>
              <a:rPr lang="en-US" sz="1100" b="1"/>
              <a:t>Dendrite of</a:t>
            </a:r>
          </a:p>
          <a:p>
            <a:r>
              <a:rPr lang="en-US" sz="1100" b="1"/>
              <a:t>sensory</a:t>
            </a:r>
          </a:p>
          <a:p>
            <a:r>
              <a:rPr lang="en-US" sz="1100" b="1"/>
              <a:t>neuron</a:t>
            </a:r>
          </a:p>
        </p:txBody>
      </p:sp>
      <p:sp>
        <p:nvSpPr>
          <p:cNvPr id="13335" name="Text Box 43"/>
          <p:cNvSpPr txBox="1">
            <a:spLocks noChangeArrowheads="1"/>
          </p:cNvSpPr>
          <p:nvPr/>
        </p:nvSpPr>
        <p:spPr bwMode="auto">
          <a:xfrm>
            <a:off x="1647826" y="6022976"/>
            <a:ext cx="650875" cy="504825"/>
          </a:xfrm>
          <a:prstGeom prst="rect">
            <a:avLst/>
          </a:prstGeom>
          <a:noFill/>
          <a:ln w="9525">
            <a:noFill/>
            <a:miter lim="800000"/>
            <a:headEnd/>
            <a:tailEnd/>
          </a:ln>
        </p:spPr>
        <p:txBody>
          <a:bodyPr wrap="none" lIns="0" tIns="0" bIns="0">
            <a:spAutoFit/>
          </a:bodyPr>
          <a:lstStyle/>
          <a:p>
            <a:r>
              <a:rPr lang="en-US" sz="1100" b="1"/>
              <a:t>Pain</a:t>
            </a:r>
          </a:p>
          <a:p>
            <a:r>
              <a:rPr lang="en-US" sz="1100" b="1"/>
              <a:t>receptor</a:t>
            </a:r>
          </a:p>
          <a:p>
            <a:r>
              <a:rPr lang="en-US" sz="1100" b="1"/>
              <a:t>in skin</a:t>
            </a:r>
          </a:p>
        </p:txBody>
      </p:sp>
      <p:sp>
        <p:nvSpPr>
          <p:cNvPr id="13336" name="Text Box 44"/>
          <p:cNvSpPr txBox="1">
            <a:spLocks noChangeArrowheads="1"/>
          </p:cNvSpPr>
          <p:nvPr/>
        </p:nvSpPr>
        <p:spPr bwMode="auto">
          <a:xfrm>
            <a:off x="5911850" y="3143250"/>
            <a:ext cx="788988" cy="336550"/>
          </a:xfrm>
          <a:prstGeom prst="rect">
            <a:avLst/>
          </a:prstGeom>
          <a:noFill/>
          <a:ln w="9525">
            <a:noFill/>
            <a:miter lim="800000"/>
            <a:headEnd/>
            <a:tailEnd/>
          </a:ln>
        </p:spPr>
        <p:txBody>
          <a:bodyPr wrap="none" lIns="0" tIns="0" bIns="0">
            <a:spAutoFit/>
          </a:bodyPr>
          <a:lstStyle/>
          <a:p>
            <a:r>
              <a:rPr lang="en-US" sz="1100" b="1"/>
              <a:t>Direction</a:t>
            </a:r>
          </a:p>
          <a:p>
            <a:r>
              <a:rPr lang="en-US" sz="1100" b="1"/>
              <a:t>of impulse</a:t>
            </a:r>
          </a:p>
        </p:txBody>
      </p:sp>
      <p:sp>
        <p:nvSpPr>
          <p:cNvPr id="13337" name="Text Box 45"/>
          <p:cNvSpPr txBox="1">
            <a:spLocks noChangeArrowheads="1"/>
          </p:cNvSpPr>
          <p:nvPr/>
        </p:nvSpPr>
        <p:spPr bwMode="auto">
          <a:xfrm>
            <a:off x="9658351" y="4968875"/>
            <a:ext cx="1000125" cy="336550"/>
          </a:xfrm>
          <a:prstGeom prst="rect">
            <a:avLst/>
          </a:prstGeom>
          <a:noFill/>
          <a:ln w="9525">
            <a:noFill/>
            <a:miter lim="800000"/>
            <a:headEnd/>
            <a:tailEnd/>
          </a:ln>
        </p:spPr>
        <p:txBody>
          <a:bodyPr wrap="none" lIns="0" tIns="0" bIns="0">
            <a:spAutoFit/>
          </a:bodyPr>
          <a:lstStyle/>
          <a:p>
            <a:r>
              <a:rPr lang="en-US" sz="1100" b="1"/>
              <a:t>Cell body of</a:t>
            </a:r>
          </a:p>
          <a:p>
            <a:r>
              <a:rPr lang="en-US" sz="1100" b="1"/>
              <a:t>motor neuron</a:t>
            </a:r>
          </a:p>
        </p:txBody>
      </p:sp>
      <p:sp>
        <p:nvSpPr>
          <p:cNvPr id="13338" name="Text Box 46"/>
          <p:cNvSpPr txBox="1">
            <a:spLocks noChangeArrowheads="1"/>
          </p:cNvSpPr>
          <p:nvPr/>
        </p:nvSpPr>
        <p:spPr bwMode="auto">
          <a:xfrm>
            <a:off x="7562851" y="4803775"/>
            <a:ext cx="1000125" cy="336550"/>
          </a:xfrm>
          <a:prstGeom prst="rect">
            <a:avLst/>
          </a:prstGeom>
          <a:noFill/>
          <a:ln w="9525">
            <a:noFill/>
            <a:miter lim="800000"/>
            <a:headEnd/>
            <a:tailEnd/>
          </a:ln>
        </p:spPr>
        <p:txBody>
          <a:bodyPr wrap="none" lIns="0" tIns="0" bIns="0">
            <a:spAutoFit/>
          </a:bodyPr>
          <a:lstStyle/>
          <a:p>
            <a:r>
              <a:rPr lang="en-US" sz="1100" b="1"/>
              <a:t>Axon of</a:t>
            </a:r>
          </a:p>
          <a:p>
            <a:r>
              <a:rPr lang="en-US" sz="1100" b="1"/>
              <a:t>motor neuron</a:t>
            </a:r>
          </a:p>
        </p:txBody>
      </p:sp>
      <p:sp>
        <p:nvSpPr>
          <p:cNvPr id="13339" name="Text Box 47"/>
          <p:cNvSpPr txBox="1">
            <a:spLocks noChangeArrowheads="1"/>
          </p:cNvSpPr>
          <p:nvPr/>
        </p:nvSpPr>
        <p:spPr bwMode="auto">
          <a:xfrm>
            <a:off x="5886451" y="4816475"/>
            <a:ext cx="1362075" cy="673100"/>
          </a:xfrm>
          <a:prstGeom prst="rect">
            <a:avLst/>
          </a:prstGeom>
          <a:noFill/>
          <a:ln w="9525">
            <a:noFill/>
            <a:miter lim="800000"/>
            <a:headEnd/>
            <a:tailEnd/>
          </a:ln>
        </p:spPr>
        <p:txBody>
          <a:bodyPr wrap="none" lIns="0" tIns="0" bIns="0">
            <a:spAutoFit/>
          </a:bodyPr>
          <a:lstStyle/>
          <a:p>
            <a:r>
              <a:rPr lang="en-US" sz="1100" b="1"/>
              <a:t>Effector (flexor</a:t>
            </a:r>
          </a:p>
          <a:p>
            <a:r>
              <a:rPr lang="en-US" sz="1100" b="1"/>
              <a:t>muscle contracts</a:t>
            </a:r>
          </a:p>
          <a:p>
            <a:r>
              <a:rPr lang="en-US" sz="1100" b="1"/>
              <a:t>and withdraws part</a:t>
            </a:r>
          </a:p>
          <a:p>
            <a:r>
              <a:rPr lang="en-US" sz="1100" b="1"/>
              <a:t>being stimulated)</a:t>
            </a:r>
          </a:p>
        </p:txBody>
      </p:sp>
      <p:sp>
        <p:nvSpPr>
          <p:cNvPr id="13340" name="Text Box 48"/>
          <p:cNvSpPr txBox="1">
            <a:spLocks noChangeArrowheads="1"/>
          </p:cNvSpPr>
          <p:nvPr/>
        </p:nvSpPr>
        <p:spPr bwMode="auto">
          <a:xfrm>
            <a:off x="1628776" y="6602414"/>
            <a:ext cx="411163" cy="168275"/>
          </a:xfrm>
          <a:prstGeom prst="rect">
            <a:avLst/>
          </a:prstGeom>
          <a:noFill/>
          <a:ln w="9525">
            <a:noFill/>
            <a:miter lim="800000"/>
            <a:headEnd/>
            <a:tailEnd/>
          </a:ln>
        </p:spPr>
        <p:txBody>
          <a:bodyPr wrap="none" lIns="0" tIns="0" bIns="0">
            <a:spAutoFit/>
          </a:bodyPr>
          <a:lstStyle/>
          <a:p>
            <a:r>
              <a:rPr lang="en-US" sz="1100" b="1"/>
              <a:t>Tack</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ChangeArrowheads="1"/>
          </p:cNvSpPr>
          <p:nvPr/>
        </p:nvSpPr>
        <p:spPr bwMode="auto">
          <a:xfrm>
            <a:off x="9220200" y="6400800"/>
            <a:ext cx="1295400" cy="304800"/>
          </a:xfrm>
          <a:prstGeom prst="rect">
            <a:avLst/>
          </a:prstGeom>
          <a:noFill/>
          <a:ln w="9525">
            <a:noFill/>
            <a:miter lim="800000"/>
            <a:headEnd/>
            <a:tailEnd/>
          </a:ln>
        </p:spPr>
        <p:txBody>
          <a:bodyPr/>
          <a:lstStyle/>
          <a:p>
            <a:pPr algn="r"/>
            <a:r>
              <a:rPr lang="en-US" sz="1600" i="1">
                <a:solidFill>
                  <a:srgbClr val="000099"/>
                </a:solidFill>
                <a:latin typeface="Verdana" pitchFamily="28" charset="0"/>
              </a:rPr>
              <a:t>Slide 7.24</a:t>
            </a:r>
            <a:endParaRPr lang="en-US" sz="4400" b="1">
              <a:solidFill>
                <a:schemeClr val="tx2"/>
              </a:solidFill>
            </a:endParaRPr>
          </a:p>
        </p:txBody>
      </p:sp>
      <p:sp>
        <p:nvSpPr>
          <p:cNvPr id="35844" name="Text Box 4"/>
          <p:cNvSpPr txBox="1">
            <a:spLocks noChangeArrowheads="1"/>
          </p:cNvSpPr>
          <p:nvPr/>
        </p:nvSpPr>
        <p:spPr bwMode="auto">
          <a:xfrm>
            <a:off x="1828801" y="6461126"/>
            <a:ext cx="4246563" cy="244475"/>
          </a:xfrm>
          <a:prstGeom prst="rect">
            <a:avLst/>
          </a:prstGeom>
          <a:noFill/>
          <a:ln w="9525">
            <a:noFill/>
            <a:miter lim="800000"/>
            <a:headEnd/>
            <a:tailEnd/>
          </a:ln>
        </p:spPr>
        <p:txBody>
          <a:bodyPr wrap="none">
            <a:spAutoFit/>
          </a:bodyPr>
          <a:lstStyle/>
          <a:p>
            <a:pPr algn="l" eaLnBrk="0" hangingPunct="0"/>
            <a:r>
              <a:rPr lang="en-US" sz="1000">
                <a:latin typeface="Times" pitchFamily="28" charset="0"/>
              </a:rPr>
              <a:t>Copyright © 2003 Pearson Education, Inc. publishing as Benjamin Cummings</a:t>
            </a:r>
          </a:p>
        </p:txBody>
      </p:sp>
      <p:sp>
        <p:nvSpPr>
          <p:cNvPr id="35845" name="Rectangle 5"/>
          <p:cNvSpPr>
            <a:spLocks noChangeArrowheads="1"/>
          </p:cNvSpPr>
          <p:nvPr/>
        </p:nvSpPr>
        <p:spPr bwMode="auto">
          <a:xfrm>
            <a:off x="1524000" y="0"/>
            <a:ext cx="152400" cy="1295400"/>
          </a:xfrm>
          <a:prstGeom prst="rect">
            <a:avLst/>
          </a:prstGeom>
          <a:solidFill>
            <a:srgbClr val="009999"/>
          </a:solidFill>
          <a:ln w="25400">
            <a:solidFill>
              <a:srgbClr val="009999"/>
            </a:solidFill>
            <a:miter lim="800000"/>
            <a:headEnd/>
            <a:tailEnd/>
          </a:ln>
        </p:spPr>
        <p:txBody>
          <a:bodyPr wrap="none" anchor="ctr"/>
          <a:lstStyle/>
          <a:p>
            <a:pPr eaLnBrk="0" hangingPunct="0"/>
            <a:endParaRPr lang="en-US">
              <a:latin typeface="Times" pitchFamily="28" charset="0"/>
            </a:endParaRPr>
          </a:p>
        </p:txBody>
      </p:sp>
      <p:sp>
        <p:nvSpPr>
          <p:cNvPr id="35846" name="Line 6"/>
          <p:cNvSpPr>
            <a:spLocks noChangeShapeType="1"/>
          </p:cNvSpPr>
          <p:nvPr/>
        </p:nvSpPr>
        <p:spPr bwMode="auto">
          <a:xfrm>
            <a:off x="1676400" y="228600"/>
            <a:ext cx="8915400" cy="0"/>
          </a:xfrm>
          <a:prstGeom prst="line">
            <a:avLst/>
          </a:prstGeom>
          <a:noFill/>
          <a:ln w="38100">
            <a:solidFill>
              <a:srgbClr val="009999"/>
            </a:solidFill>
            <a:round/>
            <a:headEnd/>
            <a:tailEnd/>
          </a:ln>
        </p:spPr>
        <p:txBody>
          <a:bodyPr wrap="none" anchor="ctr"/>
          <a:lstStyle/>
          <a:p>
            <a:endParaRPr lang="en-US"/>
          </a:p>
        </p:txBody>
      </p:sp>
      <p:sp>
        <p:nvSpPr>
          <p:cNvPr id="35847" name="Text Box 7"/>
          <p:cNvSpPr txBox="1">
            <a:spLocks noChangeArrowheads="1"/>
          </p:cNvSpPr>
          <p:nvPr/>
        </p:nvSpPr>
        <p:spPr bwMode="auto">
          <a:xfrm>
            <a:off x="1905001" y="1752601"/>
            <a:ext cx="8245475" cy="461665"/>
          </a:xfrm>
          <a:prstGeom prst="rect">
            <a:avLst/>
          </a:prstGeom>
          <a:noFill/>
          <a:ln w="9525">
            <a:noFill/>
            <a:miter lim="800000"/>
            <a:headEnd/>
            <a:tailEnd/>
          </a:ln>
        </p:spPr>
        <p:txBody>
          <a:bodyPr>
            <a:spAutoFit/>
          </a:bodyPr>
          <a:lstStyle/>
          <a:p>
            <a:pPr marL="342900" indent="-342900">
              <a:lnSpc>
                <a:spcPct val="80000"/>
              </a:lnSpc>
              <a:spcAft>
                <a:spcPct val="50000"/>
              </a:spcAft>
              <a:buClr>
                <a:srgbClr val="FF6600"/>
              </a:buClr>
            </a:pPr>
            <a:endParaRPr lang="en-US" sz="3000"/>
          </a:p>
        </p:txBody>
      </p:sp>
      <p:pic>
        <p:nvPicPr>
          <p:cNvPr id="35848" name="Picture 8"/>
          <p:cNvPicPr>
            <a:picLocks noChangeAspect="1" noChangeArrowheads="1"/>
          </p:cNvPicPr>
          <p:nvPr/>
        </p:nvPicPr>
        <p:blipFill>
          <a:blip r:embed="rId2"/>
          <a:srcRect b="3589"/>
          <a:stretch>
            <a:fillRect/>
          </a:stretch>
        </p:blipFill>
        <p:spPr bwMode="auto">
          <a:xfrm>
            <a:off x="1905000" y="1447800"/>
            <a:ext cx="8458200" cy="4648200"/>
          </a:xfrm>
          <a:prstGeom prst="rect">
            <a:avLst/>
          </a:prstGeom>
          <a:noFill/>
          <a:ln w="9525">
            <a:noFill/>
            <a:miter lim="800000"/>
            <a:headEnd/>
            <a:tailEnd/>
          </a:ln>
        </p:spPr>
      </p:pic>
      <p:sp>
        <p:nvSpPr>
          <p:cNvPr id="35849" name="Text Box 9"/>
          <p:cNvSpPr txBox="1">
            <a:spLocks noChangeArrowheads="1"/>
          </p:cNvSpPr>
          <p:nvPr/>
        </p:nvSpPr>
        <p:spPr bwMode="auto">
          <a:xfrm>
            <a:off x="9144000" y="5867400"/>
            <a:ext cx="1371600" cy="274638"/>
          </a:xfrm>
          <a:prstGeom prst="rect">
            <a:avLst/>
          </a:prstGeom>
          <a:noFill/>
          <a:ln w="9525">
            <a:noFill/>
            <a:miter lim="800000"/>
            <a:headEnd/>
            <a:tailEnd/>
          </a:ln>
        </p:spPr>
        <p:txBody>
          <a:bodyPr>
            <a:spAutoFit/>
          </a:bodyPr>
          <a:lstStyle/>
          <a:p>
            <a:pPr algn="r" eaLnBrk="0" hangingPunct="0"/>
            <a:r>
              <a:rPr lang="en-US" sz="1200"/>
              <a:t>Figure 7.11b, c</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
        <p:nvSpPr>
          <p:cNvPr id="3" name="Slide Number Placeholder 2"/>
          <p:cNvSpPr>
            <a:spLocks noGrp="1"/>
          </p:cNvSpPr>
          <p:nvPr>
            <p:ph type="sldNum" sz="quarter" idx="12"/>
          </p:nvPr>
        </p:nvSpPr>
        <p:spPr/>
        <p:txBody>
          <a:bodyPr/>
          <a:lstStyle/>
          <a:p>
            <a:pPr>
              <a:defRPr/>
            </a:pPr>
            <a:fld id="{3A67C14E-E3C9-40F8-9DC7-7C52D582EE5F}" type="slidenum">
              <a:rPr lang="en-US" smtClean="0"/>
              <a:pPr>
                <a:defRPr/>
              </a:pPr>
              <a:t>96</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nodePh="1">
                                  <p:stCondLst>
                                    <p:cond delay="0"/>
                                  </p:stCondLst>
                                  <p:endCondLst>
                                    <p:cond delay="0"/>
                                  </p:endCondLst>
                                  <p:childTnLst>
                                    <p:set>
                                      <p:cBhvr>
                                        <p:cTn id="6" dur="1" fill="hold">
                                          <p:stCondLst>
                                            <p:cond delay="0"/>
                                          </p:stCondLst>
                                        </p:cTn>
                                        <p:tgtEl>
                                          <p:spTgt spid="35847"/>
                                        </p:tgtEl>
                                        <p:attrNameLst>
                                          <p:attrName>style.visibility</p:attrName>
                                        </p:attrNameLst>
                                      </p:cBhvr>
                                      <p:to>
                                        <p:strVal val="visible"/>
                                      </p:to>
                                    </p:set>
                                    <p:animEffect transition="in" filter="dissolve">
                                      <p:cBhvr>
                                        <p:cTn id="7" dur="500"/>
                                        <p:tgtEl>
                                          <p:spTgt spid="35847"/>
                                        </p:tgtEl>
                                      </p:cBhvr>
                                    </p:animEffect>
                                  </p:childTnLst>
                                </p:cTn>
                              </p:par>
                            </p:childTnLst>
                          </p:cTn>
                        </p:par>
                        <p:par>
                          <p:cTn id="8" fill="hold">
                            <p:stCondLst>
                              <p:cond delay="500"/>
                            </p:stCondLst>
                            <p:childTnLst>
                              <p:par>
                                <p:cTn id="9" presetID="9" presetClass="entr" presetSubtype="0" fill="hold" nodeType="afterEffect">
                                  <p:stCondLst>
                                    <p:cond delay="0"/>
                                  </p:stCondLst>
                                  <p:childTnLst>
                                    <p:set>
                                      <p:cBhvr>
                                        <p:cTn id="10" dur="1" fill="hold">
                                          <p:stCondLst>
                                            <p:cond delay="0"/>
                                          </p:stCondLst>
                                        </p:cTn>
                                        <p:tgtEl>
                                          <p:spTgt spid="35848"/>
                                        </p:tgtEl>
                                        <p:attrNameLst>
                                          <p:attrName>style.visibility</p:attrName>
                                        </p:attrNameLst>
                                      </p:cBhvr>
                                      <p:to>
                                        <p:strVal val="visible"/>
                                      </p:to>
                                    </p:set>
                                    <p:animEffect transition="in" filter="dissolve">
                                      <p:cBhvr>
                                        <p:cTn id="11" dur="500"/>
                                        <p:tgtEl>
                                          <p:spTgt spid="35848"/>
                                        </p:tgtEl>
                                      </p:cBhvr>
                                    </p:animEffect>
                                  </p:childTnLst>
                                </p:cTn>
                              </p:par>
                            </p:childTnLst>
                          </p:cTn>
                        </p:par>
                        <p:par>
                          <p:cTn id="12" fill="hold">
                            <p:stCondLst>
                              <p:cond delay="1000"/>
                            </p:stCondLst>
                            <p:childTnLst>
                              <p:par>
                                <p:cTn id="13" presetID="1" presetClass="entr" presetSubtype="0" fill="hold" grpId="0" nodeType="afterEffect">
                                  <p:stCondLst>
                                    <p:cond delay="0"/>
                                  </p:stCondLst>
                                  <p:childTnLst>
                                    <p:set>
                                      <p:cBhvr>
                                        <p:cTn id="14" dur="1" fill="hold">
                                          <p:stCondLst>
                                            <p:cond delay="499"/>
                                          </p:stCondLst>
                                        </p:cTn>
                                        <p:tgtEl>
                                          <p:spTgt spid="358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7" grpId="0" autoUpdateAnimBg="0"/>
      <p:bldP spid="35849" grpId="0" autoUpdateAnimBg="0"/>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33400"/>
            <a:ext cx="8229600" cy="1066800"/>
          </a:xfrm>
        </p:spPr>
        <p:txBody>
          <a:bodyPr/>
          <a:lstStyle/>
          <a:p>
            <a:r>
              <a:rPr lang="en-US" dirty="0" smtClean="0"/>
              <a:t>Poly-synaptic</a:t>
            </a:r>
            <a:endParaRPr lang="en-US" dirty="0"/>
          </a:p>
        </p:txBody>
      </p:sp>
      <p:sp>
        <p:nvSpPr>
          <p:cNvPr id="3" name="Content Placeholder 2"/>
          <p:cNvSpPr>
            <a:spLocks noGrp="1"/>
          </p:cNvSpPr>
          <p:nvPr>
            <p:ph idx="1"/>
          </p:nvPr>
        </p:nvSpPr>
        <p:spPr>
          <a:xfrm>
            <a:off x="1981200" y="1524000"/>
            <a:ext cx="8229600" cy="5049838"/>
          </a:xfrm>
        </p:spPr>
        <p:txBody>
          <a:bodyPr/>
          <a:lstStyle/>
          <a:p>
            <a:pPr algn="just"/>
            <a:r>
              <a:rPr lang="en-US" dirty="0" smtClean="0">
                <a:latin typeface="Times New Roman" pitchFamily="18" charset="0"/>
                <a:cs typeface="Times New Roman" pitchFamily="18" charset="0"/>
              </a:rPr>
              <a:t>Presence of multiple synapses due to involvement of large number of connector &amp; motor neurons but only one sensory neuron.</a:t>
            </a:r>
          </a:p>
          <a:p>
            <a:pPr algn="just"/>
            <a:r>
              <a:rPr lang="en-US" dirty="0" smtClean="0">
                <a:latin typeface="Times New Roman" pitchFamily="18" charset="0"/>
                <a:cs typeface="Times New Roman" pitchFamily="18" charset="0"/>
              </a:rPr>
              <a:t>The sensory impulses may cross to other side of spinal cord to produce effect on opposite side also.</a:t>
            </a:r>
          </a:p>
          <a:p>
            <a:pPr algn="just"/>
            <a:r>
              <a:rPr lang="en-US" dirty="0" smtClean="0">
                <a:latin typeface="Times New Roman" pitchFamily="18" charset="0"/>
                <a:cs typeface="Times New Roman" pitchFamily="18" charset="0"/>
              </a:rPr>
              <a:t>Ex: Crossed extensor reflex</a:t>
            </a:r>
          </a:p>
          <a:p>
            <a:endParaRPr lang="en-US" dirty="0" smtClean="0"/>
          </a:p>
          <a:p>
            <a:endParaRPr lang="en-US" dirty="0"/>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97</a:t>
            </a:fld>
            <a:endParaRPr lang="en-US"/>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2"/>
          </p:nvPr>
        </p:nvSpPr>
        <p:spPr>
          <a:noFill/>
        </p:spPr>
        <p:txBody>
          <a:bodyPr/>
          <a:lstStyle/>
          <a:p>
            <a:fld id="{89ACB9B8-0E82-49FB-BEDE-8C9358B73095}" type="slidenum">
              <a:rPr lang="en-US" smtClean="0"/>
              <a:pPr/>
              <a:t>98</a:t>
            </a:fld>
            <a:endParaRPr lang="en-US" smtClean="0"/>
          </a:p>
        </p:txBody>
      </p:sp>
      <p:sp>
        <p:nvSpPr>
          <p:cNvPr id="14341" name="TextBox 24"/>
          <p:cNvSpPr txBox="1">
            <a:spLocks noChangeArrowheads="1"/>
          </p:cNvSpPr>
          <p:nvPr/>
        </p:nvSpPr>
        <p:spPr bwMode="auto">
          <a:xfrm>
            <a:off x="5324476" y="2552700"/>
            <a:ext cx="5343525" cy="198438"/>
          </a:xfrm>
          <a:prstGeom prst="rect">
            <a:avLst/>
          </a:prstGeom>
          <a:noFill/>
          <a:ln w="9525">
            <a:noFill/>
            <a:miter lim="800000"/>
            <a:headEnd/>
            <a:tailEnd/>
          </a:ln>
        </p:spPr>
        <p:txBody>
          <a:bodyPr>
            <a:spAutoFit/>
          </a:bodyPr>
          <a:lstStyle/>
          <a:p>
            <a:pPr algn="ctr"/>
            <a:r>
              <a:rPr lang="en-US" sz="700">
                <a:cs typeface="Arial" charset="0"/>
              </a:rPr>
              <a:t>Copyright © The McGraw-Hill Companies, Inc. Permission required for reproduction or display.</a:t>
            </a:r>
          </a:p>
        </p:txBody>
      </p:sp>
      <p:pic>
        <p:nvPicPr>
          <p:cNvPr id="14342" name="Picture 6" descr="shi25707_11_10"/>
          <p:cNvPicPr>
            <a:picLocks noChangeAspect="1" noChangeArrowheads="1"/>
          </p:cNvPicPr>
          <p:nvPr/>
        </p:nvPicPr>
        <p:blipFill>
          <a:blip r:embed="rId2"/>
          <a:srcRect/>
          <a:stretch>
            <a:fillRect/>
          </a:stretch>
        </p:blipFill>
        <p:spPr bwMode="auto">
          <a:xfrm>
            <a:off x="4546601" y="2854326"/>
            <a:ext cx="5529263" cy="3940175"/>
          </a:xfrm>
          <a:prstGeom prst="rect">
            <a:avLst/>
          </a:prstGeom>
          <a:noFill/>
          <a:ln w="9525">
            <a:noFill/>
            <a:miter lim="800000"/>
            <a:headEnd/>
            <a:tailEnd/>
          </a:ln>
        </p:spPr>
      </p:pic>
      <p:sp>
        <p:nvSpPr>
          <p:cNvPr id="14343" name="Freeform 7"/>
          <p:cNvSpPr>
            <a:spLocks/>
          </p:cNvSpPr>
          <p:nvPr/>
        </p:nvSpPr>
        <p:spPr bwMode="auto">
          <a:xfrm>
            <a:off x="7145338" y="4787901"/>
            <a:ext cx="889000" cy="473075"/>
          </a:xfrm>
          <a:custGeom>
            <a:avLst/>
            <a:gdLst>
              <a:gd name="T0" fmla="*/ 2147483647 w 859"/>
              <a:gd name="T1" fmla="*/ 0 h 458"/>
              <a:gd name="T2" fmla="*/ 2147483647 w 859"/>
              <a:gd name="T3" fmla="*/ 2147483647 h 458"/>
              <a:gd name="T4" fmla="*/ 0 w 859"/>
              <a:gd name="T5" fmla="*/ 2147483647 h 458"/>
              <a:gd name="T6" fmla="*/ 0 60000 65536"/>
              <a:gd name="T7" fmla="*/ 0 60000 65536"/>
              <a:gd name="T8" fmla="*/ 0 60000 65536"/>
              <a:gd name="T9" fmla="*/ 0 w 859"/>
              <a:gd name="T10" fmla="*/ 0 h 458"/>
              <a:gd name="T11" fmla="*/ 859 w 859"/>
              <a:gd name="T12" fmla="*/ 458 h 458"/>
            </a:gdLst>
            <a:ahLst/>
            <a:cxnLst>
              <a:cxn ang="T6">
                <a:pos x="T0" y="T1"/>
              </a:cxn>
              <a:cxn ang="T7">
                <a:pos x="T2" y="T3"/>
              </a:cxn>
              <a:cxn ang="T8">
                <a:pos x="T4" y="T5"/>
              </a:cxn>
            </a:cxnLst>
            <a:rect l="T9" t="T10" r="T11" b="T12"/>
            <a:pathLst>
              <a:path w="859" h="458">
                <a:moveTo>
                  <a:pt x="859" y="0"/>
                </a:moveTo>
                <a:lnTo>
                  <a:pt x="163" y="458"/>
                </a:lnTo>
                <a:lnTo>
                  <a:pt x="0" y="458"/>
                </a:lnTo>
              </a:path>
            </a:pathLst>
          </a:custGeom>
          <a:noFill/>
          <a:ln w="9525">
            <a:solidFill>
              <a:srgbClr val="000000"/>
            </a:solidFill>
            <a:round/>
            <a:headEnd/>
            <a:tailEnd/>
          </a:ln>
        </p:spPr>
        <p:txBody>
          <a:bodyPr/>
          <a:lstStyle/>
          <a:p>
            <a:endParaRPr lang="en-US"/>
          </a:p>
        </p:txBody>
      </p:sp>
      <p:sp>
        <p:nvSpPr>
          <p:cNvPr id="14344" name="Freeform 8"/>
          <p:cNvSpPr>
            <a:spLocks/>
          </p:cNvSpPr>
          <p:nvPr/>
        </p:nvSpPr>
        <p:spPr bwMode="auto">
          <a:xfrm>
            <a:off x="7646988" y="4171950"/>
            <a:ext cx="246062" cy="236538"/>
          </a:xfrm>
          <a:custGeom>
            <a:avLst/>
            <a:gdLst>
              <a:gd name="T0" fmla="*/ 2147483647 w 237"/>
              <a:gd name="T1" fmla="*/ 2147483647 h 229"/>
              <a:gd name="T2" fmla="*/ 2147483647 w 237"/>
              <a:gd name="T3" fmla="*/ 0 h 229"/>
              <a:gd name="T4" fmla="*/ 0 w 237"/>
              <a:gd name="T5" fmla="*/ 0 h 229"/>
              <a:gd name="T6" fmla="*/ 0 60000 65536"/>
              <a:gd name="T7" fmla="*/ 0 60000 65536"/>
              <a:gd name="T8" fmla="*/ 0 60000 65536"/>
              <a:gd name="T9" fmla="*/ 0 w 237"/>
              <a:gd name="T10" fmla="*/ 0 h 229"/>
              <a:gd name="T11" fmla="*/ 237 w 237"/>
              <a:gd name="T12" fmla="*/ 229 h 229"/>
            </a:gdLst>
            <a:ahLst/>
            <a:cxnLst>
              <a:cxn ang="T6">
                <a:pos x="T0" y="T1"/>
              </a:cxn>
              <a:cxn ang="T7">
                <a:pos x="T2" y="T3"/>
              </a:cxn>
              <a:cxn ang="T8">
                <a:pos x="T4" y="T5"/>
              </a:cxn>
            </a:cxnLst>
            <a:rect l="T9" t="T10" r="T11" b="T12"/>
            <a:pathLst>
              <a:path w="237" h="229">
                <a:moveTo>
                  <a:pt x="237" y="229"/>
                </a:moveTo>
                <a:lnTo>
                  <a:pt x="131" y="0"/>
                </a:lnTo>
                <a:lnTo>
                  <a:pt x="0" y="0"/>
                </a:lnTo>
              </a:path>
            </a:pathLst>
          </a:custGeom>
          <a:noFill/>
          <a:ln w="9525">
            <a:solidFill>
              <a:srgbClr val="000000"/>
            </a:solidFill>
            <a:round/>
            <a:headEnd/>
            <a:tailEnd/>
          </a:ln>
        </p:spPr>
        <p:txBody>
          <a:bodyPr/>
          <a:lstStyle/>
          <a:p>
            <a:endParaRPr lang="en-US"/>
          </a:p>
        </p:txBody>
      </p:sp>
      <p:sp>
        <p:nvSpPr>
          <p:cNvPr id="14345" name="Freeform 9"/>
          <p:cNvSpPr>
            <a:spLocks/>
          </p:cNvSpPr>
          <p:nvPr/>
        </p:nvSpPr>
        <p:spPr bwMode="auto">
          <a:xfrm>
            <a:off x="8294688" y="4095751"/>
            <a:ext cx="285750" cy="493713"/>
          </a:xfrm>
          <a:custGeom>
            <a:avLst/>
            <a:gdLst>
              <a:gd name="T0" fmla="*/ 0 w 276"/>
              <a:gd name="T1" fmla="*/ 2147483647 h 477"/>
              <a:gd name="T2" fmla="*/ 2147483647 w 276"/>
              <a:gd name="T3" fmla="*/ 0 h 477"/>
              <a:gd name="T4" fmla="*/ 2147483647 w 276"/>
              <a:gd name="T5" fmla="*/ 0 h 477"/>
              <a:gd name="T6" fmla="*/ 0 60000 65536"/>
              <a:gd name="T7" fmla="*/ 0 60000 65536"/>
              <a:gd name="T8" fmla="*/ 0 60000 65536"/>
              <a:gd name="T9" fmla="*/ 0 w 276"/>
              <a:gd name="T10" fmla="*/ 0 h 477"/>
              <a:gd name="T11" fmla="*/ 276 w 276"/>
              <a:gd name="T12" fmla="*/ 477 h 477"/>
            </a:gdLst>
            <a:ahLst/>
            <a:cxnLst>
              <a:cxn ang="T6">
                <a:pos x="T0" y="T1"/>
              </a:cxn>
              <a:cxn ang="T7">
                <a:pos x="T2" y="T3"/>
              </a:cxn>
              <a:cxn ang="T8">
                <a:pos x="T4" y="T5"/>
              </a:cxn>
            </a:cxnLst>
            <a:rect l="T9" t="T10" r="T11" b="T12"/>
            <a:pathLst>
              <a:path w="276" h="477">
                <a:moveTo>
                  <a:pt x="0" y="477"/>
                </a:moveTo>
                <a:lnTo>
                  <a:pt x="190" y="0"/>
                </a:lnTo>
                <a:lnTo>
                  <a:pt x="276" y="0"/>
                </a:lnTo>
              </a:path>
            </a:pathLst>
          </a:custGeom>
          <a:noFill/>
          <a:ln w="9525">
            <a:solidFill>
              <a:srgbClr val="000000"/>
            </a:solidFill>
            <a:round/>
            <a:headEnd/>
            <a:tailEnd/>
          </a:ln>
        </p:spPr>
        <p:txBody>
          <a:bodyPr/>
          <a:lstStyle/>
          <a:p>
            <a:endParaRPr lang="en-US"/>
          </a:p>
        </p:txBody>
      </p:sp>
      <p:sp>
        <p:nvSpPr>
          <p:cNvPr id="14346" name="Freeform 10"/>
          <p:cNvSpPr>
            <a:spLocks/>
          </p:cNvSpPr>
          <p:nvPr/>
        </p:nvSpPr>
        <p:spPr bwMode="auto">
          <a:xfrm>
            <a:off x="8588376" y="4487864"/>
            <a:ext cx="403225" cy="268287"/>
          </a:xfrm>
          <a:custGeom>
            <a:avLst/>
            <a:gdLst>
              <a:gd name="T0" fmla="*/ 0 w 390"/>
              <a:gd name="T1" fmla="*/ 2147483647 h 260"/>
              <a:gd name="T2" fmla="*/ 2147483647 w 390"/>
              <a:gd name="T3" fmla="*/ 0 h 260"/>
              <a:gd name="T4" fmla="*/ 2147483647 w 390"/>
              <a:gd name="T5" fmla="*/ 0 h 260"/>
              <a:gd name="T6" fmla="*/ 0 60000 65536"/>
              <a:gd name="T7" fmla="*/ 0 60000 65536"/>
              <a:gd name="T8" fmla="*/ 0 60000 65536"/>
              <a:gd name="T9" fmla="*/ 0 w 390"/>
              <a:gd name="T10" fmla="*/ 0 h 260"/>
              <a:gd name="T11" fmla="*/ 390 w 390"/>
              <a:gd name="T12" fmla="*/ 260 h 260"/>
            </a:gdLst>
            <a:ahLst/>
            <a:cxnLst>
              <a:cxn ang="T6">
                <a:pos x="T0" y="T1"/>
              </a:cxn>
              <a:cxn ang="T7">
                <a:pos x="T2" y="T3"/>
              </a:cxn>
              <a:cxn ang="T8">
                <a:pos x="T4" y="T5"/>
              </a:cxn>
            </a:cxnLst>
            <a:rect l="T9" t="T10" r="T11" b="T12"/>
            <a:pathLst>
              <a:path w="390" h="260">
                <a:moveTo>
                  <a:pt x="0" y="260"/>
                </a:moveTo>
                <a:lnTo>
                  <a:pt x="296" y="0"/>
                </a:lnTo>
                <a:lnTo>
                  <a:pt x="390" y="0"/>
                </a:lnTo>
              </a:path>
            </a:pathLst>
          </a:custGeom>
          <a:noFill/>
          <a:ln w="9525">
            <a:solidFill>
              <a:srgbClr val="000000"/>
            </a:solidFill>
            <a:round/>
            <a:headEnd/>
            <a:tailEnd/>
          </a:ln>
        </p:spPr>
        <p:txBody>
          <a:bodyPr/>
          <a:lstStyle/>
          <a:p>
            <a:endParaRPr lang="en-US"/>
          </a:p>
        </p:txBody>
      </p:sp>
      <p:sp>
        <p:nvSpPr>
          <p:cNvPr id="14347" name="Line 11"/>
          <p:cNvSpPr>
            <a:spLocks noChangeShapeType="1"/>
          </p:cNvSpPr>
          <p:nvPr/>
        </p:nvSpPr>
        <p:spPr bwMode="auto">
          <a:xfrm flipV="1">
            <a:off x="6816726" y="4567238"/>
            <a:ext cx="85725" cy="207962"/>
          </a:xfrm>
          <a:prstGeom prst="line">
            <a:avLst/>
          </a:prstGeom>
          <a:noFill/>
          <a:ln w="9525">
            <a:solidFill>
              <a:srgbClr val="000000"/>
            </a:solidFill>
            <a:round/>
            <a:headEnd/>
            <a:tailEnd/>
          </a:ln>
        </p:spPr>
        <p:txBody>
          <a:bodyPr/>
          <a:lstStyle/>
          <a:p>
            <a:endParaRPr lang="en-US"/>
          </a:p>
        </p:txBody>
      </p:sp>
      <p:sp>
        <p:nvSpPr>
          <p:cNvPr id="14348" name="Freeform 12"/>
          <p:cNvSpPr>
            <a:spLocks/>
          </p:cNvSpPr>
          <p:nvPr/>
        </p:nvSpPr>
        <p:spPr bwMode="auto">
          <a:xfrm>
            <a:off x="6694489" y="4306888"/>
            <a:ext cx="581025" cy="468312"/>
          </a:xfrm>
          <a:custGeom>
            <a:avLst/>
            <a:gdLst>
              <a:gd name="T0" fmla="*/ 2147483647 w 563"/>
              <a:gd name="T1" fmla="*/ 0 h 453"/>
              <a:gd name="T2" fmla="*/ 2147483647 w 563"/>
              <a:gd name="T3" fmla="*/ 2147483647 h 453"/>
              <a:gd name="T4" fmla="*/ 0 w 563"/>
              <a:gd name="T5" fmla="*/ 2147483647 h 453"/>
              <a:gd name="T6" fmla="*/ 0 60000 65536"/>
              <a:gd name="T7" fmla="*/ 0 60000 65536"/>
              <a:gd name="T8" fmla="*/ 0 60000 65536"/>
              <a:gd name="T9" fmla="*/ 0 w 563"/>
              <a:gd name="T10" fmla="*/ 0 h 453"/>
              <a:gd name="T11" fmla="*/ 563 w 563"/>
              <a:gd name="T12" fmla="*/ 453 h 453"/>
            </a:gdLst>
            <a:ahLst/>
            <a:cxnLst>
              <a:cxn ang="T6">
                <a:pos x="T0" y="T1"/>
              </a:cxn>
              <a:cxn ang="T7">
                <a:pos x="T2" y="T3"/>
              </a:cxn>
              <a:cxn ang="T8">
                <a:pos x="T4" y="T5"/>
              </a:cxn>
            </a:cxnLst>
            <a:rect l="T9" t="T10" r="T11" b="T12"/>
            <a:pathLst>
              <a:path w="563" h="453">
                <a:moveTo>
                  <a:pt x="563" y="0"/>
                </a:moveTo>
                <a:lnTo>
                  <a:pt x="118" y="453"/>
                </a:lnTo>
                <a:lnTo>
                  <a:pt x="0" y="453"/>
                </a:lnTo>
              </a:path>
            </a:pathLst>
          </a:custGeom>
          <a:noFill/>
          <a:ln w="9525">
            <a:solidFill>
              <a:srgbClr val="000000"/>
            </a:solidFill>
            <a:round/>
            <a:headEnd/>
            <a:tailEnd/>
          </a:ln>
        </p:spPr>
        <p:txBody>
          <a:bodyPr/>
          <a:lstStyle/>
          <a:p>
            <a:endParaRPr lang="en-US"/>
          </a:p>
        </p:txBody>
      </p:sp>
      <p:sp>
        <p:nvSpPr>
          <p:cNvPr id="14349" name="Line 13"/>
          <p:cNvSpPr>
            <a:spLocks noChangeShapeType="1"/>
          </p:cNvSpPr>
          <p:nvPr/>
        </p:nvSpPr>
        <p:spPr bwMode="auto">
          <a:xfrm flipH="1" flipV="1">
            <a:off x="9378950" y="4318000"/>
            <a:ext cx="412750" cy="420688"/>
          </a:xfrm>
          <a:prstGeom prst="line">
            <a:avLst/>
          </a:prstGeom>
          <a:noFill/>
          <a:ln w="9525">
            <a:solidFill>
              <a:srgbClr val="000000"/>
            </a:solidFill>
            <a:round/>
            <a:headEnd/>
            <a:tailEnd/>
          </a:ln>
        </p:spPr>
        <p:txBody>
          <a:bodyPr/>
          <a:lstStyle/>
          <a:p>
            <a:endParaRPr lang="en-US"/>
          </a:p>
        </p:txBody>
      </p:sp>
      <p:sp>
        <p:nvSpPr>
          <p:cNvPr id="14350" name="Freeform 14"/>
          <p:cNvSpPr>
            <a:spLocks/>
          </p:cNvSpPr>
          <p:nvPr/>
        </p:nvSpPr>
        <p:spPr bwMode="auto">
          <a:xfrm>
            <a:off x="9783764" y="4548188"/>
            <a:ext cx="111125" cy="190500"/>
          </a:xfrm>
          <a:custGeom>
            <a:avLst/>
            <a:gdLst>
              <a:gd name="T0" fmla="*/ 0 w 108"/>
              <a:gd name="T1" fmla="*/ 0 h 185"/>
              <a:gd name="T2" fmla="*/ 2147483647 w 108"/>
              <a:gd name="T3" fmla="*/ 2147483647 h 185"/>
              <a:gd name="T4" fmla="*/ 2147483647 w 108"/>
              <a:gd name="T5" fmla="*/ 2147483647 h 185"/>
              <a:gd name="T6" fmla="*/ 0 60000 65536"/>
              <a:gd name="T7" fmla="*/ 0 60000 65536"/>
              <a:gd name="T8" fmla="*/ 0 60000 65536"/>
              <a:gd name="T9" fmla="*/ 0 w 108"/>
              <a:gd name="T10" fmla="*/ 0 h 185"/>
              <a:gd name="T11" fmla="*/ 108 w 108"/>
              <a:gd name="T12" fmla="*/ 185 h 185"/>
            </a:gdLst>
            <a:ahLst/>
            <a:cxnLst>
              <a:cxn ang="T6">
                <a:pos x="T0" y="T1"/>
              </a:cxn>
              <a:cxn ang="T7">
                <a:pos x="T2" y="T3"/>
              </a:cxn>
              <a:cxn ang="T8">
                <a:pos x="T4" y="T5"/>
              </a:cxn>
            </a:cxnLst>
            <a:rect l="T9" t="T10" r="T11" b="T12"/>
            <a:pathLst>
              <a:path w="108" h="185">
                <a:moveTo>
                  <a:pt x="0" y="0"/>
                </a:moveTo>
                <a:lnTo>
                  <a:pt x="8" y="185"/>
                </a:lnTo>
                <a:lnTo>
                  <a:pt x="108" y="185"/>
                </a:lnTo>
              </a:path>
            </a:pathLst>
          </a:custGeom>
          <a:noFill/>
          <a:ln w="9525">
            <a:solidFill>
              <a:srgbClr val="000000"/>
            </a:solidFill>
            <a:round/>
            <a:headEnd/>
            <a:tailEnd/>
          </a:ln>
        </p:spPr>
        <p:txBody>
          <a:bodyPr/>
          <a:lstStyle/>
          <a:p>
            <a:endParaRPr lang="en-US"/>
          </a:p>
        </p:txBody>
      </p:sp>
      <p:sp>
        <p:nvSpPr>
          <p:cNvPr id="14351" name="Rectangle 15"/>
          <p:cNvSpPr>
            <a:spLocks noChangeArrowheads="1"/>
          </p:cNvSpPr>
          <p:nvPr/>
        </p:nvSpPr>
        <p:spPr bwMode="auto">
          <a:xfrm>
            <a:off x="5567363" y="3014664"/>
            <a:ext cx="59312" cy="123111"/>
          </a:xfrm>
          <a:prstGeom prst="rect">
            <a:avLst/>
          </a:prstGeom>
          <a:noFill/>
          <a:ln w="9525">
            <a:noFill/>
            <a:miter lim="800000"/>
            <a:headEnd/>
            <a:tailEnd/>
          </a:ln>
        </p:spPr>
        <p:txBody>
          <a:bodyPr wrap="none" lIns="0" tIns="0" rIns="0" bIns="0">
            <a:spAutoFit/>
          </a:bodyPr>
          <a:lstStyle/>
          <a:p>
            <a:r>
              <a:rPr lang="en-US" sz="800" b="1">
                <a:solidFill>
                  <a:srgbClr val="000000"/>
                </a:solidFill>
              </a:rPr>
              <a:t>=</a:t>
            </a:r>
            <a:endParaRPr lang="en-US" sz="800" b="1"/>
          </a:p>
        </p:txBody>
      </p:sp>
      <p:sp>
        <p:nvSpPr>
          <p:cNvPr id="14352" name="Rectangle 16"/>
          <p:cNvSpPr>
            <a:spLocks noChangeArrowheads="1"/>
          </p:cNvSpPr>
          <p:nvPr/>
        </p:nvSpPr>
        <p:spPr bwMode="auto">
          <a:xfrm>
            <a:off x="5694364" y="3014664"/>
            <a:ext cx="559449" cy="123111"/>
          </a:xfrm>
          <a:prstGeom prst="rect">
            <a:avLst/>
          </a:prstGeom>
          <a:noFill/>
          <a:ln w="9525">
            <a:noFill/>
            <a:miter lim="800000"/>
            <a:headEnd/>
            <a:tailEnd/>
          </a:ln>
        </p:spPr>
        <p:txBody>
          <a:bodyPr wrap="none" lIns="0" tIns="0" rIns="0" bIns="0">
            <a:spAutoFit/>
          </a:bodyPr>
          <a:lstStyle/>
          <a:p>
            <a:r>
              <a:rPr lang="en-US" sz="800" b="1">
                <a:solidFill>
                  <a:srgbClr val="000000"/>
                </a:solidFill>
              </a:rPr>
              <a:t>Stimulation</a:t>
            </a:r>
            <a:endParaRPr lang="en-US" sz="800" b="1"/>
          </a:p>
        </p:txBody>
      </p:sp>
      <p:sp>
        <p:nvSpPr>
          <p:cNvPr id="14353" name="Rectangle 17"/>
          <p:cNvSpPr>
            <a:spLocks noChangeArrowheads="1"/>
          </p:cNvSpPr>
          <p:nvPr/>
        </p:nvSpPr>
        <p:spPr bwMode="auto">
          <a:xfrm>
            <a:off x="5567363" y="3190876"/>
            <a:ext cx="59312" cy="123111"/>
          </a:xfrm>
          <a:prstGeom prst="rect">
            <a:avLst/>
          </a:prstGeom>
          <a:noFill/>
          <a:ln w="9525">
            <a:noFill/>
            <a:miter lim="800000"/>
            <a:headEnd/>
            <a:tailEnd/>
          </a:ln>
        </p:spPr>
        <p:txBody>
          <a:bodyPr wrap="none" lIns="0" tIns="0" rIns="0" bIns="0">
            <a:spAutoFit/>
          </a:bodyPr>
          <a:lstStyle/>
          <a:p>
            <a:r>
              <a:rPr lang="en-US" sz="800" b="1">
                <a:solidFill>
                  <a:srgbClr val="000000"/>
                </a:solidFill>
              </a:rPr>
              <a:t>=</a:t>
            </a:r>
            <a:endParaRPr lang="en-US" sz="800" b="1"/>
          </a:p>
        </p:txBody>
      </p:sp>
      <p:sp>
        <p:nvSpPr>
          <p:cNvPr id="14354" name="Rectangle 18"/>
          <p:cNvSpPr>
            <a:spLocks noChangeArrowheads="1"/>
          </p:cNvSpPr>
          <p:nvPr/>
        </p:nvSpPr>
        <p:spPr bwMode="auto">
          <a:xfrm>
            <a:off x="5694363" y="3190875"/>
            <a:ext cx="457200" cy="122238"/>
          </a:xfrm>
          <a:prstGeom prst="rect">
            <a:avLst/>
          </a:prstGeom>
          <a:noFill/>
          <a:ln w="9525">
            <a:noFill/>
            <a:miter lim="800000"/>
            <a:headEnd/>
            <a:tailEnd/>
          </a:ln>
        </p:spPr>
        <p:txBody>
          <a:bodyPr wrap="none" lIns="0" tIns="0" rIns="0" bIns="0">
            <a:spAutoFit/>
          </a:bodyPr>
          <a:lstStyle/>
          <a:p>
            <a:r>
              <a:rPr lang="en-US" sz="800" b="1">
                <a:solidFill>
                  <a:srgbClr val="000000"/>
                </a:solidFill>
              </a:rPr>
              <a:t>Inhibition</a:t>
            </a:r>
            <a:endParaRPr lang="en-US" sz="800" b="1"/>
          </a:p>
        </p:txBody>
      </p:sp>
      <p:sp>
        <p:nvSpPr>
          <p:cNvPr id="14355" name="Rectangle 19"/>
          <p:cNvSpPr>
            <a:spLocks noChangeArrowheads="1"/>
          </p:cNvSpPr>
          <p:nvPr/>
        </p:nvSpPr>
        <p:spPr bwMode="auto">
          <a:xfrm>
            <a:off x="7286625" y="2735264"/>
            <a:ext cx="565150" cy="122237"/>
          </a:xfrm>
          <a:prstGeom prst="rect">
            <a:avLst/>
          </a:prstGeom>
          <a:noFill/>
          <a:ln w="9525">
            <a:noFill/>
            <a:miter lim="800000"/>
            <a:headEnd/>
            <a:tailEnd/>
          </a:ln>
        </p:spPr>
        <p:txBody>
          <a:bodyPr wrap="none" lIns="0" tIns="0" rIns="0" bIns="0">
            <a:spAutoFit/>
          </a:bodyPr>
          <a:lstStyle/>
          <a:p>
            <a:r>
              <a:rPr lang="en-US" sz="800" b="1">
                <a:solidFill>
                  <a:srgbClr val="000000"/>
                </a:solidFill>
              </a:rPr>
              <a:t>Interneuron</a:t>
            </a:r>
            <a:endParaRPr lang="en-US" sz="800" b="1"/>
          </a:p>
        </p:txBody>
      </p:sp>
      <p:sp>
        <p:nvSpPr>
          <p:cNvPr id="14356" name="Rectangle 20"/>
          <p:cNvSpPr>
            <a:spLocks noChangeArrowheads="1"/>
          </p:cNvSpPr>
          <p:nvPr/>
        </p:nvSpPr>
        <p:spPr bwMode="auto">
          <a:xfrm>
            <a:off x="6299200" y="5191125"/>
            <a:ext cx="793750" cy="122238"/>
          </a:xfrm>
          <a:prstGeom prst="rect">
            <a:avLst/>
          </a:prstGeom>
          <a:noFill/>
          <a:ln w="9525">
            <a:noFill/>
            <a:miter lim="800000"/>
            <a:headEnd/>
            <a:tailEnd/>
          </a:ln>
        </p:spPr>
        <p:txBody>
          <a:bodyPr wrap="none" lIns="0" tIns="0" rIns="0" bIns="0">
            <a:spAutoFit/>
          </a:bodyPr>
          <a:lstStyle/>
          <a:p>
            <a:r>
              <a:rPr lang="en-US" sz="800" b="1">
                <a:solidFill>
                  <a:srgbClr val="000000"/>
                </a:solidFill>
              </a:rPr>
              <a:t>Flexor contracts</a:t>
            </a:r>
            <a:endParaRPr lang="en-US" sz="800" b="1"/>
          </a:p>
        </p:txBody>
      </p:sp>
      <p:sp>
        <p:nvSpPr>
          <p:cNvPr id="14357" name="Rectangle 21"/>
          <p:cNvSpPr>
            <a:spLocks noChangeArrowheads="1"/>
          </p:cNvSpPr>
          <p:nvPr/>
        </p:nvSpPr>
        <p:spPr bwMode="auto">
          <a:xfrm>
            <a:off x="5773739" y="4019551"/>
            <a:ext cx="783869" cy="123111"/>
          </a:xfrm>
          <a:prstGeom prst="rect">
            <a:avLst/>
          </a:prstGeom>
          <a:noFill/>
          <a:ln w="9525">
            <a:noFill/>
            <a:miter lim="800000"/>
            <a:headEnd/>
            <a:tailEnd/>
          </a:ln>
        </p:spPr>
        <p:txBody>
          <a:bodyPr wrap="none" lIns="0" tIns="0" rIns="0" bIns="0">
            <a:spAutoFit/>
          </a:bodyPr>
          <a:lstStyle/>
          <a:p>
            <a:r>
              <a:rPr lang="en-US" sz="800" b="1">
                <a:solidFill>
                  <a:srgbClr val="000000"/>
                </a:solidFill>
              </a:rPr>
              <a:t>Sensory neuron</a:t>
            </a:r>
            <a:endParaRPr lang="en-US" sz="800" b="1"/>
          </a:p>
        </p:txBody>
      </p:sp>
      <p:sp>
        <p:nvSpPr>
          <p:cNvPr id="14358" name="Line 22"/>
          <p:cNvSpPr>
            <a:spLocks noChangeShapeType="1"/>
          </p:cNvSpPr>
          <p:nvPr/>
        </p:nvSpPr>
        <p:spPr bwMode="auto">
          <a:xfrm flipV="1">
            <a:off x="6170613" y="3773488"/>
            <a:ext cx="0" cy="246062"/>
          </a:xfrm>
          <a:prstGeom prst="line">
            <a:avLst/>
          </a:prstGeom>
          <a:noFill/>
          <a:ln w="9525">
            <a:solidFill>
              <a:srgbClr val="000000"/>
            </a:solidFill>
            <a:round/>
            <a:headEnd/>
            <a:tailEnd/>
          </a:ln>
        </p:spPr>
        <p:txBody>
          <a:bodyPr/>
          <a:lstStyle/>
          <a:p>
            <a:endParaRPr lang="en-US"/>
          </a:p>
        </p:txBody>
      </p:sp>
      <p:sp>
        <p:nvSpPr>
          <p:cNvPr id="14359" name="Freeform 23"/>
          <p:cNvSpPr>
            <a:spLocks/>
          </p:cNvSpPr>
          <p:nvPr/>
        </p:nvSpPr>
        <p:spPr bwMode="auto">
          <a:xfrm>
            <a:off x="7894638" y="2805113"/>
            <a:ext cx="474662" cy="519112"/>
          </a:xfrm>
          <a:custGeom>
            <a:avLst/>
            <a:gdLst>
              <a:gd name="T0" fmla="*/ 0 w 460"/>
              <a:gd name="T1" fmla="*/ 0 h 502"/>
              <a:gd name="T2" fmla="*/ 2147483647 w 460"/>
              <a:gd name="T3" fmla="*/ 0 h 502"/>
              <a:gd name="T4" fmla="*/ 2147483647 w 460"/>
              <a:gd name="T5" fmla="*/ 2147483647 h 502"/>
              <a:gd name="T6" fmla="*/ 0 60000 65536"/>
              <a:gd name="T7" fmla="*/ 0 60000 65536"/>
              <a:gd name="T8" fmla="*/ 0 60000 65536"/>
              <a:gd name="T9" fmla="*/ 0 w 460"/>
              <a:gd name="T10" fmla="*/ 0 h 502"/>
              <a:gd name="T11" fmla="*/ 460 w 460"/>
              <a:gd name="T12" fmla="*/ 502 h 502"/>
            </a:gdLst>
            <a:ahLst/>
            <a:cxnLst>
              <a:cxn ang="T6">
                <a:pos x="T0" y="T1"/>
              </a:cxn>
              <a:cxn ang="T7">
                <a:pos x="T2" y="T3"/>
              </a:cxn>
              <a:cxn ang="T8">
                <a:pos x="T4" y="T5"/>
              </a:cxn>
            </a:cxnLst>
            <a:rect l="T9" t="T10" r="T11" b="T12"/>
            <a:pathLst>
              <a:path w="460" h="502">
                <a:moveTo>
                  <a:pt x="0" y="0"/>
                </a:moveTo>
                <a:lnTo>
                  <a:pt x="245" y="0"/>
                </a:lnTo>
                <a:lnTo>
                  <a:pt x="460" y="502"/>
                </a:lnTo>
              </a:path>
            </a:pathLst>
          </a:custGeom>
          <a:noFill/>
          <a:ln w="9525">
            <a:solidFill>
              <a:srgbClr val="000000"/>
            </a:solidFill>
            <a:round/>
            <a:headEnd/>
            <a:tailEnd/>
          </a:ln>
        </p:spPr>
        <p:txBody>
          <a:bodyPr/>
          <a:lstStyle/>
          <a:p>
            <a:endParaRPr lang="en-US"/>
          </a:p>
        </p:txBody>
      </p:sp>
      <p:sp>
        <p:nvSpPr>
          <p:cNvPr id="14360" name="Rectangle 24"/>
          <p:cNvSpPr>
            <a:spLocks noChangeArrowheads="1"/>
          </p:cNvSpPr>
          <p:nvPr/>
        </p:nvSpPr>
        <p:spPr bwMode="auto">
          <a:xfrm>
            <a:off x="5402263" y="3022601"/>
            <a:ext cx="59312" cy="123111"/>
          </a:xfrm>
          <a:prstGeom prst="rect">
            <a:avLst/>
          </a:prstGeom>
          <a:noFill/>
          <a:ln w="9525">
            <a:noFill/>
            <a:miter lim="800000"/>
            <a:headEnd/>
            <a:tailEnd/>
          </a:ln>
        </p:spPr>
        <p:txBody>
          <a:bodyPr wrap="none" lIns="0" tIns="0" rIns="0" bIns="0">
            <a:spAutoFit/>
          </a:bodyPr>
          <a:lstStyle/>
          <a:p>
            <a:r>
              <a:rPr lang="en-US" sz="800" b="1">
                <a:solidFill>
                  <a:srgbClr val="000000"/>
                </a:solidFill>
              </a:rPr>
              <a:t>+</a:t>
            </a:r>
            <a:endParaRPr lang="en-US" sz="800" b="1"/>
          </a:p>
        </p:txBody>
      </p:sp>
      <p:sp>
        <p:nvSpPr>
          <p:cNvPr id="14361" name="Rectangle 25"/>
          <p:cNvSpPr>
            <a:spLocks noChangeArrowheads="1"/>
          </p:cNvSpPr>
          <p:nvPr/>
        </p:nvSpPr>
        <p:spPr bwMode="auto">
          <a:xfrm>
            <a:off x="7831138" y="3330576"/>
            <a:ext cx="59312" cy="123111"/>
          </a:xfrm>
          <a:prstGeom prst="rect">
            <a:avLst/>
          </a:prstGeom>
          <a:noFill/>
          <a:ln w="9525">
            <a:noFill/>
            <a:miter lim="800000"/>
            <a:headEnd/>
            <a:tailEnd/>
          </a:ln>
        </p:spPr>
        <p:txBody>
          <a:bodyPr wrap="none" lIns="0" tIns="0" rIns="0" bIns="0">
            <a:spAutoFit/>
          </a:bodyPr>
          <a:lstStyle/>
          <a:p>
            <a:r>
              <a:rPr lang="en-US" sz="800" b="1">
                <a:solidFill>
                  <a:srgbClr val="000000"/>
                </a:solidFill>
              </a:rPr>
              <a:t>+</a:t>
            </a:r>
            <a:endParaRPr lang="en-US" sz="800" b="1"/>
          </a:p>
        </p:txBody>
      </p:sp>
      <p:sp>
        <p:nvSpPr>
          <p:cNvPr id="14362" name="Rectangle 26"/>
          <p:cNvSpPr>
            <a:spLocks noChangeArrowheads="1"/>
          </p:cNvSpPr>
          <p:nvPr/>
        </p:nvSpPr>
        <p:spPr bwMode="auto">
          <a:xfrm>
            <a:off x="8556625" y="3484564"/>
            <a:ext cx="58738" cy="122237"/>
          </a:xfrm>
          <a:prstGeom prst="rect">
            <a:avLst/>
          </a:prstGeom>
          <a:noFill/>
          <a:ln w="9525">
            <a:noFill/>
            <a:miter lim="800000"/>
            <a:headEnd/>
            <a:tailEnd/>
          </a:ln>
        </p:spPr>
        <p:txBody>
          <a:bodyPr wrap="none" lIns="0" tIns="0" rIns="0" bIns="0">
            <a:spAutoFit/>
          </a:bodyPr>
          <a:lstStyle/>
          <a:p>
            <a:r>
              <a:rPr lang="en-US" sz="800" b="1">
                <a:solidFill>
                  <a:srgbClr val="000000"/>
                </a:solidFill>
              </a:rPr>
              <a:t>+</a:t>
            </a:r>
            <a:endParaRPr lang="en-US" sz="800" b="1"/>
          </a:p>
        </p:txBody>
      </p:sp>
      <p:sp>
        <p:nvSpPr>
          <p:cNvPr id="14363" name="Rectangle 27"/>
          <p:cNvSpPr>
            <a:spLocks noChangeArrowheads="1"/>
          </p:cNvSpPr>
          <p:nvPr/>
        </p:nvSpPr>
        <p:spPr bwMode="auto">
          <a:xfrm>
            <a:off x="5403850" y="3182939"/>
            <a:ext cx="57150" cy="122237"/>
          </a:xfrm>
          <a:prstGeom prst="rect">
            <a:avLst/>
          </a:prstGeom>
          <a:noFill/>
          <a:ln w="9525">
            <a:noFill/>
            <a:miter lim="800000"/>
            <a:headEnd/>
            <a:tailEnd/>
          </a:ln>
        </p:spPr>
        <p:txBody>
          <a:bodyPr wrap="none" lIns="0" tIns="0" rIns="0" bIns="0">
            <a:spAutoFit/>
          </a:bodyPr>
          <a:lstStyle/>
          <a:p>
            <a:r>
              <a:rPr lang="en-US" sz="800" b="1">
                <a:solidFill>
                  <a:srgbClr val="000000"/>
                </a:solidFill>
              </a:rPr>
              <a:t>–</a:t>
            </a:r>
            <a:endParaRPr lang="en-US" sz="800" b="1"/>
          </a:p>
        </p:txBody>
      </p:sp>
      <p:sp>
        <p:nvSpPr>
          <p:cNvPr id="14364" name="Rectangle 28"/>
          <p:cNvSpPr>
            <a:spLocks noChangeArrowheads="1"/>
          </p:cNvSpPr>
          <p:nvPr/>
        </p:nvSpPr>
        <p:spPr bwMode="auto">
          <a:xfrm>
            <a:off x="8181975" y="3487739"/>
            <a:ext cx="57150" cy="122237"/>
          </a:xfrm>
          <a:prstGeom prst="rect">
            <a:avLst/>
          </a:prstGeom>
          <a:noFill/>
          <a:ln w="9525">
            <a:noFill/>
            <a:miter lim="800000"/>
            <a:headEnd/>
            <a:tailEnd/>
          </a:ln>
        </p:spPr>
        <p:txBody>
          <a:bodyPr wrap="none" lIns="0" tIns="0" rIns="0" bIns="0">
            <a:spAutoFit/>
          </a:bodyPr>
          <a:lstStyle/>
          <a:p>
            <a:r>
              <a:rPr lang="en-US" sz="800" b="1">
                <a:solidFill>
                  <a:srgbClr val="000000"/>
                </a:solidFill>
              </a:rPr>
              <a:t>–</a:t>
            </a:r>
            <a:endParaRPr lang="en-US" sz="800" b="1"/>
          </a:p>
        </p:txBody>
      </p:sp>
      <p:sp>
        <p:nvSpPr>
          <p:cNvPr id="14365" name="Rectangle 29"/>
          <p:cNvSpPr>
            <a:spLocks noChangeArrowheads="1"/>
          </p:cNvSpPr>
          <p:nvPr/>
        </p:nvSpPr>
        <p:spPr bwMode="auto">
          <a:xfrm>
            <a:off x="8913813" y="3325814"/>
            <a:ext cx="57150" cy="122237"/>
          </a:xfrm>
          <a:prstGeom prst="rect">
            <a:avLst/>
          </a:prstGeom>
          <a:noFill/>
          <a:ln w="9525">
            <a:noFill/>
            <a:miter lim="800000"/>
            <a:headEnd/>
            <a:tailEnd/>
          </a:ln>
        </p:spPr>
        <p:txBody>
          <a:bodyPr wrap="none" lIns="0" tIns="0" rIns="0" bIns="0">
            <a:spAutoFit/>
          </a:bodyPr>
          <a:lstStyle/>
          <a:p>
            <a:r>
              <a:rPr lang="en-US" sz="800" b="1">
                <a:solidFill>
                  <a:srgbClr val="000000"/>
                </a:solidFill>
              </a:rPr>
              <a:t>–</a:t>
            </a:r>
            <a:endParaRPr lang="en-US" sz="800" b="1"/>
          </a:p>
        </p:txBody>
      </p:sp>
      <p:sp>
        <p:nvSpPr>
          <p:cNvPr id="14366" name="Text Box 30"/>
          <p:cNvSpPr txBox="1">
            <a:spLocks noChangeArrowheads="1"/>
          </p:cNvSpPr>
          <p:nvPr/>
        </p:nvSpPr>
        <p:spPr bwMode="auto">
          <a:xfrm>
            <a:off x="6299201" y="4708526"/>
            <a:ext cx="493713" cy="244475"/>
          </a:xfrm>
          <a:prstGeom prst="rect">
            <a:avLst/>
          </a:prstGeom>
          <a:noFill/>
          <a:ln w="9525">
            <a:noFill/>
            <a:miter lim="800000"/>
            <a:headEnd/>
            <a:tailEnd/>
          </a:ln>
        </p:spPr>
        <p:txBody>
          <a:bodyPr wrap="none" lIns="0" tIns="0" bIns="0">
            <a:spAutoFit/>
          </a:bodyPr>
          <a:lstStyle/>
          <a:p>
            <a:r>
              <a:rPr lang="en-US" sz="800" b="1"/>
              <a:t>Motor</a:t>
            </a:r>
          </a:p>
          <a:p>
            <a:r>
              <a:rPr lang="en-US" sz="800" b="1"/>
              <a:t>neurons</a:t>
            </a:r>
          </a:p>
        </p:txBody>
      </p:sp>
      <p:sp>
        <p:nvSpPr>
          <p:cNvPr id="14367" name="Text Box 31"/>
          <p:cNvSpPr txBox="1">
            <a:spLocks noChangeArrowheads="1"/>
          </p:cNvSpPr>
          <p:nvPr/>
        </p:nvSpPr>
        <p:spPr bwMode="auto">
          <a:xfrm>
            <a:off x="8639176" y="4043364"/>
            <a:ext cx="550863" cy="244475"/>
          </a:xfrm>
          <a:prstGeom prst="rect">
            <a:avLst/>
          </a:prstGeom>
          <a:noFill/>
          <a:ln w="9525">
            <a:noFill/>
            <a:miter lim="800000"/>
            <a:headEnd/>
            <a:tailEnd/>
          </a:ln>
        </p:spPr>
        <p:txBody>
          <a:bodyPr wrap="none" lIns="0" tIns="0" bIns="0">
            <a:spAutoFit/>
          </a:bodyPr>
          <a:lstStyle/>
          <a:p>
            <a:r>
              <a:rPr lang="en-US" sz="800" b="1"/>
              <a:t>Extensor</a:t>
            </a:r>
          </a:p>
          <a:p>
            <a:r>
              <a:rPr lang="en-US" sz="800" b="1"/>
              <a:t>contracts</a:t>
            </a:r>
          </a:p>
        </p:txBody>
      </p:sp>
      <p:sp>
        <p:nvSpPr>
          <p:cNvPr id="14368" name="Text Box 32"/>
          <p:cNvSpPr txBox="1">
            <a:spLocks noChangeArrowheads="1"/>
          </p:cNvSpPr>
          <p:nvPr/>
        </p:nvSpPr>
        <p:spPr bwMode="auto">
          <a:xfrm>
            <a:off x="9061450" y="4429126"/>
            <a:ext cx="446088" cy="244475"/>
          </a:xfrm>
          <a:prstGeom prst="rect">
            <a:avLst/>
          </a:prstGeom>
          <a:noFill/>
          <a:ln w="9525">
            <a:noFill/>
            <a:miter lim="800000"/>
            <a:headEnd/>
            <a:tailEnd/>
          </a:ln>
        </p:spPr>
        <p:txBody>
          <a:bodyPr wrap="none" lIns="0" tIns="0" bIns="0">
            <a:spAutoFit/>
          </a:bodyPr>
          <a:lstStyle/>
          <a:p>
            <a:r>
              <a:rPr lang="en-US" sz="800" b="1"/>
              <a:t>Flexor</a:t>
            </a:r>
          </a:p>
          <a:p>
            <a:r>
              <a:rPr lang="en-US" sz="800" b="1"/>
              <a:t>relaxes</a:t>
            </a:r>
          </a:p>
        </p:txBody>
      </p:sp>
      <p:sp>
        <p:nvSpPr>
          <p:cNvPr id="14369" name="Text Box 33"/>
          <p:cNvSpPr txBox="1">
            <a:spLocks noChangeArrowheads="1"/>
          </p:cNvSpPr>
          <p:nvPr/>
        </p:nvSpPr>
        <p:spPr bwMode="auto">
          <a:xfrm>
            <a:off x="9936163" y="4679951"/>
            <a:ext cx="493712" cy="244475"/>
          </a:xfrm>
          <a:prstGeom prst="rect">
            <a:avLst/>
          </a:prstGeom>
          <a:noFill/>
          <a:ln w="9525">
            <a:noFill/>
            <a:miter lim="800000"/>
            <a:headEnd/>
            <a:tailEnd/>
          </a:ln>
        </p:spPr>
        <p:txBody>
          <a:bodyPr wrap="none" lIns="0" tIns="0" bIns="0">
            <a:spAutoFit/>
          </a:bodyPr>
          <a:lstStyle/>
          <a:p>
            <a:r>
              <a:rPr lang="en-US" sz="800" b="1"/>
              <a:t>Motor</a:t>
            </a:r>
          </a:p>
          <a:p>
            <a:r>
              <a:rPr lang="en-US" sz="800" b="1"/>
              <a:t>neurons</a:t>
            </a:r>
          </a:p>
        </p:txBody>
      </p:sp>
      <p:sp>
        <p:nvSpPr>
          <p:cNvPr id="14370" name="Text Box 34"/>
          <p:cNvSpPr txBox="1">
            <a:spLocks noChangeArrowheads="1"/>
          </p:cNvSpPr>
          <p:nvPr/>
        </p:nvSpPr>
        <p:spPr bwMode="auto">
          <a:xfrm>
            <a:off x="7245350" y="3984626"/>
            <a:ext cx="528638" cy="244475"/>
          </a:xfrm>
          <a:prstGeom prst="rect">
            <a:avLst/>
          </a:prstGeom>
          <a:noFill/>
          <a:ln w="9525">
            <a:noFill/>
            <a:miter lim="800000"/>
            <a:headEnd/>
            <a:tailEnd/>
          </a:ln>
        </p:spPr>
        <p:txBody>
          <a:bodyPr wrap="none" lIns="0" tIns="0" bIns="0">
            <a:spAutoFit/>
          </a:bodyPr>
          <a:lstStyle/>
          <a:p>
            <a:r>
              <a:rPr lang="en-US" sz="800" b="1"/>
              <a:t>Extensor</a:t>
            </a:r>
          </a:p>
          <a:p>
            <a:r>
              <a:rPr lang="en-US" sz="800" b="1"/>
              <a:t>relaxes</a:t>
            </a:r>
          </a:p>
        </p:txBody>
      </p:sp>
      <p:sp>
        <p:nvSpPr>
          <p:cNvPr id="14371" name="Text Box 37"/>
          <p:cNvSpPr txBox="1">
            <a:spLocks noChangeArrowheads="1"/>
          </p:cNvSpPr>
          <p:nvPr/>
        </p:nvSpPr>
        <p:spPr bwMode="auto">
          <a:xfrm>
            <a:off x="9626600" y="6248401"/>
            <a:ext cx="383438" cy="307777"/>
          </a:xfrm>
          <a:prstGeom prst="rect">
            <a:avLst/>
          </a:prstGeom>
          <a:noFill/>
          <a:ln w="9525">
            <a:noFill/>
            <a:miter lim="800000"/>
            <a:headEnd/>
            <a:tailEnd/>
          </a:ln>
        </p:spPr>
        <p:txBody>
          <a:bodyPr wrap="none">
            <a:spAutoFit/>
          </a:bodyPr>
          <a:lstStyle/>
          <a:p>
            <a:r>
              <a:rPr lang="en-US" sz="1400"/>
              <a:t>17</a:t>
            </a:r>
          </a:p>
        </p:txBody>
      </p:sp>
      <p:sp>
        <p:nvSpPr>
          <p:cNvPr id="2" name="Footer Placeholder 1"/>
          <p:cNvSpPr>
            <a:spLocks noGrp="1"/>
          </p:cNvSpPr>
          <p:nvPr>
            <p:ph type="ftr" sz="quarter" idx="11"/>
          </p:nvPr>
        </p:nvSpPr>
        <p:spPr/>
        <p:txBody>
          <a:bodyPr/>
          <a:lstStyle/>
          <a:p>
            <a:pPr>
              <a:defRPr/>
            </a:pPr>
            <a:r>
              <a:rPr lang="en-US" smtClean="0"/>
              <a:t>RDP</a:t>
            </a:r>
            <a:endParaRPr lang="en-US"/>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457200"/>
            <a:ext cx="8229600" cy="1066800"/>
          </a:xfrm>
        </p:spPr>
        <p:txBody>
          <a:bodyPr/>
          <a:lstStyle/>
          <a:p>
            <a:r>
              <a:rPr lang="en-US" dirty="0" smtClean="0"/>
              <a:t>Plantar reflex</a:t>
            </a:r>
            <a:endParaRPr lang="en-US" dirty="0"/>
          </a:p>
        </p:txBody>
      </p:sp>
      <p:sp>
        <p:nvSpPr>
          <p:cNvPr id="3" name="Content Placeholder 2"/>
          <p:cNvSpPr>
            <a:spLocks noGrp="1"/>
          </p:cNvSpPr>
          <p:nvPr>
            <p:ph idx="1"/>
          </p:nvPr>
        </p:nvSpPr>
        <p:spPr>
          <a:xfrm>
            <a:off x="1981200" y="1295400"/>
            <a:ext cx="8229600" cy="5278438"/>
          </a:xfrm>
        </p:spPr>
        <p:txBody>
          <a:bodyPr/>
          <a:lstStyle/>
          <a:p>
            <a:pPr algn="just"/>
            <a:r>
              <a:rPr lang="en-US" dirty="0" smtClean="0">
                <a:latin typeface="Times New Roman" pitchFamily="18" charset="0"/>
                <a:cs typeface="Times New Roman" pitchFamily="18" charset="0"/>
              </a:rPr>
              <a:t>It is a superficial reflex present </a:t>
            </a:r>
            <a:r>
              <a:rPr lang="en-US" dirty="0" err="1" smtClean="0">
                <a:latin typeface="Times New Roman" pitchFamily="18" charset="0"/>
                <a:cs typeface="Times New Roman" pitchFamily="18" charset="0"/>
              </a:rPr>
              <a:t>upto</a:t>
            </a:r>
            <a:r>
              <a:rPr lang="en-US" dirty="0" smtClean="0">
                <a:latin typeface="Times New Roman" pitchFamily="18" charset="0"/>
                <a:cs typeface="Times New Roman" pitchFamily="18" charset="0"/>
              </a:rPr>
              <a:t> the age of first 18 months.</a:t>
            </a:r>
          </a:p>
          <a:p>
            <a:pPr algn="just"/>
            <a:r>
              <a:rPr lang="en-US" dirty="0" smtClean="0">
                <a:latin typeface="Times New Roman" pitchFamily="18" charset="0"/>
                <a:cs typeface="Times New Roman" pitchFamily="18" charset="0"/>
              </a:rPr>
              <a:t>Whenever there is gentle stroking of lateral part of the sole, it produces movement of greater toe with or without movement of other toes.</a:t>
            </a:r>
          </a:p>
          <a:p>
            <a:pPr algn="just"/>
            <a:r>
              <a:rPr lang="en-US" dirty="0" smtClean="0">
                <a:latin typeface="Times New Roman" pitchFamily="18" charset="0"/>
                <a:cs typeface="Times New Roman" pitchFamily="18" charset="0"/>
              </a:rPr>
              <a:t>It occurs due to improper </a:t>
            </a:r>
            <a:r>
              <a:rPr lang="en-US" dirty="0" err="1" smtClean="0">
                <a:latin typeface="Times New Roman" pitchFamily="18" charset="0"/>
                <a:cs typeface="Times New Roman" pitchFamily="18" charset="0"/>
              </a:rPr>
              <a:t>myelination</a:t>
            </a:r>
            <a:r>
              <a:rPr lang="en-US" dirty="0" smtClean="0">
                <a:latin typeface="Times New Roman" pitchFamily="18" charset="0"/>
                <a:cs typeface="Times New Roman" pitchFamily="18" charset="0"/>
              </a:rPr>
              <a:t> of </a:t>
            </a:r>
            <a:r>
              <a:rPr lang="en-US" dirty="0" err="1" smtClean="0">
                <a:latin typeface="Times New Roman" pitchFamily="18" charset="0"/>
                <a:cs typeface="Times New Roman" pitchFamily="18" charset="0"/>
              </a:rPr>
              <a:t>cortico</a:t>
            </a:r>
            <a:r>
              <a:rPr lang="en-US" dirty="0" smtClean="0">
                <a:latin typeface="Times New Roman" pitchFamily="18" charset="0"/>
                <a:cs typeface="Times New Roman" pitchFamily="18" charset="0"/>
              </a:rPr>
              <a:t>-spinal nerves.</a:t>
            </a:r>
          </a:p>
          <a:p>
            <a:pPr algn="just"/>
            <a:r>
              <a:rPr lang="en-US" dirty="0" smtClean="0">
                <a:latin typeface="Times New Roman" pitchFamily="18" charset="0"/>
                <a:cs typeface="Times New Roman" pitchFamily="18" charset="0"/>
              </a:rPr>
              <a:t>It is used to detect the disorders  of </a:t>
            </a:r>
            <a:r>
              <a:rPr lang="en-US" dirty="0" err="1" smtClean="0">
                <a:latin typeface="Times New Roman" pitchFamily="18" charset="0"/>
                <a:cs typeface="Times New Roman" pitchFamily="18" charset="0"/>
              </a:rPr>
              <a:t>cortico</a:t>
            </a:r>
            <a:r>
              <a:rPr lang="en-US" dirty="0" smtClean="0">
                <a:latin typeface="Times New Roman" pitchFamily="18" charset="0"/>
                <a:cs typeface="Times New Roman" pitchFamily="18" charset="0"/>
              </a:rPr>
              <a:t>-spinal tract.</a:t>
            </a:r>
            <a:endParaRPr lang="en-US" dirty="0">
              <a:latin typeface="Times New Roman" pitchFamily="18" charset="0"/>
              <a:cs typeface="Times New Roman" pitchFamily="18" charset="0"/>
            </a:endParaRPr>
          </a:p>
        </p:txBody>
      </p:sp>
      <p:sp>
        <p:nvSpPr>
          <p:cNvPr id="4" name="Footer Placeholder 3"/>
          <p:cNvSpPr>
            <a:spLocks noGrp="1"/>
          </p:cNvSpPr>
          <p:nvPr>
            <p:ph type="ftr" sz="quarter" idx="11"/>
          </p:nvPr>
        </p:nvSpPr>
        <p:spPr/>
        <p:txBody>
          <a:bodyPr/>
          <a:lstStyle/>
          <a:p>
            <a:pPr>
              <a:defRPr/>
            </a:pPr>
            <a:r>
              <a:rPr lang="en-US" smtClean="0"/>
              <a:t>RDP</a:t>
            </a:r>
            <a:endParaRPr lang="en-US"/>
          </a:p>
        </p:txBody>
      </p:sp>
      <p:sp>
        <p:nvSpPr>
          <p:cNvPr id="5" name="Slide Number Placeholder 4"/>
          <p:cNvSpPr>
            <a:spLocks noGrp="1"/>
          </p:cNvSpPr>
          <p:nvPr>
            <p:ph type="sldNum" sz="quarter" idx="12"/>
          </p:nvPr>
        </p:nvSpPr>
        <p:spPr/>
        <p:txBody>
          <a:bodyPr/>
          <a:lstStyle/>
          <a:p>
            <a:pPr>
              <a:defRPr/>
            </a:pPr>
            <a:fld id="{AFC905F1-6D01-4472-9AA2-C8EE5F18C9EF}" type="slidenum">
              <a:rPr lang="en-US" smtClean="0"/>
              <a:pPr>
                <a:defRPr/>
              </a:pPr>
              <a:t>99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742</TotalTime>
  <Words>7455</Words>
  <Application>Microsoft Office PowerPoint</Application>
  <PresentationFormat>Widescreen</PresentationFormat>
  <Paragraphs>1384</Paragraphs>
  <Slides>132</Slides>
  <Notes>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132</vt:i4>
      </vt:variant>
    </vt:vector>
  </HeadingPairs>
  <TitlesOfParts>
    <vt:vector size="144" baseType="lpstr">
      <vt:lpstr>MS PGothic</vt:lpstr>
      <vt:lpstr>Arial</vt:lpstr>
      <vt:lpstr>Calibri</vt:lpstr>
      <vt:lpstr>Calibri Light</vt:lpstr>
      <vt:lpstr>Georgia</vt:lpstr>
      <vt:lpstr>Symbol</vt:lpstr>
      <vt:lpstr>Times</vt:lpstr>
      <vt:lpstr>Times New Roman</vt:lpstr>
      <vt:lpstr>Verdana</vt:lpstr>
      <vt:lpstr>Wingdings</vt:lpstr>
      <vt:lpstr>Wingdings 2</vt:lpstr>
      <vt:lpstr>Office Theme</vt:lpstr>
      <vt:lpstr>Nervous system</vt:lpstr>
      <vt:lpstr>What is nervous system?</vt:lpstr>
      <vt:lpstr>PowerPoint Presentation</vt:lpstr>
      <vt:lpstr>Classification of Nervous system</vt:lpstr>
      <vt:lpstr>PowerPoint Presentation</vt:lpstr>
      <vt:lpstr> Nervous System Subdivisions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Brain</vt:lpstr>
      <vt:lpstr>Functions of the brain: </vt:lpstr>
      <vt:lpstr>Anatomical classification</vt:lpstr>
      <vt:lpstr>Parts of Brain</vt:lpstr>
      <vt:lpstr>Cerebrum</vt:lpstr>
      <vt:lpstr>PowerPoint Presentation</vt:lpstr>
      <vt:lpstr>PowerPoint Presentation</vt:lpstr>
      <vt:lpstr>PowerPoint Presentation</vt:lpstr>
      <vt:lpstr>PowerPoint Presentation</vt:lpstr>
      <vt:lpstr>PowerPoint Presentation</vt:lpstr>
      <vt:lpstr>Coronal section of cerebrum</vt:lpstr>
      <vt:lpstr>Functions of cerebrum</vt:lpstr>
      <vt:lpstr>Functional areas of cerebrum</vt:lpstr>
      <vt:lpstr>Functional Areas of the Cerebral Cortex</vt:lpstr>
      <vt:lpstr>Functional Areas of the Cerebral Cortex</vt:lpstr>
      <vt:lpstr>PowerPoint Presentation</vt:lpstr>
      <vt:lpstr>Motor area </vt:lpstr>
      <vt:lpstr>PowerPoint Presentation</vt:lpstr>
      <vt:lpstr>Sensory areas</vt:lpstr>
      <vt:lpstr>PowerPoint Presentation</vt:lpstr>
      <vt:lpstr>PowerPoint Presentation</vt:lpstr>
      <vt:lpstr>Association area</vt:lpstr>
      <vt:lpstr>Association Areas</vt:lpstr>
      <vt:lpstr>Basal ganglia/nuclei</vt:lpstr>
      <vt:lpstr>PowerPoint Presentation</vt:lpstr>
      <vt:lpstr>Basal ganglia</vt:lpstr>
      <vt:lpstr>Diencephalon</vt:lpstr>
      <vt:lpstr>Thalamus</vt:lpstr>
      <vt:lpstr>PowerPoint Presentation</vt:lpstr>
      <vt:lpstr>PowerPoint Presentation</vt:lpstr>
      <vt:lpstr>Hypothalamus</vt:lpstr>
      <vt:lpstr>Epithalamus</vt:lpstr>
      <vt:lpstr>Brain stem</vt:lpstr>
      <vt:lpstr>Mid Brain</vt:lpstr>
      <vt:lpstr>PowerPoint Presentation</vt:lpstr>
      <vt:lpstr>Pons</vt:lpstr>
      <vt:lpstr>Medulla oblongata</vt:lpstr>
      <vt:lpstr>PowerPoint Presentation</vt:lpstr>
      <vt:lpstr>PowerPoint Presentation</vt:lpstr>
      <vt:lpstr>Cerebellum</vt:lpstr>
      <vt:lpstr>Functions of cerebellum</vt:lpstr>
      <vt:lpstr>Functional brain systems </vt:lpstr>
      <vt:lpstr>Limbic system  (not a discrete structure - includes many brain areas)</vt:lpstr>
      <vt:lpstr>Limbic system</vt:lpstr>
      <vt:lpstr>Reticular formation</vt:lpstr>
      <vt:lpstr>Reticular Formation</vt:lpstr>
      <vt:lpstr>Spinal Cord</vt:lpstr>
      <vt:lpstr>PowerPoint Presentation</vt:lpstr>
      <vt:lpstr>Structure of Spinal cord</vt:lpstr>
      <vt:lpstr>Structure of the Spinal Cord </vt:lpstr>
      <vt:lpstr>PowerPoint Presentation</vt:lpstr>
      <vt:lpstr>PowerPoint Presentation</vt:lpstr>
      <vt:lpstr>Functions of spinal cord</vt:lpstr>
      <vt:lpstr>Meninges</vt:lpstr>
      <vt:lpstr>Meninges of the Spinal Cord</vt:lpstr>
      <vt:lpstr>Dura mater</vt:lpstr>
      <vt:lpstr>Arachnoid mater</vt:lpstr>
      <vt:lpstr>Pia mater</vt:lpstr>
      <vt:lpstr>Ventricles of Brain</vt:lpstr>
      <vt:lpstr> Ventricles and Cerebrospinal Fluid</vt:lpstr>
      <vt:lpstr>PowerPoint Presentation</vt:lpstr>
      <vt:lpstr>PowerPoint Presentation</vt:lpstr>
      <vt:lpstr>Cerebro-spinal fluid</vt:lpstr>
      <vt:lpstr>PowerPoint Presentation</vt:lpstr>
      <vt:lpstr>PowerPoint Presentation</vt:lpstr>
      <vt:lpstr>Functions of CSF</vt:lpstr>
      <vt:lpstr>Reflex action</vt:lpstr>
      <vt:lpstr>Reflex arc</vt:lpstr>
      <vt:lpstr>General Components of a Spinal Reflex</vt:lpstr>
      <vt:lpstr>Reflex arc</vt:lpstr>
      <vt:lpstr>Types of reflex arc</vt:lpstr>
      <vt:lpstr>PowerPoint Presentation</vt:lpstr>
      <vt:lpstr>Di-synaptic</vt:lpstr>
      <vt:lpstr>PowerPoint Presentation</vt:lpstr>
      <vt:lpstr>PowerPoint Presentation</vt:lpstr>
      <vt:lpstr>Poly-synaptic</vt:lpstr>
      <vt:lpstr>PowerPoint Presentation</vt:lpstr>
      <vt:lpstr>Plantar reflex</vt:lpstr>
      <vt:lpstr>Spinal nerves</vt:lpstr>
      <vt:lpstr>PowerPoint Presentation</vt:lpstr>
      <vt:lpstr>Spinal nerve root</vt:lpstr>
      <vt:lpstr>PowerPoint Presentation</vt:lpstr>
      <vt:lpstr>Spinal nerve Plexuses</vt:lpstr>
      <vt:lpstr>PowerPoint Presentation</vt:lpstr>
      <vt:lpstr>Cranial nerves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Autonomic Nervous System</vt:lpstr>
      <vt:lpstr>Components of ANS</vt:lpstr>
      <vt:lpstr>PowerPoint Presentation</vt:lpstr>
      <vt:lpstr>Sympathetic NS - Anatomy</vt:lpstr>
      <vt:lpstr>PowerPoint Presentation</vt:lpstr>
      <vt:lpstr>Parasympathetic NS - Anatomy</vt:lpstr>
      <vt:lpstr>PowerPoint Presentation</vt:lpstr>
      <vt:lpstr>PowerPoint Presentation</vt:lpstr>
      <vt:lpstr>PowerPoint Presentation</vt:lpstr>
      <vt:lpstr>Functions of ANS</vt:lpstr>
      <vt:lpstr>Functions of ANS</vt:lpstr>
      <vt:lpstr>Functions of ANS</vt:lpstr>
      <vt:lpstr>Functions of ANS</vt:lpstr>
      <vt:lpstr>Sympathetic Division</vt:lpstr>
      <vt:lpstr>Parasympathetic Division</vt:lpstr>
      <vt:lpstr>PowerPoint Presentation</vt:lpstr>
      <vt:lpstr>Control of Autonomic  Activity</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Nervous system</dc:title>
  <dc:creator/>
  <cp:lastModifiedBy>User</cp:lastModifiedBy>
  <cp:revision>154</cp:revision>
  <dcterms:created xsi:type="dcterms:W3CDTF">2006-08-16T00:00:00Z</dcterms:created>
  <dcterms:modified xsi:type="dcterms:W3CDTF">2024-09-24T15:39:38Z</dcterms:modified>
</cp:coreProperties>
</file>