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2" r:id="rId1"/>
  </p:sldMasterIdLst>
  <p:notesMasterIdLst>
    <p:notesMasterId r:id="rId57"/>
  </p:notesMasterIdLst>
  <p:sldIdLst>
    <p:sldId id="256" r:id="rId2"/>
    <p:sldId id="257" r:id="rId3"/>
    <p:sldId id="258" r:id="rId4"/>
    <p:sldId id="259" r:id="rId5"/>
    <p:sldId id="260" r:id="rId6"/>
    <p:sldId id="265" r:id="rId7"/>
    <p:sldId id="262" r:id="rId8"/>
    <p:sldId id="263" r:id="rId9"/>
    <p:sldId id="264"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8" r:id="rId30"/>
    <p:sldId id="286" r:id="rId31"/>
    <p:sldId id="287" r:id="rId32"/>
    <p:sldId id="289" r:id="rId33"/>
    <p:sldId id="291" r:id="rId34"/>
    <p:sldId id="290" r:id="rId35"/>
    <p:sldId id="294" r:id="rId36"/>
    <p:sldId id="295" r:id="rId37"/>
    <p:sldId id="297" r:id="rId38"/>
    <p:sldId id="298" r:id="rId39"/>
    <p:sldId id="299" r:id="rId40"/>
    <p:sldId id="300" r:id="rId41"/>
    <p:sldId id="301" r:id="rId42"/>
    <p:sldId id="302" r:id="rId43"/>
    <p:sldId id="304" r:id="rId44"/>
    <p:sldId id="305" r:id="rId45"/>
    <p:sldId id="306" r:id="rId46"/>
    <p:sldId id="303" r:id="rId47"/>
    <p:sldId id="307" r:id="rId48"/>
    <p:sldId id="308" r:id="rId49"/>
    <p:sldId id="309" r:id="rId50"/>
    <p:sldId id="310" r:id="rId51"/>
    <p:sldId id="311" r:id="rId52"/>
    <p:sldId id="312" r:id="rId53"/>
    <p:sldId id="313" r:id="rId54"/>
    <p:sldId id="292" r:id="rId55"/>
    <p:sldId id="293" r:id="rId56"/>
  </p:sldIdLst>
  <p:sldSz cx="12192000" cy="6858000"/>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howGuides="1">
      <p:cViewPr varScale="1">
        <p:scale>
          <a:sx n="74" d="100"/>
          <a:sy n="74" d="100"/>
        </p:scale>
        <p:origin x="552"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defRPr sz="1200" smtClean="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a:defRPr sz="1200" smtClean="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9396" name="Rectangle 4"/>
          <p:cNvSpPr>
            <a:spLocks noGrp="1" noRot="1" noChangeAspect="1" noTextEdit="1"/>
          </p:cNvSpPr>
          <p:nvPr>
            <p:ph type="sldImg" idx="2"/>
          </p:nvPr>
        </p:nvSpPr>
        <p:spPr>
          <a:xfrm>
            <a:off x="381000" y="685800"/>
            <a:ext cx="6096000" cy="3429000"/>
          </a:xfrm>
          <a:prstGeom prst="rect">
            <a:avLst/>
          </a:prstGeom>
          <a:noFill/>
          <a:ln w="9525" cap="flat" cmpd="sng">
            <a:solidFill>
              <a:srgbClr val="000000"/>
            </a:solidFill>
            <a:prstDash val="solid"/>
            <a:miter/>
            <a:headEnd type="none" w="med" len="med"/>
            <a:tailEnd type="none" w="med" len="med"/>
          </a:ln>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Fifth level</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defRPr sz="1200" smtClean="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p>
            <a:pPr lvl="0" algn="r" eaLnBrk="1" hangingPunct="1"/>
            <a:fld id="{9A0DB2DC-4C9A-4742-B13C-FB6460FD3503}" type="slidenum">
              <a:rPr lang="en-US" sz="1200" dirty="0"/>
              <a:t>‹#›</a:t>
            </a:fld>
            <a:endParaRPr lang="en-US" sz="1200" dirty="0"/>
          </a:p>
        </p:txBody>
      </p:sp>
    </p:spTree>
    <p:extLst>
      <p:ext uri="{BB962C8B-B14F-4D97-AF65-F5344CB8AC3E}">
        <p14:creationId xmlns:p14="http://schemas.microsoft.com/office/powerpoint/2010/main" val="435172417"/>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57584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sz="1200" dirty="0"/>
              <a:t>10</a:t>
            </a:fld>
            <a:endParaRPr lang="en-US" sz="1200" dirty="0"/>
          </a:p>
        </p:txBody>
      </p:sp>
      <p:sp>
        <p:nvSpPr>
          <p:cNvPr id="60419" name="Rectangle 7"/>
          <p:cNvSpPr txBox="1">
            <a:spLocks noGrp="1"/>
          </p:cNvSpPr>
          <p:nvPr/>
        </p:nvSpPr>
        <p:spPr>
          <a:xfrm>
            <a:off x="3886200" y="8686800"/>
            <a:ext cx="2971800" cy="457200"/>
          </a:xfrm>
          <a:prstGeom prst="rect">
            <a:avLst/>
          </a:prstGeom>
          <a:noFill/>
          <a:ln w="9525">
            <a:noFill/>
          </a:ln>
        </p:spPr>
        <p:txBody>
          <a:bodyPr anchor="b"/>
          <a:lstStyle/>
          <a:p>
            <a:pPr lvl="0" algn="r" eaLnBrk="1" hangingPunct="1"/>
            <a:fld id="{9A0DB2DC-4C9A-4742-B13C-FB6460FD3503}" type="slidenum">
              <a:rPr lang="en-US" altLang="en-US" sz="1200" dirty="0"/>
              <a:t>10</a:t>
            </a:fld>
            <a:endParaRPr lang="en-US" altLang="en-US" sz="1200" dirty="0"/>
          </a:p>
        </p:txBody>
      </p:sp>
      <p:sp>
        <p:nvSpPr>
          <p:cNvPr id="60420" name="Rectangle 2"/>
          <p:cNvSpPr>
            <a:spLocks noGrp="1" noRot="1" noChangeAspect="1" noTextEdit="1"/>
          </p:cNvSpPr>
          <p:nvPr>
            <p:ph type="sldImg"/>
          </p:nvPr>
        </p:nvSpPr>
        <p:spPr>
          <a:xfrm>
            <a:off x="381000" y="685800"/>
            <a:ext cx="6096000" cy="3429000"/>
          </a:xfrm>
          <a:ln/>
        </p:spPr>
      </p:sp>
      <p:sp>
        <p:nvSpPr>
          <p:cNvPr id="60421" name="Rectangle 3"/>
          <p:cNvSpPr>
            <a:spLocks noGrp="1"/>
          </p:cNvSpPr>
          <p:nvPr>
            <p:ph type="body" idx="1"/>
          </p:nvPr>
        </p:nvSpPr>
        <p:spPr>
          <a:xfrm>
            <a:off x="914400" y="4343400"/>
            <a:ext cx="5029200" cy="4114800"/>
          </a:xfrm>
          <a:ln/>
        </p:spPr>
        <p:txBody>
          <a:bodyPr wrap="square" lIns="91440" tIns="45720" rIns="91440" bIns="45720" anchor="t"/>
          <a:lstStyle/>
          <a:p>
            <a:pPr lvl="0" eaLnBrk="1" hangingPunct="1"/>
            <a:endParaRPr dirty="0"/>
          </a:p>
        </p:txBody>
      </p:sp>
    </p:spTree>
    <p:extLst>
      <p:ext uri="{BB962C8B-B14F-4D97-AF65-F5344CB8AC3E}">
        <p14:creationId xmlns:p14="http://schemas.microsoft.com/office/powerpoint/2010/main" val="1683038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sz="1200" dirty="0"/>
              <a:t>11</a:t>
            </a:fld>
            <a:endParaRPr lang="en-US" sz="1200" dirty="0"/>
          </a:p>
        </p:txBody>
      </p:sp>
      <p:sp>
        <p:nvSpPr>
          <p:cNvPr id="61443" name="Rectangle 7"/>
          <p:cNvSpPr txBox="1">
            <a:spLocks noGrp="1"/>
          </p:cNvSpPr>
          <p:nvPr/>
        </p:nvSpPr>
        <p:spPr>
          <a:xfrm>
            <a:off x="3886200" y="8686800"/>
            <a:ext cx="2971800" cy="457200"/>
          </a:xfrm>
          <a:prstGeom prst="rect">
            <a:avLst/>
          </a:prstGeom>
          <a:noFill/>
          <a:ln w="9525">
            <a:noFill/>
          </a:ln>
        </p:spPr>
        <p:txBody>
          <a:bodyPr anchor="b"/>
          <a:lstStyle/>
          <a:p>
            <a:pPr lvl="0" algn="r" eaLnBrk="1" hangingPunct="1"/>
            <a:fld id="{9A0DB2DC-4C9A-4742-B13C-FB6460FD3503}" type="slidenum">
              <a:rPr lang="en-US" altLang="en-US" sz="1200" dirty="0"/>
              <a:t>11</a:t>
            </a:fld>
            <a:endParaRPr lang="en-US" altLang="en-US" sz="1200" dirty="0"/>
          </a:p>
        </p:txBody>
      </p:sp>
      <p:sp>
        <p:nvSpPr>
          <p:cNvPr id="61444" name="Rectangle 2"/>
          <p:cNvSpPr>
            <a:spLocks noGrp="1" noRot="1" noChangeAspect="1" noTextEdit="1"/>
          </p:cNvSpPr>
          <p:nvPr>
            <p:ph type="sldImg"/>
          </p:nvPr>
        </p:nvSpPr>
        <p:spPr>
          <a:xfrm>
            <a:off x="381000" y="685800"/>
            <a:ext cx="6096000" cy="3429000"/>
          </a:xfrm>
          <a:ln/>
        </p:spPr>
      </p:sp>
      <p:sp>
        <p:nvSpPr>
          <p:cNvPr id="61445" name="Rectangle 3"/>
          <p:cNvSpPr>
            <a:spLocks noGrp="1"/>
          </p:cNvSpPr>
          <p:nvPr>
            <p:ph type="body" idx="1"/>
          </p:nvPr>
        </p:nvSpPr>
        <p:spPr>
          <a:xfrm>
            <a:off x="914400" y="4343400"/>
            <a:ext cx="5029200" cy="4114800"/>
          </a:xfrm>
          <a:ln/>
        </p:spPr>
        <p:txBody>
          <a:bodyPr wrap="square" lIns="91440" tIns="45720" rIns="91440" bIns="45720" anchor="t"/>
          <a:lstStyle/>
          <a:p>
            <a:pPr lvl="0" eaLnBrk="1" hangingPunct="1"/>
            <a:endParaRPr dirty="0"/>
          </a:p>
        </p:txBody>
      </p:sp>
    </p:spTree>
    <p:extLst>
      <p:ext uri="{BB962C8B-B14F-4D97-AF65-F5344CB8AC3E}">
        <p14:creationId xmlns:p14="http://schemas.microsoft.com/office/powerpoint/2010/main" val="744714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sz="1200" dirty="0"/>
              <a:t>13</a:t>
            </a:fld>
            <a:endParaRPr lang="en-US" sz="1200" dirty="0"/>
          </a:p>
        </p:txBody>
      </p:sp>
      <p:sp>
        <p:nvSpPr>
          <p:cNvPr id="62467" name="Slide Image Placeholder 1"/>
          <p:cNvSpPr>
            <a:spLocks noGrp="1" noRot="1" noChangeAspect="1" noTextEdit="1"/>
          </p:cNvSpPr>
          <p:nvPr>
            <p:ph type="sldImg"/>
          </p:nvPr>
        </p:nvSpPr>
        <p:spPr>
          <a:xfrm>
            <a:off x="381000" y="685800"/>
            <a:ext cx="6096000" cy="3429000"/>
          </a:xfrm>
          <a:ln/>
        </p:spPr>
      </p:sp>
      <p:sp>
        <p:nvSpPr>
          <p:cNvPr id="62468" name="Notes Placeholder 2"/>
          <p:cNvSpPr>
            <a:spLocks noGrp="1"/>
          </p:cNvSpPr>
          <p:nvPr>
            <p:ph type="body" idx="1"/>
          </p:nvPr>
        </p:nvSpPr>
        <p:spPr>
          <a:xfrm>
            <a:off x="914400" y="4343400"/>
            <a:ext cx="5029200" cy="4114800"/>
          </a:xfrm>
          <a:ln/>
        </p:spPr>
        <p:txBody>
          <a:bodyPr wrap="square" lIns="91440" tIns="45720" rIns="91440" bIns="45720" anchor="t"/>
          <a:lstStyle/>
          <a:p>
            <a:pPr lvl="0" eaLnBrk="1" hangingPunct="1"/>
            <a:endParaRPr dirty="0"/>
          </a:p>
        </p:txBody>
      </p:sp>
      <p:sp>
        <p:nvSpPr>
          <p:cNvPr id="62469" name="Slide Number Placeholder 3"/>
          <p:cNvSpPr txBox="1">
            <a:spLocks noGrp="1"/>
          </p:cNvSpPr>
          <p:nvPr/>
        </p:nvSpPr>
        <p:spPr>
          <a:xfrm>
            <a:off x="3886200" y="8686800"/>
            <a:ext cx="2971800" cy="457200"/>
          </a:xfrm>
          <a:prstGeom prst="rect">
            <a:avLst/>
          </a:prstGeom>
          <a:noFill/>
          <a:ln w="9525">
            <a:noFill/>
          </a:ln>
        </p:spPr>
        <p:txBody>
          <a:bodyPr anchor="b"/>
          <a:lstStyle/>
          <a:p>
            <a:pPr lvl="0" algn="r" eaLnBrk="1" hangingPunct="1"/>
            <a:fld id="{9A0DB2DC-4C9A-4742-B13C-FB6460FD3503}" type="slidenum">
              <a:rPr lang="en-US" sz="1200" dirty="0"/>
              <a:t>13</a:t>
            </a:fld>
            <a:endParaRPr lang="en-US" sz="1200" dirty="0"/>
          </a:p>
        </p:txBody>
      </p:sp>
    </p:spTree>
    <p:extLst>
      <p:ext uri="{BB962C8B-B14F-4D97-AF65-F5344CB8AC3E}">
        <p14:creationId xmlns:p14="http://schemas.microsoft.com/office/powerpoint/2010/main" val="2150298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ltLang="en-US" sz="1000">
              <a:solidFill>
                <a:schemeClr val="tx1"/>
              </a:solidFill>
            </a:endParaRPr>
          </a:p>
        </p:txBody>
      </p:sp>
      <p:sp>
        <p:nvSpPr>
          <p:cNvPr id="5" name="Footer Placeholder 4"/>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6" name="Slide Number Placeholder 5"/>
          <p:cNvSpPr>
            <a:spLocks noGrp="1"/>
          </p:cNvSpPr>
          <p:nvPr>
            <p:ph type="sldNum" sz="quarter" idx="12"/>
          </p:nvPr>
        </p:nvSpPr>
        <p:spPr/>
        <p:txBody>
          <a:bodyPr/>
          <a:lstStyle/>
          <a:p>
            <a:pPr algn="r"/>
            <a:fld id="{9A0DB2DC-4C9A-4742-B13C-FB6460FD3503}" type="slidenum">
              <a:rPr lang="en-US" altLang="en-US" smtClean="0"/>
              <a:t>‹#›</a:t>
            </a:fld>
            <a:endParaRPr lang="en-US" altLang="en-US" dirty="0"/>
          </a:p>
        </p:txBody>
      </p:sp>
    </p:spTree>
    <p:extLst>
      <p:ext uri="{BB962C8B-B14F-4D97-AF65-F5344CB8AC3E}">
        <p14:creationId xmlns:p14="http://schemas.microsoft.com/office/powerpoint/2010/main" val="1388749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ltLang="en-US" sz="1000">
              <a:solidFill>
                <a:schemeClr val="tx1"/>
              </a:solidFill>
            </a:endParaRPr>
          </a:p>
        </p:txBody>
      </p:sp>
      <p:sp>
        <p:nvSpPr>
          <p:cNvPr id="5" name="Footer Placeholder 4"/>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1149605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ltLang="en-US" sz="1000">
              <a:solidFill>
                <a:schemeClr val="tx1"/>
              </a:solidFill>
            </a:endParaRPr>
          </a:p>
        </p:txBody>
      </p:sp>
      <p:sp>
        <p:nvSpPr>
          <p:cNvPr id="5" name="Footer Placeholder 4"/>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3593947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ltLang="en-US" sz="1000">
              <a:solidFill>
                <a:schemeClr val="tx1"/>
              </a:solidFill>
            </a:endParaRPr>
          </a:p>
        </p:txBody>
      </p:sp>
      <p:sp>
        <p:nvSpPr>
          <p:cNvPr id="5" name="Footer Placeholder 4"/>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3597220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ltLang="en-US" sz="1000">
              <a:solidFill>
                <a:schemeClr val="tx1"/>
              </a:solidFill>
            </a:endParaRPr>
          </a:p>
        </p:txBody>
      </p:sp>
      <p:sp>
        <p:nvSpPr>
          <p:cNvPr id="5" name="Footer Placeholder 4"/>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2505748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ltLang="en-US" sz="1000">
              <a:solidFill>
                <a:schemeClr val="tx1"/>
              </a:solidFill>
            </a:endParaRPr>
          </a:p>
        </p:txBody>
      </p:sp>
      <p:sp>
        <p:nvSpPr>
          <p:cNvPr id="6" name="Footer Placeholder 5"/>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254434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ltLang="en-US" sz="1000">
              <a:solidFill>
                <a:schemeClr val="tx1"/>
              </a:solidFill>
            </a:endParaRPr>
          </a:p>
        </p:txBody>
      </p:sp>
      <p:sp>
        <p:nvSpPr>
          <p:cNvPr id="8" name="Footer Placeholder 7"/>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9" name="Slide Number Placeholder 8"/>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1933408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sz="1000">
              <a:solidFill>
                <a:schemeClr val="tx1"/>
              </a:solidFill>
            </a:endParaRPr>
          </a:p>
        </p:txBody>
      </p:sp>
      <p:sp>
        <p:nvSpPr>
          <p:cNvPr id="4" name="Footer Placeholder 3"/>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5" name="Slide Number Placeholder 4"/>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2753462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sz="1000">
              <a:solidFill>
                <a:schemeClr val="tx1"/>
              </a:solidFill>
            </a:endParaRPr>
          </a:p>
        </p:txBody>
      </p:sp>
      <p:sp>
        <p:nvSpPr>
          <p:cNvPr id="3" name="Footer Placeholder 2"/>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4" name="Slide Number Placeholder 3"/>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3649125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ltLang="en-US" sz="1000">
              <a:solidFill>
                <a:schemeClr val="tx1"/>
              </a:solidFill>
            </a:endParaRPr>
          </a:p>
        </p:txBody>
      </p:sp>
      <p:sp>
        <p:nvSpPr>
          <p:cNvPr id="6" name="Footer Placeholder 5"/>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201670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ltLang="en-US" sz="1000">
              <a:solidFill>
                <a:schemeClr val="tx1"/>
              </a:solidFill>
            </a:endParaRPr>
          </a:p>
        </p:txBody>
      </p:sp>
      <p:sp>
        <p:nvSpPr>
          <p:cNvPr id="6" name="Footer Placeholder 5"/>
          <p:cNvSpPr>
            <a:spLocks noGrp="1"/>
          </p:cNvSpPr>
          <p:nvPr>
            <p:ph type="ftr" sz="quarter" idx="11"/>
          </p:nvPr>
        </p:nvSpPr>
        <p:spPr/>
        <p:txBody>
          <a:bodyPr/>
          <a:lstStyle/>
          <a:p>
            <a:pPr>
              <a:defRPr/>
            </a:pPr>
            <a:r>
              <a:rPr lang="en-US" altLang="en-US" sz="1000" smtClean="0">
                <a:solidFill>
                  <a:schemeClr val="tx1"/>
                </a:solidFill>
              </a:rPr>
              <a:t>RDP</a:t>
            </a:r>
            <a:endParaRPr lang="en-US" altLang="en-US" sz="1000">
              <a:solidFill>
                <a:schemeClr val="tx1"/>
              </a:solidFill>
            </a:endParaRP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7550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sz="1000">
              <a:solidFill>
                <a:schemeClr val="tx1"/>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altLang="en-US" sz="1000" smtClean="0">
                <a:solidFill>
                  <a:schemeClr val="tx1"/>
                </a:solidFill>
              </a:rPr>
              <a:t>RDP</a:t>
            </a:r>
            <a:endParaRPr lang="en-US" altLang="en-US" sz="1000">
              <a:solidFill>
                <a:schemeClr val="tx1"/>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eaLnBrk="1" hangingPunct="1"/>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pic>
        <p:nvPicPr>
          <p:cNvPr id="7"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49484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0.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9.w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ctrTitle"/>
          </p:nvPr>
        </p:nvSpPr>
        <p:spPr>
          <a:xfrm>
            <a:off x="1524000" y="533400"/>
            <a:ext cx="9144000" cy="2387600"/>
          </a:xfrm>
          <a:ln/>
        </p:spPr>
        <p:txBody>
          <a:bodyPr vert="horz" wrap="square" lIns="91440" tIns="45720" rIns="91440" bIns="45720" rtlCol="0" anchor="b">
            <a:normAutofit/>
          </a:bodyPr>
          <a:lstStyle/>
          <a:p>
            <a:pPr eaLnBrk="1" hangingPunct="1"/>
            <a:r>
              <a:rPr dirty="0">
                <a:latin typeface="+mj-lt"/>
                <a:ea typeface="+mj-ea"/>
                <a:cs typeface="+mj-cs"/>
              </a:rPr>
              <a:t>Urinary System</a:t>
            </a:r>
          </a:p>
        </p:txBody>
      </p:sp>
      <p:sp>
        <p:nvSpPr>
          <p:cNvPr id="6147" name="Rectangle 3"/>
          <p:cNvSpPr>
            <a:spLocks noGrp="1"/>
          </p:cNvSpPr>
          <p:nvPr>
            <p:ph type="subTitle" idx="1"/>
          </p:nvPr>
        </p:nvSpPr>
        <p:spPr>
          <a:xfrm>
            <a:off x="1828801" y="3049588"/>
            <a:ext cx="6792913" cy="2362200"/>
          </a:xfrm>
          <a:ln/>
        </p:spPr>
        <p:txBody>
          <a:bodyPr vert="horz" wrap="square" lIns="91440" tIns="45720" rIns="91440" bIns="45720" rtlCol="0" anchor="t">
            <a:normAutofit/>
          </a:bodyPr>
          <a:lstStyle/>
          <a:p>
            <a:pPr marL="533400" indent="-533400">
              <a:buSzPct val="70000"/>
              <a:buFont typeface="Wingdings" panose="05000000000000000000" pitchFamily="2" charset="2"/>
            </a:pPr>
            <a:r>
              <a:rPr sz="2400" dirty="0"/>
              <a:t>a) Anatomy  and physiology  of urinary  system  </a:t>
            </a:r>
          </a:p>
          <a:p>
            <a:pPr marL="533400" indent="-533400">
              <a:buSzPct val="70000"/>
              <a:buFont typeface="Wingdings" panose="05000000000000000000" pitchFamily="2" charset="2"/>
            </a:pPr>
            <a:r>
              <a:rPr sz="2400" dirty="0"/>
              <a:t>b) Formation  of urine</a:t>
            </a:r>
          </a:p>
          <a:p>
            <a:pPr marL="533400" indent="-533400">
              <a:buSzPct val="70000"/>
              <a:buFont typeface="Wingdings" panose="05000000000000000000" pitchFamily="2" charset="2"/>
            </a:pPr>
            <a:r>
              <a:rPr sz="2400" dirty="0"/>
              <a:t>c) Renin Angiotensin  system – Juxtaglomerular  apparatus  - acid base  Balance </a:t>
            </a:r>
          </a:p>
          <a:p>
            <a:pPr marL="533400" indent="-533400">
              <a:buSzPct val="70000"/>
              <a:buFont typeface="Wingdings" panose="05000000000000000000" pitchFamily="2" charset="2"/>
            </a:pPr>
            <a:r>
              <a:rPr sz="2400" dirty="0"/>
              <a:t>d) Clearance  tests and  micturition</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algn="r"/>
            <a:fld id="{9A0DB2DC-4C9A-4742-B13C-FB6460FD3503}" type="slidenum">
              <a:rPr lang="en-US" altLang="en-US" smtClean="0"/>
              <a:t>1</a:t>
            </a:fld>
            <a:endParaRPr lang="en-US"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Line 2"/>
          <p:cNvSpPr/>
          <p:nvPr/>
        </p:nvSpPr>
        <p:spPr>
          <a:xfrm>
            <a:off x="7874000" y="3251200"/>
            <a:ext cx="0" cy="1739900"/>
          </a:xfrm>
          <a:prstGeom prst="line">
            <a:avLst/>
          </a:prstGeom>
          <a:ln w="28575" cap="flat" cmpd="sng">
            <a:solidFill>
              <a:srgbClr val="000000"/>
            </a:solidFill>
            <a:prstDash val="solid"/>
            <a:headEnd type="triangle" w="med" len="med"/>
            <a:tailEnd type="triangle" w="med" len="med"/>
          </a:ln>
        </p:spPr>
      </p:sp>
      <p:sp>
        <p:nvSpPr>
          <p:cNvPr id="14339" name="Oval 3"/>
          <p:cNvSpPr/>
          <p:nvPr/>
        </p:nvSpPr>
        <p:spPr>
          <a:xfrm>
            <a:off x="5930900" y="1841500"/>
            <a:ext cx="609600" cy="596900"/>
          </a:xfrm>
          <a:prstGeom prst="ellipse">
            <a:avLst/>
          </a:prstGeom>
          <a:solidFill>
            <a:schemeClr val="accent1"/>
          </a:solidFill>
          <a:ln w="38100" cap="flat" cmpd="sng">
            <a:solidFill>
              <a:srgbClr val="006600"/>
            </a:solidFill>
            <a:prstDash val="dash"/>
            <a:headEnd type="none" w="med" len="med"/>
            <a:tailEnd type="none" w="med" len="med"/>
          </a:ln>
        </p:spPr>
        <p:txBody>
          <a:bodyPr wrap="none" anchor="ctr"/>
          <a:lstStyle/>
          <a:p>
            <a:endParaRPr sz="2000" dirty="0"/>
          </a:p>
        </p:txBody>
      </p:sp>
      <p:pic>
        <p:nvPicPr>
          <p:cNvPr id="14340" name="Picture 5"/>
          <p:cNvPicPr>
            <a:picLocks noChangeAspect="1"/>
          </p:cNvPicPr>
          <p:nvPr/>
        </p:nvPicPr>
        <p:blipFill>
          <a:blip r:embed="rId3">
            <a:clrChange>
              <a:clrFrom>
                <a:srgbClr val="FFFFFF"/>
              </a:clrFrom>
              <a:clrTo>
                <a:srgbClr val="FFFFFF">
                  <a:alpha val="0"/>
                </a:srgbClr>
              </a:clrTo>
            </a:clrChange>
          </a:blip>
          <a:stretch>
            <a:fillRect/>
          </a:stretch>
        </p:blipFill>
        <p:spPr>
          <a:xfrm>
            <a:off x="5257800" y="0"/>
            <a:ext cx="4800600" cy="6858000"/>
          </a:xfrm>
          <a:prstGeom prst="rect">
            <a:avLst/>
          </a:prstGeom>
          <a:noFill/>
          <a:ln w="9525">
            <a:noFill/>
          </a:ln>
        </p:spPr>
      </p:pic>
      <p:sp>
        <p:nvSpPr>
          <p:cNvPr id="14341" name="Text Box 10"/>
          <p:cNvSpPr txBox="1"/>
          <p:nvPr/>
        </p:nvSpPr>
        <p:spPr>
          <a:xfrm>
            <a:off x="2133600" y="1752601"/>
            <a:ext cx="2590800" cy="461963"/>
          </a:xfrm>
          <a:prstGeom prst="rect">
            <a:avLst/>
          </a:prstGeom>
          <a:solidFill>
            <a:srgbClr val="000066"/>
          </a:solidFill>
          <a:ln w="9525" cap="flat" cmpd="sng">
            <a:solidFill>
              <a:srgbClr val="FF0000"/>
            </a:solidFill>
            <a:prstDash val="solid"/>
            <a:miter/>
            <a:headEnd type="none" w="med" len="med"/>
            <a:tailEnd type="none" w="med" len="med"/>
          </a:ln>
        </p:spPr>
        <p:txBody>
          <a:bodyPr>
            <a:spAutoFit/>
          </a:bodyPr>
          <a:lstStyle/>
          <a:p>
            <a:r>
              <a:rPr lang="en-US" altLang="en-US" sz="2400" b="1" dirty="0">
                <a:solidFill>
                  <a:schemeClr val="bg1"/>
                </a:solidFill>
              </a:rPr>
              <a:t>3. Glomerulus </a:t>
            </a:r>
          </a:p>
        </p:txBody>
      </p:sp>
      <p:sp>
        <p:nvSpPr>
          <p:cNvPr id="14342" name="Text Box 13"/>
          <p:cNvSpPr txBox="1"/>
          <p:nvPr/>
        </p:nvSpPr>
        <p:spPr>
          <a:xfrm>
            <a:off x="8153400" y="6396038"/>
            <a:ext cx="2514600" cy="461962"/>
          </a:xfrm>
          <a:prstGeom prst="rect">
            <a:avLst/>
          </a:prstGeom>
          <a:noFill/>
          <a:ln w="9525">
            <a:noFill/>
          </a:ln>
        </p:spPr>
        <p:txBody>
          <a:bodyPr>
            <a:spAutoFit/>
          </a:bodyPr>
          <a:lstStyle/>
          <a:p>
            <a:r>
              <a:rPr lang="en-US" altLang="en-US" sz="2400" b="1" dirty="0"/>
              <a:t>To renal pelvis </a:t>
            </a:r>
          </a:p>
        </p:txBody>
      </p:sp>
      <p:sp>
        <p:nvSpPr>
          <p:cNvPr id="14343" name="Text Box 15"/>
          <p:cNvSpPr txBox="1"/>
          <p:nvPr/>
        </p:nvSpPr>
        <p:spPr>
          <a:xfrm>
            <a:off x="2882900" y="6096001"/>
            <a:ext cx="3746500" cy="461963"/>
          </a:xfrm>
          <a:prstGeom prst="rect">
            <a:avLst/>
          </a:prstGeom>
          <a:solidFill>
            <a:srgbClr val="000066"/>
          </a:solidFill>
          <a:ln w="9525" cap="flat" cmpd="sng">
            <a:solidFill>
              <a:srgbClr val="FF0000"/>
            </a:solidFill>
            <a:prstDash val="solid"/>
            <a:miter/>
            <a:headEnd type="none" w="med" len="med"/>
            <a:tailEnd type="none" w="med" len="med"/>
          </a:ln>
        </p:spPr>
        <p:txBody>
          <a:bodyPr>
            <a:spAutoFit/>
          </a:bodyPr>
          <a:lstStyle/>
          <a:p>
            <a:r>
              <a:rPr lang="en-US" altLang="en-US" sz="2400" b="1" dirty="0">
                <a:solidFill>
                  <a:schemeClr val="bg1"/>
                </a:solidFill>
              </a:rPr>
              <a:t>5. Peritubular capillaries</a:t>
            </a:r>
          </a:p>
        </p:txBody>
      </p:sp>
      <p:sp>
        <p:nvSpPr>
          <p:cNvPr id="14344" name="Text Box 16"/>
          <p:cNvSpPr txBox="1"/>
          <p:nvPr/>
        </p:nvSpPr>
        <p:spPr>
          <a:xfrm>
            <a:off x="3322638" y="5105401"/>
            <a:ext cx="3001962" cy="461963"/>
          </a:xfrm>
          <a:prstGeom prst="rect">
            <a:avLst/>
          </a:prstGeom>
          <a:solidFill>
            <a:srgbClr val="000066"/>
          </a:solidFill>
          <a:ln w="9525" cap="flat" cmpd="sng">
            <a:solidFill>
              <a:srgbClr val="FF0000"/>
            </a:solidFill>
            <a:prstDash val="solid"/>
            <a:miter/>
            <a:headEnd type="none" w="med" len="med"/>
            <a:tailEnd type="none" w="med" len="med"/>
          </a:ln>
        </p:spPr>
        <p:txBody>
          <a:bodyPr wrap="none">
            <a:spAutoFit/>
          </a:bodyPr>
          <a:lstStyle/>
          <a:p>
            <a:r>
              <a:rPr lang="en-US" altLang="en-US" sz="2400" b="1" dirty="0">
                <a:solidFill>
                  <a:schemeClr val="bg1"/>
                </a:solidFill>
              </a:rPr>
              <a:t>6. Interlobular vein </a:t>
            </a:r>
          </a:p>
        </p:txBody>
      </p:sp>
      <p:sp>
        <p:nvSpPr>
          <p:cNvPr id="14345" name="Text Box 17"/>
          <p:cNvSpPr txBox="1"/>
          <p:nvPr/>
        </p:nvSpPr>
        <p:spPr>
          <a:xfrm>
            <a:off x="1676400" y="3733801"/>
            <a:ext cx="2286000" cy="830263"/>
          </a:xfrm>
          <a:prstGeom prst="rect">
            <a:avLst/>
          </a:prstGeom>
          <a:solidFill>
            <a:srgbClr val="000066"/>
          </a:solidFill>
          <a:ln w="9525" cap="flat" cmpd="sng">
            <a:solidFill>
              <a:srgbClr val="FF0000"/>
            </a:solidFill>
            <a:prstDash val="solid"/>
            <a:miter/>
            <a:headEnd type="none" w="med" len="med"/>
            <a:tailEnd type="none" w="med" len="med"/>
          </a:ln>
        </p:spPr>
        <p:txBody>
          <a:bodyPr>
            <a:spAutoFit/>
          </a:bodyPr>
          <a:lstStyle/>
          <a:p>
            <a:r>
              <a:rPr lang="en-US" altLang="en-US" sz="2400" b="1" dirty="0">
                <a:solidFill>
                  <a:schemeClr val="bg1"/>
                </a:solidFill>
              </a:rPr>
              <a:t>1. Interlobular Artery </a:t>
            </a:r>
          </a:p>
        </p:txBody>
      </p:sp>
      <p:sp>
        <p:nvSpPr>
          <p:cNvPr id="14346" name="Text Box 18"/>
          <p:cNvSpPr txBox="1"/>
          <p:nvPr/>
        </p:nvSpPr>
        <p:spPr>
          <a:xfrm>
            <a:off x="1828800" y="2438401"/>
            <a:ext cx="3048000" cy="461963"/>
          </a:xfrm>
          <a:prstGeom prst="rect">
            <a:avLst/>
          </a:prstGeom>
          <a:solidFill>
            <a:srgbClr val="000066"/>
          </a:solidFill>
          <a:ln w="9525" cap="flat" cmpd="sng">
            <a:solidFill>
              <a:srgbClr val="FF0000"/>
            </a:solidFill>
            <a:prstDash val="solid"/>
            <a:miter/>
            <a:headEnd type="none" w="med" len="med"/>
            <a:tailEnd type="none" w="med" len="med"/>
          </a:ln>
        </p:spPr>
        <p:txBody>
          <a:bodyPr>
            <a:spAutoFit/>
          </a:bodyPr>
          <a:lstStyle/>
          <a:p>
            <a:r>
              <a:rPr lang="en-US" altLang="en-US" sz="2400" b="1" dirty="0">
                <a:solidFill>
                  <a:schemeClr val="bg1"/>
                </a:solidFill>
              </a:rPr>
              <a:t>2. Afferent arteriole </a:t>
            </a:r>
          </a:p>
        </p:txBody>
      </p:sp>
      <p:sp>
        <p:nvSpPr>
          <p:cNvPr id="14347" name="Text Box 19"/>
          <p:cNvSpPr txBox="1"/>
          <p:nvPr/>
        </p:nvSpPr>
        <p:spPr>
          <a:xfrm>
            <a:off x="2667000" y="609601"/>
            <a:ext cx="3048000" cy="461963"/>
          </a:xfrm>
          <a:prstGeom prst="rect">
            <a:avLst/>
          </a:prstGeom>
          <a:solidFill>
            <a:srgbClr val="000066"/>
          </a:solidFill>
          <a:ln w="9525" cap="flat" cmpd="sng">
            <a:solidFill>
              <a:srgbClr val="FF0000"/>
            </a:solidFill>
            <a:prstDash val="solid"/>
            <a:miter/>
            <a:headEnd type="none" w="med" len="med"/>
            <a:tailEnd type="none" w="med" len="med"/>
          </a:ln>
        </p:spPr>
        <p:txBody>
          <a:bodyPr>
            <a:spAutoFit/>
          </a:bodyPr>
          <a:lstStyle/>
          <a:p>
            <a:r>
              <a:rPr lang="en-US" altLang="en-US" sz="2400" b="1" dirty="0">
                <a:solidFill>
                  <a:schemeClr val="bg1"/>
                </a:solidFill>
              </a:rPr>
              <a:t>4. Efferent arteriole </a:t>
            </a:r>
          </a:p>
        </p:txBody>
      </p:sp>
      <p:sp>
        <p:nvSpPr>
          <p:cNvPr id="14348" name="Line 24"/>
          <p:cNvSpPr/>
          <p:nvPr/>
        </p:nvSpPr>
        <p:spPr>
          <a:xfrm>
            <a:off x="5715000" y="914400"/>
            <a:ext cx="914400" cy="914400"/>
          </a:xfrm>
          <a:prstGeom prst="line">
            <a:avLst/>
          </a:prstGeom>
          <a:ln w="57150" cap="flat" cmpd="sng">
            <a:solidFill>
              <a:srgbClr val="000000"/>
            </a:solidFill>
            <a:prstDash val="solid"/>
            <a:headEnd type="none" w="med" len="med"/>
            <a:tailEnd type="triangle" w="med" len="med"/>
          </a:ln>
        </p:spPr>
      </p:sp>
      <p:sp>
        <p:nvSpPr>
          <p:cNvPr id="14349" name="Line 26"/>
          <p:cNvSpPr/>
          <p:nvPr/>
        </p:nvSpPr>
        <p:spPr>
          <a:xfrm flipV="1">
            <a:off x="4876800" y="2697164"/>
            <a:ext cx="1219200" cy="46037"/>
          </a:xfrm>
          <a:prstGeom prst="line">
            <a:avLst/>
          </a:prstGeom>
          <a:ln w="57150" cap="flat" cmpd="sng">
            <a:solidFill>
              <a:srgbClr val="000000"/>
            </a:solidFill>
            <a:prstDash val="solid"/>
            <a:headEnd type="none" w="med" len="med"/>
            <a:tailEnd type="triangle" w="med" len="med"/>
          </a:ln>
        </p:spPr>
      </p:sp>
      <p:sp>
        <p:nvSpPr>
          <p:cNvPr id="14350" name="Line 27"/>
          <p:cNvSpPr/>
          <p:nvPr/>
        </p:nvSpPr>
        <p:spPr>
          <a:xfrm flipV="1">
            <a:off x="3962400" y="3505200"/>
            <a:ext cx="1981200" cy="609600"/>
          </a:xfrm>
          <a:prstGeom prst="line">
            <a:avLst/>
          </a:prstGeom>
          <a:ln w="57150" cap="flat" cmpd="sng">
            <a:solidFill>
              <a:srgbClr val="000000"/>
            </a:solidFill>
            <a:prstDash val="solid"/>
            <a:headEnd type="none" w="med" len="med"/>
            <a:tailEnd type="triangle" w="med" len="med"/>
          </a:ln>
        </p:spPr>
      </p:sp>
      <p:sp>
        <p:nvSpPr>
          <p:cNvPr id="14351" name="Line 28"/>
          <p:cNvSpPr/>
          <p:nvPr/>
        </p:nvSpPr>
        <p:spPr>
          <a:xfrm flipV="1">
            <a:off x="5029200" y="3962400"/>
            <a:ext cx="533400" cy="1143000"/>
          </a:xfrm>
          <a:prstGeom prst="line">
            <a:avLst/>
          </a:prstGeom>
          <a:ln w="57150" cap="flat" cmpd="sng">
            <a:solidFill>
              <a:srgbClr val="000000"/>
            </a:solidFill>
            <a:prstDash val="solid"/>
            <a:headEnd type="none" w="med" len="med"/>
            <a:tailEnd type="triangle" w="med" len="med"/>
          </a:ln>
        </p:spPr>
      </p:sp>
      <p:sp>
        <p:nvSpPr>
          <p:cNvPr id="14352" name="Line 30"/>
          <p:cNvSpPr/>
          <p:nvPr/>
        </p:nvSpPr>
        <p:spPr>
          <a:xfrm>
            <a:off x="4724400" y="1981200"/>
            <a:ext cx="2743200" cy="46038"/>
          </a:xfrm>
          <a:prstGeom prst="line">
            <a:avLst/>
          </a:prstGeom>
          <a:ln w="57150" cap="flat" cmpd="sng">
            <a:solidFill>
              <a:srgbClr val="00FF00"/>
            </a:solidFill>
            <a:prstDash val="solid"/>
            <a:headEnd type="none" w="med" len="med"/>
            <a:tailEnd type="triangle" w="med" len="med"/>
          </a:ln>
        </p:spPr>
      </p:sp>
      <p:sp>
        <p:nvSpPr>
          <p:cNvPr id="14353" name="Line 33"/>
          <p:cNvSpPr/>
          <p:nvPr/>
        </p:nvSpPr>
        <p:spPr>
          <a:xfrm>
            <a:off x="9525000" y="5638800"/>
            <a:ext cx="46038" cy="838200"/>
          </a:xfrm>
          <a:prstGeom prst="line">
            <a:avLst/>
          </a:prstGeom>
          <a:ln w="57150" cap="flat" cmpd="sng">
            <a:solidFill>
              <a:srgbClr val="000000"/>
            </a:solidFill>
            <a:prstDash val="solid"/>
            <a:headEnd type="none" w="med" len="med"/>
            <a:tailEnd type="triangle" w="med" len="med"/>
          </a:ln>
        </p:spPr>
      </p:sp>
      <p:sp>
        <p:nvSpPr>
          <p:cNvPr id="14354" name="Line 35"/>
          <p:cNvSpPr/>
          <p:nvPr/>
        </p:nvSpPr>
        <p:spPr>
          <a:xfrm flipV="1">
            <a:off x="6629400" y="5181600"/>
            <a:ext cx="1143000" cy="914400"/>
          </a:xfrm>
          <a:prstGeom prst="line">
            <a:avLst/>
          </a:prstGeom>
          <a:ln w="57150" cap="flat" cmpd="sng">
            <a:solidFill>
              <a:srgbClr val="000000"/>
            </a:solidFill>
            <a:prstDash val="solid"/>
            <a:headEnd type="none" w="med" len="med"/>
            <a:tailEnd type="triangle" w="med" len="med"/>
          </a:ln>
        </p:spPr>
      </p:sp>
      <p:sp>
        <p:nvSpPr>
          <p:cNvPr id="14355" name="Line 35"/>
          <p:cNvSpPr/>
          <p:nvPr/>
        </p:nvSpPr>
        <p:spPr>
          <a:xfrm flipV="1">
            <a:off x="6629400" y="6248400"/>
            <a:ext cx="838200" cy="228600"/>
          </a:xfrm>
          <a:prstGeom prst="line">
            <a:avLst/>
          </a:prstGeom>
          <a:ln w="57150" cap="flat" cmpd="sng">
            <a:solidFill>
              <a:srgbClr val="000000"/>
            </a:solidFill>
            <a:prstDash val="solid"/>
            <a:headEnd type="none" w="med" len="med"/>
            <a:tailEnd type="triangle" w="med" len="med"/>
          </a:ln>
        </p:spPr>
      </p:sp>
      <p:sp>
        <p:nvSpPr>
          <p:cNvPr id="14356" name="Slide Number Placeholder 3"/>
          <p:cNvSpPr txBox="1">
            <a:spLocks noGrp="1"/>
          </p:cNvSpPr>
          <p:nvPr/>
        </p:nvSpPr>
        <p:spPr>
          <a:xfrm>
            <a:off x="1524000" y="6324600"/>
            <a:ext cx="914400" cy="533400"/>
          </a:xfrm>
          <a:prstGeom prst="rect">
            <a:avLst/>
          </a:prstGeom>
          <a:noFill/>
          <a:ln w="9525">
            <a:noFill/>
          </a:ln>
        </p:spPr>
        <p:txBody>
          <a:bodyPr/>
          <a:lstStyle/>
          <a:p>
            <a:pPr algn="r" eaLnBrk="0" hangingPunct="0"/>
            <a:r>
              <a:rPr sz="1600" b="1" dirty="0">
                <a:solidFill>
                  <a:srgbClr val="FF0000"/>
                </a:solidFill>
              </a:rPr>
              <a:t>23-</a:t>
            </a:r>
            <a:fld id="{9A0DB2DC-4C9A-4742-B13C-FB6460FD3503}" type="slidenum">
              <a:rPr lang="en-US" sz="1600" b="1" dirty="0">
                <a:solidFill>
                  <a:srgbClr val="FF0000"/>
                </a:solidFill>
              </a:rPr>
              <a:t>10</a:t>
            </a:fld>
            <a:endParaRPr lang="en-US" sz="1600" b="1" dirty="0">
              <a:solidFill>
                <a:srgbClr val="FF0000"/>
              </a:solidFill>
            </a:endParaRP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10</a:t>
            </a:fld>
            <a:endParaRPr lang="en-US" altLang="en-US" dirty="0">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2"/>
          <p:cNvSpPr/>
          <p:nvPr/>
        </p:nvSpPr>
        <p:spPr>
          <a:xfrm>
            <a:off x="7874000" y="3251200"/>
            <a:ext cx="0" cy="1739900"/>
          </a:xfrm>
          <a:prstGeom prst="line">
            <a:avLst/>
          </a:prstGeom>
          <a:ln w="28575" cap="flat" cmpd="sng">
            <a:solidFill>
              <a:srgbClr val="000000"/>
            </a:solidFill>
            <a:prstDash val="solid"/>
            <a:headEnd type="triangle" w="med" len="med"/>
            <a:tailEnd type="triangle" w="med" len="med"/>
          </a:ln>
        </p:spPr>
      </p:sp>
      <p:sp>
        <p:nvSpPr>
          <p:cNvPr id="15363" name="Oval 3"/>
          <p:cNvSpPr/>
          <p:nvPr/>
        </p:nvSpPr>
        <p:spPr>
          <a:xfrm>
            <a:off x="5930900" y="1841500"/>
            <a:ext cx="609600" cy="596900"/>
          </a:xfrm>
          <a:prstGeom prst="ellipse">
            <a:avLst/>
          </a:prstGeom>
          <a:solidFill>
            <a:schemeClr val="accent1"/>
          </a:solidFill>
          <a:ln w="38100" cap="flat" cmpd="sng">
            <a:solidFill>
              <a:srgbClr val="006600"/>
            </a:solidFill>
            <a:prstDash val="dash"/>
            <a:headEnd type="none" w="med" len="med"/>
            <a:tailEnd type="none" w="med" len="med"/>
          </a:ln>
        </p:spPr>
        <p:txBody>
          <a:bodyPr wrap="none" anchor="ctr"/>
          <a:lstStyle/>
          <a:p>
            <a:endParaRPr sz="2000" dirty="0"/>
          </a:p>
        </p:txBody>
      </p:sp>
      <p:pic>
        <p:nvPicPr>
          <p:cNvPr id="15364" name="Picture 5"/>
          <p:cNvPicPr>
            <a:picLocks noChangeAspect="1"/>
          </p:cNvPicPr>
          <p:nvPr/>
        </p:nvPicPr>
        <p:blipFill>
          <a:blip r:embed="rId3">
            <a:clrChange>
              <a:clrFrom>
                <a:srgbClr val="FFFFFF"/>
              </a:clrFrom>
              <a:clrTo>
                <a:srgbClr val="FFFFFF">
                  <a:alpha val="0"/>
                </a:srgbClr>
              </a:clrTo>
            </a:clrChange>
          </a:blip>
          <a:stretch>
            <a:fillRect/>
          </a:stretch>
        </p:blipFill>
        <p:spPr>
          <a:xfrm>
            <a:off x="4508501" y="196850"/>
            <a:ext cx="4524375" cy="6464300"/>
          </a:xfrm>
          <a:prstGeom prst="rect">
            <a:avLst/>
          </a:prstGeom>
          <a:noFill/>
          <a:ln w="9525">
            <a:noFill/>
          </a:ln>
        </p:spPr>
      </p:pic>
      <p:sp>
        <p:nvSpPr>
          <p:cNvPr id="15365" name="Text Box 6"/>
          <p:cNvSpPr txBox="1"/>
          <p:nvPr/>
        </p:nvSpPr>
        <p:spPr>
          <a:xfrm>
            <a:off x="1752600" y="609601"/>
            <a:ext cx="2979738" cy="461963"/>
          </a:xfrm>
          <a:prstGeom prst="rect">
            <a:avLst/>
          </a:prstGeom>
          <a:solidFill>
            <a:schemeClr val="tx1"/>
          </a:solidFill>
          <a:ln w="9525" cap="flat" cmpd="sng">
            <a:solidFill>
              <a:srgbClr val="000066"/>
            </a:solidFill>
            <a:prstDash val="solid"/>
            <a:miter/>
            <a:headEnd type="none" w="med" len="med"/>
            <a:tailEnd type="none" w="med" len="med"/>
          </a:ln>
        </p:spPr>
        <p:txBody>
          <a:bodyPr>
            <a:spAutoFit/>
          </a:bodyPr>
          <a:lstStyle/>
          <a:p>
            <a:r>
              <a:rPr lang="en-US" altLang="en-US" sz="2400" b="1" dirty="0">
                <a:solidFill>
                  <a:schemeClr val="bg1"/>
                </a:solidFill>
              </a:rPr>
              <a:t>2. Proximal tubule </a:t>
            </a:r>
          </a:p>
        </p:txBody>
      </p:sp>
      <p:sp>
        <p:nvSpPr>
          <p:cNvPr id="15366" name="Text Box 7"/>
          <p:cNvSpPr txBox="1"/>
          <p:nvPr/>
        </p:nvSpPr>
        <p:spPr>
          <a:xfrm>
            <a:off x="8839200" y="84138"/>
            <a:ext cx="1524000" cy="830262"/>
          </a:xfrm>
          <a:prstGeom prst="rect">
            <a:avLst/>
          </a:prstGeom>
          <a:solidFill>
            <a:schemeClr val="tx1"/>
          </a:solidFill>
          <a:ln w="9525" cap="flat" cmpd="sng">
            <a:solidFill>
              <a:srgbClr val="000066"/>
            </a:solidFill>
            <a:prstDash val="solid"/>
            <a:miter/>
            <a:headEnd type="none" w="med" len="med"/>
            <a:tailEnd type="none" w="med" len="med"/>
          </a:ln>
        </p:spPr>
        <p:txBody>
          <a:bodyPr>
            <a:spAutoFit/>
          </a:bodyPr>
          <a:lstStyle/>
          <a:p>
            <a:r>
              <a:rPr lang="en-US" altLang="en-US" sz="2400" b="1" dirty="0">
                <a:solidFill>
                  <a:schemeClr val="bg1"/>
                </a:solidFill>
              </a:rPr>
              <a:t>4. Distal tubule </a:t>
            </a:r>
          </a:p>
        </p:txBody>
      </p:sp>
      <p:sp>
        <p:nvSpPr>
          <p:cNvPr id="15367" name="Text Box 8"/>
          <p:cNvSpPr txBox="1"/>
          <p:nvPr/>
        </p:nvSpPr>
        <p:spPr>
          <a:xfrm>
            <a:off x="8991600" y="2438400"/>
            <a:ext cx="1676400" cy="1200150"/>
          </a:xfrm>
          <a:prstGeom prst="rect">
            <a:avLst/>
          </a:prstGeom>
          <a:solidFill>
            <a:schemeClr val="tx1"/>
          </a:solidFill>
          <a:ln w="9525" cap="flat" cmpd="sng">
            <a:solidFill>
              <a:srgbClr val="000066"/>
            </a:solidFill>
            <a:prstDash val="solid"/>
            <a:miter/>
            <a:headEnd type="none" w="med" len="med"/>
            <a:tailEnd type="none" w="med" len="med"/>
          </a:ln>
        </p:spPr>
        <p:txBody>
          <a:bodyPr>
            <a:spAutoFit/>
          </a:bodyPr>
          <a:lstStyle/>
          <a:p>
            <a:r>
              <a:rPr lang="en-US" altLang="en-US" sz="2400" b="1" dirty="0">
                <a:solidFill>
                  <a:schemeClr val="bg1"/>
                </a:solidFill>
              </a:rPr>
              <a:t>5. Collecting</a:t>
            </a:r>
          </a:p>
          <a:p>
            <a:r>
              <a:rPr lang="en-US" altLang="en-US" sz="2400" b="1" dirty="0">
                <a:solidFill>
                  <a:schemeClr val="bg1"/>
                </a:solidFill>
              </a:rPr>
              <a:t>duct </a:t>
            </a:r>
          </a:p>
        </p:txBody>
      </p:sp>
      <p:sp>
        <p:nvSpPr>
          <p:cNvPr id="15368" name="Text Box 9"/>
          <p:cNvSpPr txBox="1"/>
          <p:nvPr/>
        </p:nvSpPr>
        <p:spPr>
          <a:xfrm>
            <a:off x="2057400" y="71438"/>
            <a:ext cx="3276600" cy="461962"/>
          </a:xfrm>
          <a:prstGeom prst="rect">
            <a:avLst/>
          </a:prstGeom>
          <a:solidFill>
            <a:schemeClr val="tx1"/>
          </a:solidFill>
          <a:ln w="9525" cap="flat" cmpd="sng">
            <a:solidFill>
              <a:srgbClr val="000066"/>
            </a:solidFill>
            <a:prstDash val="solid"/>
            <a:miter/>
            <a:headEnd type="none" w="med" len="med"/>
            <a:tailEnd type="none" w="med" len="med"/>
          </a:ln>
        </p:spPr>
        <p:txBody>
          <a:bodyPr>
            <a:spAutoFit/>
          </a:bodyPr>
          <a:lstStyle/>
          <a:p>
            <a:r>
              <a:rPr lang="en-US" altLang="en-US" sz="2400" b="1" dirty="0">
                <a:solidFill>
                  <a:srgbClr val="FFFF00"/>
                </a:solidFill>
              </a:rPr>
              <a:t>1. Bowman’s capsule </a:t>
            </a:r>
          </a:p>
        </p:txBody>
      </p:sp>
      <p:sp>
        <p:nvSpPr>
          <p:cNvPr id="15369" name="Text Box 10"/>
          <p:cNvSpPr txBox="1"/>
          <p:nvPr/>
        </p:nvSpPr>
        <p:spPr>
          <a:xfrm>
            <a:off x="2743200" y="1295401"/>
            <a:ext cx="1963738" cy="461963"/>
          </a:xfrm>
          <a:prstGeom prst="rect">
            <a:avLst/>
          </a:prstGeom>
          <a:noFill/>
          <a:ln w="9525" cap="flat" cmpd="sng">
            <a:solidFill>
              <a:srgbClr val="FF3300"/>
            </a:solidFill>
            <a:prstDash val="solid"/>
            <a:miter/>
            <a:headEnd type="none" w="med" len="med"/>
            <a:tailEnd type="none" w="med" len="med"/>
          </a:ln>
        </p:spPr>
        <p:txBody>
          <a:bodyPr wrap="none">
            <a:spAutoFit/>
          </a:bodyPr>
          <a:lstStyle/>
          <a:p>
            <a:r>
              <a:rPr lang="en-US" altLang="en-US" sz="2400" b="1" dirty="0">
                <a:solidFill>
                  <a:srgbClr val="FF0000"/>
                </a:solidFill>
              </a:rPr>
              <a:t>Glomerulus</a:t>
            </a:r>
            <a:r>
              <a:rPr lang="en-US" altLang="en-US" sz="2000" dirty="0">
                <a:solidFill>
                  <a:srgbClr val="FF0000"/>
                </a:solidFill>
              </a:rPr>
              <a:t> </a:t>
            </a:r>
          </a:p>
        </p:txBody>
      </p:sp>
      <p:sp>
        <p:nvSpPr>
          <p:cNvPr id="15370" name="Text Box 11"/>
          <p:cNvSpPr txBox="1"/>
          <p:nvPr/>
        </p:nvSpPr>
        <p:spPr>
          <a:xfrm>
            <a:off x="7315200" y="3768726"/>
            <a:ext cx="1138238" cy="708025"/>
          </a:xfrm>
          <a:prstGeom prst="rect">
            <a:avLst/>
          </a:prstGeom>
          <a:solidFill>
            <a:schemeClr val="bg1"/>
          </a:solidFill>
          <a:ln w="9525" cap="flat" cmpd="sng">
            <a:solidFill>
              <a:schemeClr val="tx1"/>
            </a:solidFill>
            <a:prstDash val="solid"/>
            <a:miter/>
            <a:headEnd type="none" w="med" len="med"/>
            <a:tailEnd type="none" w="med" len="med"/>
          </a:ln>
        </p:spPr>
        <p:txBody>
          <a:bodyPr wrap="none">
            <a:spAutoFit/>
          </a:bodyPr>
          <a:lstStyle/>
          <a:p>
            <a:r>
              <a:rPr lang="en-US" altLang="en-US" sz="2000" b="1" dirty="0"/>
              <a:t>Cortex</a:t>
            </a:r>
          </a:p>
          <a:p>
            <a:r>
              <a:rPr lang="en-US" altLang="en-US" sz="2000" b="1" dirty="0"/>
              <a:t>Medulla</a:t>
            </a:r>
          </a:p>
        </p:txBody>
      </p:sp>
      <p:sp>
        <p:nvSpPr>
          <p:cNvPr id="15371" name="Text Box 12"/>
          <p:cNvSpPr txBox="1"/>
          <p:nvPr/>
        </p:nvSpPr>
        <p:spPr>
          <a:xfrm>
            <a:off x="1828800" y="4800601"/>
            <a:ext cx="2667000" cy="830263"/>
          </a:xfrm>
          <a:prstGeom prst="rect">
            <a:avLst/>
          </a:prstGeom>
          <a:solidFill>
            <a:schemeClr val="tx1"/>
          </a:solidFill>
          <a:ln w="9525" cap="flat" cmpd="sng">
            <a:solidFill>
              <a:srgbClr val="000066"/>
            </a:solidFill>
            <a:prstDash val="solid"/>
            <a:miter/>
            <a:headEnd type="none" w="med" len="med"/>
            <a:tailEnd type="none" w="med" len="med"/>
          </a:ln>
        </p:spPr>
        <p:txBody>
          <a:bodyPr>
            <a:spAutoFit/>
          </a:bodyPr>
          <a:lstStyle/>
          <a:p>
            <a:r>
              <a:rPr lang="en-US" altLang="en-US" sz="2400" b="1" dirty="0">
                <a:solidFill>
                  <a:schemeClr val="bg1"/>
                </a:solidFill>
              </a:rPr>
              <a:t>3. Loop of Henle (nephron loop) </a:t>
            </a:r>
          </a:p>
        </p:txBody>
      </p:sp>
      <p:sp>
        <p:nvSpPr>
          <p:cNvPr id="15372" name="Text Box 13"/>
          <p:cNvSpPr txBox="1"/>
          <p:nvPr/>
        </p:nvSpPr>
        <p:spPr>
          <a:xfrm>
            <a:off x="7543800" y="6276976"/>
            <a:ext cx="2438400" cy="461963"/>
          </a:xfrm>
          <a:prstGeom prst="rect">
            <a:avLst/>
          </a:prstGeom>
          <a:noFill/>
          <a:ln w="9525">
            <a:noFill/>
          </a:ln>
        </p:spPr>
        <p:txBody>
          <a:bodyPr>
            <a:spAutoFit/>
          </a:bodyPr>
          <a:lstStyle/>
          <a:p>
            <a:r>
              <a:rPr lang="en-US" altLang="en-US" sz="2400" b="1" dirty="0"/>
              <a:t>To renal pelvis </a:t>
            </a:r>
          </a:p>
        </p:txBody>
      </p:sp>
      <p:sp>
        <p:nvSpPr>
          <p:cNvPr id="15373" name="Text Box 16"/>
          <p:cNvSpPr txBox="1"/>
          <p:nvPr/>
        </p:nvSpPr>
        <p:spPr>
          <a:xfrm>
            <a:off x="3276601" y="3505201"/>
            <a:ext cx="887413" cy="461963"/>
          </a:xfrm>
          <a:prstGeom prst="rect">
            <a:avLst/>
          </a:prstGeom>
          <a:noFill/>
          <a:ln w="9525">
            <a:noFill/>
          </a:ln>
        </p:spPr>
        <p:txBody>
          <a:bodyPr wrap="none">
            <a:spAutoFit/>
          </a:bodyPr>
          <a:lstStyle/>
          <a:p>
            <a:r>
              <a:rPr lang="en-US" altLang="en-US" sz="2400" b="1" dirty="0">
                <a:solidFill>
                  <a:srgbClr val="FF0000"/>
                </a:solidFill>
              </a:rPr>
              <a:t>Vein</a:t>
            </a:r>
            <a:r>
              <a:rPr lang="en-US" altLang="en-US" sz="2000" dirty="0">
                <a:solidFill>
                  <a:srgbClr val="FF0000"/>
                </a:solidFill>
              </a:rPr>
              <a:t> </a:t>
            </a:r>
          </a:p>
        </p:txBody>
      </p:sp>
      <p:sp>
        <p:nvSpPr>
          <p:cNvPr id="15374" name="Text Box 17"/>
          <p:cNvSpPr txBox="1"/>
          <p:nvPr/>
        </p:nvSpPr>
        <p:spPr>
          <a:xfrm>
            <a:off x="3200401" y="3092451"/>
            <a:ext cx="1177925" cy="461963"/>
          </a:xfrm>
          <a:prstGeom prst="rect">
            <a:avLst/>
          </a:prstGeom>
          <a:noFill/>
          <a:ln w="9525">
            <a:noFill/>
          </a:ln>
        </p:spPr>
        <p:txBody>
          <a:bodyPr wrap="none">
            <a:spAutoFit/>
          </a:bodyPr>
          <a:lstStyle/>
          <a:p>
            <a:r>
              <a:rPr lang="en-US" altLang="en-US" sz="2400" b="1" dirty="0">
                <a:solidFill>
                  <a:srgbClr val="FF0000"/>
                </a:solidFill>
              </a:rPr>
              <a:t>Artery</a:t>
            </a:r>
            <a:r>
              <a:rPr lang="en-US" altLang="en-US" sz="2400" b="1" dirty="0"/>
              <a:t> </a:t>
            </a:r>
          </a:p>
        </p:txBody>
      </p:sp>
      <p:sp>
        <p:nvSpPr>
          <p:cNvPr id="15375" name="Line 21"/>
          <p:cNvSpPr/>
          <p:nvPr/>
        </p:nvSpPr>
        <p:spPr>
          <a:xfrm>
            <a:off x="5334000" y="152400"/>
            <a:ext cx="1524000" cy="1905000"/>
          </a:xfrm>
          <a:prstGeom prst="line">
            <a:avLst/>
          </a:prstGeom>
          <a:ln w="57150" cap="flat" cmpd="sng">
            <a:solidFill>
              <a:srgbClr val="000000"/>
            </a:solidFill>
            <a:prstDash val="solid"/>
            <a:headEnd type="none" w="med" len="med"/>
            <a:tailEnd type="arrow" w="med" len="med"/>
          </a:ln>
        </p:spPr>
      </p:sp>
      <p:sp>
        <p:nvSpPr>
          <p:cNvPr id="15376" name="Line 25"/>
          <p:cNvSpPr/>
          <p:nvPr/>
        </p:nvSpPr>
        <p:spPr>
          <a:xfrm>
            <a:off x="1828800" y="3962400"/>
            <a:ext cx="8610600" cy="228600"/>
          </a:xfrm>
          <a:prstGeom prst="line">
            <a:avLst/>
          </a:prstGeom>
          <a:ln w="57150" cap="flat" cmpd="sng">
            <a:solidFill>
              <a:srgbClr val="000000"/>
            </a:solidFill>
            <a:prstDash val="sysDash"/>
            <a:headEnd type="triangle" w="med" len="med"/>
            <a:tailEnd type="triangle" w="med" len="med"/>
          </a:ln>
        </p:spPr>
      </p:sp>
      <p:sp>
        <p:nvSpPr>
          <p:cNvPr id="15377" name="Line 27"/>
          <p:cNvSpPr/>
          <p:nvPr/>
        </p:nvSpPr>
        <p:spPr>
          <a:xfrm>
            <a:off x="4267200" y="3352800"/>
            <a:ext cx="863600" cy="76200"/>
          </a:xfrm>
          <a:prstGeom prst="line">
            <a:avLst/>
          </a:prstGeom>
          <a:ln w="28575" cap="flat" cmpd="sng">
            <a:solidFill>
              <a:srgbClr val="000000"/>
            </a:solidFill>
            <a:prstDash val="solid"/>
            <a:headEnd type="none" w="med" len="med"/>
            <a:tailEnd type="none" w="med" len="med"/>
          </a:ln>
        </p:spPr>
      </p:sp>
      <p:sp>
        <p:nvSpPr>
          <p:cNvPr id="15378" name="Line 28"/>
          <p:cNvSpPr/>
          <p:nvPr/>
        </p:nvSpPr>
        <p:spPr>
          <a:xfrm>
            <a:off x="4038600" y="3733800"/>
            <a:ext cx="736600" cy="177800"/>
          </a:xfrm>
          <a:prstGeom prst="line">
            <a:avLst/>
          </a:prstGeom>
          <a:ln w="28575" cap="flat" cmpd="sng">
            <a:solidFill>
              <a:srgbClr val="000000"/>
            </a:solidFill>
            <a:prstDash val="solid"/>
            <a:headEnd type="none" w="med" len="med"/>
            <a:tailEnd type="none" w="med" len="med"/>
          </a:ln>
        </p:spPr>
      </p:sp>
      <p:sp>
        <p:nvSpPr>
          <p:cNvPr id="15379" name="Line 29"/>
          <p:cNvSpPr/>
          <p:nvPr/>
        </p:nvSpPr>
        <p:spPr>
          <a:xfrm>
            <a:off x="6769100" y="2247900"/>
            <a:ext cx="1117600" cy="228600"/>
          </a:xfrm>
          <a:prstGeom prst="line">
            <a:avLst/>
          </a:prstGeom>
          <a:ln w="28575" cap="flat" cmpd="sng">
            <a:solidFill>
              <a:srgbClr val="000000"/>
            </a:solidFill>
            <a:prstDash val="solid"/>
            <a:headEnd type="none" w="med" len="med"/>
            <a:tailEnd type="none" w="med" len="med"/>
          </a:ln>
        </p:spPr>
      </p:sp>
      <p:sp>
        <p:nvSpPr>
          <p:cNvPr id="15380" name="Line 30"/>
          <p:cNvSpPr/>
          <p:nvPr/>
        </p:nvSpPr>
        <p:spPr>
          <a:xfrm flipH="1" flipV="1">
            <a:off x="4724400" y="1371600"/>
            <a:ext cx="1905000" cy="762000"/>
          </a:xfrm>
          <a:prstGeom prst="line">
            <a:avLst/>
          </a:prstGeom>
          <a:ln w="57150" cap="flat" cmpd="sng">
            <a:solidFill>
              <a:schemeClr val="tx1"/>
            </a:solidFill>
            <a:prstDash val="solid"/>
            <a:headEnd type="arrow" w="med" len="med"/>
            <a:tailEnd type="none" w="med" len="med"/>
          </a:ln>
        </p:spPr>
      </p:sp>
      <p:sp>
        <p:nvSpPr>
          <p:cNvPr id="15381" name="Line 31"/>
          <p:cNvSpPr/>
          <p:nvPr/>
        </p:nvSpPr>
        <p:spPr>
          <a:xfrm flipH="1">
            <a:off x="7543800" y="241300"/>
            <a:ext cx="1333500" cy="469900"/>
          </a:xfrm>
          <a:prstGeom prst="line">
            <a:avLst/>
          </a:prstGeom>
          <a:ln w="57150" cap="flat" cmpd="sng">
            <a:solidFill>
              <a:srgbClr val="000000"/>
            </a:solidFill>
            <a:prstDash val="solid"/>
            <a:headEnd type="none" w="med" len="med"/>
            <a:tailEnd type="arrow" w="med" len="med"/>
          </a:ln>
        </p:spPr>
      </p:sp>
      <p:sp>
        <p:nvSpPr>
          <p:cNvPr id="15382" name="Line 33"/>
          <p:cNvSpPr/>
          <p:nvPr/>
        </p:nvSpPr>
        <p:spPr>
          <a:xfrm>
            <a:off x="8534400" y="6057900"/>
            <a:ext cx="0" cy="279400"/>
          </a:xfrm>
          <a:prstGeom prst="line">
            <a:avLst/>
          </a:prstGeom>
          <a:ln w="28575" cap="flat" cmpd="sng">
            <a:solidFill>
              <a:srgbClr val="000000"/>
            </a:solidFill>
            <a:prstDash val="solid"/>
            <a:headEnd type="none" w="med" len="med"/>
            <a:tailEnd type="triangle" w="med" len="med"/>
          </a:ln>
        </p:spPr>
      </p:sp>
      <p:sp>
        <p:nvSpPr>
          <p:cNvPr id="15383" name="Line 37"/>
          <p:cNvSpPr/>
          <p:nvPr/>
        </p:nvSpPr>
        <p:spPr>
          <a:xfrm flipV="1">
            <a:off x="8572500" y="3200400"/>
            <a:ext cx="419100" cy="482600"/>
          </a:xfrm>
          <a:prstGeom prst="line">
            <a:avLst/>
          </a:prstGeom>
          <a:ln w="57150" cap="flat" cmpd="sng">
            <a:solidFill>
              <a:srgbClr val="000000"/>
            </a:solidFill>
            <a:prstDash val="solid"/>
            <a:headEnd type="arrow" w="med" len="med"/>
            <a:tailEnd type="none" w="med" len="med"/>
          </a:ln>
        </p:spPr>
      </p:sp>
      <p:sp>
        <p:nvSpPr>
          <p:cNvPr id="15384" name="Slide Number Placeholder 37"/>
          <p:cNvSpPr txBox="1">
            <a:spLocks noGrp="1"/>
          </p:cNvSpPr>
          <p:nvPr/>
        </p:nvSpPr>
        <p:spPr>
          <a:xfrm>
            <a:off x="9753600" y="6324600"/>
            <a:ext cx="914400" cy="533400"/>
          </a:xfrm>
          <a:prstGeom prst="rect">
            <a:avLst/>
          </a:prstGeom>
          <a:noFill/>
          <a:ln w="9525">
            <a:noFill/>
          </a:ln>
        </p:spPr>
        <p:txBody>
          <a:bodyPr/>
          <a:lstStyle/>
          <a:p>
            <a:pPr algn="r" eaLnBrk="0" hangingPunct="0"/>
            <a:r>
              <a:rPr sz="1600" b="1" dirty="0">
                <a:solidFill>
                  <a:srgbClr val="FF0000"/>
                </a:solidFill>
              </a:rPr>
              <a:t>23-</a:t>
            </a:r>
            <a:fld id="{9A0DB2DC-4C9A-4742-B13C-FB6460FD3503}" type="slidenum">
              <a:rPr lang="en-US" sz="1600" b="1" dirty="0">
                <a:solidFill>
                  <a:srgbClr val="FF0000"/>
                </a:solidFill>
              </a:rPr>
              <a:t>11</a:t>
            </a:fld>
            <a:endParaRPr lang="en-US" sz="1600" b="1" dirty="0">
              <a:solidFill>
                <a:srgbClr val="FF0000"/>
              </a:solidFill>
            </a:endParaRPr>
          </a:p>
        </p:txBody>
      </p:sp>
      <p:sp>
        <p:nvSpPr>
          <p:cNvPr id="38" name="Rounded Rectangle 37"/>
          <p:cNvSpPr/>
          <p:nvPr/>
        </p:nvSpPr>
        <p:spPr>
          <a:xfrm>
            <a:off x="6019800" y="3657600"/>
            <a:ext cx="1143000" cy="3048000"/>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5386" name="Line 30"/>
          <p:cNvSpPr/>
          <p:nvPr/>
        </p:nvSpPr>
        <p:spPr>
          <a:xfrm flipH="1" flipV="1">
            <a:off x="4495800" y="5105400"/>
            <a:ext cx="1828800" cy="533400"/>
          </a:xfrm>
          <a:prstGeom prst="line">
            <a:avLst/>
          </a:prstGeom>
          <a:ln w="57150" cap="flat" cmpd="sng">
            <a:solidFill>
              <a:schemeClr val="tx1"/>
            </a:solidFill>
            <a:prstDash val="solid"/>
            <a:headEnd type="triangle" w="med" len="med"/>
            <a:tailEnd type="none" w="med" len="med"/>
          </a:ln>
        </p:spPr>
      </p:sp>
      <p:sp>
        <p:nvSpPr>
          <p:cNvPr id="15387" name="Line 35"/>
          <p:cNvSpPr/>
          <p:nvPr/>
        </p:nvSpPr>
        <p:spPr>
          <a:xfrm flipH="1" flipV="1">
            <a:off x="4724400" y="990600"/>
            <a:ext cx="838200" cy="46038"/>
          </a:xfrm>
          <a:prstGeom prst="line">
            <a:avLst/>
          </a:prstGeom>
          <a:ln w="57150" cap="flat" cmpd="sng">
            <a:solidFill>
              <a:srgbClr val="000000"/>
            </a:solidFill>
            <a:prstDash val="solid"/>
            <a:headEnd type="arrow" w="med" len="med"/>
            <a:tailEnd type="none" w="med" len="med"/>
          </a:ln>
        </p:spPr>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11</a:t>
            </a:fld>
            <a:endParaRPr lang="en-US" altLang="en-US" dirty="0">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1752600" y="274638"/>
            <a:ext cx="3124200" cy="1143000"/>
          </a:xfrm>
          <a:ln/>
        </p:spPr>
        <p:txBody>
          <a:bodyPr vert="horz" wrap="square" lIns="91440" tIns="45720" rIns="91440" bIns="45720" rtlCol="0" anchor="b">
            <a:normAutofit/>
          </a:bodyPr>
          <a:lstStyle/>
          <a:p>
            <a:pPr eaLnBrk="1" hangingPunct="1"/>
            <a:r>
              <a:rPr sz="3500" dirty="0"/>
              <a:t>Classes of nephrons</a:t>
            </a:r>
          </a:p>
        </p:txBody>
      </p:sp>
      <p:sp>
        <p:nvSpPr>
          <p:cNvPr id="16387" name="Rectangle 3"/>
          <p:cNvSpPr>
            <a:spLocks noGrp="1"/>
          </p:cNvSpPr>
          <p:nvPr>
            <p:ph idx="1"/>
          </p:nvPr>
        </p:nvSpPr>
        <p:spPr>
          <a:xfrm>
            <a:off x="7772400" y="3048000"/>
            <a:ext cx="2971800" cy="3962400"/>
          </a:xfrm>
          <a:ln/>
        </p:spPr>
        <p:txBody>
          <a:bodyPr vert="horz" wrap="square" lIns="91440" tIns="45720" rIns="91440" bIns="45720" rtlCol="0" anchor="t">
            <a:normAutofit/>
          </a:bodyPr>
          <a:lstStyle/>
          <a:p>
            <a:pPr eaLnBrk="1" hangingPunct="1">
              <a:lnSpc>
                <a:spcPct val="90000"/>
              </a:lnSpc>
            </a:pPr>
            <a:r>
              <a:rPr dirty="0"/>
              <a:t>Cortical nephrons</a:t>
            </a:r>
          </a:p>
          <a:p>
            <a:pPr lvl="1" eaLnBrk="1" hangingPunct="1">
              <a:lnSpc>
                <a:spcPct val="90000"/>
              </a:lnSpc>
            </a:pPr>
            <a:r>
              <a:rPr sz="2000" dirty="0"/>
              <a:t>85% of all nephrons</a:t>
            </a:r>
          </a:p>
          <a:p>
            <a:pPr lvl="1" eaLnBrk="1" hangingPunct="1">
              <a:lnSpc>
                <a:spcPct val="90000"/>
              </a:lnSpc>
            </a:pPr>
            <a:r>
              <a:rPr sz="2000" dirty="0"/>
              <a:t>Almost entirely within cortex</a:t>
            </a:r>
          </a:p>
          <a:p>
            <a:pPr eaLnBrk="1" hangingPunct="1">
              <a:lnSpc>
                <a:spcPct val="90000"/>
              </a:lnSpc>
            </a:pPr>
            <a:r>
              <a:rPr dirty="0"/>
              <a:t>Juxtamedullary nephrons</a:t>
            </a:r>
          </a:p>
          <a:p>
            <a:pPr lvl="1" eaLnBrk="1" hangingPunct="1">
              <a:lnSpc>
                <a:spcPct val="90000"/>
              </a:lnSpc>
            </a:pPr>
            <a:r>
              <a:rPr sz="2000" dirty="0"/>
              <a:t>Renal corpuscles near cortex-medulla junction</a:t>
            </a:r>
          </a:p>
          <a:p>
            <a:pPr eaLnBrk="1" hangingPunct="1">
              <a:lnSpc>
                <a:spcPct val="90000"/>
              </a:lnSpc>
            </a:pPr>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12</a:t>
            </a:fld>
            <a:endParaRPr lang="en-US" altLang="en-US" dirty="0">
              <a:latin typeface="Arial" panose="020B0604020202020204" pitchFamily="34" charset="0"/>
            </a:endParaRPr>
          </a:p>
        </p:txBody>
      </p:sp>
      <p:pic>
        <p:nvPicPr>
          <p:cNvPr id="16388" name="Picture 4" descr="23-09a_VesslsNephrns_1"/>
          <p:cNvPicPr>
            <a:picLocks noChangeAspect="1"/>
          </p:cNvPicPr>
          <p:nvPr/>
        </p:nvPicPr>
        <p:blipFill>
          <a:blip r:embed="rId2"/>
          <a:srcRect l="8182" r="8182" b="5882"/>
          <a:stretch>
            <a:fillRect/>
          </a:stretch>
        </p:blipFill>
        <p:spPr>
          <a:xfrm>
            <a:off x="1524001" y="1371600"/>
            <a:ext cx="6310313" cy="5486400"/>
          </a:xfrm>
          <a:prstGeom prst="rect">
            <a:avLst/>
          </a:prstGeom>
          <a:noFill/>
          <a:ln w="9525">
            <a:noFill/>
          </a:ln>
        </p:spPr>
      </p:pic>
      <p:pic>
        <p:nvPicPr>
          <p:cNvPr id="16389" name="Picture 5" descr="23-04_UrinifrsTbule_1"/>
          <p:cNvPicPr>
            <a:picLocks noChangeAspect="1"/>
          </p:cNvPicPr>
          <p:nvPr/>
        </p:nvPicPr>
        <p:blipFill>
          <a:blip r:embed="rId3"/>
          <a:srcRect l="5882" t="3636" b="63637"/>
          <a:stretch>
            <a:fillRect/>
          </a:stretch>
        </p:blipFill>
        <p:spPr>
          <a:xfrm>
            <a:off x="5334000" y="46038"/>
            <a:ext cx="5486400" cy="2470150"/>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10;23_06a.jpg                                                     1001DCB3_x0005_Jobs2                          B8005C02:"/>
          <p:cNvPicPr>
            <a:picLocks noChangeAspect="1"/>
          </p:cNvPicPr>
          <p:nvPr/>
        </p:nvPicPr>
        <p:blipFill>
          <a:blip r:embed="rId3"/>
          <a:stretch>
            <a:fillRect/>
          </a:stretch>
        </p:blipFill>
        <p:spPr>
          <a:xfrm>
            <a:off x="1524000" y="1"/>
            <a:ext cx="9144000" cy="6856413"/>
          </a:xfrm>
          <a:prstGeom prst="rect">
            <a:avLst/>
          </a:prstGeom>
          <a:noFill/>
          <a:ln w="9525">
            <a:noFill/>
          </a:ln>
        </p:spPr>
      </p:pic>
      <p:sp>
        <p:nvSpPr>
          <p:cNvPr id="4" name="Rectangle 3"/>
          <p:cNvSpPr/>
          <p:nvPr/>
        </p:nvSpPr>
        <p:spPr>
          <a:xfrm>
            <a:off x="8001000" y="2514600"/>
            <a:ext cx="2209800" cy="685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5" name="Right Brace 4"/>
          <p:cNvSpPr/>
          <p:nvPr/>
        </p:nvSpPr>
        <p:spPr>
          <a:xfrm>
            <a:off x="5791200" y="2286000"/>
            <a:ext cx="1066800" cy="2819400"/>
          </a:xfrm>
          <a:prstGeom prst="rightBrace">
            <a:avLst/>
          </a:prstGeom>
          <a:ln w="762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p>
        </p:txBody>
      </p:sp>
      <p:cxnSp>
        <p:nvCxnSpPr>
          <p:cNvPr id="7" name="Straight Arrow Connector 6"/>
          <p:cNvCxnSpPr/>
          <p:nvPr/>
        </p:nvCxnSpPr>
        <p:spPr>
          <a:xfrm rot="10800000" flipV="1">
            <a:off x="7010400" y="2819400"/>
            <a:ext cx="914400" cy="762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7086600" y="609600"/>
            <a:ext cx="32766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9" name="Rectangle 8"/>
          <p:cNvSpPr/>
          <p:nvPr/>
        </p:nvSpPr>
        <p:spPr>
          <a:xfrm>
            <a:off x="6477000" y="762000"/>
            <a:ext cx="7620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cxnSp>
        <p:nvCxnSpPr>
          <p:cNvPr id="11" name="Straight Arrow Connector 10"/>
          <p:cNvCxnSpPr/>
          <p:nvPr/>
        </p:nvCxnSpPr>
        <p:spPr>
          <a:xfrm rot="5400000">
            <a:off x="6286500" y="1257300"/>
            <a:ext cx="1447800" cy="609600"/>
          </a:xfrm>
          <a:prstGeom prst="straightConnector1">
            <a:avLst/>
          </a:prstGeom>
          <a:ln w="762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315200" y="76200"/>
            <a:ext cx="3352800" cy="838200"/>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7418" name="Slide Number Placeholder 9"/>
          <p:cNvSpPr txBox="1">
            <a:spLocks noGrp="1"/>
          </p:cNvSpPr>
          <p:nvPr/>
        </p:nvSpPr>
        <p:spPr>
          <a:xfrm>
            <a:off x="9753600" y="6324600"/>
            <a:ext cx="914400" cy="533400"/>
          </a:xfrm>
          <a:prstGeom prst="rect">
            <a:avLst/>
          </a:prstGeom>
          <a:noFill/>
          <a:ln w="9525">
            <a:noFill/>
          </a:ln>
        </p:spPr>
        <p:txBody>
          <a:bodyPr/>
          <a:lstStyle/>
          <a:p>
            <a:pPr algn="r" eaLnBrk="0" hangingPunct="0"/>
            <a:r>
              <a:rPr sz="1600" b="1" dirty="0">
                <a:solidFill>
                  <a:srgbClr val="FF0000"/>
                </a:solidFill>
              </a:rPr>
              <a:t>23-</a:t>
            </a:r>
            <a:fld id="{9A0DB2DC-4C9A-4742-B13C-FB6460FD3503}" type="slidenum">
              <a:rPr lang="en-US" sz="1600" b="1" dirty="0">
                <a:solidFill>
                  <a:srgbClr val="FF0000"/>
                </a:solidFill>
              </a:rPr>
              <a:t>13</a:t>
            </a:fld>
            <a:endParaRPr lang="en-US" sz="1600" b="1" dirty="0">
              <a:solidFill>
                <a:srgbClr val="FF0000"/>
              </a:solidFill>
            </a:endParaRPr>
          </a:p>
        </p:txBody>
      </p:sp>
      <p:sp>
        <p:nvSpPr>
          <p:cNvPr id="17419" name="TextBox 11"/>
          <p:cNvSpPr txBox="1"/>
          <p:nvPr/>
        </p:nvSpPr>
        <p:spPr>
          <a:xfrm>
            <a:off x="1828800" y="228600"/>
            <a:ext cx="5029200" cy="1570038"/>
          </a:xfrm>
          <a:prstGeom prst="rect">
            <a:avLst/>
          </a:prstGeom>
          <a:noFill/>
          <a:ln w="9525" cap="flat" cmpd="sng">
            <a:solidFill>
              <a:schemeClr val="tx1"/>
            </a:solidFill>
            <a:prstDash val="solid"/>
            <a:miter/>
            <a:headEnd type="none" w="med" len="med"/>
            <a:tailEnd type="none" w="med" len="med"/>
          </a:ln>
        </p:spPr>
        <p:txBody>
          <a:bodyPr>
            <a:spAutoFit/>
          </a:bodyPr>
          <a:lstStyle/>
          <a:p>
            <a:r>
              <a:rPr sz="3200" b="1" dirty="0"/>
              <a:t>Glomerular capsule &amp; glomerulus together: Renal Corpuscle</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13</a:t>
            </a:fld>
            <a:endParaRPr lang="en-US" altLang="en-US" dirty="0">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p:cNvSpPr>
          <p:nvPr>
            <p:ph type="title"/>
          </p:nvPr>
        </p:nvSpPr>
        <p:spPr>
          <a:ln/>
        </p:spPr>
        <p:txBody>
          <a:bodyPr vert="horz" wrap="square" lIns="91440" tIns="45720" rIns="91440" bIns="45720" rtlCol="0" anchor="b">
            <a:normAutofit/>
          </a:bodyPr>
          <a:lstStyle/>
          <a:p>
            <a:pPr eaLnBrk="1" hangingPunct="1"/>
            <a:r>
              <a:rPr dirty="0"/>
              <a:t>Nephron</a:t>
            </a:r>
          </a:p>
        </p:txBody>
      </p:sp>
      <p:sp>
        <p:nvSpPr>
          <p:cNvPr id="18435" name="Rectangle 3"/>
          <p:cNvSpPr>
            <a:spLocks noGrp="1"/>
          </p:cNvSpPr>
          <p:nvPr>
            <p:ph idx="1"/>
          </p:nvPr>
        </p:nvSpPr>
        <p:spPr>
          <a:ln/>
        </p:spPr>
        <p:txBody>
          <a:bodyPr vert="horz" wrap="square" lIns="91440" tIns="45720" rIns="91440" bIns="45720" rtlCol="0" anchor="t">
            <a:normAutofit/>
          </a:bodyPr>
          <a:lstStyle/>
          <a:p>
            <a:pPr eaLnBrk="1" hangingPunct="1"/>
            <a:r>
              <a:rPr dirty="0"/>
              <a:t>Glomerulus – is a cluster/bunch of capillaries with an </a:t>
            </a:r>
            <a:r>
              <a:rPr dirty="0">
                <a:solidFill>
                  <a:srgbClr val="FF3300"/>
                </a:solidFill>
              </a:rPr>
              <a:t>Affarent arteriole</a:t>
            </a:r>
            <a:r>
              <a:rPr dirty="0"/>
              <a:t> coming in from the circulation &amp; </a:t>
            </a:r>
            <a:r>
              <a:rPr dirty="0">
                <a:solidFill>
                  <a:srgbClr val="FF3300"/>
                </a:solidFill>
              </a:rPr>
              <a:t>Efferent arteriole</a:t>
            </a:r>
            <a:r>
              <a:rPr dirty="0"/>
              <a:t> going out into the circulation. </a:t>
            </a:r>
          </a:p>
          <a:p>
            <a:pPr eaLnBrk="1" hangingPunct="1"/>
            <a:r>
              <a:rPr dirty="0"/>
              <a:t>It is enclosed in Bowman’s capsule.</a:t>
            </a:r>
          </a:p>
          <a:p>
            <a:pPr eaLnBrk="1" hangingPunct="1"/>
            <a:r>
              <a:rPr dirty="0"/>
              <a:t>It acts as Ultra filters – where deproteinized plasma is filtered through the Glomerulus into the Bowman’ s capsule.</a:t>
            </a:r>
          </a:p>
          <a:p>
            <a:pPr eaLnBrk="1" hangingPunct="1"/>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14</a:t>
            </a:fld>
            <a:endParaRPr lang="en-US" altLang="en-US" dirty="0">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a:ln/>
        </p:spPr>
        <p:txBody>
          <a:bodyPr vert="horz" wrap="square" lIns="91440" tIns="45720" rIns="91440" bIns="45720" rtlCol="0" anchor="b">
            <a:normAutofit/>
          </a:bodyPr>
          <a:lstStyle/>
          <a:p>
            <a:pPr eaLnBrk="1" hangingPunct="1"/>
            <a:r>
              <a:rPr dirty="0"/>
              <a:t>Nephron</a:t>
            </a:r>
          </a:p>
        </p:txBody>
      </p:sp>
      <p:sp>
        <p:nvSpPr>
          <p:cNvPr id="19459" name="Rectangle 3"/>
          <p:cNvSpPr>
            <a:spLocks noGrp="1"/>
          </p:cNvSpPr>
          <p:nvPr>
            <p:ph idx="1"/>
          </p:nvPr>
        </p:nvSpPr>
        <p:spPr>
          <a:xfrm>
            <a:off x="1981200" y="1719264"/>
            <a:ext cx="8229600" cy="4681537"/>
          </a:xfrm>
          <a:ln/>
        </p:spPr>
        <p:txBody>
          <a:bodyPr vert="horz" wrap="square" lIns="91440" tIns="45720" rIns="91440" bIns="45720" rtlCol="0" anchor="t">
            <a:normAutofit/>
          </a:bodyPr>
          <a:lstStyle/>
          <a:p>
            <a:pPr eaLnBrk="1" hangingPunct="1">
              <a:lnSpc>
                <a:spcPct val="90000"/>
              </a:lnSpc>
            </a:pPr>
            <a:r>
              <a:rPr b="1" dirty="0"/>
              <a:t>Bowman’s capsule –</a:t>
            </a:r>
            <a:r>
              <a:rPr dirty="0"/>
              <a:t> is a cup shaped, double wall, proximal closed end, which covers like a cap on glomerulus. </a:t>
            </a:r>
          </a:p>
          <a:p>
            <a:pPr eaLnBrk="1" hangingPunct="1">
              <a:lnSpc>
                <a:spcPct val="90000"/>
              </a:lnSpc>
            </a:pPr>
            <a:r>
              <a:rPr dirty="0"/>
              <a:t>It is made of single layer of flattened epithelial cells.</a:t>
            </a:r>
          </a:p>
          <a:p>
            <a:pPr eaLnBrk="1" hangingPunct="1">
              <a:lnSpc>
                <a:spcPct val="90000"/>
              </a:lnSpc>
            </a:pPr>
            <a:r>
              <a:rPr b="1" dirty="0"/>
              <a:t>PCT-</a:t>
            </a:r>
            <a:r>
              <a:rPr dirty="0"/>
              <a:t> present in cortex part, present close to the BC, lined by cuboidal epithelial cells with long microvilli.</a:t>
            </a:r>
          </a:p>
          <a:p>
            <a:pPr eaLnBrk="1" hangingPunct="1">
              <a:lnSpc>
                <a:spcPct val="90000"/>
              </a:lnSpc>
            </a:pPr>
            <a:r>
              <a:rPr dirty="0"/>
              <a:t>Plays a important role in reabsorption of water, ions &amp; solutes.</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15</a:t>
            </a:fld>
            <a:endParaRPr lang="en-US" altLang="en-US" dirty="0">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p:nvPr>
        </p:nvSpPr>
        <p:spPr>
          <a:ln/>
        </p:spPr>
        <p:txBody>
          <a:bodyPr vert="horz" wrap="square" lIns="91440" tIns="45720" rIns="91440" bIns="45720" rtlCol="0" anchor="b">
            <a:normAutofit/>
          </a:bodyPr>
          <a:lstStyle/>
          <a:p>
            <a:pPr eaLnBrk="1" hangingPunct="1"/>
            <a:r>
              <a:rPr dirty="0"/>
              <a:t>Nephron</a:t>
            </a:r>
          </a:p>
        </p:txBody>
      </p:sp>
      <p:sp>
        <p:nvSpPr>
          <p:cNvPr id="20483" name="Rectangle 3"/>
          <p:cNvSpPr>
            <a:spLocks noGrp="1"/>
          </p:cNvSpPr>
          <p:nvPr>
            <p:ph idx="1"/>
          </p:nvPr>
        </p:nvSpPr>
        <p:spPr>
          <a:ln/>
        </p:spPr>
        <p:txBody>
          <a:bodyPr vert="horz" wrap="square" lIns="91440" tIns="45720" rIns="91440" bIns="45720" rtlCol="0" anchor="t">
            <a:normAutofit/>
          </a:bodyPr>
          <a:lstStyle/>
          <a:p>
            <a:pPr eaLnBrk="1" hangingPunct="1">
              <a:lnSpc>
                <a:spcPct val="90000"/>
              </a:lnSpc>
            </a:pPr>
            <a:r>
              <a:rPr b="1" dirty="0"/>
              <a:t>LH –</a:t>
            </a:r>
            <a:r>
              <a:rPr dirty="0"/>
              <a:t> U shaped constricted part of the renal tubules. </a:t>
            </a:r>
          </a:p>
          <a:p>
            <a:pPr eaLnBrk="1" hangingPunct="1">
              <a:lnSpc>
                <a:spcPct val="90000"/>
              </a:lnSpc>
            </a:pPr>
            <a:r>
              <a:rPr dirty="0"/>
              <a:t>Present in medulla part.</a:t>
            </a:r>
          </a:p>
          <a:p>
            <a:pPr eaLnBrk="1" hangingPunct="1">
              <a:lnSpc>
                <a:spcPct val="90000"/>
              </a:lnSpc>
            </a:pPr>
            <a:r>
              <a:rPr dirty="0"/>
              <a:t>Has descending &amp; ascending limb</a:t>
            </a:r>
          </a:p>
          <a:p>
            <a:pPr eaLnBrk="1" hangingPunct="1">
              <a:lnSpc>
                <a:spcPct val="90000"/>
              </a:lnSpc>
            </a:pPr>
            <a:r>
              <a:rPr dirty="0"/>
              <a:t>Plays a important role in reabsorption.</a:t>
            </a:r>
          </a:p>
          <a:p>
            <a:pPr eaLnBrk="1" hangingPunct="1">
              <a:lnSpc>
                <a:spcPct val="90000"/>
              </a:lnSpc>
            </a:pPr>
            <a:r>
              <a:rPr b="1" dirty="0"/>
              <a:t>DCT –</a:t>
            </a:r>
            <a:r>
              <a:rPr dirty="0"/>
              <a:t> present in cortex part, made of simple cuboidal epithelium.</a:t>
            </a:r>
          </a:p>
          <a:p>
            <a:pPr eaLnBrk="1" hangingPunct="1">
              <a:lnSpc>
                <a:spcPct val="90000"/>
              </a:lnSpc>
            </a:pPr>
            <a:r>
              <a:rPr dirty="0"/>
              <a:t>Plays a role in selective secretion &amp; reabsorption of ions.</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16</a:t>
            </a:fld>
            <a:endParaRPr lang="en-US" altLang="en-US" dirty="0">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a:ln/>
        </p:spPr>
        <p:txBody>
          <a:bodyPr vert="horz" wrap="square" lIns="91440" tIns="45720" rIns="91440" bIns="45720" rtlCol="0" anchor="b">
            <a:normAutofit/>
          </a:bodyPr>
          <a:lstStyle/>
          <a:p>
            <a:pPr eaLnBrk="1" hangingPunct="1"/>
            <a:r>
              <a:rPr dirty="0"/>
              <a:t>Nephron</a:t>
            </a:r>
          </a:p>
        </p:txBody>
      </p:sp>
      <p:sp>
        <p:nvSpPr>
          <p:cNvPr id="21507" name="Rectangle 3"/>
          <p:cNvSpPr>
            <a:spLocks noGrp="1"/>
          </p:cNvSpPr>
          <p:nvPr>
            <p:ph idx="1"/>
          </p:nvPr>
        </p:nvSpPr>
        <p:spPr>
          <a:ln/>
        </p:spPr>
        <p:txBody>
          <a:bodyPr vert="horz" wrap="square" lIns="91440" tIns="45720" rIns="91440" bIns="45720" rtlCol="0" anchor="t">
            <a:normAutofit/>
          </a:bodyPr>
          <a:lstStyle/>
          <a:p>
            <a:pPr eaLnBrk="1" hangingPunct="1"/>
            <a:r>
              <a:rPr b="1" dirty="0"/>
              <a:t>Collecting tubule –</a:t>
            </a:r>
            <a:r>
              <a:rPr dirty="0"/>
              <a:t> runs straight through cortex into the deep medulla. Each receives urine from several nephrons.</a:t>
            </a:r>
          </a:p>
          <a:p>
            <a:pPr eaLnBrk="1" hangingPunct="1"/>
            <a:r>
              <a:rPr dirty="0"/>
              <a:t>At papilla of pyramid, CDs join to form larger papillary ducts, which empty into minor calices</a:t>
            </a:r>
          </a:p>
          <a:p>
            <a:pPr eaLnBrk="1" hangingPunct="1"/>
            <a:r>
              <a:rPr dirty="0"/>
              <a:t>Role: conserve body fluids </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17</a:t>
            </a:fld>
            <a:endParaRPr lang="en-US" altLang="en-US" dirty="0">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a:xfrm>
            <a:off x="1981200" y="122238"/>
            <a:ext cx="7543800" cy="715962"/>
          </a:xfrm>
          <a:ln/>
        </p:spPr>
        <p:txBody>
          <a:bodyPr vert="horz" wrap="square" lIns="91440" tIns="45720" rIns="91440" bIns="45720" rtlCol="0" anchor="b">
            <a:normAutofit/>
          </a:bodyPr>
          <a:lstStyle/>
          <a:p>
            <a:pPr eaLnBrk="1" hangingPunct="1"/>
            <a:r>
              <a:rPr dirty="0"/>
              <a:t>Ureters</a:t>
            </a:r>
          </a:p>
        </p:txBody>
      </p:sp>
      <p:sp>
        <p:nvSpPr>
          <p:cNvPr id="22531" name="Rectangle 3"/>
          <p:cNvSpPr>
            <a:spLocks noGrp="1"/>
          </p:cNvSpPr>
          <p:nvPr>
            <p:ph idx="1"/>
          </p:nvPr>
        </p:nvSpPr>
        <p:spPr>
          <a:xfrm>
            <a:off x="1981200" y="914401"/>
            <a:ext cx="8229600" cy="5216525"/>
          </a:xfrm>
          <a:ln/>
        </p:spPr>
        <p:txBody>
          <a:bodyPr vert="horz" wrap="square" lIns="91440" tIns="45720" rIns="91440" bIns="45720" rtlCol="0" anchor="t">
            <a:normAutofit/>
          </a:bodyPr>
          <a:lstStyle/>
          <a:p>
            <a:pPr eaLnBrk="1" hangingPunct="1"/>
            <a:r>
              <a:rPr sz="2600" dirty="0"/>
              <a:t>are muscular tubes leading from the renal pelvis to the urinary bladder.</a:t>
            </a:r>
          </a:p>
          <a:p>
            <a:pPr eaLnBrk="1" hangingPunct="1"/>
            <a:r>
              <a:rPr sz="2600" dirty="0"/>
              <a:t>Long tubular structure which carries urine from kidneys to urinary bladder present in pelvic cavity.</a:t>
            </a:r>
          </a:p>
          <a:p>
            <a:pPr eaLnBrk="1" hangingPunct="1"/>
            <a:r>
              <a:rPr sz="2600" dirty="0"/>
              <a:t>25-30 cm long.</a:t>
            </a:r>
          </a:p>
          <a:p>
            <a:pPr eaLnBrk="1" hangingPunct="1"/>
            <a:r>
              <a:rPr sz="2600" dirty="0"/>
              <a:t>3 layers of tissue-</a:t>
            </a:r>
          </a:p>
          <a:p>
            <a:pPr lvl="1" eaLnBrk="1" hangingPunct="1"/>
            <a:r>
              <a:rPr sz="2200" dirty="0"/>
              <a:t>Outer fibrous layer – fibrous CT</a:t>
            </a:r>
          </a:p>
          <a:p>
            <a:pPr lvl="1" eaLnBrk="1" hangingPunct="1"/>
            <a:r>
              <a:rPr sz="2200" dirty="0"/>
              <a:t>Middle muscular layer – SM</a:t>
            </a:r>
          </a:p>
          <a:p>
            <a:pPr lvl="1" eaLnBrk="1" hangingPunct="1"/>
            <a:r>
              <a:rPr sz="2200" dirty="0"/>
              <a:t>Inner layer- transitional epithelium</a:t>
            </a:r>
          </a:p>
          <a:p>
            <a:pPr eaLnBrk="1" hangingPunct="1"/>
            <a:r>
              <a:rPr sz="2600" dirty="0"/>
              <a:t>Functions – conveys urine from kidney to UB, due to the peristaltic movement of SM – intrinsic activity, not under voluntary control.</a:t>
            </a:r>
          </a:p>
          <a:p>
            <a:pPr eaLnBrk="1" hangingPunct="1"/>
            <a:endParaRPr sz="2600"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18</a:t>
            </a:fld>
            <a:endParaRPr lang="en-US" altLang="en-US" dirty="0">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981200" y="122238"/>
            <a:ext cx="7543800" cy="792162"/>
          </a:xfrm>
          <a:ln/>
        </p:spPr>
        <p:txBody>
          <a:bodyPr vert="horz" wrap="square" lIns="91440" tIns="45720" rIns="91440" bIns="45720" rtlCol="0" anchor="b">
            <a:normAutofit/>
          </a:bodyPr>
          <a:lstStyle/>
          <a:p>
            <a:pPr eaLnBrk="1" hangingPunct="1"/>
            <a:r>
              <a:rPr dirty="0"/>
              <a:t>Urinary bladder</a:t>
            </a:r>
          </a:p>
        </p:txBody>
      </p:sp>
      <p:sp>
        <p:nvSpPr>
          <p:cNvPr id="23555" name="Content Placeholder 2"/>
          <p:cNvSpPr>
            <a:spLocks noGrp="1"/>
          </p:cNvSpPr>
          <p:nvPr>
            <p:ph idx="1"/>
          </p:nvPr>
        </p:nvSpPr>
        <p:spPr>
          <a:xfrm>
            <a:off x="1752600" y="990601"/>
            <a:ext cx="8686800" cy="5140325"/>
          </a:xfrm>
          <a:ln/>
        </p:spPr>
        <p:txBody>
          <a:bodyPr vert="horz" wrap="square" lIns="91440" tIns="45720" rIns="91440" bIns="45720" rtlCol="0" anchor="t">
            <a:normAutofit/>
          </a:bodyPr>
          <a:lstStyle/>
          <a:p>
            <a:pPr eaLnBrk="1" hangingPunct="1"/>
            <a:r>
              <a:rPr dirty="0"/>
              <a:t>Is a reservoir of urine (500 ml) present in pelvic cavity.</a:t>
            </a:r>
          </a:p>
          <a:p>
            <a:pPr eaLnBrk="1" hangingPunct="1"/>
            <a:r>
              <a:rPr dirty="0"/>
              <a:t>Size &amp; shape  does not remain constant, it depends on volume of urine present.</a:t>
            </a:r>
          </a:p>
          <a:p>
            <a:pPr eaLnBrk="1" hangingPunct="1"/>
            <a:r>
              <a:rPr dirty="0"/>
              <a:t>Pear shaped (empty/less urine) – Oval shaped (More urine) &amp; can extend to abdominal cavity .</a:t>
            </a:r>
          </a:p>
          <a:p>
            <a:pPr eaLnBrk="1" hangingPunct="1"/>
            <a:r>
              <a:rPr dirty="0"/>
              <a:t>3 layers of tissue-</a:t>
            </a:r>
          </a:p>
          <a:p>
            <a:pPr lvl="1" eaLnBrk="1" hangingPunct="1"/>
            <a:r>
              <a:rPr dirty="0"/>
              <a:t>Outer layer – loose CT, supplied with Bv, Lv &amp; nerves.</a:t>
            </a:r>
          </a:p>
          <a:p>
            <a:pPr lvl="1" eaLnBrk="1" hangingPunct="1"/>
            <a:r>
              <a:rPr dirty="0"/>
              <a:t>Middle layer – SM interlaced with  elastic fibers – detrusor muscle</a:t>
            </a:r>
          </a:p>
          <a:p>
            <a:pPr lvl="1" eaLnBrk="1" hangingPunct="1"/>
            <a:r>
              <a:rPr dirty="0"/>
              <a:t>Inner layer - Transitional epithelium</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19</a:t>
            </a:fld>
            <a:endParaRPr lang="en-US" altLang="en-US" dirty="0">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a:ln/>
        </p:spPr>
        <p:txBody>
          <a:bodyPr vert="horz" wrap="square" lIns="91440" tIns="45720" rIns="91440" bIns="45720" rtlCol="0" anchor="b">
            <a:normAutofit/>
          </a:bodyPr>
          <a:lstStyle/>
          <a:p>
            <a:pPr eaLnBrk="1" hangingPunct="1"/>
            <a:r>
              <a:rPr dirty="0"/>
              <a:t>Urinary system</a:t>
            </a:r>
          </a:p>
        </p:txBody>
      </p:sp>
      <p:sp>
        <p:nvSpPr>
          <p:cNvPr id="7171" name="Rectangle 3"/>
          <p:cNvSpPr>
            <a:spLocks noGrp="1"/>
          </p:cNvSpPr>
          <p:nvPr>
            <p:ph idx="1"/>
          </p:nvPr>
        </p:nvSpPr>
        <p:spPr>
          <a:ln/>
        </p:spPr>
        <p:txBody>
          <a:bodyPr vert="horz" wrap="square" lIns="91440" tIns="45720" rIns="91440" bIns="45720" rtlCol="0" anchor="t">
            <a:normAutofit/>
          </a:bodyPr>
          <a:lstStyle/>
          <a:p>
            <a:pPr eaLnBrk="1" hangingPunct="1"/>
            <a:r>
              <a:rPr dirty="0"/>
              <a:t>Is the chief excretory system of the body.</a:t>
            </a:r>
          </a:p>
          <a:p>
            <a:pPr eaLnBrk="1" hangingPunct="1"/>
            <a:r>
              <a:rPr dirty="0"/>
              <a:t>It consists of –</a:t>
            </a:r>
          </a:p>
          <a:p>
            <a:pPr lvl="1" eaLnBrk="1" hangingPunct="1"/>
            <a:r>
              <a:rPr dirty="0"/>
              <a:t>2 Kidneys – excretory organs- secrets urine</a:t>
            </a:r>
          </a:p>
          <a:p>
            <a:pPr lvl="1" eaLnBrk="1" hangingPunct="1"/>
            <a:r>
              <a:rPr dirty="0"/>
              <a:t>2 Ureters – carry urine from kidney to UB</a:t>
            </a:r>
          </a:p>
          <a:p>
            <a:pPr lvl="1" eaLnBrk="1" hangingPunct="1"/>
            <a:r>
              <a:rPr dirty="0"/>
              <a:t>1 Urinary bladder – reservior of urine</a:t>
            </a:r>
          </a:p>
          <a:p>
            <a:pPr lvl="1" eaLnBrk="1" hangingPunct="1"/>
            <a:r>
              <a:rPr dirty="0"/>
              <a:t>1 Urethra – excretes urine out of the body</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2</a:t>
            </a:fld>
            <a:endParaRPr lang="en-US" altLang="en-US" dirty="0">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ln/>
        </p:spPr>
        <p:txBody>
          <a:bodyPr vert="horz" wrap="square" lIns="91440" tIns="45720" rIns="91440" bIns="45720" rtlCol="0" anchor="b">
            <a:normAutofit/>
          </a:bodyPr>
          <a:lstStyle/>
          <a:p>
            <a:pPr eaLnBrk="1" hangingPunct="1"/>
            <a:endParaRPr dirty="0"/>
          </a:p>
        </p:txBody>
      </p:sp>
      <p:sp>
        <p:nvSpPr>
          <p:cNvPr id="24579" name="Content Placeholder 2"/>
          <p:cNvSpPr>
            <a:spLocks noGrp="1"/>
          </p:cNvSpPr>
          <p:nvPr>
            <p:ph idx="1"/>
          </p:nvPr>
        </p:nvSpPr>
        <p:spPr>
          <a:ln/>
        </p:spPr>
        <p:txBody>
          <a:bodyPr vert="horz" wrap="square" lIns="91440" tIns="45720" rIns="91440" bIns="45720" rtlCol="0" anchor="t">
            <a:normAutofit/>
          </a:bodyPr>
          <a:lstStyle/>
          <a:p>
            <a:pPr eaLnBrk="1" hangingPunct="1"/>
            <a:r>
              <a:rPr dirty="0"/>
              <a:t>It has two openings for ureters &amp; one for urethra. </a:t>
            </a:r>
          </a:p>
          <a:p>
            <a:pPr eaLnBrk="1" hangingPunct="1"/>
            <a:r>
              <a:rPr dirty="0">
                <a:cs typeface="Arial" panose="020B0604020202020204" pitchFamily="34" charset="0"/>
              </a:rPr>
              <a:t>The openings of the two ureters and the urethra mark a triangular area called the </a:t>
            </a:r>
            <a:r>
              <a:rPr b="1" dirty="0">
                <a:cs typeface="Arial" panose="020B0604020202020204" pitchFamily="34" charset="0"/>
              </a:rPr>
              <a:t>trigone</a:t>
            </a:r>
            <a:r>
              <a:rPr dirty="0">
                <a:cs typeface="Arial" panose="020B0604020202020204" pitchFamily="34" charset="0"/>
              </a:rPr>
              <a:t> on the bladder floor.</a:t>
            </a:r>
            <a:r>
              <a:rPr dirty="0"/>
              <a:t> </a:t>
            </a:r>
          </a:p>
          <a:p>
            <a:pPr eaLnBrk="1" hangingPunct="1"/>
            <a:r>
              <a:rPr dirty="0"/>
              <a:t>Functions –</a:t>
            </a:r>
          </a:p>
          <a:p>
            <a:pPr lvl="1" eaLnBrk="1" hangingPunct="1"/>
            <a:r>
              <a:rPr dirty="0"/>
              <a:t>Storage of urine (500 -600 ml)</a:t>
            </a:r>
          </a:p>
          <a:p>
            <a:pPr lvl="1" eaLnBrk="1" hangingPunct="1"/>
            <a:r>
              <a:rPr dirty="0"/>
              <a:t>Secretion of urine into urethra.</a:t>
            </a:r>
          </a:p>
          <a:p>
            <a:pPr eaLnBrk="1" hangingPunct="1"/>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20</a:t>
            </a:fld>
            <a:endParaRPr lang="en-US" altLang="en-US" dirty="0">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p:nvPr/>
        </p:nvGraphicFramePr>
        <p:xfrm>
          <a:off x="3200400" y="1447800"/>
          <a:ext cx="5638800" cy="4002088"/>
        </p:xfrm>
        <a:graphic>
          <a:graphicData uri="http://schemas.openxmlformats.org/presentationml/2006/ole">
            <mc:AlternateContent xmlns:mc="http://schemas.openxmlformats.org/markup-compatibility/2006">
              <mc:Choice xmlns:v="urn:schemas-microsoft-com:vml" Requires="v">
                <p:oleObj spid="_x0000_s4099" r:id="rId3" imgW="4064000" imgH="3048000" progId="PowerPoint.Slide.8">
                  <p:embed/>
                </p:oleObj>
              </mc:Choice>
              <mc:Fallback>
                <p:oleObj r:id="rId3" imgW="4064000" imgH="3048000" progId="PowerPoint.Slide.8">
                  <p:embed/>
                  <p:pic>
                    <p:nvPicPr>
                      <p:cNvPr id="0" name="Picture 3076"/>
                      <p:cNvPicPr/>
                      <p:nvPr/>
                    </p:nvPicPr>
                    <p:blipFill>
                      <a:blip r:embed="rId4"/>
                      <a:stretch>
                        <a:fillRect/>
                      </a:stretch>
                    </p:blipFill>
                    <p:spPr>
                      <a:xfrm>
                        <a:off x="3200400" y="1447800"/>
                        <a:ext cx="5638800" cy="4002088"/>
                      </a:xfrm>
                      <a:prstGeom prst="rect">
                        <a:avLst/>
                      </a:prstGeom>
                      <a:noFill/>
                      <a:ln w="38100">
                        <a:noFill/>
                        <a:miter/>
                      </a:ln>
                    </p:spPr>
                  </p:pic>
                </p:oleObj>
              </mc:Fallback>
            </mc:AlternateContent>
          </a:graphicData>
        </a:graphic>
      </p:graphicFrame>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21</a:t>
            </a:fld>
            <a:endParaRPr lang="en-US" altLang="en-US" dirty="0">
              <a:latin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ln/>
        </p:spPr>
        <p:txBody>
          <a:bodyPr vert="horz" wrap="square" lIns="91440" tIns="45720" rIns="91440" bIns="45720" rtlCol="0" anchor="b">
            <a:normAutofit/>
          </a:bodyPr>
          <a:lstStyle/>
          <a:p>
            <a:pPr eaLnBrk="1" hangingPunct="1"/>
            <a:r>
              <a:rPr dirty="0"/>
              <a:t>Urethra</a:t>
            </a:r>
          </a:p>
        </p:txBody>
      </p:sp>
      <p:sp>
        <p:nvSpPr>
          <p:cNvPr id="25603" name="Content Placeholder 2"/>
          <p:cNvSpPr>
            <a:spLocks noGrp="1"/>
          </p:cNvSpPr>
          <p:nvPr>
            <p:ph idx="1"/>
          </p:nvPr>
        </p:nvSpPr>
        <p:spPr>
          <a:ln/>
        </p:spPr>
        <p:txBody>
          <a:bodyPr vert="horz" wrap="square" lIns="91440" tIns="45720" rIns="91440" bIns="45720" rtlCol="0" anchor="t">
            <a:normAutofit/>
          </a:bodyPr>
          <a:lstStyle/>
          <a:p>
            <a:pPr eaLnBrk="1" hangingPunct="1"/>
            <a:r>
              <a:rPr dirty="0"/>
              <a:t>Is a tubular canal, which extends from neck of UB &amp; opens into exterior of the body.</a:t>
            </a:r>
          </a:p>
          <a:p>
            <a:pPr eaLnBrk="1" hangingPunct="1"/>
            <a:r>
              <a:rPr dirty="0"/>
              <a:t>It is different in males &amp; females.</a:t>
            </a:r>
          </a:p>
          <a:p>
            <a:pPr eaLnBrk="1" hangingPunct="1"/>
            <a:r>
              <a:rPr dirty="0"/>
              <a:t>Male urethra is long (20 cm) &amp; performs both urinary &amp; reproductive functions.</a:t>
            </a:r>
          </a:p>
          <a:p>
            <a:pPr eaLnBrk="1" hangingPunct="1"/>
            <a:r>
              <a:rPr dirty="0"/>
              <a:t>Female urethra is short (3-4 cm), does not performs reproductive functions, opens externally near to vaginal canal.</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22</a:t>
            </a:fld>
            <a:endParaRPr lang="en-US" altLang="en-US" dirty="0">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p:nvPr/>
        </p:nvSpPr>
        <p:spPr>
          <a:xfrm>
            <a:off x="2438400" y="457200"/>
            <a:ext cx="7010400" cy="6647974"/>
          </a:xfrm>
          <a:prstGeom prst="rect">
            <a:avLst/>
          </a:prstGeom>
          <a:noFill/>
          <a:ln w="9525">
            <a:noFill/>
          </a:ln>
        </p:spPr>
        <p:txBody>
          <a:bodyPr>
            <a:spAutoFit/>
          </a:bodyPr>
          <a:lstStyle/>
          <a:p>
            <a:pPr algn="just" defTabSz="0">
              <a:tabLst>
                <a:tab pos="103581200" algn="l"/>
                <a:tab pos="0" algn="l"/>
                <a:tab pos="457200" algn="l"/>
                <a:tab pos="914400" algn="l"/>
                <a:tab pos="1371600" algn="l"/>
              </a:tabLst>
            </a:pPr>
            <a:endParaRPr sz="1200" dirty="0">
              <a:latin typeface="Times New Roman" panose="02020603050405020304" pitchFamily="18" charset="0"/>
              <a:cs typeface="Times New Roman" panose="02020603050405020304" pitchFamily="18" charset="0"/>
            </a:endParaRPr>
          </a:p>
          <a:p>
            <a:pPr algn="just" defTabSz="0" eaLnBrk="0" hangingPunct="0">
              <a:tabLst>
                <a:tab pos="103581200" algn="l"/>
                <a:tab pos="0" algn="l"/>
                <a:tab pos="457200" algn="l"/>
                <a:tab pos="914400" algn="l"/>
                <a:tab pos="1371600" algn="l"/>
              </a:tabLst>
            </a:pPr>
            <a:endParaRPr b="1" dirty="0">
              <a:solidFill>
                <a:srgbClr val="FF3300"/>
              </a:solidFill>
              <a:latin typeface="Arial" panose="020B0604020202020204" pitchFamily="34" charset="0"/>
              <a:cs typeface="Arial" panose="020B0604020202020204" pitchFamily="34" charset="0"/>
            </a:endParaRPr>
          </a:p>
          <a:p>
            <a:pPr algn="just" defTabSz="0" eaLnBrk="0" hangingPunct="0">
              <a:tabLst>
                <a:tab pos="103581200" algn="l"/>
                <a:tab pos="0" algn="l"/>
                <a:tab pos="457200" algn="l"/>
                <a:tab pos="914400" algn="l"/>
                <a:tab pos="1371600" algn="l"/>
              </a:tabLst>
            </a:pPr>
            <a:endParaRPr b="1" dirty="0">
              <a:solidFill>
                <a:srgbClr val="FF3300"/>
              </a:solidFill>
              <a:latin typeface="Arial" panose="020B0604020202020204" pitchFamily="34" charset="0"/>
              <a:cs typeface="Arial" panose="020B0604020202020204" pitchFamily="34" charset="0"/>
            </a:endParaRPr>
          </a:p>
          <a:p>
            <a:pPr algn="just" defTabSz="0" eaLnBrk="0" hangingPunct="0">
              <a:tabLst>
                <a:tab pos="103581200" algn="l"/>
                <a:tab pos="0" algn="l"/>
                <a:tab pos="457200" algn="l"/>
                <a:tab pos="914400" algn="l"/>
                <a:tab pos="1371600" algn="l"/>
              </a:tabLst>
            </a:pPr>
            <a:endParaRPr b="1" dirty="0">
              <a:solidFill>
                <a:srgbClr val="FF3300"/>
              </a:solidFill>
              <a:latin typeface="Arial" panose="020B0604020202020204" pitchFamily="34" charset="0"/>
              <a:cs typeface="Arial" panose="020B0604020202020204" pitchFamily="34" charset="0"/>
            </a:endParaRPr>
          </a:p>
          <a:p>
            <a:pPr algn="just" defTabSz="0" eaLnBrk="0" hangingPunct="0">
              <a:tabLst>
                <a:tab pos="103581200" algn="l"/>
                <a:tab pos="0" algn="l"/>
                <a:tab pos="457200" algn="l"/>
                <a:tab pos="914400" algn="l"/>
                <a:tab pos="1371600" algn="l"/>
              </a:tabLst>
            </a:pPr>
            <a:endParaRPr b="1" dirty="0">
              <a:solidFill>
                <a:srgbClr val="FF3300"/>
              </a:solidFill>
              <a:latin typeface="Arial" panose="020B0604020202020204" pitchFamily="34" charset="0"/>
              <a:cs typeface="Arial" panose="020B0604020202020204" pitchFamily="34" charset="0"/>
            </a:endParaRPr>
          </a:p>
          <a:p>
            <a:pPr algn="just" defTabSz="0" eaLnBrk="0" hangingPunct="0">
              <a:tabLst>
                <a:tab pos="103581200" algn="l"/>
                <a:tab pos="0" algn="l"/>
                <a:tab pos="457200" algn="l"/>
                <a:tab pos="914400" algn="l"/>
                <a:tab pos="1371600" algn="l"/>
              </a:tabLst>
            </a:pPr>
            <a:endParaRPr b="1" dirty="0">
              <a:solidFill>
                <a:srgbClr val="FF3300"/>
              </a:solidFill>
              <a:latin typeface="Arial" panose="020B0604020202020204" pitchFamily="34" charset="0"/>
              <a:cs typeface="Arial" panose="020B0604020202020204" pitchFamily="34" charset="0"/>
            </a:endParaRPr>
          </a:p>
          <a:p>
            <a:pPr algn="just" defTabSz="0" eaLnBrk="0" hangingPunct="0">
              <a:tabLst>
                <a:tab pos="103581200" algn="l"/>
                <a:tab pos="0" algn="l"/>
                <a:tab pos="457200" algn="l"/>
                <a:tab pos="914400" algn="l"/>
                <a:tab pos="1371600" algn="l"/>
              </a:tabLst>
            </a:pPr>
            <a:endParaRPr b="1" dirty="0">
              <a:solidFill>
                <a:srgbClr val="FF3300"/>
              </a:solidFill>
              <a:latin typeface="Arial" panose="020B0604020202020204" pitchFamily="34" charset="0"/>
              <a:cs typeface="Arial" panose="020B0604020202020204" pitchFamily="34" charset="0"/>
            </a:endParaRPr>
          </a:p>
          <a:p>
            <a:pPr algn="just" defTabSz="0" eaLnBrk="0" hangingPunct="0">
              <a:tabLst>
                <a:tab pos="103581200" algn="l"/>
                <a:tab pos="0" algn="l"/>
                <a:tab pos="457200" algn="l"/>
                <a:tab pos="914400" algn="l"/>
                <a:tab pos="1371600" algn="l"/>
              </a:tabLst>
            </a:pPr>
            <a:endParaRPr b="1" dirty="0">
              <a:solidFill>
                <a:srgbClr val="FF3300"/>
              </a:solidFill>
              <a:latin typeface="Arial" panose="020B0604020202020204" pitchFamily="34" charset="0"/>
              <a:cs typeface="Arial" panose="020B0604020202020204" pitchFamily="34" charset="0"/>
            </a:endParaRPr>
          </a:p>
          <a:p>
            <a:pPr algn="just" defTabSz="0" eaLnBrk="0" hangingPunct="0">
              <a:tabLst>
                <a:tab pos="103581200" algn="l"/>
                <a:tab pos="0" algn="l"/>
                <a:tab pos="457200" algn="l"/>
                <a:tab pos="914400" algn="l"/>
                <a:tab pos="1371600" algn="l"/>
              </a:tabLst>
            </a:pPr>
            <a:endParaRPr b="1" dirty="0">
              <a:solidFill>
                <a:srgbClr val="FF3300"/>
              </a:solidFill>
              <a:latin typeface="Arial" panose="020B0604020202020204" pitchFamily="34" charset="0"/>
              <a:cs typeface="Arial" panose="020B0604020202020204" pitchFamily="34" charset="0"/>
            </a:endParaRPr>
          </a:p>
          <a:p>
            <a:pPr algn="just" defTabSz="0" eaLnBrk="0" hangingPunct="0">
              <a:tabLst>
                <a:tab pos="103581200" algn="l"/>
                <a:tab pos="0" algn="l"/>
                <a:tab pos="457200" algn="l"/>
                <a:tab pos="914400" algn="l"/>
                <a:tab pos="1371600" algn="l"/>
              </a:tabLst>
            </a:pPr>
            <a:endParaRPr b="1" dirty="0">
              <a:solidFill>
                <a:srgbClr val="FF3300"/>
              </a:solidFill>
              <a:latin typeface="Arial" panose="020B0604020202020204" pitchFamily="34" charset="0"/>
              <a:cs typeface="Arial" panose="020B0604020202020204" pitchFamily="34" charset="0"/>
            </a:endParaRPr>
          </a:p>
          <a:p>
            <a:pPr algn="just" defTabSz="0" eaLnBrk="0" hangingPunct="0">
              <a:tabLst>
                <a:tab pos="103581200" algn="l"/>
                <a:tab pos="0" algn="l"/>
                <a:tab pos="457200" algn="l"/>
                <a:tab pos="914400" algn="l"/>
                <a:tab pos="1371600" algn="l"/>
              </a:tabLst>
            </a:pPr>
            <a:r>
              <a:rPr b="1" dirty="0">
                <a:solidFill>
                  <a:srgbClr val="FF3300"/>
                </a:solidFill>
                <a:latin typeface="Arial" panose="020B0604020202020204" pitchFamily="34" charset="0"/>
                <a:cs typeface="Arial" panose="020B0604020202020204" pitchFamily="34" charset="0"/>
              </a:rPr>
              <a:t>Females</a:t>
            </a:r>
            <a:r>
              <a:rPr dirty="0">
                <a:latin typeface="Arial" panose="020B0604020202020204" pitchFamily="34" charset="0"/>
                <a:cs typeface="Arial" panose="020B0604020202020204" pitchFamily="34" charset="0"/>
              </a:rPr>
              <a:t> 					</a:t>
            </a:r>
            <a:r>
              <a:rPr b="1" dirty="0">
                <a:solidFill>
                  <a:schemeClr val="accent2"/>
                </a:solidFill>
                <a:latin typeface="Arial" panose="020B0604020202020204" pitchFamily="34" charset="0"/>
                <a:cs typeface="Arial" panose="020B0604020202020204" pitchFamily="34" charset="0"/>
              </a:rPr>
              <a:t>male</a:t>
            </a:r>
          </a:p>
          <a:p>
            <a:pPr algn="just" defTabSz="0" eaLnBrk="0" hangingPunct="0">
              <a:tabLst>
                <a:tab pos="103581200" algn="l"/>
                <a:tab pos="0" algn="l"/>
                <a:tab pos="457200" algn="l"/>
                <a:tab pos="914400" algn="l"/>
                <a:tab pos="1371600" algn="l"/>
              </a:tabLst>
            </a:pPr>
            <a:r>
              <a:rPr dirty="0">
                <a:latin typeface="Arial" panose="020B0604020202020204" pitchFamily="34" charset="0"/>
                <a:cs typeface="Arial" panose="020B0604020202020204" pitchFamily="34" charset="0"/>
              </a:rPr>
              <a:t> 3-4 cm 					            ~20 cm </a:t>
            </a:r>
            <a:endParaRPr dirty="0">
              <a:latin typeface="Arial" panose="020B0604020202020204" pitchFamily="34" charset="0"/>
              <a:ea typeface="Arial" panose="020B0604020202020204" pitchFamily="34" charset="0"/>
            </a:endParaRPr>
          </a:p>
        </p:txBody>
      </p:sp>
      <p:pic>
        <p:nvPicPr>
          <p:cNvPr id="26627" name="Picture 4"/>
          <p:cNvPicPr>
            <a:picLocks noChangeAspect="1"/>
          </p:cNvPicPr>
          <p:nvPr/>
        </p:nvPicPr>
        <p:blipFill>
          <a:blip r:embed="rId2"/>
          <a:stretch>
            <a:fillRect/>
          </a:stretch>
        </p:blipFill>
        <p:spPr>
          <a:xfrm>
            <a:off x="4267201" y="1828800"/>
            <a:ext cx="1812925" cy="2133600"/>
          </a:xfrm>
          <a:prstGeom prst="rect">
            <a:avLst/>
          </a:prstGeom>
          <a:noFill/>
          <a:ln w="9525">
            <a:noFill/>
          </a:ln>
        </p:spPr>
      </p:pic>
      <p:pic>
        <p:nvPicPr>
          <p:cNvPr id="26628" name="Picture 5"/>
          <p:cNvPicPr>
            <a:picLocks noChangeAspect="1"/>
          </p:cNvPicPr>
          <p:nvPr/>
        </p:nvPicPr>
        <p:blipFill>
          <a:blip r:embed="rId3"/>
          <a:stretch>
            <a:fillRect/>
          </a:stretch>
        </p:blipFill>
        <p:spPr>
          <a:xfrm>
            <a:off x="8458200" y="1828800"/>
            <a:ext cx="1811338" cy="4648200"/>
          </a:xfrm>
          <a:prstGeom prst="rect">
            <a:avLst/>
          </a:prstGeom>
          <a:noFill/>
          <a:ln w="9525">
            <a:noFill/>
          </a:ln>
        </p:spPr>
      </p:pic>
      <p:sp>
        <p:nvSpPr>
          <p:cNvPr id="26629" name="Oval 6"/>
          <p:cNvSpPr/>
          <p:nvPr/>
        </p:nvSpPr>
        <p:spPr>
          <a:xfrm>
            <a:off x="4114800" y="2971800"/>
            <a:ext cx="228600" cy="152400"/>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26630" name="Text Box 13"/>
          <p:cNvSpPr txBox="1"/>
          <p:nvPr/>
        </p:nvSpPr>
        <p:spPr>
          <a:xfrm>
            <a:off x="2514600" y="4419600"/>
            <a:ext cx="184731" cy="369332"/>
          </a:xfrm>
          <a:prstGeom prst="rect">
            <a:avLst/>
          </a:prstGeom>
          <a:noFill/>
          <a:ln w="9525">
            <a:noFill/>
          </a:ln>
        </p:spPr>
        <p:txBody>
          <a:bodyPr wrap="none">
            <a:spAutoFit/>
          </a:bodyPr>
          <a:lstStyle/>
          <a:p>
            <a:endParaRPr dirty="0">
              <a:latin typeface="Arial" panose="020B0604020202020204" pitchFamily="34" charset="0"/>
            </a:endParaRPr>
          </a:p>
        </p:txBody>
      </p:sp>
      <p:sp>
        <p:nvSpPr>
          <p:cNvPr id="26631" name="Text Box 14"/>
          <p:cNvSpPr txBox="1"/>
          <p:nvPr/>
        </p:nvSpPr>
        <p:spPr>
          <a:xfrm>
            <a:off x="2514601" y="4191001"/>
            <a:ext cx="1768475" cy="1006475"/>
          </a:xfrm>
          <a:prstGeom prst="rect">
            <a:avLst/>
          </a:prstGeom>
          <a:noFill/>
          <a:ln w="9525">
            <a:noFill/>
          </a:ln>
        </p:spPr>
        <p:txBody>
          <a:bodyPr>
            <a:spAutoFit/>
          </a:bodyPr>
          <a:lstStyle/>
          <a:p>
            <a:r>
              <a:rPr sz="2000" dirty="0"/>
              <a:t>greater risk of urinary tract infections</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23</a:t>
            </a:fld>
            <a:endParaRPr lang="en-US" altLang="en-US" dirty="0">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981200" y="122238"/>
            <a:ext cx="7543800" cy="715962"/>
          </a:xfrm>
          <a:ln/>
        </p:spPr>
        <p:txBody>
          <a:bodyPr vert="horz" wrap="square" lIns="91440" tIns="45720" rIns="91440" bIns="45720" rtlCol="0" anchor="b">
            <a:normAutofit/>
          </a:bodyPr>
          <a:lstStyle/>
          <a:p>
            <a:pPr eaLnBrk="1" hangingPunct="1"/>
            <a:endParaRPr dirty="0"/>
          </a:p>
        </p:txBody>
      </p:sp>
      <p:sp>
        <p:nvSpPr>
          <p:cNvPr id="27651" name="Content Placeholder 2"/>
          <p:cNvSpPr>
            <a:spLocks noGrp="1"/>
          </p:cNvSpPr>
          <p:nvPr>
            <p:ph idx="1"/>
          </p:nvPr>
        </p:nvSpPr>
        <p:spPr>
          <a:xfrm>
            <a:off x="1752600" y="990601"/>
            <a:ext cx="8763000" cy="5140325"/>
          </a:xfrm>
          <a:ln/>
        </p:spPr>
        <p:txBody>
          <a:bodyPr vert="horz" wrap="square" lIns="91440" tIns="45720" rIns="91440" bIns="45720" rtlCol="0" anchor="t">
            <a:normAutofit/>
          </a:bodyPr>
          <a:lstStyle/>
          <a:p>
            <a:pPr eaLnBrk="1" hangingPunct="1"/>
            <a:r>
              <a:rPr dirty="0"/>
              <a:t>3 layers of tissue –</a:t>
            </a:r>
          </a:p>
          <a:p>
            <a:pPr lvl="1" eaLnBrk="1" hangingPunct="1"/>
            <a:r>
              <a:rPr dirty="0"/>
              <a:t>Outer muscular layer – upper half is made up of SM &amp; lateral half is made up of SKM.</a:t>
            </a:r>
          </a:p>
          <a:p>
            <a:pPr lvl="1" eaLnBrk="1" hangingPunct="1"/>
            <a:r>
              <a:rPr dirty="0"/>
              <a:t>Sub-mucosa layer – loose CT with Bv, Lv &amp; nerve supply.</a:t>
            </a:r>
          </a:p>
          <a:p>
            <a:pPr lvl="1" eaLnBrk="1" hangingPunct="1"/>
            <a:r>
              <a:rPr dirty="0"/>
              <a:t>Inner layer – stratified Sq. epithelium.</a:t>
            </a:r>
          </a:p>
          <a:p>
            <a:pPr eaLnBrk="1" hangingPunct="1"/>
            <a:r>
              <a:rPr dirty="0"/>
              <a:t>It has two sphincters –</a:t>
            </a:r>
          </a:p>
          <a:p>
            <a:pPr lvl="1" eaLnBrk="1" hangingPunct="1"/>
            <a:r>
              <a:rPr dirty="0"/>
              <a:t>Internal urethral sphincter – involuntary (SM)</a:t>
            </a:r>
          </a:p>
          <a:p>
            <a:pPr lvl="1" eaLnBrk="1" hangingPunct="1"/>
            <a:r>
              <a:rPr dirty="0"/>
              <a:t>External urethral sphincter – Voluntary control</a:t>
            </a:r>
          </a:p>
          <a:p>
            <a:pPr eaLnBrk="1" hangingPunct="1"/>
            <a:r>
              <a:rPr dirty="0"/>
              <a:t>Functions-</a:t>
            </a:r>
          </a:p>
          <a:p>
            <a:pPr lvl="2" eaLnBrk="1" hangingPunct="1"/>
            <a:r>
              <a:rPr dirty="0"/>
              <a:t>Male – excretion of urine &amp; reproductive secretion- semen</a:t>
            </a:r>
          </a:p>
          <a:p>
            <a:pPr lvl="2" eaLnBrk="1" hangingPunct="1"/>
            <a:r>
              <a:rPr dirty="0"/>
              <a:t>Female – excretion of urine</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24</a:t>
            </a:fld>
            <a:endParaRPr lang="en-US" altLang="en-US" dirty="0">
              <a:latin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28674" name="Slide Number Placeholder 5"/>
          <p:cNvSpPr txBox="1">
            <a:spLocks noGrp="1"/>
          </p:cNvSpPr>
          <p:nvPr>
            <p:ph type="sldNum" sz="quarter" idx="12"/>
          </p:nvPr>
        </p:nvSpPr>
        <p:spPr>
          <a:ln/>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000" dirty="0"/>
              <a:t>25</a:t>
            </a:fld>
            <a:endParaRPr lang="en-US" sz="1000" dirty="0"/>
          </a:p>
        </p:txBody>
      </p:sp>
      <p:pic>
        <p:nvPicPr>
          <p:cNvPr id="28675" name="Picture 4" descr="23-17_UrBlddrStrctr_1"/>
          <p:cNvPicPr>
            <a:picLocks noChangeAspect="1"/>
          </p:cNvPicPr>
          <p:nvPr/>
        </p:nvPicPr>
        <p:blipFill>
          <a:blip r:embed="rId2"/>
          <a:srcRect t="11818" b="16364"/>
          <a:stretch>
            <a:fillRect/>
          </a:stretch>
        </p:blipFill>
        <p:spPr>
          <a:xfrm>
            <a:off x="1752600" y="1"/>
            <a:ext cx="7075488" cy="6575425"/>
          </a:xfrm>
          <a:prstGeom prst="rect">
            <a:avLst/>
          </a:prstGeom>
          <a:noFill/>
          <a:ln w="9525">
            <a:noFill/>
          </a:ln>
        </p:spPr>
      </p:pic>
      <p:sp>
        <p:nvSpPr>
          <p:cNvPr id="28676" name="Text Box 5"/>
          <p:cNvSpPr txBox="1"/>
          <p:nvPr/>
        </p:nvSpPr>
        <p:spPr>
          <a:xfrm>
            <a:off x="7162800" y="4876801"/>
            <a:ext cx="2114550" cy="366713"/>
          </a:xfrm>
          <a:prstGeom prst="rect">
            <a:avLst/>
          </a:prstGeom>
          <a:noFill/>
          <a:ln w="9525">
            <a:noFill/>
          </a:ln>
        </p:spPr>
        <p:txBody>
          <a:bodyPr wrap="none">
            <a:spAutoFit/>
          </a:bodyPr>
          <a:lstStyle/>
          <a:p>
            <a:r>
              <a:rPr b="1" i="1" dirty="0">
                <a:latin typeface="Arial" panose="020B0604020202020204" pitchFamily="34" charset="0"/>
              </a:rPr>
              <a:t>With all the labels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p:cNvSpPr>
          <p:nvPr>
            <p:ph type="title"/>
          </p:nvPr>
        </p:nvSpPr>
        <p:spPr>
          <a:ln/>
        </p:spPr>
        <p:txBody>
          <a:bodyPr vert="horz" wrap="square" lIns="91440" tIns="45720" rIns="91440" bIns="45720" rtlCol="0" anchor="b">
            <a:normAutofit/>
          </a:bodyPr>
          <a:lstStyle/>
          <a:p>
            <a:pPr eaLnBrk="1" hangingPunct="1"/>
            <a:endParaRPr dirty="0"/>
          </a:p>
        </p:txBody>
      </p:sp>
      <p:sp>
        <p:nvSpPr>
          <p:cNvPr id="29700" name="Rectangle 3"/>
          <p:cNvSpPr>
            <a:spLocks noGrp="1"/>
          </p:cNvSpPr>
          <p:nvPr>
            <p:ph idx="1"/>
          </p:nvPr>
        </p:nvSpPr>
        <p:spPr>
          <a:ln/>
        </p:spPr>
        <p:txBody>
          <a:bodyPr vert="horz" wrap="square" lIns="91440" tIns="45720" rIns="91440" bIns="45720" rtlCol="0" anchor="t">
            <a:normAutofit/>
          </a:bodyPr>
          <a:lstStyle/>
          <a:p>
            <a:pPr eaLnBrk="1" hangingPunct="1"/>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29698" name="Slide Number Placeholder 5"/>
          <p:cNvSpPr txBox="1">
            <a:spLocks noGrp="1"/>
          </p:cNvSpPr>
          <p:nvPr>
            <p:ph type="sldNum" sz="quarter" idx="12"/>
          </p:nvPr>
        </p:nvSpPr>
        <p:spPr>
          <a:ln/>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000" dirty="0"/>
              <a:t>26</a:t>
            </a:fld>
            <a:endParaRPr lang="en-US" sz="1000" dirty="0"/>
          </a:p>
        </p:txBody>
      </p:sp>
      <p:pic>
        <p:nvPicPr>
          <p:cNvPr id="29701" name="Picture 4" descr="26_10Figurea-L"/>
          <p:cNvPicPr>
            <a:picLocks noChangeAspect="1"/>
          </p:cNvPicPr>
          <p:nvPr/>
        </p:nvPicPr>
        <p:blipFill>
          <a:blip r:embed="rId2"/>
          <a:stretch>
            <a:fillRect/>
          </a:stretch>
        </p:blipFill>
        <p:spPr>
          <a:xfrm>
            <a:off x="1890713" y="138113"/>
            <a:ext cx="8412162" cy="6583362"/>
          </a:xfrm>
          <a:prstGeom prst="rect">
            <a:avLst/>
          </a:prstGeom>
          <a:noFill/>
          <a:ln w="9525">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p:cNvSpPr>
          <p:nvPr>
            <p:ph type="title"/>
          </p:nvPr>
        </p:nvSpPr>
        <p:spPr>
          <a:ln/>
        </p:spPr>
        <p:txBody>
          <a:bodyPr vert="horz" wrap="square" lIns="91440" tIns="45720" rIns="91440" bIns="45720" rtlCol="0" anchor="b">
            <a:normAutofit/>
          </a:bodyPr>
          <a:lstStyle/>
          <a:p>
            <a:pPr eaLnBrk="1" hangingPunct="1"/>
            <a:endParaRPr dirty="0"/>
          </a:p>
        </p:txBody>
      </p:sp>
      <p:sp>
        <p:nvSpPr>
          <p:cNvPr id="30724" name="Rectangle 3"/>
          <p:cNvSpPr>
            <a:spLocks noGrp="1"/>
          </p:cNvSpPr>
          <p:nvPr>
            <p:ph idx="1"/>
          </p:nvPr>
        </p:nvSpPr>
        <p:spPr>
          <a:ln/>
        </p:spPr>
        <p:txBody>
          <a:bodyPr vert="horz" wrap="square" lIns="91440" tIns="45720" rIns="91440" bIns="45720" rtlCol="0" anchor="t">
            <a:normAutofit/>
          </a:bodyPr>
          <a:lstStyle/>
          <a:p>
            <a:pPr eaLnBrk="1" hangingPunct="1"/>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0722" name="Slide Number Placeholder 5"/>
          <p:cNvSpPr txBox="1">
            <a:spLocks noGrp="1"/>
          </p:cNvSpPr>
          <p:nvPr>
            <p:ph type="sldNum" sz="quarter" idx="12"/>
          </p:nvPr>
        </p:nvSpPr>
        <p:spPr>
          <a:ln/>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000" dirty="0"/>
              <a:t>27</a:t>
            </a:fld>
            <a:endParaRPr lang="en-US" sz="1000" dirty="0"/>
          </a:p>
        </p:txBody>
      </p:sp>
      <p:pic>
        <p:nvPicPr>
          <p:cNvPr id="30725" name="Picture 4" descr="26_10Figureb-L"/>
          <p:cNvPicPr>
            <a:picLocks noChangeAspect="1"/>
          </p:cNvPicPr>
          <p:nvPr/>
        </p:nvPicPr>
        <p:blipFill>
          <a:blip r:embed="rId2"/>
          <a:stretch>
            <a:fillRect/>
          </a:stretch>
        </p:blipFill>
        <p:spPr>
          <a:xfrm>
            <a:off x="1752601" y="228600"/>
            <a:ext cx="8894763" cy="6508750"/>
          </a:xfrm>
          <a:prstGeom prst="rect">
            <a:avLst/>
          </a:prstGeom>
          <a:noFill/>
          <a:ln w="9525">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ln/>
        </p:spPr>
        <p:txBody>
          <a:bodyPr vert="horz" wrap="square" lIns="91440" tIns="45720" rIns="91440" bIns="45720" rtlCol="0" anchor="b">
            <a:normAutofit/>
          </a:bodyPr>
          <a:lstStyle/>
          <a:p>
            <a:pPr eaLnBrk="1" hangingPunct="1"/>
            <a:r>
              <a:rPr dirty="0"/>
              <a:t>Micturition</a:t>
            </a:r>
          </a:p>
        </p:txBody>
      </p:sp>
      <p:sp>
        <p:nvSpPr>
          <p:cNvPr id="31747" name="Content Placeholder 2"/>
          <p:cNvSpPr>
            <a:spLocks noGrp="1"/>
          </p:cNvSpPr>
          <p:nvPr>
            <p:ph idx="1"/>
          </p:nvPr>
        </p:nvSpPr>
        <p:spPr>
          <a:xfrm>
            <a:off x="1752600" y="1447801"/>
            <a:ext cx="8763000" cy="4683125"/>
          </a:xfrm>
          <a:ln/>
        </p:spPr>
        <p:txBody>
          <a:bodyPr vert="horz" wrap="square" lIns="91440" tIns="45720" rIns="91440" bIns="45720" rtlCol="0" anchor="t">
            <a:normAutofit/>
          </a:bodyPr>
          <a:lstStyle/>
          <a:p>
            <a:pPr eaLnBrk="1" hangingPunct="1"/>
            <a:r>
              <a:rPr dirty="0"/>
              <a:t>Is the act of passing of urine outside the body.</a:t>
            </a:r>
          </a:p>
          <a:p>
            <a:pPr eaLnBrk="1" hangingPunct="1"/>
            <a:r>
              <a:rPr dirty="0"/>
              <a:t>It occurs reflexly in infants &amp; small children.</a:t>
            </a:r>
          </a:p>
          <a:p>
            <a:pPr eaLnBrk="1" hangingPunct="1"/>
            <a:r>
              <a:rPr dirty="0"/>
              <a:t>Whenever 200-300 ml of urine is present in UB, it leads to distension of internal wall of UB        activation of stretch receptors       afferent nerve fiber carry stretch impulses to the spinal cord       Spinal cord send motor impulses through efferent nerve fiber to UB &amp; urethra to cause contraction of detrusor muscle &amp; relaxation of internal urethral sphincter        urine is excreted out.</a:t>
            </a:r>
          </a:p>
          <a:p>
            <a:pPr eaLnBrk="1" hangingPunct="1"/>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28</a:t>
            </a:fld>
            <a:endParaRPr lang="en-US" altLang="en-US" dirty="0">
              <a:latin typeface="Arial" panose="020B0604020202020204" pitchFamily="34" charset="0"/>
            </a:endParaRPr>
          </a:p>
        </p:txBody>
      </p:sp>
      <p:cxnSp>
        <p:nvCxnSpPr>
          <p:cNvPr id="8" name="Straight Arrow Connector 7"/>
          <p:cNvCxnSpPr/>
          <p:nvPr/>
        </p:nvCxnSpPr>
        <p:spPr>
          <a:xfrm>
            <a:off x="9448800" y="32766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315200" y="37338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9906000" y="41910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629400" y="60198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ln/>
        </p:spPr>
        <p:txBody>
          <a:bodyPr vert="horz" wrap="square" lIns="91440" tIns="45720" rIns="91440" bIns="45720" rtlCol="0" anchor="b">
            <a:normAutofit/>
          </a:bodyPr>
          <a:lstStyle/>
          <a:p>
            <a:pPr eaLnBrk="1" hangingPunct="1"/>
            <a:endParaRPr dirty="0"/>
          </a:p>
        </p:txBody>
      </p:sp>
      <p:sp>
        <p:nvSpPr>
          <p:cNvPr id="32771" name="Content Placeholder 2"/>
          <p:cNvSpPr>
            <a:spLocks noGrp="1"/>
          </p:cNvSpPr>
          <p:nvPr>
            <p:ph idx="1"/>
          </p:nvPr>
        </p:nvSpPr>
        <p:spPr>
          <a:ln/>
        </p:spPr>
        <p:txBody>
          <a:bodyPr vert="horz" wrap="square" lIns="91440" tIns="45720" rIns="91440" bIns="45720" rtlCol="0" anchor="t">
            <a:normAutofit/>
          </a:bodyPr>
          <a:lstStyle/>
          <a:p>
            <a:pPr eaLnBrk="1" hangingPunct="1"/>
            <a:r>
              <a:rPr dirty="0"/>
              <a:t>But in adults, this reflex action can be consciously inhibited for some period of time.</a:t>
            </a:r>
          </a:p>
          <a:p>
            <a:pPr eaLnBrk="1" hangingPunct="1"/>
            <a:r>
              <a:rPr dirty="0"/>
              <a:t>In adults, the stretch impulses is also send to the Pons, which gives motor impulse to cause relaxation of external urethral sphincter.</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29</a:t>
            </a:fld>
            <a:endParaRPr lang="en-US" altLang="en-US" dirty="0">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4" descr="23-01_UrnrySysOrgns_1"/>
          <p:cNvPicPr>
            <a:picLocks noChangeAspect="1"/>
          </p:cNvPicPr>
          <p:nvPr/>
        </p:nvPicPr>
        <p:blipFill>
          <a:blip r:embed="rId3"/>
          <a:srcRect l="61818" t="25882" r="2727" b="11765"/>
          <a:stretch>
            <a:fillRect/>
          </a:stretch>
        </p:blipFill>
        <p:spPr>
          <a:xfrm>
            <a:off x="7207250" y="1295400"/>
            <a:ext cx="3460750" cy="4705350"/>
          </a:xfrm>
          <a:prstGeom prst="rect">
            <a:avLst/>
          </a:prstGeom>
          <a:noFill/>
          <a:ln w="9525">
            <a:noFill/>
          </a:ln>
        </p:spPr>
      </p:pic>
      <p:graphicFrame>
        <p:nvGraphicFramePr>
          <p:cNvPr id="1026" name="Object 5"/>
          <p:cNvGraphicFramePr/>
          <p:nvPr/>
        </p:nvGraphicFramePr>
        <p:xfrm>
          <a:off x="2057400" y="457200"/>
          <a:ext cx="4476750" cy="4495800"/>
        </p:xfrm>
        <a:graphic>
          <a:graphicData uri="http://schemas.openxmlformats.org/presentationml/2006/ole">
            <mc:AlternateContent xmlns:mc="http://schemas.openxmlformats.org/markup-compatibility/2006">
              <mc:Choice xmlns:v="urn:schemas-microsoft-com:vml" Requires="v">
                <p:oleObj spid="_x0000_s3080" r:id="rId4" imgW="2679700" imgH="2692400" progId="Photoshop.Image.5">
                  <p:embed/>
                </p:oleObj>
              </mc:Choice>
              <mc:Fallback>
                <p:oleObj r:id="rId4" imgW="2679700" imgH="2692400" progId="Photoshop.Image.5">
                  <p:embed/>
                  <p:pic>
                    <p:nvPicPr>
                      <p:cNvPr id="0" name="Picture 3075"/>
                      <p:cNvPicPr/>
                      <p:nvPr/>
                    </p:nvPicPr>
                    <p:blipFill>
                      <a:blip r:embed="rId5"/>
                      <a:stretch>
                        <a:fillRect/>
                      </a:stretch>
                    </p:blipFill>
                    <p:spPr>
                      <a:xfrm>
                        <a:off x="2057400" y="457200"/>
                        <a:ext cx="4476750" cy="4495800"/>
                      </a:xfrm>
                      <a:prstGeom prst="rect">
                        <a:avLst/>
                      </a:prstGeom>
                      <a:noFill/>
                      <a:ln w="38100">
                        <a:noFill/>
                        <a:miter/>
                      </a:ln>
                    </p:spPr>
                  </p:pic>
                </p:oleObj>
              </mc:Fallback>
            </mc:AlternateContent>
          </a:graphicData>
        </a:graphic>
      </p:graphicFrame>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3</a:t>
            </a:fld>
            <a:endParaRPr lang="en-US" altLang="en-US" dirty="0">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p:cNvPicPr/>
          <p:nvPr/>
        </p:nvPicPr>
        <p:blipFill>
          <a:blip r:embed="rId2"/>
          <a:stretch>
            <a:fillRect/>
          </a:stretch>
        </p:blipFill>
        <p:spPr>
          <a:xfrm>
            <a:off x="1524000" y="0"/>
            <a:ext cx="9144000" cy="6858000"/>
          </a:xfrm>
          <a:prstGeom prst="rect">
            <a:avLst/>
          </a:prstGeom>
          <a:noFill/>
          <a:ln w="12700">
            <a:noFill/>
          </a:ln>
        </p:spPr>
      </p:pic>
      <p:sp>
        <p:nvSpPr>
          <p:cNvPr id="33795" name="Rectangle 4"/>
          <p:cNvSpPr/>
          <p:nvPr/>
        </p:nvSpPr>
        <p:spPr>
          <a:xfrm>
            <a:off x="1524000" y="0"/>
            <a:ext cx="9144000" cy="1524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796" name="Rectangle 5"/>
          <p:cNvSpPr/>
          <p:nvPr/>
        </p:nvSpPr>
        <p:spPr>
          <a:xfrm>
            <a:off x="1524000" y="152400"/>
            <a:ext cx="4114800" cy="9906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797" name="Rectangle 7"/>
          <p:cNvSpPr/>
          <p:nvPr/>
        </p:nvSpPr>
        <p:spPr>
          <a:xfrm>
            <a:off x="7467600" y="0"/>
            <a:ext cx="3200400" cy="1600200"/>
          </a:xfrm>
          <a:prstGeom prst="rect">
            <a:avLst/>
          </a:prstGeom>
          <a:solidFill>
            <a:schemeClr val="bg1"/>
          </a:solidFill>
          <a:ln w="9525">
            <a:noFill/>
          </a:ln>
        </p:spPr>
        <p:txBody>
          <a:bodyPr wrap="none" anchor="ctr"/>
          <a:lstStyle/>
          <a:p>
            <a:pPr algn="ctr"/>
            <a:endParaRPr b="1" dirty="0">
              <a:latin typeface="Arial" panose="020B0604020202020204" pitchFamily="34" charset="0"/>
            </a:endParaRPr>
          </a:p>
        </p:txBody>
      </p:sp>
      <p:sp>
        <p:nvSpPr>
          <p:cNvPr id="33798" name="Rectangle 14"/>
          <p:cNvSpPr/>
          <p:nvPr/>
        </p:nvSpPr>
        <p:spPr>
          <a:xfrm>
            <a:off x="4953000" y="1066800"/>
            <a:ext cx="3124200" cy="1447800"/>
          </a:xfrm>
          <a:prstGeom prst="rect">
            <a:avLst/>
          </a:prstGeom>
          <a:solidFill>
            <a:schemeClr val="bg1"/>
          </a:solidFill>
          <a:ln w="9525">
            <a:noFill/>
          </a:ln>
        </p:spPr>
        <p:txBody>
          <a:bodyPr wrap="none" anchor="ctr"/>
          <a:lstStyle/>
          <a:p>
            <a:endParaRPr dirty="0">
              <a:latin typeface="Arial" panose="020B0604020202020204" pitchFamily="34" charset="0"/>
            </a:endParaRPr>
          </a:p>
        </p:txBody>
      </p:sp>
      <p:grpSp>
        <p:nvGrpSpPr>
          <p:cNvPr id="33799" name="Group 40"/>
          <p:cNvGrpSpPr/>
          <p:nvPr/>
        </p:nvGrpSpPr>
        <p:grpSpPr>
          <a:xfrm>
            <a:off x="1524000" y="1524000"/>
            <a:ext cx="9144000" cy="5334000"/>
            <a:chOff x="0" y="960"/>
            <a:chExt cx="5760" cy="3360"/>
          </a:xfrm>
        </p:grpSpPr>
        <p:sp>
          <p:nvSpPr>
            <p:cNvPr id="33801" name="Rectangle 9"/>
            <p:cNvSpPr/>
            <p:nvPr/>
          </p:nvSpPr>
          <p:spPr>
            <a:xfrm>
              <a:off x="4752" y="960"/>
              <a:ext cx="192" cy="2016"/>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02" name="Rectangle 10"/>
            <p:cNvSpPr/>
            <p:nvPr/>
          </p:nvSpPr>
          <p:spPr>
            <a:xfrm>
              <a:off x="3744" y="2400"/>
              <a:ext cx="1056" cy="1728"/>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03" name="Rectangle 11"/>
            <p:cNvSpPr/>
            <p:nvPr/>
          </p:nvSpPr>
          <p:spPr>
            <a:xfrm>
              <a:off x="2736" y="3936"/>
              <a:ext cx="1872" cy="384"/>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04" name="Rectangle 13"/>
            <p:cNvSpPr/>
            <p:nvPr/>
          </p:nvSpPr>
          <p:spPr>
            <a:xfrm>
              <a:off x="2976" y="3840"/>
              <a:ext cx="1584" cy="144"/>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05" name="Rectangle 15"/>
            <p:cNvSpPr/>
            <p:nvPr/>
          </p:nvSpPr>
          <p:spPr>
            <a:xfrm>
              <a:off x="3888" y="1536"/>
              <a:ext cx="336" cy="288"/>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06" name="Rectangle 16"/>
            <p:cNvSpPr/>
            <p:nvPr/>
          </p:nvSpPr>
          <p:spPr>
            <a:xfrm>
              <a:off x="3600" y="1872"/>
              <a:ext cx="720" cy="288"/>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07" name="Rectangle 17"/>
            <p:cNvSpPr/>
            <p:nvPr/>
          </p:nvSpPr>
          <p:spPr>
            <a:xfrm>
              <a:off x="3360" y="2544"/>
              <a:ext cx="480" cy="1632"/>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08" name="Rectangle 18"/>
            <p:cNvSpPr/>
            <p:nvPr/>
          </p:nvSpPr>
          <p:spPr>
            <a:xfrm>
              <a:off x="4848" y="1632"/>
              <a:ext cx="912" cy="1152"/>
            </a:xfrm>
            <a:prstGeom prst="rect">
              <a:avLst/>
            </a:prstGeom>
            <a:solidFill>
              <a:schemeClr val="bg1"/>
            </a:solidFill>
            <a:ln w="9525">
              <a:noFill/>
            </a:ln>
          </p:spPr>
          <p:txBody>
            <a:bodyPr wrap="none" anchor="ctr"/>
            <a:lstStyle/>
            <a:p>
              <a:pPr algn="ctr"/>
              <a:endParaRPr b="1" dirty="0">
                <a:latin typeface="Arial" panose="020B0604020202020204" pitchFamily="34" charset="0"/>
              </a:endParaRPr>
            </a:p>
          </p:txBody>
        </p:sp>
        <p:sp>
          <p:nvSpPr>
            <p:cNvPr id="33809" name="Rectangle 20"/>
            <p:cNvSpPr/>
            <p:nvPr/>
          </p:nvSpPr>
          <p:spPr>
            <a:xfrm>
              <a:off x="0" y="2976"/>
              <a:ext cx="1248" cy="1344"/>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10" name="Oval 21"/>
            <p:cNvSpPr/>
            <p:nvPr/>
          </p:nvSpPr>
          <p:spPr>
            <a:xfrm>
              <a:off x="1152" y="3024"/>
              <a:ext cx="240" cy="144"/>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3811" name="Rectangle 22"/>
            <p:cNvSpPr/>
            <p:nvPr/>
          </p:nvSpPr>
          <p:spPr>
            <a:xfrm>
              <a:off x="1104" y="3840"/>
              <a:ext cx="480" cy="48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12" name="Rectangle 23"/>
            <p:cNvSpPr/>
            <p:nvPr/>
          </p:nvSpPr>
          <p:spPr>
            <a:xfrm>
              <a:off x="1200" y="3360"/>
              <a:ext cx="912" cy="192"/>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13" name="Oval 24"/>
            <p:cNvSpPr/>
            <p:nvPr/>
          </p:nvSpPr>
          <p:spPr>
            <a:xfrm>
              <a:off x="1008" y="3504"/>
              <a:ext cx="816" cy="240"/>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3814" name="Rectangle 25"/>
            <p:cNvSpPr/>
            <p:nvPr/>
          </p:nvSpPr>
          <p:spPr>
            <a:xfrm>
              <a:off x="1440" y="3936"/>
              <a:ext cx="432" cy="96"/>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15" name="Oval 26"/>
            <p:cNvSpPr/>
            <p:nvPr/>
          </p:nvSpPr>
          <p:spPr>
            <a:xfrm>
              <a:off x="2544" y="3936"/>
              <a:ext cx="432" cy="144"/>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3816" name="Oval 27"/>
            <p:cNvSpPr/>
            <p:nvPr/>
          </p:nvSpPr>
          <p:spPr>
            <a:xfrm>
              <a:off x="2160" y="4032"/>
              <a:ext cx="288" cy="288"/>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3817" name="Line 29"/>
            <p:cNvSpPr/>
            <p:nvPr/>
          </p:nvSpPr>
          <p:spPr>
            <a:xfrm flipV="1">
              <a:off x="2640" y="1920"/>
              <a:ext cx="336" cy="192"/>
            </a:xfrm>
            <a:prstGeom prst="line">
              <a:avLst/>
            </a:prstGeom>
            <a:ln w="28575" cap="flat" cmpd="sng">
              <a:solidFill>
                <a:schemeClr val="tx1"/>
              </a:solidFill>
              <a:prstDash val="solid"/>
              <a:headEnd type="none" w="med" len="med"/>
              <a:tailEnd type="triangle" w="med" len="med"/>
            </a:ln>
          </p:spPr>
        </p:sp>
        <p:sp>
          <p:nvSpPr>
            <p:cNvPr id="33818" name="Line 30"/>
            <p:cNvSpPr/>
            <p:nvPr/>
          </p:nvSpPr>
          <p:spPr>
            <a:xfrm>
              <a:off x="3696" y="1776"/>
              <a:ext cx="432" cy="0"/>
            </a:xfrm>
            <a:prstGeom prst="line">
              <a:avLst/>
            </a:prstGeom>
            <a:ln w="28575" cap="flat" cmpd="sng">
              <a:solidFill>
                <a:schemeClr val="tx1"/>
              </a:solidFill>
              <a:prstDash val="solid"/>
              <a:headEnd type="none" w="med" len="med"/>
              <a:tailEnd type="triangle" w="med" len="med"/>
            </a:ln>
          </p:spPr>
        </p:sp>
        <p:sp>
          <p:nvSpPr>
            <p:cNvPr id="33819" name="Rectangle 31"/>
            <p:cNvSpPr/>
            <p:nvPr/>
          </p:nvSpPr>
          <p:spPr>
            <a:xfrm>
              <a:off x="4224" y="960"/>
              <a:ext cx="1536" cy="768"/>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3820" name="Text Box 34"/>
            <p:cNvSpPr txBox="1"/>
            <p:nvPr/>
          </p:nvSpPr>
          <p:spPr>
            <a:xfrm>
              <a:off x="4848" y="1824"/>
              <a:ext cx="778" cy="407"/>
            </a:xfrm>
            <a:prstGeom prst="rect">
              <a:avLst/>
            </a:prstGeom>
            <a:noFill/>
            <a:ln w="9525">
              <a:noFill/>
            </a:ln>
          </p:spPr>
          <p:txBody>
            <a:bodyPr>
              <a:spAutoFit/>
            </a:bodyPr>
            <a:lstStyle/>
            <a:p>
              <a:r>
                <a:rPr dirty="0">
                  <a:latin typeface="Arial" panose="020B0604020202020204" pitchFamily="34" charset="0"/>
                </a:rPr>
                <a:t>Spinal cord</a:t>
              </a:r>
            </a:p>
          </p:txBody>
        </p:sp>
        <p:sp>
          <p:nvSpPr>
            <p:cNvPr id="33821" name="Oval 36"/>
            <p:cNvSpPr/>
            <p:nvPr/>
          </p:nvSpPr>
          <p:spPr>
            <a:xfrm>
              <a:off x="1152" y="3072"/>
              <a:ext cx="336" cy="432"/>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3822" name="Oval 37"/>
            <p:cNvSpPr/>
            <p:nvPr/>
          </p:nvSpPr>
          <p:spPr>
            <a:xfrm>
              <a:off x="1104" y="3120"/>
              <a:ext cx="480" cy="384"/>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3823" name="Oval 38"/>
            <p:cNvSpPr/>
            <p:nvPr/>
          </p:nvSpPr>
          <p:spPr>
            <a:xfrm>
              <a:off x="1296" y="3216"/>
              <a:ext cx="384" cy="288"/>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3824" name="Oval 39"/>
            <p:cNvSpPr/>
            <p:nvPr/>
          </p:nvSpPr>
          <p:spPr>
            <a:xfrm>
              <a:off x="1440" y="3312"/>
              <a:ext cx="336" cy="240"/>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grpSp>
      <p:sp>
        <p:nvSpPr>
          <p:cNvPr id="33800" name="Rectangle 35"/>
          <p:cNvSpPr/>
          <p:nvPr/>
        </p:nvSpPr>
        <p:spPr>
          <a:xfrm>
            <a:off x="2133600" y="228601"/>
            <a:ext cx="7848600" cy="2400657"/>
          </a:xfrm>
          <a:prstGeom prst="rect">
            <a:avLst/>
          </a:prstGeom>
          <a:noFill/>
          <a:ln w="9525">
            <a:noFill/>
          </a:ln>
        </p:spPr>
        <p:txBody>
          <a:bodyPr>
            <a:spAutoFit/>
          </a:bodyPr>
          <a:lstStyle/>
          <a:p>
            <a:pPr defTabSz="0">
              <a:tabLst>
                <a:tab pos="103581200" algn="l"/>
                <a:tab pos="0" algn="l"/>
                <a:tab pos="457200" algn="l"/>
              </a:tabLst>
            </a:pPr>
            <a:r>
              <a:rPr dirty="0">
                <a:latin typeface="Arial" panose="020B0604020202020204" pitchFamily="34" charset="0"/>
                <a:cs typeface="Arial" panose="020B0604020202020204" pitchFamily="34" charset="0"/>
              </a:rPr>
              <a:t>	Voiding Urine in infants</a:t>
            </a:r>
            <a:r>
              <a:rPr sz="1600" dirty="0">
                <a:cs typeface="Arial" panose="020B0604020202020204" pitchFamily="34" charset="0"/>
              </a:rPr>
              <a:t> 	</a:t>
            </a:r>
          </a:p>
          <a:p>
            <a:pPr defTabSz="0">
              <a:tabLst>
                <a:tab pos="103581200" algn="l"/>
                <a:tab pos="0" algn="l"/>
                <a:tab pos="457200" algn="l"/>
              </a:tabLst>
            </a:pPr>
            <a:r>
              <a:rPr sz="1600" dirty="0">
                <a:cs typeface="Arial" panose="020B0604020202020204" pitchFamily="34" charset="0"/>
              </a:rPr>
              <a:t>	</a:t>
            </a:r>
          </a:p>
          <a:p>
            <a:pPr defTabSz="0">
              <a:tabLst>
                <a:tab pos="103581200" algn="l"/>
                <a:tab pos="0" algn="l"/>
                <a:tab pos="457200" algn="l"/>
              </a:tabLst>
            </a:pPr>
            <a:r>
              <a:rPr b="1" i="1" dirty="0">
                <a:solidFill>
                  <a:srgbClr val="FF3300"/>
                </a:solidFill>
                <a:latin typeface="Arial" panose="020B0604020202020204" pitchFamily="34" charset="0"/>
                <a:cs typeface="Arial" panose="020B0604020202020204" pitchFamily="34" charset="0"/>
              </a:rPr>
              <a:t>micturition reflex</a:t>
            </a:r>
          </a:p>
          <a:p>
            <a:pPr defTabSz="0">
              <a:tabLst>
                <a:tab pos="103581200" algn="l"/>
                <a:tab pos="0" algn="l"/>
                <a:tab pos="457200" algn="l"/>
              </a:tabLst>
            </a:pPr>
            <a:r>
              <a:rPr sz="1600" dirty="0">
                <a:cs typeface="Arial" panose="020B0604020202020204" pitchFamily="34" charset="0"/>
              </a:rPr>
              <a:t>	When the bladder contains about 200 ml of urine, stretch receptors in the wall send impulses to the spinal cord. Parasympathetic signals return to stimulate contraction of the bladder and relaxation of the internal urethral sphincter. </a:t>
            </a:r>
            <a:endParaRPr sz="1600" dirty="0">
              <a:latin typeface="Times New Roman" panose="02020603050405020304" pitchFamily="18" charset="0"/>
            </a:endParaRP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30</a:t>
            </a:fld>
            <a:endParaRPr lang="en-US" altLang="en-US" dirty="0">
              <a:latin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p:nvPr/>
        </p:nvSpPr>
        <p:spPr>
          <a:xfrm>
            <a:off x="1524000" y="0"/>
            <a:ext cx="9144000" cy="1524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19" name="Rectangle 4"/>
          <p:cNvSpPr/>
          <p:nvPr/>
        </p:nvSpPr>
        <p:spPr>
          <a:xfrm>
            <a:off x="1524000" y="152400"/>
            <a:ext cx="4114800" cy="9906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20" name="Rectangle 6"/>
          <p:cNvSpPr/>
          <p:nvPr/>
        </p:nvSpPr>
        <p:spPr>
          <a:xfrm>
            <a:off x="1828800" y="457200"/>
            <a:ext cx="6324600" cy="2308324"/>
          </a:xfrm>
          <a:prstGeom prst="rect">
            <a:avLst/>
          </a:prstGeom>
          <a:noFill/>
          <a:ln w="9525">
            <a:noFill/>
          </a:ln>
        </p:spPr>
        <p:txBody>
          <a:bodyPr>
            <a:spAutoFit/>
          </a:bodyPr>
          <a:lstStyle/>
          <a:p>
            <a:pPr algn="just" defTabSz="0">
              <a:tabLst>
                <a:tab pos="103581200" algn="l"/>
                <a:tab pos="0" algn="l"/>
                <a:tab pos="457200" algn="l"/>
                <a:tab pos="914400" algn="l"/>
              </a:tabLst>
            </a:pPr>
            <a:r>
              <a:rPr sz="1600" dirty="0">
                <a:cs typeface="Arial" panose="020B0604020202020204" pitchFamily="34" charset="0"/>
              </a:rPr>
              <a:t>2.	Once voluntary control has developed, emptying of the bladder is controlled predominantly by a micturition center in the pons. This center receives signals from stretch receptors and integrates this information with cortical input concerning the appropriateness of urinating at the moment. It sends back impulses to stimulate relaxation of the external sphincter.</a:t>
            </a:r>
            <a:endParaRPr sz="1600" dirty="0">
              <a:latin typeface="Times New Roman" panose="02020603050405020304" pitchFamily="18" charset="0"/>
              <a:cs typeface="Times New Roman" panose="02020603050405020304" pitchFamily="18" charset="0"/>
            </a:endParaRPr>
          </a:p>
          <a:p>
            <a:pPr defTabSz="0" eaLnBrk="0" hangingPunct="0">
              <a:tabLst>
                <a:tab pos="103581200" algn="l"/>
                <a:tab pos="0" algn="l"/>
                <a:tab pos="457200" algn="l"/>
                <a:tab pos="914400" algn="l"/>
              </a:tabLst>
            </a:pPr>
            <a:endParaRPr sz="1600" dirty="0">
              <a:latin typeface="Times New Roman" panose="02020603050405020304" pitchFamily="18" charset="0"/>
            </a:endParaRPr>
          </a:p>
        </p:txBody>
      </p:sp>
      <p:pic>
        <p:nvPicPr>
          <p:cNvPr id="34821" name="Picture 7"/>
          <p:cNvPicPr/>
          <p:nvPr/>
        </p:nvPicPr>
        <p:blipFill>
          <a:blip r:embed="rId2"/>
          <a:stretch>
            <a:fillRect/>
          </a:stretch>
        </p:blipFill>
        <p:spPr>
          <a:xfrm>
            <a:off x="1524000" y="0"/>
            <a:ext cx="9144000" cy="6858000"/>
          </a:xfrm>
          <a:prstGeom prst="rect">
            <a:avLst/>
          </a:prstGeom>
          <a:noFill/>
          <a:ln w="12700">
            <a:noFill/>
          </a:ln>
        </p:spPr>
      </p:pic>
      <p:sp>
        <p:nvSpPr>
          <p:cNvPr id="34822" name="Rectangle 8"/>
          <p:cNvSpPr/>
          <p:nvPr/>
        </p:nvSpPr>
        <p:spPr>
          <a:xfrm>
            <a:off x="1524000" y="0"/>
            <a:ext cx="9144000" cy="1524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23" name="Rectangle 9"/>
          <p:cNvSpPr/>
          <p:nvPr/>
        </p:nvSpPr>
        <p:spPr>
          <a:xfrm>
            <a:off x="1524000" y="152400"/>
            <a:ext cx="4114800" cy="9906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24" name="Rectangle 15"/>
          <p:cNvSpPr/>
          <p:nvPr/>
        </p:nvSpPr>
        <p:spPr>
          <a:xfrm>
            <a:off x="4953000" y="1066800"/>
            <a:ext cx="3124200" cy="14478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25" name="Rectangle 16"/>
          <p:cNvSpPr/>
          <p:nvPr/>
        </p:nvSpPr>
        <p:spPr>
          <a:xfrm>
            <a:off x="7696200" y="2438400"/>
            <a:ext cx="533400" cy="4572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26" name="Rectangle 17"/>
          <p:cNvSpPr/>
          <p:nvPr/>
        </p:nvSpPr>
        <p:spPr>
          <a:xfrm>
            <a:off x="7239000" y="2971800"/>
            <a:ext cx="1143000" cy="4572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27" name="Rectangle 18"/>
          <p:cNvSpPr/>
          <p:nvPr/>
        </p:nvSpPr>
        <p:spPr>
          <a:xfrm>
            <a:off x="6858000" y="4038600"/>
            <a:ext cx="1676400" cy="20574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28" name="Rectangle 21"/>
          <p:cNvSpPr/>
          <p:nvPr/>
        </p:nvSpPr>
        <p:spPr>
          <a:xfrm>
            <a:off x="1524000" y="4724400"/>
            <a:ext cx="1981200" cy="21336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29" name="Oval 22"/>
          <p:cNvSpPr/>
          <p:nvPr/>
        </p:nvSpPr>
        <p:spPr>
          <a:xfrm>
            <a:off x="3352800" y="4800600"/>
            <a:ext cx="381000" cy="228600"/>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4830" name="Rectangle 23"/>
          <p:cNvSpPr/>
          <p:nvPr/>
        </p:nvSpPr>
        <p:spPr>
          <a:xfrm>
            <a:off x="3276600" y="6096000"/>
            <a:ext cx="762000" cy="7620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31" name="Rectangle 24"/>
          <p:cNvSpPr/>
          <p:nvPr/>
        </p:nvSpPr>
        <p:spPr>
          <a:xfrm>
            <a:off x="3429000" y="5334000"/>
            <a:ext cx="1447800" cy="3048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32" name="Oval 25"/>
          <p:cNvSpPr/>
          <p:nvPr/>
        </p:nvSpPr>
        <p:spPr>
          <a:xfrm>
            <a:off x="3124200" y="5562600"/>
            <a:ext cx="1295400" cy="381000"/>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4833" name="Rectangle 26"/>
          <p:cNvSpPr/>
          <p:nvPr/>
        </p:nvSpPr>
        <p:spPr>
          <a:xfrm>
            <a:off x="3810000" y="6248400"/>
            <a:ext cx="685800" cy="1524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34834" name="Line 29"/>
          <p:cNvSpPr/>
          <p:nvPr/>
        </p:nvSpPr>
        <p:spPr>
          <a:xfrm flipV="1">
            <a:off x="5715000" y="3048000"/>
            <a:ext cx="533400" cy="304800"/>
          </a:xfrm>
          <a:prstGeom prst="line">
            <a:avLst/>
          </a:prstGeom>
          <a:ln w="28575" cap="flat" cmpd="sng">
            <a:solidFill>
              <a:schemeClr val="tx1"/>
            </a:solidFill>
            <a:prstDash val="solid"/>
            <a:headEnd type="none" w="med" len="med"/>
            <a:tailEnd type="triangle" w="med" len="med"/>
          </a:ln>
        </p:spPr>
      </p:sp>
      <p:sp>
        <p:nvSpPr>
          <p:cNvPr id="34835" name="Line 30"/>
          <p:cNvSpPr/>
          <p:nvPr/>
        </p:nvSpPr>
        <p:spPr>
          <a:xfrm>
            <a:off x="7391400" y="2819400"/>
            <a:ext cx="685800" cy="0"/>
          </a:xfrm>
          <a:prstGeom prst="line">
            <a:avLst/>
          </a:prstGeom>
          <a:ln w="28575" cap="flat" cmpd="sng">
            <a:solidFill>
              <a:schemeClr val="tx1"/>
            </a:solidFill>
            <a:prstDash val="solid"/>
            <a:headEnd type="none" w="med" len="med"/>
            <a:tailEnd type="triangle" w="med" len="med"/>
          </a:ln>
        </p:spPr>
      </p:sp>
      <p:sp>
        <p:nvSpPr>
          <p:cNvPr id="34836" name="Oval 33"/>
          <p:cNvSpPr/>
          <p:nvPr/>
        </p:nvSpPr>
        <p:spPr>
          <a:xfrm>
            <a:off x="8534400" y="4114800"/>
            <a:ext cx="152400" cy="304800"/>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4837" name="Oval 34"/>
          <p:cNvSpPr/>
          <p:nvPr/>
        </p:nvSpPr>
        <p:spPr>
          <a:xfrm>
            <a:off x="3200400" y="5029200"/>
            <a:ext cx="990600" cy="685800"/>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4838" name="Oval 35"/>
          <p:cNvSpPr/>
          <p:nvPr/>
        </p:nvSpPr>
        <p:spPr>
          <a:xfrm>
            <a:off x="3581400" y="4953000"/>
            <a:ext cx="381000" cy="381000"/>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4839" name="Oval 36"/>
          <p:cNvSpPr/>
          <p:nvPr/>
        </p:nvSpPr>
        <p:spPr>
          <a:xfrm>
            <a:off x="4038600" y="5257800"/>
            <a:ext cx="304800" cy="228600"/>
          </a:xfrm>
          <a:prstGeom prst="ellipse">
            <a:avLst/>
          </a:prstGeom>
          <a:solidFill>
            <a:schemeClr val="bg1"/>
          </a:solidFill>
          <a:ln w="9525">
            <a:noFill/>
          </a:ln>
        </p:spPr>
        <p:txBody>
          <a:bodyPr wrap="none" anchor="ctr"/>
          <a:lstStyle/>
          <a:p>
            <a:endParaRPr dirty="0">
              <a:latin typeface="Arial" panose="020B0604020202020204" pitchFamily="34" charset="0"/>
            </a:endParaRPr>
          </a:p>
        </p:txBody>
      </p:sp>
      <p:sp>
        <p:nvSpPr>
          <p:cNvPr id="34840" name="Rectangle 37"/>
          <p:cNvSpPr/>
          <p:nvPr/>
        </p:nvSpPr>
        <p:spPr>
          <a:xfrm>
            <a:off x="2133600" y="685801"/>
            <a:ext cx="5486400" cy="2047875"/>
          </a:xfrm>
          <a:prstGeom prst="rect">
            <a:avLst/>
          </a:prstGeom>
          <a:noFill/>
          <a:ln w="9525">
            <a:noFill/>
          </a:ln>
        </p:spPr>
        <p:txBody>
          <a:bodyPr>
            <a:spAutoFit/>
          </a:bodyPr>
          <a:lstStyle/>
          <a:p>
            <a:pPr algn="just" defTabSz="0">
              <a:tabLst>
                <a:tab pos="103581200" algn="l"/>
                <a:tab pos="0" algn="l"/>
                <a:tab pos="457200" algn="l"/>
                <a:tab pos="914400" algn="l"/>
              </a:tabLst>
            </a:pPr>
            <a:r>
              <a:rPr sz="1600" dirty="0">
                <a:cs typeface="Arial" panose="020B0604020202020204" pitchFamily="34" charset="0"/>
              </a:rPr>
              <a:t>Once voluntary control has developed, emptying of the bladder is controlled predominantly by a micturition center in the pons. This center receives signals from stretch receptors and integrates this information with cortical input concerning the appropriateness of urinating at the moment. It sends back impulses to stimulate relaxation of the external sphincter.</a:t>
            </a:r>
            <a:endParaRPr sz="1600" dirty="0">
              <a:latin typeface="Times New Roman" panose="02020603050405020304" pitchFamily="18" charset="0"/>
              <a:cs typeface="Times New Roman" panose="02020603050405020304" pitchFamily="18" charset="0"/>
            </a:endParaRPr>
          </a:p>
          <a:p>
            <a:pPr defTabSz="0" eaLnBrk="0" hangingPunct="0">
              <a:tabLst>
                <a:tab pos="103581200" algn="l"/>
                <a:tab pos="0" algn="l"/>
                <a:tab pos="457200" algn="l"/>
                <a:tab pos="914400" algn="l"/>
              </a:tabLst>
            </a:pPr>
            <a:endParaRPr sz="1600" dirty="0">
              <a:latin typeface="Times New Roman" panose="02020603050405020304" pitchFamily="18" charset="0"/>
            </a:endParaRPr>
          </a:p>
        </p:txBody>
      </p:sp>
      <p:sp>
        <p:nvSpPr>
          <p:cNvPr id="121894" name="Rectangle 38"/>
          <p:cNvSpPr/>
          <p:nvPr/>
        </p:nvSpPr>
        <p:spPr>
          <a:xfrm>
            <a:off x="2209800" y="228600"/>
            <a:ext cx="2480231" cy="369332"/>
          </a:xfrm>
          <a:prstGeom prst="rect">
            <a:avLst/>
          </a:prstGeom>
          <a:noFill/>
          <a:ln w="9525">
            <a:noFill/>
          </a:ln>
        </p:spPr>
        <p:txBody>
          <a:bodyPr wrap="none">
            <a:spAutoFit/>
          </a:bodyPr>
          <a:lstStyle/>
          <a:p>
            <a:r>
              <a:rPr dirty="0">
                <a:solidFill>
                  <a:srgbClr val="FF0000"/>
                </a:solidFill>
                <a:latin typeface="Arial" panose="020B0604020202020204" pitchFamily="34" charset="0"/>
                <a:cs typeface="Arial" panose="020B0604020202020204" pitchFamily="34" charset="0"/>
              </a:rPr>
              <a:t>Voiding Urine in adults</a:t>
            </a:r>
            <a:endParaRPr dirty="0">
              <a:solidFill>
                <a:srgbClr val="FF0000"/>
              </a:solidFill>
              <a:latin typeface="Arial" panose="020B0604020202020204" pitchFamily="34" charset="0"/>
              <a:ea typeface="Arial" panose="020B0604020202020204" pitchFamily="34" charset="0"/>
            </a:endParaRPr>
          </a:p>
        </p:txBody>
      </p:sp>
      <p:sp>
        <p:nvSpPr>
          <p:cNvPr id="34842" name="Oval 40"/>
          <p:cNvSpPr/>
          <p:nvPr/>
        </p:nvSpPr>
        <p:spPr>
          <a:xfrm>
            <a:off x="8839200" y="5486400"/>
            <a:ext cx="1676400" cy="914400"/>
          </a:xfrm>
          <a:prstGeom prst="ellipse">
            <a:avLst/>
          </a:prstGeom>
          <a:gradFill rotWithShape="0">
            <a:gsLst>
              <a:gs pos="0">
                <a:srgbClr val="00FFFF"/>
              </a:gs>
              <a:gs pos="50000">
                <a:srgbClr val="FFFFFF"/>
              </a:gs>
              <a:gs pos="100000">
                <a:srgbClr val="00FFFF"/>
              </a:gs>
            </a:gsLst>
            <a:lin ang="5400000" scaled="1"/>
            <a:tileRect/>
          </a:gradFill>
          <a:ln w="9525" cap="flat" cmpd="sng">
            <a:solidFill>
              <a:schemeClr val="tx1"/>
            </a:solidFill>
            <a:prstDash val="solid"/>
            <a:headEnd type="none" w="med" len="med"/>
            <a:tailEnd type="none" w="med" len="med"/>
          </a:ln>
        </p:spPr>
        <p:txBody>
          <a:bodyPr wrap="none" anchor="ctr"/>
          <a:lstStyle/>
          <a:p>
            <a:endParaRPr dirty="0">
              <a:latin typeface="Arial" panose="020B0604020202020204" pitchFamily="34" charset="0"/>
            </a:endParaRPr>
          </a:p>
        </p:txBody>
      </p:sp>
      <p:sp>
        <p:nvSpPr>
          <p:cNvPr id="34843" name="Text Box 41"/>
          <p:cNvSpPr txBox="1"/>
          <p:nvPr/>
        </p:nvSpPr>
        <p:spPr>
          <a:xfrm>
            <a:off x="9067801" y="5638801"/>
            <a:ext cx="1844675" cy="701675"/>
          </a:xfrm>
          <a:prstGeom prst="rect">
            <a:avLst/>
          </a:prstGeom>
          <a:noFill/>
          <a:ln w="9525">
            <a:noFill/>
          </a:ln>
        </p:spPr>
        <p:txBody>
          <a:bodyPr>
            <a:spAutoFit/>
          </a:bodyPr>
          <a:lstStyle/>
          <a:p>
            <a:r>
              <a:rPr sz="2000" b="1" dirty="0">
                <a:solidFill>
                  <a:srgbClr val="FF3300"/>
                </a:solidFill>
              </a:rPr>
              <a:t>Voluntary control</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31</a:t>
            </a:fld>
            <a:endParaRPr lang="en-US" altLang="en-US"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1894"/>
                                        </p:tgtEl>
                                        <p:attrNameLst>
                                          <p:attrName>style.visibility</p:attrName>
                                        </p:attrNameLst>
                                      </p:cBhvr>
                                      <p:to>
                                        <p:strVal val="visible"/>
                                      </p:to>
                                    </p:set>
                                    <p:animEffect transition="in" filter="wipe(left)">
                                      <p:cBhvr>
                                        <p:cTn id="7" dur="500"/>
                                        <p:tgtEl>
                                          <p:spTgt spid="121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9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ln/>
        </p:spPr>
        <p:txBody>
          <a:bodyPr vert="horz" wrap="square" lIns="91440" tIns="45720" rIns="91440" bIns="45720" rtlCol="0" anchor="b">
            <a:normAutofit/>
          </a:bodyPr>
          <a:lstStyle/>
          <a:p>
            <a:pPr eaLnBrk="1" hangingPunct="1"/>
            <a:r>
              <a:rPr dirty="0"/>
              <a:t>Formation of urine</a:t>
            </a:r>
          </a:p>
        </p:txBody>
      </p:sp>
      <p:sp>
        <p:nvSpPr>
          <p:cNvPr id="35843" name="Content Placeholder 2"/>
          <p:cNvSpPr>
            <a:spLocks noGrp="1"/>
          </p:cNvSpPr>
          <p:nvPr>
            <p:ph idx="1"/>
          </p:nvPr>
        </p:nvSpPr>
        <p:spPr>
          <a:xfrm>
            <a:off x="1752600" y="1719263"/>
            <a:ext cx="8458200" cy="4411662"/>
          </a:xfrm>
          <a:ln/>
        </p:spPr>
        <p:txBody>
          <a:bodyPr vert="horz" wrap="square" lIns="91440" tIns="45720" rIns="91440" bIns="45720" rtlCol="0" anchor="t">
            <a:normAutofit/>
          </a:bodyPr>
          <a:lstStyle/>
          <a:p>
            <a:pPr eaLnBrk="1" hangingPunct="1"/>
            <a:r>
              <a:rPr dirty="0"/>
              <a:t>It takes place in nephrons &amp; involves 4 steps –</a:t>
            </a:r>
          </a:p>
          <a:p>
            <a:pPr lvl="1" eaLnBrk="1" hangingPunct="1"/>
            <a:r>
              <a:rPr dirty="0"/>
              <a:t>Glomerular Filtration</a:t>
            </a:r>
          </a:p>
          <a:p>
            <a:pPr lvl="1" eaLnBrk="1" hangingPunct="1"/>
            <a:r>
              <a:rPr dirty="0"/>
              <a:t>Tubular Reabsorption</a:t>
            </a:r>
          </a:p>
          <a:p>
            <a:pPr lvl="1" eaLnBrk="1" hangingPunct="1"/>
            <a:r>
              <a:rPr dirty="0"/>
              <a:t>Tubular secretion</a:t>
            </a:r>
          </a:p>
          <a:p>
            <a:pPr lvl="1" eaLnBrk="1" hangingPunct="1"/>
            <a:r>
              <a:rPr dirty="0"/>
              <a:t>Concentration</a:t>
            </a:r>
          </a:p>
          <a:p>
            <a:pPr eaLnBrk="1" hangingPunct="1"/>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32</a:t>
            </a:fld>
            <a:endParaRPr lang="en-US" altLang="en-US" dirty="0">
              <a:latin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p:cNvPicPr/>
          <p:nvPr/>
        </p:nvPicPr>
        <p:blipFill>
          <a:blip r:embed="rId2"/>
          <a:stretch>
            <a:fillRect/>
          </a:stretch>
        </p:blipFill>
        <p:spPr>
          <a:xfrm>
            <a:off x="2209800" y="914400"/>
            <a:ext cx="7696200" cy="5638800"/>
          </a:xfrm>
          <a:prstGeom prst="rect">
            <a:avLst/>
          </a:prstGeom>
          <a:noFill/>
          <a:ln w="12700">
            <a:noFill/>
          </a:ln>
        </p:spPr>
      </p:pic>
      <p:sp>
        <p:nvSpPr>
          <p:cNvPr id="36867" name="Rectangle 5"/>
          <p:cNvSpPr/>
          <p:nvPr/>
        </p:nvSpPr>
        <p:spPr>
          <a:xfrm>
            <a:off x="2286000" y="533401"/>
            <a:ext cx="7848600" cy="519113"/>
          </a:xfrm>
          <a:prstGeom prst="rect">
            <a:avLst/>
          </a:prstGeom>
          <a:solidFill>
            <a:schemeClr val="bg1"/>
          </a:solidFill>
          <a:ln w="9525">
            <a:noFill/>
          </a:ln>
        </p:spPr>
        <p:txBody>
          <a:bodyPr>
            <a:spAutoFit/>
          </a:bodyPr>
          <a:lstStyle/>
          <a:p>
            <a:r>
              <a:rPr sz="2800" b="1" dirty="0">
                <a:solidFill>
                  <a:srgbClr val="FF3300"/>
                </a:solidFill>
                <a:cs typeface="Arial" panose="020B0604020202020204" pitchFamily="34" charset="0"/>
              </a:rPr>
              <a:t>The kidney produces urine through 4 steps. </a:t>
            </a:r>
            <a:endParaRPr sz="2800" b="1" dirty="0">
              <a:solidFill>
                <a:srgbClr val="FF3300"/>
              </a:solidFill>
              <a:ea typeface="Arial" panose="020B0604020202020204" pitchFamily="34" charset="0"/>
            </a:endParaRPr>
          </a:p>
        </p:txBody>
      </p:sp>
      <p:sp>
        <p:nvSpPr>
          <p:cNvPr id="36868" name="Rectangle 6"/>
          <p:cNvSpPr/>
          <p:nvPr/>
        </p:nvSpPr>
        <p:spPr>
          <a:xfrm>
            <a:off x="7467600" y="4800600"/>
            <a:ext cx="2362200" cy="1524000"/>
          </a:xfrm>
          <a:prstGeom prst="rect">
            <a:avLst/>
          </a:prstGeom>
          <a:solidFill>
            <a:schemeClr val="bg1"/>
          </a:solidFill>
          <a:ln w="9525">
            <a:noFill/>
          </a:ln>
        </p:spPr>
        <p:txBody>
          <a:bodyPr wrap="none" anchor="ct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33</a:t>
            </a:fld>
            <a:endParaRPr lang="en-US" altLang="en-US" dirty="0">
              <a:latin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p:cNvSpPr>
          <p:nvPr>
            <p:ph type="title"/>
          </p:nvPr>
        </p:nvSpPr>
        <p:spPr>
          <a:xfrm>
            <a:off x="1981200" y="274638"/>
            <a:ext cx="8229600" cy="715962"/>
          </a:xfrm>
          <a:ln/>
        </p:spPr>
        <p:txBody>
          <a:bodyPr vert="horz" wrap="square" lIns="91440" tIns="45720" rIns="91440" bIns="45720" rtlCol="0" anchor="b">
            <a:normAutofit/>
          </a:bodyPr>
          <a:lstStyle/>
          <a:p>
            <a:pPr eaLnBrk="1" hangingPunct="1"/>
            <a:r>
              <a:rPr sz="4000" dirty="0"/>
              <a:t>In short……..</a:t>
            </a:r>
          </a:p>
        </p:txBody>
      </p:sp>
      <p:sp>
        <p:nvSpPr>
          <p:cNvPr id="37892" name="Rectangle 3"/>
          <p:cNvSpPr>
            <a:spLocks noGrp="1"/>
          </p:cNvSpPr>
          <p:nvPr>
            <p:ph idx="1"/>
          </p:nvPr>
        </p:nvSpPr>
        <p:spPr>
          <a:xfrm>
            <a:off x="6324600" y="1295400"/>
            <a:ext cx="4038600" cy="5486400"/>
          </a:xfrm>
          <a:ln/>
        </p:spPr>
        <p:txBody>
          <a:bodyPr vert="horz" wrap="square" lIns="91440" tIns="45720" rIns="91440" bIns="45720" rtlCol="0" anchor="t">
            <a:normAutofit/>
          </a:bodyPr>
          <a:lstStyle/>
          <a:p>
            <a:pPr marL="609600" indent="-609600">
              <a:lnSpc>
                <a:spcPct val="80000"/>
              </a:lnSpc>
              <a:buNone/>
            </a:pPr>
            <a:r>
              <a:rPr sz="2800" dirty="0"/>
              <a:t>Filtration</a:t>
            </a:r>
          </a:p>
          <a:p>
            <a:pPr marL="990600" lvl="1" indent="-533400">
              <a:lnSpc>
                <a:spcPct val="80000"/>
              </a:lnSpc>
              <a:buNone/>
            </a:pPr>
            <a:r>
              <a:rPr sz="2400" dirty="0"/>
              <a:t>a.   Fluid is squeezed out of the glomerular capillary bed</a:t>
            </a:r>
          </a:p>
          <a:p>
            <a:pPr marL="609600" indent="-609600">
              <a:lnSpc>
                <a:spcPct val="80000"/>
              </a:lnSpc>
              <a:buNone/>
            </a:pPr>
            <a:r>
              <a:rPr sz="2800" dirty="0"/>
              <a:t>Resorption</a:t>
            </a:r>
          </a:p>
          <a:p>
            <a:pPr marL="990600" lvl="1" indent="-533400">
              <a:lnSpc>
                <a:spcPct val="80000"/>
              </a:lnSpc>
              <a:buNone/>
            </a:pPr>
            <a:r>
              <a:rPr sz="2400" dirty="0"/>
              <a:t>b.   Most nutrients, water ad essential ions are returned to the blood of the peritubular capillaries</a:t>
            </a:r>
          </a:p>
          <a:p>
            <a:pPr marL="609600" indent="-609600">
              <a:lnSpc>
                <a:spcPct val="80000"/>
              </a:lnSpc>
              <a:buNone/>
            </a:pPr>
            <a:r>
              <a:rPr sz="2800" dirty="0"/>
              <a:t>Secretion</a:t>
            </a:r>
          </a:p>
          <a:p>
            <a:pPr marL="990600" lvl="1" indent="-533400">
              <a:lnSpc>
                <a:spcPct val="80000"/>
              </a:lnSpc>
              <a:buNone/>
            </a:pPr>
            <a:r>
              <a:rPr sz="2400" dirty="0"/>
              <a:t>c.   Moves additional undesirable molecules into tubule from blood of peritubular capillaries</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7890" name="Slide Number Placeholder 5"/>
          <p:cNvSpPr txBox="1">
            <a:spLocks noGrp="1"/>
          </p:cNvSpPr>
          <p:nvPr>
            <p:ph type="sldNum" sz="quarter" idx="12"/>
          </p:nvPr>
        </p:nvSpPr>
        <p:spPr>
          <a:ln/>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000" dirty="0"/>
              <a:t>34</a:t>
            </a:fld>
            <a:endParaRPr lang="en-US" sz="1000" dirty="0"/>
          </a:p>
        </p:txBody>
      </p:sp>
      <p:pic>
        <p:nvPicPr>
          <p:cNvPr id="37893" name="Picture 4" descr="23-05_KidneyFunctns_1"/>
          <p:cNvPicPr>
            <a:picLocks noChangeAspect="1"/>
          </p:cNvPicPr>
          <p:nvPr/>
        </p:nvPicPr>
        <p:blipFill>
          <a:blip r:embed="rId2"/>
          <a:srcRect l="16470" t="14546" r="9412" b="12727"/>
          <a:stretch>
            <a:fillRect/>
          </a:stretch>
        </p:blipFill>
        <p:spPr>
          <a:xfrm>
            <a:off x="1630364" y="1371600"/>
            <a:ext cx="4770437" cy="5486400"/>
          </a:xfrm>
          <a:prstGeom prst="rect">
            <a:avLst/>
          </a:prstGeom>
          <a:noFill/>
          <a:ln w="9525">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ln/>
        </p:spPr>
        <p:txBody>
          <a:bodyPr vert="horz" wrap="square" lIns="91440" tIns="45720" rIns="91440" bIns="45720" rtlCol="0" anchor="b">
            <a:normAutofit/>
          </a:bodyPr>
          <a:lstStyle/>
          <a:p>
            <a:r>
              <a:rPr dirty="0"/>
              <a:t>Glomerular filtration</a:t>
            </a:r>
          </a:p>
        </p:txBody>
      </p:sp>
      <p:sp>
        <p:nvSpPr>
          <p:cNvPr id="38915" name="Content Placeholder 2"/>
          <p:cNvSpPr>
            <a:spLocks noGrp="1"/>
          </p:cNvSpPr>
          <p:nvPr>
            <p:ph idx="1"/>
          </p:nvPr>
        </p:nvSpPr>
        <p:spPr>
          <a:xfrm>
            <a:off x="1981200" y="1447800"/>
            <a:ext cx="8458200" cy="4953000"/>
          </a:xfrm>
          <a:ln/>
        </p:spPr>
        <p:txBody>
          <a:bodyPr vert="horz" wrap="square" lIns="91440" tIns="45720" rIns="91440" bIns="45720" rtlCol="0" anchor="t">
            <a:normAutofit/>
          </a:bodyPr>
          <a:lstStyle/>
          <a:p>
            <a:r>
              <a:rPr dirty="0"/>
              <a:t>It is the filtration of water &amp; other soluble substances from glomerulus into BC through the semi-permeable wall.</a:t>
            </a:r>
          </a:p>
          <a:p>
            <a:r>
              <a:rPr dirty="0"/>
              <a:t>Almost any thing smaller than 3 nm can undergo filtration.</a:t>
            </a:r>
          </a:p>
          <a:p>
            <a:r>
              <a:rPr dirty="0"/>
              <a:t>Filtration of </a:t>
            </a:r>
            <a:r>
              <a:rPr dirty="0">
                <a:solidFill>
                  <a:srgbClr val="FF0000"/>
                </a:solidFill>
              </a:rPr>
              <a:t>deproteinzed plasma </a:t>
            </a:r>
            <a:r>
              <a:rPr dirty="0"/>
              <a:t>takes place – Water, Glucose, Cholesterol, Lipids, Vitamins amino acids, inorganic ions, urea, uric acid etc.</a:t>
            </a:r>
          </a:p>
          <a:p>
            <a:r>
              <a:rPr dirty="0"/>
              <a:t>RBC, WBC, Platelets &amp; Plasma proteins are not filtered.</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35</a:t>
            </a:fld>
            <a:endParaRPr lang="en-US" altLang="en-US" dirty="0">
              <a:latin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ln/>
        </p:spPr>
        <p:txBody>
          <a:bodyPr vert="horz" wrap="square" lIns="91440" tIns="45720" rIns="91440" bIns="45720" rtlCol="0" anchor="b">
            <a:normAutofit/>
          </a:bodyPr>
          <a:lstStyle/>
          <a:p>
            <a:r>
              <a:rPr dirty="0"/>
              <a:t>Why filtration occurs</a:t>
            </a:r>
          </a:p>
        </p:txBody>
      </p:sp>
      <p:sp>
        <p:nvSpPr>
          <p:cNvPr id="39939" name="Content Placeholder 2"/>
          <p:cNvSpPr>
            <a:spLocks noGrp="1"/>
          </p:cNvSpPr>
          <p:nvPr>
            <p:ph idx="1"/>
          </p:nvPr>
        </p:nvSpPr>
        <p:spPr>
          <a:xfrm>
            <a:off x="1752600" y="1447801"/>
            <a:ext cx="8686800" cy="4683125"/>
          </a:xfrm>
          <a:ln/>
        </p:spPr>
        <p:txBody>
          <a:bodyPr vert="horz" wrap="square" lIns="91440" tIns="45720" rIns="91440" bIns="45720" rtlCol="0" anchor="t">
            <a:normAutofit/>
          </a:bodyPr>
          <a:lstStyle/>
          <a:p>
            <a:r>
              <a:rPr dirty="0"/>
              <a:t>Filtration occurs due to pressure difference across the BC.</a:t>
            </a:r>
          </a:p>
          <a:p>
            <a:pPr lvl="1"/>
            <a:r>
              <a:rPr dirty="0"/>
              <a:t>Hydrostatic pressure of blood in Glomerulus – 60 mm of Hg – due to the diameter difference between afferent &amp; efferent arteriole. This pressure is opposed by following 2 pressure.</a:t>
            </a:r>
          </a:p>
          <a:p>
            <a:pPr lvl="1"/>
            <a:r>
              <a:rPr dirty="0"/>
              <a:t>Capsular pressure of  filtrate  – 18 mm Hg</a:t>
            </a:r>
          </a:p>
          <a:p>
            <a:pPr lvl="1"/>
            <a:r>
              <a:rPr dirty="0"/>
              <a:t>Osmotic pressure of blood – 32 mm Hg – due to high  concentration of plasma proteins.</a:t>
            </a:r>
          </a:p>
          <a:p>
            <a:r>
              <a:rPr dirty="0"/>
              <a:t>Net filtration pressure = 60 – (32+18) = 10 mm Hg</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36</a:t>
            </a:fld>
            <a:endParaRPr lang="en-US" altLang="en-US" dirty="0">
              <a:latin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p:nvPr/>
        </p:nvGraphicFramePr>
        <p:xfrm>
          <a:off x="2057400" y="762000"/>
          <a:ext cx="7848600" cy="5715000"/>
        </p:xfrm>
        <a:graphic>
          <a:graphicData uri="http://schemas.openxmlformats.org/presentationml/2006/ole">
            <mc:AlternateContent xmlns:mc="http://schemas.openxmlformats.org/markup-compatibility/2006">
              <mc:Choice xmlns:v="urn:schemas-microsoft-com:vml" Requires="v">
                <p:oleObj spid="_x0000_s5123" r:id="rId3" imgW="4064000" imgH="3048000" progId="PowerPoint.Slide.8">
                  <p:embed/>
                </p:oleObj>
              </mc:Choice>
              <mc:Fallback>
                <p:oleObj r:id="rId3" imgW="4064000" imgH="3048000" progId="PowerPoint.Slide.8">
                  <p:embed/>
                  <p:pic>
                    <p:nvPicPr>
                      <p:cNvPr id="0" name="Picture 3077"/>
                      <p:cNvPicPr/>
                      <p:nvPr/>
                    </p:nvPicPr>
                    <p:blipFill>
                      <a:blip r:embed="rId4"/>
                      <a:stretch>
                        <a:fillRect/>
                      </a:stretch>
                    </p:blipFill>
                    <p:spPr>
                      <a:xfrm>
                        <a:off x="2057400" y="762000"/>
                        <a:ext cx="7848600" cy="5715000"/>
                      </a:xfrm>
                      <a:prstGeom prst="rect">
                        <a:avLst/>
                      </a:prstGeom>
                      <a:noFill/>
                      <a:ln w="38100">
                        <a:noFill/>
                        <a:miter/>
                      </a:ln>
                    </p:spPr>
                  </p:pic>
                </p:oleObj>
              </mc:Fallback>
            </mc:AlternateContent>
          </a:graphicData>
        </a:graphic>
      </p:graphicFrame>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37</a:t>
            </a:fld>
            <a:endParaRPr lang="en-US" altLang="en-US" dirty="0">
              <a:latin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ln/>
        </p:spPr>
        <p:txBody>
          <a:bodyPr vert="horz" wrap="square" lIns="91440" tIns="45720" rIns="91440" bIns="45720" rtlCol="0" anchor="b">
            <a:normAutofit/>
          </a:bodyPr>
          <a:lstStyle/>
          <a:p>
            <a:r>
              <a:rPr sz="4000" dirty="0">
                <a:solidFill>
                  <a:srgbClr val="FF3300"/>
                </a:solidFill>
                <a:cs typeface="Arial" panose="020B0604020202020204" pitchFamily="34" charset="0"/>
              </a:rPr>
              <a:t>Glomerular Filtration Rate</a:t>
            </a:r>
            <a:r>
              <a:rPr dirty="0">
                <a:cs typeface="Arial" panose="020B0604020202020204" pitchFamily="34" charset="0"/>
              </a:rPr>
              <a:t> (</a:t>
            </a:r>
            <a:r>
              <a:rPr i="1" dirty="0">
                <a:cs typeface="Arial" panose="020B0604020202020204" pitchFamily="34" charset="0"/>
              </a:rPr>
              <a:t>GFR</a:t>
            </a:r>
            <a:r>
              <a:rPr dirty="0">
                <a:cs typeface="Arial" panose="020B0604020202020204" pitchFamily="34" charset="0"/>
              </a:rPr>
              <a:t>) </a:t>
            </a:r>
            <a:endParaRPr dirty="0"/>
          </a:p>
        </p:txBody>
      </p:sp>
      <p:sp>
        <p:nvSpPr>
          <p:cNvPr id="40963" name="Content Placeholder 2"/>
          <p:cNvSpPr>
            <a:spLocks noGrp="1"/>
          </p:cNvSpPr>
          <p:nvPr>
            <p:ph idx="1"/>
          </p:nvPr>
        </p:nvSpPr>
        <p:spPr>
          <a:xfrm>
            <a:off x="1981200" y="1447801"/>
            <a:ext cx="8229600" cy="4683125"/>
          </a:xfrm>
          <a:ln/>
        </p:spPr>
        <p:txBody>
          <a:bodyPr vert="horz" wrap="square" lIns="91440" tIns="45720" rIns="91440" bIns="45720" rtlCol="0" anchor="t">
            <a:normAutofit/>
          </a:bodyPr>
          <a:lstStyle/>
          <a:p>
            <a:pPr algn="just" defTabSz="0">
              <a:tabLst>
                <a:tab pos="103581200" algn="l"/>
                <a:tab pos="0" algn="l"/>
                <a:tab pos="457200" algn="l"/>
              </a:tabLst>
            </a:pPr>
            <a:r>
              <a:rPr dirty="0">
                <a:cs typeface="Arial" panose="020B0604020202020204" pitchFamily="34" charset="0"/>
              </a:rPr>
              <a:t>It is the amount of filtrate formed per minute by the two kidneys combined. </a:t>
            </a:r>
          </a:p>
          <a:p>
            <a:pPr algn="just" defTabSz="0">
              <a:tabLst>
                <a:tab pos="103581200" algn="l"/>
                <a:tab pos="0" algn="l"/>
                <a:tab pos="457200" algn="l"/>
              </a:tabLst>
            </a:pPr>
            <a:r>
              <a:rPr dirty="0">
                <a:cs typeface="Arial" panose="020B0604020202020204" pitchFamily="34" charset="0"/>
              </a:rPr>
              <a:t>For the average adult, GFR is about </a:t>
            </a:r>
            <a:r>
              <a:rPr b="1" i="1" dirty="0">
                <a:solidFill>
                  <a:srgbClr val="FF3300"/>
                </a:solidFill>
                <a:cs typeface="Arial" panose="020B0604020202020204" pitchFamily="34" charset="0"/>
              </a:rPr>
              <a:t>125 ml/min</a:t>
            </a:r>
            <a:r>
              <a:rPr dirty="0">
                <a:cs typeface="Arial" panose="020B0604020202020204" pitchFamily="34" charset="0"/>
              </a:rPr>
              <a:t>. </a:t>
            </a:r>
          </a:p>
          <a:p>
            <a:pPr algn="just" defTabSz="0">
              <a:tabLst>
                <a:tab pos="103581200" algn="l"/>
                <a:tab pos="0" algn="l"/>
                <a:tab pos="457200" algn="l"/>
              </a:tabLst>
            </a:pPr>
            <a:r>
              <a:rPr dirty="0">
                <a:cs typeface="Arial" panose="020B0604020202020204" pitchFamily="34" charset="0"/>
              </a:rPr>
              <a:t>This amounts to a rate of </a:t>
            </a:r>
            <a:r>
              <a:rPr b="1" i="1" dirty="0">
                <a:solidFill>
                  <a:schemeClr val="accent2"/>
                </a:solidFill>
                <a:cs typeface="Arial" panose="020B0604020202020204" pitchFamily="34" charset="0"/>
              </a:rPr>
              <a:t>180 L/day</a:t>
            </a:r>
            <a:r>
              <a:rPr dirty="0">
                <a:cs typeface="Arial" panose="020B0604020202020204" pitchFamily="34" charset="0"/>
              </a:rPr>
              <a:t>. </a:t>
            </a:r>
          </a:p>
          <a:p>
            <a:pPr algn="just" defTabSz="0">
              <a:tabLst>
                <a:tab pos="103581200" algn="l"/>
                <a:tab pos="0" algn="l"/>
                <a:tab pos="457200" algn="l"/>
              </a:tabLst>
            </a:pPr>
            <a:r>
              <a:rPr dirty="0">
                <a:cs typeface="Arial" panose="020B0604020202020204" pitchFamily="34" charset="0"/>
              </a:rPr>
              <a:t>An average of </a:t>
            </a:r>
            <a:r>
              <a:rPr b="1" i="1" dirty="0">
                <a:solidFill>
                  <a:schemeClr val="accent2"/>
                </a:solidFill>
                <a:cs typeface="Arial" panose="020B0604020202020204" pitchFamily="34" charset="0"/>
              </a:rPr>
              <a:t>99%</a:t>
            </a:r>
            <a:r>
              <a:rPr dirty="0">
                <a:cs typeface="Arial" panose="020B0604020202020204" pitchFamily="34" charset="0"/>
              </a:rPr>
              <a:t> of the filtrate formed is reabsorbed, so that only </a:t>
            </a:r>
            <a:r>
              <a:rPr b="1" i="1" dirty="0">
                <a:solidFill>
                  <a:srgbClr val="FF3300"/>
                </a:solidFill>
                <a:cs typeface="Arial" panose="020B0604020202020204" pitchFamily="34" charset="0"/>
              </a:rPr>
              <a:t>1-2 L</a:t>
            </a:r>
            <a:r>
              <a:rPr dirty="0">
                <a:cs typeface="Arial" panose="020B0604020202020204" pitchFamily="34" charset="0"/>
              </a:rPr>
              <a:t> of urine per day is excreted.</a:t>
            </a:r>
          </a:p>
          <a:p>
            <a:pPr defTabSz="0">
              <a:tabLst>
                <a:tab pos="103581200" algn="l"/>
                <a:tab pos="0" algn="l"/>
                <a:tab pos="457200" algn="l"/>
              </a:tabLst>
            </a:pPr>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38</a:t>
            </a:fld>
            <a:endParaRPr lang="en-US" altLang="en-US" dirty="0">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ln/>
        </p:spPr>
        <p:txBody>
          <a:bodyPr vert="horz" wrap="square" lIns="91440" tIns="45720" rIns="91440" bIns="45720" rtlCol="0" anchor="b">
            <a:normAutofit/>
          </a:bodyPr>
          <a:lstStyle/>
          <a:p>
            <a:r>
              <a:rPr dirty="0"/>
              <a:t>Tubular reabsorption</a:t>
            </a:r>
          </a:p>
        </p:txBody>
      </p:sp>
      <p:sp>
        <p:nvSpPr>
          <p:cNvPr id="41987" name="Content Placeholder 2"/>
          <p:cNvSpPr>
            <a:spLocks noGrp="1"/>
          </p:cNvSpPr>
          <p:nvPr>
            <p:ph idx="1"/>
          </p:nvPr>
        </p:nvSpPr>
        <p:spPr>
          <a:xfrm>
            <a:off x="1981200" y="1524000"/>
            <a:ext cx="8382000" cy="4953000"/>
          </a:xfrm>
          <a:ln/>
        </p:spPr>
        <p:txBody>
          <a:bodyPr vert="horz" wrap="square" lIns="91440" tIns="45720" rIns="91440" bIns="45720" rtlCol="0" anchor="t">
            <a:normAutofit/>
          </a:bodyPr>
          <a:lstStyle/>
          <a:p>
            <a:r>
              <a:rPr dirty="0">
                <a:cs typeface="Arial" panose="020B0604020202020204" pitchFamily="34" charset="0"/>
              </a:rPr>
              <a:t>About </a:t>
            </a:r>
            <a:r>
              <a:rPr b="1" i="1" dirty="0">
                <a:solidFill>
                  <a:srgbClr val="FF3300"/>
                </a:solidFill>
                <a:cs typeface="Arial" panose="020B0604020202020204" pitchFamily="34" charset="0"/>
              </a:rPr>
              <a:t>99%</a:t>
            </a:r>
            <a:r>
              <a:rPr dirty="0">
                <a:cs typeface="Arial" panose="020B0604020202020204" pitchFamily="34" charset="0"/>
              </a:rPr>
              <a:t> of water and other useful small molecules in the filtrate are normally reabsorbed back into plasma (capillaries) by renal tubules.</a:t>
            </a:r>
          </a:p>
          <a:p>
            <a:r>
              <a:rPr dirty="0">
                <a:cs typeface="Arial" panose="020B0604020202020204" pitchFamily="34" charset="0"/>
              </a:rPr>
              <a:t>This is done according to the need of the body to maintain fluid &amp; electrolyte balance &amp; pH of the blood.</a:t>
            </a:r>
          </a:p>
          <a:p>
            <a:r>
              <a:rPr dirty="0">
                <a:cs typeface="Arial" panose="020B0604020202020204" pitchFamily="34" charset="0"/>
              </a:rPr>
              <a:t>Water, Glucose, Amino acids, inorganic ions &amp; other nutrients are reabsorbed back.</a:t>
            </a:r>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39</a:t>
            </a:fld>
            <a:endParaRPr lang="en-US" altLang="en-US" dirty="0">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a:ln/>
        </p:spPr>
        <p:txBody>
          <a:bodyPr vert="horz" wrap="square" lIns="91440" tIns="45720" rIns="91440" bIns="45720" rtlCol="0" anchor="b">
            <a:normAutofit/>
          </a:bodyPr>
          <a:lstStyle/>
          <a:p>
            <a:pPr eaLnBrk="1" hangingPunct="1"/>
            <a:r>
              <a:rPr dirty="0"/>
              <a:t>Functions of urinary system</a:t>
            </a:r>
          </a:p>
        </p:txBody>
      </p:sp>
      <p:sp>
        <p:nvSpPr>
          <p:cNvPr id="8195" name="Rectangle 3"/>
          <p:cNvSpPr>
            <a:spLocks noGrp="1"/>
          </p:cNvSpPr>
          <p:nvPr>
            <p:ph idx="1"/>
          </p:nvPr>
        </p:nvSpPr>
        <p:spPr>
          <a:xfrm>
            <a:off x="1981200" y="1524000"/>
            <a:ext cx="8458200" cy="4953000"/>
          </a:xfrm>
          <a:ln/>
        </p:spPr>
        <p:txBody>
          <a:bodyPr vert="horz" wrap="square" lIns="91440" tIns="45720" rIns="91440" bIns="45720" rtlCol="0" anchor="t">
            <a:normAutofit fontScale="77500" lnSpcReduction="20000"/>
          </a:bodyPr>
          <a:lstStyle/>
          <a:p>
            <a:pPr eaLnBrk="1" hangingPunct="1">
              <a:lnSpc>
                <a:spcPct val="80000"/>
              </a:lnSpc>
            </a:pPr>
            <a:r>
              <a:rPr dirty="0"/>
              <a:t>1.	Formation &amp; excretion of urine – It filters blood plasma, 	separate wastes &amp; useful materials, return useful 	materials to the blood, and eliminate the wastes.</a:t>
            </a:r>
          </a:p>
          <a:p>
            <a:pPr eaLnBrk="1" hangingPunct="1">
              <a:lnSpc>
                <a:spcPct val="80000"/>
              </a:lnSpc>
            </a:pPr>
            <a:r>
              <a:rPr dirty="0"/>
              <a:t>2.	Regulating blood volume and pressure</a:t>
            </a:r>
          </a:p>
          <a:p>
            <a:pPr eaLnBrk="1" hangingPunct="1">
              <a:lnSpc>
                <a:spcPct val="80000"/>
              </a:lnSpc>
            </a:pPr>
            <a:endParaRPr dirty="0"/>
          </a:p>
          <a:p>
            <a:pPr eaLnBrk="1" hangingPunct="1">
              <a:lnSpc>
                <a:spcPct val="80000"/>
              </a:lnSpc>
            </a:pPr>
            <a:r>
              <a:rPr dirty="0"/>
              <a:t>3.	Regulating plasma concentrations of water, sodium, 	potassium, chloride and other ions</a:t>
            </a:r>
          </a:p>
          <a:p>
            <a:pPr eaLnBrk="1" hangingPunct="1">
              <a:lnSpc>
                <a:spcPct val="80000"/>
              </a:lnSpc>
            </a:pPr>
            <a:endParaRPr dirty="0"/>
          </a:p>
          <a:p>
            <a:pPr eaLnBrk="1" hangingPunct="1">
              <a:lnSpc>
                <a:spcPct val="80000"/>
              </a:lnSpc>
            </a:pPr>
            <a:r>
              <a:rPr dirty="0"/>
              <a:t>4.	Stabilizing blood pH (maintenance of acid-base balance)</a:t>
            </a:r>
          </a:p>
          <a:p>
            <a:pPr eaLnBrk="1" hangingPunct="1">
              <a:lnSpc>
                <a:spcPct val="80000"/>
              </a:lnSpc>
            </a:pPr>
            <a:endParaRPr dirty="0"/>
          </a:p>
          <a:p>
            <a:pPr eaLnBrk="1" hangingPunct="1">
              <a:lnSpc>
                <a:spcPct val="80000"/>
              </a:lnSpc>
            </a:pPr>
            <a:r>
              <a:rPr dirty="0"/>
              <a:t>5.	Excretion of metabolic waste products – Ammonia, urea, uric 	acid, creatinine etc.</a:t>
            </a:r>
          </a:p>
          <a:p>
            <a:pPr eaLnBrk="1" hangingPunct="1">
              <a:lnSpc>
                <a:spcPct val="80000"/>
              </a:lnSpc>
            </a:pPr>
            <a:r>
              <a:rPr dirty="0"/>
              <a:t>6.	Conserving nutrients</a:t>
            </a:r>
          </a:p>
          <a:p>
            <a:pPr eaLnBrk="1" hangingPunct="1">
              <a:lnSpc>
                <a:spcPct val="80000"/>
              </a:lnSpc>
            </a:pPr>
            <a:endParaRPr dirty="0"/>
          </a:p>
          <a:p>
            <a:pPr eaLnBrk="1" hangingPunct="1">
              <a:lnSpc>
                <a:spcPct val="80000"/>
              </a:lnSpc>
            </a:pPr>
            <a:r>
              <a:rPr dirty="0"/>
              <a:t>7.	Excretion of poisons &amp; foreign substances – drugs, toxins etc.</a:t>
            </a:r>
          </a:p>
          <a:p>
            <a:pPr eaLnBrk="1" hangingPunct="1">
              <a:lnSpc>
                <a:spcPct val="80000"/>
              </a:lnSpc>
            </a:pPr>
            <a:r>
              <a:rPr dirty="0"/>
              <a:t>8.	Production of hormones – Renin &amp; Erythropoietin</a:t>
            </a:r>
          </a:p>
          <a:p>
            <a:pPr eaLnBrk="1" hangingPunct="1">
              <a:lnSpc>
                <a:spcPct val="80000"/>
              </a:lnSpc>
            </a:pPr>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a:t>
            </a:fld>
            <a:endParaRPr lang="en-US" altLang="en-US" dirty="0">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981200" y="122238"/>
            <a:ext cx="7543800" cy="639762"/>
          </a:xfrm>
          <a:ln/>
        </p:spPr>
        <p:txBody>
          <a:bodyPr vert="horz" wrap="square" lIns="91440" tIns="45720" rIns="91440" bIns="45720" rtlCol="0" anchor="b">
            <a:normAutofit fontScale="90000"/>
          </a:bodyPr>
          <a:lstStyle/>
          <a:p>
            <a:r>
              <a:rPr dirty="0"/>
              <a:t>Reabsorption in PCT</a:t>
            </a:r>
          </a:p>
        </p:txBody>
      </p:sp>
      <p:sp>
        <p:nvSpPr>
          <p:cNvPr id="43011" name="Content Placeholder 2"/>
          <p:cNvSpPr>
            <a:spLocks noGrp="1"/>
          </p:cNvSpPr>
          <p:nvPr>
            <p:ph idx="1"/>
          </p:nvPr>
        </p:nvSpPr>
        <p:spPr>
          <a:xfrm>
            <a:off x="1752600" y="1371600"/>
            <a:ext cx="8686800" cy="5105400"/>
          </a:xfrm>
          <a:ln/>
        </p:spPr>
        <p:txBody>
          <a:bodyPr vert="horz" wrap="square" lIns="91440" tIns="45720" rIns="91440" bIns="45720" rtlCol="0" anchor="t">
            <a:normAutofit/>
          </a:bodyPr>
          <a:lstStyle/>
          <a:p>
            <a:pPr defTabSz="0">
              <a:tabLst>
                <a:tab pos="103581200" algn="l"/>
                <a:tab pos="0" algn="l"/>
                <a:tab pos="457200" algn="l"/>
                <a:tab pos="742950" algn="l"/>
              </a:tabLst>
            </a:pPr>
            <a:r>
              <a:rPr sz="2800" dirty="0">
                <a:cs typeface="Arial" panose="020B0604020202020204" pitchFamily="34" charset="0"/>
              </a:rPr>
              <a:t>The PCT is formed by one layer of epithelial cells with long microvilli.</a:t>
            </a:r>
          </a:p>
          <a:p>
            <a:pPr defTabSz="0">
              <a:tabLst>
                <a:tab pos="103581200" algn="l"/>
                <a:tab pos="0" algn="l"/>
                <a:tab pos="457200" algn="l"/>
                <a:tab pos="742950" algn="l"/>
              </a:tabLst>
            </a:pPr>
            <a:r>
              <a:rPr sz="2800" dirty="0">
                <a:cs typeface="Arial" panose="020B0604020202020204" pitchFamily="34" charset="0"/>
              </a:rPr>
              <a:t>PCT reabsorbs about </a:t>
            </a:r>
            <a:r>
              <a:rPr sz="2800" b="1" i="1" dirty="0">
                <a:solidFill>
                  <a:srgbClr val="FF3300"/>
                </a:solidFill>
                <a:cs typeface="Arial" panose="020B0604020202020204" pitchFamily="34" charset="0"/>
              </a:rPr>
              <a:t>65%</a:t>
            </a:r>
            <a:r>
              <a:rPr sz="2800" dirty="0">
                <a:cs typeface="Arial" panose="020B0604020202020204" pitchFamily="34" charset="0"/>
              </a:rPr>
              <a:t> of the glomerular filtrate and return it to the blood. </a:t>
            </a:r>
          </a:p>
          <a:p>
            <a:pPr defTabSz="0">
              <a:tabLst>
                <a:tab pos="103581200" algn="l"/>
                <a:tab pos="0" algn="l"/>
                <a:tab pos="457200" algn="l"/>
                <a:tab pos="742950" algn="l"/>
              </a:tabLst>
            </a:pPr>
            <a:r>
              <a:rPr sz="2800" dirty="0">
                <a:cs typeface="Arial" panose="020B0604020202020204" pitchFamily="34" charset="0"/>
              </a:rPr>
              <a:t>Reabsorption takes place by different mechanisms </a:t>
            </a:r>
          </a:p>
          <a:p>
            <a:pPr lvl="3" algn="just" defTabSz="0">
              <a:lnSpc>
                <a:spcPct val="120000"/>
              </a:lnSpc>
              <a:tabLst>
                <a:tab pos="103581200" algn="l"/>
                <a:tab pos="0" algn="l"/>
                <a:tab pos="457200" algn="l"/>
                <a:tab pos="742950" algn="l"/>
              </a:tabLst>
            </a:pPr>
            <a:r>
              <a:rPr dirty="0">
                <a:cs typeface="Arial" panose="020B0604020202020204" pitchFamily="34" charset="0"/>
              </a:rPr>
              <a:t>1) Solvent drag  </a:t>
            </a:r>
            <a:endParaRPr sz="600" dirty="0">
              <a:latin typeface="Times New Roman" panose="02020603050405020304" pitchFamily="18" charset="0"/>
              <a:cs typeface="Times New Roman" panose="02020603050405020304" pitchFamily="18" charset="0"/>
            </a:endParaRPr>
          </a:p>
          <a:p>
            <a:pPr lvl="3" algn="just" defTabSz="0">
              <a:lnSpc>
                <a:spcPct val="120000"/>
              </a:lnSpc>
              <a:tabLst>
                <a:tab pos="103581200" algn="l"/>
                <a:tab pos="0" algn="l"/>
                <a:tab pos="457200" algn="l"/>
                <a:tab pos="742950" algn="l"/>
              </a:tabLst>
            </a:pPr>
            <a:r>
              <a:rPr dirty="0">
                <a:cs typeface="Arial" panose="020B0604020202020204" pitchFamily="34" charset="0"/>
              </a:rPr>
              <a:t>2) Active transport of sodium.</a:t>
            </a:r>
            <a:endParaRPr sz="600" dirty="0">
              <a:latin typeface="Times New Roman" panose="02020603050405020304" pitchFamily="18" charset="0"/>
              <a:cs typeface="Times New Roman" panose="02020603050405020304" pitchFamily="18" charset="0"/>
            </a:endParaRPr>
          </a:p>
          <a:p>
            <a:pPr lvl="3" algn="just" defTabSz="0">
              <a:lnSpc>
                <a:spcPct val="120000"/>
              </a:lnSpc>
              <a:tabLst>
                <a:tab pos="103581200" algn="l"/>
                <a:tab pos="0" algn="l"/>
                <a:tab pos="457200" algn="l"/>
                <a:tab pos="742950" algn="l"/>
              </a:tabLst>
            </a:pPr>
            <a:r>
              <a:rPr dirty="0">
                <a:cs typeface="Arial" panose="020B0604020202020204" pitchFamily="34" charset="0"/>
              </a:rPr>
              <a:t>3) Secondary active transport of glucose, amino acids, and other nutrients. </a:t>
            </a:r>
            <a:endParaRPr sz="600" dirty="0">
              <a:latin typeface="Times New Roman" panose="02020603050405020304" pitchFamily="18" charset="0"/>
              <a:cs typeface="Times New Roman" panose="02020603050405020304" pitchFamily="18" charset="0"/>
            </a:endParaRPr>
          </a:p>
          <a:p>
            <a:pPr lvl="3" algn="just" defTabSz="0">
              <a:lnSpc>
                <a:spcPct val="120000"/>
              </a:lnSpc>
              <a:tabLst>
                <a:tab pos="103581200" algn="l"/>
                <a:tab pos="0" algn="l"/>
                <a:tab pos="457200" algn="l"/>
                <a:tab pos="742950" algn="l"/>
              </a:tabLst>
            </a:pPr>
            <a:r>
              <a:rPr dirty="0">
                <a:cs typeface="Arial" panose="020B0604020202020204" pitchFamily="34" charset="0"/>
              </a:rPr>
              <a:t>4) Secondary water reabsorption via osmosis </a:t>
            </a:r>
            <a:endParaRPr sz="600" dirty="0">
              <a:latin typeface="Times New Roman" panose="02020603050405020304" pitchFamily="18" charset="0"/>
              <a:cs typeface="Times New Roman" panose="02020603050405020304" pitchFamily="18" charset="0"/>
            </a:endParaRPr>
          </a:p>
          <a:p>
            <a:pPr lvl="3" algn="just" defTabSz="0">
              <a:lnSpc>
                <a:spcPct val="120000"/>
              </a:lnSpc>
              <a:tabLst>
                <a:tab pos="103581200" algn="l"/>
                <a:tab pos="0" algn="l"/>
                <a:tab pos="457200" algn="l"/>
                <a:tab pos="742950" algn="l"/>
              </a:tabLst>
            </a:pPr>
            <a:r>
              <a:rPr dirty="0">
                <a:cs typeface="Arial" panose="020B0604020202020204" pitchFamily="34" charset="0"/>
              </a:rPr>
              <a:t>5) Secondary ion reabsorption via electrostatic attraction </a:t>
            </a:r>
            <a:endParaRPr sz="600" dirty="0">
              <a:latin typeface="Times New Roman" panose="02020603050405020304" pitchFamily="18" charset="0"/>
              <a:cs typeface="Times New Roman" panose="02020603050405020304" pitchFamily="18" charset="0"/>
            </a:endParaRPr>
          </a:p>
          <a:p>
            <a:pPr defTabSz="0">
              <a:tabLst>
                <a:tab pos="103581200" algn="l"/>
                <a:tab pos="0" algn="l"/>
                <a:tab pos="457200" algn="l"/>
                <a:tab pos="742950" algn="l"/>
              </a:tabLst>
            </a:pPr>
            <a:endParaRPr dirty="0">
              <a:cs typeface="Arial" panose="020B0604020202020204" pitchFamily="34" charset="0"/>
            </a:endParaRPr>
          </a:p>
          <a:p>
            <a:pPr defTabSz="0">
              <a:tabLst>
                <a:tab pos="103581200" algn="l"/>
                <a:tab pos="0" algn="l"/>
                <a:tab pos="457200" algn="l"/>
                <a:tab pos="742950" algn="l"/>
              </a:tabLst>
            </a:pPr>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40</a:t>
            </a:fld>
            <a:endParaRPr lang="en-US" altLang="en-US" dirty="0">
              <a:latin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ln/>
        </p:spPr>
        <p:txBody>
          <a:bodyPr vert="horz" wrap="square" lIns="91440" tIns="45720" rIns="91440" bIns="45720" rtlCol="0" anchor="b">
            <a:normAutofit/>
          </a:bodyPr>
          <a:lstStyle/>
          <a:p>
            <a:r>
              <a:rPr dirty="0"/>
              <a:t>1. Solvent drag </a:t>
            </a:r>
          </a:p>
        </p:txBody>
      </p:sp>
      <p:sp>
        <p:nvSpPr>
          <p:cNvPr id="44035" name="Content Placeholder 2"/>
          <p:cNvSpPr>
            <a:spLocks noGrp="1"/>
          </p:cNvSpPr>
          <p:nvPr>
            <p:ph idx="1"/>
          </p:nvPr>
        </p:nvSpPr>
        <p:spPr>
          <a:xfrm>
            <a:off x="1981200" y="1447801"/>
            <a:ext cx="8229600" cy="4683125"/>
          </a:xfrm>
          <a:ln/>
        </p:spPr>
        <p:txBody>
          <a:bodyPr vert="horz" wrap="square" lIns="91440" tIns="45720" rIns="91440" bIns="45720" rtlCol="0" anchor="t">
            <a:normAutofit/>
          </a:bodyPr>
          <a:lstStyle/>
          <a:p>
            <a:pPr>
              <a:spcBef>
                <a:spcPct val="50000"/>
              </a:spcBef>
            </a:pPr>
            <a:r>
              <a:rPr dirty="0">
                <a:cs typeface="Arial" panose="020B0604020202020204" pitchFamily="34" charset="0"/>
              </a:rPr>
              <a:t>Occurs due to high osmotic pressure in the peritubular capillaries</a:t>
            </a:r>
            <a:r>
              <a:rPr sz="1600" dirty="0">
                <a:latin typeface="Times New Roman" panose="02020603050405020304" pitchFamily="18" charset="0"/>
                <a:cs typeface="Times New Roman" panose="02020603050405020304" pitchFamily="18" charset="0"/>
              </a:rPr>
              <a:t>.</a:t>
            </a:r>
          </a:p>
          <a:p>
            <a:pPr>
              <a:spcBef>
                <a:spcPct val="50000"/>
              </a:spcBef>
            </a:pPr>
            <a:r>
              <a:rPr dirty="0">
                <a:cs typeface="Arial" panose="020B0604020202020204" pitchFamily="34" charset="0"/>
              </a:rPr>
              <a:t>Water is reabsorbed by osmosis and carries all other solutes along. </a:t>
            </a:r>
          </a:p>
          <a:p>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41</a:t>
            </a:fld>
            <a:endParaRPr lang="en-US" altLang="en-US" dirty="0">
              <a:latin typeface="Arial" panose="020B0604020202020204" pitchFamily="34" charset="0"/>
            </a:endParaRPr>
          </a:p>
        </p:txBody>
      </p:sp>
      <p:sp>
        <p:nvSpPr>
          <p:cNvPr id="44036" name="Rectangle 2052" descr="Parchment"/>
          <p:cNvSpPr/>
          <p:nvPr/>
        </p:nvSpPr>
        <p:spPr>
          <a:xfrm>
            <a:off x="1828800" y="3886201"/>
            <a:ext cx="3505200" cy="1285875"/>
          </a:xfrm>
          <a:prstGeom prst="rect">
            <a:avLst/>
          </a:prstGeom>
          <a:blipFill rotWithShape="0">
            <a:blip r:embed="rId2"/>
          </a:blipFill>
          <a:ln w="9525">
            <a:noFill/>
          </a:ln>
        </p:spPr>
        <p:txBody>
          <a:bodyPr>
            <a:spAutoFit/>
          </a:bodyPr>
          <a:lstStyle/>
          <a:p>
            <a:pPr>
              <a:lnSpc>
                <a:spcPct val="140000"/>
              </a:lnSpc>
            </a:pPr>
            <a:r>
              <a:rPr sz="3200" b="1" dirty="0">
                <a:solidFill>
                  <a:schemeClr val="accent2"/>
                </a:solidFill>
                <a:cs typeface="Arial" panose="020B0604020202020204" pitchFamily="34" charset="0"/>
              </a:rPr>
              <a:t>low osmolarity</a:t>
            </a:r>
          </a:p>
          <a:p>
            <a:pPr>
              <a:lnSpc>
                <a:spcPct val="140000"/>
              </a:lnSpc>
            </a:pPr>
            <a:r>
              <a:rPr dirty="0">
                <a:latin typeface="Arial" panose="020B0604020202020204" pitchFamily="34" charset="0"/>
                <a:cs typeface="Arial" panose="020B0604020202020204" pitchFamily="34" charset="0"/>
              </a:rPr>
              <a:t>( high H</a:t>
            </a:r>
            <a:r>
              <a:rPr sz="3200" baseline="-10000" dirty="0">
                <a:cs typeface="Arial" panose="020B0604020202020204" pitchFamily="34" charset="0"/>
              </a:rPr>
              <a:t>2</a:t>
            </a:r>
            <a:r>
              <a:rPr dirty="0">
                <a:latin typeface="Arial" panose="020B0604020202020204" pitchFamily="34" charset="0"/>
                <a:cs typeface="Arial" panose="020B0604020202020204" pitchFamily="34" charset="0"/>
              </a:rPr>
              <a:t>O conc.)</a:t>
            </a:r>
            <a:endParaRPr dirty="0">
              <a:latin typeface="Arial" panose="020B0604020202020204" pitchFamily="34" charset="0"/>
              <a:ea typeface="Arial" panose="020B0604020202020204" pitchFamily="34" charset="0"/>
            </a:endParaRPr>
          </a:p>
        </p:txBody>
      </p:sp>
      <p:sp>
        <p:nvSpPr>
          <p:cNvPr id="44037" name="Rectangle 2053" descr="Parchment"/>
          <p:cNvSpPr/>
          <p:nvPr/>
        </p:nvSpPr>
        <p:spPr>
          <a:xfrm>
            <a:off x="6858000" y="5334001"/>
            <a:ext cx="3505200" cy="1285875"/>
          </a:xfrm>
          <a:prstGeom prst="rect">
            <a:avLst/>
          </a:prstGeom>
          <a:blipFill rotWithShape="0">
            <a:blip r:embed="rId2"/>
          </a:blipFill>
          <a:ln w="9525">
            <a:noFill/>
          </a:ln>
        </p:spPr>
        <p:txBody>
          <a:bodyPr>
            <a:spAutoFit/>
          </a:bodyPr>
          <a:lstStyle/>
          <a:p>
            <a:pPr>
              <a:lnSpc>
                <a:spcPct val="140000"/>
              </a:lnSpc>
            </a:pPr>
            <a:r>
              <a:rPr sz="3200" b="1" dirty="0">
                <a:solidFill>
                  <a:schemeClr val="accent2"/>
                </a:solidFill>
                <a:cs typeface="Arial" panose="020B0604020202020204" pitchFamily="34" charset="0"/>
              </a:rPr>
              <a:t>high osmolarity</a:t>
            </a:r>
          </a:p>
          <a:p>
            <a:pPr>
              <a:lnSpc>
                <a:spcPct val="140000"/>
              </a:lnSpc>
            </a:pPr>
            <a:r>
              <a:rPr dirty="0">
                <a:latin typeface="Arial" panose="020B0604020202020204" pitchFamily="34" charset="0"/>
                <a:cs typeface="Arial" panose="020B0604020202020204" pitchFamily="34" charset="0"/>
              </a:rPr>
              <a:t>( low H</a:t>
            </a:r>
            <a:r>
              <a:rPr sz="3200" baseline="-10000" dirty="0">
                <a:cs typeface="Arial" panose="020B0604020202020204" pitchFamily="34" charset="0"/>
              </a:rPr>
              <a:t>2</a:t>
            </a:r>
            <a:r>
              <a:rPr dirty="0">
                <a:latin typeface="Arial" panose="020B0604020202020204" pitchFamily="34" charset="0"/>
                <a:cs typeface="Arial" panose="020B0604020202020204" pitchFamily="34" charset="0"/>
              </a:rPr>
              <a:t>O conc.)</a:t>
            </a:r>
            <a:endParaRPr dirty="0">
              <a:latin typeface="Arial" panose="020B0604020202020204" pitchFamily="34" charset="0"/>
              <a:ea typeface="Arial" panose="020B0604020202020204" pitchFamily="34" charset="0"/>
            </a:endParaRPr>
          </a:p>
        </p:txBody>
      </p:sp>
      <p:sp>
        <p:nvSpPr>
          <p:cNvPr id="7" name="Line 2054"/>
          <p:cNvSpPr>
            <a:spLocks noChangeShapeType="1"/>
          </p:cNvSpPr>
          <p:nvPr/>
        </p:nvSpPr>
        <p:spPr bwMode="auto">
          <a:xfrm>
            <a:off x="5486400" y="4343400"/>
            <a:ext cx="1219200" cy="1295400"/>
          </a:xfrm>
          <a:prstGeom prst="line">
            <a:avLst/>
          </a:prstGeom>
          <a:noFill/>
          <a:ln w="114300">
            <a:solidFill>
              <a:schemeClr val="accent2"/>
            </a:solidFill>
            <a:round/>
            <a:tailEnd type="triangle" w="med" len="med"/>
          </a:ln>
          <a:effectLst>
            <a:outerShdw dist="107763" dir="8100000" algn="ctr" rotWithShape="0">
              <a:schemeClr val="bg2"/>
            </a:outerShdw>
          </a:effectLst>
        </p:spPr>
        <p:txBody>
          <a:bodyPr/>
          <a:lstStyle/>
          <a:p>
            <a:pPr>
              <a:defRPr/>
            </a:pPr>
            <a:endParaRPr lang="en-US"/>
          </a:p>
        </p:txBody>
      </p:sp>
      <p:sp>
        <p:nvSpPr>
          <p:cNvPr id="44039" name="Rectangle 2055"/>
          <p:cNvSpPr/>
          <p:nvPr/>
        </p:nvSpPr>
        <p:spPr>
          <a:xfrm>
            <a:off x="6096000" y="4343400"/>
            <a:ext cx="683200" cy="420628"/>
          </a:xfrm>
          <a:prstGeom prst="rect">
            <a:avLst/>
          </a:prstGeom>
          <a:noFill/>
          <a:ln w="9525">
            <a:noFill/>
          </a:ln>
        </p:spPr>
        <p:txBody>
          <a:bodyPr wrap="none">
            <a:spAutoFit/>
          </a:bodyPr>
          <a:lstStyle/>
          <a:p>
            <a:r>
              <a:rPr b="1" dirty="0">
                <a:solidFill>
                  <a:srgbClr val="FF3300"/>
                </a:solidFill>
                <a:latin typeface="Arial" panose="020B0604020202020204" pitchFamily="34" charset="0"/>
                <a:cs typeface="Arial" panose="020B0604020202020204" pitchFamily="34" charset="0"/>
              </a:rPr>
              <a:t>H</a:t>
            </a:r>
            <a:r>
              <a:rPr sz="3200" b="1" baseline="-10000" dirty="0">
                <a:solidFill>
                  <a:srgbClr val="FF3300"/>
                </a:solidFill>
                <a:cs typeface="Arial" panose="020B0604020202020204" pitchFamily="34" charset="0"/>
              </a:rPr>
              <a:t>2</a:t>
            </a:r>
            <a:r>
              <a:rPr b="1" dirty="0">
                <a:solidFill>
                  <a:srgbClr val="FF3300"/>
                </a:solidFill>
                <a:latin typeface="Arial" panose="020B0604020202020204" pitchFamily="34" charset="0"/>
                <a:cs typeface="Arial" panose="020B0604020202020204" pitchFamily="34" charset="0"/>
              </a:rPr>
              <a:t>O</a:t>
            </a:r>
            <a:endParaRPr b="1" dirty="0">
              <a:solidFill>
                <a:srgbClr val="FF3300"/>
              </a:solidFill>
              <a:latin typeface="Arial" panose="020B0604020202020204" pitchFamily="34" charset="0"/>
              <a:ea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p:nvPr/>
        </p:nvSpPr>
        <p:spPr>
          <a:xfrm>
            <a:off x="2286000" y="533400"/>
            <a:ext cx="7772400" cy="2185988"/>
          </a:xfrm>
          <a:prstGeom prst="rect">
            <a:avLst/>
          </a:prstGeom>
          <a:noFill/>
          <a:ln w="9525">
            <a:noFill/>
          </a:ln>
        </p:spPr>
        <p:txBody>
          <a:bodyPr>
            <a:spAutoFit/>
          </a:bodyPr>
          <a:lstStyle/>
          <a:p>
            <a:pPr eaLnBrk="0" hangingPunct="0">
              <a:spcBef>
                <a:spcPct val="50000"/>
              </a:spcBef>
            </a:pPr>
            <a:r>
              <a:rPr sz="2800" b="1" dirty="0">
                <a:solidFill>
                  <a:schemeClr val="accent2"/>
                </a:solidFill>
                <a:cs typeface="Arial" panose="020B0604020202020204" pitchFamily="34" charset="0"/>
              </a:rPr>
              <a:t>2) Active transport of sodium</a:t>
            </a:r>
            <a:endParaRPr sz="1200" dirty="0">
              <a:latin typeface="Times New Roman" panose="02020603050405020304" pitchFamily="18" charset="0"/>
              <a:cs typeface="Times New Roman" panose="02020603050405020304" pitchFamily="18" charset="0"/>
            </a:endParaRPr>
          </a:p>
          <a:p>
            <a:pPr eaLnBrk="0" hangingPunct="0">
              <a:spcBef>
                <a:spcPct val="50000"/>
              </a:spcBef>
            </a:pPr>
            <a:r>
              <a:rPr b="1" i="1" dirty="0">
                <a:solidFill>
                  <a:srgbClr val="FF3300"/>
                </a:solidFill>
                <a:latin typeface="Arial" panose="020B0604020202020204" pitchFamily="34" charset="0"/>
                <a:cs typeface="Arial" panose="020B0604020202020204" pitchFamily="34" charset="0"/>
              </a:rPr>
              <a:t>Sodium pumps</a:t>
            </a:r>
            <a:r>
              <a:rPr b="1" dirty="0">
                <a:latin typeface="Arial" panose="020B0604020202020204" pitchFamily="34" charset="0"/>
                <a:cs typeface="Arial" panose="020B0604020202020204" pitchFamily="34" charset="0"/>
              </a:rPr>
              <a:t> (</a:t>
            </a:r>
            <a:r>
              <a:rPr b="1" i="1" dirty="0">
                <a:latin typeface="Arial" panose="020B0604020202020204" pitchFamily="34" charset="0"/>
                <a:cs typeface="Arial" panose="020B0604020202020204" pitchFamily="34" charset="0"/>
              </a:rPr>
              <a:t>Na-K ATPase &amp; Na-H ATPase</a:t>
            </a:r>
            <a:r>
              <a:rPr b="1" dirty="0">
                <a:latin typeface="Arial" panose="020B0604020202020204" pitchFamily="34" charset="0"/>
                <a:cs typeface="Arial" panose="020B0604020202020204" pitchFamily="34" charset="0"/>
              </a:rPr>
              <a:t>) in basolateral membranes transport sodium out of the cells against its concentration gradient using ATP. </a:t>
            </a:r>
          </a:p>
          <a:p>
            <a:pPr eaLnBrk="0" hangingPunct="0">
              <a:spcBef>
                <a:spcPct val="50000"/>
              </a:spcBef>
            </a:pPr>
            <a:r>
              <a:rPr b="1" dirty="0">
                <a:latin typeface="Arial" panose="020B0604020202020204" pitchFamily="34" charset="0"/>
                <a:cs typeface="Arial" panose="020B0604020202020204" pitchFamily="34" charset="0"/>
              </a:rPr>
              <a:t>There also pumps for other ions – calcium, phosphate, potassium etc.</a:t>
            </a:r>
            <a:endParaRPr b="1" dirty="0">
              <a:latin typeface="Arial" panose="020B0604020202020204" pitchFamily="34" charset="0"/>
              <a:ea typeface="Arial" panose="020B0604020202020204" pitchFamily="34" charset="0"/>
            </a:endParaRPr>
          </a:p>
        </p:txBody>
      </p:sp>
      <p:pic>
        <p:nvPicPr>
          <p:cNvPr id="45059" name="Picture 84"/>
          <p:cNvPicPr>
            <a:picLocks noChangeAspect="1"/>
          </p:cNvPicPr>
          <p:nvPr/>
        </p:nvPicPr>
        <p:blipFill>
          <a:blip r:embed="rId2"/>
          <a:stretch>
            <a:fillRect/>
          </a:stretch>
        </p:blipFill>
        <p:spPr>
          <a:xfrm>
            <a:off x="1905000" y="2743201"/>
            <a:ext cx="8305800" cy="2613025"/>
          </a:xfrm>
          <a:prstGeom prst="rect">
            <a:avLst/>
          </a:prstGeom>
          <a:noFill/>
          <a:ln w="9525">
            <a:noFill/>
          </a:ln>
        </p:spPr>
      </p:pic>
      <p:sp>
        <p:nvSpPr>
          <p:cNvPr id="45060" name="Text Box 85"/>
          <p:cNvSpPr txBox="1"/>
          <p:nvPr/>
        </p:nvSpPr>
        <p:spPr>
          <a:xfrm>
            <a:off x="2286001" y="5257800"/>
            <a:ext cx="1120820" cy="369332"/>
          </a:xfrm>
          <a:prstGeom prst="rect">
            <a:avLst/>
          </a:prstGeom>
          <a:noFill/>
          <a:ln w="9525">
            <a:noFill/>
          </a:ln>
        </p:spPr>
        <p:txBody>
          <a:bodyPr wrap="none">
            <a:spAutoFit/>
          </a:bodyPr>
          <a:lstStyle/>
          <a:p>
            <a:r>
              <a:rPr b="1" dirty="0">
                <a:latin typeface="Arial" panose="020B0604020202020204" pitchFamily="34" charset="0"/>
              </a:rPr>
              <a:t>capillary</a:t>
            </a:r>
          </a:p>
        </p:txBody>
      </p:sp>
      <p:sp>
        <p:nvSpPr>
          <p:cNvPr id="45061" name="Text Box 86"/>
          <p:cNvSpPr txBox="1"/>
          <p:nvPr/>
        </p:nvSpPr>
        <p:spPr>
          <a:xfrm>
            <a:off x="5486400" y="5334000"/>
            <a:ext cx="1095172" cy="369332"/>
          </a:xfrm>
          <a:prstGeom prst="rect">
            <a:avLst/>
          </a:prstGeom>
          <a:noFill/>
          <a:ln w="9525">
            <a:noFill/>
          </a:ln>
        </p:spPr>
        <p:txBody>
          <a:bodyPr wrap="none">
            <a:spAutoFit/>
          </a:bodyPr>
          <a:lstStyle/>
          <a:p>
            <a:r>
              <a:rPr b="1" dirty="0">
                <a:latin typeface="Arial" panose="020B0604020202020204" pitchFamily="34" charset="0"/>
              </a:rPr>
              <a:t>PCT cell</a:t>
            </a:r>
          </a:p>
        </p:txBody>
      </p:sp>
      <p:sp>
        <p:nvSpPr>
          <p:cNvPr id="45062" name="Text Box 87"/>
          <p:cNvSpPr txBox="1"/>
          <p:nvPr/>
        </p:nvSpPr>
        <p:spPr>
          <a:xfrm>
            <a:off x="9367838" y="5334001"/>
            <a:ext cx="1013932" cy="646331"/>
          </a:xfrm>
          <a:prstGeom prst="rect">
            <a:avLst/>
          </a:prstGeom>
          <a:noFill/>
          <a:ln w="9525">
            <a:noFill/>
          </a:ln>
        </p:spPr>
        <p:txBody>
          <a:bodyPr wrap="none">
            <a:spAutoFit/>
          </a:bodyPr>
          <a:lstStyle/>
          <a:p>
            <a:r>
              <a:rPr b="1" dirty="0">
                <a:latin typeface="Arial" panose="020B0604020202020204" pitchFamily="34" charset="0"/>
              </a:rPr>
              <a:t>Tubular</a:t>
            </a:r>
          </a:p>
          <a:p>
            <a:r>
              <a:rPr b="1" dirty="0">
                <a:latin typeface="Arial" panose="020B0604020202020204" pitchFamily="34" charset="0"/>
              </a:rPr>
              <a:t>lumen</a:t>
            </a:r>
          </a:p>
        </p:txBody>
      </p:sp>
      <p:grpSp>
        <p:nvGrpSpPr>
          <p:cNvPr id="45063" name="Group 96"/>
          <p:cNvGrpSpPr/>
          <p:nvPr/>
        </p:nvGrpSpPr>
        <p:grpSpPr>
          <a:xfrm>
            <a:off x="3886200" y="3505201"/>
            <a:ext cx="1636713" cy="1284288"/>
            <a:chOff x="1488" y="2208"/>
            <a:chExt cx="1031" cy="809"/>
          </a:xfrm>
        </p:grpSpPr>
        <p:sp>
          <p:nvSpPr>
            <p:cNvPr id="45066" name="Oval 88"/>
            <p:cNvSpPr/>
            <p:nvPr/>
          </p:nvSpPr>
          <p:spPr>
            <a:xfrm>
              <a:off x="1536" y="2352"/>
              <a:ext cx="576" cy="576"/>
            </a:xfrm>
            <a:prstGeom prst="ellipse">
              <a:avLst/>
            </a:prstGeom>
            <a:solidFill>
              <a:schemeClr val="accent1"/>
            </a:solidFill>
            <a:ln w="9525" cap="flat" cmpd="sng">
              <a:solidFill>
                <a:schemeClr val="tx1"/>
              </a:solidFill>
              <a:prstDash val="solid"/>
              <a:headEnd type="none" w="med" len="med"/>
              <a:tailEnd type="none" w="med" len="med"/>
            </a:ln>
          </p:spPr>
          <p:txBody>
            <a:bodyPr wrap="none" anchor="ctr"/>
            <a:lstStyle/>
            <a:p>
              <a:endParaRPr dirty="0">
                <a:latin typeface="Arial" panose="020B0604020202020204" pitchFamily="34" charset="0"/>
              </a:endParaRPr>
            </a:p>
          </p:txBody>
        </p:sp>
        <p:sp>
          <p:nvSpPr>
            <p:cNvPr id="45067" name="Line 89"/>
            <p:cNvSpPr/>
            <p:nvPr/>
          </p:nvSpPr>
          <p:spPr>
            <a:xfrm flipH="1">
              <a:off x="1488" y="2352"/>
              <a:ext cx="528" cy="0"/>
            </a:xfrm>
            <a:prstGeom prst="line">
              <a:avLst/>
            </a:prstGeom>
            <a:ln w="57150" cap="flat" cmpd="sng">
              <a:solidFill>
                <a:schemeClr val="tx1"/>
              </a:solidFill>
              <a:prstDash val="solid"/>
              <a:headEnd type="none" w="med" len="med"/>
              <a:tailEnd type="triangle" w="med" len="med"/>
            </a:ln>
          </p:spPr>
        </p:sp>
        <p:sp>
          <p:nvSpPr>
            <p:cNvPr id="45068" name="Text Box 91"/>
            <p:cNvSpPr txBox="1"/>
            <p:nvPr/>
          </p:nvSpPr>
          <p:spPr>
            <a:xfrm>
              <a:off x="2160" y="2208"/>
              <a:ext cx="359" cy="233"/>
            </a:xfrm>
            <a:prstGeom prst="rect">
              <a:avLst/>
            </a:prstGeom>
            <a:noFill/>
            <a:ln w="9525">
              <a:noFill/>
            </a:ln>
          </p:spPr>
          <p:txBody>
            <a:bodyPr wrap="none">
              <a:spAutoFit/>
            </a:bodyPr>
            <a:lstStyle/>
            <a:p>
              <a:r>
                <a:rPr b="1" dirty="0">
                  <a:latin typeface="Arial" panose="020B0604020202020204" pitchFamily="34" charset="0"/>
                </a:rPr>
                <a:t>Na</a:t>
              </a:r>
              <a:r>
                <a:rPr b="1" baseline="30000" dirty="0">
                  <a:latin typeface="Arial" panose="020B0604020202020204" pitchFamily="34" charset="0"/>
                </a:rPr>
                <a:t>+</a:t>
              </a:r>
            </a:p>
          </p:txBody>
        </p:sp>
        <p:sp>
          <p:nvSpPr>
            <p:cNvPr id="45069" name="Line 92"/>
            <p:cNvSpPr/>
            <p:nvPr/>
          </p:nvSpPr>
          <p:spPr>
            <a:xfrm>
              <a:off x="1584" y="2928"/>
              <a:ext cx="528" cy="0"/>
            </a:xfrm>
            <a:prstGeom prst="line">
              <a:avLst/>
            </a:prstGeom>
            <a:ln w="38100" cap="flat" cmpd="sng">
              <a:solidFill>
                <a:schemeClr val="tx1"/>
              </a:solidFill>
              <a:prstDash val="solid"/>
              <a:headEnd type="none" w="med" len="med"/>
              <a:tailEnd type="triangle" w="med" len="med"/>
            </a:ln>
          </p:spPr>
        </p:sp>
        <p:sp>
          <p:nvSpPr>
            <p:cNvPr id="45070" name="Text Box 93"/>
            <p:cNvSpPr txBox="1"/>
            <p:nvPr/>
          </p:nvSpPr>
          <p:spPr>
            <a:xfrm>
              <a:off x="2160" y="2784"/>
              <a:ext cx="278" cy="233"/>
            </a:xfrm>
            <a:prstGeom prst="rect">
              <a:avLst/>
            </a:prstGeom>
            <a:noFill/>
            <a:ln w="9525">
              <a:noFill/>
            </a:ln>
          </p:spPr>
          <p:txBody>
            <a:bodyPr wrap="none">
              <a:spAutoFit/>
            </a:bodyPr>
            <a:lstStyle/>
            <a:p>
              <a:r>
                <a:rPr b="1" dirty="0">
                  <a:latin typeface="Arial" panose="020B0604020202020204" pitchFamily="34" charset="0"/>
                </a:rPr>
                <a:t>K</a:t>
              </a:r>
              <a:r>
                <a:rPr b="1" baseline="30000" dirty="0">
                  <a:latin typeface="Arial" panose="020B0604020202020204" pitchFamily="34" charset="0"/>
                </a:rPr>
                <a:t>+</a:t>
              </a:r>
            </a:p>
          </p:txBody>
        </p:sp>
      </p:grpSp>
      <p:sp>
        <p:nvSpPr>
          <p:cNvPr id="45064" name="Line 94"/>
          <p:cNvSpPr/>
          <p:nvPr/>
        </p:nvSpPr>
        <p:spPr>
          <a:xfrm flipH="1">
            <a:off x="6781800" y="3733800"/>
            <a:ext cx="2743200" cy="0"/>
          </a:xfrm>
          <a:prstGeom prst="line">
            <a:avLst/>
          </a:prstGeom>
          <a:ln w="57150" cap="rnd" cmpd="sng">
            <a:solidFill>
              <a:schemeClr val="tx1"/>
            </a:solidFill>
            <a:prstDash val="sysDot"/>
            <a:headEnd type="none" w="med" len="med"/>
            <a:tailEnd type="triangle" w="med" len="med"/>
          </a:ln>
        </p:spPr>
      </p:sp>
      <p:sp>
        <p:nvSpPr>
          <p:cNvPr id="45065" name="Text Box 95"/>
          <p:cNvSpPr txBox="1"/>
          <p:nvPr/>
        </p:nvSpPr>
        <p:spPr>
          <a:xfrm>
            <a:off x="9677400" y="3505200"/>
            <a:ext cx="569387" cy="369332"/>
          </a:xfrm>
          <a:prstGeom prst="rect">
            <a:avLst/>
          </a:prstGeom>
          <a:noFill/>
          <a:ln w="9525">
            <a:noFill/>
          </a:ln>
        </p:spPr>
        <p:txBody>
          <a:bodyPr wrap="none">
            <a:spAutoFit/>
          </a:bodyPr>
          <a:lstStyle/>
          <a:p>
            <a:r>
              <a:rPr b="1" dirty="0">
                <a:latin typeface="Arial" panose="020B0604020202020204" pitchFamily="34" charset="0"/>
              </a:rPr>
              <a:t>Na</a:t>
            </a:r>
            <a:r>
              <a:rPr b="1" baseline="30000" dirty="0">
                <a:latin typeface="Arial" panose="020B0604020202020204" pitchFamily="34" charset="0"/>
              </a:rPr>
              <a:t>+</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42</a:t>
            </a:fld>
            <a:endParaRPr lang="en-US" altLang="en-US" dirty="0">
              <a:latin typeface="Arial" panose="020B06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p:nvPr/>
        </p:nvSpPr>
        <p:spPr>
          <a:xfrm>
            <a:off x="2362200" y="1143001"/>
            <a:ext cx="6858000" cy="2308225"/>
          </a:xfrm>
          <a:prstGeom prst="rect">
            <a:avLst/>
          </a:prstGeom>
          <a:noFill/>
          <a:ln w="9525">
            <a:noFill/>
          </a:ln>
        </p:spPr>
        <p:txBody>
          <a:bodyPr>
            <a:spAutoFit/>
          </a:bodyPr>
          <a:lstStyle/>
          <a:p>
            <a:pPr eaLnBrk="0" hangingPunct="0">
              <a:spcBef>
                <a:spcPct val="50000"/>
              </a:spcBef>
              <a:buChar char="-"/>
            </a:pPr>
            <a:r>
              <a:rPr b="1" dirty="0">
                <a:latin typeface="Arial" panose="020B0604020202020204" pitchFamily="34" charset="0"/>
                <a:cs typeface="Arial" panose="020B0604020202020204" pitchFamily="34" charset="0"/>
              </a:rPr>
              <a:t>Various co-transporters can carry both Na+ and other solutes. For example, the </a:t>
            </a:r>
            <a:r>
              <a:rPr b="1" i="1" dirty="0">
                <a:solidFill>
                  <a:srgbClr val="FF3300"/>
                </a:solidFill>
                <a:latin typeface="Arial" panose="020B0604020202020204" pitchFamily="34" charset="0"/>
                <a:cs typeface="Arial" panose="020B0604020202020204" pitchFamily="34" charset="0"/>
              </a:rPr>
              <a:t>sodium-dependent glucose transporter</a:t>
            </a:r>
            <a:r>
              <a:rPr b="1" dirty="0">
                <a:latin typeface="Arial" panose="020B0604020202020204" pitchFamily="34" charset="0"/>
                <a:cs typeface="Arial" panose="020B0604020202020204" pitchFamily="34" charset="0"/>
              </a:rPr>
              <a:t> (SDGT) can carry both Na+ and glucose. </a:t>
            </a:r>
          </a:p>
          <a:p>
            <a:pPr eaLnBrk="0" hangingPunct="0">
              <a:spcBef>
                <a:spcPct val="50000"/>
              </a:spcBef>
              <a:buChar char="-"/>
            </a:pPr>
            <a:r>
              <a:rPr b="1" dirty="0">
                <a:latin typeface="Arial" panose="020B0604020202020204" pitchFamily="34" charset="0"/>
                <a:cs typeface="Arial" panose="020B0604020202020204" pitchFamily="34" charset="0"/>
              </a:rPr>
              <a:t>Amino acids and many other nutrients are reabsorbed by their specific cotransporters with sodium.</a:t>
            </a:r>
          </a:p>
          <a:p>
            <a:pPr eaLnBrk="0" hangingPunct="0">
              <a:spcBef>
                <a:spcPct val="50000"/>
              </a:spcBef>
              <a:buChar char="-"/>
            </a:pPr>
            <a:endParaRPr dirty="0">
              <a:latin typeface="Arial" panose="020B0604020202020204" pitchFamily="34" charset="0"/>
              <a:cs typeface="Arial" panose="020B0604020202020204" pitchFamily="34" charset="0"/>
            </a:endParaRPr>
          </a:p>
          <a:p>
            <a:pPr eaLnBrk="0" hangingPunct="0">
              <a:spcBef>
                <a:spcPct val="50000"/>
              </a:spcBef>
            </a:pPr>
            <a:endParaRPr sz="1200" dirty="0">
              <a:latin typeface="Times New Roman" panose="02020603050405020304" pitchFamily="18" charset="0"/>
              <a:ea typeface="Times New Roman" panose="02020603050405020304" pitchFamily="18" charset="0"/>
            </a:endParaRPr>
          </a:p>
        </p:txBody>
      </p:sp>
      <p:sp>
        <p:nvSpPr>
          <p:cNvPr id="46083" name="Rectangle 3"/>
          <p:cNvSpPr/>
          <p:nvPr/>
        </p:nvSpPr>
        <p:spPr>
          <a:xfrm>
            <a:off x="2209800" y="381001"/>
            <a:ext cx="7391400" cy="646331"/>
          </a:xfrm>
          <a:prstGeom prst="rect">
            <a:avLst/>
          </a:prstGeom>
          <a:noFill/>
          <a:ln w="9525">
            <a:noFill/>
          </a:ln>
        </p:spPr>
        <p:txBody>
          <a:bodyPr>
            <a:spAutoFit/>
          </a:bodyPr>
          <a:lstStyle/>
          <a:p>
            <a:pPr algn="ctr" eaLnBrk="0" hangingPunct="0">
              <a:spcBef>
                <a:spcPct val="50000"/>
              </a:spcBef>
            </a:pPr>
            <a:r>
              <a:rPr b="1" dirty="0">
                <a:solidFill>
                  <a:schemeClr val="accent2"/>
                </a:solidFill>
                <a:latin typeface="Arial" panose="020B0604020202020204" pitchFamily="34" charset="0"/>
                <a:cs typeface="Arial" panose="020B0604020202020204" pitchFamily="34" charset="0"/>
              </a:rPr>
              <a:t>3)  Secondary active transport of glucose, amino acids, and other nutrients</a:t>
            </a:r>
            <a:endParaRPr b="1" dirty="0">
              <a:solidFill>
                <a:schemeClr val="accent2"/>
              </a:solidFill>
              <a:latin typeface="Arial" panose="020B0604020202020204" pitchFamily="34" charset="0"/>
              <a:ea typeface="Arial" panose="020B0604020202020204" pitchFamily="34" charset="0"/>
            </a:endParaRPr>
          </a:p>
        </p:txBody>
      </p:sp>
      <p:pic>
        <p:nvPicPr>
          <p:cNvPr id="46084" name="Picture 5"/>
          <p:cNvPicPr>
            <a:picLocks noChangeAspect="1"/>
          </p:cNvPicPr>
          <p:nvPr/>
        </p:nvPicPr>
        <p:blipFill>
          <a:blip r:embed="rId2"/>
          <a:stretch>
            <a:fillRect/>
          </a:stretch>
        </p:blipFill>
        <p:spPr>
          <a:xfrm>
            <a:off x="1905000" y="3505201"/>
            <a:ext cx="8305800" cy="2613025"/>
          </a:xfrm>
          <a:prstGeom prst="rect">
            <a:avLst/>
          </a:prstGeom>
          <a:noFill/>
          <a:ln w="9525">
            <a:noFill/>
          </a:ln>
        </p:spPr>
      </p:pic>
      <p:sp>
        <p:nvSpPr>
          <p:cNvPr id="46085" name="Oval 6"/>
          <p:cNvSpPr/>
          <p:nvPr/>
        </p:nvSpPr>
        <p:spPr>
          <a:xfrm>
            <a:off x="8077200" y="4419600"/>
            <a:ext cx="1219200" cy="1219200"/>
          </a:xfrm>
          <a:prstGeom prst="ellipse">
            <a:avLst/>
          </a:prstGeom>
          <a:solidFill>
            <a:schemeClr val="accent1"/>
          </a:solidFill>
          <a:ln w="9525" cap="flat" cmpd="sng">
            <a:solidFill>
              <a:schemeClr val="tx1"/>
            </a:solidFill>
            <a:prstDash val="solid"/>
            <a:headEnd type="none" w="med" len="med"/>
            <a:tailEnd type="none" w="med" len="med"/>
          </a:ln>
        </p:spPr>
        <p:txBody>
          <a:bodyPr wrap="none" anchor="ctr"/>
          <a:lstStyle/>
          <a:p>
            <a:endParaRPr dirty="0">
              <a:latin typeface="Arial" panose="020B0604020202020204" pitchFamily="34" charset="0"/>
            </a:endParaRPr>
          </a:p>
        </p:txBody>
      </p:sp>
      <p:sp>
        <p:nvSpPr>
          <p:cNvPr id="46086" name="Line 7"/>
          <p:cNvSpPr/>
          <p:nvPr/>
        </p:nvSpPr>
        <p:spPr>
          <a:xfrm flipH="1">
            <a:off x="7772400" y="4419600"/>
            <a:ext cx="1981200" cy="0"/>
          </a:xfrm>
          <a:prstGeom prst="line">
            <a:avLst/>
          </a:prstGeom>
          <a:ln w="38100" cap="flat" cmpd="sng">
            <a:solidFill>
              <a:schemeClr val="tx1"/>
            </a:solidFill>
            <a:prstDash val="solid"/>
            <a:headEnd type="none" w="med" len="med"/>
            <a:tailEnd type="triangle" w="med" len="med"/>
          </a:ln>
        </p:spPr>
      </p:sp>
      <p:sp>
        <p:nvSpPr>
          <p:cNvPr id="46087" name="Oval 8"/>
          <p:cNvSpPr/>
          <p:nvPr/>
        </p:nvSpPr>
        <p:spPr>
          <a:xfrm>
            <a:off x="9144000" y="4648200"/>
            <a:ext cx="228600" cy="152400"/>
          </a:xfrm>
          <a:prstGeom prst="ellipse">
            <a:avLst/>
          </a:prstGeom>
          <a:solidFill>
            <a:srgbClr val="FF3300"/>
          </a:solidFill>
          <a:ln w="9525" cap="flat" cmpd="sng">
            <a:solidFill>
              <a:srgbClr val="FFCC00"/>
            </a:solidFill>
            <a:prstDash val="solid"/>
            <a:headEnd type="none" w="med" len="med"/>
            <a:tailEnd type="none" w="med" len="med"/>
          </a:ln>
        </p:spPr>
        <p:txBody>
          <a:bodyPr wrap="none" anchor="ctr"/>
          <a:lstStyle/>
          <a:p>
            <a:endParaRPr dirty="0">
              <a:latin typeface="Arial" panose="020B0604020202020204" pitchFamily="34" charset="0"/>
            </a:endParaRPr>
          </a:p>
        </p:txBody>
      </p:sp>
      <p:sp>
        <p:nvSpPr>
          <p:cNvPr id="46088" name="Oval 9"/>
          <p:cNvSpPr/>
          <p:nvPr/>
        </p:nvSpPr>
        <p:spPr>
          <a:xfrm>
            <a:off x="9220200" y="4953000"/>
            <a:ext cx="228600" cy="304800"/>
          </a:xfrm>
          <a:prstGeom prst="ellipse">
            <a:avLst/>
          </a:prstGeom>
          <a:solidFill>
            <a:schemeClr val="accent2"/>
          </a:solidFill>
          <a:ln w="9525" cap="flat" cmpd="sng">
            <a:solidFill>
              <a:schemeClr val="tx1"/>
            </a:solidFill>
            <a:prstDash val="solid"/>
            <a:headEnd type="none" w="med" len="med"/>
            <a:tailEnd type="none" w="med" len="med"/>
          </a:ln>
        </p:spPr>
        <p:txBody>
          <a:bodyPr wrap="none" anchor="ctr"/>
          <a:lstStyle/>
          <a:p>
            <a:endParaRPr dirty="0">
              <a:latin typeface="Arial" panose="020B0604020202020204" pitchFamily="34" charset="0"/>
            </a:endParaRPr>
          </a:p>
        </p:txBody>
      </p:sp>
      <p:sp>
        <p:nvSpPr>
          <p:cNvPr id="46089" name="Text Box 11"/>
          <p:cNvSpPr txBox="1"/>
          <p:nvPr/>
        </p:nvSpPr>
        <p:spPr>
          <a:xfrm>
            <a:off x="9753600" y="4191000"/>
            <a:ext cx="569387" cy="369332"/>
          </a:xfrm>
          <a:prstGeom prst="rect">
            <a:avLst/>
          </a:prstGeom>
          <a:noFill/>
          <a:ln w="9525">
            <a:noFill/>
          </a:ln>
        </p:spPr>
        <p:txBody>
          <a:bodyPr wrap="none">
            <a:spAutoFit/>
          </a:bodyPr>
          <a:lstStyle/>
          <a:p>
            <a:r>
              <a:rPr b="1" dirty="0">
                <a:latin typeface="Arial" panose="020B0604020202020204" pitchFamily="34" charset="0"/>
              </a:rPr>
              <a:t>Na</a:t>
            </a:r>
            <a:r>
              <a:rPr b="1" baseline="30000" dirty="0">
                <a:latin typeface="Arial" panose="020B0604020202020204" pitchFamily="34" charset="0"/>
              </a:rPr>
              <a:t>+</a:t>
            </a:r>
          </a:p>
        </p:txBody>
      </p:sp>
      <p:sp>
        <p:nvSpPr>
          <p:cNvPr id="46090" name="Text Box 13"/>
          <p:cNvSpPr txBox="1"/>
          <p:nvPr/>
        </p:nvSpPr>
        <p:spPr>
          <a:xfrm>
            <a:off x="9282114" y="5486400"/>
            <a:ext cx="1095172" cy="369332"/>
          </a:xfrm>
          <a:prstGeom prst="rect">
            <a:avLst/>
          </a:prstGeom>
          <a:noFill/>
          <a:ln w="9525">
            <a:noFill/>
          </a:ln>
        </p:spPr>
        <p:txBody>
          <a:bodyPr wrap="none">
            <a:spAutoFit/>
          </a:bodyPr>
          <a:lstStyle/>
          <a:p>
            <a:r>
              <a:rPr b="1" dirty="0">
                <a:latin typeface="Arial" panose="020B0604020202020204" pitchFamily="34" charset="0"/>
              </a:rPr>
              <a:t>Glucose</a:t>
            </a:r>
            <a:endParaRPr b="1" baseline="30000" dirty="0">
              <a:latin typeface="Arial" panose="020B0604020202020204" pitchFamily="34" charset="0"/>
            </a:endParaRPr>
          </a:p>
        </p:txBody>
      </p:sp>
      <p:sp>
        <p:nvSpPr>
          <p:cNvPr id="46091" name="Line 14"/>
          <p:cNvSpPr/>
          <p:nvPr/>
        </p:nvSpPr>
        <p:spPr>
          <a:xfrm flipH="1" flipV="1">
            <a:off x="9372600" y="5257800"/>
            <a:ext cx="152400" cy="304800"/>
          </a:xfrm>
          <a:prstGeom prst="line">
            <a:avLst/>
          </a:prstGeom>
          <a:ln w="9525" cap="flat" cmpd="sng">
            <a:solidFill>
              <a:schemeClr val="tx1"/>
            </a:solidFill>
            <a:prstDash val="solid"/>
            <a:headEnd type="none" w="med" len="med"/>
            <a:tailEnd type="none" w="med" len="med"/>
          </a:ln>
        </p:spPr>
      </p:sp>
      <p:sp>
        <p:nvSpPr>
          <p:cNvPr id="46092" name="Text Box 15"/>
          <p:cNvSpPr txBox="1"/>
          <p:nvPr/>
        </p:nvSpPr>
        <p:spPr>
          <a:xfrm>
            <a:off x="2209801" y="5943600"/>
            <a:ext cx="1120820" cy="369332"/>
          </a:xfrm>
          <a:prstGeom prst="rect">
            <a:avLst/>
          </a:prstGeom>
          <a:noFill/>
          <a:ln w="9525">
            <a:noFill/>
          </a:ln>
        </p:spPr>
        <p:txBody>
          <a:bodyPr wrap="none">
            <a:spAutoFit/>
          </a:bodyPr>
          <a:lstStyle/>
          <a:p>
            <a:r>
              <a:rPr b="1" dirty="0">
                <a:latin typeface="Arial" panose="020B0604020202020204" pitchFamily="34" charset="0"/>
              </a:rPr>
              <a:t>capillary</a:t>
            </a:r>
          </a:p>
        </p:txBody>
      </p:sp>
      <p:sp>
        <p:nvSpPr>
          <p:cNvPr id="46093" name="Text Box 16"/>
          <p:cNvSpPr txBox="1"/>
          <p:nvPr/>
        </p:nvSpPr>
        <p:spPr>
          <a:xfrm>
            <a:off x="5638800" y="5943600"/>
            <a:ext cx="1095172" cy="369332"/>
          </a:xfrm>
          <a:prstGeom prst="rect">
            <a:avLst/>
          </a:prstGeom>
          <a:noFill/>
          <a:ln w="9525">
            <a:noFill/>
          </a:ln>
        </p:spPr>
        <p:txBody>
          <a:bodyPr wrap="none">
            <a:spAutoFit/>
          </a:bodyPr>
          <a:lstStyle/>
          <a:p>
            <a:r>
              <a:rPr b="1" dirty="0">
                <a:latin typeface="Arial" panose="020B0604020202020204" pitchFamily="34" charset="0"/>
              </a:rPr>
              <a:t>PCT cell</a:t>
            </a:r>
          </a:p>
        </p:txBody>
      </p:sp>
      <p:grpSp>
        <p:nvGrpSpPr>
          <p:cNvPr id="46094" name="Group 18"/>
          <p:cNvGrpSpPr/>
          <p:nvPr/>
        </p:nvGrpSpPr>
        <p:grpSpPr>
          <a:xfrm>
            <a:off x="3886200" y="3505201"/>
            <a:ext cx="1636713" cy="1284288"/>
            <a:chOff x="1488" y="2208"/>
            <a:chExt cx="1031" cy="809"/>
          </a:xfrm>
        </p:grpSpPr>
        <p:sp>
          <p:nvSpPr>
            <p:cNvPr id="46095" name="Oval 19"/>
            <p:cNvSpPr/>
            <p:nvPr/>
          </p:nvSpPr>
          <p:spPr>
            <a:xfrm>
              <a:off x="1536" y="2352"/>
              <a:ext cx="576" cy="576"/>
            </a:xfrm>
            <a:prstGeom prst="ellipse">
              <a:avLst/>
            </a:prstGeom>
            <a:solidFill>
              <a:schemeClr val="accent1"/>
            </a:solidFill>
            <a:ln w="9525" cap="flat" cmpd="sng">
              <a:solidFill>
                <a:schemeClr val="tx1"/>
              </a:solidFill>
              <a:prstDash val="solid"/>
              <a:headEnd type="none" w="med" len="med"/>
              <a:tailEnd type="none" w="med" len="med"/>
            </a:ln>
          </p:spPr>
          <p:txBody>
            <a:bodyPr wrap="none" anchor="ctr"/>
            <a:lstStyle/>
            <a:p>
              <a:endParaRPr dirty="0">
                <a:latin typeface="Arial" panose="020B0604020202020204" pitchFamily="34" charset="0"/>
              </a:endParaRPr>
            </a:p>
          </p:txBody>
        </p:sp>
        <p:sp>
          <p:nvSpPr>
            <p:cNvPr id="46096" name="Line 20"/>
            <p:cNvSpPr/>
            <p:nvPr/>
          </p:nvSpPr>
          <p:spPr>
            <a:xfrm flipH="1">
              <a:off x="1488" y="2352"/>
              <a:ext cx="528" cy="0"/>
            </a:xfrm>
            <a:prstGeom prst="line">
              <a:avLst/>
            </a:prstGeom>
            <a:ln w="57150" cap="flat" cmpd="sng">
              <a:solidFill>
                <a:schemeClr val="tx1"/>
              </a:solidFill>
              <a:prstDash val="solid"/>
              <a:headEnd type="none" w="med" len="med"/>
              <a:tailEnd type="triangle" w="med" len="med"/>
            </a:ln>
          </p:spPr>
        </p:sp>
        <p:sp>
          <p:nvSpPr>
            <p:cNvPr id="46097" name="Text Box 21"/>
            <p:cNvSpPr txBox="1"/>
            <p:nvPr/>
          </p:nvSpPr>
          <p:spPr>
            <a:xfrm>
              <a:off x="2160" y="2208"/>
              <a:ext cx="359" cy="233"/>
            </a:xfrm>
            <a:prstGeom prst="rect">
              <a:avLst/>
            </a:prstGeom>
            <a:noFill/>
            <a:ln w="9525">
              <a:noFill/>
            </a:ln>
          </p:spPr>
          <p:txBody>
            <a:bodyPr wrap="none">
              <a:spAutoFit/>
            </a:bodyPr>
            <a:lstStyle/>
            <a:p>
              <a:r>
                <a:rPr b="1" dirty="0">
                  <a:latin typeface="Arial" panose="020B0604020202020204" pitchFamily="34" charset="0"/>
                </a:rPr>
                <a:t>Na</a:t>
              </a:r>
              <a:r>
                <a:rPr b="1" baseline="30000" dirty="0">
                  <a:latin typeface="Arial" panose="020B0604020202020204" pitchFamily="34" charset="0"/>
                </a:rPr>
                <a:t>+</a:t>
              </a:r>
            </a:p>
          </p:txBody>
        </p:sp>
        <p:sp>
          <p:nvSpPr>
            <p:cNvPr id="46098" name="Line 22"/>
            <p:cNvSpPr/>
            <p:nvPr/>
          </p:nvSpPr>
          <p:spPr>
            <a:xfrm>
              <a:off x="1584" y="2928"/>
              <a:ext cx="528" cy="0"/>
            </a:xfrm>
            <a:prstGeom prst="line">
              <a:avLst/>
            </a:prstGeom>
            <a:ln w="38100" cap="flat" cmpd="sng">
              <a:solidFill>
                <a:schemeClr val="tx1"/>
              </a:solidFill>
              <a:prstDash val="solid"/>
              <a:headEnd type="none" w="med" len="med"/>
              <a:tailEnd type="triangle" w="med" len="med"/>
            </a:ln>
          </p:spPr>
        </p:sp>
        <p:sp>
          <p:nvSpPr>
            <p:cNvPr id="46099" name="Text Box 23"/>
            <p:cNvSpPr txBox="1"/>
            <p:nvPr/>
          </p:nvSpPr>
          <p:spPr>
            <a:xfrm>
              <a:off x="2160" y="2784"/>
              <a:ext cx="278" cy="233"/>
            </a:xfrm>
            <a:prstGeom prst="rect">
              <a:avLst/>
            </a:prstGeom>
            <a:noFill/>
            <a:ln w="9525">
              <a:noFill/>
            </a:ln>
          </p:spPr>
          <p:txBody>
            <a:bodyPr wrap="none">
              <a:spAutoFit/>
            </a:bodyPr>
            <a:lstStyle/>
            <a:p>
              <a:r>
                <a:rPr b="1" dirty="0">
                  <a:latin typeface="Arial" panose="020B0604020202020204" pitchFamily="34" charset="0"/>
                </a:rPr>
                <a:t>K</a:t>
              </a:r>
              <a:r>
                <a:rPr b="1" baseline="30000" dirty="0">
                  <a:latin typeface="Arial" panose="020B0604020202020204" pitchFamily="34" charset="0"/>
                </a:rPr>
                <a:t>+</a:t>
              </a:r>
            </a:p>
          </p:txBody>
        </p:sp>
      </p:gr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43</a:t>
            </a:fld>
            <a:endParaRPr lang="en-US" altLang="en-US" dirty="0">
              <a:latin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p:nvPr/>
        </p:nvSpPr>
        <p:spPr>
          <a:xfrm>
            <a:off x="2286000" y="914400"/>
            <a:ext cx="6858000" cy="1246188"/>
          </a:xfrm>
          <a:prstGeom prst="rect">
            <a:avLst/>
          </a:prstGeom>
          <a:noFill/>
          <a:ln w="9525">
            <a:noFill/>
          </a:ln>
        </p:spPr>
        <p:txBody>
          <a:bodyPr>
            <a:spAutoFit/>
          </a:bodyPr>
          <a:lstStyle/>
          <a:p>
            <a:pPr eaLnBrk="0" hangingPunct="0">
              <a:spcBef>
                <a:spcPct val="50000"/>
              </a:spcBef>
            </a:pPr>
            <a:endParaRPr sz="1200" dirty="0">
              <a:latin typeface="Times New Roman" panose="02020603050405020304" pitchFamily="18" charset="0"/>
              <a:cs typeface="Times New Roman" panose="02020603050405020304" pitchFamily="18" charset="0"/>
            </a:endParaRPr>
          </a:p>
          <a:p>
            <a:pPr eaLnBrk="0" hangingPunct="0">
              <a:spcBef>
                <a:spcPct val="50000"/>
              </a:spcBef>
            </a:pPr>
            <a:r>
              <a:rPr dirty="0">
                <a:latin typeface="Arial" panose="020B0604020202020204" pitchFamily="34" charset="0"/>
                <a:cs typeface="Arial" panose="020B0604020202020204" pitchFamily="34" charset="0"/>
              </a:rPr>
              <a:t> </a:t>
            </a:r>
            <a:r>
              <a:rPr b="1" dirty="0">
                <a:latin typeface="Arial" panose="020B0604020202020204" pitchFamily="34" charset="0"/>
                <a:cs typeface="Arial" panose="020B0604020202020204" pitchFamily="34" charset="0"/>
              </a:rPr>
              <a:t>Sodium reabsorption makes both intracellular and extracellular fluid hypertonic to the tubular fluid. Water follows sodium into the peritubular capillaries.</a:t>
            </a:r>
            <a:endParaRPr sz="1200" b="1" dirty="0">
              <a:latin typeface="Times New Roman" panose="02020603050405020304" pitchFamily="18" charset="0"/>
              <a:ea typeface="Times New Roman" panose="02020603050405020304" pitchFamily="18" charset="0"/>
            </a:endParaRPr>
          </a:p>
        </p:txBody>
      </p:sp>
      <p:sp>
        <p:nvSpPr>
          <p:cNvPr id="47107" name="Rectangle 3"/>
          <p:cNvSpPr/>
          <p:nvPr/>
        </p:nvSpPr>
        <p:spPr>
          <a:xfrm>
            <a:off x="1981201" y="533401"/>
            <a:ext cx="7959725" cy="519113"/>
          </a:xfrm>
          <a:prstGeom prst="rect">
            <a:avLst/>
          </a:prstGeom>
          <a:noFill/>
          <a:ln w="9525">
            <a:noFill/>
          </a:ln>
        </p:spPr>
        <p:txBody>
          <a:bodyPr wrap="none">
            <a:spAutoFit/>
          </a:bodyPr>
          <a:lstStyle/>
          <a:p>
            <a:r>
              <a:rPr sz="2800" b="1" dirty="0">
                <a:solidFill>
                  <a:schemeClr val="accent2"/>
                </a:solidFill>
                <a:cs typeface="Arial" panose="020B0604020202020204" pitchFamily="34" charset="0"/>
              </a:rPr>
              <a:t>4)  Secondary water reabsorption via osmosis</a:t>
            </a:r>
            <a:endParaRPr sz="2800" b="1" dirty="0">
              <a:solidFill>
                <a:schemeClr val="accent2"/>
              </a:solidFill>
              <a:ea typeface="Arial" panose="020B0604020202020204" pitchFamily="34" charset="0"/>
            </a:endParaRPr>
          </a:p>
        </p:txBody>
      </p:sp>
      <p:pic>
        <p:nvPicPr>
          <p:cNvPr id="47108" name="Picture 4"/>
          <p:cNvPicPr>
            <a:picLocks noChangeAspect="1"/>
          </p:cNvPicPr>
          <p:nvPr/>
        </p:nvPicPr>
        <p:blipFill>
          <a:blip r:embed="rId2"/>
          <a:stretch>
            <a:fillRect/>
          </a:stretch>
        </p:blipFill>
        <p:spPr>
          <a:xfrm>
            <a:off x="1981200" y="3276601"/>
            <a:ext cx="8305800" cy="2613025"/>
          </a:xfrm>
          <a:prstGeom prst="rect">
            <a:avLst/>
          </a:prstGeom>
          <a:noFill/>
          <a:ln w="9525">
            <a:noFill/>
          </a:ln>
        </p:spPr>
      </p:pic>
      <p:sp>
        <p:nvSpPr>
          <p:cNvPr id="47109" name="Line 6"/>
          <p:cNvSpPr/>
          <p:nvPr/>
        </p:nvSpPr>
        <p:spPr>
          <a:xfrm flipH="1">
            <a:off x="3048000" y="4343400"/>
            <a:ext cx="1981200" cy="0"/>
          </a:xfrm>
          <a:prstGeom prst="line">
            <a:avLst/>
          </a:prstGeom>
          <a:ln w="38100" cap="flat" cmpd="sng">
            <a:solidFill>
              <a:schemeClr val="tx1"/>
            </a:solidFill>
            <a:prstDash val="solid"/>
            <a:headEnd type="none" w="med" len="med"/>
            <a:tailEnd type="triangle" w="med" len="med"/>
          </a:ln>
        </p:spPr>
      </p:sp>
      <p:sp>
        <p:nvSpPr>
          <p:cNvPr id="47110" name="Line 10"/>
          <p:cNvSpPr/>
          <p:nvPr/>
        </p:nvSpPr>
        <p:spPr>
          <a:xfrm flipH="1">
            <a:off x="7467600" y="4419600"/>
            <a:ext cx="1981200" cy="0"/>
          </a:xfrm>
          <a:prstGeom prst="line">
            <a:avLst/>
          </a:prstGeom>
          <a:ln w="38100" cap="flat" cmpd="sng">
            <a:solidFill>
              <a:schemeClr val="tx1"/>
            </a:solidFill>
            <a:prstDash val="solid"/>
            <a:headEnd type="none" w="med" len="med"/>
            <a:tailEnd type="triangle" w="med" len="med"/>
          </a:ln>
        </p:spPr>
      </p:sp>
      <p:sp>
        <p:nvSpPr>
          <p:cNvPr id="47111" name="Line 12"/>
          <p:cNvSpPr/>
          <p:nvPr/>
        </p:nvSpPr>
        <p:spPr>
          <a:xfrm flipH="1">
            <a:off x="7543800" y="5029200"/>
            <a:ext cx="1981200" cy="0"/>
          </a:xfrm>
          <a:prstGeom prst="line">
            <a:avLst/>
          </a:prstGeom>
          <a:ln w="38100" cap="flat" cmpd="sng">
            <a:solidFill>
              <a:schemeClr val="tx1"/>
            </a:solidFill>
            <a:prstDash val="solid"/>
            <a:headEnd type="none" w="med" len="med"/>
            <a:tailEnd type="triangle" w="med" len="med"/>
          </a:ln>
        </p:spPr>
      </p:sp>
      <p:sp>
        <p:nvSpPr>
          <p:cNvPr id="47112" name="Text Box 14"/>
          <p:cNvSpPr txBox="1"/>
          <p:nvPr/>
        </p:nvSpPr>
        <p:spPr>
          <a:xfrm>
            <a:off x="9601201" y="4800600"/>
            <a:ext cx="659155" cy="369332"/>
          </a:xfrm>
          <a:prstGeom prst="rect">
            <a:avLst/>
          </a:prstGeom>
          <a:noFill/>
          <a:ln w="9525">
            <a:noFill/>
          </a:ln>
        </p:spPr>
        <p:txBody>
          <a:bodyPr wrap="none">
            <a:spAutoFit/>
          </a:bodyPr>
          <a:lstStyle/>
          <a:p>
            <a:r>
              <a:rPr b="1" dirty="0">
                <a:latin typeface="Arial" panose="020B0604020202020204" pitchFamily="34" charset="0"/>
              </a:rPr>
              <a:t>H2O</a:t>
            </a:r>
          </a:p>
        </p:txBody>
      </p:sp>
      <p:sp>
        <p:nvSpPr>
          <p:cNvPr id="47113" name="Line 15"/>
          <p:cNvSpPr/>
          <p:nvPr/>
        </p:nvSpPr>
        <p:spPr>
          <a:xfrm flipH="1">
            <a:off x="3200400" y="5029200"/>
            <a:ext cx="1981200" cy="0"/>
          </a:xfrm>
          <a:prstGeom prst="line">
            <a:avLst/>
          </a:prstGeom>
          <a:ln w="38100" cap="flat" cmpd="sng">
            <a:solidFill>
              <a:schemeClr val="tx1"/>
            </a:solidFill>
            <a:prstDash val="solid"/>
            <a:headEnd type="none" w="med" len="med"/>
            <a:tailEnd type="triangle" w="med" len="med"/>
          </a:ln>
        </p:spPr>
      </p:sp>
      <p:sp>
        <p:nvSpPr>
          <p:cNvPr id="47114" name="Line 16"/>
          <p:cNvSpPr/>
          <p:nvPr/>
        </p:nvSpPr>
        <p:spPr>
          <a:xfrm>
            <a:off x="5410200" y="5029200"/>
            <a:ext cx="1981200" cy="0"/>
          </a:xfrm>
          <a:prstGeom prst="line">
            <a:avLst/>
          </a:prstGeom>
          <a:ln w="38100" cap="rnd" cmpd="sng">
            <a:solidFill>
              <a:schemeClr val="tx1"/>
            </a:solidFill>
            <a:prstDash val="sysDot"/>
            <a:headEnd type="none" w="med" len="med"/>
            <a:tailEnd type="none" w="med" len="med"/>
          </a:ln>
        </p:spPr>
      </p:sp>
      <p:sp>
        <p:nvSpPr>
          <p:cNvPr id="47115" name="Text Box 17"/>
          <p:cNvSpPr txBox="1"/>
          <p:nvPr/>
        </p:nvSpPr>
        <p:spPr>
          <a:xfrm>
            <a:off x="9601200" y="4191000"/>
            <a:ext cx="569387" cy="369332"/>
          </a:xfrm>
          <a:prstGeom prst="rect">
            <a:avLst/>
          </a:prstGeom>
          <a:noFill/>
          <a:ln w="9525">
            <a:noFill/>
          </a:ln>
        </p:spPr>
        <p:txBody>
          <a:bodyPr wrap="none">
            <a:spAutoFit/>
          </a:bodyPr>
          <a:lstStyle/>
          <a:p>
            <a:r>
              <a:rPr b="1" dirty="0">
                <a:latin typeface="Arial" panose="020B0604020202020204" pitchFamily="34" charset="0"/>
              </a:rPr>
              <a:t>Na</a:t>
            </a:r>
            <a:r>
              <a:rPr b="1" baseline="30000" dirty="0">
                <a:latin typeface="Arial" panose="020B0604020202020204" pitchFamily="34" charset="0"/>
              </a:rPr>
              <a:t>+</a:t>
            </a:r>
          </a:p>
        </p:txBody>
      </p:sp>
      <p:sp>
        <p:nvSpPr>
          <p:cNvPr id="47116" name="Text Box 18"/>
          <p:cNvSpPr txBox="1"/>
          <p:nvPr/>
        </p:nvSpPr>
        <p:spPr>
          <a:xfrm>
            <a:off x="5105400" y="4114800"/>
            <a:ext cx="569387" cy="369332"/>
          </a:xfrm>
          <a:prstGeom prst="rect">
            <a:avLst/>
          </a:prstGeom>
          <a:noFill/>
          <a:ln w="9525">
            <a:noFill/>
          </a:ln>
        </p:spPr>
        <p:txBody>
          <a:bodyPr wrap="none">
            <a:spAutoFit/>
          </a:bodyPr>
          <a:lstStyle/>
          <a:p>
            <a:r>
              <a:rPr b="1" dirty="0">
                <a:latin typeface="Arial" panose="020B0604020202020204" pitchFamily="34" charset="0"/>
              </a:rPr>
              <a:t>Na</a:t>
            </a:r>
            <a:r>
              <a:rPr b="1" baseline="30000" dirty="0">
                <a:latin typeface="Arial" panose="020B0604020202020204" pitchFamily="34" charset="0"/>
              </a:rPr>
              <a:t>+</a:t>
            </a:r>
          </a:p>
        </p:txBody>
      </p:sp>
      <p:sp>
        <p:nvSpPr>
          <p:cNvPr id="47117" name="Text Box 19"/>
          <p:cNvSpPr txBox="1"/>
          <p:nvPr/>
        </p:nvSpPr>
        <p:spPr>
          <a:xfrm>
            <a:off x="2286001" y="5791200"/>
            <a:ext cx="1120820" cy="369332"/>
          </a:xfrm>
          <a:prstGeom prst="rect">
            <a:avLst/>
          </a:prstGeom>
          <a:noFill/>
          <a:ln w="9525">
            <a:noFill/>
          </a:ln>
        </p:spPr>
        <p:txBody>
          <a:bodyPr wrap="none">
            <a:spAutoFit/>
          </a:bodyPr>
          <a:lstStyle/>
          <a:p>
            <a:r>
              <a:rPr b="1" dirty="0">
                <a:latin typeface="Arial" panose="020B0604020202020204" pitchFamily="34" charset="0"/>
              </a:rPr>
              <a:t>capillary</a:t>
            </a:r>
          </a:p>
        </p:txBody>
      </p:sp>
      <p:sp>
        <p:nvSpPr>
          <p:cNvPr id="47118" name="Text Box 20"/>
          <p:cNvSpPr txBox="1"/>
          <p:nvPr/>
        </p:nvSpPr>
        <p:spPr>
          <a:xfrm>
            <a:off x="5486400" y="5867400"/>
            <a:ext cx="1095172" cy="369332"/>
          </a:xfrm>
          <a:prstGeom prst="rect">
            <a:avLst/>
          </a:prstGeom>
          <a:noFill/>
          <a:ln w="9525">
            <a:noFill/>
          </a:ln>
        </p:spPr>
        <p:txBody>
          <a:bodyPr wrap="none">
            <a:spAutoFit/>
          </a:bodyPr>
          <a:lstStyle/>
          <a:p>
            <a:r>
              <a:rPr b="1" dirty="0">
                <a:latin typeface="Arial" panose="020B0604020202020204" pitchFamily="34" charset="0"/>
              </a:rPr>
              <a:t>PCT cell</a:t>
            </a:r>
          </a:p>
        </p:txBody>
      </p:sp>
      <p:sp>
        <p:nvSpPr>
          <p:cNvPr id="47119" name="Text Box 21"/>
          <p:cNvSpPr txBox="1"/>
          <p:nvPr/>
        </p:nvSpPr>
        <p:spPr>
          <a:xfrm>
            <a:off x="9367838" y="5867401"/>
            <a:ext cx="1013932" cy="646331"/>
          </a:xfrm>
          <a:prstGeom prst="rect">
            <a:avLst/>
          </a:prstGeom>
          <a:noFill/>
          <a:ln w="9525">
            <a:noFill/>
          </a:ln>
        </p:spPr>
        <p:txBody>
          <a:bodyPr wrap="none">
            <a:spAutoFit/>
          </a:bodyPr>
          <a:lstStyle/>
          <a:p>
            <a:r>
              <a:rPr b="1" dirty="0">
                <a:latin typeface="Arial" panose="020B0604020202020204" pitchFamily="34" charset="0"/>
              </a:rPr>
              <a:t>Tubular</a:t>
            </a:r>
          </a:p>
          <a:p>
            <a:r>
              <a:rPr b="1" dirty="0">
                <a:latin typeface="Arial" panose="020B0604020202020204" pitchFamily="34" charset="0"/>
              </a:rPr>
              <a:t>lumen</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44</a:t>
            </a:fld>
            <a:endParaRPr lang="en-US" altLang="en-US" dirty="0">
              <a:latin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p:nvPr/>
        </p:nvSpPr>
        <p:spPr>
          <a:xfrm>
            <a:off x="2971800" y="1676400"/>
            <a:ext cx="6858000" cy="1062038"/>
          </a:xfrm>
          <a:prstGeom prst="rect">
            <a:avLst/>
          </a:prstGeom>
          <a:noFill/>
          <a:ln w="9525">
            <a:noFill/>
          </a:ln>
        </p:spPr>
        <p:txBody>
          <a:bodyPr>
            <a:spAutoFit/>
          </a:bodyPr>
          <a:lstStyle/>
          <a:p>
            <a:pPr eaLnBrk="0" hangingPunct="0">
              <a:spcBef>
                <a:spcPct val="50000"/>
              </a:spcBef>
            </a:pPr>
            <a:r>
              <a:rPr dirty="0">
                <a:latin typeface="Arial" panose="020B0604020202020204" pitchFamily="34" charset="0"/>
                <a:cs typeface="Arial" panose="020B0604020202020204" pitchFamily="34" charset="0"/>
              </a:rPr>
              <a:t>	</a:t>
            </a:r>
            <a:r>
              <a:rPr b="1" dirty="0">
                <a:latin typeface="Arial" panose="020B0604020202020204" pitchFamily="34" charset="0"/>
                <a:cs typeface="Arial" panose="020B0604020202020204" pitchFamily="34" charset="0"/>
              </a:rPr>
              <a:t>Negative ions tend to follow the positive sodium ions by electrostatic attraction.</a:t>
            </a:r>
            <a:endParaRPr sz="1200" b="1" dirty="0">
              <a:latin typeface="Times New Roman" panose="02020603050405020304" pitchFamily="18" charset="0"/>
              <a:cs typeface="Times New Roman" panose="02020603050405020304" pitchFamily="18" charset="0"/>
            </a:endParaRPr>
          </a:p>
          <a:p>
            <a:pPr eaLnBrk="0" hangingPunct="0">
              <a:spcBef>
                <a:spcPct val="50000"/>
              </a:spcBef>
            </a:pPr>
            <a:r>
              <a:rPr dirty="0">
                <a:latin typeface="Arial" panose="020B0604020202020204" pitchFamily="34" charset="0"/>
                <a:cs typeface="Arial" panose="020B0604020202020204" pitchFamily="34" charset="0"/>
              </a:rPr>
              <a:t> </a:t>
            </a:r>
            <a:endParaRPr sz="1200" dirty="0">
              <a:latin typeface="Times New Roman" panose="02020603050405020304" pitchFamily="18" charset="0"/>
              <a:ea typeface="Times New Roman" panose="02020603050405020304" pitchFamily="18" charset="0"/>
            </a:endParaRPr>
          </a:p>
        </p:txBody>
      </p:sp>
      <p:sp>
        <p:nvSpPr>
          <p:cNvPr id="48131" name="Rectangle 3"/>
          <p:cNvSpPr/>
          <p:nvPr/>
        </p:nvSpPr>
        <p:spPr>
          <a:xfrm>
            <a:off x="2362200" y="685800"/>
            <a:ext cx="6858000" cy="946150"/>
          </a:xfrm>
          <a:prstGeom prst="rect">
            <a:avLst/>
          </a:prstGeom>
          <a:noFill/>
          <a:ln w="9525">
            <a:noFill/>
          </a:ln>
        </p:spPr>
        <p:txBody>
          <a:bodyPr>
            <a:spAutoFit/>
          </a:bodyPr>
          <a:lstStyle/>
          <a:p>
            <a:pPr eaLnBrk="0" hangingPunct="0">
              <a:spcBef>
                <a:spcPct val="50000"/>
              </a:spcBef>
            </a:pPr>
            <a:r>
              <a:rPr sz="2800" b="1" dirty="0">
                <a:solidFill>
                  <a:schemeClr val="accent2"/>
                </a:solidFill>
                <a:cs typeface="Arial" panose="020B0604020202020204" pitchFamily="34" charset="0"/>
              </a:rPr>
              <a:t>5) Secondary ion reabsorption via electrostatic attraction </a:t>
            </a:r>
            <a:endParaRPr sz="2800" b="1" dirty="0">
              <a:solidFill>
                <a:schemeClr val="accent2"/>
              </a:solidFill>
              <a:ea typeface="Arial" panose="020B0604020202020204" pitchFamily="34" charset="0"/>
            </a:endParaRPr>
          </a:p>
        </p:txBody>
      </p:sp>
      <p:pic>
        <p:nvPicPr>
          <p:cNvPr id="48132" name="Picture 4"/>
          <p:cNvPicPr>
            <a:picLocks noChangeAspect="1"/>
          </p:cNvPicPr>
          <p:nvPr/>
        </p:nvPicPr>
        <p:blipFill>
          <a:blip r:embed="rId2"/>
          <a:stretch>
            <a:fillRect/>
          </a:stretch>
        </p:blipFill>
        <p:spPr>
          <a:xfrm>
            <a:off x="1905000" y="2819401"/>
            <a:ext cx="8305800" cy="2613025"/>
          </a:xfrm>
          <a:prstGeom prst="rect">
            <a:avLst/>
          </a:prstGeom>
          <a:noFill/>
          <a:ln w="9525">
            <a:noFill/>
          </a:ln>
        </p:spPr>
      </p:pic>
      <p:sp>
        <p:nvSpPr>
          <p:cNvPr id="48133" name="Line 5"/>
          <p:cNvSpPr/>
          <p:nvPr/>
        </p:nvSpPr>
        <p:spPr>
          <a:xfrm flipH="1">
            <a:off x="3048000" y="3886200"/>
            <a:ext cx="1981200" cy="0"/>
          </a:xfrm>
          <a:prstGeom prst="line">
            <a:avLst/>
          </a:prstGeom>
          <a:ln w="38100" cap="flat" cmpd="sng">
            <a:solidFill>
              <a:schemeClr val="tx1"/>
            </a:solidFill>
            <a:prstDash val="solid"/>
            <a:headEnd type="none" w="med" len="med"/>
            <a:tailEnd type="triangle" w="med" len="med"/>
          </a:ln>
        </p:spPr>
      </p:sp>
      <p:sp>
        <p:nvSpPr>
          <p:cNvPr id="48134" name="Text Box 6"/>
          <p:cNvSpPr txBox="1"/>
          <p:nvPr/>
        </p:nvSpPr>
        <p:spPr>
          <a:xfrm>
            <a:off x="5105401" y="3657600"/>
            <a:ext cx="479618" cy="369332"/>
          </a:xfrm>
          <a:prstGeom prst="rect">
            <a:avLst/>
          </a:prstGeom>
          <a:noFill/>
          <a:ln w="9525">
            <a:noFill/>
          </a:ln>
        </p:spPr>
        <p:txBody>
          <a:bodyPr wrap="none">
            <a:spAutoFit/>
          </a:bodyPr>
          <a:lstStyle/>
          <a:p>
            <a:r>
              <a:rPr b="1" dirty="0">
                <a:latin typeface="Arial" panose="020B0604020202020204" pitchFamily="34" charset="0"/>
              </a:rPr>
              <a:t>Na</a:t>
            </a:r>
          </a:p>
        </p:txBody>
      </p:sp>
      <p:sp>
        <p:nvSpPr>
          <p:cNvPr id="48135" name="Line 7"/>
          <p:cNvSpPr/>
          <p:nvPr/>
        </p:nvSpPr>
        <p:spPr>
          <a:xfrm flipH="1">
            <a:off x="7467600" y="3962400"/>
            <a:ext cx="1981200" cy="0"/>
          </a:xfrm>
          <a:prstGeom prst="line">
            <a:avLst/>
          </a:prstGeom>
          <a:ln w="38100" cap="flat" cmpd="sng">
            <a:solidFill>
              <a:schemeClr val="tx1"/>
            </a:solidFill>
            <a:prstDash val="solid"/>
            <a:headEnd type="none" w="med" len="med"/>
            <a:tailEnd type="triangle" w="med" len="med"/>
          </a:ln>
        </p:spPr>
      </p:sp>
      <p:sp>
        <p:nvSpPr>
          <p:cNvPr id="48136" name="Text Box 8"/>
          <p:cNvSpPr txBox="1"/>
          <p:nvPr/>
        </p:nvSpPr>
        <p:spPr>
          <a:xfrm>
            <a:off x="9525000" y="3733800"/>
            <a:ext cx="569387" cy="369332"/>
          </a:xfrm>
          <a:prstGeom prst="rect">
            <a:avLst/>
          </a:prstGeom>
          <a:noFill/>
          <a:ln w="9525">
            <a:noFill/>
          </a:ln>
        </p:spPr>
        <p:txBody>
          <a:bodyPr wrap="none">
            <a:spAutoFit/>
          </a:bodyPr>
          <a:lstStyle/>
          <a:p>
            <a:r>
              <a:rPr b="1" dirty="0">
                <a:latin typeface="Arial" panose="020B0604020202020204" pitchFamily="34" charset="0"/>
              </a:rPr>
              <a:t>Na</a:t>
            </a:r>
            <a:r>
              <a:rPr b="1" baseline="30000" dirty="0">
                <a:latin typeface="Arial" panose="020B0604020202020204" pitchFamily="34" charset="0"/>
              </a:rPr>
              <a:t>+</a:t>
            </a:r>
          </a:p>
        </p:txBody>
      </p:sp>
      <p:sp>
        <p:nvSpPr>
          <p:cNvPr id="48137" name="Line 9"/>
          <p:cNvSpPr/>
          <p:nvPr/>
        </p:nvSpPr>
        <p:spPr>
          <a:xfrm flipH="1">
            <a:off x="7543800" y="4572000"/>
            <a:ext cx="1981200" cy="0"/>
          </a:xfrm>
          <a:prstGeom prst="line">
            <a:avLst/>
          </a:prstGeom>
          <a:ln w="38100" cap="flat" cmpd="sng">
            <a:solidFill>
              <a:schemeClr val="tx1"/>
            </a:solidFill>
            <a:prstDash val="solid"/>
            <a:headEnd type="none" w="med" len="med"/>
            <a:tailEnd type="triangle" w="med" len="med"/>
          </a:ln>
        </p:spPr>
      </p:sp>
      <p:sp>
        <p:nvSpPr>
          <p:cNvPr id="48138" name="Text Box 10"/>
          <p:cNvSpPr txBox="1"/>
          <p:nvPr/>
        </p:nvSpPr>
        <p:spPr>
          <a:xfrm>
            <a:off x="9601201" y="4343400"/>
            <a:ext cx="466794" cy="369332"/>
          </a:xfrm>
          <a:prstGeom prst="rect">
            <a:avLst/>
          </a:prstGeom>
          <a:noFill/>
          <a:ln w="9525">
            <a:noFill/>
          </a:ln>
        </p:spPr>
        <p:txBody>
          <a:bodyPr wrap="none">
            <a:spAutoFit/>
          </a:bodyPr>
          <a:lstStyle/>
          <a:p>
            <a:r>
              <a:rPr b="1" dirty="0">
                <a:latin typeface="Arial" panose="020B0604020202020204" pitchFamily="34" charset="0"/>
              </a:rPr>
              <a:t>Cl</a:t>
            </a:r>
            <a:r>
              <a:rPr b="1" baseline="30000" dirty="0">
                <a:latin typeface="Arial" panose="020B0604020202020204" pitchFamily="34" charset="0"/>
              </a:rPr>
              <a:t>-</a:t>
            </a:r>
          </a:p>
        </p:txBody>
      </p:sp>
      <p:sp>
        <p:nvSpPr>
          <p:cNvPr id="48139" name="Line 11"/>
          <p:cNvSpPr/>
          <p:nvPr/>
        </p:nvSpPr>
        <p:spPr>
          <a:xfrm flipH="1">
            <a:off x="3200400" y="4572000"/>
            <a:ext cx="1981200" cy="0"/>
          </a:xfrm>
          <a:prstGeom prst="line">
            <a:avLst/>
          </a:prstGeom>
          <a:ln w="38100" cap="flat" cmpd="sng">
            <a:solidFill>
              <a:schemeClr val="tx1"/>
            </a:solidFill>
            <a:prstDash val="solid"/>
            <a:headEnd type="none" w="med" len="med"/>
            <a:tailEnd type="triangle" w="med" len="med"/>
          </a:ln>
        </p:spPr>
      </p:sp>
      <p:sp>
        <p:nvSpPr>
          <p:cNvPr id="48140" name="Line 12"/>
          <p:cNvSpPr/>
          <p:nvPr/>
        </p:nvSpPr>
        <p:spPr>
          <a:xfrm>
            <a:off x="5410200" y="4572000"/>
            <a:ext cx="1981200" cy="0"/>
          </a:xfrm>
          <a:prstGeom prst="line">
            <a:avLst/>
          </a:prstGeom>
          <a:ln w="38100" cap="rnd" cmpd="sng">
            <a:solidFill>
              <a:schemeClr val="tx1"/>
            </a:solidFill>
            <a:prstDash val="sysDot"/>
            <a:headEnd type="none" w="med" len="med"/>
            <a:tailEnd type="none" w="med" len="med"/>
          </a:ln>
        </p:spPr>
      </p:sp>
      <p:sp>
        <p:nvSpPr>
          <p:cNvPr id="48141" name="Text Box 13"/>
          <p:cNvSpPr txBox="1"/>
          <p:nvPr/>
        </p:nvSpPr>
        <p:spPr>
          <a:xfrm>
            <a:off x="2286001" y="5332413"/>
            <a:ext cx="1120820" cy="369332"/>
          </a:xfrm>
          <a:prstGeom prst="rect">
            <a:avLst/>
          </a:prstGeom>
          <a:noFill/>
          <a:ln w="9525">
            <a:noFill/>
          </a:ln>
        </p:spPr>
        <p:txBody>
          <a:bodyPr wrap="none">
            <a:spAutoFit/>
          </a:bodyPr>
          <a:lstStyle/>
          <a:p>
            <a:r>
              <a:rPr b="1" dirty="0">
                <a:latin typeface="Arial" panose="020B0604020202020204" pitchFamily="34" charset="0"/>
              </a:rPr>
              <a:t>capillary</a:t>
            </a:r>
          </a:p>
        </p:txBody>
      </p:sp>
      <p:sp>
        <p:nvSpPr>
          <p:cNvPr id="48142" name="Text Box 14"/>
          <p:cNvSpPr txBox="1"/>
          <p:nvPr/>
        </p:nvSpPr>
        <p:spPr>
          <a:xfrm>
            <a:off x="5486400" y="5410200"/>
            <a:ext cx="1095172" cy="369332"/>
          </a:xfrm>
          <a:prstGeom prst="rect">
            <a:avLst/>
          </a:prstGeom>
          <a:noFill/>
          <a:ln w="9525">
            <a:noFill/>
          </a:ln>
        </p:spPr>
        <p:txBody>
          <a:bodyPr wrap="none">
            <a:spAutoFit/>
          </a:bodyPr>
          <a:lstStyle/>
          <a:p>
            <a:r>
              <a:rPr b="1" dirty="0">
                <a:latin typeface="Arial" panose="020B0604020202020204" pitchFamily="34" charset="0"/>
              </a:rPr>
              <a:t>PCT cell</a:t>
            </a:r>
          </a:p>
        </p:txBody>
      </p:sp>
      <p:sp>
        <p:nvSpPr>
          <p:cNvPr id="48143" name="Text Box 15"/>
          <p:cNvSpPr txBox="1"/>
          <p:nvPr/>
        </p:nvSpPr>
        <p:spPr>
          <a:xfrm>
            <a:off x="9367838" y="5410201"/>
            <a:ext cx="1013932" cy="646331"/>
          </a:xfrm>
          <a:prstGeom prst="rect">
            <a:avLst/>
          </a:prstGeom>
          <a:noFill/>
          <a:ln w="9525">
            <a:noFill/>
          </a:ln>
        </p:spPr>
        <p:txBody>
          <a:bodyPr wrap="none">
            <a:spAutoFit/>
          </a:bodyPr>
          <a:lstStyle/>
          <a:p>
            <a:r>
              <a:rPr b="1" dirty="0">
                <a:latin typeface="Arial" panose="020B0604020202020204" pitchFamily="34" charset="0"/>
              </a:rPr>
              <a:t>Tubular</a:t>
            </a:r>
          </a:p>
          <a:p>
            <a:r>
              <a:rPr b="1" dirty="0">
                <a:latin typeface="Arial" panose="020B0604020202020204" pitchFamily="34" charset="0"/>
              </a:rPr>
              <a:t>lumen</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45</a:t>
            </a:fld>
            <a:endParaRPr lang="en-US" altLang="en-US" dirty="0">
              <a:latin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ln/>
        </p:spPr>
        <p:txBody>
          <a:bodyPr vert="horz" wrap="square" lIns="91440" tIns="45720" rIns="91440" bIns="45720" rtlCol="0" anchor="b">
            <a:normAutofit/>
          </a:bodyPr>
          <a:lstStyle/>
          <a:p>
            <a:r>
              <a:rPr dirty="0"/>
              <a:t>Transport maximum</a:t>
            </a:r>
          </a:p>
        </p:txBody>
      </p:sp>
      <p:sp>
        <p:nvSpPr>
          <p:cNvPr id="49155" name="Content Placeholder 2"/>
          <p:cNvSpPr>
            <a:spLocks noGrp="1"/>
          </p:cNvSpPr>
          <p:nvPr>
            <p:ph idx="1"/>
          </p:nvPr>
        </p:nvSpPr>
        <p:spPr>
          <a:xfrm>
            <a:off x="1676400" y="1447801"/>
            <a:ext cx="8839200" cy="4683125"/>
          </a:xfrm>
          <a:ln/>
        </p:spPr>
        <p:txBody>
          <a:bodyPr vert="horz" wrap="square" lIns="91440" tIns="45720" rIns="91440" bIns="45720" rtlCol="0" anchor="t">
            <a:normAutofit/>
          </a:bodyPr>
          <a:lstStyle/>
          <a:p>
            <a:pPr defTabSz="0">
              <a:tabLst>
                <a:tab pos="103581200" algn="l"/>
                <a:tab pos="0" algn="l"/>
                <a:tab pos="457200" algn="l"/>
                <a:tab pos="914400" algn="l"/>
                <a:tab pos="1028700" algn="l"/>
                <a:tab pos="1143000" algn="l"/>
              </a:tabLst>
            </a:pPr>
            <a:r>
              <a:rPr dirty="0">
                <a:cs typeface="Arial" panose="020B0604020202020204" pitchFamily="34" charset="0"/>
              </a:rPr>
              <a:t>There is a limit to the amount of solute that the renal tubule can reabsorb because there are limited numbers of carrier molecules in the plasma membranes. </a:t>
            </a:r>
          </a:p>
          <a:p>
            <a:pPr defTabSz="0">
              <a:tabLst>
                <a:tab pos="103581200" algn="l"/>
                <a:tab pos="0" algn="l"/>
                <a:tab pos="457200" algn="l"/>
                <a:tab pos="914400" algn="l"/>
                <a:tab pos="1028700" algn="l"/>
                <a:tab pos="1143000" algn="l"/>
              </a:tabLst>
            </a:pPr>
            <a:r>
              <a:rPr dirty="0">
                <a:cs typeface="Arial" panose="020B0604020202020204" pitchFamily="34" charset="0"/>
              </a:rPr>
              <a:t>The maximum capacity of kidney for reabsorption of a substance is called as transport maximum or renal threshold.</a:t>
            </a:r>
          </a:p>
          <a:p>
            <a:pPr defTabSz="0">
              <a:tabLst>
                <a:tab pos="103581200" algn="l"/>
                <a:tab pos="0" algn="l"/>
                <a:tab pos="457200" algn="l"/>
                <a:tab pos="914400" algn="l"/>
                <a:tab pos="1028700" algn="l"/>
                <a:tab pos="1143000" algn="l"/>
              </a:tabLst>
            </a:pPr>
            <a:r>
              <a:rPr dirty="0">
                <a:cs typeface="Arial" panose="020B0604020202020204" pitchFamily="34" charset="0"/>
              </a:rPr>
              <a:t>If all the transporters are occupied as solute molecules pass through, some solute will remain in the tubular fluid and appear in the urine.</a:t>
            </a:r>
            <a:r>
              <a:rPr dirty="0">
                <a:latin typeface="Times New Roman" panose="02020603050405020304" pitchFamily="18" charset="0"/>
              </a:rPr>
              <a:t> </a:t>
            </a:r>
            <a:endParaRPr dirty="0"/>
          </a:p>
          <a:p>
            <a:pPr defTabSz="0">
              <a:tabLst>
                <a:tab pos="103581200" algn="l"/>
                <a:tab pos="0" algn="l"/>
                <a:tab pos="457200" algn="l"/>
                <a:tab pos="914400" algn="l"/>
                <a:tab pos="1028700" algn="l"/>
                <a:tab pos="1143000" algn="l"/>
              </a:tabLst>
            </a:pPr>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46</a:t>
            </a:fld>
            <a:endParaRPr lang="en-US" altLang="en-US" dirty="0">
              <a:latin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ln/>
        </p:spPr>
        <p:txBody>
          <a:bodyPr vert="horz" wrap="square" lIns="91440" tIns="45720" rIns="91440" bIns="45720" rtlCol="0" anchor="b">
            <a:normAutofit/>
          </a:bodyPr>
          <a:lstStyle/>
          <a:p>
            <a:r>
              <a:rPr dirty="0"/>
              <a:t>Reabsorption in LH</a:t>
            </a:r>
          </a:p>
        </p:txBody>
      </p:sp>
      <p:sp>
        <p:nvSpPr>
          <p:cNvPr id="50179" name="Content Placeholder 2"/>
          <p:cNvSpPr>
            <a:spLocks noGrp="1"/>
          </p:cNvSpPr>
          <p:nvPr>
            <p:ph idx="1"/>
          </p:nvPr>
        </p:nvSpPr>
        <p:spPr>
          <a:xfrm>
            <a:off x="1981200" y="1719263"/>
            <a:ext cx="8458200" cy="4411662"/>
          </a:xfrm>
          <a:ln/>
        </p:spPr>
        <p:txBody>
          <a:bodyPr vert="horz" wrap="square" lIns="91440" tIns="45720" rIns="91440" bIns="45720" rtlCol="0" anchor="t">
            <a:normAutofit/>
          </a:bodyPr>
          <a:lstStyle/>
          <a:p>
            <a:pPr defTabSz="0">
              <a:tabLst>
                <a:tab pos="103581200" algn="l"/>
                <a:tab pos="0" algn="l"/>
                <a:tab pos="457200" algn="l"/>
              </a:tabLst>
            </a:pPr>
            <a:r>
              <a:rPr dirty="0">
                <a:cs typeface="Arial" panose="020B0604020202020204" pitchFamily="34" charset="0"/>
              </a:rPr>
              <a:t>The primary purpose is to establish a high extracellular osmotic concentration. </a:t>
            </a:r>
          </a:p>
          <a:p>
            <a:pPr defTabSz="0">
              <a:tabLst>
                <a:tab pos="103581200" algn="l"/>
                <a:tab pos="0" algn="l"/>
                <a:tab pos="457200" algn="l"/>
              </a:tabLst>
            </a:pPr>
            <a:r>
              <a:rPr dirty="0">
                <a:cs typeface="Arial" panose="020B0604020202020204" pitchFamily="34" charset="0"/>
              </a:rPr>
              <a:t>The thick ascending limb reabsorbs solutes but is impermeable to water. Thus, the tubular fluid becomes very diluted while extracellular fluid becomes very concentrated with solutes. </a:t>
            </a:r>
          </a:p>
          <a:p>
            <a:pPr defTabSz="0">
              <a:tabLst>
                <a:tab pos="103581200" algn="l"/>
                <a:tab pos="0" algn="l"/>
                <a:tab pos="457200" algn="l"/>
              </a:tabLst>
            </a:pPr>
            <a:r>
              <a:rPr dirty="0">
                <a:cs typeface="Arial" panose="020B0604020202020204" pitchFamily="34" charset="0"/>
              </a:rPr>
              <a:t>The high osmolarity enables the collecting duct to concentrate the urine later. </a:t>
            </a:r>
          </a:p>
          <a:p>
            <a:pPr defTabSz="0">
              <a:tabLst>
                <a:tab pos="103581200" algn="l"/>
                <a:tab pos="0" algn="l"/>
                <a:tab pos="457200" algn="l"/>
              </a:tabLst>
            </a:pPr>
            <a:endParaRPr dirty="0">
              <a:cs typeface="Arial" panose="020B0604020202020204" pitchFamily="34" charset="0"/>
            </a:endParaRPr>
          </a:p>
          <a:p>
            <a:pPr defTabSz="0">
              <a:tabLst>
                <a:tab pos="103581200" algn="l"/>
                <a:tab pos="0" algn="l"/>
                <a:tab pos="457200" algn="l"/>
              </a:tabLst>
            </a:pPr>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47</a:t>
            </a:fld>
            <a:endParaRPr lang="en-US" altLang="en-US" dirty="0">
              <a:latin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3"/>
          <p:cNvPicPr>
            <a:picLocks noChangeAspect="1"/>
          </p:cNvPicPr>
          <p:nvPr/>
        </p:nvPicPr>
        <p:blipFill>
          <a:blip r:embed="rId2"/>
          <a:stretch>
            <a:fillRect/>
          </a:stretch>
        </p:blipFill>
        <p:spPr>
          <a:xfrm>
            <a:off x="2743200" y="1066800"/>
            <a:ext cx="6400800" cy="5029200"/>
          </a:xfrm>
          <a:prstGeom prst="rect">
            <a:avLst/>
          </a:prstGeom>
          <a:noFill/>
          <a:ln w="9525">
            <a:noFill/>
          </a:ln>
        </p:spPr>
      </p:pic>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48</a:t>
            </a:fld>
            <a:endParaRPr lang="en-US" altLang="en-US" dirty="0">
              <a:latin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981200" y="122238"/>
            <a:ext cx="7543800" cy="715962"/>
          </a:xfrm>
          <a:ln/>
        </p:spPr>
        <p:txBody>
          <a:bodyPr vert="horz" wrap="square" lIns="91440" tIns="45720" rIns="91440" bIns="45720" rtlCol="0" anchor="b">
            <a:normAutofit/>
          </a:bodyPr>
          <a:lstStyle/>
          <a:p>
            <a:r>
              <a:rPr dirty="0"/>
              <a:t>Reabsorption in DCT &amp; CT</a:t>
            </a:r>
          </a:p>
        </p:txBody>
      </p:sp>
      <p:sp>
        <p:nvSpPr>
          <p:cNvPr id="52227" name="Content Placeholder 2"/>
          <p:cNvSpPr>
            <a:spLocks noGrp="1"/>
          </p:cNvSpPr>
          <p:nvPr>
            <p:ph idx="1"/>
          </p:nvPr>
        </p:nvSpPr>
        <p:spPr>
          <a:xfrm>
            <a:off x="1676400" y="914401"/>
            <a:ext cx="8763000" cy="5216525"/>
          </a:xfrm>
          <a:ln/>
        </p:spPr>
        <p:txBody>
          <a:bodyPr vert="horz" wrap="square" lIns="91440" tIns="45720" rIns="91440" bIns="45720" rtlCol="0" anchor="t">
            <a:normAutofit/>
          </a:bodyPr>
          <a:lstStyle/>
          <a:p>
            <a:pPr algn="just" defTabSz="0">
              <a:buChar char="-"/>
              <a:tabLst>
                <a:tab pos="103581200" algn="l"/>
                <a:tab pos="0" algn="l"/>
                <a:tab pos="457200" algn="l"/>
              </a:tabLst>
            </a:pPr>
            <a:r>
              <a:rPr dirty="0">
                <a:cs typeface="Arial" panose="020B0604020202020204" pitchFamily="34" charset="0"/>
              </a:rPr>
              <a:t>Fluid arriving in the DCT still contains about 20% of the water and 10% of the salts of the glomerular filtrate. </a:t>
            </a:r>
          </a:p>
          <a:p>
            <a:pPr algn="just" defTabSz="0">
              <a:buChar char="-"/>
              <a:tabLst>
                <a:tab pos="103581200" algn="l"/>
                <a:tab pos="0" algn="l"/>
                <a:tab pos="457200" algn="l"/>
              </a:tabLst>
            </a:pPr>
            <a:r>
              <a:rPr dirty="0">
                <a:cs typeface="Arial" panose="020B0604020202020204" pitchFamily="34" charset="0"/>
              </a:rPr>
              <a:t>A distinguishing feature of these parts of the renal tubule is that they are under </a:t>
            </a:r>
            <a:r>
              <a:rPr b="1" i="1" dirty="0">
                <a:solidFill>
                  <a:schemeClr val="accent2"/>
                </a:solidFill>
                <a:cs typeface="Arial" panose="020B0604020202020204" pitchFamily="34" charset="0"/>
              </a:rPr>
              <a:t>hormonal control</a:t>
            </a:r>
            <a:r>
              <a:rPr b="1" dirty="0">
                <a:cs typeface="Arial" panose="020B0604020202020204" pitchFamily="34" charset="0"/>
              </a:rPr>
              <a:t>.</a:t>
            </a:r>
            <a:r>
              <a:rPr sz="1400" dirty="0">
                <a:latin typeface="Times New Roman" panose="02020603050405020304" pitchFamily="18" charset="0"/>
              </a:rPr>
              <a:t> </a:t>
            </a:r>
          </a:p>
          <a:p>
            <a:pPr algn="just" defTabSz="0">
              <a:buChar char="-"/>
              <a:tabLst>
                <a:tab pos="103581200" algn="l"/>
                <a:tab pos="0" algn="l"/>
                <a:tab pos="457200" algn="l"/>
              </a:tabLst>
            </a:pPr>
            <a:r>
              <a:rPr b="1" dirty="0"/>
              <a:t>Aldosterone</a:t>
            </a:r>
            <a:r>
              <a:rPr dirty="0"/>
              <a:t>, secreted by adrenal cortex in response to decrease in Na in blood or fall in BP. It acts on DCT &amp; CT to increase reabsorption of water, Na &amp; Cl &amp; excretion of K. </a:t>
            </a:r>
          </a:p>
          <a:p>
            <a:pPr algn="just" defTabSz="0">
              <a:buChar char="-"/>
              <a:tabLst>
                <a:tab pos="103581200" algn="l"/>
                <a:tab pos="0" algn="l"/>
                <a:tab pos="457200" algn="l"/>
              </a:tabLst>
            </a:pPr>
            <a:r>
              <a:rPr dirty="0"/>
              <a:t>It helps to maintain blood volume &amp; BP via Renin-Angiotensin-Aldosterone system</a:t>
            </a:r>
          </a:p>
          <a:p>
            <a:pPr defTabSz="0">
              <a:tabLst>
                <a:tab pos="103581200" algn="l"/>
                <a:tab pos="0" algn="l"/>
                <a:tab pos="457200" algn="l"/>
              </a:tabLst>
            </a:pPr>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49</a:t>
            </a:fld>
            <a:endParaRPr lang="en-US" altLang="en-US" dirty="0">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title"/>
          </p:nvPr>
        </p:nvSpPr>
        <p:spPr>
          <a:ln/>
        </p:spPr>
        <p:txBody>
          <a:bodyPr vert="horz" wrap="square" lIns="91440" tIns="45720" rIns="91440" bIns="45720" rtlCol="0" anchor="b">
            <a:normAutofit/>
          </a:bodyPr>
          <a:lstStyle/>
          <a:p>
            <a:pPr eaLnBrk="1" hangingPunct="1"/>
            <a:r>
              <a:rPr dirty="0"/>
              <a:t>Kidney</a:t>
            </a:r>
          </a:p>
        </p:txBody>
      </p:sp>
      <p:sp>
        <p:nvSpPr>
          <p:cNvPr id="9219" name="Rectangle 3"/>
          <p:cNvSpPr>
            <a:spLocks noGrp="1"/>
          </p:cNvSpPr>
          <p:nvPr>
            <p:ph idx="1"/>
          </p:nvPr>
        </p:nvSpPr>
        <p:spPr>
          <a:xfrm>
            <a:off x="1981200" y="1719264"/>
            <a:ext cx="8229600" cy="4757737"/>
          </a:xfrm>
          <a:ln/>
        </p:spPr>
        <p:txBody>
          <a:bodyPr vert="horz" wrap="square" lIns="91440" tIns="45720" rIns="91440" bIns="45720" rtlCol="0" anchor="t">
            <a:normAutofit/>
          </a:bodyPr>
          <a:lstStyle/>
          <a:p>
            <a:pPr eaLnBrk="1" hangingPunct="1"/>
            <a:r>
              <a:rPr dirty="0"/>
              <a:t>Is a bean shaped excretory organ present in posterior abdominal cavity, just below the diaphragm; one on either side of the vertebral column.</a:t>
            </a:r>
          </a:p>
          <a:p>
            <a:pPr eaLnBrk="1" hangingPunct="1"/>
            <a:r>
              <a:rPr dirty="0"/>
              <a:t>It occupies the space from 12</a:t>
            </a:r>
            <a:r>
              <a:rPr baseline="30000" dirty="0"/>
              <a:t>th</a:t>
            </a:r>
            <a:r>
              <a:rPr dirty="0"/>
              <a:t> TV upto 3</a:t>
            </a:r>
            <a:r>
              <a:rPr baseline="30000" dirty="0"/>
              <a:t>rd</a:t>
            </a:r>
            <a:r>
              <a:rPr dirty="0"/>
              <a:t> LV.</a:t>
            </a:r>
          </a:p>
          <a:p>
            <a:pPr eaLnBrk="1" hangingPunct="1"/>
            <a:r>
              <a:rPr dirty="0"/>
              <a:t>11 cm long, 6 cm width, 3 cm thick, 150 g weight.</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5</a:t>
            </a:fld>
            <a:endParaRPr lang="en-US" altLang="en-US" dirty="0">
              <a:latin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ln/>
        </p:spPr>
        <p:txBody>
          <a:bodyPr vert="horz" wrap="square" lIns="91440" tIns="45720" rIns="91440" bIns="45720" rtlCol="0" anchor="b">
            <a:normAutofit/>
          </a:bodyPr>
          <a:lstStyle/>
          <a:p>
            <a:endParaRPr dirty="0"/>
          </a:p>
        </p:txBody>
      </p:sp>
      <p:sp>
        <p:nvSpPr>
          <p:cNvPr id="53251" name="Content Placeholder 2"/>
          <p:cNvSpPr>
            <a:spLocks noGrp="1"/>
          </p:cNvSpPr>
          <p:nvPr>
            <p:ph idx="1"/>
          </p:nvPr>
        </p:nvSpPr>
        <p:spPr>
          <a:ln/>
        </p:spPr>
        <p:txBody>
          <a:bodyPr vert="horz" wrap="square" lIns="91440" tIns="45720" rIns="91440" bIns="45720" rtlCol="0" anchor="t">
            <a:normAutofit/>
          </a:bodyPr>
          <a:lstStyle/>
          <a:p>
            <a:r>
              <a:rPr b="1" dirty="0"/>
              <a:t>Atrial natriuretic peptide </a:t>
            </a:r>
            <a:r>
              <a:rPr dirty="0"/>
              <a:t>(ANP), secreted by atrial myocardium in response to high BP. </a:t>
            </a:r>
          </a:p>
          <a:p>
            <a:r>
              <a:rPr dirty="0">
                <a:cs typeface="Arial" panose="020B0604020202020204" pitchFamily="34" charset="0"/>
              </a:rPr>
              <a:t>It inhibits sodium and water reabsorption, increases the output of both in the urine, and thus reduces blood volume and pressure.</a:t>
            </a:r>
          </a:p>
          <a:p>
            <a:r>
              <a:rPr b="1" dirty="0">
                <a:cs typeface="Arial" panose="020B0604020202020204" pitchFamily="34" charset="0"/>
              </a:rPr>
              <a:t>Parathyroid hormone &amp; calcitonin </a:t>
            </a:r>
            <a:r>
              <a:rPr dirty="0">
                <a:cs typeface="Arial" panose="020B0604020202020204" pitchFamily="34" charset="0"/>
              </a:rPr>
              <a:t>together regulate the reabsorption of calcium &amp; phosphate.</a:t>
            </a:r>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50</a:t>
            </a:fld>
            <a:endParaRPr lang="en-US" altLang="en-US" dirty="0">
              <a:latin typeface="Arial" panose="020B06040202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ln/>
        </p:spPr>
        <p:txBody>
          <a:bodyPr vert="horz" wrap="square" lIns="91440" tIns="45720" rIns="91440" bIns="45720" rtlCol="0" anchor="b">
            <a:normAutofit/>
          </a:bodyPr>
          <a:lstStyle/>
          <a:p>
            <a:r>
              <a:rPr dirty="0"/>
              <a:t>Tubular secretion</a:t>
            </a:r>
          </a:p>
        </p:txBody>
      </p:sp>
      <p:sp>
        <p:nvSpPr>
          <p:cNvPr id="54275" name="Content Placeholder 2"/>
          <p:cNvSpPr>
            <a:spLocks noGrp="1"/>
          </p:cNvSpPr>
          <p:nvPr>
            <p:ph idx="1"/>
          </p:nvPr>
        </p:nvSpPr>
        <p:spPr>
          <a:ln/>
        </p:spPr>
        <p:txBody>
          <a:bodyPr vert="horz" wrap="square" lIns="91440" tIns="45720" rIns="91440" bIns="45720" rtlCol="0" anchor="t">
            <a:normAutofit/>
          </a:bodyPr>
          <a:lstStyle/>
          <a:p>
            <a:r>
              <a:rPr dirty="0"/>
              <a:t>It is the transfer of selective molecules from capillary blood into the renal tubules.</a:t>
            </a:r>
          </a:p>
          <a:p>
            <a:r>
              <a:rPr dirty="0"/>
              <a:t>It occurs in PCT, LH &amp; DCT.</a:t>
            </a:r>
          </a:p>
          <a:p>
            <a:r>
              <a:rPr dirty="0"/>
              <a:t>The purpose of this mechanism is to remove the waste products &amp; maintenance of acid-base balance.</a:t>
            </a:r>
          </a:p>
          <a:p>
            <a:r>
              <a:rPr dirty="0"/>
              <a:t>The molecules, which are not filtered at Glomerulus like drugs etc are secreted.</a:t>
            </a:r>
          </a:p>
          <a:p>
            <a:r>
              <a:rPr dirty="0"/>
              <a:t>K &amp; H is actively secreted by Na-K pump &amp; Na-H pump.</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51</a:t>
            </a:fld>
            <a:endParaRPr lang="en-US" altLang="en-US" dirty="0">
              <a:latin typeface="Arial" panose="020B06040202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ln/>
        </p:spPr>
        <p:txBody>
          <a:bodyPr vert="horz" wrap="square" lIns="91440" tIns="45720" rIns="91440" bIns="45720" rtlCol="0" anchor="b">
            <a:normAutofit/>
          </a:bodyPr>
          <a:lstStyle/>
          <a:p>
            <a:r>
              <a:rPr dirty="0"/>
              <a:t>Concentration of fluid in CD</a:t>
            </a:r>
          </a:p>
        </p:txBody>
      </p:sp>
      <p:sp>
        <p:nvSpPr>
          <p:cNvPr id="3" name="Content Placeholder 2"/>
          <p:cNvSpPr>
            <a:spLocks noGrp="1"/>
          </p:cNvSpPr>
          <p:nvPr>
            <p:ph idx="1"/>
          </p:nvPr>
        </p:nvSpPr>
        <p:spPr>
          <a:xfrm>
            <a:off x="1752600" y="1447801"/>
            <a:ext cx="8458200" cy="4683125"/>
          </a:xfrm>
        </p:spPr>
        <p:txBody>
          <a:bodyPr vert="horz" wrap="square" lIns="91440" tIns="45720" rIns="91440" bIns="45720" numCol="1" rtlCol="0" anchor="t" anchorCtr="0" compatLnSpc="1">
            <a:normAutofit/>
          </a:bodyPr>
          <a:lstStyle/>
          <a:p>
            <a:pPr marL="457200" indent="-457200" algn="just" defTabSz="914400" eaLnBrk="0" fontAlgn="base" hangingPunct="0">
              <a:lnSpc>
                <a:spcPct val="100000"/>
              </a:lnSpc>
              <a:spcBef>
                <a:spcPct val="20000"/>
              </a:spcBef>
              <a:spcAft>
                <a:spcPct val="0"/>
              </a:spcAft>
              <a:buClr>
                <a:schemeClr val="tx2"/>
              </a:buClr>
              <a:buSzPct val="70000"/>
              <a:buNone/>
              <a:defRPr/>
            </a:pPr>
            <a:r>
              <a:rPr lang="en-US" sz="2800" kern="0" dirty="0">
                <a:cs typeface="Arial" panose="020B0604020202020204" pitchFamily="34" charset="0"/>
              </a:rPr>
              <a:t>-The collecting duct (CD) begins in the cortex, where it receives tubular fluid from numerous nephrons. </a:t>
            </a:r>
          </a:p>
          <a:p>
            <a:pPr marL="457200" indent="-457200" algn="just" defTabSz="914400" eaLnBrk="0" fontAlgn="base" hangingPunct="0">
              <a:lnSpc>
                <a:spcPct val="100000"/>
              </a:lnSpc>
              <a:spcBef>
                <a:spcPct val="20000"/>
              </a:spcBef>
              <a:spcAft>
                <a:spcPct val="0"/>
              </a:spcAft>
              <a:buClr>
                <a:schemeClr val="tx2"/>
              </a:buClr>
              <a:buSzPct val="70000"/>
              <a:buNone/>
              <a:defRPr/>
            </a:pPr>
            <a:r>
              <a:rPr lang="en-US" sz="2800" kern="0" dirty="0">
                <a:cs typeface="Arial" panose="020B0604020202020204" pitchFamily="34" charset="0"/>
              </a:rPr>
              <a:t>-CD reabsorbs water under the influence of ADH.</a:t>
            </a:r>
          </a:p>
          <a:p>
            <a:pPr marL="457200" indent="-457200" algn="just" defTabSz="914400" eaLnBrk="0" fontAlgn="base" hangingPunct="0">
              <a:lnSpc>
                <a:spcPct val="100000"/>
              </a:lnSpc>
              <a:spcBef>
                <a:spcPct val="20000"/>
              </a:spcBef>
              <a:spcAft>
                <a:spcPct val="0"/>
              </a:spcAft>
              <a:buClr>
                <a:schemeClr val="tx2"/>
              </a:buClr>
              <a:buSzPct val="70000"/>
              <a:buNone/>
              <a:defRPr/>
            </a:pPr>
            <a:r>
              <a:rPr lang="en-US" sz="2800" kern="0" dirty="0">
                <a:cs typeface="Arial" panose="020B0604020202020204" pitchFamily="34" charset="0"/>
              </a:rPr>
              <a:t>-The </a:t>
            </a:r>
            <a:r>
              <a:rPr lang="en-US" sz="2800" b="1" i="1" kern="0" dirty="0">
                <a:solidFill>
                  <a:srgbClr val="FF3300"/>
                </a:solidFill>
                <a:cs typeface="Arial" panose="020B0604020202020204" pitchFamily="34" charset="0"/>
              </a:rPr>
              <a:t>high </a:t>
            </a:r>
            <a:r>
              <a:rPr lang="en-US" sz="2800" b="1" i="1" kern="0" dirty="0" err="1">
                <a:solidFill>
                  <a:srgbClr val="FF3300"/>
                </a:solidFill>
                <a:cs typeface="Arial" panose="020B0604020202020204" pitchFamily="34" charset="0"/>
              </a:rPr>
              <a:t>osmolarity</a:t>
            </a:r>
            <a:r>
              <a:rPr lang="en-US" sz="2800" kern="0" dirty="0">
                <a:cs typeface="Arial" panose="020B0604020202020204" pitchFamily="34" charset="0"/>
              </a:rPr>
              <a:t> of extracellular fluid generated by </a:t>
            </a:r>
            <a:r>
              <a:rPr lang="en-US" sz="2800" b="1" i="1" kern="0" dirty="0">
                <a:solidFill>
                  <a:srgbClr val="FF3300"/>
                </a:solidFill>
                <a:cs typeface="Arial" panose="020B0604020202020204" pitchFamily="34" charset="0"/>
              </a:rPr>
              <a:t>NaCl</a:t>
            </a:r>
            <a:r>
              <a:rPr lang="en-US" sz="2800" kern="0" dirty="0">
                <a:cs typeface="Arial" panose="020B0604020202020204" pitchFamily="34" charset="0"/>
              </a:rPr>
              <a:t> and </a:t>
            </a:r>
            <a:r>
              <a:rPr lang="en-US" sz="2800" b="1" i="1" kern="0" dirty="0">
                <a:solidFill>
                  <a:srgbClr val="FF3300"/>
                </a:solidFill>
                <a:cs typeface="Arial" panose="020B0604020202020204" pitchFamily="34" charset="0"/>
              </a:rPr>
              <a:t>urea</a:t>
            </a:r>
            <a:r>
              <a:rPr lang="en-US" sz="2800" kern="0" dirty="0">
                <a:cs typeface="Arial" panose="020B0604020202020204" pitchFamily="34" charset="0"/>
              </a:rPr>
              <a:t>, provides the driving force for water reabsorption.</a:t>
            </a:r>
          </a:p>
          <a:p>
            <a:pPr marL="457200" indent="-457200" algn="just" defTabSz="914400" eaLnBrk="0" fontAlgn="base" hangingPunct="0">
              <a:lnSpc>
                <a:spcPct val="100000"/>
              </a:lnSpc>
              <a:spcBef>
                <a:spcPct val="20000"/>
              </a:spcBef>
              <a:spcAft>
                <a:spcPct val="0"/>
              </a:spcAft>
              <a:buClr>
                <a:schemeClr val="tx2"/>
              </a:buClr>
              <a:buSzPct val="70000"/>
              <a:buNone/>
              <a:defRPr/>
            </a:pPr>
            <a:r>
              <a:rPr lang="en-US" sz="2800" kern="0" dirty="0"/>
              <a:t>-No more reabsorption after tubular fluid leaving CD</a:t>
            </a:r>
          </a:p>
          <a:p>
            <a:pPr marL="457200" indent="-457200" algn="just" defTabSz="914400" eaLnBrk="0" fontAlgn="base" hangingPunct="0">
              <a:lnSpc>
                <a:spcPct val="100000"/>
              </a:lnSpc>
              <a:spcBef>
                <a:spcPct val="20000"/>
              </a:spcBef>
              <a:spcAft>
                <a:spcPct val="0"/>
              </a:spcAft>
              <a:buClr>
                <a:schemeClr val="tx2"/>
              </a:buClr>
              <a:buSzPct val="70000"/>
              <a:buNone/>
              <a:defRPr/>
            </a:pPr>
            <a:endParaRPr lang="en-US" sz="2800" kern="0" dirty="0">
              <a:cs typeface="Arial" panose="020B0604020202020204" pitchFamily="34" charset="0"/>
            </a:endParaRPr>
          </a:p>
          <a:p>
            <a:pPr marL="342900" indent="-342900" defTabSz="914400" eaLnBrk="0" fontAlgn="base" hangingPunct="0">
              <a:lnSpc>
                <a:spcPct val="100000"/>
              </a:lnSpc>
              <a:spcBef>
                <a:spcPct val="20000"/>
              </a:spcBef>
              <a:spcAft>
                <a:spcPct val="0"/>
              </a:spcAft>
              <a:buClr>
                <a:schemeClr val="tx2"/>
              </a:buClr>
              <a:buSzPct val="70000"/>
              <a:buFont typeface="Wingdings" panose="05000000000000000000" pitchFamily="2" charset="2"/>
              <a:buChar char="l"/>
              <a:defRPr/>
            </a:pPr>
            <a:endParaRPr lang="en-US" sz="3000" kern="0"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4" name="Slide Number Placeholder 3"/>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52</a:t>
            </a:fld>
            <a:endParaRPr lang="en-US" altLang="en-US" dirty="0">
              <a:latin typeface="Arial" panose="020B06040202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p:nvPr/>
        </p:nvSpPr>
        <p:spPr>
          <a:xfrm>
            <a:off x="1905000" y="1066801"/>
            <a:ext cx="4495800" cy="2031325"/>
          </a:xfrm>
          <a:prstGeom prst="rect">
            <a:avLst/>
          </a:prstGeom>
          <a:noFill/>
          <a:ln w="9525">
            <a:noFill/>
          </a:ln>
        </p:spPr>
        <p:txBody>
          <a:bodyPr>
            <a:spAutoFit/>
          </a:bodyPr>
          <a:lstStyle/>
          <a:p>
            <a:pPr defTabSz="0">
              <a:tabLst>
                <a:tab pos="103581200" algn="l"/>
                <a:tab pos="0" algn="l"/>
                <a:tab pos="457200" algn="l"/>
                <a:tab pos="914400" algn="l"/>
                <a:tab pos="1371600" algn="l"/>
              </a:tabLst>
            </a:pPr>
            <a:endParaRPr dirty="0">
              <a:latin typeface="Arial" panose="020B0604020202020204" pitchFamily="34" charset="0"/>
              <a:cs typeface="Arial" panose="020B0604020202020204" pitchFamily="34" charset="0"/>
            </a:endParaRPr>
          </a:p>
          <a:p>
            <a:pPr defTabSz="0" eaLnBrk="0" hangingPunct="0">
              <a:tabLst>
                <a:tab pos="103581200" algn="l"/>
                <a:tab pos="0" algn="l"/>
                <a:tab pos="457200" algn="l"/>
                <a:tab pos="914400" algn="l"/>
                <a:tab pos="1371600" algn="l"/>
              </a:tabLst>
            </a:pPr>
            <a:r>
              <a:rPr dirty="0">
                <a:latin typeface="Arial" panose="020B0604020202020204" pitchFamily="34" charset="0"/>
                <a:cs typeface="Arial" panose="020B0604020202020204" pitchFamily="34" charset="0"/>
              </a:rPr>
              <a:t>a.	In a state of </a:t>
            </a:r>
            <a:r>
              <a:rPr b="1" i="1" dirty="0">
                <a:solidFill>
                  <a:srgbClr val="FF3300"/>
                </a:solidFill>
                <a:latin typeface="Arial" panose="020B0604020202020204" pitchFamily="34" charset="0"/>
                <a:cs typeface="Arial" panose="020B0604020202020204" pitchFamily="34" charset="0"/>
              </a:rPr>
              <a:t>full hydration</a:t>
            </a:r>
            <a:r>
              <a:rPr dirty="0">
                <a:latin typeface="Arial" panose="020B0604020202020204" pitchFamily="34" charset="0"/>
                <a:cs typeface="Arial" panose="020B0604020202020204" pitchFamily="34" charset="0"/>
              </a:rPr>
              <a:t>, antidiuretic hormone (ADH) is not secreted and the CD permeability to water is low, leaving the water to be excreted. </a:t>
            </a:r>
            <a:endParaRPr dirty="0">
              <a:latin typeface="Arial" panose="020B0604020202020204" pitchFamily="34" charset="0"/>
              <a:ea typeface="Arial" panose="020B0604020202020204" pitchFamily="34" charset="0"/>
            </a:endParaRPr>
          </a:p>
        </p:txBody>
      </p:sp>
      <p:pic>
        <p:nvPicPr>
          <p:cNvPr id="56323" name="Picture 3"/>
          <p:cNvPicPr>
            <a:picLocks noChangeAspect="1"/>
          </p:cNvPicPr>
          <p:nvPr/>
        </p:nvPicPr>
        <p:blipFill>
          <a:blip r:embed="rId2"/>
          <a:stretch>
            <a:fillRect/>
          </a:stretch>
        </p:blipFill>
        <p:spPr>
          <a:xfrm>
            <a:off x="7343776" y="1219200"/>
            <a:ext cx="3300413" cy="4800600"/>
          </a:xfrm>
          <a:prstGeom prst="rect">
            <a:avLst/>
          </a:prstGeom>
          <a:noFill/>
          <a:ln w="9525">
            <a:noFill/>
          </a:ln>
        </p:spPr>
      </p:pic>
      <p:sp>
        <p:nvSpPr>
          <p:cNvPr id="56324" name="Text Box 4"/>
          <p:cNvSpPr txBox="1"/>
          <p:nvPr/>
        </p:nvSpPr>
        <p:spPr>
          <a:xfrm>
            <a:off x="7519988" y="2511426"/>
            <a:ext cx="908050" cy="366713"/>
          </a:xfrm>
          <a:prstGeom prst="rect">
            <a:avLst/>
          </a:prstGeom>
          <a:noFill/>
          <a:ln w="9525">
            <a:noFill/>
          </a:ln>
        </p:spPr>
        <p:txBody>
          <a:bodyPr wrap="none">
            <a:spAutoFit/>
          </a:bodyPr>
          <a:lstStyle/>
          <a:p>
            <a:r>
              <a:rPr b="1" dirty="0">
                <a:latin typeface="Arial" panose="020B0604020202020204" pitchFamily="34" charset="0"/>
              </a:rPr>
              <a:t>Cortex</a:t>
            </a:r>
          </a:p>
        </p:txBody>
      </p:sp>
      <p:sp>
        <p:nvSpPr>
          <p:cNvPr id="56325" name="Rectangle 5"/>
          <p:cNvSpPr/>
          <p:nvPr/>
        </p:nvSpPr>
        <p:spPr>
          <a:xfrm>
            <a:off x="10082214" y="3797300"/>
            <a:ext cx="585787" cy="24130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lstStyle/>
          <a:p>
            <a:endParaRPr dirty="0">
              <a:latin typeface="Arial" panose="020B0604020202020204" pitchFamily="34" charset="0"/>
            </a:endParaRPr>
          </a:p>
        </p:txBody>
      </p:sp>
      <p:pic>
        <p:nvPicPr>
          <p:cNvPr id="56326" name="Picture 6"/>
          <p:cNvPicPr>
            <a:picLocks noChangeAspect="1"/>
          </p:cNvPicPr>
          <p:nvPr/>
        </p:nvPicPr>
        <p:blipFill>
          <a:blip r:embed="rId3"/>
          <a:stretch>
            <a:fillRect/>
          </a:stretch>
        </p:blipFill>
        <p:spPr>
          <a:xfrm>
            <a:off x="6605588" y="2362200"/>
            <a:ext cx="874712" cy="3657600"/>
          </a:xfrm>
          <a:prstGeom prst="rect">
            <a:avLst/>
          </a:prstGeom>
          <a:noFill/>
          <a:ln w="9525">
            <a:noFill/>
          </a:ln>
        </p:spPr>
      </p:pic>
      <p:sp>
        <p:nvSpPr>
          <p:cNvPr id="56327" name="Text Box 7"/>
          <p:cNvSpPr txBox="1"/>
          <p:nvPr/>
        </p:nvSpPr>
        <p:spPr>
          <a:xfrm>
            <a:off x="6529388" y="5943601"/>
            <a:ext cx="1098550" cy="366713"/>
          </a:xfrm>
          <a:prstGeom prst="rect">
            <a:avLst/>
          </a:prstGeom>
          <a:noFill/>
          <a:ln w="9525">
            <a:noFill/>
          </a:ln>
        </p:spPr>
        <p:txBody>
          <a:bodyPr wrap="none">
            <a:spAutoFit/>
          </a:bodyPr>
          <a:lstStyle/>
          <a:p>
            <a:r>
              <a:rPr b="1" dirty="0">
                <a:latin typeface="Arial" panose="020B0604020202020204" pitchFamily="34" charset="0"/>
              </a:rPr>
              <a:t>mOsm/L</a:t>
            </a:r>
          </a:p>
        </p:txBody>
      </p:sp>
      <p:sp>
        <p:nvSpPr>
          <p:cNvPr id="56328" name="Text Box 8"/>
          <p:cNvSpPr txBox="1"/>
          <p:nvPr/>
        </p:nvSpPr>
        <p:spPr>
          <a:xfrm>
            <a:off x="7519988" y="3048001"/>
            <a:ext cx="1047750" cy="366713"/>
          </a:xfrm>
          <a:prstGeom prst="rect">
            <a:avLst/>
          </a:prstGeom>
          <a:noFill/>
          <a:ln w="9525">
            <a:noFill/>
          </a:ln>
        </p:spPr>
        <p:txBody>
          <a:bodyPr wrap="none">
            <a:spAutoFit/>
          </a:bodyPr>
          <a:lstStyle/>
          <a:p>
            <a:r>
              <a:rPr b="1" dirty="0">
                <a:latin typeface="Arial" panose="020B0604020202020204" pitchFamily="34" charset="0"/>
              </a:rPr>
              <a:t>medulla</a:t>
            </a:r>
          </a:p>
        </p:txBody>
      </p:sp>
      <p:sp>
        <p:nvSpPr>
          <p:cNvPr id="56329" name="Rectangle 9"/>
          <p:cNvSpPr/>
          <p:nvPr/>
        </p:nvSpPr>
        <p:spPr>
          <a:xfrm>
            <a:off x="1981200" y="304801"/>
            <a:ext cx="7010400" cy="646331"/>
          </a:xfrm>
          <a:prstGeom prst="rect">
            <a:avLst/>
          </a:prstGeom>
          <a:noFill/>
          <a:ln w="9525">
            <a:noFill/>
          </a:ln>
        </p:spPr>
        <p:txBody>
          <a:bodyPr>
            <a:spAutoFit/>
          </a:bodyPr>
          <a:lstStyle/>
          <a:p>
            <a:r>
              <a:rPr b="1" dirty="0">
                <a:solidFill>
                  <a:schemeClr val="accent2"/>
                </a:solidFill>
                <a:latin typeface="Arial" panose="020B0604020202020204" pitchFamily="34" charset="0"/>
                <a:cs typeface="Arial" panose="020B0604020202020204" pitchFamily="34" charset="0"/>
              </a:rPr>
              <a:t>Control of Urine Concentration</a:t>
            </a:r>
            <a:r>
              <a:rPr dirty="0">
                <a:latin typeface="Arial" panose="020B0604020202020204" pitchFamily="34" charset="0"/>
                <a:cs typeface="Arial" panose="020B0604020202020204" pitchFamily="34" charset="0"/>
              </a:rPr>
              <a:t> depends on the body's state of hydration.</a:t>
            </a:r>
            <a:endParaRPr dirty="0">
              <a:latin typeface="Arial" panose="020B0604020202020204" pitchFamily="34" charset="0"/>
              <a:ea typeface="Arial" panose="020B0604020202020204" pitchFamily="34" charset="0"/>
            </a:endParaRPr>
          </a:p>
        </p:txBody>
      </p:sp>
      <p:sp>
        <p:nvSpPr>
          <p:cNvPr id="56330" name="Text Box 10"/>
          <p:cNvSpPr txBox="1"/>
          <p:nvPr/>
        </p:nvSpPr>
        <p:spPr>
          <a:xfrm>
            <a:off x="8458200" y="6019800"/>
            <a:ext cx="748923" cy="369332"/>
          </a:xfrm>
          <a:prstGeom prst="rect">
            <a:avLst/>
          </a:prstGeom>
          <a:noFill/>
          <a:ln w="9525">
            <a:noFill/>
          </a:ln>
        </p:spPr>
        <p:txBody>
          <a:bodyPr wrap="none">
            <a:spAutoFit/>
          </a:bodyPr>
          <a:lstStyle/>
          <a:p>
            <a:r>
              <a:rPr b="1" dirty="0">
                <a:latin typeface="Arial" panose="020B0604020202020204" pitchFamily="34" charset="0"/>
              </a:rPr>
              <a:t>urine</a:t>
            </a:r>
          </a:p>
        </p:txBody>
      </p:sp>
      <p:sp>
        <p:nvSpPr>
          <p:cNvPr id="74763" name="Rectangle 11"/>
          <p:cNvSpPr/>
          <p:nvPr/>
        </p:nvSpPr>
        <p:spPr>
          <a:xfrm>
            <a:off x="1981200" y="3886200"/>
            <a:ext cx="4419600" cy="1477328"/>
          </a:xfrm>
          <a:prstGeom prst="rect">
            <a:avLst/>
          </a:prstGeom>
          <a:noFill/>
          <a:ln w="9525">
            <a:noFill/>
          </a:ln>
        </p:spPr>
        <p:txBody>
          <a:bodyPr>
            <a:spAutoFit/>
          </a:bodyPr>
          <a:lstStyle/>
          <a:p>
            <a:pPr eaLnBrk="0" hangingPunct="0"/>
            <a:r>
              <a:rPr dirty="0">
                <a:latin typeface="Arial" panose="020B0604020202020204" pitchFamily="34" charset="0"/>
                <a:cs typeface="Arial" panose="020B0604020202020204" pitchFamily="34" charset="0"/>
              </a:rPr>
              <a:t>b.  In a state of </a:t>
            </a:r>
            <a:r>
              <a:rPr b="1" i="1" dirty="0">
                <a:solidFill>
                  <a:srgbClr val="FF3300"/>
                </a:solidFill>
                <a:latin typeface="Arial" panose="020B0604020202020204" pitchFamily="34" charset="0"/>
                <a:cs typeface="Arial" panose="020B0604020202020204" pitchFamily="34" charset="0"/>
              </a:rPr>
              <a:t>dehydration</a:t>
            </a:r>
            <a:r>
              <a:rPr dirty="0">
                <a:latin typeface="Arial" panose="020B0604020202020204" pitchFamily="34" charset="0"/>
                <a:cs typeface="Arial" panose="020B0604020202020204" pitchFamily="34" charset="0"/>
              </a:rPr>
              <a:t>, ADH is secreted; the CD permeability to water increases. With the increased reabsorption of water by osmosis, the urine becomes more concentrated.</a:t>
            </a:r>
            <a:r>
              <a:rPr sz="1100" dirty="0">
                <a:latin typeface="Times New Roman" panose="02020603050405020304" pitchFamily="18" charset="0"/>
              </a:rPr>
              <a:t> </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53</a:t>
            </a:fld>
            <a:endParaRPr lang="en-US" altLang="en-US"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4763"/>
                                        </p:tgtEl>
                                        <p:attrNameLst>
                                          <p:attrName>style.visibility</p:attrName>
                                        </p:attrNameLst>
                                      </p:cBhvr>
                                      <p:to>
                                        <p:strVal val="visible"/>
                                      </p:to>
                                    </p:set>
                                    <p:animEffect transition="in" filter="wipe(up)">
                                      <p:cBhvr>
                                        <p:cTn id="7" dur="500"/>
                                        <p:tgtEl>
                                          <p:spTgt spid="74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p:nvPr>
        </p:nvSpPr>
        <p:spPr>
          <a:xfrm>
            <a:off x="1981200" y="122238"/>
            <a:ext cx="7543800" cy="792162"/>
          </a:xfrm>
          <a:ln/>
        </p:spPr>
        <p:txBody>
          <a:bodyPr vert="horz" wrap="square" lIns="91440" tIns="45720" rIns="91440" bIns="45720" rtlCol="0" anchor="b">
            <a:normAutofit/>
          </a:bodyPr>
          <a:lstStyle/>
          <a:p>
            <a:pPr eaLnBrk="1" hangingPunct="1"/>
            <a:r>
              <a:rPr lang="en-GB" altLang="x-none" dirty="0"/>
              <a:t>Nephron-Tubular System</a:t>
            </a:r>
          </a:p>
        </p:txBody>
      </p:sp>
      <p:pic>
        <p:nvPicPr>
          <p:cNvPr id="57347" name="Picture 4"/>
          <p:cNvPicPr>
            <a:picLocks noGrp="1" noChangeAspect="1"/>
          </p:cNvPicPr>
          <p:nvPr>
            <p:ph idx="1"/>
          </p:nvPr>
        </p:nvPicPr>
        <p:blipFill>
          <a:blip r:embed="rId2"/>
          <a:srcRect/>
          <a:stretch>
            <a:fillRect/>
          </a:stretch>
        </p:blipFill>
        <p:spPr>
          <a:xfrm>
            <a:off x="1774825" y="1125539"/>
            <a:ext cx="5975350" cy="5589587"/>
          </a:xfrm>
          <a:ln/>
        </p:spPr>
      </p:pic>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57349" name="Slide Number Placeholder 6"/>
          <p:cNvSpPr txBox="1">
            <a:spLocks noGrp="1"/>
          </p:cNvSpPr>
          <p:nvPr>
            <p:ph type="sldNum" sz="quarter" idx="12"/>
          </p:nvPr>
        </p:nvSpPr>
        <p:spPr>
          <a:ln/>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GB" altLang="x-none" sz="1000" dirty="0"/>
              <a:t>54</a:t>
            </a:fld>
            <a:endParaRPr lang="en-GB" altLang="x-none" sz="1000" dirty="0"/>
          </a:p>
        </p:txBody>
      </p:sp>
      <p:sp>
        <p:nvSpPr>
          <p:cNvPr id="57348" name="Text Box 6"/>
          <p:cNvSpPr txBox="1"/>
          <p:nvPr/>
        </p:nvSpPr>
        <p:spPr>
          <a:xfrm>
            <a:off x="7751763" y="1484313"/>
            <a:ext cx="2736850" cy="3116262"/>
          </a:xfrm>
          <a:prstGeom prst="rect">
            <a:avLst/>
          </a:prstGeom>
          <a:noFill/>
          <a:ln w="9525">
            <a:noFill/>
          </a:ln>
        </p:spPr>
        <p:txBody>
          <a:bodyPr>
            <a:spAutoFit/>
          </a:bodyPr>
          <a:lstStyle/>
          <a:p>
            <a:pPr marL="342900" indent="-342900">
              <a:spcBef>
                <a:spcPct val="50000"/>
              </a:spcBef>
              <a:buAutoNum type="arabicPeriod"/>
            </a:pPr>
            <a:r>
              <a:rPr lang="en-GB" altLang="x-none" dirty="0">
                <a:latin typeface="Arial" panose="020B0604020202020204" pitchFamily="34" charset="0"/>
              </a:rPr>
              <a:t>Proximal convoluted tubule</a:t>
            </a:r>
          </a:p>
          <a:p>
            <a:pPr marL="342900" indent="-342900">
              <a:spcBef>
                <a:spcPct val="50000"/>
              </a:spcBef>
              <a:buAutoNum type="arabicPeriod"/>
            </a:pPr>
            <a:r>
              <a:rPr lang="en-GB" altLang="x-none" dirty="0">
                <a:latin typeface="Arial" panose="020B0604020202020204" pitchFamily="34" charset="0"/>
              </a:rPr>
              <a:t>Descending loop of Henle</a:t>
            </a:r>
          </a:p>
          <a:p>
            <a:pPr marL="342900" indent="-342900">
              <a:spcBef>
                <a:spcPct val="50000"/>
              </a:spcBef>
              <a:buAutoNum type="arabicPeriod"/>
            </a:pPr>
            <a:r>
              <a:rPr lang="en-GB" altLang="x-none" dirty="0">
                <a:latin typeface="Arial" panose="020B0604020202020204" pitchFamily="34" charset="0"/>
              </a:rPr>
              <a:t>Ascending loop of Henle</a:t>
            </a:r>
          </a:p>
          <a:p>
            <a:pPr marL="342900" indent="-342900">
              <a:spcBef>
                <a:spcPct val="50000"/>
              </a:spcBef>
              <a:buAutoNum type="arabicPeriod"/>
            </a:pPr>
            <a:r>
              <a:rPr lang="en-GB" altLang="x-none" dirty="0">
                <a:latin typeface="Arial" panose="020B0604020202020204" pitchFamily="34" charset="0"/>
              </a:rPr>
              <a:t>Distal convoluted tubule</a:t>
            </a:r>
          </a:p>
          <a:p>
            <a:pPr marL="342900" indent="-342900">
              <a:spcBef>
                <a:spcPct val="50000"/>
              </a:spcBef>
              <a:buAutoNum type="arabicPeriod"/>
            </a:pPr>
            <a:r>
              <a:rPr lang="en-GB" altLang="x-none" dirty="0">
                <a:latin typeface="Arial" panose="020B0604020202020204" pitchFamily="34" charset="0"/>
              </a:rPr>
              <a:t>Collecting duct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type="title"/>
          </p:nvPr>
        </p:nvSpPr>
        <p:spPr>
          <a:ln/>
        </p:spPr>
        <p:txBody>
          <a:bodyPr vert="horz" wrap="square" lIns="91440" tIns="45720" rIns="91440" bIns="45720" rtlCol="0" anchor="b">
            <a:normAutofit/>
          </a:bodyPr>
          <a:lstStyle/>
          <a:p>
            <a:pPr eaLnBrk="1" hangingPunct="1"/>
            <a:r>
              <a:rPr lang="en-GB" altLang="x-none" dirty="0"/>
              <a:t>Summary so far…..</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58430" name="Slide Number Placeholder 63"/>
          <p:cNvSpPr txBox="1">
            <a:spLocks noGrp="1"/>
          </p:cNvSpPr>
          <p:nvPr>
            <p:ph type="sldNum" sz="quarter" idx="12"/>
          </p:nvPr>
        </p:nvSpPr>
        <p:spPr>
          <a:ln/>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GB" altLang="x-none" sz="1000" dirty="0"/>
              <a:t>55</a:t>
            </a:fld>
            <a:endParaRPr lang="en-GB" altLang="x-none" sz="1000" dirty="0"/>
          </a:p>
        </p:txBody>
      </p:sp>
      <p:sp>
        <p:nvSpPr>
          <p:cNvPr id="58371" name="Rectangle 4"/>
          <p:cNvSpPr/>
          <p:nvPr/>
        </p:nvSpPr>
        <p:spPr>
          <a:xfrm>
            <a:off x="2135189" y="1268413"/>
            <a:ext cx="1800225" cy="792162"/>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58372" name="Rectangle 6"/>
          <p:cNvSpPr/>
          <p:nvPr/>
        </p:nvSpPr>
        <p:spPr>
          <a:xfrm>
            <a:off x="4224338" y="1341439"/>
            <a:ext cx="1655762" cy="719137"/>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58373" name="Rectangle 7"/>
          <p:cNvSpPr/>
          <p:nvPr/>
        </p:nvSpPr>
        <p:spPr>
          <a:xfrm>
            <a:off x="6096000" y="1341439"/>
            <a:ext cx="1944688" cy="719137"/>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58374" name="Rectangle 8"/>
          <p:cNvSpPr/>
          <p:nvPr/>
        </p:nvSpPr>
        <p:spPr>
          <a:xfrm>
            <a:off x="8328026" y="1341439"/>
            <a:ext cx="1800225" cy="719137"/>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58375" name="Rectangle 9"/>
          <p:cNvSpPr/>
          <p:nvPr/>
        </p:nvSpPr>
        <p:spPr>
          <a:xfrm>
            <a:off x="8328026" y="2276475"/>
            <a:ext cx="1800225" cy="6477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368" name="Text Box 10"/>
          <p:cNvSpPr txBox="1">
            <a:spLocks noChangeArrowheads="1"/>
          </p:cNvSpPr>
          <p:nvPr/>
        </p:nvSpPr>
        <p:spPr bwMode="auto">
          <a:xfrm>
            <a:off x="2279650" y="1412875"/>
            <a:ext cx="1512888" cy="738188"/>
          </a:xfrm>
          <a:prstGeom prst="rect">
            <a:avLst/>
          </a:prstGeom>
          <a:noFill/>
          <a:ln w="9525">
            <a:noFill/>
            <a:miter lim="800000"/>
          </a:ln>
        </p:spPr>
        <p:txBody>
          <a:bodyPr>
            <a:spAutoFit/>
          </a:bodyPr>
          <a:lstStyle/>
          <a:p>
            <a:pPr>
              <a:spcBef>
                <a:spcPct val="50000"/>
              </a:spcBef>
              <a:defRPr/>
            </a:pPr>
            <a:r>
              <a:rPr lang="en-GB" sz="1050" dirty="0"/>
              <a:t>Blood enters the kidney through the renal artery at the site of the hilum</a:t>
            </a:r>
          </a:p>
        </p:txBody>
      </p:sp>
      <p:sp>
        <p:nvSpPr>
          <p:cNvPr id="15369" name="Text Box 11"/>
          <p:cNvSpPr txBox="1">
            <a:spLocks noChangeArrowheads="1"/>
          </p:cNvSpPr>
          <p:nvPr/>
        </p:nvSpPr>
        <p:spPr bwMode="auto">
          <a:xfrm>
            <a:off x="4224339" y="1412875"/>
            <a:ext cx="1584325" cy="577850"/>
          </a:xfrm>
          <a:prstGeom prst="rect">
            <a:avLst/>
          </a:prstGeom>
          <a:noFill/>
          <a:ln w="9525">
            <a:noFill/>
            <a:miter lim="800000"/>
          </a:ln>
        </p:spPr>
        <p:txBody>
          <a:bodyPr>
            <a:spAutoFit/>
          </a:bodyPr>
          <a:lstStyle/>
          <a:p>
            <a:pPr>
              <a:spcBef>
                <a:spcPct val="50000"/>
              </a:spcBef>
              <a:defRPr/>
            </a:pPr>
            <a:r>
              <a:rPr lang="en-GB" sz="1050" dirty="0"/>
              <a:t>The renal artery divides in to ever smaller arteries and arterioles</a:t>
            </a:r>
          </a:p>
        </p:txBody>
      </p:sp>
      <p:sp>
        <p:nvSpPr>
          <p:cNvPr id="15370" name="Text Box 12"/>
          <p:cNvSpPr txBox="1">
            <a:spLocks noChangeArrowheads="1"/>
          </p:cNvSpPr>
          <p:nvPr/>
        </p:nvSpPr>
        <p:spPr bwMode="auto">
          <a:xfrm>
            <a:off x="6167438" y="1484313"/>
            <a:ext cx="1873250" cy="577850"/>
          </a:xfrm>
          <a:prstGeom prst="rect">
            <a:avLst/>
          </a:prstGeom>
          <a:noFill/>
          <a:ln w="9525">
            <a:noFill/>
            <a:miter lim="800000"/>
          </a:ln>
        </p:spPr>
        <p:txBody>
          <a:bodyPr>
            <a:spAutoFit/>
          </a:bodyPr>
          <a:lstStyle/>
          <a:p>
            <a:pPr>
              <a:spcBef>
                <a:spcPct val="50000"/>
              </a:spcBef>
              <a:defRPr/>
            </a:pPr>
            <a:r>
              <a:rPr lang="en-GB" sz="1050" dirty="0"/>
              <a:t>Afferent arterioles take blood to the </a:t>
            </a:r>
            <a:r>
              <a:rPr lang="en-GB" sz="1050" dirty="0" err="1"/>
              <a:t>glomerulus</a:t>
            </a:r>
            <a:r>
              <a:rPr lang="en-GB" sz="1050" dirty="0"/>
              <a:t> to be filtered</a:t>
            </a:r>
          </a:p>
        </p:txBody>
      </p:sp>
      <p:sp>
        <p:nvSpPr>
          <p:cNvPr id="15371" name="Text Box 13"/>
          <p:cNvSpPr txBox="1">
            <a:spLocks noChangeArrowheads="1"/>
          </p:cNvSpPr>
          <p:nvPr/>
        </p:nvSpPr>
        <p:spPr bwMode="auto">
          <a:xfrm>
            <a:off x="8382001" y="1371600"/>
            <a:ext cx="1655763" cy="738188"/>
          </a:xfrm>
          <a:prstGeom prst="rect">
            <a:avLst/>
          </a:prstGeom>
          <a:noFill/>
          <a:ln w="9525">
            <a:noFill/>
            <a:miter lim="800000"/>
          </a:ln>
        </p:spPr>
        <p:txBody>
          <a:bodyPr>
            <a:spAutoFit/>
          </a:bodyPr>
          <a:lstStyle/>
          <a:p>
            <a:pPr>
              <a:spcBef>
                <a:spcPct val="50000"/>
              </a:spcBef>
              <a:defRPr/>
            </a:pPr>
            <a:r>
              <a:rPr lang="en-GB" sz="1050" dirty="0"/>
              <a:t>Once blood is filtered efferent arterioles take blood away from the </a:t>
            </a:r>
            <a:r>
              <a:rPr lang="en-GB" sz="1050" dirty="0" err="1"/>
              <a:t>glomerulus</a:t>
            </a:r>
            <a:endParaRPr lang="en-GB" sz="1050" dirty="0"/>
          </a:p>
        </p:txBody>
      </p:sp>
      <p:sp>
        <p:nvSpPr>
          <p:cNvPr id="15372" name="Text Box 14"/>
          <p:cNvSpPr txBox="1">
            <a:spLocks noChangeArrowheads="1"/>
          </p:cNvSpPr>
          <p:nvPr/>
        </p:nvSpPr>
        <p:spPr bwMode="auto">
          <a:xfrm>
            <a:off x="8401050" y="2349500"/>
            <a:ext cx="1511300" cy="577850"/>
          </a:xfrm>
          <a:prstGeom prst="rect">
            <a:avLst/>
          </a:prstGeom>
          <a:noFill/>
          <a:ln w="9525">
            <a:noFill/>
            <a:miter lim="800000"/>
          </a:ln>
        </p:spPr>
        <p:txBody>
          <a:bodyPr>
            <a:spAutoFit/>
          </a:bodyPr>
          <a:lstStyle/>
          <a:p>
            <a:pPr>
              <a:spcBef>
                <a:spcPct val="50000"/>
              </a:spcBef>
              <a:defRPr/>
            </a:pPr>
            <a:r>
              <a:rPr lang="en-GB" sz="1050" dirty="0"/>
              <a:t>The </a:t>
            </a:r>
            <a:r>
              <a:rPr lang="en-GB" sz="1050" dirty="0" err="1"/>
              <a:t>glomerulus</a:t>
            </a:r>
            <a:r>
              <a:rPr lang="en-GB" sz="1050" dirty="0"/>
              <a:t> is a network of capillaries which filters the blood</a:t>
            </a:r>
          </a:p>
        </p:txBody>
      </p:sp>
      <p:sp>
        <p:nvSpPr>
          <p:cNvPr id="58381" name="Rectangle 15"/>
          <p:cNvSpPr/>
          <p:nvPr/>
        </p:nvSpPr>
        <p:spPr>
          <a:xfrm>
            <a:off x="6096000" y="2276475"/>
            <a:ext cx="1944688" cy="6477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58382" name="Text Box 16"/>
          <p:cNvSpPr txBox="1"/>
          <p:nvPr/>
        </p:nvSpPr>
        <p:spPr>
          <a:xfrm>
            <a:off x="6172200" y="2286001"/>
            <a:ext cx="1944688" cy="708025"/>
          </a:xfrm>
          <a:prstGeom prst="rect">
            <a:avLst/>
          </a:prstGeom>
          <a:noFill/>
          <a:ln w="9525">
            <a:noFill/>
          </a:ln>
        </p:spPr>
        <p:txBody>
          <a:bodyPr>
            <a:spAutoFit/>
          </a:bodyPr>
          <a:lstStyle/>
          <a:p>
            <a:pPr>
              <a:spcBef>
                <a:spcPct val="50000"/>
              </a:spcBef>
            </a:pPr>
            <a:r>
              <a:rPr lang="en-GB" altLang="x-none" sz="1000" dirty="0"/>
              <a:t>Products which are filtered out: water, mineral salts, amino acids, glucose, hormones, urea, toxins</a:t>
            </a:r>
          </a:p>
        </p:txBody>
      </p:sp>
      <p:sp>
        <p:nvSpPr>
          <p:cNvPr id="58383" name="Rectangle 17"/>
          <p:cNvSpPr/>
          <p:nvPr/>
        </p:nvSpPr>
        <p:spPr>
          <a:xfrm>
            <a:off x="8328026" y="3068638"/>
            <a:ext cx="1800225" cy="792162"/>
          </a:xfrm>
          <a:prstGeom prst="rect">
            <a:avLst/>
          </a:prstGeom>
          <a:solidFill>
            <a:srgbClr val="FF9999"/>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58384" name="Text Box 18"/>
          <p:cNvSpPr txBox="1"/>
          <p:nvPr/>
        </p:nvSpPr>
        <p:spPr>
          <a:xfrm>
            <a:off x="8382001" y="3048001"/>
            <a:ext cx="1655763" cy="862013"/>
          </a:xfrm>
          <a:prstGeom prst="rect">
            <a:avLst/>
          </a:prstGeom>
          <a:noFill/>
          <a:ln w="9525">
            <a:noFill/>
          </a:ln>
        </p:spPr>
        <p:txBody>
          <a:bodyPr>
            <a:spAutoFit/>
          </a:bodyPr>
          <a:lstStyle/>
          <a:p>
            <a:pPr>
              <a:spcBef>
                <a:spcPct val="50000"/>
              </a:spcBef>
            </a:pPr>
            <a:r>
              <a:rPr lang="en-GB" altLang="x-none" sz="1000" dirty="0"/>
              <a:t>Products which do not filter and remain in the blood: Leukocytes, erythrocytes, platelets, plasma proteins</a:t>
            </a:r>
          </a:p>
        </p:txBody>
      </p:sp>
      <p:sp>
        <p:nvSpPr>
          <p:cNvPr id="58385" name="Line 19"/>
          <p:cNvSpPr/>
          <p:nvPr/>
        </p:nvSpPr>
        <p:spPr>
          <a:xfrm>
            <a:off x="3935414" y="1700213"/>
            <a:ext cx="288925" cy="0"/>
          </a:xfrm>
          <a:prstGeom prst="line">
            <a:avLst/>
          </a:prstGeom>
          <a:ln w="9525" cap="flat" cmpd="sng">
            <a:solidFill>
              <a:schemeClr val="tx1"/>
            </a:solidFill>
            <a:prstDash val="solid"/>
            <a:headEnd type="none" w="med" len="med"/>
            <a:tailEnd type="triangle" w="med" len="med"/>
          </a:ln>
        </p:spPr>
      </p:sp>
      <p:sp>
        <p:nvSpPr>
          <p:cNvPr id="58386" name="Line 20"/>
          <p:cNvSpPr/>
          <p:nvPr/>
        </p:nvSpPr>
        <p:spPr>
          <a:xfrm>
            <a:off x="5880100" y="1700213"/>
            <a:ext cx="215900" cy="0"/>
          </a:xfrm>
          <a:prstGeom prst="line">
            <a:avLst/>
          </a:prstGeom>
          <a:ln w="9525" cap="flat" cmpd="sng">
            <a:solidFill>
              <a:schemeClr val="tx1"/>
            </a:solidFill>
            <a:prstDash val="solid"/>
            <a:headEnd type="none" w="med" len="med"/>
            <a:tailEnd type="triangle" w="med" len="med"/>
          </a:ln>
        </p:spPr>
      </p:sp>
      <p:sp>
        <p:nvSpPr>
          <p:cNvPr id="58387" name="Line 21"/>
          <p:cNvSpPr/>
          <p:nvPr/>
        </p:nvSpPr>
        <p:spPr>
          <a:xfrm>
            <a:off x="8040689" y="1700213"/>
            <a:ext cx="287337" cy="0"/>
          </a:xfrm>
          <a:prstGeom prst="line">
            <a:avLst/>
          </a:prstGeom>
          <a:ln w="9525" cap="flat" cmpd="sng">
            <a:solidFill>
              <a:schemeClr val="tx1"/>
            </a:solidFill>
            <a:prstDash val="solid"/>
            <a:headEnd type="none" w="med" len="med"/>
            <a:tailEnd type="triangle" w="med" len="med"/>
          </a:ln>
        </p:spPr>
      </p:sp>
      <p:sp>
        <p:nvSpPr>
          <p:cNvPr id="58388" name="Line 22"/>
          <p:cNvSpPr/>
          <p:nvPr/>
        </p:nvSpPr>
        <p:spPr>
          <a:xfrm flipH="1">
            <a:off x="8040689" y="2565400"/>
            <a:ext cx="287337" cy="0"/>
          </a:xfrm>
          <a:prstGeom prst="line">
            <a:avLst/>
          </a:prstGeom>
          <a:ln w="9525" cap="flat" cmpd="sng">
            <a:solidFill>
              <a:schemeClr val="tx1"/>
            </a:solidFill>
            <a:prstDash val="solid"/>
            <a:headEnd type="none" w="med" len="med"/>
            <a:tailEnd type="triangle" w="med" len="med"/>
          </a:ln>
        </p:spPr>
      </p:sp>
      <p:sp>
        <p:nvSpPr>
          <p:cNvPr id="58389" name="Line 23"/>
          <p:cNvSpPr/>
          <p:nvPr/>
        </p:nvSpPr>
        <p:spPr>
          <a:xfrm>
            <a:off x="9191625" y="2924176"/>
            <a:ext cx="0" cy="144463"/>
          </a:xfrm>
          <a:prstGeom prst="line">
            <a:avLst/>
          </a:prstGeom>
          <a:ln w="9525" cap="flat" cmpd="sng">
            <a:solidFill>
              <a:schemeClr val="tx1"/>
            </a:solidFill>
            <a:prstDash val="solid"/>
            <a:headEnd type="none" w="med" len="med"/>
            <a:tailEnd type="triangle" w="med" len="med"/>
          </a:ln>
        </p:spPr>
      </p:sp>
      <p:sp>
        <p:nvSpPr>
          <p:cNvPr id="58390" name="Line 24"/>
          <p:cNvSpPr/>
          <p:nvPr/>
        </p:nvSpPr>
        <p:spPr>
          <a:xfrm>
            <a:off x="9191625" y="2060575"/>
            <a:ext cx="0" cy="215900"/>
          </a:xfrm>
          <a:prstGeom prst="line">
            <a:avLst/>
          </a:prstGeom>
          <a:ln w="9525" cap="flat" cmpd="sng">
            <a:solidFill>
              <a:schemeClr val="tx1"/>
            </a:solidFill>
            <a:prstDash val="solid"/>
            <a:headEnd type="none" w="med" len="med"/>
            <a:tailEnd type="triangle" w="med" len="med"/>
          </a:ln>
        </p:spPr>
      </p:sp>
      <p:sp>
        <p:nvSpPr>
          <p:cNvPr id="58391" name="Rectangle 25"/>
          <p:cNvSpPr/>
          <p:nvPr/>
        </p:nvSpPr>
        <p:spPr>
          <a:xfrm>
            <a:off x="4151313" y="2276475"/>
            <a:ext cx="1727200" cy="6477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384" name="Text Box 26"/>
          <p:cNvSpPr txBox="1">
            <a:spLocks noChangeArrowheads="1"/>
          </p:cNvSpPr>
          <p:nvPr/>
        </p:nvSpPr>
        <p:spPr bwMode="auto">
          <a:xfrm>
            <a:off x="4224339" y="2276475"/>
            <a:ext cx="1584325" cy="577850"/>
          </a:xfrm>
          <a:prstGeom prst="rect">
            <a:avLst/>
          </a:prstGeom>
          <a:noFill/>
          <a:ln w="9525">
            <a:noFill/>
            <a:miter lim="800000"/>
          </a:ln>
        </p:spPr>
        <p:txBody>
          <a:bodyPr>
            <a:spAutoFit/>
          </a:bodyPr>
          <a:lstStyle/>
          <a:p>
            <a:pPr>
              <a:spcBef>
                <a:spcPct val="50000"/>
              </a:spcBef>
              <a:defRPr/>
            </a:pPr>
            <a:r>
              <a:rPr lang="en-GB" sz="1050" dirty="0"/>
              <a:t>The filtered substances move into the proximal convoluted tubule</a:t>
            </a:r>
          </a:p>
        </p:txBody>
      </p:sp>
      <p:sp>
        <p:nvSpPr>
          <p:cNvPr id="58393" name="Rectangle 27"/>
          <p:cNvSpPr/>
          <p:nvPr/>
        </p:nvSpPr>
        <p:spPr>
          <a:xfrm>
            <a:off x="1992313" y="2276475"/>
            <a:ext cx="1943100" cy="865188"/>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386" name="Text Box 28"/>
          <p:cNvSpPr txBox="1">
            <a:spLocks noChangeArrowheads="1"/>
          </p:cNvSpPr>
          <p:nvPr/>
        </p:nvSpPr>
        <p:spPr bwMode="auto">
          <a:xfrm>
            <a:off x="1992313" y="2276476"/>
            <a:ext cx="1943100" cy="900113"/>
          </a:xfrm>
          <a:prstGeom prst="rect">
            <a:avLst/>
          </a:prstGeom>
          <a:noFill/>
          <a:ln w="9525">
            <a:noFill/>
            <a:miter lim="800000"/>
          </a:ln>
        </p:spPr>
        <p:txBody>
          <a:bodyPr>
            <a:spAutoFit/>
          </a:bodyPr>
          <a:lstStyle/>
          <a:p>
            <a:pPr>
              <a:spcBef>
                <a:spcPct val="50000"/>
              </a:spcBef>
              <a:defRPr/>
            </a:pPr>
            <a:r>
              <a:rPr lang="en-GB" sz="1050" dirty="0"/>
              <a:t>The PCT is concerned with </a:t>
            </a:r>
            <a:r>
              <a:rPr lang="en-GB" sz="1050" dirty="0" err="1"/>
              <a:t>reabsorption</a:t>
            </a:r>
            <a:r>
              <a:rPr lang="en-GB" sz="1050" dirty="0"/>
              <a:t>- organic nutrients are reabsorbed and water follows because there is a concentration gradient</a:t>
            </a:r>
          </a:p>
        </p:txBody>
      </p:sp>
      <p:sp>
        <p:nvSpPr>
          <p:cNvPr id="58395" name="Line 29"/>
          <p:cNvSpPr/>
          <p:nvPr/>
        </p:nvSpPr>
        <p:spPr>
          <a:xfrm flipH="1">
            <a:off x="5880100" y="2636838"/>
            <a:ext cx="215900" cy="0"/>
          </a:xfrm>
          <a:prstGeom prst="line">
            <a:avLst/>
          </a:prstGeom>
          <a:ln w="9525" cap="flat" cmpd="sng">
            <a:solidFill>
              <a:schemeClr val="tx1"/>
            </a:solidFill>
            <a:prstDash val="solid"/>
            <a:headEnd type="none" w="med" len="med"/>
            <a:tailEnd type="triangle" w="med" len="med"/>
          </a:ln>
        </p:spPr>
      </p:sp>
      <p:sp>
        <p:nvSpPr>
          <p:cNvPr id="58396" name="Line 30"/>
          <p:cNvSpPr/>
          <p:nvPr/>
        </p:nvSpPr>
        <p:spPr>
          <a:xfrm flipH="1">
            <a:off x="3935413" y="2636838"/>
            <a:ext cx="215900" cy="0"/>
          </a:xfrm>
          <a:prstGeom prst="line">
            <a:avLst/>
          </a:prstGeom>
          <a:ln w="9525" cap="flat" cmpd="sng">
            <a:solidFill>
              <a:schemeClr val="tx1"/>
            </a:solidFill>
            <a:prstDash val="solid"/>
            <a:headEnd type="none" w="med" len="med"/>
            <a:tailEnd type="triangle" w="med" len="med"/>
          </a:ln>
        </p:spPr>
      </p:sp>
      <p:sp>
        <p:nvSpPr>
          <p:cNvPr id="58397" name="Rectangle 31"/>
          <p:cNvSpPr/>
          <p:nvPr/>
        </p:nvSpPr>
        <p:spPr>
          <a:xfrm>
            <a:off x="1992313" y="3357563"/>
            <a:ext cx="1943100" cy="792162"/>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390" name="Text Box 32"/>
          <p:cNvSpPr txBox="1">
            <a:spLocks noChangeArrowheads="1"/>
          </p:cNvSpPr>
          <p:nvPr/>
        </p:nvSpPr>
        <p:spPr bwMode="auto">
          <a:xfrm>
            <a:off x="2057401" y="3352801"/>
            <a:ext cx="1800225" cy="900113"/>
          </a:xfrm>
          <a:prstGeom prst="rect">
            <a:avLst/>
          </a:prstGeom>
          <a:noFill/>
          <a:ln w="9525">
            <a:noFill/>
            <a:miter lim="800000"/>
          </a:ln>
        </p:spPr>
        <p:txBody>
          <a:bodyPr>
            <a:spAutoFit/>
          </a:bodyPr>
          <a:lstStyle/>
          <a:p>
            <a:pPr>
              <a:spcBef>
                <a:spcPct val="50000"/>
              </a:spcBef>
              <a:defRPr/>
            </a:pPr>
            <a:r>
              <a:rPr lang="en-GB" sz="1050" dirty="0"/>
              <a:t>The remaining filtrate moves into the descending loop of </a:t>
            </a:r>
            <a:r>
              <a:rPr lang="en-GB" sz="1050" dirty="0" err="1"/>
              <a:t>henle</a:t>
            </a:r>
            <a:r>
              <a:rPr lang="en-GB" sz="1050" dirty="0"/>
              <a:t>.  This is lined with thin cells so water moves out</a:t>
            </a:r>
          </a:p>
        </p:txBody>
      </p:sp>
      <p:sp>
        <p:nvSpPr>
          <p:cNvPr id="58399" name="Line 33"/>
          <p:cNvSpPr/>
          <p:nvPr/>
        </p:nvSpPr>
        <p:spPr>
          <a:xfrm>
            <a:off x="2927350" y="3141663"/>
            <a:ext cx="0" cy="215900"/>
          </a:xfrm>
          <a:prstGeom prst="line">
            <a:avLst/>
          </a:prstGeom>
          <a:ln w="9525" cap="flat" cmpd="sng">
            <a:solidFill>
              <a:schemeClr val="tx1"/>
            </a:solidFill>
            <a:prstDash val="solid"/>
            <a:headEnd type="none" w="med" len="med"/>
            <a:tailEnd type="triangle" w="med" len="med"/>
          </a:ln>
        </p:spPr>
      </p:sp>
      <p:sp>
        <p:nvSpPr>
          <p:cNvPr id="58400" name="Rectangle 34"/>
          <p:cNvSpPr/>
          <p:nvPr/>
        </p:nvSpPr>
        <p:spPr>
          <a:xfrm>
            <a:off x="4151313" y="3357563"/>
            <a:ext cx="1873250" cy="792162"/>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393" name="Text Box 35"/>
          <p:cNvSpPr txBox="1">
            <a:spLocks noChangeArrowheads="1"/>
          </p:cNvSpPr>
          <p:nvPr/>
        </p:nvSpPr>
        <p:spPr bwMode="auto">
          <a:xfrm>
            <a:off x="4224338" y="3429000"/>
            <a:ext cx="1727200" cy="738188"/>
          </a:xfrm>
          <a:prstGeom prst="rect">
            <a:avLst/>
          </a:prstGeom>
          <a:noFill/>
          <a:ln w="9525">
            <a:noFill/>
            <a:miter lim="800000"/>
          </a:ln>
        </p:spPr>
        <p:txBody>
          <a:bodyPr>
            <a:spAutoFit/>
          </a:bodyPr>
          <a:lstStyle/>
          <a:p>
            <a:pPr>
              <a:spcBef>
                <a:spcPct val="50000"/>
              </a:spcBef>
              <a:defRPr/>
            </a:pPr>
            <a:r>
              <a:rPr lang="en-GB" sz="1050" dirty="0"/>
              <a:t>Because water has been reabsorbed the concentration of the filtrate is not very high</a:t>
            </a:r>
          </a:p>
        </p:txBody>
      </p:sp>
      <p:sp>
        <p:nvSpPr>
          <p:cNvPr id="58402" name="Line 36"/>
          <p:cNvSpPr/>
          <p:nvPr/>
        </p:nvSpPr>
        <p:spPr>
          <a:xfrm>
            <a:off x="3935413" y="3716338"/>
            <a:ext cx="215900" cy="0"/>
          </a:xfrm>
          <a:prstGeom prst="line">
            <a:avLst/>
          </a:prstGeom>
          <a:ln w="9525" cap="flat" cmpd="sng">
            <a:solidFill>
              <a:schemeClr val="tx1"/>
            </a:solidFill>
            <a:prstDash val="solid"/>
            <a:headEnd type="none" w="med" len="med"/>
            <a:tailEnd type="triangle" w="med" len="med"/>
          </a:ln>
        </p:spPr>
      </p:sp>
      <p:sp>
        <p:nvSpPr>
          <p:cNvPr id="58403" name="Rectangle 37"/>
          <p:cNvSpPr/>
          <p:nvPr/>
        </p:nvSpPr>
        <p:spPr>
          <a:xfrm>
            <a:off x="6240463" y="3357564"/>
            <a:ext cx="1943100" cy="935037"/>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58404" name="Line 38"/>
          <p:cNvSpPr/>
          <p:nvPr/>
        </p:nvSpPr>
        <p:spPr>
          <a:xfrm>
            <a:off x="6024563" y="3789363"/>
            <a:ext cx="215900" cy="0"/>
          </a:xfrm>
          <a:prstGeom prst="line">
            <a:avLst/>
          </a:prstGeom>
          <a:ln w="9525" cap="flat" cmpd="sng">
            <a:solidFill>
              <a:schemeClr val="tx1"/>
            </a:solidFill>
            <a:prstDash val="solid"/>
            <a:headEnd type="none" w="med" len="med"/>
            <a:tailEnd type="triangle" w="med" len="med"/>
          </a:ln>
        </p:spPr>
      </p:sp>
      <p:sp>
        <p:nvSpPr>
          <p:cNvPr id="58405" name="Text Box 39"/>
          <p:cNvSpPr txBox="1"/>
          <p:nvPr/>
        </p:nvSpPr>
        <p:spPr>
          <a:xfrm>
            <a:off x="6324601" y="3352800"/>
            <a:ext cx="1800225" cy="1016000"/>
          </a:xfrm>
          <a:prstGeom prst="rect">
            <a:avLst/>
          </a:prstGeom>
          <a:noFill/>
          <a:ln w="9525">
            <a:noFill/>
          </a:ln>
        </p:spPr>
        <p:txBody>
          <a:bodyPr>
            <a:spAutoFit/>
          </a:bodyPr>
          <a:lstStyle/>
          <a:p>
            <a:pPr>
              <a:spcBef>
                <a:spcPct val="50000"/>
              </a:spcBef>
            </a:pPr>
            <a:r>
              <a:rPr lang="en-GB" altLang="x-none" sz="1000" dirty="0"/>
              <a:t>The walls of the ascending loop of henle are lined with thicker cells, so water can’t pass in or out. Instead sodium and chloride is pumped out actively</a:t>
            </a:r>
          </a:p>
        </p:txBody>
      </p:sp>
      <p:sp>
        <p:nvSpPr>
          <p:cNvPr id="58406" name="Rectangle 40"/>
          <p:cNvSpPr/>
          <p:nvPr/>
        </p:nvSpPr>
        <p:spPr>
          <a:xfrm>
            <a:off x="8401050" y="4076701"/>
            <a:ext cx="1798638" cy="792163"/>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399" name="Text Box 41"/>
          <p:cNvSpPr txBox="1">
            <a:spLocks noChangeArrowheads="1"/>
          </p:cNvSpPr>
          <p:nvPr/>
        </p:nvSpPr>
        <p:spPr bwMode="auto">
          <a:xfrm>
            <a:off x="8382001" y="4038601"/>
            <a:ext cx="1655763" cy="900113"/>
          </a:xfrm>
          <a:prstGeom prst="rect">
            <a:avLst/>
          </a:prstGeom>
          <a:noFill/>
          <a:ln w="9525">
            <a:noFill/>
            <a:miter lim="800000"/>
          </a:ln>
        </p:spPr>
        <p:txBody>
          <a:bodyPr>
            <a:spAutoFit/>
          </a:bodyPr>
          <a:lstStyle/>
          <a:p>
            <a:pPr>
              <a:spcBef>
                <a:spcPct val="50000"/>
              </a:spcBef>
              <a:defRPr/>
            </a:pPr>
            <a:r>
              <a:rPr lang="en-GB" sz="1050" dirty="0"/>
              <a:t>The filtrate now enters the distal convoluted tubule- is it now only 20% of what it originally was.</a:t>
            </a:r>
          </a:p>
        </p:txBody>
      </p:sp>
      <p:sp>
        <p:nvSpPr>
          <p:cNvPr id="58408" name="Line 42"/>
          <p:cNvSpPr/>
          <p:nvPr/>
        </p:nvSpPr>
        <p:spPr>
          <a:xfrm>
            <a:off x="8183564" y="4076700"/>
            <a:ext cx="217487" cy="215900"/>
          </a:xfrm>
          <a:prstGeom prst="line">
            <a:avLst/>
          </a:prstGeom>
          <a:ln w="9525" cap="flat" cmpd="sng">
            <a:solidFill>
              <a:schemeClr val="tx1"/>
            </a:solidFill>
            <a:prstDash val="solid"/>
            <a:headEnd type="none" w="med" len="med"/>
            <a:tailEnd type="triangle" w="med" len="med"/>
          </a:ln>
        </p:spPr>
      </p:sp>
      <p:sp>
        <p:nvSpPr>
          <p:cNvPr id="58409" name="Rectangle 43"/>
          <p:cNvSpPr/>
          <p:nvPr/>
        </p:nvSpPr>
        <p:spPr>
          <a:xfrm>
            <a:off x="6311901" y="4437063"/>
            <a:ext cx="1800225" cy="792162"/>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402" name="Text Box 44"/>
          <p:cNvSpPr txBox="1">
            <a:spLocks noChangeArrowheads="1"/>
          </p:cNvSpPr>
          <p:nvPr/>
        </p:nvSpPr>
        <p:spPr bwMode="auto">
          <a:xfrm>
            <a:off x="6400801" y="4419601"/>
            <a:ext cx="1655763" cy="900113"/>
          </a:xfrm>
          <a:prstGeom prst="rect">
            <a:avLst/>
          </a:prstGeom>
          <a:noFill/>
          <a:ln w="9525">
            <a:noFill/>
            <a:miter lim="800000"/>
          </a:ln>
        </p:spPr>
        <p:txBody>
          <a:bodyPr>
            <a:spAutoFit/>
          </a:bodyPr>
          <a:lstStyle/>
          <a:p>
            <a:pPr>
              <a:spcBef>
                <a:spcPct val="50000"/>
              </a:spcBef>
              <a:defRPr/>
            </a:pPr>
            <a:r>
              <a:rPr lang="en-GB" sz="1050" dirty="0"/>
              <a:t>In the DCT the volume and composition of the filtrate can be adjusted but this is controlled by hormones</a:t>
            </a:r>
          </a:p>
        </p:txBody>
      </p:sp>
      <p:sp>
        <p:nvSpPr>
          <p:cNvPr id="58411" name="Line 45"/>
          <p:cNvSpPr/>
          <p:nvPr/>
        </p:nvSpPr>
        <p:spPr>
          <a:xfrm flipH="1">
            <a:off x="8112126" y="4581526"/>
            <a:ext cx="288925" cy="142875"/>
          </a:xfrm>
          <a:prstGeom prst="line">
            <a:avLst/>
          </a:prstGeom>
          <a:ln w="9525" cap="flat" cmpd="sng">
            <a:solidFill>
              <a:schemeClr val="tx1"/>
            </a:solidFill>
            <a:prstDash val="solid"/>
            <a:headEnd type="none" w="med" len="med"/>
            <a:tailEnd type="triangle" w="med" len="med"/>
          </a:ln>
        </p:spPr>
      </p:sp>
      <p:sp>
        <p:nvSpPr>
          <p:cNvPr id="58412" name="Rectangle 46"/>
          <p:cNvSpPr/>
          <p:nvPr/>
        </p:nvSpPr>
        <p:spPr>
          <a:xfrm>
            <a:off x="4151314" y="4508501"/>
            <a:ext cx="1944687" cy="504825"/>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405" name="Text Box 47"/>
          <p:cNvSpPr txBox="1">
            <a:spLocks noChangeArrowheads="1"/>
          </p:cNvSpPr>
          <p:nvPr/>
        </p:nvSpPr>
        <p:spPr bwMode="auto">
          <a:xfrm>
            <a:off x="4191001" y="4495800"/>
            <a:ext cx="1800225" cy="577850"/>
          </a:xfrm>
          <a:prstGeom prst="rect">
            <a:avLst/>
          </a:prstGeom>
          <a:noFill/>
          <a:ln w="9525">
            <a:noFill/>
            <a:miter lim="800000"/>
          </a:ln>
        </p:spPr>
        <p:txBody>
          <a:bodyPr>
            <a:spAutoFit/>
          </a:bodyPr>
          <a:lstStyle/>
          <a:p>
            <a:pPr>
              <a:spcBef>
                <a:spcPct val="50000"/>
              </a:spcBef>
              <a:defRPr/>
            </a:pPr>
            <a:r>
              <a:rPr lang="en-GB" sz="1050" dirty="0"/>
              <a:t>From the DCT the filtrate now passes into the collecting duct</a:t>
            </a:r>
            <a:r>
              <a:rPr lang="en-GB" sz="900" dirty="0"/>
              <a:t>.  </a:t>
            </a:r>
          </a:p>
        </p:txBody>
      </p:sp>
      <p:sp>
        <p:nvSpPr>
          <p:cNvPr id="58414" name="Line 48"/>
          <p:cNvSpPr/>
          <p:nvPr/>
        </p:nvSpPr>
        <p:spPr>
          <a:xfrm flipH="1">
            <a:off x="6096000" y="4797425"/>
            <a:ext cx="215900" cy="0"/>
          </a:xfrm>
          <a:prstGeom prst="line">
            <a:avLst/>
          </a:prstGeom>
          <a:ln w="9525" cap="flat" cmpd="sng">
            <a:solidFill>
              <a:schemeClr val="tx1"/>
            </a:solidFill>
            <a:prstDash val="solid"/>
            <a:headEnd type="none" w="med" len="med"/>
            <a:tailEnd type="triangle" w="med" len="med"/>
          </a:ln>
        </p:spPr>
      </p:sp>
      <p:sp>
        <p:nvSpPr>
          <p:cNvPr id="58415" name="Rectangle 49"/>
          <p:cNvSpPr/>
          <p:nvPr/>
        </p:nvSpPr>
        <p:spPr>
          <a:xfrm>
            <a:off x="1992314" y="4292601"/>
            <a:ext cx="2016125" cy="936625"/>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58416" name="Text Box 50"/>
          <p:cNvSpPr txBox="1"/>
          <p:nvPr/>
        </p:nvSpPr>
        <p:spPr>
          <a:xfrm>
            <a:off x="2057400" y="4267200"/>
            <a:ext cx="1944688" cy="1016000"/>
          </a:xfrm>
          <a:prstGeom prst="rect">
            <a:avLst/>
          </a:prstGeom>
          <a:noFill/>
          <a:ln w="9525">
            <a:noFill/>
          </a:ln>
        </p:spPr>
        <p:txBody>
          <a:bodyPr>
            <a:spAutoFit/>
          </a:bodyPr>
          <a:lstStyle/>
          <a:p>
            <a:pPr>
              <a:spcBef>
                <a:spcPct val="50000"/>
              </a:spcBef>
            </a:pPr>
            <a:r>
              <a:rPr lang="en-GB" altLang="x-none" sz="1000" dirty="0"/>
              <a:t>A number of other nephrons join up to the cleectig duct which travels through the medulla to the renal papilla wher the filtrate is emptied in the minor calyx</a:t>
            </a:r>
          </a:p>
        </p:txBody>
      </p:sp>
      <p:sp>
        <p:nvSpPr>
          <p:cNvPr id="58417" name="Line 51"/>
          <p:cNvSpPr/>
          <p:nvPr/>
        </p:nvSpPr>
        <p:spPr>
          <a:xfrm flipH="1">
            <a:off x="4008439" y="4724400"/>
            <a:ext cx="142875" cy="0"/>
          </a:xfrm>
          <a:prstGeom prst="line">
            <a:avLst/>
          </a:prstGeom>
          <a:ln w="9525" cap="flat" cmpd="sng">
            <a:solidFill>
              <a:schemeClr val="tx1"/>
            </a:solidFill>
            <a:prstDash val="solid"/>
            <a:headEnd type="none" w="med" len="med"/>
            <a:tailEnd type="triangle" w="med" len="med"/>
          </a:ln>
        </p:spPr>
      </p:sp>
      <p:sp>
        <p:nvSpPr>
          <p:cNvPr id="58418" name="Rectangle 52"/>
          <p:cNvSpPr/>
          <p:nvPr/>
        </p:nvSpPr>
        <p:spPr>
          <a:xfrm>
            <a:off x="1992314" y="5373688"/>
            <a:ext cx="1800225" cy="6477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411" name="Text Box 53"/>
          <p:cNvSpPr txBox="1">
            <a:spLocks noChangeArrowheads="1"/>
          </p:cNvSpPr>
          <p:nvPr/>
        </p:nvSpPr>
        <p:spPr bwMode="auto">
          <a:xfrm>
            <a:off x="2063751" y="5445125"/>
            <a:ext cx="1655763" cy="577850"/>
          </a:xfrm>
          <a:prstGeom prst="rect">
            <a:avLst/>
          </a:prstGeom>
          <a:noFill/>
          <a:ln w="9525">
            <a:noFill/>
            <a:miter lim="800000"/>
          </a:ln>
        </p:spPr>
        <p:txBody>
          <a:bodyPr>
            <a:spAutoFit/>
          </a:bodyPr>
          <a:lstStyle/>
          <a:p>
            <a:pPr>
              <a:spcBef>
                <a:spcPct val="50000"/>
              </a:spcBef>
              <a:defRPr/>
            </a:pPr>
            <a:r>
              <a:rPr lang="en-GB" sz="1050" dirty="0"/>
              <a:t>4-5 minor calyces join up to make a major calyx</a:t>
            </a:r>
          </a:p>
        </p:txBody>
      </p:sp>
      <p:sp>
        <p:nvSpPr>
          <p:cNvPr id="58420" name="Rectangle 54"/>
          <p:cNvSpPr/>
          <p:nvPr/>
        </p:nvSpPr>
        <p:spPr>
          <a:xfrm>
            <a:off x="4079875" y="5373688"/>
            <a:ext cx="1728788" cy="576262"/>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413" name="Text Box 55"/>
          <p:cNvSpPr txBox="1">
            <a:spLocks noChangeArrowheads="1"/>
          </p:cNvSpPr>
          <p:nvPr/>
        </p:nvSpPr>
        <p:spPr bwMode="auto">
          <a:xfrm>
            <a:off x="4151313" y="5445125"/>
            <a:ext cx="1512888" cy="577850"/>
          </a:xfrm>
          <a:prstGeom prst="rect">
            <a:avLst/>
          </a:prstGeom>
          <a:noFill/>
          <a:ln w="9525">
            <a:noFill/>
            <a:miter lim="800000"/>
          </a:ln>
        </p:spPr>
        <p:txBody>
          <a:bodyPr>
            <a:spAutoFit/>
          </a:bodyPr>
          <a:lstStyle/>
          <a:p>
            <a:pPr>
              <a:spcBef>
                <a:spcPct val="50000"/>
              </a:spcBef>
              <a:defRPr/>
            </a:pPr>
            <a:r>
              <a:rPr lang="en-GB" sz="1050" dirty="0"/>
              <a:t>2-3 major calyces join up to form  the renal pelvis</a:t>
            </a:r>
          </a:p>
        </p:txBody>
      </p:sp>
      <p:sp>
        <p:nvSpPr>
          <p:cNvPr id="58422" name="Rectangle 56"/>
          <p:cNvSpPr/>
          <p:nvPr/>
        </p:nvSpPr>
        <p:spPr>
          <a:xfrm>
            <a:off x="6024563" y="5445126"/>
            <a:ext cx="1871662" cy="576263"/>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415" name="Text Box 57"/>
          <p:cNvSpPr txBox="1">
            <a:spLocks noChangeArrowheads="1"/>
          </p:cNvSpPr>
          <p:nvPr/>
        </p:nvSpPr>
        <p:spPr bwMode="auto">
          <a:xfrm>
            <a:off x="6096001" y="5516564"/>
            <a:ext cx="1655763" cy="415925"/>
          </a:xfrm>
          <a:prstGeom prst="rect">
            <a:avLst/>
          </a:prstGeom>
          <a:noFill/>
          <a:ln w="9525">
            <a:noFill/>
            <a:miter lim="800000"/>
          </a:ln>
        </p:spPr>
        <p:txBody>
          <a:bodyPr>
            <a:spAutoFit/>
          </a:bodyPr>
          <a:lstStyle/>
          <a:p>
            <a:pPr>
              <a:spcBef>
                <a:spcPct val="50000"/>
              </a:spcBef>
              <a:defRPr/>
            </a:pPr>
            <a:r>
              <a:rPr lang="en-GB" sz="1050" dirty="0"/>
              <a:t>The renal pelvis joins the </a:t>
            </a:r>
            <a:r>
              <a:rPr lang="en-GB" sz="1050" dirty="0" err="1"/>
              <a:t>ureter</a:t>
            </a:r>
            <a:r>
              <a:rPr lang="en-GB" sz="1050" dirty="0"/>
              <a:t> at the hilum</a:t>
            </a:r>
          </a:p>
        </p:txBody>
      </p:sp>
      <p:sp>
        <p:nvSpPr>
          <p:cNvPr id="58424" name="Rectangle 58"/>
          <p:cNvSpPr/>
          <p:nvPr/>
        </p:nvSpPr>
        <p:spPr>
          <a:xfrm>
            <a:off x="8183564" y="5445125"/>
            <a:ext cx="1800225" cy="6477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dirty="0">
              <a:latin typeface="Arial" panose="020B0604020202020204" pitchFamily="34" charset="0"/>
            </a:endParaRPr>
          </a:p>
        </p:txBody>
      </p:sp>
      <p:sp>
        <p:nvSpPr>
          <p:cNvPr id="15417" name="Text Box 59"/>
          <p:cNvSpPr txBox="1">
            <a:spLocks noChangeArrowheads="1"/>
          </p:cNvSpPr>
          <p:nvPr/>
        </p:nvSpPr>
        <p:spPr bwMode="auto">
          <a:xfrm>
            <a:off x="8256589" y="5516563"/>
            <a:ext cx="1655763" cy="577850"/>
          </a:xfrm>
          <a:prstGeom prst="rect">
            <a:avLst/>
          </a:prstGeom>
          <a:noFill/>
          <a:ln w="9525">
            <a:noFill/>
            <a:miter lim="800000"/>
          </a:ln>
        </p:spPr>
        <p:txBody>
          <a:bodyPr>
            <a:spAutoFit/>
          </a:bodyPr>
          <a:lstStyle/>
          <a:p>
            <a:pPr>
              <a:spcBef>
                <a:spcPct val="50000"/>
              </a:spcBef>
              <a:defRPr/>
            </a:pPr>
            <a:r>
              <a:rPr lang="en-GB" sz="1050" dirty="0"/>
              <a:t>The </a:t>
            </a:r>
            <a:r>
              <a:rPr lang="en-GB" sz="1050" dirty="0" err="1"/>
              <a:t>ureter</a:t>
            </a:r>
            <a:r>
              <a:rPr lang="en-GB" sz="1050" dirty="0"/>
              <a:t> transport the filtrate/urine from the kidney to the bladder</a:t>
            </a:r>
          </a:p>
        </p:txBody>
      </p:sp>
      <p:sp>
        <p:nvSpPr>
          <p:cNvPr id="58426" name="Line 60"/>
          <p:cNvSpPr/>
          <p:nvPr/>
        </p:nvSpPr>
        <p:spPr>
          <a:xfrm>
            <a:off x="2855913" y="5229226"/>
            <a:ext cx="0" cy="144463"/>
          </a:xfrm>
          <a:prstGeom prst="line">
            <a:avLst/>
          </a:prstGeom>
          <a:ln w="9525" cap="flat" cmpd="sng">
            <a:solidFill>
              <a:schemeClr val="tx1"/>
            </a:solidFill>
            <a:prstDash val="solid"/>
            <a:headEnd type="none" w="med" len="med"/>
            <a:tailEnd type="triangle" w="med" len="med"/>
          </a:ln>
        </p:spPr>
      </p:sp>
      <p:sp>
        <p:nvSpPr>
          <p:cNvPr id="58427" name="Line 61"/>
          <p:cNvSpPr/>
          <p:nvPr/>
        </p:nvSpPr>
        <p:spPr>
          <a:xfrm>
            <a:off x="3792539" y="5734050"/>
            <a:ext cx="287337" cy="0"/>
          </a:xfrm>
          <a:prstGeom prst="line">
            <a:avLst/>
          </a:prstGeom>
          <a:ln w="9525" cap="flat" cmpd="sng">
            <a:solidFill>
              <a:schemeClr val="tx1"/>
            </a:solidFill>
            <a:prstDash val="solid"/>
            <a:headEnd type="none" w="med" len="med"/>
            <a:tailEnd type="triangle" w="med" len="med"/>
          </a:ln>
        </p:spPr>
      </p:sp>
      <p:sp>
        <p:nvSpPr>
          <p:cNvPr id="58428" name="Line 62"/>
          <p:cNvSpPr/>
          <p:nvPr/>
        </p:nvSpPr>
        <p:spPr>
          <a:xfrm>
            <a:off x="5808663" y="5734050"/>
            <a:ext cx="215900" cy="0"/>
          </a:xfrm>
          <a:prstGeom prst="line">
            <a:avLst/>
          </a:prstGeom>
          <a:ln w="9525" cap="flat" cmpd="sng">
            <a:solidFill>
              <a:schemeClr val="tx1"/>
            </a:solidFill>
            <a:prstDash val="solid"/>
            <a:headEnd type="none" w="med" len="med"/>
            <a:tailEnd type="triangle" w="med" len="med"/>
          </a:ln>
        </p:spPr>
      </p:sp>
      <p:sp>
        <p:nvSpPr>
          <p:cNvPr id="58429" name="Line 63"/>
          <p:cNvSpPr/>
          <p:nvPr/>
        </p:nvSpPr>
        <p:spPr>
          <a:xfrm>
            <a:off x="7896225" y="5734050"/>
            <a:ext cx="287338" cy="0"/>
          </a:xfrm>
          <a:prstGeom prst="line">
            <a:avLst/>
          </a:prstGeom>
          <a:ln w="9525" cap="flat" cmpd="sng">
            <a:solidFill>
              <a:schemeClr val="tx1"/>
            </a:solidFill>
            <a:prstDash val="solid"/>
            <a:headEnd type="none" w="med" len="med"/>
            <a:tailEnd type="triangle" w="med" len="med"/>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p:nvPr>
        </p:nvSpPr>
        <p:spPr>
          <a:ln/>
        </p:spPr>
        <p:txBody>
          <a:bodyPr vert="horz" wrap="square" lIns="91440" tIns="45720" rIns="91440" bIns="45720" rtlCol="0" anchor="b">
            <a:normAutofit/>
          </a:bodyPr>
          <a:lstStyle/>
          <a:p>
            <a:pPr eaLnBrk="1" hangingPunct="1"/>
            <a:endParaRPr dirty="0"/>
          </a:p>
        </p:txBody>
      </p:sp>
      <p:sp>
        <p:nvSpPr>
          <p:cNvPr id="10243" name="Rectangle 3"/>
          <p:cNvSpPr>
            <a:spLocks noGrp="1"/>
          </p:cNvSpPr>
          <p:nvPr>
            <p:ph idx="1"/>
          </p:nvPr>
        </p:nvSpPr>
        <p:spPr>
          <a:ln/>
        </p:spPr>
        <p:txBody>
          <a:bodyPr vert="horz" wrap="square" lIns="91440" tIns="45720" rIns="91440" bIns="45720" rtlCol="0" anchor="t">
            <a:normAutofit/>
          </a:bodyPr>
          <a:lstStyle/>
          <a:p>
            <a:pPr eaLnBrk="1" hangingPunct="1"/>
            <a:endParaRPr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6</a:t>
            </a:fld>
            <a:endParaRPr lang="en-US" altLang="en-US" dirty="0">
              <a:latin typeface="Arial" panose="020B0604020202020204" pitchFamily="34" charset="0"/>
            </a:endParaRPr>
          </a:p>
        </p:txBody>
      </p:sp>
      <p:pic>
        <p:nvPicPr>
          <p:cNvPr id="10244" name="Picture 4" descr="26_03Figurea_1-L"/>
          <p:cNvPicPr>
            <a:picLocks noChangeAspect="1"/>
          </p:cNvPicPr>
          <p:nvPr/>
        </p:nvPicPr>
        <p:blipFill>
          <a:blip r:embed="rId2"/>
          <a:stretch>
            <a:fillRect/>
          </a:stretch>
        </p:blipFill>
        <p:spPr>
          <a:xfrm>
            <a:off x="1911350" y="138113"/>
            <a:ext cx="8369300" cy="6583362"/>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igure 26-03a"/>
          <p:cNvPicPr>
            <a:picLocks noChangeAspect="1"/>
          </p:cNvPicPr>
          <p:nvPr/>
        </p:nvPicPr>
        <p:blipFill>
          <a:blip r:embed="rId2"/>
          <a:stretch>
            <a:fillRect/>
          </a:stretch>
        </p:blipFill>
        <p:spPr>
          <a:xfrm>
            <a:off x="1752600" y="228600"/>
            <a:ext cx="8686800" cy="6629400"/>
          </a:xfrm>
          <a:prstGeom prst="rect">
            <a:avLst/>
          </a:prstGeom>
          <a:noFill/>
          <a:ln w="9525">
            <a:noFill/>
          </a:ln>
        </p:spPr>
      </p:pic>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7</a:t>
            </a:fld>
            <a:endParaRPr lang="en-US" altLang="en-US" dirty="0">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a:ln/>
        </p:spPr>
        <p:txBody>
          <a:bodyPr vert="horz" wrap="square" lIns="91440" tIns="45720" rIns="91440" bIns="45720" rtlCol="0" anchor="b">
            <a:normAutofit/>
          </a:bodyPr>
          <a:lstStyle/>
          <a:p>
            <a:pPr eaLnBrk="1" hangingPunct="1"/>
            <a:r>
              <a:rPr dirty="0"/>
              <a:t>Structure of Kidney</a:t>
            </a:r>
          </a:p>
        </p:txBody>
      </p:sp>
      <p:sp>
        <p:nvSpPr>
          <p:cNvPr id="12291" name="Rectangle 3"/>
          <p:cNvSpPr>
            <a:spLocks noGrp="1"/>
          </p:cNvSpPr>
          <p:nvPr>
            <p:ph idx="1"/>
          </p:nvPr>
        </p:nvSpPr>
        <p:spPr>
          <a:xfrm>
            <a:off x="1981200" y="1371600"/>
            <a:ext cx="8229600" cy="5105400"/>
          </a:xfrm>
          <a:ln/>
        </p:spPr>
        <p:txBody>
          <a:bodyPr vert="horz" wrap="square" lIns="91440" tIns="45720" rIns="91440" bIns="45720" rtlCol="0" anchor="t">
            <a:normAutofit/>
          </a:bodyPr>
          <a:lstStyle/>
          <a:p>
            <a:pPr eaLnBrk="1" hangingPunct="1"/>
            <a:r>
              <a:rPr sz="2600" dirty="0"/>
              <a:t>Kidney has two regions – Cortex &amp; Medulla.</a:t>
            </a:r>
          </a:p>
          <a:p>
            <a:pPr eaLnBrk="1" hangingPunct="1"/>
            <a:r>
              <a:rPr sz="2600" b="1" dirty="0"/>
              <a:t>Cortex</a:t>
            </a:r>
            <a:r>
              <a:rPr sz="2600" dirty="0"/>
              <a:t> – outer layer – extensions of cortex is called as renal columns.</a:t>
            </a:r>
          </a:p>
          <a:p>
            <a:pPr eaLnBrk="1" hangingPunct="1"/>
            <a:r>
              <a:rPr sz="2600" b="1" dirty="0"/>
              <a:t>Medulla</a:t>
            </a:r>
            <a:r>
              <a:rPr sz="2600" dirty="0"/>
              <a:t> – inner layer – divided into 6-10 conical shaped renal pyramids by renal columns.</a:t>
            </a:r>
          </a:p>
          <a:p>
            <a:pPr eaLnBrk="1" hangingPunct="1"/>
            <a:r>
              <a:rPr sz="2600" b="1" dirty="0"/>
              <a:t>Renal pelvis</a:t>
            </a:r>
            <a:r>
              <a:rPr sz="2600" dirty="0"/>
              <a:t> – funnel shaped receptacle for urine. It has no. of distal branches called as Calyces, each of which surround the apex of pyramids. (Minor calyx &amp; Major calyx).</a:t>
            </a:r>
          </a:p>
          <a:p>
            <a:pPr eaLnBrk="1" hangingPunct="1"/>
            <a:r>
              <a:rPr sz="2600" b="1" dirty="0"/>
              <a:t>Hilum</a:t>
            </a:r>
            <a:r>
              <a:rPr sz="2600" dirty="0"/>
              <a:t> – concave shaped medial border, where BVs, Lvs, Nerves &amp; Ureter pass through.</a:t>
            </a:r>
          </a:p>
          <a:p>
            <a:pPr eaLnBrk="1" hangingPunct="1"/>
            <a:endParaRPr sz="2600" dirty="0"/>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8</a:t>
            </a:fld>
            <a:endParaRPr lang="en-US" altLang="en-US" dirty="0">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a:ln/>
        </p:spPr>
        <p:txBody>
          <a:bodyPr vert="horz" wrap="square" lIns="91440" tIns="45720" rIns="91440" bIns="45720" rtlCol="0" anchor="b">
            <a:normAutofit/>
          </a:bodyPr>
          <a:lstStyle/>
          <a:p>
            <a:pPr eaLnBrk="1" hangingPunct="1"/>
            <a:r>
              <a:rPr dirty="0"/>
              <a:t>Microscopic structure of kidney</a:t>
            </a:r>
          </a:p>
        </p:txBody>
      </p:sp>
      <p:sp>
        <p:nvSpPr>
          <p:cNvPr id="13315" name="Rectangle 3"/>
          <p:cNvSpPr>
            <a:spLocks noGrp="1"/>
          </p:cNvSpPr>
          <p:nvPr>
            <p:ph idx="1"/>
          </p:nvPr>
        </p:nvSpPr>
        <p:spPr>
          <a:xfrm>
            <a:off x="1981200" y="1447800"/>
            <a:ext cx="8229600" cy="5029200"/>
          </a:xfrm>
          <a:ln/>
        </p:spPr>
        <p:txBody>
          <a:bodyPr vert="horz" wrap="square" lIns="91440" tIns="45720" rIns="91440" bIns="45720" rtlCol="0" anchor="t">
            <a:normAutofit/>
          </a:bodyPr>
          <a:lstStyle/>
          <a:p>
            <a:pPr eaLnBrk="1" hangingPunct="1"/>
            <a:r>
              <a:rPr sz="2600" dirty="0"/>
              <a:t>It shows presence of 1.2 millions of structural &amp; functional units of kidney – Nephron.</a:t>
            </a:r>
          </a:p>
          <a:p>
            <a:pPr eaLnBrk="1" hangingPunct="1"/>
            <a:r>
              <a:rPr sz="2600" dirty="0"/>
              <a:t>Each nephron consists of –</a:t>
            </a:r>
          </a:p>
          <a:p>
            <a:pPr lvl="1" eaLnBrk="1" hangingPunct="1"/>
            <a:r>
              <a:rPr sz="2200" dirty="0"/>
              <a:t>Renal Corpuscles having –</a:t>
            </a:r>
          </a:p>
          <a:p>
            <a:pPr lvl="2" eaLnBrk="1" hangingPunct="1"/>
            <a:r>
              <a:rPr sz="2100" dirty="0"/>
              <a:t>Bowman’s capsule</a:t>
            </a:r>
          </a:p>
          <a:p>
            <a:pPr lvl="2" eaLnBrk="1" hangingPunct="1"/>
            <a:r>
              <a:rPr sz="2100" dirty="0"/>
              <a:t>Glomerulus</a:t>
            </a:r>
          </a:p>
          <a:p>
            <a:pPr lvl="1" eaLnBrk="1" hangingPunct="1"/>
            <a:r>
              <a:rPr sz="2200" dirty="0"/>
              <a:t>Renal tubules having –</a:t>
            </a:r>
          </a:p>
          <a:p>
            <a:pPr lvl="2" eaLnBrk="1" hangingPunct="1"/>
            <a:r>
              <a:rPr sz="2100" dirty="0"/>
              <a:t>Proximal Convoluted tubule</a:t>
            </a:r>
          </a:p>
          <a:p>
            <a:pPr lvl="2" eaLnBrk="1" hangingPunct="1"/>
            <a:r>
              <a:rPr sz="2100" dirty="0"/>
              <a:t>Loop of Henle</a:t>
            </a:r>
          </a:p>
          <a:p>
            <a:pPr lvl="2" eaLnBrk="1" hangingPunct="1"/>
            <a:r>
              <a:rPr sz="2100" dirty="0"/>
              <a:t>Distal Convoluted tubule</a:t>
            </a:r>
          </a:p>
          <a:p>
            <a:pPr lvl="2" eaLnBrk="1" hangingPunct="1"/>
            <a:r>
              <a:rPr sz="2100" dirty="0"/>
              <a:t>Collecting duct</a:t>
            </a:r>
          </a:p>
          <a:p>
            <a:pPr eaLnBrk="1" hangingPunct="1"/>
            <a:r>
              <a:rPr sz="2600" dirty="0"/>
              <a:t>Most components of nephron are within  the cortex.</a:t>
            </a:r>
          </a:p>
        </p:txBody>
      </p:sp>
      <p:sp>
        <p:nvSpPr>
          <p:cNvPr id="2" name="Footer Placeholder 1"/>
          <p:cNvSpPr>
            <a:spLocks noGrp="1"/>
          </p:cNvSpPr>
          <p:nvPr>
            <p:ph type="ftr" sz="quarter" idx="11"/>
          </p:nvPr>
        </p:nvSpPr>
        <p:spPr/>
        <p:txBody>
          <a:bodyPr/>
          <a:lstStyle/>
          <a:p>
            <a:pPr>
              <a:defRPr/>
            </a:pPr>
            <a:r>
              <a:rPr lang="en-US" altLang="en-US" sz="1000">
                <a:solidFill>
                  <a:schemeClr val="tx1"/>
                </a:solidFill>
              </a:rPr>
              <a:t>RDP</a:t>
            </a:r>
            <a:endParaRPr lang="en-US" altLang="en-US" sz="1000">
              <a:solidFill>
                <a:schemeClr val="tx1"/>
              </a:solidFill>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en-US" smtClean="0">
                <a:latin typeface="Arial" panose="020B0604020202020204" pitchFamily="34" charset="0"/>
              </a:rPr>
              <a:t>9</a:t>
            </a:fld>
            <a:endParaRPr lang="en-US" altLang="en-US" dirty="0">
              <a:latin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2714</Words>
  <Application>Microsoft Office PowerPoint</Application>
  <PresentationFormat>Widescreen</PresentationFormat>
  <Paragraphs>430</Paragraphs>
  <Slides>55</Slides>
  <Notes>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55</vt:i4>
      </vt:variant>
    </vt:vector>
  </HeadingPairs>
  <TitlesOfParts>
    <vt:vector size="63" baseType="lpstr">
      <vt:lpstr>Arial</vt:lpstr>
      <vt:lpstr>Calibri</vt:lpstr>
      <vt:lpstr>Calibri Light</vt:lpstr>
      <vt:lpstr>Times New Roman</vt:lpstr>
      <vt:lpstr>Wingdings</vt:lpstr>
      <vt:lpstr>Office Theme</vt:lpstr>
      <vt:lpstr>Photoshop.Image.5</vt:lpstr>
      <vt:lpstr>Microsoft PowerPoint 97-2003 Slide</vt:lpstr>
      <vt:lpstr>Urinary System</vt:lpstr>
      <vt:lpstr>Urinary system</vt:lpstr>
      <vt:lpstr>PowerPoint Presentation</vt:lpstr>
      <vt:lpstr>Functions of urinary system</vt:lpstr>
      <vt:lpstr>Kidney</vt:lpstr>
      <vt:lpstr>PowerPoint Presentation</vt:lpstr>
      <vt:lpstr>PowerPoint Presentation</vt:lpstr>
      <vt:lpstr>Structure of Kidney</vt:lpstr>
      <vt:lpstr>Microscopic structure of kidney</vt:lpstr>
      <vt:lpstr>PowerPoint Presentation</vt:lpstr>
      <vt:lpstr>PowerPoint Presentation</vt:lpstr>
      <vt:lpstr>Classes of nephrons</vt:lpstr>
      <vt:lpstr>PowerPoint Presentation</vt:lpstr>
      <vt:lpstr>Nephron</vt:lpstr>
      <vt:lpstr>Nephron</vt:lpstr>
      <vt:lpstr>Nephron</vt:lpstr>
      <vt:lpstr>Nephron</vt:lpstr>
      <vt:lpstr>Ureters</vt:lpstr>
      <vt:lpstr>Urinary bladder</vt:lpstr>
      <vt:lpstr>PowerPoint Presentation</vt:lpstr>
      <vt:lpstr>PowerPoint Presentation</vt:lpstr>
      <vt:lpstr>Urethra</vt:lpstr>
      <vt:lpstr>PowerPoint Presentation</vt:lpstr>
      <vt:lpstr>PowerPoint Presentation</vt:lpstr>
      <vt:lpstr>PowerPoint Presentation</vt:lpstr>
      <vt:lpstr>PowerPoint Presentation</vt:lpstr>
      <vt:lpstr>PowerPoint Presentation</vt:lpstr>
      <vt:lpstr>Micturition</vt:lpstr>
      <vt:lpstr>PowerPoint Presentation</vt:lpstr>
      <vt:lpstr>PowerPoint Presentation</vt:lpstr>
      <vt:lpstr>PowerPoint Presentation</vt:lpstr>
      <vt:lpstr>Formation of urine</vt:lpstr>
      <vt:lpstr>PowerPoint Presentation</vt:lpstr>
      <vt:lpstr>In short……..</vt:lpstr>
      <vt:lpstr>Glomerular filtration</vt:lpstr>
      <vt:lpstr>Why filtration occurs</vt:lpstr>
      <vt:lpstr>PowerPoint Presentation</vt:lpstr>
      <vt:lpstr>Glomerular Filtration Rate (GFR) </vt:lpstr>
      <vt:lpstr>Tubular reabsorption</vt:lpstr>
      <vt:lpstr>Reabsorption in PCT</vt:lpstr>
      <vt:lpstr>1. Solvent drag </vt:lpstr>
      <vt:lpstr>PowerPoint Presentation</vt:lpstr>
      <vt:lpstr>PowerPoint Presentation</vt:lpstr>
      <vt:lpstr>PowerPoint Presentation</vt:lpstr>
      <vt:lpstr>PowerPoint Presentation</vt:lpstr>
      <vt:lpstr>Transport maximum</vt:lpstr>
      <vt:lpstr>Reabsorption in LH</vt:lpstr>
      <vt:lpstr>PowerPoint Presentation</vt:lpstr>
      <vt:lpstr>Reabsorption in DCT &amp; CT</vt:lpstr>
      <vt:lpstr>PowerPoint Presentation</vt:lpstr>
      <vt:lpstr>Tubular secretion</vt:lpstr>
      <vt:lpstr>Concentration of fluid in CD</vt:lpstr>
      <vt:lpstr>PowerPoint Presentation</vt:lpstr>
      <vt:lpstr>Nephron-Tubular System</vt:lpstr>
      <vt:lpstr>Summary so far…..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63</cp:revision>
  <dcterms:created xsi:type="dcterms:W3CDTF">2020-04-01T11:40:45Z</dcterms:created>
  <dcterms:modified xsi:type="dcterms:W3CDTF">2024-09-24T15:41:21Z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KSOProductBuildVer">
    <vt:lpwstr>1033-10.2.0.7636</vt:lpwstr>
  </property>
</Properties>
</file>