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6" r:id="rId1"/>
  </p:sldMasterIdLst>
  <p:notesMasterIdLst>
    <p:notesMasterId r:id="rId27"/>
  </p:notesMasterIdLst>
  <p:sldIdLst>
    <p:sldId id="257" r:id="rId2"/>
    <p:sldId id="258" r:id="rId3"/>
    <p:sldId id="259" r:id="rId4"/>
    <p:sldId id="260" r:id="rId5"/>
    <p:sldId id="261" r:id="rId6"/>
    <p:sldId id="262" r:id="rId7"/>
    <p:sldId id="263" r:id="rId8"/>
    <p:sldId id="264" r:id="rId9"/>
    <p:sldId id="265" r:id="rId10"/>
    <p:sldId id="266" r:id="rId11"/>
    <p:sldId id="267" r:id="rId12"/>
    <p:sldId id="294" r:id="rId13"/>
    <p:sldId id="268" r:id="rId14"/>
    <p:sldId id="295" r:id="rId15"/>
    <p:sldId id="296" r:id="rId16"/>
    <p:sldId id="269" r:id="rId17"/>
    <p:sldId id="270" r:id="rId18"/>
    <p:sldId id="271" r:id="rId19"/>
    <p:sldId id="272" r:id="rId20"/>
    <p:sldId id="273" r:id="rId21"/>
    <p:sldId id="292" r:id="rId22"/>
    <p:sldId id="274" r:id="rId23"/>
    <p:sldId id="293" r:id="rId24"/>
    <p:sldId id="290" r:id="rId25"/>
    <p:sldId id="291" r:id="rId2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CC021F"/>
    <a:srgbClr val="333333"/>
    <a:srgbClr val="000099"/>
    <a:srgbClr val="0000FF"/>
    <a:srgbClr val="800080"/>
    <a:srgbClr val="008000"/>
    <a:srgbClr val="006600"/>
    <a:srgbClr val="996633"/>
    <a:srgbClr val="0066FF"/>
    <a:srgbClr val="FF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70" d="100"/>
          <a:sy n="70" d="100"/>
        </p:scale>
        <p:origin x="714" y="72"/>
      </p:cViewPr>
      <p:guideLst>
        <p:guide orient="horz" pos="2160"/>
        <p:guide pos="384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notesMaster" Target="notesMasters/notesMaster1.xml"/><Relationship Id="rId30"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IN"/>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23F37558-9E0C-4426-8FFC-14511DC4BFC8}" type="datetimeFigureOut">
              <a:rPr lang="en-US" smtClean="0"/>
              <a:pPr/>
              <a:t>9/13/2024</a:t>
            </a:fld>
            <a:endParaRPr lang="en-IN"/>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IN"/>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IN"/>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635FA0D6-D0AD-489E-8722-DE5E54389725}" type="slidenum">
              <a:rPr lang="en-IN" smtClean="0"/>
              <a:pPr/>
              <a:t>‹#›</a:t>
            </a:fld>
            <a:endParaRPr lang="en-IN"/>
          </a:p>
        </p:txBody>
      </p:sp>
    </p:spTree>
    <p:extLst>
      <p:ext uri="{BB962C8B-B14F-4D97-AF65-F5344CB8AC3E}">
        <p14:creationId xmlns:p14="http://schemas.microsoft.com/office/powerpoint/2010/main" val="229800309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72C426C7-9107-4625-B094-A01C9443A815}" type="datetime1">
              <a:rPr lang="en-US" smtClean="0"/>
              <a:t>9/13/2024</a:t>
            </a:fld>
            <a:endParaRPr lang="en-US"/>
          </a:p>
        </p:txBody>
      </p:sp>
      <p:sp>
        <p:nvSpPr>
          <p:cNvPr id="5" name="Footer Placeholder 4"/>
          <p:cNvSpPr>
            <a:spLocks noGrp="1"/>
          </p:cNvSpPr>
          <p:nvPr>
            <p:ph type="ftr" sz="quarter" idx="11"/>
          </p:nvPr>
        </p:nvSpPr>
        <p:spPr/>
        <p:txBody>
          <a:bodyPr/>
          <a:lstStyle/>
          <a:p>
            <a:r>
              <a:rPr lang="en-US" smtClean="0"/>
              <a:t>RDP</a:t>
            </a:r>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74128795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F14CE45A-C576-40E8-BA5D-70A725981E76}" type="datetime1">
              <a:rPr lang="en-US" smtClean="0"/>
              <a:t>9/13/2024</a:t>
            </a:fld>
            <a:endParaRPr lang="en-US"/>
          </a:p>
        </p:txBody>
      </p:sp>
      <p:sp>
        <p:nvSpPr>
          <p:cNvPr id="5" name="Footer Placeholder 4"/>
          <p:cNvSpPr>
            <a:spLocks noGrp="1"/>
          </p:cNvSpPr>
          <p:nvPr>
            <p:ph type="ftr" sz="quarter" idx="11"/>
          </p:nvPr>
        </p:nvSpPr>
        <p:spPr/>
        <p:txBody>
          <a:bodyPr/>
          <a:lstStyle/>
          <a:p>
            <a:r>
              <a:rPr lang="en-US" smtClean="0"/>
              <a:t>RDP</a:t>
            </a:r>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389798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9F2AD582-D103-4DC6-BB87-5A9D38C0968F}" type="datetime1">
              <a:rPr lang="en-US" smtClean="0"/>
              <a:t>9/13/2024</a:t>
            </a:fld>
            <a:endParaRPr lang="en-US"/>
          </a:p>
        </p:txBody>
      </p:sp>
      <p:sp>
        <p:nvSpPr>
          <p:cNvPr id="5" name="Footer Placeholder 4"/>
          <p:cNvSpPr>
            <a:spLocks noGrp="1"/>
          </p:cNvSpPr>
          <p:nvPr>
            <p:ph type="ftr" sz="quarter" idx="11"/>
          </p:nvPr>
        </p:nvSpPr>
        <p:spPr/>
        <p:txBody>
          <a:bodyPr/>
          <a:lstStyle/>
          <a:p>
            <a:r>
              <a:rPr lang="en-US" smtClean="0"/>
              <a:t>RDP</a:t>
            </a:r>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67518562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2AC9C240-27E0-4067-B5C8-2CDC20B3C186}" type="datetime1">
              <a:rPr lang="en-US" smtClean="0"/>
              <a:t>9/13/2024</a:t>
            </a:fld>
            <a:endParaRPr lang="en-US"/>
          </a:p>
        </p:txBody>
      </p:sp>
      <p:sp>
        <p:nvSpPr>
          <p:cNvPr id="5" name="Footer Placeholder 4"/>
          <p:cNvSpPr>
            <a:spLocks noGrp="1"/>
          </p:cNvSpPr>
          <p:nvPr>
            <p:ph type="ftr" sz="quarter" idx="11"/>
          </p:nvPr>
        </p:nvSpPr>
        <p:spPr/>
        <p:txBody>
          <a:bodyPr/>
          <a:lstStyle/>
          <a:p>
            <a:r>
              <a:rPr lang="en-US" smtClean="0"/>
              <a:t>RDP</a:t>
            </a:r>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84488494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69F66CB4-601C-4DE0-B393-22CBC7CB144B}" type="datetime1">
              <a:rPr lang="en-US" smtClean="0"/>
              <a:t>9/13/2024</a:t>
            </a:fld>
            <a:endParaRPr lang="en-US"/>
          </a:p>
        </p:txBody>
      </p:sp>
      <p:sp>
        <p:nvSpPr>
          <p:cNvPr id="5" name="Footer Placeholder 4"/>
          <p:cNvSpPr>
            <a:spLocks noGrp="1"/>
          </p:cNvSpPr>
          <p:nvPr>
            <p:ph type="ftr" sz="quarter" idx="11"/>
          </p:nvPr>
        </p:nvSpPr>
        <p:spPr/>
        <p:txBody>
          <a:bodyPr/>
          <a:lstStyle/>
          <a:p>
            <a:r>
              <a:rPr lang="en-US" smtClean="0"/>
              <a:t>RDP</a:t>
            </a:r>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16499647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55073EAF-1E2C-4460-B679-513269F766DB}" type="datetime1">
              <a:rPr lang="en-US" smtClean="0"/>
              <a:t>9/13/2024</a:t>
            </a:fld>
            <a:endParaRPr lang="en-US"/>
          </a:p>
        </p:txBody>
      </p:sp>
      <p:sp>
        <p:nvSpPr>
          <p:cNvPr id="6" name="Footer Placeholder 5"/>
          <p:cNvSpPr>
            <a:spLocks noGrp="1"/>
          </p:cNvSpPr>
          <p:nvPr>
            <p:ph type="ftr" sz="quarter" idx="11"/>
          </p:nvPr>
        </p:nvSpPr>
        <p:spPr/>
        <p:txBody>
          <a:bodyPr/>
          <a:lstStyle/>
          <a:p>
            <a:r>
              <a:rPr lang="en-US" smtClean="0"/>
              <a:t>RDP</a:t>
            </a:r>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59358609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3123C6A8-E756-47BF-91E7-6BCEDE6B426A}" type="datetime1">
              <a:rPr lang="en-US" smtClean="0"/>
              <a:t>9/13/2024</a:t>
            </a:fld>
            <a:endParaRPr lang="en-US"/>
          </a:p>
        </p:txBody>
      </p:sp>
      <p:sp>
        <p:nvSpPr>
          <p:cNvPr id="8" name="Footer Placeholder 7"/>
          <p:cNvSpPr>
            <a:spLocks noGrp="1"/>
          </p:cNvSpPr>
          <p:nvPr>
            <p:ph type="ftr" sz="quarter" idx="11"/>
          </p:nvPr>
        </p:nvSpPr>
        <p:spPr/>
        <p:txBody>
          <a:bodyPr/>
          <a:lstStyle/>
          <a:p>
            <a:r>
              <a:rPr lang="en-US" smtClean="0"/>
              <a:t>RDP</a:t>
            </a:r>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64160103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A5CE8EB7-A8E0-4A16-95E8-54000B2F8E10}" type="datetime1">
              <a:rPr lang="en-US" smtClean="0"/>
              <a:t>9/13/2024</a:t>
            </a:fld>
            <a:endParaRPr lang="en-US"/>
          </a:p>
        </p:txBody>
      </p:sp>
      <p:sp>
        <p:nvSpPr>
          <p:cNvPr id="4" name="Footer Placeholder 3"/>
          <p:cNvSpPr>
            <a:spLocks noGrp="1"/>
          </p:cNvSpPr>
          <p:nvPr>
            <p:ph type="ftr" sz="quarter" idx="11"/>
          </p:nvPr>
        </p:nvSpPr>
        <p:spPr/>
        <p:txBody>
          <a:bodyPr/>
          <a:lstStyle/>
          <a:p>
            <a:r>
              <a:rPr lang="en-US" smtClean="0"/>
              <a:t>RDP</a:t>
            </a:r>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69690494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1BFDA49-BAEE-42B0-B749-EDBC70208B0F}" type="datetime1">
              <a:rPr lang="en-US" smtClean="0"/>
              <a:t>9/13/2024</a:t>
            </a:fld>
            <a:endParaRPr lang="en-US"/>
          </a:p>
        </p:txBody>
      </p:sp>
      <p:sp>
        <p:nvSpPr>
          <p:cNvPr id="3" name="Footer Placeholder 2"/>
          <p:cNvSpPr>
            <a:spLocks noGrp="1"/>
          </p:cNvSpPr>
          <p:nvPr>
            <p:ph type="ftr" sz="quarter" idx="11"/>
          </p:nvPr>
        </p:nvSpPr>
        <p:spPr/>
        <p:txBody>
          <a:bodyPr/>
          <a:lstStyle/>
          <a:p>
            <a:r>
              <a:rPr lang="en-US" smtClean="0"/>
              <a:t>RDP</a:t>
            </a:r>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66134694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3A7FC949-8563-4685-8475-7F8FABF169D0}" type="datetime1">
              <a:rPr lang="en-US" smtClean="0"/>
              <a:t>9/13/2024</a:t>
            </a:fld>
            <a:endParaRPr lang="en-US"/>
          </a:p>
        </p:txBody>
      </p:sp>
      <p:sp>
        <p:nvSpPr>
          <p:cNvPr id="6" name="Footer Placeholder 5"/>
          <p:cNvSpPr>
            <a:spLocks noGrp="1"/>
          </p:cNvSpPr>
          <p:nvPr>
            <p:ph type="ftr" sz="quarter" idx="11"/>
          </p:nvPr>
        </p:nvSpPr>
        <p:spPr/>
        <p:txBody>
          <a:bodyPr/>
          <a:lstStyle/>
          <a:p>
            <a:r>
              <a:rPr lang="en-US" smtClean="0"/>
              <a:t>RDP</a:t>
            </a:r>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82267355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7392C13-CC30-497C-83B0-8A74B87F9980}" type="datetime1">
              <a:rPr lang="en-US" smtClean="0"/>
              <a:t>9/13/2024</a:t>
            </a:fld>
            <a:endParaRPr lang="en-US"/>
          </a:p>
        </p:txBody>
      </p:sp>
      <p:sp>
        <p:nvSpPr>
          <p:cNvPr id="6" name="Footer Placeholder 5"/>
          <p:cNvSpPr>
            <a:spLocks noGrp="1"/>
          </p:cNvSpPr>
          <p:nvPr>
            <p:ph type="ftr" sz="quarter" idx="11"/>
          </p:nvPr>
        </p:nvSpPr>
        <p:spPr/>
        <p:txBody>
          <a:bodyPr/>
          <a:lstStyle/>
          <a:p>
            <a:r>
              <a:rPr lang="en-US" smtClean="0"/>
              <a:t>RDP</a:t>
            </a:r>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1131302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4A064B6-A54E-458B-BCA4-5100CD8CD7EF}" type="datetime1">
              <a:rPr lang="en-US" smtClean="0"/>
              <a:t>9/13/2024</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smtClean="0"/>
              <a:t>RDP</a:t>
            </a:r>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
        <p:nvSpPr>
          <p:cNvPr id="7" name="TextBox 6"/>
          <p:cNvSpPr txBox="1"/>
          <p:nvPr userDrawn="1"/>
        </p:nvSpPr>
        <p:spPr>
          <a:xfrm rot="20066921">
            <a:off x="1943499" y="3011632"/>
            <a:ext cx="8839200" cy="769441"/>
          </a:xfrm>
          <a:prstGeom prst="rect">
            <a:avLst/>
          </a:prstGeom>
          <a:noFill/>
        </p:spPr>
        <p:txBody>
          <a:bodyPr wrap="square" rtlCol="0">
            <a:spAutoFit/>
          </a:bodyPr>
          <a:lstStyle/>
          <a:p>
            <a:r>
              <a:rPr lang="en-US" sz="4400" b="1" dirty="0" smtClean="0">
                <a:solidFill>
                  <a:schemeClr val="bg2"/>
                </a:solidFill>
                <a:latin typeface="Times New Roman" panose="02020603050405020304" pitchFamily="18" charset="0"/>
                <a:cs typeface="Times New Roman" panose="02020603050405020304" pitchFamily="18" charset="0"/>
              </a:rPr>
              <a:t>RESEARCH DOCTOR PHARMA</a:t>
            </a:r>
            <a:endParaRPr lang="en-US" sz="4400" b="1" dirty="0">
              <a:solidFill>
                <a:schemeClr val="bg2"/>
              </a:solidFill>
              <a:latin typeface="Times New Roman" panose="02020603050405020304" pitchFamily="18" charset="0"/>
              <a:cs typeface="Times New Roman" panose="02020603050405020304" pitchFamily="18" charset="0"/>
            </a:endParaRPr>
          </a:p>
        </p:txBody>
      </p:sp>
      <p:pic>
        <p:nvPicPr>
          <p:cNvPr id="8" name="Picture 2" descr="https://dranimeshdas.com/wp-content/uploads/2024/08/drugs.png"/>
          <p:cNvPicPr>
            <a:picLocks noChangeAspect="1" noChangeArrowheads="1"/>
          </p:cNvPicPr>
          <p:nvPr userDrawn="1"/>
        </p:nvPicPr>
        <p:blipFill>
          <a:blip r:embed="rId13" cstate="print">
            <a:extLst>
              <a:ext uri="{28A0092B-C50C-407E-A947-70E740481C1C}">
                <a14:useLocalDpi xmlns:a14="http://schemas.microsoft.com/office/drawing/2010/main" val="0"/>
              </a:ext>
            </a:extLst>
          </a:blip>
          <a:srcRect/>
          <a:stretch>
            <a:fillRect/>
          </a:stretch>
        </p:blipFill>
        <p:spPr bwMode="auto">
          <a:xfrm>
            <a:off x="45589" y="382191"/>
            <a:ext cx="784584" cy="78458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34697882"/>
      </p:ext>
    </p:extLst>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hf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image" Target="../media/image4.gif"/><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057400" y="1295401"/>
            <a:ext cx="8001000" cy="2215991"/>
          </a:xfrm>
          <a:prstGeom prst="rect">
            <a:avLst/>
          </a:prstGeom>
        </p:spPr>
        <p:txBody>
          <a:bodyPr wrap="square">
            <a:spAutoFit/>
          </a:bodyPr>
          <a:lstStyle/>
          <a:p>
            <a:r>
              <a:rPr lang="en-US" dirty="0">
                <a:solidFill>
                  <a:srgbClr val="66FFFF"/>
                </a:solidFill>
              </a:rPr>
              <a:t/>
            </a:r>
            <a:br>
              <a:rPr lang="en-US" dirty="0">
                <a:solidFill>
                  <a:srgbClr val="66FFFF"/>
                </a:solidFill>
              </a:rPr>
            </a:br>
            <a:r>
              <a:rPr lang="en-US" b="1" dirty="0">
                <a:latin typeface="Andalus" pitchFamily="18" charset="-78"/>
                <a:cs typeface="Andalus" pitchFamily="18" charset="-78"/>
              </a:rPr>
              <a:t>           </a:t>
            </a:r>
            <a:r>
              <a:rPr lang="en-US" sz="6000" b="1" i="1" dirty="0">
                <a:latin typeface="Andalus" pitchFamily="18" charset="-78"/>
                <a:cs typeface="Andalus" pitchFamily="18" charset="-78"/>
              </a:rPr>
              <a:t>NMR  SPECTROSCOPY </a:t>
            </a:r>
            <a:endParaRPr lang="en-IN" sz="6000" b="1" i="1" dirty="0"/>
          </a:p>
        </p:txBody>
      </p:sp>
      <p:sp>
        <p:nvSpPr>
          <p:cNvPr id="5" name="Footer Placeholder 4"/>
          <p:cNvSpPr>
            <a:spLocks noGrp="1"/>
          </p:cNvSpPr>
          <p:nvPr>
            <p:ph type="ftr" sz="quarter" idx="11"/>
          </p:nvPr>
        </p:nvSpPr>
        <p:spPr/>
        <p:txBody>
          <a:bodyPr/>
          <a:lstStyle/>
          <a:p>
            <a:r>
              <a:rPr lang="en-US" smtClean="0"/>
              <a:t>RDP</a:t>
            </a:r>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1</a:t>
            </a:fld>
            <a:endParaRPr lang="en-US"/>
          </a:p>
        </p:txBody>
      </p:sp>
    </p:spTree>
  </p:cSld>
  <p:clrMapOvr>
    <a:masterClrMapping/>
  </p:clrMapOvr>
  <p:transition>
    <p:dissolve/>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828800" y="990601"/>
            <a:ext cx="8458200" cy="2369880"/>
          </a:xfrm>
          <a:prstGeom prst="rect">
            <a:avLst/>
          </a:prstGeom>
        </p:spPr>
        <p:txBody>
          <a:bodyPr wrap="square">
            <a:spAutoFit/>
          </a:bodyPr>
          <a:lstStyle/>
          <a:p>
            <a:pPr marL="274320" indent="-274320" algn="just">
              <a:spcBef>
                <a:spcPct val="20000"/>
              </a:spcBef>
              <a:buClr>
                <a:schemeClr val="accent3"/>
              </a:buClr>
              <a:buSzPct val="95000"/>
              <a:defRPr/>
            </a:pPr>
            <a:r>
              <a:rPr lang="en-US" sz="2800" dirty="0">
                <a:solidFill>
                  <a:srgbClr val="CC021F"/>
                </a:solidFill>
                <a:latin typeface="Andalus" pitchFamily="18" charset="-78"/>
                <a:cs typeface="Andalus" pitchFamily="18" charset="-78"/>
              </a:rPr>
              <a:t>THEORY</a:t>
            </a:r>
          </a:p>
          <a:p>
            <a:pPr algn="just">
              <a:buFont typeface="Wingdings" pitchFamily="2" charset="2"/>
              <a:buChar char="v"/>
              <a:defRPr/>
            </a:pPr>
            <a:r>
              <a:rPr lang="en-US" sz="2400" dirty="0">
                <a:latin typeface="Andalus" pitchFamily="18" charset="-78"/>
                <a:cs typeface="Andalus" pitchFamily="18" charset="-78"/>
              </a:rPr>
              <a:t>The angular momentum of the charge created by the spinning nucleus are expressed in terms of spin quantum number I .</a:t>
            </a:r>
          </a:p>
          <a:p>
            <a:pPr algn="just">
              <a:buFont typeface="Wingdings" pitchFamily="2" charset="2"/>
              <a:buChar char="v"/>
              <a:defRPr/>
            </a:pPr>
            <a:r>
              <a:rPr lang="en-US" sz="2400" dirty="0">
                <a:latin typeface="Andalus" pitchFamily="18" charset="-78"/>
                <a:cs typeface="Andalus" pitchFamily="18" charset="-78"/>
              </a:rPr>
              <a:t>For a nuclei to exhibit NMR phenomenon the I&gt;0.</a:t>
            </a:r>
          </a:p>
          <a:p>
            <a:pPr algn="just">
              <a:buFont typeface="Wingdings" pitchFamily="2" charset="2"/>
              <a:buChar char="v"/>
              <a:defRPr/>
            </a:pPr>
            <a:r>
              <a:rPr lang="en-US" sz="2400" dirty="0">
                <a:latin typeface="Andalus" pitchFamily="18" charset="-78"/>
                <a:cs typeface="Andalus" pitchFamily="18" charset="-78"/>
              </a:rPr>
              <a:t>Spin quantum number I is associated with mass number and atomic number of the nuclei.</a:t>
            </a:r>
            <a:endParaRPr lang="en-IN" sz="2400" dirty="0">
              <a:latin typeface="Andalus" pitchFamily="18" charset="-78"/>
              <a:cs typeface="Andalus" pitchFamily="18" charset="-78"/>
            </a:endParaRPr>
          </a:p>
        </p:txBody>
      </p:sp>
      <p:graphicFrame>
        <p:nvGraphicFramePr>
          <p:cNvPr id="5" name="Table 4"/>
          <p:cNvGraphicFramePr>
            <a:graphicFrameLocks noGrp="1"/>
          </p:cNvGraphicFramePr>
          <p:nvPr/>
        </p:nvGraphicFramePr>
        <p:xfrm>
          <a:off x="1981200" y="3429001"/>
          <a:ext cx="8077201" cy="3047999"/>
        </p:xfrm>
        <a:graphic>
          <a:graphicData uri="http://schemas.openxmlformats.org/drawingml/2006/table">
            <a:tbl>
              <a:tblPr firstRow="1" bandRow="1">
                <a:tableStyleId>{5940675A-B579-460E-94D1-54222C63F5DA}</a:tableStyleId>
              </a:tblPr>
              <a:tblGrid>
                <a:gridCol w="2217271"/>
                <a:gridCol w="2398273"/>
                <a:gridCol w="3461657"/>
              </a:tblGrid>
              <a:tr h="1125877">
                <a:tc>
                  <a:txBody>
                    <a:bodyPr/>
                    <a:lstStyle/>
                    <a:p>
                      <a:r>
                        <a:rPr lang="en-US" sz="2000" b="1" dirty="0" smtClean="0">
                          <a:solidFill>
                            <a:srgbClr val="0066FF"/>
                          </a:solidFill>
                        </a:rPr>
                        <a:t>Mass number</a:t>
                      </a:r>
                      <a:endParaRPr lang="en-IN" sz="2000" b="1" dirty="0">
                        <a:solidFill>
                          <a:srgbClr val="0066FF"/>
                        </a:solidFill>
                      </a:endParaRPr>
                    </a:p>
                  </a:txBody>
                  <a:tcPr/>
                </a:tc>
                <a:tc>
                  <a:txBody>
                    <a:bodyPr/>
                    <a:lstStyle/>
                    <a:p>
                      <a:r>
                        <a:rPr lang="en-US" sz="2000" b="1" dirty="0" smtClean="0">
                          <a:solidFill>
                            <a:srgbClr val="0066FF"/>
                          </a:solidFill>
                        </a:rPr>
                        <a:t>Atomic number</a:t>
                      </a:r>
                      <a:endParaRPr lang="en-IN" sz="2000" b="1" dirty="0">
                        <a:solidFill>
                          <a:srgbClr val="0066FF"/>
                        </a:solidFill>
                      </a:endParaRPr>
                    </a:p>
                  </a:txBody>
                  <a:tcPr/>
                </a:tc>
                <a:tc>
                  <a:txBody>
                    <a:bodyPr/>
                    <a:lstStyle/>
                    <a:p>
                      <a:r>
                        <a:rPr lang="en-US" sz="2000" b="1" dirty="0" smtClean="0">
                          <a:solidFill>
                            <a:srgbClr val="0066FF"/>
                          </a:solidFill>
                        </a:rPr>
                        <a:t>Spin quantum number I</a:t>
                      </a:r>
                      <a:endParaRPr lang="en-IN" sz="2000" b="1" dirty="0">
                        <a:solidFill>
                          <a:srgbClr val="0066FF"/>
                        </a:solidFill>
                      </a:endParaRPr>
                    </a:p>
                  </a:txBody>
                  <a:tcPr/>
                </a:tc>
              </a:tr>
              <a:tr h="703982">
                <a:tc>
                  <a:txBody>
                    <a:bodyPr/>
                    <a:lstStyle/>
                    <a:p>
                      <a:r>
                        <a:rPr lang="en-US" b="1" dirty="0" smtClean="0">
                          <a:solidFill>
                            <a:srgbClr val="FF0000"/>
                          </a:solidFill>
                        </a:rPr>
                        <a:t>Odd</a:t>
                      </a:r>
                      <a:endParaRPr lang="en-IN" b="1" dirty="0">
                        <a:solidFill>
                          <a:srgbClr val="FF0000"/>
                        </a:solidFill>
                      </a:endParaRP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b="1" dirty="0" smtClean="0">
                          <a:solidFill>
                            <a:srgbClr val="0066FF"/>
                          </a:solidFill>
                        </a:rPr>
                        <a:t>Odd or Even</a:t>
                      </a:r>
                      <a:endParaRPr lang="en-IN" b="1" dirty="0" smtClean="0">
                        <a:solidFill>
                          <a:srgbClr val="0066FF"/>
                        </a:solidFill>
                      </a:endParaRPr>
                    </a:p>
                  </a:txBody>
                  <a:tcPr/>
                </a:tc>
                <a:tc>
                  <a:txBody>
                    <a:bodyPr/>
                    <a:lstStyle/>
                    <a:p>
                      <a:r>
                        <a:rPr lang="en-US" b="1" dirty="0" smtClean="0">
                          <a:solidFill>
                            <a:srgbClr val="0066FF"/>
                          </a:solidFill>
                        </a:rPr>
                        <a:t>1/2, 3/2,</a:t>
                      </a:r>
                      <a:r>
                        <a:rPr lang="en-US" b="1" baseline="0" dirty="0" smtClean="0">
                          <a:solidFill>
                            <a:srgbClr val="0066FF"/>
                          </a:solidFill>
                        </a:rPr>
                        <a:t> 5/2……,</a:t>
                      </a:r>
                      <a:endParaRPr lang="en-IN" b="1" dirty="0">
                        <a:solidFill>
                          <a:srgbClr val="0066FF"/>
                        </a:solidFill>
                      </a:endParaRPr>
                    </a:p>
                  </a:txBody>
                  <a:tcPr/>
                </a:tc>
              </a:tr>
              <a:tr h="609070">
                <a:tc>
                  <a:txBody>
                    <a:bodyPr/>
                    <a:lstStyle/>
                    <a:p>
                      <a:r>
                        <a:rPr lang="en-US" b="1" dirty="0" smtClean="0">
                          <a:solidFill>
                            <a:srgbClr val="0066FF"/>
                          </a:solidFill>
                        </a:rPr>
                        <a:t>Even</a:t>
                      </a:r>
                      <a:endParaRPr lang="en-IN" b="1" dirty="0">
                        <a:solidFill>
                          <a:srgbClr val="0066FF"/>
                        </a:solidFill>
                      </a:endParaRP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b="1" dirty="0" smtClean="0">
                          <a:solidFill>
                            <a:srgbClr val="0066FF"/>
                          </a:solidFill>
                        </a:rPr>
                        <a:t>Even</a:t>
                      </a:r>
                      <a:endParaRPr lang="en-IN" b="1" dirty="0" smtClean="0">
                        <a:solidFill>
                          <a:srgbClr val="0066FF"/>
                        </a:solidFill>
                      </a:endParaRPr>
                    </a:p>
                  </a:txBody>
                  <a:tcPr/>
                </a:tc>
                <a:tc>
                  <a:txBody>
                    <a:bodyPr/>
                    <a:lstStyle/>
                    <a:p>
                      <a:r>
                        <a:rPr lang="en-US" b="1" dirty="0" smtClean="0">
                          <a:solidFill>
                            <a:srgbClr val="0066FF"/>
                          </a:solidFill>
                        </a:rPr>
                        <a:t>0</a:t>
                      </a:r>
                      <a:endParaRPr lang="en-IN" b="1" dirty="0">
                        <a:solidFill>
                          <a:srgbClr val="0066FF"/>
                        </a:solidFill>
                      </a:endParaRPr>
                    </a:p>
                  </a:txBody>
                  <a:tcPr/>
                </a:tc>
              </a:tr>
              <a:tr h="609070">
                <a:tc>
                  <a:txBody>
                    <a:bodyPr/>
                    <a:lstStyle/>
                    <a:p>
                      <a:r>
                        <a:rPr lang="en-US" b="1" dirty="0" smtClean="0">
                          <a:solidFill>
                            <a:srgbClr val="0066FF"/>
                          </a:solidFill>
                        </a:rPr>
                        <a:t>Even</a:t>
                      </a:r>
                      <a:endParaRPr lang="en-IN" b="1" dirty="0">
                        <a:solidFill>
                          <a:srgbClr val="0066FF"/>
                        </a:solidFill>
                      </a:endParaRPr>
                    </a:p>
                  </a:txBody>
                  <a:tcPr/>
                </a:tc>
                <a:tc>
                  <a:txBody>
                    <a:bodyPr/>
                    <a:lstStyle/>
                    <a:p>
                      <a:r>
                        <a:rPr lang="en-US" b="1" dirty="0" smtClean="0">
                          <a:solidFill>
                            <a:srgbClr val="FF0000"/>
                          </a:solidFill>
                        </a:rPr>
                        <a:t>Odd</a:t>
                      </a:r>
                      <a:endParaRPr lang="en-IN" b="1" dirty="0">
                        <a:solidFill>
                          <a:srgbClr val="FF0000"/>
                        </a:solidFill>
                      </a:endParaRPr>
                    </a:p>
                  </a:txBody>
                  <a:tcPr/>
                </a:tc>
                <a:tc>
                  <a:txBody>
                    <a:bodyPr/>
                    <a:lstStyle/>
                    <a:p>
                      <a:r>
                        <a:rPr lang="en-US" b="1" dirty="0" smtClean="0">
                          <a:solidFill>
                            <a:srgbClr val="0066FF"/>
                          </a:solidFill>
                        </a:rPr>
                        <a:t>1,2,3…..,</a:t>
                      </a:r>
                      <a:endParaRPr lang="en-IN" b="1" dirty="0">
                        <a:solidFill>
                          <a:srgbClr val="0066FF"/>
                        </a:solidFill>
                      </a:endParaRPr>
                    </a:p>
                  </a:txBody>
                  <a:tcPr/>
                </a:tc>
              </a:tr>
            </a:tbl>
          </a:graphicData>
        </a:graphic>
      </p:graphicFrame>
      <p:sp>
        <p:nvSpPr>
          <p:cNvPr id="6" name="Footer Placeholder 5"/>
          <p:cNvSpPr>
            <a:spLocks noGrp="1"/>
          </p:cNvSpPr>
          <p:nvPr>
            <p:ph type="ftr" sz="quarter" idx="11"/>
          </p:nvPr>
        </p:nvSpPr>
        <p:spPr/>
        <p:txBody>
          <a:bodyPr/>
          <a:lstStyle/>
          <a:p>
            <a:r>
              <a:rPr lang="en-US" smtClean="0"/>
              <a:t>RDP</a:t>
            </a:r>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10</a:t>
            </a:fld>
            <a:endParaRPr lang="en-US"/>
          </a:p>
        </p:txBody>
      </p:sp>
    </p:spTree>
  </p:cSld>
  <p:clrMapOvr>
    <a:masterClrMapping/>
  </p:clrMapOvr>
  <p:transition>
    <p:blinds/>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752600" y="1066801"/>
            <a:ext cx="8305800" cy="5139869"/>
          </a:xfrm>
          <a:prstGeom prst="rect">
            <a:avLst/>
          </a:prstGeom>
        </p:spPr>
        <p:txBody>
          <a:bodyPr wrap="square">
            <a:spAutoFit/>
          </a:bodyPr>
          <a:lstStyle/>
          <a:p>
            <a:pPr>
              <a:defRPr/>
            </a:pPr>
            <a:r>
              <a:rPr lang="en-US" sz="2000" b="1" kern="0" dirty="0">
                <a:solidFill>
                  <a:sysClr val="windowText" lastClr="000000"/>
                </a:solidFill>
              </a:rPr>
              <a:t> </a:t>
            </a:r>
            <a:r>
              <a:rPr lang="en-US" sz="2800" b="1" kern="0" dirty="0">
                <a:solidFill>
                  <a:sysClr val="windowText" lastClr="000000"/>
                </a:solidFill>
              </a:rPr>
              <a:t>Three classes of nuclei may be distinguished</a:t>
            </a:r>
            <a:endParaRPr lang="nn-NO" sz="2000" b="1" kern="0" dirty="0">
              <a:solidFill>
                <a:srgbClr val="000000"/>
              </a:solidFill>
            </a:endParaRPr>
          </a:p>
          <a:p>
            <a:pPr algn="just">
              <a:lnSpc>
                <a:spcPct val="150000"/>
              </a:lnSpc>
              <a:defRPr/>
            </a:pPr>
            <a:r>
              <a:rPr lang="en-US" sz="2000" b="1" kern="0" dirty="0">
                <a:solidFill>
                  <a:srgbClr val="CC021F"/>
                </a:solidFill>
              </a:rPr>
              <a:t>1. A nucleus with an even mass A and even charge Z à nuclear spin I is</a:t>
            </a:r>
          </a:p>
          <a:p>
            <a:pPr algn="just">
              <a:lnSpc>
                <a:spcPct val="150000"/>
              </a:lnSpc>
              <a:defRPr/>
            </a:pPr>
            <a:r>
              <a:rPr lang="en-US" sz="2000" b="1" kern="0" dirty="0">
                <a:solidFill>
                  <a:srgbClr val="CC021F"/>
                </a:solidFill>
              </a:rPr>
              <a:t>Zero </a:t>
            </a:r>
            <a:r>
              <a:rPr lang="en-US" sz="2000" b="1" kern="0" dirty="0">
                <a:solidFill>
                  <a:srgbClr val="FA5CCD"/>
                </a:solidFill>
              </a:rPr>
              <a:t>:(I=0)</a:t>
            </a:r>
          </a:p>
          <a:p>
            <a:pPr algn="just">
              <a:lnSpc>
                <a:spcPct val="150000"/>
              </a:lnSpc>
              <a:defRPr/>
            </a:pPr>
            <a:r>
              <a:rPr lang="pt-BR" sz="2000" b="1" kern="0" dirty="0">
                <a:solidFill>
                  <a:srgbClr val="009A00"/>
                </a:solidFill>
              </a:rPr>
              <a:t>Example: </a:t>
            </a:r>
            <a:r>
              <a:rPr lang="en-US" sz="2000" b="1" kern="0" baseline="30000" dirty="0">
                <a:solidFill>
                  <a:sysClr val="windowText" lastClr="000000"/>
                </a:solidFill>
              </a:rPr>
              <a:t>16</a:t>
            </a:r>
            <a:r>
              <a:rPr lang="en-US" sz="2000" b="1" kern="0" dirty="0">
                <a:solidFill>
                  <a:sysClr val="windowText" lastClr="000000"/>
                </a:solidFill>
              </a:rPr>
              <a:t>o, </a:t>
            </a:r>
            <a:r>
              <a:rPr lang="en-US" sz="2000" b="1" kern="0" baseline="30000" dirty="0">
                <a:solidFill>
                  <a:sysClr val="windowText" lastClr="000000"/>
                </a:solidFill>
              </a:rPr>
              <a:t>12</a:t>
            </a:r>
            <a:r>
              <a:rPr lang="en-US" sz="2000" b="1" kern="0" dirty="0">
                <a:solidFill>
                  <a:sysClr val="windowText" lastClr="000000"/>
                </a:solidFill>
              </a:rPr>
              <a:t>c, </a:t>
            </a:r>
            <a:r>
              <a:rPr lang="en-US" sz="2000" b="1" kern="0" baseline="30000" dirty="0">
                <a:solidFill>
                  <a:sysClr val="windowText" lastClr="000000"/>
                </a:solidFill>
              </a:rPr>
              <a:t>32</a:t>
            </a:r>
            <a:r>
              <a:rPr lang="en-US" sz="2000" b="1" kern="0" dirty="0">
                <a:solidFill>
                  <a:sysClr val="windowText" lastClr="000000"/>
                </a:solidFill>
              </a:rPr>
              <a:t>s</a:t>
            </a:r>
            <a:r>
              <a:rPr lang="pt-BR" sz="2000" b="1" kern="0" dirty="0">
                <a:solidFill>
                  <a:srgbClr val="009A00"/>
                </a:solidFill>
              </a:rPr>
              <a:t> No NMR signal</a:t>
            </a:r>
          </a:p>
          <a:p>
            <a:pPr algn="just">
              <a:lnSpc>
                <a:spcPct val="150000"/>
              </a:lnSpc>
              <a:defRPr/>
            </a:pPr>
            <a:r>
              <a:rPr lang="en-US" sz="2000" b="1" kern="0" dirty="0">
                <a:solidFill>
                  <a:srgbClr val="CC021F"/>
                </a:solidFill>
              </a:rPr>
              <a:t>2. A nucleus with an even mass A and odd charge Z à integer value I </a:t>
            </a:r>
            <a:r>
              <a:rPr lang="en-US" sz="2000" b="1" kern="0" dirty="0">
                <a:solidFill>
                  <a:srgbClr val="FA5CCD"/>
                </a:solidFill>
              </a:rPr>
              <a:t>:(I=1)</a:t>
            </a:r>
          </a:p>
          <a:p>
            <a:pPr algn="just">
              <a:lnSpc>
                <a:spcPct val="150000"/>
              </a:lnSpc>
              <a:defRPr/>
            </a:pPr>
            <a:r>
              <a:rPr lang="pt-BR" sz="2000" b="1" kern="0" dirty="0">
                <a:solidFill>
                  <a:srgbClr val="009A00"/>
                </a:solidFill>
              </a:rPr>
              <a:t>Example: </a:t>
            </a:r>
            <a:r>
              <a:rPr lang="en-US" sz="2000" b="1" kern="0" baseline="30000" dirty="0">
                <a:solidFill>
                  <a:sysClr val="windowText" lastClr="000000"/>
                </a:solidFill>
              </a:rPr>
              <a:t>10</a:t>
            </a:r>
            <a:r>
              <a:rPr lang="en-US" sz="2000" b="1" kern="0" dirty="0">
                <a:solidFill>
                  <a:sysClr val="windowText" lastClr="000000"/>
                </a:solidFill>
              </a:rPr>
              <a:t>B,</a:t>
            </a:r>
            <a:r>
              <a:rPr lang="en-US" sz="2000" b="1" kern="0" baseline="30000" dirty="0">
                <a:solidFill>
                  <a:sysClr val="windowText" lastClr="000000"/>
                </a:solidFill>
              </a:rPr>
              <a:t>11</a:t>
            </a:r>
            <a:r>
              <a:rPr lang="en-US" sz="2000" b="1" kern="0" dirty="0">
                <a:solidFill>
                  <a:sysClr val="windowText" lastClr="000000"/>
                </a:solidFill>
              </a:rPr>
              <a:t>B,</a:t>
            </a:r>
            <a:r>
              <a:rPr lang="en-US" sz="2000" b="1" kern="0" baseline="30000" dirty="0">
                <a:solidFill>
                  <a:sysClr val="windowText" lastClr="000000"/>
                </a:solidFill>
              </a:rPr>
              <a:t>35</a:t>
            </a:r>
            <a:r>
              <a:rPr lang="en-US" sz="2000" b="1" kern="0" dirty="0">
                <a:solidFill>
                  <a:sysClr val="windowText" lastClr="000000"/>
                </a:solidFill>
              </a:rPr>
              <a:t>Cl</a:t>
            </a:r>
            <a:r>
              <a:rPr lang="pt-BR" sz="2000" b="1" kern="0" dirty="0">
                <a:solidFill>
                  <a:srgbClr val="009A00"/>
                </a:solidFill>
              </a:rPr>
              <a:t> NMR detectable</a:t>
            </a:r>
          </a:p>
          <a:p>
            <a:pPr algn="just">
              <a:lnSpc>
                <a:spcPct val="150000"/>
              </a:lnSpc>
              <a:defRPr/>
            </a:pPr>
            <a:r>
              <a:rPr lang="en-US" sz="2000" b="1" kern="0" dirty="0">
                <a:solidFill>
                  <a:srgbClr val="CC021F"/>
                </a:solidFill>
              </a:rPr>
              <a:t>3. A nucleus with odd mass A à I=n/2, where n is an odd integer</a:t>
            </a:r>
            <a:r>
              <a:rPr lang="en-US" sz="2000" b="1" kern="0" dirty="0">
                <a:solidFill>
                  <a:schemeClr val="bg1"/>
                </a:solidFill>
              </a:rPr>
              <a:t> </a:t>
            </a:r>
            <a:r>
              <a:rPr lang="en-US" sz="2000" b="1" kern="0" dirty="0">
                <a:solidFill>
                  <a:srgbClr val="FA5CCD"/>
                </a:solidFill>
              </a:rPr>
              <a:t>:(I=1/2)</a:t>
            </a:r>
          </a:p>
          <a:p>
            <a:pPr algn="just">
              <a:lnSpc>
                <a:spcPct val="150000"/>
              </a:lnSpc>
              <a:defRPr/>
            </a:pPr>
            <a:r>
              <a:rPr lang="pt-BR" sz="2000" b="1" kern="0" dirty="0">
                <a:solidFill>
                  <a:srgbClr val="009A00"/>
                </a:solidFill>
              </a:rPr>
              <a:t>Example: </a:t>
            </a:r>
            <a:r>
              <a:rPr lang="en-US" sz="2000" b="1" kern="0" baseline="30000" dirty="0">
                <a:solidFill>
                  <a:sysClr val="windowText" lastClr="000000"/>
                </a:solidFill>
              </a:rPr>
              <a:t>1</a:t>
            </a:r>
            <a:r>
              <a:rPr lang="en-US" sz="2000" b="1" kern="0" dirty="0">
                <a:solidFill>
                  <a:sysClr val="windowText" lastClr="000000"/>
                </a:solidFill>
              </a:rPr>
              <a:t>H ,</a:t>
            </a:r>
            <a:r>
              <a:rPr lang="en-US" sz="2000" b="1" kern="0" baseline="30000" dirty="0">
                <a:solidFill>
                  <a:sysClr val="windowText" lastClr="000000"/>
                </a:solidFill>
              </a:rPr>
              <a:t>3</a:t>
            </a:r>
            <a:r>
              <a:rPr lang="en-US" sz="2000" b="1" kern="0" dirty="0">
                <a:solidFill>
                  <a:sysClr val="windowText" lastClr="000000"/>
                </a:solidFill>
              </a:rPr>
              <a:t>H ,</a:t>
            </a:r>
            <a:r>
              <a:rPr lang="en-US" sz="2000" b="1" kern="0" baseline="30000" dirty="0">
                <a:solidFill>
                  <a:sysClr val="windowText" lastClr="000000"/>
                </a:solidFill>
              </a:rPr>
              <a:t>13</a:t>
            </a:r>
            <a:r>
              <a:rPr lang="en-US" sz="2000" b="1" kern="0" dirty="0">
                <a:solidFill>
                  <a:sysClr val="windowText" lastClr="000000"/>
                </a:solidFill>
              </a:rPr>
              <a:t>C</a:t>
            </a:r>
            <a:r>
              <a:rPr lang="pt-BR" sz="2000" b="1" kern="0" dirty="0">
                <a:solidFill>
                  <a:srgbClr val="009A00"/>
                </a:solidFill>
              </a:rPr>
              <a:t>  NMR detectable</a:t>
            </a:r>
            <a:endParaRPr lang="en-IN" sz="2000" dirty="0"/>
          </a:p>
        </p:txBody>
      </p:sp>
      <p:sp>
        <p:nvSpPr>
          <p:cNvPr id="4" name="Footer Placeholder 3"/>
          <p:cNvSpPr>
            <a:spLocks noGrp="1"/>
          </p:cNvSpPr>
          <p:nvPr>
            <p:ph type="ftr" sz="quarter" idx="11"/>
          </p:nvPr>
        </p:nvSpPr>
        <p:spPr/>
        <p:txBody>
          <a:bodyPr/>
          <a:lstStyle/>
          <a:p>
            <a:r>
              <a:rPr lang="en-US" smtClean="0"/>
              <a:t>RDP</a:t>
            </a:r>
            <a:endParaRPr lang="en-US"/>
          </a:p>
        </p:txBody>
      </p:sp>
      <p:sp>
        <p:nvSpPr>
          <p:cNvPr id="3" name="Slide Number Placeholder 2"/>
          <p:cNvSpPr>
            <a:spLocks noGrp="1"/>
          </p:cNvSpPr>
          <p:nvPr>
            <p:ph type="sldNum" sz="quarter" idx="12"/>
          </p:nvPr>
        </p:nvSpPr>
        <p:spPr/>
        <p:txBody>
          <a:bodyPr/>
          <a:lstStyle/>
          <a:p>
            <a:fld id="{B6F15528-21DE-4FAA-801E-634DDDAF4B2B}" type="slidenum">
              <a:rPr lang="en-US" smtClean="0"/>
              <a:pPr/>
              <a:t>11</a:t>
            </a:fld>
            <a:endParaRPr lang="en-US"/>
          </a:p>
        </p:txBody>
      </p:sp>
    </p:spTree>
  </p:cSld>
  <p:clrMapOvr>
    <a:masterClrMapping/>
  </p:clrMapOvr>
  <p:transition>
    <p:comb/>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828800" y="990601"/>
            <a:ext cx="8610600" cy="5324535"/>
          </a:xfrm>
          <a:prstGeom prst="rect">
            <a:avLst/>
          </a:prstGeom>
        </p:spPr>
        <p:txBody>
          <a:bodyPr wrap="square">
            <a:spAutoFit/>
          </a:bodyPr>
          <a:lstStyle/>
          <a:p>
            <a:r>
              <a:rPr lang="en-IN" sz="3200" dirty="0">
                <a:solidFill>
                  <a:srgbClr val="FF0000"/>
                </a:solidFill>
              </a:rPr>
              <a:t>Theory can be explained in 4 steps :</a:t>
            </a:r>
          </a:p>
          <a:p>
            <a:endParaRPr lang="en-IN" sz="3200" dirty="0">
              <a:solidFill>
                <a:srgbClr val="FF0000"/>
              </a:solidFill>
            </a:endParaRPr>
          </a:p>
          <a:p>
            <a:pPr lvl="0">
              <a:buFont typeface="Wingdings" pitchFamily="2" charset="2"/>
              <a:buChar char="v"/>
            </a:pPr>
            <a:r>
              <a:rPr lang="en-IN" sz="2400" dirty="0"/>
              <a:t> Orientation </a:t>
            </a:r>
          </a:p>
          <a:p>
            <a:pPr lvl="0">
              <a:buFont typeface="Wingdings" pitchFamily="2" charset="2"/>
              <a:buChar char="v"/>
            </a:pPr>
            <a:r>
              <a:rPr lang="en-IN" sz="2400" dirty="0"/>
              <a:t> Transition </a:t>
            </a:r>
          </a:p>
          <a:p>
            <a:pPr lvl="0">
              <a:buFont typeface="Wingdings" pitchFamily="2" charset="2"/>
              <a:buChar char="v"/>
            </a:pPr>
            <a:r>
              <a:rPr lang="en-IN" sz="2400" dirty="0"/>
              <a:t> Saturation of signal </a:t>
            </a:r>
          </a:p>
          <a:p>
            <a:pPr lvl="0">
              <a:buFont typeface="Wingdings" pitchFamily="2" charset="2"/>
              <a:buChar char="v"/>
            </a:pPr>
            <a:r>
              <a:rPr lang="en-IN" sz="2400" dirty="0"/>
              <a:t> Energy loss </a:t>
            </a:r>
          </a:p>
          <a:p>
            <a:pPr lvl="0"/>
            <a:endParaRPr lang="en-IN" sz="2400" dirty="0"/>
          </a:p>
          <a:p>
            <a:pPr lvl="0"/>
            <a:endParaRPr lang="en-IN" sz="2400" dirty="0"/>
          </a:p>
          <a:p>
            <a:r>
              <a:rPr lang="en-IN" sz="3600" dirty="0">
                <a:solidFill>
                  <a:srgbClr val="800080"/>
                </a:solidFill>
                <a:latin typeface="+mj-lt"/>
              </a:rPr>
              <a:t>Orientation: </a:t>
            </a:r>
          </a:p>
          <a:p>
            <a:pPr algn="just"/>
            <a:r>
              <a:rPr lang="en-IN" sz="2400" dirty="0"/>
              <a:t>Under the influence of an external magnetic field, a magnetic nucleus can take up different orientations with respect to the field. </a:t>
            </a:r>
          </a:p>
          <a:p>
            <a:pPr lvl="0"/>
            <a:endParaRPr lang="en-IN" sz="2400" dirty="0"/>
          </a:p>
        </p:txBody>
      </p:sp>
      <p:sp>
        <p:nvSpPr>
          <p:cNvPr id="4" name="Footer Placeholder 3"/>
          <p:cNvSpPr>
            <a:spLocks noGrp="1"/>
          </p:cNvSpPr>
          <p:nvPr>
            <p:ph type="ftr" sz="quarter" idx="11"/>
          </p:nvPr>
        </p:nvSpPr>
        <p:spPr/>
        <p:txBody>
          <a:bodyPr/>
          <a:lstStyle/>
          <a:p>
            <a:r>
              <a:rPr lang="en-US" smtClean="0"/>
              <a:t>RDP</a:t>
            </a:r>
            <a:endParaRPr lang="en-US"/>
          </a:p>
        </p:txBody>
      </p:sp>
      <p:sp>
        <p:nvSpPr>
          <p:cNvPr id="3" name="Slide Number Placeholder 2"/>
          <p:cNvSpPr>
            <a:spLocks noGrp="1"/>
          </p:cNvSpPr>
          <p:nvPr>
            <p:ph type="sldNum" sz="quarter" idx="12"/>
          </p:nvPr>
        </p:nvSpPr>
        <p:spPr/>
        <p:txBody>
          <a:bodyPr/>
          <a:lstStyle/>
          <a:p>
            <a:fld id="{B6F15528-21DE-4FAA-801E-634DDDAF4B2B}" type="slidenum">
              <a:rPr lang="en-US" smtClean="0"/>
              <a:pPr/>
              <a:t>12</a:t>
            </a:fld>
            <a:endParaRPr lang="en-US"/>
          </a:p>
        </p:txBody>
      </p:sp>
    </p:spTree>
  </p:cSld>
  <p:clrMapOvr>
    <a:masterClrMapping/>
  </p:clrMapOvr>
  <p:transition>
    <p:wipe dir="d"/>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057400" y="1028343"/>
            <a:ext cx="8153400" cy="4862870"/>
          </a:xfrm>
          <a:prstGeom prst="rect">
            <a:avLst/>
          </a:prstGeom>
        </p:spPr>
        <p:txBody>
          <a:bodyPr wrap="square">
            <a:spAutoFit/>
          </a:bodyPr>
          <a:lstStyle/>
          <a:p>
            <a:pPr algn="just">
              <a:lnSpc>
                <a:spcPct val="150000"/>
              </a:lnSpc>
              <a:buFont typeface="Wingdings" pitchFamily="2" charset="2"/>
              <a:buChar char="§"/>
              <a:defRPr/>
            </a:pPr>
            <a:r>
              <a:rPr lang="en-US" sz="2000" dirty="0">
                <a:solidFill>
                  <a:srgbClr val="CC021F"/>
                </a:solidFill>
                <a:cs typeface="Andalus" pitchFamily="18" charset="-78"/>
              </a:rPr>
              <a:t>The number of orientations  taken up by a spinning nucleus is</a:t>
            </a:r>
            <a:r>
              <a:rPr lang="en-US" sz="2000" b="1" dirty="0">
                <a:solidFill>
                  <a:srgbClr val="CC021F"/>
                </a:solidFill>
                <a:cs typeface="Andalus" pitchFamily="18" charset="-78"/>
              </a:rPr>
              <a:t>:</a:t>
            </a:r>
          </a:p>
          <a:p>
            <a:pPr algn="just">
              <a:lnSpc>
                <a:spcPct val="150000"/>
              </a:lnSpc>
              <a:defRPr/>
            </a:pPr>
            <a:r>
              <a:rPr lang="en-US" sz="2000" b="1" dirty="0">
                <a:solidFill>
                  <a:srgbClr val="CC021F"/>
                </a:solidFill>
                <a:cs typeface="Andalus" pitchFamily="18" charset="-78"/>
              </a:rPr>
              <a:t>		</a:t>
            </a:r>
            <a:r>
              <a:rPr lang="en-US" sz="2000" b="1" dirty="0">
                <a:solidFill>
                  <a:srgbClr val="000099"/>
                </a:solidFill>
                <a:cs typeface="Andalus" pitchFamily="18" charset="-78"/>
              </a:rPr>
              <a:t>	M =  </a:t>
            </a:r>
            <a:r>
              <a:rPr lang="en-US" sz="3200" b="1" dirty="0">
                <a:solidFill>
                  <a:srgbClr val="000099"/>
                </a:solidFill>
                <a:cs typeface="Andalus" pitchFamily="18" charset="-78"/>
              </a:rPr>
              <a:t>2I + 1,</a:t>
            </a:r>
          </a:p>
          <a:p>
            <a:pPr algn="just">
              <a:lnSpc>
                <a:spcPct val="200000"/>
              </a:lnSpc>
              <a:defRPr/>
            </a:pPr>
            <a:r>
              <a:rPr lang="en-US" sz="2000" b="1" dirty="0">
                <a:solidFill>
                  <a:srgbClr val="800080"/>
                </a:solidFill>
                <a:cs typeface="Andalus" pitchFamily="18" charset="-78"/>
              </a:rPr>
              <a:t>Ex:   </a:t>
            </a:r>
            <a:r>
              <a:rPr lang="en-US" sz="2000" b="1" dirty="0">
                <a:cs typeface="Andalus" pitchFamily="18" charset="-78"/>
              </a:rPr>
              <a:t>F</a:t>
            </a:r>
            <a:r>
              <a:rPr lang="en-US" sz="2000" dirty="0">
                <a:cs typeface="Andalus" pitchFamily="18" charset="-78"/>
              </a:rPr>
              <a:t>or </a:t>
            </a:r>
            <a:r>
              <a:rPr lang="en-US" sz="2000" b="1" dirty="0">
                <a:cs typeface="Andalus" pitchFamily="18" charset="-78"/>
              </a:rPr>
              <a:t>Carbon-13 (</a:t>
            </a:r>
            <a:r>
              <a:rPr lang="en-US" sz="2000" b="1" baseline="30000" dirty="0">
                <a:cs typeface="Andalus" pitchFamily="18" charset="-78"/>
              </a:rPr>
              <a:t>13</a:t>
            </a:r>
            <a:r>
              <a:rPr lang="en-US" sz="2000" b="1" dirty="0">
                <a:cs typeface="Andalus" pitchFamily="18" charset="-78"/>
              </a:rPr>
              <a:t>C</a:t>
            </a:r>
            <a:r>
              <a:rPr lang="en-US" sz="2000" b="1" baseline="-25000" dirty="0">
                <a:cs typeface="Andalus" pitchFamily="18" charset="-78"/>
              </a:rPr>
              <a:t>6</a:t>
            </a:r>
            <a:r>
              <a:rPr lang="en-US" sz="2000" b="1" dirty="0">
                <a:cs typeface="Andalus" pitchFamily="18" charset="-78"/>
              </a:rPr>
              <a:t>) </a:t>
            </a:r>
            <a:r>
              <a:rPr lang="en-US" sz="2000" dirty="0">
                <a:cs typeface="Andalus" pitchFamily="18" charset="-78"/>
              </a:rPr>
              <a:t>nucleus is </a:t>
            </a:r>
            <a:r>
              <a:rPr lang="en-US" sz="2000" b="1" dirty="0">
                <a:solidFill>
                  <a:schemeClr val="accent5">
                    <a:lumMod val="50000"/>
                  </a:schemeClr>
                </a:solidFill>
                <a:cs typeface="Andalus" pitchFamily="18" charset="-78"/>
              </a:rPr>
              <a:t>1/2.</a:t>
            </a:r>
            <a:r>
              <a:rPr lang="en-US" sz="2000" dirty="0">
                <a:solidFill>
                  <a:schemeClr val="accent5">
                    <a:lumMod val="50000"/>
                  </a:schemeClr>
                </a:solidFill>
                <a:cs typeface="Andalus" pitchFamily="18" charset="-78"/>
              </a:rPr>
              <a:t> </a:t>
            </a:r>
          </a:p>
          <a:p>
            <a:pPr>
              <a:lnSpc>
                <a:spcPct val="200000"/>
              </a:lnSpc>
              <a:defRPr/>
            </a:pPr>
            <a:r>
              <a:rPr lang="en-US" sz="2000" dirty="0">
                <a:solidFill>
                  <a:srgbClr val="CC021F"/>
                </a:solidFill>
                <a:cs typeface="Andalus" pitchFamily="18" charset="-78"/>
              </a:rPr>
              <a:t>Thus, the number of Spin States allowed for Carbon-13 (</a:t>
            </a:r>
            <a:r>
              <a:rPr lang="en-US" sz="2000" baseline="30000" dirty="0">
                <a:solidFill>
                  <a:srgbClr val="CC021F"/>
                </a:solidFill>
                <a:cs typeface="Andalus" pitchFamily="18" charset="-78"/>
              </a:rPr>
              <a:t>13</a:t>
            </a:r>
            <a:r>
              <a:rPr lang="en-US" sz="2000" dirty="0">
                <a:solidFill>
                  <a:srgbClr val="CC021F"/>
                </a:solidFill>
                <a:cs typeface="Andalus" pitchFamily="18" charset="-78"/>
              </a:rPr>
              <a:t>C</a:t>
            </a:r>
            <a:r>
              <a:rPr lang="en-US" sz="2000" baseline="-25000" dirty="0">
                <a:solidFill>
                  <a:srgbClr val="CC021F"/>
                </a:solidFill>
                <a:cs typeface="Andalus" pitchFamily="18" charset="-78"/>
              </a:rPr>
              <a:t>6</a:t>
            </a:r>
            <a:r>
              <a:rPr lang="en-US" sz="2000" dirty="0">
                <a:solidFill>
                  <a:srgbClr val="CC021F"/>
                </a:solidFill>
                <a:cs typeface="Andalus" pitchFamily="18" charset="-78"/>
              </a:rPr>
              <a:t>) nuclei  is </a:t>
            </a:r>
            <a:r>
              <a:rPr lang="en-US" sz="2000" dirty="0">
                <a:cs typeface="Andalus" pitchFamily="18" charset="-78"/>
              </a:rPr>
              <a:t/>
            </a:r>
            <a:br>
              <a:rPr lang="en-US" sz="2000" dirty="0">
                <a:cs typeface="Andalus" pitchFamily="18" charset="-78"/>
              </a:rPr>
            </a:br>
            <a:r>
              <a:rPr lang="en-US" sz="2000" b="1" dirty="0">
                <a:cs typeface="Andalus" pitchFamily="18" charset="-78"/>
              </a:rPr>
              <a:t>                       </a:t>
            </a:r>
            <a:r>
              <a:rPr lang="en-US" sz="2000" b="1" dirty="0">
                <a:solidFill>
                  <a:srgbClr val="FF0000"/>
                </a:solidFill>
                <a:cs typeface="Andalus" pitchFamily="18" charset="-78"/>
              </a:rPr>
              <a:t>   </a:t>
            </a:r>
            <a:r>
              <a:rPr lang="en-US" sz="3600" b="1" dirty="0">
                <a:solidFill>
                  <a:srgbClr val="FF0000"/>
                </a:solidFill>
                <a:cs typeface="Andalus" pitchFamily="18" charset="-78"/>
              </a:rPr>
              <a:t> [2 * ½ + 1 = 1 + 1 = 2]</a:t>
            </a:r>
            <a:endParaRPr lang="en-US" sz="3600" dirty="0">
              <a:solidFill>
                <a:srgbClr val="FF0000"/>
              </a:solidFill>
              <a:cs typeface="Andalus" pitchFamily="18" charset="-78"/>
            </a:endParaRPr>
          </a:p>
          <a:p>
            <a:pPr algn="just">
              <a:lnSpc>
                <a:spcPct val="200000"/>
              </a:lnSpc>
              <a:buFont typeface="Wingdings" pitchFamily="2" charset="2"/>
              <a:buChar char="v"/>
              <a:defRPr/>
            </a:pPr>
            <a:r>
              <a:rPr lang="en-US" sz="2000" dirty="0">
                <a:solidFill>
                  <a:srgbClr val="CC021F"/>
                </a:solidFill>
                <a:cs typeface="Andalus" pitchFamily="18" charset="-78"/>
              </a:rPr>
              <a:t>Therefore, the two spins states for either nuclei are </a:t>
            </a:r>
            <a:r>
              <a:rPr lang="en-US" sz="2000" b="1" dirty="0">
                <a:solidFill>
                  <a:schemeClr val="accent3">
                    <a:lumMod val="75000"/>
                  </a:schemeClr>
                </a:solidFill>
                <a:cs typeface="Andalus" pitchFamily="18" charset="-78"/>
              </a:rPr>
              <a:t>+1/2  &amp;  -1/2   </a:t>
            </a:r>
            <a:r>
              <a:rPr lang="en-US" sz="2000" dirty="0">
                <a:solidFill>
                  <a:srgbClr val="CC021F"/>
                </a:solidFill>
                <a:cs typeface="Andalus" pitchFamily="18" charset="-78"/>
              </a:rPr>
              <a:t>depending upon direction of spin.</a:t>
            </a:r>
            <a:endParaRPr lang="en-IN" sz="2000" dirty="0">
              <a:solidFill>
                <a:srgbClr val="CC021F"/>
              </a:solidFill>
              <a:cs typeface="Andalus" pitchFamily="18" charset="-78"/>
            </a:endParaRPr>
          </a:p>
        </p:txBody>
      </p:sp>
      <p:sp>
        <p:nvSpPr>
          <p:cNvPr id="4" name="Footer Placeholder 3"/>
          <p:cNvSpPr>
            <a:spLocks noGrp="1"/>
          </p:cNvSpPr>
          <p:nvPr>
            <p:ph type="ftr" sz="quarter" idx="11"/>
          </p:nvPr>
        </p:nvSpPr>
        <p:spPr/>
        <p:txBody>
          <a:bodyPr/>
          <a:lstStyle/>
          <a:p>
            <a:r>
              <a:rPr lang="en-US" smtClean="0"/>
              <a:t>RDP</a:t>
            </a:r>
            <a:endParaRPr lang="en-US"/>
          </a:p>
        </p:txBody>
      </p:sp>
      <p:sp>
        <p:nvSpPr>
          <p:cNvPr id="3" name="Slide Number Placeholder 2"/>
          <p:cNvSpPr>
            <a:spLocks noGrp="1"/>
          </p:cNvSpPr>
          <p:nvPr>
            <p:ph type="sldNum" sz="quarter" idx="12"/>
          </p:nvPr>
        </p:nvSpPr>
        <p:spPr/>
        <p:txBody>
          <a:bodyPr/>
          <a:lstStyle/>
          <a:p>
            <a:fld id="{B6F15528-21DE-4FAA-801E-634DDDAF4B2B}" type="slidenum">
              <a:rPr lang="en-US" smtClean="0"/>
              <a:pPr/>
              <a:t>13</a:t>
            </a:fld>
            <a:endParaRPr lang="en-US"/>
          </a:p>
        </p:txBody>
      </p:sp>
    </p:spTree>
  </p:cSld>
  <p:clrMapOvr>
    <a:masterClrMapping/>
  </p:clrMapOvr>
  <p:transition>
    <p:push dir="d"/>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7" name="Rectangle 5"/>
          <p:cNvSpPr>
            <a:spLocks noChangeArrowheads="1"/>
          </p:cNvSpPr>
          <p:nvPr/>
        </p:nvSpPr>
        <p:spPr bwMode="auto">
          <a:xfrm>
            <a:off x="1752600" y="4419600"/>
            <a:ext cx="8382000" cy="163121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fontAlgn="base">
              <a:spcBef>
                <a:spcPct val="0"/>
              </a:spcBef>
              <a:spcAft>
                <a:spcPct val="0"/>
              </a:spcAft>
            </a:pPr>
            <a:r>
              <a:rPr lang="en-US" sz="2000" baseline="-30000" dirty="0">
                <a:ea typeface="Times New Roman" pitchFamily="18" charset="0"/>
                <a:cs typeface="Times New Roman" pitchFamily="18" charset="0"/>
              </a:rPr>
              <a:t> </a:t>
            </a:r>
            <a:r>
              <a:rPr lang="en-US" sz="2000" dirty="0">
                <a:ea typeface="Times New Roman" pitchFamily="18" charset="0"/>
                <a:cs typeface="Times New Roman" pitchFamily="18" charset="0"/>
              </a:rPr>
              <a:t>      </a:t>
            </a:r>
            <a:endParaRPr lang="en-US" sz="2000" dirty="0">
              <a:cs typeface="Arial" pitchFamily="34" charset="0"/>
            </a:endParaRPr>
          </a:p>
          <a:p>
            <a:pPr algn="just" eaLnBrk="0" fontAlgn="base" hangingPunct="0">
              <a:spcBef>
                <a:spcPct val="0"/>
              </a:spcBef>
              <a:spcAft>
                <a:spcPct val="0"/>
              </a:spcAft>
            </a:pPr>
            <a:r>
              <a:rPr lang="en-US" sz="2000" dirty="0">
                <a:ea typeface="Times New Roman" pitchFamily="18" charset="0"/>
                <a:cs typeface="Times New Roman" pitchFamily="18" charset="0"/>
              </a:rPr>
              <a:t>The energy of </a:t>
            </a:r>
            <a:r>
              <a:rPr lang="en-US" sz="2000" dirty="0" err="1">
                <a:ea typeface="Times New Roman" pitchFamily="18" charset="0"/>
                <a:cs typeface="Times New Roman" pitchFamily="18" charset="0"/>
              </a:rPr>
              <a:t>radiowave</a:t>
            </a:r>
            <a:r>
              <a:rPr lang="en-US" sz="2000" dirty="0">
                <a:ea typeface="Times New Roman" pitchFamily="18" charset="0"/>
                <a:cs typeface="Times New Roman" pitchFamily="18" charset="0"/>
              </a:rPr>
              <a:t> is given by </a:t>
            </a:r>
            <a:r>
              <a:rPr lang="en-US" sz="2000" dirty="0" err="1">
                <a:ea typeface="Times New Roman" pitchFamily="18" charset="0"/>
                <a:cs typeface="Times New Roman" pitchFamily="18" charset="0"/>
              </a:rPr>
              <a:t>Einsten</a:t>
            </a:r>
            <a:r>
              <a:rPr lang="en-US" sz="2000" dirty="0">
                <a:ea typeface="Times New Roman" pitchFamily="18" charset="0"/>
                <a:cs typeface="Times New Roman" pitchFamily="18" charset="0"/>
              </a:rPr>
              <a:t> Plank equation </a:t>
            </a:r>
            <a:endParaRPr lang="en-US" sz="2000" dirty="0">
              <a:cs typeface="Arial" pitchFamily="34" charset="0"/>
            </a:endParaRPr>
          </a:p>
          <a:p>
            <a:pPr algn="just" eaLnBrk="0" fontAlgn="base" hangingPunct="0">
              <a:spcBef>
                <a:spcPct val="0"/>
              </a:spcBef>
              <a:spcAft>
                <a:spcPct val="0"/>
              </a:spcAft>
            </a:pPr>
            <a:r>
              <a:rPr lang="en-US" sz="2000" dirty="0">
                <a:ea typeface="Times New Roman" pitchFamily="18" charset="0"/>
                <a:cs typeface="Times New Roman" pitchFamily="18" charset="0"/>
              </a:rPr>
              <a:t>			E = h√</a:t>
            </a:r>
            <a:endParaRPr lang="en-US" sz="2000" dirty="0">
              <a:cs typeface="Arial" pitchFamily="34" charset="0"/>
            </a:endParaRPr>
          </a:p>
          <a:p>
            <a:pPr algn="just" eaLnBrk="0" fontAlgn="base" hangingPunct="0">
              <a:spcBef>
                <a:spcPct val="0"/>
              </a:spcBef>
              <a:spcAft>
                <a:spcPct val="0"/>
              </a:spcAft>
            </a:pPr>
            <a:r>
              <a:rPr lang="en-US" sz="2000" dirty="0">
                <a:ea typeface="Times New Roman" pitchFamily="18" charset="0"/>
                <a:cs typeface="Times New Roman" pitchFamily="18" charset="0"/>
              </a:rPr>
              <a:t>When resonance take place, these energies are absorbed &amp; bring about nuclear transition.</a:t>
            </a:r>
            <a:endParaRPr lang="en-US" sz="2000" dirty="0">
              <a:cs typeface="Arial" pitchFamily="34" charset="0"/>
            </a:endParaRPr>
          </a:p>
        </p:txBody>
      </p:sp>
      <p:sp>
        <p:nvSpPr>
          <p:cNvPr id="13316" name="Rectangle 4"/>
          <p:cNvSpPr>
            <a:spLocks noChangeArrowheads="1"/>
          </p:cNvSpPr>
          <p:nvPr/>
        </p:nvSpPr>
        <p:spPr bwMode="auto">
          <a:xfrm>
            <a:off x="1828800" y="1066800"/>
            <a:ext cx="8534400" cy="378565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fontAlgn="base">
              <a:spcBef>
                <a:spcPct val="0"/>
              </a:spcBef>
              <a:spcAft>
                <a:spcPct val="0"/>
              </a:spcAft>
            </a:pPr>
            <a:r>
              <a:rPr lang="en-US" sz="3600" dirty="0">
                <a:solidFill>
                  <a:srgbClr val="800080"/>
                </a:solidFill>
                <a:latin typeface="+mj-lt"/>
                <a:ea typeface="Times New Roman" pitchFamily="18" charset="0"/>
                <a:cs typeface="Times New Roman" pitchFamily="18" charset="0"/>
              </a:rPr>
              <a:t>Transition:</a:t>
            </a:r>
            <a:endParaRPr lang="en-US" sz="3600" dirty="0">
              <a:solidFill>
                <a:srgbClr val="800080"/>
              </a:solidFill>
              <a:latin typeface="+mj-lt"/>
              <a:cs typeface="Arial" pitchFamily="34" charset="0"/>
            </a:endParaRPr>
          </a:p>
          <a:p>
            <a:pPr algn="just" eaLnBrk="0" fontAlgn="base" hangingPunct="0">
              <a:spcBef>
                <a:spcPct val="0"/>
              </a:spcBef>
              <a:spcAft>
                <a:spcPct val="0"/>
              </a:spcAft>
            </a:pPr>
            <a:r>
              <a:rPr lang="en-US" sz="2000" dirty="0">
                <a:ea typeface="Times New Roman" pitchFamily="18" charset="0"/>
                <a:cs typeface="Times New Roman" pitchFamily="18" charset="0"/>
              </a:rPr>
              <a:t>In an applied magnetic field, magnetic nuclei like proton presses at a frequency ‘v’ &amp; when this frequency matches the radio frequency, the exchange of energy takes place b/w radio waves &amp; spinning nuclei. </a:t>
            </a:r>
          </a:p>
          <a:p>
            <a:pPr algn="just" eaLnBrk="0" fontAlgn="base" hangingPunct="0">
              <a:spcBef>
                <a:spcPct val="0"/>
              </a:spcBef>
              <a:spcAft>
                <a:spcPct val="0"/>
              </a:spcAft>
            </a:pPr>
            <a:endParaRPr lang="en-US" sz="2000" dirty="0">
              <a:cs typeface="Arial" pitchFamily="34" charset="0"/>
            </a:endParaRPr>
          </a:p>
          <a:p>
            <a:pPr algn="just" eaLnBrk="0" fontAlgn="base" hangingPunct="0">
              <a:spcBef>
                <a:spcPct val="0"/>
              </a:spcBef>
              <a:spcAft>
                <a:spcPct val="0"/>
              </a:spcAft>
            </a:pPr>
            <a:r>
              <a:rPr lang="en-US" sz="2000" dirty="0">
                <a:ea typeface="Times New Roman" pitchFamily="18" charset="0"/>
                <a:cs typeface="Times New Roman" pitchFamily="18" charset="0"/>
              </a:rPr>
              <a:t> This leads to the transition of nuclei from E1→ E2</a:t>
            </a:r>
          </a:p>
          <a:p>
            <a:pPr algn="just" eaLnBrk="0" fontAlgn="base" hangingPunct="0">
              <a:spcBef>
                <a:spcPct val="0"/>
              </a:spcBef>
              <a:spcAft>
                <a:spcPct val="0"/>
              </a:spcAft>
            </a:pPr>
            <a:endParaRPr lang="en-US" sz="2000" dirty="0">
              <a:cs typeface="Arial" pitchFamily="34" charset="0"/>
            </a:endParaRPr>
          </a:p>
          <a:p>
            <a:pPr algn="just" eaLnBrk="0" fontAlgn="base" hangingPunct="0">
              <a:spcBef>
                <a:spcPct val="0"/>
              </a:spcBef>
              <a:spcAft>
                <a:spcPct val="0"/>
              </a:spcAft>
            </a:pPr>
            <a:r>
              <a:rPr lang="en-US" sz="2000" dirty="0">
                <a:ea typeface="Times New Roman" pitchFamily="18" charset="0"/>
                <a:cs typeface="Times New Roman" pitchFamily="18" charset="0"/>
              </a:rPr>
              <a:t>In general, for a nucleus with spin quantum number, the difference in energy is given by</a:t>
            </a:r>
          </a:p>
          <a:p>
            <a:pPr algn="just" eaLnBrk="0" fontAlgn="base" hangingPunct="0">
              <a:spcBef>
                <a:spcPct val="0"/>
              </a:spcBef>
              <a:spcAft>
                <a:spcPct val="0"/>
              </a:spcAft>
            </a:pPr>
            <a:r>
              <a:rPr lang="en-US" sz="2000" dirty="0">
                <a:ea typeface="Times New Roman" pitchFamily="18" charset="0"/>
                <a:cs typeface="Times New Roman" pitchFamily="18" charset="0"/>
              </a:rPr>
              <a:t> 			∆E = µH0 </a:t>
            </a:r>
          </a:p>
          <a:p>
            <a:pPr algn="just" eaLnBrk="0" fontAlgn="base" hangingPunct="0">
              <a:spcBef>
                <a:spcPct val="0"/>
              </a:spcBef>
              <a:spcAft>
                <a:spcPct val="0"/>
              </a:spcAft>
            </a:pPr>
            <a:r>
              <a:rPr lang="en-US" sz="2000" dirty="0">
                <a:cs typeface="Arial" pitchFamily="34" charset="0"/>
              </a:rPr>
              <a:t>          			            I</a:t>
            </a:r>
          </a:p>
        </p:txBody>
      </p:sp>
      <p:cxnSp>
        <p:nvCxnSpPr>
          <p:cNvPr id="9" name="Straight Connector 8"/>
          <p:cNvCxnSpPr/>
          <p:nvPr/>
        </p:nvCxnSpPr>
        <p:spPr>
          <a:xfrm>
            <a:off x="5257800" y="4419600"/>
            <a:ext cx="533400" cy="158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6" name="Footer Placeholder 5"/>
          <p:cNvSpPr>
            <a:spLocks noGrp="1"/>
          </p:cNvSpPr>
          <p:nvPr>
            <p:ph type="ftr" sz="quarter" idx="11"/>
          </p:nvPr>
        </p:nvSpPr>
        <p:spPr/>
        <p:txBody>
          <a:bodyPr/>
          <a:lstStyle/>
          <a:p>
            <a:r>
              <a:rPr lang="en-US" smtClean="0"/>
              <a:t>RDP</a:t>
            </a:r>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14</a:t>
            </a:fld>
            <a:endParaRPr lang="en-US"/>
          </a:p>
        </p:txBody>
      </p:sp>
    </p:spTree>
  </p:cSld>
  <p:clrMapOvr>
    <a:masterClrMapping/>
  </p:clrMapOvr>
  <p:transition>
    <p:pull dir="d"/>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752600" y="1066800"/>
            <a:ext cx="8610600" cy="6124754"/>
          </a:xfrm>
          <a:prstGeom prst="rect">
            <a:avLst/>
          </a:prstGeom>
        </p:spPr>
        <p:txBody>
          <a:bodyPr wrap="square">
            <a:spAutoFit/>
          </a:bodyPr>
          <a:lstStyle/>
          <a:p>
            <a:pPr lvl="0" algn="just" eaLnBrk="0" fontAlgn="base" hangingPunct="0">
              <a:spcBef>
                <a:spcPct val="0"/>
              </a:spcBef>
              <a:spcAft>
                <a:spcPct val="0"/>
              </a:spcAft>
            </a:pPr>
            <a:r>
              <a:rPr lang="en-US" sz="2000" dirty="0">
                <a:ea typeface="Times New Roman" pitchFamily="18" charset="0"/>
                <a:cs typeface="Times New Roman" pitchFamily="18" charset="0"/>
              </a:rPr>
              <a:t>i.e., Energy of radiation = Transition energy </a:t>
            </a:r>
            <a:endParaRPr lang="en-US" sz="2000" dirty="0">
              <a:cs typeface="Arial" pitchFamily="34" charset="0"/>
            </a:endParaRPr>
          </a:p>
          <a:p>
            <a:pPr algn="just" eaLnBrk="0" fontAlgn="base" hangingPunct="0">
              <a:spcBef>
                <a:spcPct val="0"/>
              </a:spcBef>
              <a:spcAft>
                <a:spcPct val="0"/>
              </a:spcAft>
            </a:pPr>
            <a:r>
              <a:rPr lang="en-US" sz="2000" dirty="0">
                <a:ea typeface="Times New Roman" pitchFamily="18" charset="0"/>
                <a:cs typeface="Times New Roman" pitchFamily="18" charset="0"/>
              </a:rPr>
              <a:t>		     h√ = µH0 </a:t>
            </a:r>
          </a:p>
          <a:p>
            <a:pPr algn="just" eaLnBrk="0" fontAlgn="base" hangingPunct="0">
              <a:spcBef>
                <a:spcPct val="0"/>
              </a:spcBef>
              <a:spcAft>
                <a:spcPct val="0"/>
              </a:spcAft>
            </a:pPr>
            <a:r>
              <a:rPr lang="en-US" sz="2000" dirty="0">
                <a:cs typeface="Arial" pitchFamily="34" charset="0"/>
              </a:rPr>
              <a:t>          			  I</a:t>
            </a:r>
          </a:p>
          <a:p>
            <a:pPr algn="just" eaLnBrk="0" fontAlgn="base" hangingPunct="0">
              <a:spcBef>
                <a:spcPct val="0"/>
              </a:spcBef>
              <a:spcAft>
                <a:spcPct val="0"/>
              </a:spcAft>
            </a:pPr>
            <a:endParaRPr lang="en-US" sz="2000" dirty="0">
              <a:cs typeface="Arial" pitchFamily="34" charset="0"/>
            </a:endParaRPr>
          </a:p>
          <a:p>
            <a:pPr algn="just" eaLnBrk="0" fontAlgn="base" hangingPunct="0">
              <a:spcBef>
                <a:spcPct val="0"/>
              </a:spcBef>
              <a:spcAft>
                <a:spcPct val="0"/>
              </a:spcAft>
            </a:pPr>
            <a:r>
              <a:rPr lang="en-US" sz="2000" dirty="0">
                <a:cs typeface="Arial" pitchFamily="34" charset="0"/>
              </a:rPr>
              <a:t>		</a:t>
            </a:r>
            <a:r>
              <a:rPr lang="en-US" sz="2000" dirty="0">
                <a:cs typeface="Times New Roman" pitchFamily="18" charset="0"/>
              </a:rPr>
              <a:t>       </a:t>
            </a:r>
            <a:r>
              <a:rPr lang="en-US" sz="2000" dirty="0">
                <a:ea typeface="Times New Roman" pitchFamily="18" charset="0"/>
                <a:cs typeface="Times New Roman" pitchFamily="18" charset="0"/>
              </a:rPr>
              <a:t>√ = µH0 </a:t>
            </a:r>
          </a:p>
          <a:p>
            <a:pPr algn="just" eaLnBrk="0" fontAlgn="base" hangingPunct="0">
              <a:spcBef>
                <a:spcPct val="0"/>
              </a:spcBef>
              <a:spcAft>
                <a:spcPct val="0"/>
              </a:spcAft>
            </a:pPr>
            <a:r>
              <a:rPr lang="en-US" sz="2000" dirty="0">
                <a:cs typeface="Arial" pitchFamily="34" charset="0"/>
              </a:rPr>
              <a:t>          			 </a:t>
            </a:r>
            <a:r>
              <a:rPr lang="en-US" sz="2000" dirty="0" err="1">
                <a:cs typeface="Arial" pitchFamily="34" charset="0"/>
              </a:rPr>
              <a:t>hI</a:t>
            </a:r>
            <a:endParaRPr lang="en-US" sz="2000" dirty="0">
              <a:cs typeface="Arial" pitchFamily="34" charset="0"/>
            </a:endParaRPr>
          </a:p>
          <a:p>
            <a:pPr algn="just" eaLnBrk="0" fontAlgn="base" hangingPunct="0">
              <a:spcBef>
                <a:spcPct val="0"/>
              </a:spcBef>
              <a:spcAft>
                <a:spcPct val="0"/>
              </a:spcAft>
            </a:pPr>
            <a:endParaRPr lang="en-US" sz="3600" dirty="0">
              <a:solidFill>
                <a:srgbClr val="800080"/>
              </a:solidFill>
              <a:latin typeface="+mj-lt"/>
              <a:cs typeface="Arial" pitchFamily="34" charset="0"/>
            </a:endParaRPr>
          </a:p>
          <a:p>
            <a:r>
              <a:rPr lang="en-IN" sz="3600" dirty="0">
                <a:solidFill>
                  <a:srgbClr val="800080"/>
                </a:solidFill>
                <a:latin typeface="+mj-lt"/>
              </a:rPr>
              <a:t>Saturation of signal:</a:t>
            </a:r>
          </a:p>
          <a:p>
            <a:pPr algn="just"/>
            <a:endParaRPr lang="en-IN" sz="2000" dirty="0">
              <a:solidFill>
                <a:srgbClr val="800080"/>
              </a:solidFill>
            </a:endParaRPr>
          </a:p>
          <a:p>
            <a:pPr algn="just"/>
            <a:r>
              <a:rPr lang="en-IN" sz="2000" dirty="0"/>
              <a:t>The absorption of energy from </a:t>
            </a:r>
            <a:r>
              <a:rPr lang="en-IN" sz="2000" dirty="0" err="1"/>
              <a:t>radiowaves</a:t>
            </a:r>
            <a:r>
              <a:rPr lang="en-IN" sz="2000" dirty="0"/>
              <a:t>, boost the nuclei from E1→ E2 level &amp; thus reduces the equilibrium, Ratio of low energy state to high energy state nuclei. </a:t>
            </a:r>
          </a:p>
          <a:p>
            <a:pPr algn="just"/>
            <a:r>
              <a:rPr lang="en-IN" sz="2000" dirty="0"/>
              <a:t>The populations of the two states may approach equality &amp; there is no further net absorption of energy &amp; consequently the intensity of NMR signal diminish. This situation is called as saturation of signal. </a:t>
            </a:r>
          </a:p>
          <a:p>
            <a:pPr algn="just" eaLnBrk="0" fontAlgn="base" hangingPunct="0">
              <a:spcBef>
                <a:spcPct val="0"/>
              </a:spcBef>
              <a:spcAft>
                <a:spcPct val="0"/>
              </a:spcAft>
            </a:pPr>
            <a:endParaRPr lang="en-US" sz="2000" dirty="0">
              <a:cs typeface="Arial" pitchFamily="34" charset="0"/>
            </a:endParaRPr>
          </a:p>
          <a:p>
            <a:pPr algn="just" eaLnBrk="0" fontAlgn="base" hangingPunct="0">
              <a:spcBef>
                <a:spcPct val="0"/>
              </a:spcBef>
              <a:spcAft>
                <a:spcPct val="0"/>
              </a:spcAft>
            </a:pPr>
            <a:endParaRPr lang="en-US" sz="2000" dirty="0">
              <a:cs typeface="Arial" pitchFamily="34" charset="0"/>
            </a:endParaRPr>
          </a:p>
          <a:p>
            <a:pPr lvl="0" algn="just" eaLnBrk="0" fontAlgn="base" hangingPunct="0">
              <a:spcBef>
                <a:spcPct val="0"/>
              </a:spcBef>
              <a:spcAft>
                <a:spcPct val="0"/>
              </a:spcAft>
            </a:pPr>
            <a:endParaRPr lang="en-US" sz="2000" dirty="0">
              <a:cs typeface="Arial" pitchFamily="34" charset="0"/>
            </a:endParaRPr>
          </a:p>
        </p:txBody>
      </p:sp>
      <p:cxnSp>
        <p:nvCxnSpPr>
          <p:cNvPr id="4" name="Straight Connector 3"/>
          <p:cNvCxnSpPr/>
          <p:nvPr/>
        </p:nvCxnSpPr>
        <p:spPr>
          <a:xfrm>
            <a:off x="4572000" y="1752600"/>
            <a:ext cx="457200" cy="158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 name="Straight Connector 7"/>
          <p:cNvCxnSpPr/>
          <p:nvPr/>
        </p:nvCxnSpPr>
        <p:spPr>
          <a:xfrm>
            <a:off x="4495800" y="2667000"/>
            <a:ext cx="457200" cy="158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6" name="Footer Placeholder 5"/>
          <p:cNvSpPr>
            <a:spLocks noGrp="1"/>
          </p:cNvSpPr>
          <p:nvPr>
            <p:ph type="ftr" sz="quarter" idx="11"/>
          </p:nvPr>
        </p:nvSpPr>
        <p:spPr/>
        <p:txBody>
          <a:bodyPr/>
          <a:lstStyle/>
          <a:p>
            <a:r>
              <a:rPr lang="en-US" smtClean="0"/>
              <a:t>RDP</a:t>
            </a:r>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15</a:t>
            </a:fld>
            <a:endParaRPr lang="en-US"/>
          </a:p>
        </p:txBody>
      </p:sp>
    </p:spTree>
  </p:cSld>
  <p:clrMapOvr>
    <a:masterClrMapping/>
  </p:clrMapOvr>
  <p:transition>
    <p:pull dir="d"/>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209801" y="1066800"/>
            <a:ext cx="4196213" cy="523220"/>
          </a:xfrm>
          <a:prstGeom prst="rect">
            <a:avLst/>
          </a:prstGeom>
        </p:spPr>
        <p:txBody>
          <a:bodyPr wrap="none">
            <a:spAutoFit/>
          </a:bodyPr>
          <a:lstStyle/>
          <a:p>
            <a:r>
              <a:rPr lang="en-US" sz="2800" b="1" dirty="0">
                <a:solidFill>
                  <a:srgbClr val="800080"/>
                </a:solidFill>
              </a:rPr>
              <a:t>RELAXATION PROCESS</a:t>
            </a:r>
            <a:endParaRPr lang="en-IN" sz="2800" b="1" dirty="0">
              <a:solidFill>
                <a:srgbClr val="800080"/>
              </a:solidFill>
            </a:endParaRPr>
          </a:p>
        </p:txBody>
      </p:sp>
      <p:sp>
        <p:nvSpPr>
          <p:cNvPr id="4" name="Rectangle 3"/>
          <p:cNvSpPr/>
          <p:nvPr/>
        </p:nvSpPr>
        <p:spPr>
          <a:xfrm>
            <a:off x="2133600" y="1752600"/>
            <a:ext cx="7924800" cy="4801314"/>
          </a:xfrm>
          <a:prstGeom prst="rect">
            <a:avLst/>
          </a:prstGeom>
        </p:spPr>
        <p:txBody>
          <a:bodyPr wrap="square">
            <a:spAutoFit/>
          </a:bodyPr>
          <a:lstStyle/>
          <a:p>
            <a:pPr marL="274320" indent="-274320" algn="just">
              <a:lnSpc>
                <a:spcPct val="150000"/>
              </a:lnSpc>
              <a:buClr>
                <a:schemeClr val="accent3"/>
              </a:buClr>
              <a:defRPr/>
            </a:pPr>
            <a:r>
              <a:rPr lang="en-US" sz="2400" dirty="0"/>
              <a:t>    It is the process of transition by which the nucleus from excited state to the ground state ,where the absorbed energy can be lost.</a:t>
            </a:r>
          </a:p>
          <a:p>
            <a:pPr marL="274320" indent="-274320" algn="just">
              <a:lnSpc>
                <a:spcPct val="150000"/>
              </a:lnSpc>
              <a:buClr>
                <a:schemeClr val="accent3"/>
              </a:buClr>
              <a:defRPr/>
            </a:pPr>
            <a:r>
              <a:rPr lang="en-US" sz="2400" dirty="0"/>
              <a:t>     Three types :		</a:t>
            </a:r>
          </a:p>
          <a:p>
            <a:pPr marL="274320" indent="-274320" algn="just">
              <a:lnSpc>
                <a:spcPct val="150000"/>
              </a:lnSpc>
              <a:defRPr/>
            </a:pPr>
            <a:r>
              <a:rPr lang="en-US" sz="2400" dirty="0"/>
              <a:t>			1.</a:t>
            </a:r>
            <a:r>
              <a:rPr lang="en-US" sz="2000" dirty="0"/>
              <a:t>SPIN -SPIN RELAXATION</a:t>
            </a:r>
          </a:p>
          <a:p>
            <a:pPr marL="457200" indent="-457200" algn="just">
              <a:lnSpc>
                <a:spcPct val="150000"/>
              </a:lnSpc>
              <a:defRPr/>
            </a:pPr>
            <a:r>
              <a:rPr lang="en-US" sz="2000" dirty="0"/>
              <a:t>			2.SPIN-LATTICE RELAXATION</a:t>
            </a:r>
          </a:p>
          <a:p>
            <a:pPr marL="274320" indent="-274320" algn="just">
              <a:lnSpc>
                <a:spcPct val="150000"/>
              </a:lnSpc>
              <a:buClr>
                <a:schemeClr val="accent3"/>
              </a:buClr>
              <a:defRPr/>
            </a:pPr>
            <a:r>
              <a:rPr lang="en-US" sz="2000" dirty="0"/>
              <a:t>			3.QUADRUPOLE RELAXATION </a:t>
            </a:r>
          </a:p>
          <a:p>
            <a:pPr marL="274320" indent="-274320" algn="just">
              <a:lnSpc>
                <a:spcPct val="150000"/>
              </a:lnSpc>
              <a:buClr>
                <a:schemeClr val="accent3"/>
              </a:buClr>
              <a:defRPr/>
            </a:pPr>
            <a:endParaRPr lang="en-US" sz="2400" dirty="0"/>
          </a:p>
          <a:p>
            <a:pPr lvl="8">
              <a:lnSpc>
                <a:spcPct val="150000"/>
              </a:lnSpc>
              <a:defRPr/>
            </a:pPr>
            <a:endParaRPr lang="en-US" sz="2000" dirty="0"/>
          </a:p>
        </p:txBody>
      </p:sp>
      <p:sp>
        <p:nvSpPr>
          <p:cNvPr id="6" name="Footer Placeholder 5"/>
          <p:cNvSpPr>
            <a:spLocks noGrp="1"/>
          </p:cNvSpPr>
          <p:nvPr>
            <p:ph type="ftr" sz="quarter" idx="11"/>
          </p:nvPr>
        </p:nvSpPr>
        <p:spPr/>
        <p:txBody>
          <a:bodyPr/>
          <a:lstStyle/>
          <a:p>
            <a:r>
              <a:rPr lang="en-US" smtClean="0"/>
              <a:t>RDP</a:t>
            </a:r>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16</a:t>
            </a:fld>
            <a:endParaRPr lang="en-US"/>
          </a:p>
        </p:txBody>
      </p:sp>
    </p:spTree>
  </p:cSld>
  <p:clrMapOvr>
    <a:masterClrMapping/>
  </p:clrMapOvr>
  <p:transition>
    <p:push dir="d"/>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209800" y="914400"/>
            <a:ext cx="5715000" cy="523220"/>
          </a:xfrm>
          <a:prstGeom prst="rect">
            <a:avLst/>
          </a:prstGeom>
        </p:spPr>
        <p:txBody>
          <a:bodyPr wrap="square">
            <a:spAutoFit/>
          </a:bodyPr>
          <a:lstStyle/>
          <a:p>
            <a:r>
              <a:rPr lang="en-US" sz="2800" b="1" dirty="0">
                <a:solidFill>
                  <a:srgbClr val="FF0000"/>
                </a:solidFill>
                <a:cs typeface="Andalus" pitchFamily="18" charset="-78"/>
              </a:rPr>
              <a:t>SPIN -SPIN RELAXATION</a:t>
            </a:r>
            <a:endParaRPr lang="en-IN" sz="2800" b="1" dirty="0">
              <a:solidFill>
                <a:srgbClr val="FF0000"/>
              </a:solidFill>
            </a:endParaRPr>
          </a:p>
        </p:txBody>
      </p:sp>
      <p:sp>
        <p:nvSpPr>
          <p:cNvPr id="3" name="Rectangle 2"/>
          <p:cNvSpPr/>
          <p:nvPr/>
        </p:nvSpPr>
        <p:spPr>
          <a:xfrm>
            <a:off x="2133600" y="1447800"/>
            <a:ext cx="8229600" cy="4647426"/>
          </a:xfrm>
          <a:prstGeom prst="rect">
            <a:avLst/>
          </a:prstGeom>
        </p:spPr>
        <p:txBody>
          <a:bodyPr wrap="square">
            <a:spAutoFit/>
          </a:bodyPr>
          <a:lstStyle/>
          <a:p>
            <a:pPr algn="just">
              <a:buFont typeface="Wingdings" pitchFamily="2" charset="2"/>
              <a:buChar char="Ø"/>
            </a:pPr>
            <a:r>
              <a:rPr lang="en-US" sz="2400" dirty="0">
                <a:latin typeface="Andalus" pitchFamily="18" charset="-78"/>
                <a:cs typeface="Andalus" pitchFamily="18" charset="-78"/>
              </a:rPr>
              <a:t> It involves the transfer of energy from one nucleus to other.</a:t>
            </a:r>
          </a:p>
          <a:p>
            <a:pPr algn="just">
              <a:buFont typeface="Wingdings" pitchFamily="2" charset="2"/>
              <a:buChar char="Ø"/>
            </a:pPr>
            <a:r>
              <a:rPr lang="en-US" sz="2400" dirty="0">
                <a:latin typeface="Andalus" pitchFamily="18" charset="-78"/>
                <a:cs typeface="Andalus" pitchFamily="18" charset="-78"/>
              </a:rPr>
              <a:t> There is no net loss of energy</a:t>
            </a:r>
          </a:p>
          <a:p>
            <a:pPr algn="just">
              <a:buFont typeface="Wingdings" pitchFamily="2" charset="2"/>
              <a:buChar char="Ø"/>
            </a:pPr>
            <a:r>
              <a:rPr lang="en-US" sz="2400" dirty="0">
                <a:latin typeface="Andalus" pitchFamily="18" charset="-78"/>
                <a:cs typeface="Andalus" pitchFamily="18" charset="-78"/>
              </a:rPr>
              <a:t> The spread of energy among the nuclei results in broadening of NMR spectra.</a:t>
            </a:r>
          </a:p>
          <a:p>
            <a:endParaRPr lang="en-US" sz="2400" dirty="0">
              <a:solidFill>
                <a:srgbClr val="FF0000"/>
              </a:solidFill>
              <a:latin typeface="Andalus" pitchFamily="18" charset="-78"/>
              <a:cs typeface="Andalus" pitchFamily="18" charset="-78"/>
            </a:endParaRPr>
          </a:p>
          <a:p>
            <a:r>
              <a:rPr lang="en-US" sz="2800" b="1" dirty="0">
                <a:solidFill>
                  <a:srgbClr val="FF0000"/>
                </a:solidFill>
                <a:cs typeface="Andalus" pitchFamily="18" charset="-78"/>
              </a:rPr>
              <a:t>SPIN-LATTICE RELAXATION</a:t>
            </a:r>
          </a:p>
          <a:p>
            <a:endParaRPr lang="en-US" sz="2800" dirty="0">
              <a:solidFill>
                <a:schemeClr val="bg2">
                  <a:lumMod val="75000"/>
                </a:schemeClr>
              </a:solidFill>
              <a:cs typeface="Andalus" pitchFamily="18" charset="-78"/>
            </a:endParaRPr>
          </a:p>
          <a:p>
            <a:pPr algn="just">
              <a:buFont typeface="Wingdings" pitchFamily="2" charset="2"/>
              <a:buChar char="Ø"/>
            </a:pPr>
            <a:r>
              <a:rPr lang="en-US" sz="2400" dirty="0">
                <a:latin typeface="Andalus" pitchFamily="18" charset="-78"/>
                <a:cs typeface="Andalus" pitchFamily="18" charset="-78"/>
              </a:rPr>
              <a:t>Transfer of energy from nucleus in its higher energy state to molecular lattice.</a:t>
            </a:r>
          </a:p>
          <a:p>
            <a:pPr algn="just">
              <a:buFont typeface="Wingdings" pitchFamily="2" charset="2"/>
              <a:buChar char="Ø"/>
            </a:pPr>
            <a:r>
              <a:rPr lang="en-US" sz="2400" dirty="0">
                <a:latin typeface="Andalus" pitchFamily="18" charset="-78"/>
                <a:cs typeface="Andalus" pitchFamily="18" charset="-78"/>
              </a:rPr>
              <a:t>Energy is transferred to the components of lattice as additional, rotational, translational, vibrational energy.</a:t>
            </a:r>
          </a:p>
          <a:p>
            <a:pPr algn="just">
              <a:buFont typeface="Wingdings" pitchFamily="2" charset="2"/>
              <a:buChar char="Ø"/>
            </a:pPr>
            <a:r>
              <a:rPr lang="en-US" sz="2400" dirty="0">
                <a:latin typeface="Andalus" pitchFamily="18" charset="-78"/>
                <a:cs typeface="Andalus" pitchFamily="18" charset="-78"/>
              </a:rPr>
              <a:t>Results in broadening of absorption peaks.</a:t>
            </a:r>
          </a:p>
        </p:txBody>
      </p:sp>
      <p:sp>
        <p:nvSpPr>
          <p:cNvPr id="5" name="Footer Placeholder 4"/>
          <p:cNvSpPr>
            <a:spLocks noGrp="1"/>
          </p:cNvSpPr>
          <p:nvPr>
            <p:ph type="ftr" sz="quarter" idx="11"/>
          </p:nvPr>
        </p:nvSpPr>
        <p:spPr/>
        <p:txBody>
          <a:bodyPr/>
          <a:lstStyle/>
          <a:p>
            <a:r>
              <a:rPr lang="en-US" smtClean="0"/>
              <a:t>RDP</a:t>
            </a:r>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17</a:t>
            </a:fld>
            <a:endParaRPr lang="en-US"/>
          </a:p>
        </p:txBody>
      </p:sp>
    </p:spTree>
  </p:cSld>
  <p:clrMapOvr>
    <a:masterClrMapping/>
  </p:clrMapOvr>
  <p:transition>
    <p:checker dir="vert"/>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828801" y="914400"/>
            <a:ext cx="3190297" cy="523220"/>
          </a:xfrm>
          <a:prstGeom prst="rect">
            <a:avLst/>
          </a:prstGeom>
        </p:spPr>
        <p:txBody>
          <a:bodyPr wrap="none">
            <a:spAutoFit/>
          </a:bodyPr>
          <a:lstStyle/>
          <a:p>
            <a:r>
              <a:rPr lang="en-US" sz="2800" b="1" dirty="0">
                <a:solidFill>
                  <a:srgbClr val="FF0000"/>
                </a:solidFill>
              </a:rPr>
              <a:t>Instrumentation:</a:t>
            </a:r>
            <a:r>
              <a:rPr lang="en-US" dirty="0">
                <a:solidFill>
                  <a:srgbClr val="FF0000"/>
                </a:solidFill>
              </a:rPr>
              <a:t> </a:t>
            </a:r>
            <a:endParaRPr lang="en-IN" dirty="0">
              <a:solidFill>
                <a:srgbClr val="FF0000"/>
              </a:solidFill>
            </a:endParaRPr>
          </a:p>
        </p:txBody>
      </p:sp>
      <p:pic>
        <p:nvPicPr>
          <p:cNvPr id="3" name="Content Placeholder 3" descr="spctrmtr"/>
          <p:cNvPicPr>
            <a:picLocks noChangeAspect="1" noChangeArrowheads="1"/>
          </p:cNvPicPr>
          <p:nvPr/>
        </p:nvPicPr>
        <p:blipFill>
          <a:blip r:embed="rId2"/>
          <a:srcRect/>
          <a:stretch>
            <a:fillRect/>
          </a:stretch>
        </p:blipFill>
        <p:spPr>
          <a:xfrm>
            <a:off x="1981200" y="1524000"/>
            <a:ext cx="8077200" cy="4800600"/>
          </a:xfrm>
          <a:prstGeom prst="rect">
            <a:avLst/>
          </a:prstGeom>
        </p:spPr>
      </p:pic>
      <p:sp>
        <p:nvSpPr>
          <p:cNvPr id="5" name="Footer Placeholder 4"/>
          <p:cNvSpPr>
            <a:spLocks noGrp="1"/>
          </p:cNvSpPr>
          <p:nvPr>
            <p:ph type="ftr" sz="quarter" idx="11"/>
          </p:nvPr>
        </p:nvSpPr>
        <p:spPr/>
        <p:txBody>
          <a:bodyPr/>
          <a:lstStyle/>
          <a:p>
            <a:r>
              <a:rPr lang="en-US" smtClean="0"/>
              <a:t>RDP</a:t>
            </a:r>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18</a:t>
            </a:fld>
            <a:endParaRPr lang="en-US"/>
          </a:p>
        </p:txBody>
      </p:sp>
    </p:spTree>
  </p:cSld>
  <p:clrMapOvr>
    <a:masterClrMapping/>
  </p:clrMapOvr>
  <p:transition>
    <p:wedge/>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981200" y="1219201"/>
            <a:ext cx="7848600" cy="4902881"/>
          </a:xfrm>
          <a:prstGeom prst="rect">
            <a:avLst/>
          </a:prstGeom>
        </p:spPr>
        <p:txBody>
          <a:bodyPr wrap="square">
            <a:spAutoFit/>
          </a:bodyPr>
          <a:lstStyle/>
          <a:p>
            <a:pPr marL="273050" indent="-273050">
              <a:lnSpc>
                <a:spcPct val="150000"/>
              </a:lnSpc>
              <a:spcBef>
                <a:spcPct val="20000"/>
              </a:spcBef>
              <a:buClr>
                <a:srgbClr val="0BD0D9"/>
              </a:buClr>
              <a:buSzPct val="95000"/>
            </a:pPr>
            <a:endParaRPr lang="en-US" dirty="0">
              <a:latin typeface="Times New Roman" pitchFamily="18" charset="0"/>
            </a:endParaRPr>
          </a:p>
          <a:p>
            <a:pPr marL="273050" indent="-273050">
              <a:lnSpc>
                <a:spcPct val="150000"/>
              </a:lnSpc>
              <a:spcBef>
                <a:spcPct val="20000"/>
              </a:spcBef>
              <a:buClr>
                <a:srgbClr val="0BD0D9"/>
              </a:buClr>
              <a:buSzPct val="95000"/>
              <a:buFont typeface="Wingdings 2" pitchFamily="18" charset="2"/>
              <a:buChar char=""/>
            </a:pPr>
            <a:r>
              <a:rPr lang="en-US" sz="2800" dirty="0">
                <a:latin typeface="Times New Roman" pitchFamily="18" charset="0"/>
              </a:rPr>
              <a:t>Magnet poles</a:t>
            </a:r>
          </a:p>
          <a:p>
            <a:pPr marL="273050" indent="-273050">
              <a:lnSpc>
                <a:spcPct val="150000"/>
              </a:lnSpc>
              <a:spcBef>
                <a:spcPct val="20000"/>
              </a:spcBef>
              <a:buClr>
                <a:srgbClr val="0BD0D9"/>
              </a:buClr>
              <a:buSzPct val="95000"/>
              <a:buFont typeface="Wingdings 2" pitchFamily="18" charset="2"/>
              <a:buChar char=""/>
            </a:pPr>
            <a:r>
              <a:rPr lang="en-US" sz="2800" dirty="0">
                <a:latin typeface="Times New Roman" pitchFamily="18" charset="0"/>
              </a:rPr>
              <a:t>Sample cell(tube)</a:t>
            </a:r>
          </a:p>
          <a:p>
            <a:pPr marL="273050" indent="-273050">
              <a:lnSpc>
                <a:spcPct val="150000"/>
              </a:lnSpc>
              <a:spcBef>
                <a:spcPct val="20000"/>
              </a:spcBef>
              <a:buClr>
                <a:srgbClr val="0BD0D9"/>
              </a:buClr>
              <a:buSzPct val="95000"/>
              <a:buFont typeface="Wingdings 2" pitchFamily="18" charset="2"/>
              <a:buChar char=""/>
            </a:pPr>
            <a:r>
              <a:rPr lang="en-US" sz="2800" dirty="0">
                <a:latin typeface="Times New Roman" pitchFamily="18" charset="0"/>
              </a:rPr>
              <a:t>Sweep generator</a:t>
            </a:r>
          </a:p>
          <a:p>
            <a:pPr marL="273050" indent="-273050">
              <a:lnSpc>
                <a:spcPct val="150000"/>
              </a:lnSpc>
              <a:spcBef>
                <a:spcPct val="20000"/>
              </a:spcBef>
              <a:buClr>
                <a:srgbClr val="0BD0D9"/>
              </a:buClr>
              <a:buSzPct val="95000"/>
              <a:buFont typeface="Wingdings 2" pitchFamily="18" charset="2"/>
              <a:buChar char=""/>
            </a:pPr>
            <a:r>
              <a:rPr lang="en-US" sz="2800" dirty="0">
                <a:latin typeface="Times New Roman" pitchFamily="18" charset="0"/>
              </a:rPr>
              <a:t>RF transmitter</a:t>
            </a:r>
          </a:p>
          <a:p>
            <a:pPr marL="273050" indent="-273050">
              <a:lnSpc>
                <a:spcPct val="150000"/>
              </a:lnSpc>
              <a:spcBef>
                <a:spcPct val="20000"/>
              </a:spcBef>
              <a:buClr>
                <a:srgbClr val="0BD0D9"/>
              </a:buClr>
              <a:buSzPct val="95000"/>
              <a:buFont typeface="Wingdings 2" pitchFamily="18" charset="2"/>
              <a:buChar char=""/>
            </a:pPr>
            <a:r>
              <a:rPr lang="en-US" sz="2800" dirty="0">
                <a:latin typeface="Times New Roman" pitchFamily="18" charset="0"/>
              </a:rPr>
              <a:t>RF receiver</a:t>
            </a:r>
          </a:p>
          <a:p>
            <a:pPr marL="273050" indent="-273050">
              <a:lnSpc>
                <a:spcPct val="150000"/>
              </a:lnSpc>
              <a:spcBef>
                <a:spcPct val="20000"/>
              </a:spcBef>
              <a:buClr>
                <a:srgbClr val="0BD0D9"/>
              </a:buClr>
              <a:buSzPct val="95000"/>
              <a:buFont typeface="Wingdings 2" pitchFamily="18" charset="2"/>
              <a:buChar char=""/>
            </a:pPr>
            <a:r>
              <a:rPr lang="en-US" sz="2800" dirty="0">
                <a:latin typeface="Times New Roman" pitchFamily="18" charset="0"/>
              </a:rPr>
              <a:t>Recorder</a:t>
            </a:r>
            <a:endParaRPr lang="en-US" sz="2800" dirty="0">
              <a:latin typeface="Times New Roman" pitchFamily="18" charset="0"/>
            </a:endParaRPr>
          </a:p>
        </p:txBody>
      </p:sp>
      <p:sp>
        <p:nvSpPr>
          <p:cNvPr id="3" name="Rectangle 2"/>
          <p:cNvSpPr/>
          <p:nvPr/>
        </p:nvSpPr>
        <p:spPr>
          <a:xfrm>
            <a:off x="2133601" y="914401"/>
            <a:ext cx="4254691" cy="584775"/>
          </a:xfrm>
          <a:prstGeom prst="rect">
            <a:avLst/>
          </a:prstGeom>
        </p:spPr>
        <p:txBody>
          <a:bodyPr wrap="none">
            <a:spAutoFit/>
          </a:bodyPr>
          <a:lstStyle/>
          <a:p>
            <a:pPr>
              <a:defRPr/>
            </a:pPr>
            <a:r>
              <a:rPr lang="en-US" sz="3200" b="1" dirty="0">
                <a:solidFill>
                  <a:srgbClr val="C00000"/>
                </a:solidFill>
                <a:latin typeface="Times New Roman" pitchFamily="18" charset="0"/>
                <a:cs typeface="Times New Roman" pitchFamily="18" charset="0"/>
              </a:rPr>
              <a:t>INSTRUMENTATION</a:t>
            </a:r>
            <a:endParaRPr lang="en-US" sz="3200" b="1" dirty="0">
              <a:solidFill>
                <a:srgbClr val="C00000"/>
              </a:solidFill>
              <a:latin typeface="Times New Roman" pitchFamily="18" charset="0"/>
              <a:cs typeface="Times New Roman" pitchFamily="18" charset="0"/>
            </a:endParaRPr>
          </a:p>
        </p:txBody>
      </p:sp>
      <p:sp>
        <p:nvSpPr>
          <p:cNvPr id="5" name="Footer Placeholder 4"/>
          <p:cNvSpPr>
            <a:spLocks noGrp="1"/>
          </p:cNvSpPr>
          <p:nvPr>
            <p:ph type="ftr" sz="quarter" idx="11"/>
          </p:nvPr>
        </p:nvSpPr>
        <p:spPr/>
        <p:txBody>
          <a:bodyPr/>
          <a:lstStyle/>
          <a:p>
            <a:r>
              <a:rPr lang="en-US" smtClean="0"/>
              <a:t>RDP</a:t>
            </a:r>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19</a:t>
            </a:fld>
            <a:endParaRPr lang="en-US"/>
          </a:p>
        </p:txBody>
      </p:sp>
    </p:spTree>
  </p:cSld>
  <p:clrMapOvr>
    <a:masterClrMapping/>
  </p:clrMapOvr>
  <p:transition>
    <p:wheel spokes="8"/>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2057401" y="1295401"/>
            <a:ext cx="2347117" cy="769441"/>
          </a:xfrm>
          <a:prstGeom prst="rect">
            <a:avLst/>
          </a:prstGeom>
        </p:spPr>
        <p:txBody>
          <a:bodyPr wrap="none">
            <a:spAutoFit/>
          </a:bodyPr>
          <a:lstStyle/>
          <a:p>
            <a:r>
              <a:rPr lang="en-US" sz="4400" b="1" dirty="0">
                <a:solidFill>
                  <a:srgbClr val="7030A0"/>
                </a:solidFill>
                <a:latin typeface="Andalus" pitchFamily="18" charset="-78"/>
                <a:cs typeface="Andalus" pitchFamily="18" charset="-78"/>
              </a:rPr>
              <a:t>Contents</a:t>
            </a:r>
            <a:endParaRPr lang="en-IN" sz="4400" b="1" dirty="0">
              <a:solidFill>
                <a:srgbClr val="7030A0"/>
              </a:solidFill>
            </a:endParaRPr>
          </a:p>
        </p:txBody>
      </p:sp>
      <p:sp>
        <p:nvSpPr>
          <p:cNvPr id="4" name="Rectangle 3"/>
          <p:cNvSpPr/>
          <p:nvPr/>
        </p:nvSpPr>
        <p:spPr>
          <a:xfrm>
            <a:off x="2133600" y="1981200"/>
            <a:ext cx="4572000" cy="2308324"/>
          </a:xfrm>
          <a:prstGeom prst="rect">
            <a:avLst/>
          </a:prstGeom>
        </p:spPr>
        <p:txBody>
          <a:bodyPr>
            <a:spAutoFit/>
          </a:bodyPr>
          <a:lstStyle/>
          <a:p>
            <a:pPr>
              <a:lnSpc>
                <a:spcPct val="150000"/>
              </a:lnSpc>
              <a:buFont typeface="Wingdings" pitchFamily="2" charset="2"/>
              <a:buChar char="Ø"/>
            </a:pPr>
            <a:r>
              <a:rPr lang="en-US" sz="2400" dirty="0">
                <a:cs typeface="Times New Roman" pitchFamily="18" charset="0"/>
              </a:rPr>
              <a:t>Introduction</a:t>
            </a:r>
          </a:p>
          <a:p>
            <a:pPr>
              <a:lnSpc>
                <a:spcPct val="150000"/>
              </a:lnSpc>
              <a:buFont typeface="Wingdings" pitchFamily="2" charset="2"/>
              <a:buChar char="Ø"/>
            </a:pPr>
            <a:r>
              <a:rPr lang="en-US" sz="2400" dirty="0">
                <a:cs typeface="Times New Roman" pitchFamily="18" charset="0"/>
              </a:rPr>
              <a:t> Theory</a:t>
            </a:r>
          </a:p>
          <a:p>
            <a:pPr>
              <a:lnSpc>
                <a:spcPct val="150000"/>
              </a:lnSpc>
              <a:buFont typeface="Wingdings" pitchFamily="2" charset="2"/>
              <a:buChar char="Ø"/>
            </a:pPr>
            <a:r>
              <a:rPr lang="en-US" sz="2400" dirty="0">
                <a:cs typeface="Times New Roman" pitchFamily="18" charset="0"/>
              </a:rPr>
              <a:t> Principle</a:t>
            </a:r>
          </a:p>
          <a:p>
            <a:pPr>
              <a:lnSpc>
                <a:spcPct val="150000"/>
              </a:lnSpc>
              <a:buFont typeface="Wingdings" pitchFamily="2" charset="2"/>
              <a:buChar char="Ø"/>
            </a:pPr>
            <a:r>
              <a:rPr lang="en-US" sz="2400" dirty="0">
                <a:cs typeface="Times New Roman" pitchFamily="18" charset="0"/>
              </a:rPr>
              <a:t>Instrumentation </a:t>
            </a:r>
          </a:p>
        </p:txBody>
      </p:sp>
      <p:sp>
        <p:nvSpPr>
          <p:cNvPr id="6" name="Footer Placeholder 5"/>
          <p:cNvSpPr>
            <a:spLocks noGrp="1"/>
          </p:cNvSpPr>
          <p:nvPr>
            <p:ph type="ftr" sz="quarter" idx="11"/>
          </p:nvPr>
        </p:nvSpPr>
        <p:spPr/>
        <p:txBody>
          <a:bodyPr/>
          <a:lstStyle/>
          <a:p>
            <a:r>
              <a:rPr lang="en-US" smtClean="0"/>
              <a:t>RDP</a:t>
            </a:r>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2</a:t>
            </a:fld>
            <a:endParaRPr lang="en-US"/>
          </a:p>
        </p:txBody>
      </p:sp>
    </p:spTree>
  </p:cSld>
  <p:clrMapOvr>
    <a:masterClrMapping/>
  </p:clrMapOvr>
  <p:transition>
    <p:wipe dir="d"/>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988234" y="685800"/>
            <a:ext cx="8374966" cy="5700022"/>
          </a:xfrm>
          <a:prstGeom prst="rect">
            <a:avLst/>
          </a:prstGeom>
        </p:spPr>
        <p:txBody>
          <a:bodyPr wrap="square">
            <a:spAutoFit/>
          </a:bodyPr>
          <a:lstStyle/>
          <a:p>
            <a:pPr marL="273050" indent="-273050">
              <a:spcBef>
                <a:spcPct val="20000"/>
              </a:spcBef>
              <a:buClr>
                <a:srgbClr val="0BD0D9"/>
              </a:buClr>
              <a:buSzPct val="95000"/>
            </a:pPr>
            <a:endParaRPr lang="en-US" sz="2400" b="1" u="sng" dirty="0">
              <a:solidFill>
                <a:srgbClr val="FFFF00"/>
              </a:solidFill>
              <a:latin typeface="Castellar" pitchFamily="18" charset="0"/>
            </a:endParaRPr>
          </a:p>
          <a:p>
            <a:pPr marL="273050" indent="-273050">
              <a:spcBef>
                <a:spcPct val="20000"/>
              </a:spcBef>
              <a:buClr>
                <a:srgbClr val="333333"/>
              </a:buClr>
              <a:buSzPct val="95000"/>
              <a:buFont typeface="Arial" pitchFamily="34" charset="0"/>
              <a:buChar char="•"/>
            </a:pPr>
            <a:r>
              <a:rPr lang="en-US" sz="2400" b="1" u="sng" dirty="0">
                <a:solidFill>
                  <a:srgbClr val="0000FF"/>
                </a:solidFill>
                <a:latin typeface="Castellar" pitchFamily="18" charset="0"/>
              </a:rPr>
              <a:t>Magnet poles</a:t>
            </a:r>
            <a:r>
              <a:rPr lang="en-US" sz="2400" b="1" dirty="0">
                <a:solidFill>
                  <a:srgbClr val="0000FF"/>
                </a:solidFill>
                <a:latin typeface="Castellar" pitchFamily="18" charset="0"/>
              </a:rPr>
              <a:t>:</a:t>
            </a:r>
          </a:p>
          <a:p>
            <a:pPr marL="273050" indent="-273050">
              <a:lnSpc>
                <a:spcPct val="150000"/>
              </a:lnSpc>
              <a:spcBef>
                <a:spcPct val="20000"/>
              </a:spcBef>
              <a:buClr>
                <a:srgbClr val="333333"/>
              </a:buClr>
              <a:buSzPct val="95000"/>
              <a:buFont typeface="Wingdings" pitchFamily="2" charset="2"/>
              <a:buChar char="ü"/>
            </a:pPr>
            <a:r>
              <a:rPr lang="en-US" sz="2400" dirty="0">
                <a:latin typeface="Times New Roman" pitchFamily="18" charset="0"/>
              </a:rPr>
              <a:t> </a:t>
            </a:r>
            <a:r>
              <a:rPr lang="en-US" sz="2000" dirty="0">
                <a:latin typeface="Times New Roman" pitchFamily="18" charset="0"/>
              </a:rPr>
              <a:t>Generation of magnetic field.</a:t>
            </a:r>
          </a:p>
          <a:p>
            <a:pPr marL="273050" indent="-273050">
              <a:lnSpc>
                <a:spcPct val="150000"/>
              </a:lnSpc>
              <a:buClr>
                <a:srgbClr val="333333"/>
              </a:buClr>
              <a:buSzPct val="95000"/>
              <a:buFont typeface="Wingdings" pitchFamily="2" charset="2"/>
              <a:buChar char="ü"/>
            </a:pPr>
            <a:r>
              <a:rPr lang="en-US" sz="2000" dirty="0">
                <a:latin typeface="Times New Roman" pitchFamily="18" charset="0"/>
                <a:cs typeface="Times New Roman" pitchFamily="18" charset="0"/>
              </a:rPr>
              <a:t>Should produce homogenous magnetic field.</a:t>
            </a:r>
          </a:p>
          <a:p>
            <a:pPr marL="273050" indent="-273050">
              <a:lnSpc>
                <a:spcPct val="150000"/>
              </a:lnSpc>
              <a:buClr>
                <a:srgbClr val="333333"/>
              </a:buClr>
              <a:buSzPct val="95000"/>
              <a:buFont typeface="Wingdings" pitchFamily="2" charset="2"/>
              <a:buChar char="ü"/>
            </a:pPr>
            <a:r>
              <a:rPr lang="en-US" sz="2000" dirty="0">
                <a:latin typeface="Times New Roman" pitchFamily="18" charset="0"/>
                <a:cs typeface="Times New Roman" pitchFamily="18" charset="0"/>
              </a:rPr>
              <a:t>Strength of field should be high.</a:t>
            </a:r>
          </a:p>
          <a:p>
            <a:pPr marL="273050" indent="-273050">
              <a:lnSpc>
                <a:spcPct val="150000"/>
              </a:lnSpc>
              <a:buClr>
                <a:srgbClr val="333333"/>
              </a:buClr>
              <a:buSzPct val="95000"/>
              <a:buFont typeface="Wingdings" pitchFamily="2" charset="2"/>
              <a:buChar char="ü"/>
            </a:pPr>
            <a:r>
              <a:rPr lang="en-US" sz="2000" dirty="0">
                <a:latin typeface="Times New Roman" pitchFamily="18" charset="0"/>
                <a:cs typeface="Times New Roman" pitchFamily="18" charset="0"/>
              </a:rPr>
              <a:t>If field is not homogenous broad bands are obtained.</a:t>
            </a:r>
          </a:p>
          <a:p>
            <a:pPr marL="273050" indent="-273050">
              <a:buClr>
                <a:srgbClr val="333333"/>
              </a:buClr>
              <a:buSzPct val="95000"/>
            </a:pPr>
            <a:endParaRPr lang="en-US" sz="2000" dirty="0">
              <a:latin typeface="Times New Roman" pitchFamily="18" charset="0"/>
            </a:endParaRPr>
          </a:p>
          <a:p>
            <a:pPr marL="273050" indent="-273050">
              <a:spcBef>
                <a:spcPct val="20000"/>
              </a:spcBef>
              <a:buClr>
                <a:srgbClr val="333333"/>
              </a:buClr>
              <a:buSzPct val="95000"/>
              <a:buFont typeface="Wingdings 2" pitchFamily="18" charset="2"/>
              <a:buChar char=""/>
            </a:pPr>
            <a:r>
              <a:rPr lang="en-US" sz="2400" b="1" u="sng" dirty="0">
                <a:solidFill>
                  <a:srgbClr val="0000FF"/>
                </a:solidFill>
                <a:latin typeface="Castellar" pitchFamily="18" charset="0"/>
              </a:rPr>
              <a:t>Sweep generator</a:t>
            </a:r>
            <a:r>
              <a:rPr lang="en-US" sz="2400" b="1" dirty="0">
                <a:solidFill>
                  <a:srgbClr val="0000FF"/>
                </a:solidFill>
                <a:latin typeface="Castellar" pitchFamily="18" charset="0"/>
              </a:rPr>
              <a:t>:</a:t>
            </a:r>
          </a:p>
          <a:p>
            <a:pPr marL="273050" indent="-273050">
              <a:lnSpc>
                <a:spcPct val="150000"/>
              </a:lnSpc>
              <a:spcBef>
                <a:spcPct val="20000"/>
              </a:spcBef>
              <a:buClr>
                <a:srgbClr val="333333"/>
              </a:buClr>
              <a:buSzPct val="95000"/>
              <a:buFont typeface="Wingdings" pitchFamily="2" charset="2"/>
              <a:buChar char="ü"/>
            </a:pPr>
            <a:r>
              <a:rPr lang="en-US" sz="2000" dirty="0">
                <a:latin typeface="Times New Roman" charset="0"/>
              </a:rPr>
              <a:t>A sweep generator is installed to supply a variable dc current to a secondary smaller magnet</a:t>
            </a:r>
            <a:endParaRPr lang="en-US" sz="2000" b="1" dirty="0">
              <a:solidFill>
                <a:srgbClr val="FFFF00"/>
              </a:solidFill>
              <a:latin typeface="Castellar" pitchFamily="18" charset="0"/>
            </a:endParaRPr>
          </a:p>
          <a:p>
            <a:pPr marL="273050" indent="-273050">
              <a:lnSpc>
                <a:spcPct val="150000"/>
              </a:lnSpc>
              <a:spcBef>
                <a:spcPct val="20000"/>
              </a:spcBef>
              <a:buClr>
                <a:srgbClr val="333333"/>
              </a:buClr>
              <a:buSzPct val="95000"/>
              <a:buFont typeface="Wingdings" pitchFamily="2" charset="2"/>
              <a:buChar char="ü"/>
            </a:pPr>
            <a:r>
              <a:rPr lang="en-US" sz="2000" dirty="0">
                <a:latin typeface="Times New Roman" pitchFamily="18" charset="0"/>
              </a:rPr>
              <a:t> To vary the strength of applied magnetic field.</a:t>
            </a:r>
          </a:p>
          <a:p>
            <a:pPr marL="273050" indent="-273050">
              <a:lnSpc>
                <a:spcPct val="150000"/>
              </a:lnSpc>
              <a:spcBef>
                <a:spcPct val="20000"/>
              </a:spcBef>
              <a:buClr>
                <a:srgbClr val="333333"/>
              </a:buClr>
              <a:buSzPct val="95000"/>
            </a:pPr>
            <a:r>
              <a:rPr lang="en-US" sz="2000" dirty="0">
                <a:latin typeface="Times New Roman" pitchFamily="18" charset="0"/>
              </a:rPr>
              <a:t>      </a:t>
            </a:r>
          </a:p>
        </p:txBody>
      </p:sp>
      <p:sp>
        <p:nvSpPr>
          <p:cNvPr id="4" name="Footer Placeholder 3"/>
          <p:cNvSpPr>
            <a:spLocks noGrp="1"/>
          </p:cNvSpPr>
          <p:nvPr>
            <p:ph type="ftr" sz="quarter" idx="11"/>
          </p:nvPr>
        </p:nvSpPr>
        <p:spPr/>
        <p:txBody>
          <a:bodyPr/>
          <a:lstStyle/>
          <a:p>
            <a:r>
              <a:rPr lang="en-US" smtClean="0"/>
              <a:t>RDP</a:t>
            </a:r>
            <a:endParaRPr lang="en-US"/>
          </a:p>
        </p:txBody>
      </p:sp>
      <p:sp>
        <p:nvSpPr>
          <p:cNvPr id="3" name="Slide Number Placeholder 2"/>
          <p:cNvSpPr>
            <a:spLocks noGrp="1"/>
          </p:cNvSpPr>
          <p:nvPr>
            <p:ph type="sldNum" sz="quarter" idx="12"/>
          </p:nvPr>
        </p:nvSpPr>
        <p:spPr/>
        <p:txBody>
          <a:bodyPr/>
          <a:lstStyle/>
          <a:p>
            <a:fld id="{B6F15528-21DE-4FAA-801E-634DDDAF4B2B}" type="slidenum">
              <a:rPr lang="en-US" smtClean="0"/>
              <a:pPr/>
              <a:t>20</a:t>
            </a:fld>
            <a:endParaRPr lang="en-US"/>
          </a:p>
        </p:txBody>
      </p:sp>
    </p:spTree>
  </p:cSld>
  <p:clrMapOvr>
    <a:masterClrMapping/>
  </p:clrMapOvr>
  <p:transition>
    <p:split/>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905000" y="914401"/>
            <a:ext cx="8382000" cy="1169551"/>
          </a:xfrm>
          <a:prstGeom prst="rect">
            <a:avLst/>
          </a:prstGeom>
        </p:spPr>
        <p:txBody>
          <a:bodyPr wrap="square">
            <a:spAutoFit/>
          </a:bodyPr>
          <a:lstStyle/>
          <a:p>
            <a:pPr marL="273050" indent="-273050">
              <a:lnSpc>
                <a:spcPct val="150000"/>
              </a:lnSpc>
              <a:spcBef>
                <a:spcPct val="20000"/>
              </a:spcBef>
              <a:buClr>
                <a:srgbClr val="333333"/>
              </a:buClr>
              <a:buSzPct val="140000"/>
              <a:buFontTx/>
              <a:buChar char="•"/>
            </a:pPr>
            <a:r>
              <a:rPr lang="en-US" sz="2400" b="1" u="sng" dirty="0">
                <a:solidFill>
                  <a:srgbClr val="0000FF"/>
                </a:solidFill>
                <a:latin typeface="Castellar" pitchFamily="18" charset="0"/>
              </a:rPr>
              <a:t>RF receiver</a:t>
            </a:r>
            <a:r>
              <a:rPr lang="en-US" sz="2400" b="1" dirty="0">
                <a:solidFill>
                  <a:srgbClr val="0000FF"/>
                </a:solidFill>
                <a:latin typeface="Castellar" pitchFamily="18" charset="0"/>
              </a:rPr>
              <a:t>:</a:t>
            </a:r>
          </a:p>
          <a:p>
            <a:pPr marL="273050" indent="-273050">
              <a:lnSpc>
                <a:spcPct val="150000"/>
              </a:lnSpc>
              <a:spcBef>
                <a:spcPct val="20000"/>
              </a:spcBef>
              <a:buClr>
                <a:srgbClr val="333333"/>
              </a:buClr>
              <a:buSzPct val="95000"/>
              <a:buFont typeface="Wingdings" pitchFamily="2" charset="2"/>
              <a:buChar char="ü"/>
            </a:pPr>
            <a:r>
              <a:rPr lang="en-US" sz="2000" dirty="0">
                <a:latin typeface="Times New Roman" pitchFamily="18" charset="0"/>
              </a:rPr>
              <a:t>To Measure the intensity of unabsorbed radio frequency energy</a:t>
            </a:r>
            <a:r>
              <a:rPr lang="en-US" dirty="0">
                <a:latin typeface="Times New Roman" pitchFamily="18" charset="0"/>
              </a:rPr>
              <a:t>.</a:t>
            </a:r>
            <a:endParaRPr lang="en-US" dirty="0">
              <a:latin typeface="Times New Roman" pitchFamily="18" charset="0"/>
            </a:endParaRPr>
          </a:p>
        </p:txBody>
      </p:sp>
      <p:sp>
        <p:nvSpPr>
          <p:cNvPr id="3" name="Rectangle 2"/>
          <p:cNvSpPr/>
          <p:nvPr/>
        </p:nvSpPr>
        <p:spPr>
          <a:xfrm>
            <a:off x="1905000" y="1981201"/>
            <a:ext cx="8153400" cy="3323987"/>
          </a:xfrm>
          <a:prstGeom prst="rect">
            <a:avLst/>
          </a:prstGeom>
        </p:spPr>
        <p:txBody>
          <a:bodyPr wrap="square">
            <a:spAutoFit/>
          </a:bodyPr>
          <a:lstStyle/>
          <a:p>
            <a:pPr marL="273050" indent="-273050">
              <a:lnSpc>
                <a:spcPct val="150000"/>
              </a:lnSpc>
              <a:buClr>
                <a:srgbClr val="333333"/>
              </a:buClr>
              <a:buSzPct val="140000"/>
              <a:buFont typeface="Wingdings" pitchFamily="2" charset="2"/>
              <a:buChar char="ü"/>
            </a:pPr>
            <a:r>
              <a:rPr lang="en-US" sz="2000" dirty="0">
                <a:latin typeface="Times New Roman" charset="0"/>
              </a:rPr>
              <a:t>The coil of the RF receiver or detector is installed perpendicular both the magnetic field and the oscillator coil and is tuned to the same frequency as the transmitter.</a:t>
            </a:r>
          </a:p>
          <a:p>
            <a:pPr marL="273050" indent="-273050">
              <a:lnSpc>
                <a:spcPct val="150000"/>
              </a:lnSpc>
              <a:buClr>
                <a:srgbClr val="333333"/>
              </a:buClr>
              <a:buSzPct val="140000"/>
              <a:buFont typeface="Wingdings" pitchFamily="2" charset="2"/>
              <a:buChar char="ü"/>
            </a:pPr>
            <a:r>
              <a:rPr lang="en-US" sz="2000" dirty="0">
                <a:latin typeface="Times New Roman" charset="0"/>
              </a:rPr>
              <a:t>When the precession frequency is matched with the radio frequency the nuclei induces EMF in the detector coil by virtue of the change in magnetic flux following nuclear flipover .</a:t>
            </a:r>
          </a:p>
          <a:p>
            <a:pPr marL="273050" indent="-273050">
              <a:lnSpc>
                <a:spcPct val="150000"/>
              </a:lnSpc>
              <a:buClr>
                <a:srgbClr val="333333"/>
              </a:buClr>
              <a:buSzPct val="140000"/>
              <a:buFont typeface="Wingdings" pitchFamily="2" charset="2"/>
              <a:buChar char="ü"/>
            </a:pPr>
            <a:r>
              <a:rPr lang="en-US" sz="2000" dirty="0">
                <a:latin typeface="Times New Roman" charset="0"/>
              </a:rPr>
              <a:t>This signal is amplified and send to a recorder.</a:t>
            </a:r>
            <a:endParaRPr lang="en-IN" sz="2000" dirty="0"/>
          </a:p>
        </p:txBody>
      </p:sp>
      <p:sp>
        <p:nvSpPr>
          <p:cNvPr id="5" name="Footer Placeholder 4"/>
          <p:cNvSpPr>
            <a:spLocks noGrp="1"/>
          </p:cNvSpPr>
          <p:nvPr>
            <p:ph type="ftr" sz="quarter" idx="11"/>
          </p:nvPr>
        </p:nvSpPr>
        <p:spPr/>
        <p:txBody>
          <a:bodyPr/>
          <a:lstStyle/>
          <a:p>
            <a:r>
              <a:rPr lang="en-US" smtClean="0"/>
              <a:t>RDP</a:t>
            </a:r>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21</a:t>
            </a:fld>
            <a:endParaRPr lang="en-US"/>
          </a:p>
        </p:txBody>
      </p:sp>
    </p:spTree>
  </p:cSld>
  <p:clrMapOvr>
    <a:masterClrMapping/>
  </p:clrMapOvr>
  <p:transition>
    <p:split/>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828800" y="972944"/>
            <a:ext cx="8305800" cy="4795159"/>
          </a:xfrm>
          <a:prstGeom prst="rect">
            <a:avLst/>
          </a:prstGeom>
        </p:spPr>
        <p:txBody>
          <a:bodyPr wrap="square">
            <a:spAutoFit/>
          </a:bodyPr>
          <a:lstStyle/>
          <a:p>
            <a:pPr marL="273050" indent="-273050">
              <a:lnSpc>
                <a:spcPct val="150000"/>
              </a:lnSpc>
              <a:spcBef>
                <a:spcPct val="20000"/>
              </a:spcBef>
              <a:buClr>
                <a:srgbClr val="333333"/>
              </a:buClr>
              <a:buSzPct val="95000"/>
              <a:buFont typeface="Wingdings 2" pitchFamily="18" charset="2"/>
              <a:buChar char=""/>
            </a:pPr>
            <a:r>
              <a:rPr lang="en-US" sz="2400" b="1" u="sng" dirty="0">
                <a:solidFill>
                  <a:srgbClr val="0000FF"/>
                </a:solidFill>
                <a:latin typeface="Castellar" pitchFamily="18" charset="0"/>
                <a:cs typeface="Times New Roman" pitchFamily="18" charset="0"/>
              </a:rPr>
              <a:t>RF transmitter</a:t>
            </a:r>
            <a:r>
              <a:rPr lang="en-US" sz="2400" b="1" dirty="0">
                <a:solidFill>
                  <a:srgbClr val="0000FF"/>
                </a:solidFill>
                <a:latin typeface="Castellar" pitchFamily="18" charset="0"/>
                <a:cs typeface="Times New Roman" pitchFamily="18" charset="0"/>
              </a:rPr>
              <a:t>:</a:t>
            </a:r>
          </a:p>
          <a:p>
            <a:pPr marL="273050" indent="-273050">
              <a:lnSpc>
                <a:spcPct val="150000"/>
              </a:lnSpc>
              <a:spcBef>
                <a:spcPct val="20000"/>
              </a:spcBef>
              <a:buClr>
                <a:srgbClr val="333333"/>
              </a:buClr>
              <a:buSzPct val="95000"/>
              <a:buFont typeface="Wingdings" pitchFamily="2" charset="2"/>
              <a:buChar char="ü"/>
            </a:pPr>
            <a:r>
              <a:rPr lang="en-US" sz="2000" dirty="0">
                <a:latin typeface="Times New Roman" pitchFamily="18" charset="0"/>
                <a:cs typeface="Times New Roman" pitchFamily="18" charset="0"/>
              </a:rPr>
              <a:t>The RF oscillator coil is installed perpendicular to the magnetic field</a:t>
            </a:r>
            <a:endParaRPr lang="en-US" sz="2000" b="1" dirty="0">
              <a:solidFill>
                <a:srgbClr val="FFFF00"/>
              </a:solidFill>
              <a:latin typeface="Times New Roman" pitchFamily="18" charset="0"/>
              <a:cs typeface="Times New Roman" pitchFamily="18" charset="0"/>
            </a:endParaRPr>
          </a:p>
          <a:p>
            <a:pPr marL="273050" indent="-273050">
              <a:lnSpc>
                <a:spcPct val="150000"/>
              </a:lnSpc>
              <a:spcBef>
                <a:spcPct val="20000"/>
              </a:spcBef>
              <a:buClr>
                <a:srgbClr val="333333"/>
              </a:buClr>
              <a:buSzPct val="95000"/>
              <a:buFont typeface="Wingdings" pitchFamily="2" charset="2"/>
              <a:buChar char="ü"/>
            </a:pPr>
            <a:r>
              <a:rPr lang="en-US" sz="2000" dirty="0">
                <a:latin typeface="Times New Roman" pitchFamily="18" charset="0"/>
                <a:cs typeface="Times New Roman" pitchFamily="18" charset="0"/>
              </a:rPr>
              <a:t>Used to apply radiofrequency radiation.</a:t>
            </a:r>
          </a:p>
          <a:p>
            <a:pPr marL="273050" indent="-273050">
              <a:lnSpc>
                <a:spcPct val="150000"/>
              </a:lnSpc>
              <a:spcBef>
                <a:spcPct val="20000"/>
              </a:spcBef>
              <a:buClr>
                <a:srgbClr val="333333"/>
              </a:buClr>
              <a:buSzPct val="95000"/>
            </a:pPr>
            <a:r>
              <a:rPr lang="en-US" sz="2000" dirty="0">
                <a:latin typeface="Times New Roman" pitchFamily="18" charset="0"/>
                <a:cs typeface="Times New Roman" pitchFamily="18" charset="0"/>
              </a:rPr>
              <a:t>         Eg:60MHz,90MHz,100MHz,220MHz.</a:t>
            </a:r>
          </a:p>
          <a:p>
            <a:pPr marL="273050" indent="-273050">
              <a:lnSpc>
                <a:spcPct val="150000"/>
              </a:lnSpc>
              <a:spcBef>
                <a:spcPct val="20000"/>
              </a:spcBef>
              <a:buClr>
                <a:srgbClr val="333333"/>
              </a:buClr>
              <a:buSzPct val="95000"/>
            </a:pPr>
            <a:endParaRPr lang="en-US" sz="2000" dirty="0">
              <a:latin typeface="Times New Roman" pitchFamily="18" charset="0"/>
              <a:cs typeface="Times New Roman" pitchFamily="18" charset="0"/>
            </a:endParaRPr>
          </a:p>
          <a:p>
            <a:pPr marL="273050" indent="-273050">
              <a:spcBef>
                <a:spcPct val="20000"/>
              </a:spcBef>
              <a:buClr>
                <a:srgbClr val="333333"/>
              </a:buClr>
              <a:buSzPct val="95000"/>
              <a:buFont typeface="Wingdings 2" pitchFamily="18" charset="2"/>
              <a:buChar char=""/>
            </a:pPr>
            <a:r>
              <a:rPr lang="en-US" sz="2400" b="1" u="sng" dirty="0">
                <a:solidFill>
                  <a:srgbClr val="0000FF"/>
                </a:solidFill>
                <a:latin typeface="Castellar" pitchFamily="18" charset="0"/>
                <a:cs typeface="Times New Roman" pitchFamily="18" charset="0"/>
              </a:rPr>
              <a:t>Sample cell:</a:t>
            </a:r>
            <a:endParaRPr lang="en-US" sz="2400" u="sng" dirty="0">
              <a:solidFill>
                <a:srgbClr val="0000FF"/>
              </a:solidFill>
              <a:latin typeface="Times New Roman" charset="0"/>
              <a:cs typeface="Times New Roman" charset="0"/>
            </a:endParaRPr>
          </a:p>
          <a:p>
            <a:pPr marL="273050" indent="-273050">
              <a:lnSpc>
                <a:spcPct val="150000"/>
              </a:lnSpc>
              <a:buClr>
                <a:srgbClr val="333333"/>
              </a:buClr>
              <a:buSzPct val="95000"/>
              <a:buFont typeface="Wingdings" pitchFamily="2" charset="2"/>
              <a:buChar char="ü"/>
            </a:pPr>
            <a:r>
              <a:rPr lang="en-US" sz="2000" dirty="0">
                <a:latin typeface="Times New Roman" pitchFamily="18" charset="0"/>
                <a:cs typeface="Times New Roman" pitchFamily="18" charset="0"/>
              </a:rPr>
              <a:t>NMR cells is made up of high quality polished Pyrex glass</a:t>
            </a:r>
            <a:endParaRPr lang="en-US" sz="2000" b="1" u="sng" dirty="0">
              <a:solidFill>
                <a:srgbClr val="FFFF00"/>
              </a:solidFill>
              <a:latin typeface="Times New Roman" pitchFamily="18" charset="0"/>
              <a:cs typeface="Times New Roman" pitchFamily="18" charset="0"/>
            </a:endParaRPr>
          </a:p>
          <a:p>
            <a:pPr marL="273050" indent="-273050">
              <a:lnSpc>
                <a:spcPct val="150000"/>
              </a:lnSpc>
              <a:spcBef>
                <a:spcPct val="20000"/>
              </a:spcBef>
              <a:buClr>
                <a:srgbClr val="333333"/>
              </a:buClr>
              <a:buSzPct val="95000"/>
              <a:buFont typeface="Wingdings" pitchFamily="2" charset="2"/>
              <a:buChar char="ü"/>
            </a:pPr>
            <a:r>
              <a:rPr lang="en-US" sz="2000" dirty="0">
                <a:latin typeface="Times New Roman" pitchFamily="18" charset="0"/>
                <a:cs typeface="Times New Roman" pitchFamily="18" charset="0"/>
              </a:rPr>
              <a:t>sample test tube which is about 25mm long and 5mm diameter.</a:t>
            </a:r>
          </a:p>
          <a:p>
            <a:pPr marL="273050" indent="-273050">
              <a:lnSpc>
                <a:spcPct val="150000"/>
              </a:lnSpc>
              <a:spcBef>
                <a:spcPct val="20000"/>
              </a:spcBef>
              <a:buClr>
                <a:srgbClr val="333333"/>
              </a:buClr>
              <a:buSzPct val="95000"/>
              <a:buFont typeface="Wingdings" pitchFamily="2" charset="2"/>
              <a:buChar char="ü"/>
            </a:pPr>
            <a:r>
              <a:rPr lang="en-US" sz="2000" dirty="0">
                <a:latin typeface="Times New Roman" pitchFamily="18" charset="0"/>
                <a:cs typeface="Times New Roman" pitchFamily="18" charset="0"/>
              </a:rPr>
              <a:t>This is kept inside the sample cavity and is spun at 30rps</a:t>
            </a:r>
            <a:r>
              <a:rPr lang="en-US" sz="2400" dirty="0">
                <a:latin typeface="Times New Roman" pitchFamily="18" charset="0"/>
                <a:cs typeface="Times New Roman" pitchFamily="18" charset="0"/>
              </a:rPr>
              <a:t>.</a:t>
            </a:r>
          </a:p>
        </p:txBody>
      </p:sp>
      <p:sp>
        <p:nvSpPr>
          <p:cNvPr id="4" name="Footer Placeholder 3"/>
          <p:cNvSpPr>
            <a:spLocks noGrp="1"/>
          </p:cNvSpPr>
          <p:nvPr>
            <p:ph type="ftr" sz="quarter" idx="11"/>
          </p:nvPr>
        </p:nvSpPr>
        <p:spPr/>
        <p:txBody>
          <a:bodyPr/>
          <a:lstStyle/>
          <a:p>
            <a:r>
              <a:rPr lang="en-US" smtClean="0"/>
              <a:t>RDP</a:t>
            </a:r>
            <a:endParaRPr lang="en-US"/>
          </a:p>
        </p:txBody>
      </p:sp>
      <p:sp>
        <p:nvSpPr>
          <p:cNvPr id="3" name="Slide Number Placeholder 2"/>
          <p:cNvSpPr>
            <a:spLocks noGrp="1"/>
          </p:cNvSpPr>
          <p:nvPr>
            <p:ph type="sldNum" sz="quarter" idx="12"/>
          </p:nvPr>
        </p:nvSpPr>
        <p:spPr/>
        <p:txBody>
          <a:bodyPr/>
          <a:lstStyle/>
          <a:p>
            <a:fld id="{B6F15528-21DE-4FAA-801E-634DDDAF4B2B}" type="slidenum">
              <a:rPr lang="en-US" smtClean="0"/>
              <a:pPr/>
              <a:t>22</a:t>
            </a:fld>
            <a:endParaRPr lang="en-US"/>
          </a:p>
        </p:txBody>
      </p:sp>
    </p:spTree>
  </p:cSld>
  <p:clrMapOvr>
    <a:masterClrMapping/>
  </p:clrMapOvr>
  <p:transition>
    <p:split/>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905000" y="1371600"/>
            <a:ext cx="7924800" cy="3939540"/>
          </a:xfrm>
          <a:prstGeom prst="rect">
            <a:avLst/>
          </a:prstGeom>
        </p:spPr>
        <p:txBody>
          <a:bodyPr wrap="square">
            <a:spAutoFit/>
          </a:bodyPr>
          <a:lstStyle/>
          <a:p>
            <a:pPr marL="273050" indent="-273050">
              <a:lnSpc>
                <a:spcPct val="150000"/>
              </a:lnSpc>
              <a:spcBef>
                <a:spcPct val="20000"/>
              </a:spcBef>
              <a:buClr>
                <a:srgbClr val="333333"/>
              </a:buClr>
              <a:buSzPct val="95000"/>
              <a:buFont typeface="Arial" pitchFamily="34" charset="0"/>
              <a:buChar char="•"/>
            </a:pPr>
            <a:r>
              <a:rPr lang="en-US" sz="2400" b="1" u="sng" dirty="0">
                <a:solidFill>
                  <a:srgbClr val="0000FF"/>
                </a:solidFill>
                <a:latin typeface="Castellar" pitchFamily="18" charset="0"/>
                <a:cs typeface="Times New Roman" pitchFamily="18" charset="0"/>
              </a:rPr>
              <a:t>Recorder:</a:t>
            </a:r>
            <a:r>
              <a:rPr lang="en-US" sz="2400" b="1" dirty="0">
                <a:solidFill>
                  <a:srgbClr val="0000FF"/>
                </a:solidFill>
                <a:latin typeface="Castellar" pitchFamily="18" charset="0"/>
                <a:cs typeface="Times New Roman" pitchFamily="18" charset="0"/>
              </a:rPr>
              <a:t> </a:t>
            </a:r>
          </a:p>
          <a:p>
            <a:pPr marL="273050" indent="-273050" algn="just">
              <a:lnSpc>
                <a:spcPct val="150000"/>
              </a:lnSpc>
              <a:spcBef>
                <a:spcPct val="20000"/>
              </a:spcBef>
              <a:buClr>
                <a:srgbClr val="333333"/>
              </a:buClr>
              <a:buSzPct val="95000"/>
              <a:buFont typeface="Wingdings" pitchFamily="2" charset="2"/>
              <a:buChar char="ü"/>
            </a:pPr>
            <a:r>
              <a:rPr lang="en-US" sz="2000" dirty="0">
                <a:latin typeface="Times New Roman" pitchFamily="18" charset="0"/>
                <a:cs typeface="Times New Roman" pitchFamily="18" charset="0"/>
              </a:rPr>
              <a:t> Record NMR signal obtained from detector.</a:t>
            </a:r>
          </a:p>
          <a:p>
            <a:pPr algn="just">
              <a:lnSpc>
                <a:spcPct val="150000"/>
              </a:lnSpc>
              <a:buClr>
                <a:srgbClr val="333333"/>
              </a:buClr>
              <a:buFont typeface="Wingdings" pitchFamily="2" charset="2"/>
              <a:buChar char="ü"/>
            </a:pPr>
            <a:r>
              <a:rPr lang="en-US" sz="2000" dirty="0">
                <a:latin typeface="Times New Roman" charset="0"/>
                <a:cs typeface="Times New Roman" charset="0"/>
              </a:rPr>
              <a:t> </a:t>
            </a:r>
            <a:r>
              <a:rPr lang="en-US" sz="2000" dirty="0">
                <a:latin typeface="Times New Roman" pitchFamily="18" charset="0"/>
                <a:cs typeface="Times New Roman" pitchFamily="18" charset="0"/>
              </a:rPr>
              <a:t>The absorption signals received from the RF receiver are extremely         weak.</a:t>
            </a:r>
          </a:p>
          <a:p>
            <a:pPr algn="just">
              <a:lnSpc>
                <a:spcPct val="150000"/>
              </a:lnSpc>
              <a:buClr>
                <a:srgbClr val="333333"/>
              </a:buClr>
              <a:buFont typeface="Wingdings" pitchFamily="2" charset="2"/>
              <a:buChar char="ü"/>
            </a:pPr>
            <a:r>
              <a:rPr lang="en-US" sz="2000" dirty="0">
                <a:latin typeface="Times New Roman" pitchFamily="18" charset="0"/>
                <a:cs typeface="Times New Roman" pitchFamily="18" charset="0"/>
              </a:rPr>
              <a:t> Hence, signals require considerable amplification before it is fed to a chart      recorder.</a:t>
            </a:r>
          </a:p>
          <a:p>
            <a:pPr algn="just">
              <a:lnSpc>
                <a:spcPct val="150000"/>
              </a:lnSpc>
              <a:buClr>
                <a:srgbClr val="333333"/>
              </a:buClr>
              <a:buFont typeface="Wingdings" pitchFamily="2" charset="2"/>
              <a:buChar char="ü"/>
            </a:pPr>
            <a:r>
              <a:rPr lang="en-US" sz="2000" dirty="0">
                <a:latin typeface="Times New Roman" pitchFamily="18" charset="0"/>
                <a:cs typeface="Times New Roman" pitchFamily="18" charset="0"/>
              </a:rPr>
              <a:t>  The recorder gives a NMR spectrum as a plot of the strength of resonance signal (Y-axis) Vs strength of the magnetic field (X-axis).</a:t>
            </a:r>
            <a:endParaRPr lang="en-US" sz="2000" dirty="0">
              <a:latin typeface="Times New Roman" pitchFamily="18" charset="0"/>
              <a:cs typeface="Times New Roman" pitchFamily="18" charset="0"/>
            </a:endParaRPr>
          </a:p>
        </p:txBody>
      </p:sp>
      <p:sp>
        <p:nvSpPr>
          <p:cNvPr id="4" name="Footer Placeholder 3"/>
          <p:cNvSpPr>
            <a:spLocks noGrp="1"/>
          </p:cNvSpPr>
          <p:nvPr>
            <p:ph type="ftr" sz="quarter" idx="11"/>
          </p:nvPr>
        </p:nvSpPr>
        <p:spPr/>
        <p:txBody>
          <a:bodyPr/>
          <a:lstStyle/>
          <a:p>
            <a:r>
              <a:rPr lang="en-US" smtClean="0"/>
              <a:t>RDP</a:t>
            </a:r>
            <a:endParaRPr lang="en-US"/>
          </a:p>
        </p:txBody>
      </p:sp>
      <p:sp>
        <p:nvSpPr>
          <p:cNvPr id="3" name="Slide Number Placeholder 2"/>
          <p:cNvSpPr>
            <a:spLocks noGrp="1"/>
          </p:cNvSpPr>
          <p:nvPr>
            <p:ph type="sldNum" sz="quarter" idx="12"/>
          </p:nvPr>
        </p:nvSpPr>
        <p:spPr/>
        <p:txBody>
          <a:bodyPr/>
          <a:lstStyle/>
          <a:p>
            <a:fld id="{B6F15528-21DE-4FAA-801E-634DDDAF4B2B}" type="slidenum">
              <a:rPr lang="en-US" smtClean="0"/>
              <a:pPr/>
              <a:t>23</a:t>
            </a:fld>
            <a:endParaRPr lang="en-US"/>
          </a:p>
        </p:txBody>
      </p:sp>
    </p:spTree>
  </p:cSld>
  <p:clrMapOvr>
    <a:masterClrMapping/>
  </p:clrMapOvr>
  <p:transition>
    <p:split/>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209800" y="914401"/>
            <a:ext cx="2393604" cy="584775"/>
          </a:xfrm>
          <a:prstGeom prst="rect">
            <a:avLst/>
          </a:prstGeom>
        </p:spPr>
        <p:txBody>
          <a:bodyPr wrap="none">
            <a:spAutoFit/>
          </a:bodyPr>
          <a:lstStyle/>
          <a:p>
            <a:pPr>
              <a:defRPr/>
            </a:pPr>
            <a:r>
              <a:rPr lang="en-US" sz="3200" b="1" u="sng" dirty="0">
                <a:solidFill>
                  <a:srgbClr val="000099"/>
                </a:solidFill>
                <a:latin typeface="Aharoni" pitchFamily="2" charset="-79"/>
                <a:cs typeface="Aharoni" pitchFamily="2" charset="-79"/>
              </a:rPr>
              <a:t>References</a:t>
            </a:r>
            <a:endParaRPr lang="en-US" sz="3200" b="1" u="sng" dirty="0">
              <a:solidFill>
                <a:srgbClr val="000099"/>
              </a:solidFill>
              <a:latin typeface="Aharoni" pitchFamily="2" charset="-79"/>
              <a:cs typeface="Aharoni" pitchFamily="2" charset="-79"/>
            </a:endParaRPr>
          </a:p>
        </p:txBody>
      </p:sp>
      <p:sp>
        <p:nvSpPr>
          <p:cNvPr id="3" name="Rectangle 2"/>
          <p:cNvSpPr/>
          <p:nvPr/>
        </p:nvSpPr>
        <p:spPr>
          <a:xfrm>
            <a:off x="1905000" y="1905001"/>
            <a:ext cx="8305800" cy="2585323"/>
          </a:xfrm>
          <a:prstGeom prst="rect">
            <a:avLst/>
          </a:prstGeom>
        </p:spPr>
        <p:txBody>
          <a:bodyPr wrap="square">
            <a:spAutoFit/>
          </a:bodyPr>
          <a:lstStyle/>
          <a:p>
            <a:pPr marL="273050" indent="-273050">
              <a:lnSpc>
                <a:spcPct val="150000"/>
              </a:lnSpc>
              <a:spcBef>
                <a:spcPct val="20000"/>
              </a:spcBef>
              <a:buClr>
                <a:srgbClr val="002060"/>
              </a:buClr>
              <a:buSzPct val="95000"/>
              <a:buFont typeface="Wingdings" pitchFamily="2" charset="2"/>
              <a:buChar char="Ø"/>
              <a:defRPr/>
            </a:pPr>
            <a:r>
              <a:rPr lang="en-US" sz="2000" dirty="0">
                <a:latin typeface="Times New Roman" pitchFamily="18" charset="0"/>
                <a:cs typeface="Times New Roman" pitchFamily="18" charset="0"/>
              </a:rPr>
              <a:t>Principles of Instrumental Analysis by Skoog . Holler . Nieman, Harcourt College Publishers, 5</a:t>
            </a:r>
            <a:r>
              <a:rPr lang="en-US" sz="2000" baseline="30000" dirty="0">
                <a:latin typeface="Times New Roman" pitchFamily="18" charset="0"/>
                <a:cs typeface="Times New Roman" pitchFamily="18" charset="0"/>
              </a:rPr>
              <a:t>th</a:t>
            </a:r>
            <a:r>
              <a:rPr lang="en-US" sz="2000" dirty="0">
                <a:latin typeface="Times New Roman" pitchFamily="18" charset="0"/>
                <a:cs typeface="Times New Roman" pitchFamily="18" charset="0"/>
              </a:rPr>
              <a:t> Edition.</a:t>
            </a:r>
          </a:p>
          <a:p>
            <a:pPr marL="273050" indent="-273050">
              <a:lnSpc>
                <a:spcPct val="150000"/>
              </a:lnSpc>
              <a:spcBef>
                <a:spcPct val="20000"/>
              </a:spcBef>
              <a:buClr>
                <a:srgbClr val="002060"/>
              </a:buClr>
              <a:buSzPct val="95000"/>
              <a:buFont typeface="Wingdings" pitchFamily="2" charset="2"/>
              <a:buChar char="Ø"/>
              <a:defRPr/>
            </a:pPr>
            <a:r>
              <a:rPr lang="en-US" sz="2000" dirty="0">
                <a:latin typeface="Times New Roman" pitchFamily="18" charset="0"/>
                <a:cs typeface="Times New Roman" pitchFamily="18" charset="0"/>
              </a:rPr>
              <a:t>Elementary organic spectroscopy by Y.R Sharma.</a:t>
            </a:r>
          </a:p>
          <a:p>
            <a:pPr marL="273050" indent="-273050">
              <a:lnSpc>
                <a:spcPct val="150000"/>
              </a:lnSpc>
              <a:spcBef>
                <a:spcPct val="20000"/>
              </a:spcBef>
              <a:buClr>
                <a:srgbClr val="002060"/>
              </a:buClr>
              <a:buSzPct val="95000"/>
              <a:buFont typeface="Wingdings" pitchFamily="2" charset="2"/>
              <a:buChar char="Ø"/>
              <a:defRPr/>
            </a:pPr>
            <a:r>
              <a:rPr lang="en-US" sz="2000" dirty="0">
                <a:latin typeface="Times New Roman" pitchFamily="18" charset="0"/>
                <a:cs typeface="Times New Roman" pitchFamily="18" charset="0"/>
              </a:rPr>
              <a:t>Organic Spectroscopy by William Kemp,  3</a:t>
            </a:r>
            <a:r>
              <a:rPr lang="en-US" sz="2000" baseline="30000" dirty="0">
                <a:latin typeface="Times New Roman" pitchFamily="18" charset="0"/>
                <a:cs typeface="Times New Roman" pitchFamily="18" charset="0"/>
              </a:rPr>
              <a:t>rd</a:t>
            </a:r>
            <a:r>
              <a:rPr lang="en-US" sz="2000" dirty="0">
                <a:latin typeface="Times New Roman" pitchFamily="18" charset="0"/>
                <a:cs typeface="Times New Roman" pitchFamily="18" charset="0"/>
              </a:rPr>
              <a:t> Edition.</a:t>
            </a:r>
          </a:p>
          <a:p>
            <a:pPr marL="273050" indent="-273050">
              <a:lnSpc>
                <a:spcPct val="150000"/>
              </a:lnSpc>
              <a:spcBef>
                <a:spcPct val="20000"/>
              </a:spcBef>
              <a:buClr>
                <a:srgbClr val="002060"/>
              </a:buClr>
              <a:buSzPct val="95000"/>
              <a:buFont typeface="Wingdings" pitchFamily="2" charset="2"/>
              <a:buChar char="Ø"/>
              <a:defRPr/>
            </a:pPr>
            <a:r>
              <a:rPr lang="en-US" sz="2000" dirty="0">
                <a:latin typeface="Times New Roman" pitchFamily="18" charset="0"/>
                <a:cs typeface="Times New Roman" pitchFamily="18" charset="0"/>
              </a:rPr>
              <a:t>Pharmaceutical drug analysis by Austhoshkar.</a:t>
            </a:r>
            <a:endParaRPr lang="en-US" sz="2000" dirty="0">
              <a:latin typeface="Times New Roman" pitchFamily="18" charset="0"/>
              <a:cs typeface="Times New Roman" pitchFamily="18" charset="0"/>
            </a:endParaRPr>
          </a:p>
        </p:txBody>
      </p:sp>
      <p:pic>
        <p:nvPicPr>
          <p:cNvPr id="4" name="Picture 2" descr="D:\pharmacy\ppt 3d animations\083.gif"/>
          <p:cNvPicPr>
            <a:picLocks noChangeAspect="1" noChangeArrowheads="1" noCrop="1"/>
          </p:cNvPicPr>
          <p:nvPr/>
        </p:nvPicPr>
        <p:blipFill>
          <a:blip r:embed="rId2"/>
          <a:srcRect/>
          <a:stretch>
            <a:fillRect/>
          </a:stretch>
        </p:blipFill>
        <p:spPr bwMode="auto">
          <a:xfrm>
            <a:off x="7620000" y="3810000"/>
            <a:ext cx="2895600" cy="2514600"/>
          </a:xfrm>
          <a:prstGeom prst="rect">
            <a:avLst/>
          </a:prstGeom>
          <a:noFill/>
        </p:spPr>
      </p:pic>
      <p:sp>
        <p:nvSpPr>
          <p:cNvPr id="6" name="Footer Placeholder 5"/>
          <p:cNvSpPr>
            <a:spLocks noGrp="1"/>
          </p:cNvSpPr>
          <p:nvPr>
            <p:ph type="ftr" sz="quarter" idx="11"/>
          </p:nvPr>
        </p:nvSpPr>
        <p:spPr/>
        <p:txBody>
          <a:bodyPr/>
          <a:lstStyle/>
          <a:p>
            <a:r>
              <a:rPr lang="en-US" smtClean="0"/>
              <a:t>RDP</a:t>
            </a:r>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24</a:t>
            </a:fld>
            <a:endParaRPr lang="en-US"/>
          </a:p>
        </p:txBody>
      </p:sp>
    </p:spTree>
  </p:cSld>
  <p:clrMapOvr>
    <a:masterClrMapping/>
  </p:clrMapOvr>
  <p:transition>
    <p:checker dir="vert"/>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F:\ppt\thank.jpg"/>
          <p:cNvPicPr>
            <a:picLocks noChangeAspect="1" noChangeArrowheads="1"/>
          </p:cNvPicPr>
          <p:nvPr/>
        </p:nvPicPr>
        <p:blipFill>
          <a:blip r:embed="rId2"/>
          <a:srcRect/>
          <a:stretch>
            <a:fillRect/>
          </a:stretch>
        </p:blipFill>
        <p:spPr bwMode="auto">
          <a:xfrm>
            <a:off x="1524000" y="0"/>
            <a:ext cx="9144000" cy="6858000"/>
          </a:xfrm>
          <a:prstGeom prst="rect">
            <a:avLst/>
          </a:prstGeom>
          <a:noFill/>
        </p:spPr>
      </p:pic>
      <p:sp>
        <p:nvSpPr>
          <p:cNvPr id="4" name="Footer Placeholder 3"/>
          <p:cNvSpPr>
            <a:spLocks noGrp="1"/>
          </p:cNvSpPr>
          <p:nvPr>
            <p:ph type="ftr" sz="quarter" idx="11"/>
          </p:nvPr>
        </p:nvSpPr>
        <p:spPr/>
        <p:txBody>
          <a:bodyPr/>
          <a:lstStyle/>
          <a:p>
            <a:r>
              <a:rPr lang="en-US" smtClean="0"/>
              <a:t>RDP</a:t>
            </a:r>
            <a:endParaRPr lang="en-US"/>
          </a:p>
        </p:txBody>
      </p:sp>
      <p:sp>
        <p:nvSpPr>
          <p:cNvPr id="3" name="Slide Number Placeholder 2"/>
          <p:cNvSpPr>
            <a:spLocks noGrp="1"/>
          </p:cNvSpPr>
          <p:nvPr>
            <p:ph type="sldNum" sz="quarter" idx="12"/>
          </p:nvPr>
        </p:nvSpPr>
        <p:spPr/>
        <p:txBody>
          <a:bodyPr/>
          <a:lstStyle/>
          <a:p>
            <a:fld id="{B6F15528-21DE-4FAA-801E-634DDDAF4B2B}" type="slidenum">
              <a:rPr lang="en-US" smtClean="0"/>
              <a:pPr/>
              <a:t>25</a:t>
            </a:fld>
            <a:endParaRPr lang="en-US"/>
          </a:p>
        </p:txBody>
      </p:sp>
    </p:spTree>
  </p:cSld>
  <p:clrMapOvr>
    <a:masterClrMapping/>
  </p:clrMapOvr>
  <p:transition>
    <p:circle/>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209800" y="685801"/>
            <a:ext cx="7467600" cy="2246769"/>
          </a:xfrm>
          <a:prstGeom prst="rect">
            <a:avLst/>
          </a:prstGeom>
        </p:spPr>
        <p:txBody>
          <a:bodyPr wrap="square">
            <a:spAutoFit/>
          </a:bodyPr>
          <a:lstStyle/>
          <a:p>
            <a:pPr marL="274320" indent="-274320">
              <a:buClr>
                <a:schemeClr val="accent3"/>
              </a:buClr>
              <a:defRPr/>
            </a:pPr>
            <a:r>
              <a:rPr lang="en-US" sz="3200" dirty="0">
                <a:solidFill>
                  <a:schemeClr val="accent3">
                    <a:lumMod val="75000"/>
                  </a:schemeClr>
                </a:solidFill>
                <a:latin typeface="Andalus" pitchFamily="18" charset="-78"/>
                <a:cs typeface="Andalus" pitchFamily="18" charset="-78"/>
              </a:rPr>
              <a:t>Definition </a:t>
            </a:r>
          </a:p>
          <a:p>
            <a:pPr marL="274320" indent="-274320" algn="just">
              <a:lnSpc>
                <a:spcPct val="150000"/>
              </a:lnSpc>
              <a:buFont typeface="Wingdings" pitchFamily="2" charset="2"/>
              <a:buChar char="§"/>
              <a:defRPr/>
            </a:pPr>
            <a:r>
              <a:rPr lang="en-US" b="1" dirty="0">
                <a:latin typeface="Arial" charset="0"/>
                <a:cs typeface="Arial" charset="0"/>
              </a:rPr>
              <a:t>NMR Spectroscopy is the study of spin changes at the nuclear level when a radiofrequency energy is absorbed in the presence of magnetic field.</a:t>
            </a:r>
          </a:p>
          <a:p>
            <a:pPr marL="274320" indent="-274320" algn="just">
              <a:lnSpc>
                <a:spcPct val="150000"/>
              </a:lnSpc>
              <a:buClr>
                <a:schemeClr val="accent3"/>
              </a:buClr>
              <a:buFont typeface="Wingdings" pitchFamily="2" charset="2"/>
              <a:buChar char="§"/>
              <a:defRPr/>
            </a:pPr>
            <a:endParaRPr lang="en-US" b="1" dirty="0">
              <a:latin typeface="Arial" charset="0"/>
              <a:cs typeface="Arial" charset="0"/>
            </a:endParaRPr>
          </a:p>
        </p:txBody>
      </p:sp>
      <p:sp>
        <p:nvSpPr>
          <p:cNvPr id="3" name="Rectangle 2"/>
          <p:cNvSpPr/>
          <p:nvPr/>
        </p:nvSpPr>
        <p:spPr>
          <a:xfrm>
            <a:off x="2209800" y="2286000"/>
            <a:ext cx="7772400" cy="4385816"/>
          </a:xfrm>
          <a:prstGeom prst="rect">
            <a:avLst/>
          </a:prstGeom>
        </p:spPr>
        <p:txBody>
          <a:bodyPr wrap="square">
            <a:spAutoFit/>
          </a:bodyPr>
          <a:lstStyle/>
          <a:p>
            <a:pPr marL="223838" indent="-223838" algn="just">
              <a:lnSpc>
                <a:spcPct val="150000"/>
              </a:lnSpc>
              <a:buFont typeface="Wingdings" pitchFamily="2" charset="2"/>
              <a:buChar char="§"/>
            </a:pPr>
            <a:r>
              <a:rPr lang="en-US" b="1" dirty="0">
                <a:latin typeface="Arial" pitchFamily="34" charset="0"/>
                <a:cs typeface="Arial" pitchFamily="34" charset="0"/>
              </a:rPr>
              <a:t>The source of energy in NMR is </a:t>
            </a:r>
            <a:r>
              <a:rPr lang="en-US" b="1" dirty="0">
                <a:solidFill>
                  <a:srgbClr val="FF0000"/>
                </a:solidFill>
                <a:latin typeface="Arial" pitchFamily="34" charset="0"/>
                <a:cs typeface="Arial" pitchFamily="34" charset="0"/>
              </a:rPr>
              <a:t>radio waves </a:t>
            </a:r>
            <a:r>
              <a:rPr lang="en-US" b="1" dirty="0">
                <a:latin typeface="Arial" pitchFamily="34" charset="0"/>
                <a:cs typeface="Arial" pitchFamily="34" charset="0"/>
              </a:rPr>
              <a:t>which have long wavelengths, and thus low energy and frequency.</a:t>
            </a:r>
          </a:p>
          <a:p>
            <a:pPr marL="223838" indent="-223838" algn="just">
              <a:lnSpc>
                <a:spcPct val="150000"/>
              </a:lnSpc>
              <a:buFont typeface="Wingdings" pitchFamily="2" charset="2"/>
              <a:buChar char="§"/>
            </a:pPr>
            <a:r>
              <a:rPr lang="en-US" b="1" dirty="0">
                <a:latin typeface="Arial" pitchFamily="34" charset="0"/>
                <a:cs typeface="Arial" pitchFamily="34" charset="0"/>
              </a:rPr>
              <a:t>NMR involves the interaction between the oscillating magnetic field of EMR and the magnetic energy of the hydrogen nucleus when placed in an external magnetic  field.</a:t>
            </a:r>
          </a:p>
          <a:p>
            <a:pPr marL="223838" indent="-223838" algn="just">
              <a:lnSpc>
                <a:spcPct val="150000"/>
              </a:lnSpc>
              <a:buFont typeface="Wingdings" pitchFamily="2" charset="2"/>
              <a:buChar char="§"/>
            </a:pPr>
            <a:r>
              <a:rPr lang="en-US" b="1" dirty="0">
                <a:latin typeface="Arial" pitchFamily="34" charset="0"/>
                <a:cs typeface="Arial" pitchFamily="34" charset="0"/>
              </a:rPr>
              <a:t>NMR spectroscopy is a powerful analytical technique used to characterize organic molecules.</a:t>
            </a:r>
          </a:p>
          <a:p>
            <a:pPr marL="223838" indent="-223838" algn="just">
              <a:lnSpc>
                <a:spcPct val="150000"/>
              </a:lnSpc>
              <a:buFont typeface="Wingdings" pitchFamily="2" charset="2"/>
              <a:buChar char="§"/>
            </a:pPr>
            <a:r>
              <a:rPr lang="en-US" b="1" dirty="0">
                <a:latin typeface="Arial" pitchFamily="34" charset="0"/>
                <a:cs typeface="Arial" pitchFamily="34" charset="0"/>
              </a:rPr>
              <a:t>Two common types of NMR spectroscopy are used to characterize organic structure: </a:t>
            </a:r>
          </a:p>
          <a:p>
            <a:pPr marL="223838" indent="-223838" algn="just">
              <a:buFont typeface="Calibri" pitchFamily="34" charset="0"/>
              <a:buAutoNum type="arabicPeriod"/>
            </a:pPr>
            <a:r>
              <a:rPr lang="en-US" b="1" baseline="30000" dirty="0">
                <a:solidFill>
                  <a:srgbClr val="FF0000"/>
                </a:solidFill>
                <a:latin typeface="Andalus" pitchFamily="18" charset="-78"/>
                <a:cs typeface="Andalus" pitchFamily="18" charset="-78"/>
              </a:rPr>
              <a:t>1</a:t>
            </a:r>
            <a:r>
              <a:rPr lang="en-US" b="1" dirty="0">
                <a:solidFill>
                  <a:srgbClr val="FF0000"/>
                </a:solidFill>
                <a:latin typeface="Andalus" pitchFamily="18" charset="-78"/>
                <a:cs typeface="Andalus" pitchFamily="18" charset="-78"/>
              </a:rPr>
              <a:t>H NMR</a:t>
            </a:r>
          </a:p>
          <a:p>
            <a:pPr marL="223838" indent="-223838" algn="just">
              <a:buFont typeface="Calibri" pitchFamily="34" charset="0"/>
              <a:buAutoNum type="arabicPeriod"/>
            </a:pPr>
            <a:r>
              <a:rPr lang="en-US" b="1" baseline="30000" dirty="0">
                <a:solidFill>
                  <a:srgbClr val="FF0000"/>
                </a:solidFill>
                <a:latin typeface="Andalus" pitchFamily="18" charset="-78"/>
                <a:cs typeface="Andalus" pitchFamily="18" charset="-78"/>
              </a:rPr>
              <a:t>13</a:t>
            </a:r>
            <a:r>
              <a:rPr lang="en-US" b="1" dirty="0">
                <a:solidFill>
                  <a:srgbClr val="FF0000"/>
                </a:solidFill>
                <a:latin typeface="Andalus" pitchFamily="18" charset="-78"/>
                <a:cs typeface="Andalus" pitchFamily="18" charset="-78"/>
              </a:rPr>
              <a:t>C NMR</a:t>
            </a:r>
          </a:p>
        </p:txBody>
      </p:sp>
      <p:sp>
        <p:nvSpPr>
          <p:cNvPr id="5" name="Footer Placeholder 4"/>
          <p:cNvSpPr>
            <a:spLocks noGrp="1"/>
          </p:cNvSpPr>
          <p:nvPr>
            <p:ph type="ftr" sz="quarter" idx="11"/>
          </p:nvPr>
        </p:nvSpPr>
        <p:spPr/>
        <p:txBody>
          <a:bodyPr/>
          <a:lstStyle/>
          <a:p>
            <a:r>
              <a:rPr lang="en-US" smtClean="0"/>
              <a:t>RDP</a:t>
            </a:r>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3</a:t>
            </a:fld>
            <a:endParaRPr lang="en-US"/>
          </a:p>
        </p:txBody>
      </p:sp>
    </p:spTree>
  </p:cSld>
  <p:clrMapOvr>
    <a:masterClrMapping/>
  </p:clrMapOvr>
  <p:transition>
    <p:wipe dir="r"/>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981200" y="1066800"/>
            <a:ext cx="2558714" cy="523220"/>
          </a:xfrm>
          <a:prstGeom prst="rect">
            <a:avLst/>
          </a:prstGeom>
        </p:spPr>
        <p:txBody>
          <a:bodyPr wrap="none">
            <a:spAutoFit/>
          </a:bodyPr>
          <a:lstStyle/>
          <a:p>
            <a:pPr>
              <a:defRPr/>
            </a:pPr>
            <a:r>
              <a:rPr lang="en-US" sz="2800" b="1" kern="0" dirty="0">
                <a:solidFill>
                  <a:srgbClr val="CC021F"/>
                </a:solidFill>
                <a:latin typeface="Andalus" pitchFamily="18" charset="-78"/>
                <a:cs typeface="Andalus" pitchFamily="18" charset="-78"/>
              </a:rPr>
              <a:t>DEFINITIONS</a:t>
            </a:r>
            <a:endParaRPr lang="en-US" sz="2800" b="1" kern="0" dirty="0">
              <a:solidFill>
                <a:srgbClr val="CC021F"/>
              </a:solidFill>
              <a:latin typeface="Andalus" pitchFamily="18" charset="-78"/>
              <a:cs typeface="Andalus" pitchFamily="18" charset="-78"/>
            </a:endParaRPr>
          </a:p>
        </p:txBody>
      </p:sp>
      <p:sp>
        <p:nvSpPr>
          <p:cNvPr id="3" name="Rectangle 2"/>
          <p:cNvSpPr/>
          <p:nvPr/>
        </p:nvSpPr>
        <p:spPr>
          <a:xfrm>
            <a:off x="1752600" y="1524000"/>
            <a:ext cx="8686800" cy="5047536"/>
          </a:xfrm>
          <a:prstGeom prst="rect">
            <a:avLst/>
          </a:prstGeom>
        </p:spPr>
        <p:txBody>
          <a:bodyPr wrap="square">
            <a:spAutoFit/>
          </a:bodyPr>
          <a:lstStyle/>
          <a:p>
            <a:pPr>
              <a:defRPr/>
            </a:pPr>
            <a:r>
              <a:rPr lang="en-US" sz="2800" b="1" dirty="0">
                <a:solidFill>
                  <a:srgbClr val="008000"/>
                </a:solidFill>
                <a:latin typeface="Arial" pitchFamily="34" charset="0"/>
                <a:cs typeface="Arial" pitchFamily="34" charset="0"/>
              </a:rPr>
              <a:t>NUCLEAR SPIN;</a:t>
            </a:r>
          </a:p>
          <a:p>
            <a:pPr>
              <a:defRPr/>
            </a:pPr>
            <a:r>
              <a:rPr lang="en-US" sz="2400" dirty="0">
                <a:latin typeface="Andalus" pitchFamily="18" charset="-78"/>
                <a:cs typeface="Andalus" pitchFamily="18" charset="-78"/>
              </a:rPr>
              <a:t>                    Spinning of charged particle generates a magnetic field around the nucleus.</a:t>
            </a:r>
            <a:endParaRPr lang="en-US" sz="2800" dirty="0">
              <a:latin typeface="Andalus" pitchFamily="18" charset="-78"/>
              <a:cs typeface="Andalus" pitchFamily="18" charset="-78"/>
            </a:endParaRPr>
          </a:p>
          <a:p>
            <a:pPr>
              <a:defRPr/>
            </a:pPr>
            <a:r>
              <a:rPr lang="en-US" sz="2800" b="1" dirty="0">
                <a:solidFill>
                  <a:srgbClr val="008000"/>
                </a:solidFill>
                <a:latin typeface="Arial" pitchFamily="34" charset="0"/>
                <a:cs typeface="Arial" pitchFamily="34" charset="0"/>
              </a:rPr>
              <a:t>NUCLEAR MAGNETIC MOMENT;</a:t>
            </a:r>
            <a:r>
              <a:rPr lang="en-US" altLang="zh-TW" sz="2800" b="1" dirty="0">
                <a:solidFill>
                  <a:srgbClr val="008000"/>
                </a:solidFill>
                <a:latin typeface="Arial" pitchFamily="34" charset="0"/>
                <a:cs typeface="Arial" pitchFamily="34" charset="0"/>
                <a:sym typeface="Symbol" pitchFamily="18" charset="2"/>
              </a:rPr>
              <a:t> ()</a:t>
            </a:r>
            <a:r>
              <a:rPr lang="en-US" altLang="zh-TW" sz="2800" b="1" dirty="0">
                <a:solidFill>
                  <a:srgbClr val="008000"/>
                </a:solidFill>
                <a:latin typeface="Arial" pitchFamily="34" charset="0"/>
                <a:cs typeface="Arial" pitchFamily="34" charset="0"/>
              </a:rPr>
              <a:t> </a:t>
            </a:r>
            <a:endParaRPr lang="en-US" sz="2800" b="1" dirty="0">
              <a:solidFill>
                <a:srgbClr val="008000"/>
              </a:solidFill>
              <a:latin typeface="Arial" pitchFamily="34" charset="0"/>
              <a:cs typeface="Arial" pitchFamily="34" charset="0"/>
            </a:endParaRPr>
          </a:p>
          <a:p>
            <a:pPr>
              <a:defRPr/>
            </a:pPr>
            <a:r>
              <a:rPr lang="en-US" sz="2400" dirty="0">
                <a:latin typeface="Andalus" pitchFamily="18" charset="-78"/>
                <a:cs typeface="Andalus" pitchFamily="18" charset="-78"/>
              </a:rPr>
              <a:t>                     Property of a magnet that interacts with applied field to give mechanical moment.</a:t>
            </a:r>
          </a:p>
          <a:p>
            <a:pPr>
              <a:defRPr/>
            </a:pPr>
            <a:r>
              <a:rPr lang="en-US" sz="2800" b="1" dirty="0">
                <a:solidFill>
                  <a:srgbClr val="008000"/>
                </a:solidFill>
                <a:latin typeface="Arial" pitchFamily="34" charset="0"/>
                <a:cs typeface="Arial" pitchFamily="34" charset="0"/>
              </a:rPr>
              <a:t>PRECESSIONAL FREQUENCY ; (</a:t>
            </a:r>
            <a:r>
              <a:rPr lang="en-US" altLang="zh-TW" sz="2800" b="1" i="1" dirty="0">
                <a:solidFill>
                  <a:srgbClr val="008000"/>
                </a:solidFill>
                <a:latin typeface="Arial" pitchFamily="34" charset="0"/>
                <a:cs typeface="Arial" pitchFamily="34" charset="0"/>
              </a:rPr>
              <a:t>v</a:t>
            </a:r>
            <a:r>
              <a:rPr lang="en-US" altLang="zh-TW" sz="2800" b="1" dirty="0">
                <a:solidFill>
                  <a:srgbClr val="008000"/>
                </a:solidFill>
                <a:latin typeface="Arial" pitchFamily="34" charset="0"/>
                <a:cs typeface="Arial" pitchFamily="34" charset="0"/>
              </a:rPr>
              <a:t>)</a:t>
            </a:r>
            <a:r>
              <a:rPr lang="en-US" sz="2800" b="1" dirty="0">
                <a:solidFill>
                  <a:srgbClr val="008000"/>
                </a:solidFill>
                <a:latin typeface="Arial" pitchFamily="34" charset="0"/>
                <a:cs typeface="Arial" pitchFamily="34" charset="0"/>
              </a:rPr>
              <a:t>   </a:t>
            </a:r>
          </a:p>
          <a:p>
            <a:pPr>
              <a:defRPr/>
            </a:pPr>
            <a:r>
              <a:rPr lang="en-US" sz="2400" dirty="0">
                <a:latin typeface="Andalus" pitchFamily="18" charset="-78"/>
                <a:cs typeface="Andalus" pitchFamily="18" charset="-78"/>
              </a:rPr>
              <a:t>                     Defined as number of revolutions per second by magnetic vector of nucleus around the external field</a:t>
            </a:r>
            <a:r>
              <a:rPr lang="en-US" dirty="0">
                <a:latin typeface="Andalus" pitchFamily="18" charset="-78"/>
                <a:cs typeface="Andalus" pitchFamily="18" charset="-78"/>
              </a:rPr>
              <a:t>.</a:t>
            </a:r>
          </a:p>
          <a:p>
            <a:pPr>
              <a:defRPr/>
            </a:pPr>
            <a:r>
              <a:rPr lang="en-US" sz="2800" b="1" dirty="0">
                <a:solidFill>
                  <a:srgbClr val="008000"/>
                </a:solidFill>
                <a:latin typeface="Arial" pitchFamily="34" charset="0"/>
                <a:cs typeface="Arial" pitchFamily="34" charset="0"/>
              </a:rPr>
              <a:t>NUCLEAR RESONANCE;</a:t>
            </a:r>
          </a:p>
          <a:p>
            <a:pPr>
              <a:defRPr/>
            </a:pPr>
            <a:r>
              <a:rPr lang="en-US" sz="2400" dirty="0">
                <a:latin typeface="Andalus" pitchFamily="18" charset="-78"/>
                <a:cs typeface="Andalus" pitchFamily="18" charset="-78"/>
              </a:rPr>
              <a:t>               APPLIED FREQUENCY=PRECESSIONAL FREQUENCY</a:t>
            </a:r>
          </a:p>
          <a:p>
            <a:pPr>
              <a:defRPr/>
            </a:pPr>
            <a:endParaRPr lang="en-US" dirty="0">
              <a:latin typeface="Andalus" pitchFamily="18" charset="-78"/>
              <a:cs typeface="Andalus" pitchFamily="18" charset="-78"/>
            </a:endParaRPr>
          </a:p>
        </p:txBody>
      </p:sp>
      <p:sp>
        <p:nvSpPr>
          <p:cNvPr id="5" name="Footer Placeholder 4"/>
          <p:cNvSpPr>
            <a:spLocks noGrp="1"/>
          </p:cNvSpPr>
          <p:nvPr>
            <p:ph type="ftr" sz="quarter" idx="11"/>
          </p:nvPr>
        </p:nvSpPr>
        <p:spPr/>
        <p:txBody>
          <a:bodyPr/>
          <a:lstStyle/>
          <a:p>
            <a:r>
              <a:rPr lang="en-US" smtClean="0"/>
              <a:t>RDP</a:t>
            </a:r>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4</a:t>
            </a:fld>
            <a:endParaRPr lang="en-US"/>
          </a:p>
        </p:txBody>
      </p:sp>
    </p:spTree>
  </p:cSld>
  <p:clrMapOvr>
    <a:masterClrMapping/>
  </p:clrMapOvr>
  <p:transition>
    <p:wipe dir="r"/>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1981200" y="1066799"/>
            <a:ext cx="8153400" cy="4228850"/>
          </a:xfrm>
          <a:prstGeom prst="rect">
            <a:avLst/>
          </a:prstGeom>
        </p:spPr>
        <p:txBody>
          <a:bodyPr wrap="square">
            <a:spAutoFit/>
          </a:bodyPr>
          <a:lstStyle/>
          <a:p>
            <a:pPr marL="274320" indent="-274320">
              <a:lnSpc>
                <a:spcPct val="120000"/>
              </a:lnSpc>
              <a:buClr>
                <a:schemeClr val="accent3"/>
              </a:buClr>
              <a:defRPr/>
            </a:pPr>
            <a:r>
              <a:rPr lang="en-US" sz="2400" b="1" dirty="0">
                <a:solidFill>
                  <a:srgbClr val="800080"/>
                </a:solidFill>
                <a:latin typeface="Castellar" pitchFamily="18" charset="0"/>
                <a:cs typeface="Andalus" pitchFamily="18" charset="-78"/>
              </a:rPr>
              <a:t>PRINCIPLE</a:t>
            </a:r>
          </a:p>
          <a:p>
            <a:pPr marL="274320" indent="-274320">
              <a:lnSpc>
                <a:spcPct val="120000"/>
              </a:lnSpc>
              <a:buClr>
                <a:schemeClr val="accent3"/>
              </a:buClr>
              <a:defRPr/>
            </a:pPr>
            <a:endParaRPr lang="en-US" sz="800" dirty="0">
              <a:solidFill>
                <a:srgbClr val="002060"/>
              </a:solidFill>
              <a:latin typeface="Andalus" pitchFamily="18" charset="-78"/>
              <a:cs typeface="Andalus" pitchFamily="18" charset="-78"/>
            </a:endParaRPr>
          </a:p>
          <a:p>
            <a:pPr marL="274320" indent="-274320" algn="just">
              <a:lnSpc>
                <a:spcPct val="120000"/>
              </a:lnSpc>
              <a:buFont typeface="Arial" pitchFamily="34" charset="0"/>
              <a:buChar char="•"/>
              <a:defRPr/>
            </a:pPr>
            <a:r>
              <a:rPr lang="en-US" sz="2400" dirty="0">
                <a:latin typeface="Andalus" pitchFamily="18" charset="-78"/>
                <a:cs typeface="Andalus" pitchFamily="18" charset="-78"/>
              </a:rPr>
              <a:t>Any proton or nucleus with odd mass number spins on its own axis.</a:t>
            </a:r>
          </a:p>
          <a:p>
            <a:pPr marL="274320" indent="-274320" algn="just">
              <a:lnSpc>
                <a:spcPct val="120000"/>
              </a:lnSpc>
              <a:buFont typeface="Arial" pitchFamily="34" charset="0"/>
              <a:buChar char="•"/>
              <a:defRPr/>
            </a:pPr>
            <a:r>
              <a:rPr lang="en-US" sz="2400" dirty="0">
                <a:latin typeface="Andalus" pitchFamily="18" charset="-78"/>
                <a:cs typeface="Andalus" pitchFamily="18" charset="-78"/>
              </a:rPr>
              <a:t>By the application of the magnetic field, the nucleus spins on its own axis and a magnetic moment is created, resulting in an precessional orbit, with a frequency called precessional frequency, this state is called </a:t>
            </a:r>
            <a:r>
              <a:rPr lang="en-US" sz="2400" b="1" dirty="0">
                <a:latin typeface="Andalus" pitchFamily="18" charset="-78"/>
                <a:cs typeface="Andalus" pitchFamily="18" charset="-78"/>
              </a:rPr>
              <a:t>Ground state.</a:t>
            </a:r>
          </a:p>
          <a:p>
            <a:pPr marL="274320" indent="-274320" algn="just">
              <a:lnSpc>
                <a:spcPct val="120000"/>
              </a:lnSpc>
              <a:buFont typeface="Arial" pitchFamily="34" charset="0"/>
              <a:buChar char="•"/>
              <a:defRPr/>
            </a:pPr>
            <a:r>
              <a:rPr lang="en-US" sz="2400" dirty="0">
                <a:latin typeface="Andalus" pitchFamily="18" charset="-78"/>
                <a:cs typeface="Andalus" pitchFamily="18" charset="-78"/>
              </a:rPr>
              <a:t>In this state the magnetic field caused by the spin of nuclei is </a:t>
            </a:r>
            <a:r>
              <a:rPr lang="en-US" sz="2400" b="1" dirty="0">
                <a:latin typeface="Andalus" pitchFamily="18" charset="-78"/>
                <a:cs typeface="Andalus" pitchFamily="18" charset="-78"/>
              </a:rPr>
              <a:t>aligned</a:t>
            </a:r>
            <a:r>
              <a:rPr lang="en-US" sz="2400" dirty="0">
                <a:latin typeface="Andalus" pitchFamily="18" charset="-78"/>
                <a:cs typeface="Andalus" pitchFamily="18" charset="-78"/>
              </a:rPr>
              <a:t> with the external magnetic field.</a:t>
            </a:r>
          </a:p>
        </p:txBody>
      </p:sp>
      <p:sp>
        <p:nvSpPr>
          <p:cNvPr id="5" name="Footer Placeholder 4"/>
          <p:cNvSpPr>
            <a:spLocks noGrp="1"/>
          </p:cNvSpPr>
          <p:nvPr>
            <p:ph type="ftr" sz="quarter" idx="11"/>
          </p:nvPr>
        </p:nvSpPr>
        <p:spPr/>
        <p:txBody>
          <a:bodyPr/>
          <a:lstStyle/>
          <a:p>
            <a:r>
              <a:rPr lang="en-US" smtClean="0"/>
              <a:t>RDP</a:t>
            </a:r>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5</a:t>
            </a:fld>
            <a:endParaRPr lang="en-US"/>
          </a:p>
        </p:txBody>
      </p:sp>
    </p:spTree>
  </p:cSld>
  <p:clrMapOvr>
    <a:masterClrMapping/>
  </p:clrMapOvr>
  <p:transition>
    <p:wipe dir="d"/>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057400" y="1143001"/>
            <a:ext cx="7924800" cy="4376583"/>
          </a:xfrm>
          <a:prstGeom prst="rect">
            <a:avLst/>
          </a:prstGeom>
        </p:spPr>
        <p:txBody>
          <a:bodyPr wrap="square">
            <a:spAutoFit/>
          </a:bodyPr>
          <a:lstStyle/>
          <a:p>
            <a:pPr marL="274320" indent="-274320" algn="just">
              <a:lnSpc>
                <a:spcPct val="120000"/>
              </a:lnSpc>
              <a:buFont typeface="Arial" pitchFamily="34" charset="0"/>
              <a:buChar char="•"/>
              <a:defRPr/>
            </a:pPr>
            <a:r>
              <a:rPr lang="en-US" sz="2400" dirty="0">
                <a:latin typeface="Andalus" pitchFamily="18" charset="-78"/>
                <a:cs typeface="Andalus" pitchFamily="18" charset="-78"/>
              </a:rPr>
              <a:t> When energy in the form of radio frequency is applied &amp;</a:t>
            </a:r>
          </a:p>
          <a:p>
            <a:pPr marL="274320" indent="-274320" algn="just">
              <a:lnSpc>
                <a:spcPct val="120000"/>
              </a:lnSpc>
              <a:buClr>
                <a:schemeClr val="accent3"/>
              </a:buClr>
              <a:defRPr/>
            </a:pPr>
            <a:r>
              <a:rPr lang="en-US" sz="2400" dirty="0">
                <a:latin typeface="Andalus" pitchFamily="18" charset="-78"/>
                <a:cs typeface="Andalus" pitchFamily="18" charset="-78"/>
              </a:rPr>
              <a:t>     </a:t>
            </a:r>
            <a:r>
              <a:rPr lang="en-US" sz="2400" b="1" dirty="0">
                <a:latin typeface="Andalus" pitchFamily="18" charset="-78"/>
                <a:cs typeface="Andalus" pitchFamily="18" charset="-78"/>
              </a:rPr>
              <a:t>Applied frequency= precessional frequency, </a:t>
            </a:r>
            <a:r>
              <a:rPr lang="en-US" sz="2400" dirty="0">
                <a:latin typeface="Andalus" pitchFamily="18" charset="-78"/>
                <a:cs typeface="Andalus" pitchFamily="18" charset="-78"/>
              </a:rPr>
              <a:t>the absorption of energy occurs and an NMR signal is recorded.</a:t>
            </a:r>
            <a:endParaRPr lang="en-US" sz="2400" b="1" dirty="0">
              <a:latin typeface="Andalus" pitchFamily="18" charset="-78"/>
              <a:cs typeface="Andalus" pitchFamily="18" charset="-78"/>
            </a:endParaRPr>
          </a:p>
          <a:p>
            <a:pPr marL="274320" indent="-274320" algn="just">
              <a:lnSpc>
                <a:spcPct val="120000"/>
              </a:lnSpc>
              <a:buFont typeface="Arial" pitchFamily="34" charset="0"/>
              <a:buChar char="•"/>
              <a:defRPr/>
            </a:pPr>
            <a:r>
              <a:rPr lang="en-US" sz="2400" dirty="0">
                <a:latin typeface="Andalus" pitchFamily="18" charset="-78"/>
                <a:cs typeface="Andalus" pitchFamily="18" charset="-78"/>
              </a:rPr>
              <a:t>After the absorption of energy the nucleus moves from ground state to the excited which results in spin reversal or antiparallel orientation in which the magnetic field caused by the spin of nucleus </a:t>
            </a:r>
            <a:r>
              <a:rPr lang="en-US" sz="2400" b="1" dirty="0">
                <a:latin typeface="Andalus" pitchFamily="18" charset="-78"/>
                <a:cs typeface="Andalus" pitchFamily="18" charset="-78"/>
              </a:rPr>
              <a:t>opposes</a:t>
            </a:r>
            <a:r>
              <a:rPr lang="en-US" sz="2400" dirty="0">
                <a:latin typeface="Andalus" pitchFamily="18" charset="-78"/>
                <a:cs typeface="Andalus" pitchFamily="18" charset="-78"/>
              </a:rPr>
              <a:t> the externally applied magnetic field.</a:t>
            </a:r>
          </a:p>
          <a:p>
            <a:pPr algn="just">
              <a:buFont typeface="Arial" pitchFamily="34" charset="0"/>
              <a:buChar char="•"/>
            </a:pPr>
            <a:r>
              <a:rPr lang="en-US" sz="2400" dirty="0">
                <a:latin typeface="Andalus" pitchFamily="18" charset="-78"/>
                <a:cs typeface="Andalus" pitchFamily="18" charset="-78"/>
              </a:rPr>
              <a:t>  When radio frequency energy is stopped the nucleus                  returned to ground state</a:t>
            </a:r>
            <a:endParaRPr lang="en-IN" sz="2400" dirty="0"/>
          </a:p>
        </p:txBody>
      </p:sp>
      <p:sp>
        <p:nvSpPr>
          <p:cNvPr id="4" name="Footer Placeholder 3"/>
          <p:cNvSpPr>
            <a:spLocks noGrp="1"/>
          </p:cNvSpPr>
          <p:nvPr>
            <p:ph type="ftr" sz="quarter" idx="11"/>
          </p:nvPr>
        </p:nvSpPr>
        <p:spPr/>
        <p:txBody>
          <a:bodyPr/>
          <a:lstStyle/>
          <a:p>
            <a:r>
              <a:rPr lang="en-US" smtClean="0"/>
              <a:t>RDP</a:t>
            </a:r>
            <a:endParaRPr lang="en-US"/>
          </a:p>
        </p:txBody>
      </p:sp>
      <p:sp>
        <p:nvSpPr>
          <p:cNvPr id="3" name="Slide Number Placeholder 2"/>
          <p:cNvSpPr>
            <a:spLocks noGrp="1"/>
          </p:cNvSpPr>
          <p:nvPr>
            <p:ph type="sldNum" sz="quarter" idx="12"/>
          </p:nvPr>
        </p:nvSpPr>
        <p:spPr/>
        <p:txBody>
          <a:bodyPr/>
          <a:lstStyle/>
          <a:p>
            <a:fld id="{B6F15528-21DE-4FAA-801E-634DDDAF4B2B}" type="slidenum">
              <a:rPr lang="en-US" smtClean="0"/>
              <a:pPr/>
              <a:t>6</a:t>
            </a:fld>
            <a:endParaRPr lang="en-US"/>
          </a:p>
        </p:txBody>
      </p:sp>
    </p:spTree>
  </p:cSld>
  <p:clrMapOvr>
    <a:masterClrMapping/>
  </p:clrMapOvr>
  <p:transition>
    <p:wipe dir="d"/>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4" descr="13_F03"/>
          <p:cNvPicPr>
            <a:picLocks noChangeAspect="1" noChangeArrowheads="1"/>
          </p:cNvPicPr>
          <p:nvPr/>
        </p:nvPicPr>
        <p:blipFill>
          <a:blip r:embed="rId2"/>
          <a:srcRect/>
          <a:stretch>
            <a:fillRect/>
          </a:stretch>
        </p:blipFill>
        <p:spPr bwMode="auto">
          <a:xfrm>
            <a:off x="1981200" y="838200"/>
            <a:ext cx="8229600" cy="5562600"/>
          </a:xfrm>
          <a:prstGeom prst="rect">
            <a:avLst/>
          </a:prstGeom>
          <a:noFill/>
          <a:ln w="9525">
            <a:noFill/>
            <a:miter lim="800000"/>
            <a:headEnd/>
            <a:tailEnd/>
          </a:ln>
        </p:spPr>
      </p:pic>
      <p:sp>
        <p:nvSpPr>
          <p:cNvPr id="4" name="Footer Placeholder 3"/>
          <p:cNvSpPr>
            <a:spLocks noGrp="1"/>
          </p:cNvSpPr>
          <p:nvPr>
            <p:ph type="ftr" sz="quarter" idx="11"/>
          </p:nvPr>
        </p:nvSpPr>
        <p:spPr/>
        <p:txBody>
          <a:bodyPr/>
          <a:lstStyle/>
          <a:p>
            <a:r>
              <a:rPr lang="en-US" smtClean="0"/>
              <a:t>RDP</a:t>
            </a:r>
            <a:endParaRPr lang="en-US"/>
          </a:p>
        </p:txBody>
      </p:sp>
      <p:sp>
        <p:nvSpPr>
          <p:cNvPr id="3" name="Slide Number Placeholder 2"/>
          <p:cNvSpPr>
            <a:spLocks noGrp="1"/>
          </p:cNvSpPr>
          <p:nvPr>
            <p:ph type="sldNum" sz="quarter" idx="12"/>
          </p:nvPr>
        </p:nvSpPr>
        <p:spPr/>
        <p:txBody>
          <a:bodyPr/>
          <a:lstStyle/>
          <a:p>
            <a:fld id="{B6F15528-21DE-4FAA-801E-634DDDAF4B2B}" type="slidenum">
              <a:rPr lang="en-US" smtClean="0"/>
              <a:pPr/>
              <a:t>7</a:t>
            </a:fld>
            <a:endParaRPr lang="en-US"/>
          </a:p>
        </p:txBody>
      </p:sp>
    </p:spTree>
  </p:cSld>
  <p:clrMapOvr>
    <a:masterClrMapping/>
  </p:clrMapOvr>
  <p:transition>
    <p:dissolve/>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209800" y="990601"/>
            <a:ext cx="7848600" cy="4031873"/>
          </a:xfrm>
          <a:prstGeom prst="rect">
            <a:avLst/>
          </a:prstGeom>
        </p:spPr>
        <p:txBody>
          <a:bodyPr wrap="square">
            <a:spAutoFit/>
          </a:bodyPr>
          <a:lstStyle/>
          <a:p>
            <a:r>
              <a:rPr lang="en-US" sz="3200" dirty="0">
                <a:solidFill>
                  <a:srgbClr val="FF0000"/>
                </a:solidFill>
              </a:rPr>
              <a:t>EXAMPLE</a:t>
            </a:r>
          </a:p>
          <a:p>
            <a:endParaRPr lang="en-US" sz="3200" dirty="0">
              <a:solidFill>
                <a:schemeClr val="accent5">
                  <a:lumMod val="40000"/>
                  <a:lumOff val="60000"/>
                </a:schemeClr>
              </a:solidFill>
            </a:endParaRPr>
          </a:p>
          <a:p>
            <a:r>
              <a:rPr lang="en-US" sz="3200" dirty="0">
                <a:latin typeface="Andalus" pitchFamily="18" charset="-78"/>
                <a:cs typeface="Andalus" pitchFamily="18" charset="-78"/>
              </a:rPr>
              <a:t>Consider a spinning top, it performs  waltz like motion in which the spinning axis of the top moves slowly around vertical. this is precessional motion and the top is said to be precessing around the vertical axis of earth gravitational field.</a:t>
            </a:r>
          </a:p>
        </p:txBody>
      </p:sp>
      <p:sp>
        <p:nvSpPr>
          <p:cNvPr id="4" name="Footer Placeholder 3"/>
          <p:cNvSpPr>
            <a:spLocks noGrp="1"/>
          </p:cNvSpPr>
          <p:nvPr>
            <p:ph type="ftr" sz="quarter" idx="11"/>
          </p:nvPr>
        </p:nvSpPr>
        <p:spPr/>
        <p:txBody>
          <a:bodyPr/>
          <a:lstStyle/>
          <a:p>
            <a:r>
              <a:rPr lang="en-US" smtClean="0"/>
              <a:t>RDP</a:t>
            </a:r>
            <a:endParaRPr lang="en-US"/>
          </a:p>
        </p:txBody>
      </p:sp>
      <p:sp>
        <p:nvSpPr>
          <p:cNvPr id="3" name="Slide Number Placeholder 2"/>
          <p:cNvSpPr>
            <a:spLocks noGrp="1"/>
          </p:cNvSpPr>
          <p:nvPr>
            <p:ph type="sldNum" sz="quarter" idx="12"/>
          </p:nvPr>
        </p:nvSpPr>
        <p:spPr/>
        <p:txBody>
          <a:bodyPr/>
          <a:lstStyle/>
          <a:p>
            <a:fld id="{B6F15528-21DE-4FAA-801E-634DDDAF4B2B}" type="slidenum">
              <a:rPr lang="en-US" smtClean="0"/>
              <a:pPr/>
              <a:t>8</a:t>
            </a:fld>
            <a:endParaRPr lang="en-US"/>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4"/>
          <p:cNvSpPr>
            <a:spLocks noChangeArrowheads="1"/>
          </p:cNvSpPr>
          <p:nvPr/>
        </p:nvSpPr>
        <p:spPr bwMode="auto">
          <a:xfrm>
            <a:off x="1828800" y="3429000"/>
            <a:ext cx="2806700" cy="1435100"/>
          </a:xfrm>
          <a:prstGeom prst="rect">
            <a:avLst/>
          </a:prstGeom>
          <a:solidFill>
            <a:srgbClr val="FFFFCC">
              <a:alpha val="50195"/>
            </a:srgbClr>
          </a:solidFill>
          <a:ln w="12700">
            <a:solidFill>
              <a:srgbClr val="000000"/>
            </a:solidFill>
            <a:miter lim="800000"/>
            <a:headEnd/>
            <a:tailEnd/>
          </a:ln>
        </p:spPr>
        <p:txBody>
          <a:bodyPr wrap="none" anchor="ctr"/>
          <a:lstStyle/>
          <a:p>
            <a:r>
              <a:rPr lang="en-US" dirty="0">
                <a:latin typeface="Constantia" pitchFamily="18" charset="0"/>
              </a:rPr>
              <a:t>In a strong magnetic </a:t>
            </a:r>
          </a:p>
          <a:p>
            <a:r>
              <a:rPr lang="en-US" dirty="0">
                <a:latin typeface="Constantia" pitchFamily="18" charset="0"/>
              </a:rPr>
              <a:t>field (B</a:t>
            </a:r>
            <a:r>
              <a:rPr lang="en-US" baseline="-25000" dirty="0">
                <a:latin typeface="Constantia" pitchFamily="18" charset="0"/>
              </a:rPr>
              <a:t>o</a:t>
            </a:r>
            <a:r>
              <a:rPr lang="en-US" dirty="0">
                <a:latin typeface="Constantia" pitchFamily="18" charset="0"/>
              </a:rPr>
              <a:t>) the two </a:t>
            </a:r>
          </a:p>
          <a:p>
            <a:r>
              <a:rPr lang="en-US" dirty="0">
                <a:latin typeface="Constantia" pitchFamily="18" charset="0"/>
              </a:rPr>
              <a:t>spin states differ in </a:t>
            </a:r>
          </a:p>
          <a:p>
            <a:r>
              <a:rPr lang="en-US" dirty="0">
                <a:latin typeface="Constantia" pitchFamily="18" charset="0"/>
              </a:rPr>
              <a:t>energy.</a:t>
            </a:r>
            <a:endParaRPr lang="en-US" dirty="0">
              <a:latin typeface="Constantia" pitchFamily="18" charset="0"/>
            </a:endParaRPr>
          </a:p>
        </p:txBody>
      </p:sp>
      <p:sp>
        <p:nvSpPr>
          <p:cNvPr id="3" name="Line 6"/>
          <p:cNvSpPr>
            <a:spLocks noChangeShapeType="1"/>
          </p:cNvSpPr>
          <p:nvPr/>
        </p:nvSpPr>
        <p:spPr bwMode="auto">
          <a:xfrm flipV="1">
            <a:off x="4953000" y="1981200"/>
            <a:ext cx="0" cy="4267200"/>
          </a:xfrm>
          <a:prstGeom prst="line">
            <a:avLst/>
          </a:prstGeom>
          <a:noFill/>
          <a:ln w="50800">
            <a:solidFill>
              <a:srgbClr val="868686"/>
            </a:solidFill>
            <a:round/>
            <a:headEnd type="none" w="sm" len="sm"/>
            <a:tailEnd type="stealth" w="med" len="lg"/>
          </a:ln>
        </p:spPr>
        <p:txBody>
          <a:bodyPr/>
          <a:lstStyle/>
          <a:p>
            <a:endParaRPr lang="en-IN"/>
          </a:p>
        </p:txBody>
      </p:sp>
      <p:sp>
        <p:nvSpPr>
          <p:cNvPr id="4" name="Rectangle 3"/>
          <p:cNvSpPr/>
          <p:nvPr/>
        </p:nvSpPr>
        <p:spPr>
          <a:xfrm>
            <a:off x="4419600" y="6172200"/>
            <a:ext cx="405880" cy="369332"/>
          </a:xfrm>
          <a:prstGeom prst="rect">
            <a:avLst/>
          </a:prstGeom>
        </p:spPr>
        <p:txBody>
          <a:bodyPr wrap="square">
            <a:spAutoFit/>
          </a:bodyPr>
          <a:lstStyle/>
          <a:p>
            <a:r>
              <a:rPr lang="en-US" dirty="0">
                <a:solidFill>
                  <a:srgbClr val="868686"/>
                </a:solidFill>
                <a:latin typeface="Constantia" pitchFamily="18" charset="0"/>
              </a:rPr>
              <a:t>B</a:t>
            </a:r>
            <a:r>
              <a:rPr lang="en-US" baseline="-25000" dirty="0">
                <a:solidFill>
                  <a:srgbClr val="868686"/>
                </a:solidFill>
                <a:latin typeface="Constantia" pitchFamily="18" charset="0"/>
              </a:rPr>
              <a:t>o</a:t>
            </a:r>
            <a:endParaRPr lang="en-US" baseline="-25000" dirty="0">
              <a:solidFill>
                <a:srgbClr val="868686"/>
              </a:solidFill>
              <a:latin typeface="Constantia" pitchFamily="18" charset="0"/>
            </a:endParaRPr>
          </a:p>
        </p:txBody>
      </p:sp>
      <p:sp>
        <p:nvSpPr>
          <p:cNvPr id="5" name="Rectangle 4"/>
          <p:cNvSpPr/>
          <p:nvPr/>
        </p:nvSpPr>
        <p:spPr>
          <a:xfrm>
            <a:off x="3276601" y="5791200"/>
            <a:ext cx="1481431" cy="369332"/>
          </a:xfrm>
          <a:prstGeom prst="rect">
            <a:avLst/>
          </a:prstGeom>
        </p:spPr>
        <p:txBody>
          <a:bodyPr wrap="none">
            <a:spAutoFit/>
          </a:bodyPr>
          <a:lstStyle/>
          <a:p>
            <a:r>
              <a:rPr lang="en-US" dirty="0">
                <a:latin typeface="Constantia" pitchFamily="18" charset="0"/>
              </a:rPr>
              <a:t>Ground state</a:t>
            </a:r>
            <a:endParaRPr lang="en-US" dirty="0">
              <a:latin typeface="Constantia" pitchFamily="18" charset="0"/>
            </a:endParaRPr>
          </a:p>
        </p:txBody>
      </p:sp>
      <p:sp>
        <p:nvSpPr>
          <p:cNvPr id="6" name="Rectangle 5"/>
          <p:cNvSpPr/>
          <p:nvPr/>
        </p:nvSpPr>
        <p:spPr>
          <a:xfrm>
            <a:off x="3048001" y="1905000"/>
            <a:ext cx="1443729" cy="369332"/>
          </a:xfrm>
          <a:prstGeom prst="rect">
            <a:avLst/>
          </a:prstGeom>
        </p:spPr>
        <p:txBody>
          <a:bodyPr wrap="none">
            <a:spAutoFit/>
          </a:bodyPr>
          <a:lstStyle/>
          <a:p>
            <a:r>
              <a:rPr lang="en-US" dirty="0">
                <a:latin typeface="Constantia" pitchFamily="18" charset="0"/>
              </a:rPr>
              <a:t>Excited state</a:t>
            </a:r>
            <a:endParaRPr lang="en-US" dirty="0">
              <a:latin typeface="Constantia" pitchFamily="18" charset="0"/>
            </a:endParaRPr>
          </a:p>
        </p:txBody>
      </p:sp>
      <p:sp>
        <p:nvSpPr>
          <p:cNvPr id="7" name="Rectangle 6"/>
          <p:cNvSpPr/>
          <p:nvPr/>
        </p:nvSpPr>
        <p:spPr>
          <a:xfrm>
            <a:off x="1905000" y="990600"/>
            <a:ext cx="4728602" cy="523220"/>
          </a:xfrm>
          <a:prstGeom prst="rect">
            <a:avLst/>
          </a:prstGeom>
        </p:spPr>
        <p:txBody>
          <a:bodyPr wrap="none">
            <a:spAutoFit/>
          </a:bodyPr>
          <a:lstStyle/>
          <a:p>
            <a:pPr>
              <a:defRPr/>
            </a:pPr>
            <a:r>
              <a:rPr lang="en-US" sz="2800" b="1" dirty="0">
                <a:solidFill>
                  <a:schemeClr val="accent1">
                    <a:lumMod val="75000"/>
                  </a:schemeClr>
                </a:solidFill>
                <a:effectLst>
                  <a:outerShdw blurRad="38100" dist="38100" dir="2700000" algn="tl">
                    <a:srgbClr val="C0C0C0"/>
                  </a:outerShdw>
                </a:effectLst>
              </a:rPr>
              <a:t>Nuclear Spin Energy Levels</a:t>
            </a:r>
            <a:endParaRPr lang="en-US" sz="2800" b="1" dirty="0">
              <a:solidFill>
                <a:schemeClr val="accent1">
                  <a:lumMod val="75000"/>
                </a:schemeClr>
              </a:solidFill>
              <a:effectLst>
                <a:outerShdw blurRad="38100" dist="38100" dir="2700000" algn="tl">
                  <a:srgbClr val="C0C0C0"/>
                </a:outerShdw>
              </a:effectLst>
            </a:endParaRPr>
          </a:p>
        </p:txBody>
      </p:sp>
      <p:sp>
        <p:nvSpPr>
          <p:cNvPr id="8" name="Rectangle 3"/>
          <p:cNvSpPr>
            <a:spLocks noChangeArrowheads="1"/>
          </p:cNvSpPr>
          <p:nvPr/>
        </p:nvSpPr>
        <p:spPr bwMode="auto">
          <a:xfrm>
            <a:off x="8464550" y="1149350"/>
            <a:ext cx="1816100" cy="2197100"/>
          </a:xfrm>
          <a:prstGeom prst="rect">
            <a:avLst/>
          </a:prstGeom>
          <a:solidFill>
            <a:schemeClr val="hlink">
              <a:alpha val="50195"/>
            </a:schemeClr>
          </a:solidFill>
          <a:ln w="12700">
            <a:solidFill>
              <a:srgbClr val="000000"/>
            </a:solidFill>
            <a:miter lim="800000"/>
            <a:headEnd/>
            <a:tailEnd/>
          </a:ln>
        </p:spPr>
        <p:txBody>
          <a:bodyPr wrap="none" anchor="ctr"/>
          <a:lstStyle/>
          <a:p>
            <a:endParaRPr lang="en-US" dirty="0">
              <a:solidFill>
                <a:schemeClr val="accent2"/>
              </a:solidFill>
              <a:latin typeface="Constantia" pitchFamily="18" charset="0"/>
            </a:endParaRPr>
          </a:p>
          <a:p>
            <a:endParaRPr lang="en-US" dirty="0">
              <a:solidFill>
                <a:schemeClr val="accent2"/>
              </a:solidFill>
              <a:latin typeface="Constantia" pitchFamily="18" charset="0"/>
            </a:endParaRPr>
          </a:p>
          <a:p>
            <a:endParaRPr lang="en-US" dirty="0">
              <a:solidFill>
                <a:schemeClr val="accent2"/>
              </a:solidFill>
              <a:latin typeface="Constantia" pitchFamily="18" charset="0"/>
            </a:endParaRPr>
          </a:p>
          <a:p>
            <a:endParaRPr lang="en-US" dirty="0">
              <a:solidFill>
                <a:schemeClr val="accent2"/>
              </a:solidFill>
              <a:latin typeface="Constantia" pitchFamily="18" charset="0"/>
            </a:endParaRPr>
          </a:p>
          <a:p>
            <a:endParaRPr lang="en-US" dirty="0">
              <a:solidFill>
                <a:schemeClr val="accent2"/>
              </a:solidFill>
              <a:latin typeface="Constantia" pitchFamily="18" charset="0"/>
            </a:endParaRPr>
          </a:p>
          <a:p>
            <a:endParaRPr lang="en-US" dirty="0">
              <a:solidFill>
                <a:schemeClr val="accent2"/>
              </a:solidFill>
              <a:latin typeface="Constantia" pitchFamily="18" charset="0"/>
            </a:endParaRPr>
          </a:p>
          <a:p>
            <a:r>
              <a:rPr lang="en-US" b="1" dirty="0">
                <a:solidFill>
                  <a:schemeClr val="bg1"/>
                </a:solidFill>
                <a:latin typeface="Constantia" pitchFamily="18" charset="0"/>
              </a:rPr>
              <a:t>      unaligned</a:t>
            </a:r>
            <a:endParaRPr lang="en-US" b="1" dirty="0">
              <a:solidFill>
                <a:schemeClr val="bg1"/>
              </a:solidFill>
              <a:latin typeface="Constantia" pitchFamily="18" charset="0"/>
            </a:endParaRPr>
          </a:p>
        </p:txBody>
      </p:sp>
      <p:grpSp>
        <p:nvGrpSpPr>
          <p:cNvPr id="9" name="Group 28"/>
          <p:cNvGrpSpPr>
            <a:grpSpLocks/>
          </p:cNvGrpSpPr>
          <p:nvPr/>
        </p:nvGrpSpPr>
        <p:grpSpPr bwMode="auto">
          <a:xfrm>
            <a:off x="8991600" y="1295400"/>
            <a:ext cx="565150" cy="1295400"/>
            <a:chOff x="4758" y="816"/>
            <a:chExt cx="356" cy="816"/>
          </a:xfrm>
        </p:grpSpPr>
        <p:sp>
          <p:nvSpPr>
            <p:cNvPr id="10" name="Line 25"/>
            <p:cNvSpPr>
              <a:spLocks noChangeShapeType="1"/>
            </p:cNvSpPr>
            <p:nvPr/>
          </p:nvSpPr>
          <p:spPr bwMode="auto">
            <a:xfrm flipV="1">
              <a:off x="4958" y="816"/>
              <a:ext cx="0" cy="816"/>
            </a:xfrm>
            <a:prstGeom prst="line">
              <a:avLst/>
            </a:prstGeom>
            <a:noFill/>
            <a:ln w="12700">
              <a:solidFill>
                <a:srgbClr val="000000"/>
              </a:solidFill>
              <a:round/>
              <a:headEnd type="stealth" w="med" len="lg"/>
              <a:tailEnd type="none" w="sm" len="sm"/>
            </a:ln>
          </p:spPr>
          <p:txBody>
            <a:bodyPr/>
            <a:lstStyle/>
            <a:p>
              <a:endParaRPr lang="en-IN"/>
            </a:p>
          </p:txBody>
        </p:sp>
        <p:sp>
          <p:nvSpPr>
            <p:cNvPr id="11" name="Oval 26"/>
            <p:cNvSpPr>
              <a:spLocks noChangeArrowheads="1"/>
            </p:cNvSpPr>
            <p:nvPr/>
          </p:nvSpPr>
          <p:spPr bwMode="auto">
            <a:xfrm>
              <a:off x="4806" y="1078"/>
              <a:ext cx="308" cy="290"/>
            </a:xfrm>
            <a:prstGeom prst="ellipse">
              <a:avLst/>
            </a:prstGeom>
            <a:solidFill>
              <a:schemeClr val="accent1"/>
            </a:solidFill>
            <a:ln w="12700">
              <a:solidFill>
                <a:schemeClr val="tx1"/>
              </a:solidFill>
              <a:round/>
              <a:headEnd/>
              <a:tailEnd/>
            </a:ln>
          </p:spPr>
          <p:txBody>
            <a:bodyPr wrap="none" anchor="ctr"/>
            <a:lstStyle/>
            <a:p>
              <a:endParaRPr lang="en-US">
                <a:latin typeface="Constantia" pitchFamily="18" charset="0"/>
              </a:endParaRPr>
            </a:p>
          </p:txBody>
        </p:sp>
        <p:sp>
          <p:nvSpPr>
            <p:cNvPr id="12" name="Arc 27"/>
            <p:cNvSpPr>
              <a:spLocks/>
            </p:cNvSpPr>
            <p:nvPr/>
          </p:nvSpPr>
          <p:spPr bwMode="auto">
            <a:xfrm rot="10800000">
              <a:off x="4758" y="1104"/>
              <a:ext cx="344" cy="175"/>
            </a:xfrm>
            <a:custGeom>
              <a:avLst/>
              <a:gdLst>
                <a:gd name="T0" fmla="*/ 0 w 39522"/>
                <a:gd name="T1" fmla="*/ 0 h 21600"/>
                <a:gd name="T2" fmla="*/ 0 w 39522"/>
                <a:gd name="T3" fmla="*/ 0 h 21600"/>
                <a:gd name="T4" fmla="*/ 0 w 39522"/>
                <a:gd name="T5" fmla="*/ 0 h 21600"/>
                <a:gd name="T6" fmla="*/ 0 60000 65536"/>
                <a:gd name="T7" fmla="*/ 0 60000 65536"/>
                <a:gd name="T8" fmla="*/ 0 60000 65536"/>
                <a:gd name="T9" fmla="*/ 0 w 39522"/>
                <a:gd name="T10" fmla="*/ 0 h 21600"/>
                <a:gd name="T11" fmla="*/ 39522 w 39522"/>
                <a:gd name="T12" fmla="*/ 21600 h 21600"/>
              </a:gdLst>
              <a:ahLst/>
              <a:cxnLst>
                <a:cxn ang="T6">
                  <a:pos x="T0" y="T1"/>
                </a:cxn>
                <a:cxn ang="T7">
                  <a:pos x="T2" y="T3"/>
                </a:cxn>
                <a:cxn ang="T8">
                  <a:pos x="T4" y="T5"/>
                </a:cxn>
              </a:cxnLst>
              <a:rect l="T9" t="T10" r="T11" b="T12"/>
              <a:pathLst>
                <a:path w="39522" h="21600" fill="none" extrusionOk="0">
                  <a:moveTo>
                    <a:pt x="0" y="11861"/>
                  </a:moveTo>
                  <a:cubicBezTo>
                    <a:pt x="3674" y="4586"/>
                    <a:pt x="11130" y="-1"/>
                    <a:pt x="19280" y="0"/>
                  </a:cubicBezTo>
                  <a:cubicBezTo>
                    <a:pt x="28302" y="0"/>
                    <a:pt x="36374" y="5607"/>
                    <a:pt x="39522" y="14062"/>
                  </a:cubicBezTo>
                </a:path>
                <a:path w="39522" h="21600" stroke="0" extrusionOk="0">
                  <a:moveTo>
                    <a:pt x="0" y="11861"/>
                  </a:moveTo>
                  <a:cubicBezTo>
                    <a:pt x="3674" y="4586"/>
                    <a:pt x="11130" y="-1"/>
                    <a:pt x="19280" y="0"/>
                  </a:cubicBezTo>
                  <a:cubicBezTo>
                    <a:pt x="28302" y="0"/>
                    <a:pt x="36374" y="5607"/>
                    <a:pt x="39522" y="14062"/>
                  </a:cubicBezTo>
                  <a:lnTo>
                    <a:pt x="19280" y="21600"/>
                  </a:lnTo>
                  <a:close/>
                </a:path>
              </a:pathLst>
            </a:custGeom>
            <a:noFill/>
            <a:ln w="12700" cap="rnd">
              <a:solidFill>
                <a:srgbClr val="000000"/>
              </a:solidFill>
              <a:round/>
              <a:headEnd type="none" w="sm" len="sm"/>
              <a:tailEnd type="stealth" w="med" len="lg"/>
            </a:ln>
          </p:spPr>
          <p:txBody>
            <a:bodyPr/>
            <a:lstStyle/>
            <a:p>
              <a:endParaRPr lang="en-US">
                <a:latin typeface="Constantia" pitchFamily="18" charset="0"/>
              </a:endParaRPr>
            </a:p>
          </p:txBody>
        </p:sp>
      </p:grpSp>
      <p:sp>
        <p:nvSpPr>
          <p:cNvPr id="13" name="Rectangle 2"/>
          <p:cNvSpPr>
            <a:spLocks noChangeArrowheads="1"/>
          </p:cNvSpPr>
          <p:nvPr/>
        </p:nvSpPr>
        <p:spPr bwMode="auto">
          <a:xfrm>
            <a:off x="8464550" y="4197350"/>
            <a:ext cx="1816100" cy="2197100"/>
          </a:xfrm>
          <a:prstGeom prst="rect">
            <a:avLst/>
          </a:prstGeom>
          <a:solidFill>
            <a:schemeClr val="hlink">
              <a:alpha val="50195"/>
            </a:schemeClr>
          </a:solidFill>
          <a:ln w="12700">
            <a:solidFill>
              <a:srgbClr val="000000"/>
            </a:solidFill>
            <a:miter lim="800000"/>
            <a:headEnd/>
            <a:tailEnd/>
          </a:ln>
        </p:spPr>
        <p:txBody>
          <a:bodyPr wrap="none" anchor="ctr"/>
          <a:lstStyle/>
          <a:p>
            <a:endParaRPr lang="en-US" dirty="0">
              <a:solidFill>
                <a:schemeClr val="accent2"/>
              </a:solidFill>
              <a:latin typeface="Constantia" pitchFamily="18" charset="0"/>
            </a:endParaRPr>
          </a:p>
          <a:p>
            <a:endParaRPr lang="en-US" dirty="0">
              <a:solidFill>
                <a:schemeClr val="accent2"/>
              </a:solidFill>
              <a:latin typeface="Constantia" pitchFamily="18" charset="0"/>
            </a:endParaRPr>
          </a:p>
          <a:p>
            <a:endParaRPr lang="en-US" dirty="0">
              <a:solidFill>
                <a:schemeClr val="accent2"/>
              </a:solidFill>
              <a:latin typeface="Constantia" pitchFamily="18" charset="0"/>
            </a:endParaRPr>
          </a:p>
          <a:p>
            <a:endParaRPr lang="en-US" dirty="0">
              <a:solidFill>
                <a:schemeClr val="accent2"/>
              </a:solidFill>
              <a:latin typeface="Constantia" pitchFamily="18" charset="0"/>
            </a:endParaRPr>
          </a:p>
          <a:p>
            <a:endParaRPr lang="en-US" dirty="0">
              <a:solidFill>
                <a:schemeClr val="accent2"/>
              </a:solidFill>
              <a:latin typeface="Constantia" pitchFamily="18" charset="0"/>
            </a:endParaRPr>
          </a:p>
          <a:p>
            <a:endParaRPr lang="en-US" dirty="0">
              <a:solidFill>
                <a:schemeClr val="accent2"/>
              </a:solidFill>
              <a:latin typeface="Constantia" pitchFamily="18" charset="0"/>
            </a:endParaRPr>
          </a:p>
          <a:p>
            <a:r>
              <a:rPr lang="en-US" dirty="0">
                <a:solidFill>
                  <a:schemeClr val="accent2"/>
                </a:solidFill>
                <a:latin typeface="Constantia" pitchFamily="18" charset="0"/>
              </a:rPr>
              <a:t>      </a:t>
            </a:r>
            <a:r>
              <a:rPr lang="en-US" b="1" dirty="0">
                <a:solidFill>
                  <a:schemeClr val="bg1"/>
                </a:solidFill>
                <a:latin typeface="Constantia" pitchFamily="18" charset="0"/>
              </a:rPr>
              <a:t>  aligned</a:t>
            </a:r>
            <a:endParaRPr lang="en-US" b="1" dirty="0">
              <a:solidFill>
                <a:schemeClr val="bg1"/>
              </a:solidFill>
              <a:latin typeface="Constantia" pitchFamily="18" charset="0"/>
            </a:endParaRPr>
          </a:p>
        </p:txBody>
      </p:sp>
      <p:grpSp>
        <p:nvGrpSpPr>
          <p:cNvPr id="14" name="Group 24"/>
          <p:cNvGrpSpPr>
            <a:grpSpLocks/>
          </p:cNvGrpSpPr>
          <p:nvPr/>
        </p:nvGrpSpPr>
        <p:grpSpPr bwMode="auto">
          <a:xfrm>
            <a:off x="9144000" y="4419600"/>
            <a:ext cx="514350" cy="1295400"/>
            <a:chOff x="4800" y="2784"/>
            <a:chExt cx="324" cy="816"/>
          </a:xfrm>
        </p:grpSpPr>
        <p:sp>
          <p:nvSpPr>
            <p:cNvPr id="15" name="Line 21"/>
            <p:cNvSpPr>
              <a:spLocks noChangeShapeType="1"/>
            </p:cNvSpPr>
            <p:nvPr/>
          </p:nvSpPr>
          <p:spPr bwMode="auto">
            <a:xfrm>
              <a:off x="4958" y="2784"/>
              <a:ext cx="0" cy="816"/>
            </a:xfrm>
            <a:prstGeom prst="line">
              <a:avLst/>
            </a:prstGeom>
            <a:noFill/>
            <a:ln w="12700">
              <a:solidFill>
                <a:srgbClr val="000000"/>
              </a:solidFill>
              <a:round/>
              <a:headEnd type="stealth" w="med" len="lg"/>
              <a:tailEnd type="none" w="sm" len="sm"/>
            </a:ln>
          </p:spPr>
          <p:txBody>
            <a:bodyPr/>
            <a:lstStyle/>
            <a:p>
              <a:endParaRPr lang="en-IN"/>
            </a:p>
          </p:txBody>
        </p:sp>
        <p:sp>
          <p:nvSpPr>
            <p:cNvPr id="16" name="Oval 22"/>
            <p:cNvSpPr>
              <a:spLocks noChangeArrowheads="1"/>
            </p:cNvSpPr>
            <p:nvPr/>
          </p:nvSpPr>
          <p:spPr bwMode="auto">
            <a:xfrm>
              <a:off x="4824" y="3048"/>
              <a:ext cx="268" cy="290"/>
            </a:xfrm>
            <a:prstGeom prst="ellipse">
              <a:avLst/>
            </a:prstGeom>
            <a:solidFill>
              <a:schemeClr val="accent1"/>
            </a:solidFill>
            <a:ln w="12700">
              <a:solidFill>
                <a:schemeClr val="tx1"/>
              </a:solidFill>
              <a:round/>
              <a:headEnd/>
              <a:tailEnd/>
            </a:ln>
          </p:spPr>
          <p:txBody>
            <a:bodyPr wrap="none" anchor="ctr"/>
            <a:lstStyle/>
            <a:p>
              <a:endParaRPr lang="en-US">
                <a:latin typeface="Constantia" pitchFamily="18" charset="0"/>
              </a:endParaRPr>
            </a:p>
          </p:txBody>
        </p:sp>
        <p:sp>
          <p:nvSpPr>
            <p:cNvPr id="17" name="Arc 23"/>
            <p:cNvSpPr>
              <a:spLocks/>
            </p:cNvSpPr>
            <p:nvPr/>
          </p:nvSpPr>
          <p:spPr bwMode="auto">
            <a:xfrm>
              <a:off x="4800" y="3139"/>
              <a:ext cx="324" cy="134"/>
            </a:xfrm>
            <a:custGeom>
              <a:avLst/>
              <a:gdLst>
                <a:gd name="T0" fmla="*/ 0 w 43199"/>
                <a:gd name="T1" fmla="*/ 0 h 30863"/>
                <a:gd name="T2" fmla="*/ 0 w 43199"/>
                <a:gd name="T3" fmla="*/ 0 h 30863"/>
                <a:gd name="T4" fmla="*/ 0 w 43199"/>
                <a:gd name="T5" fmla="*/ 0 h 30863"/>
                <a:gd name="T6" fmla="*/ 0 60000 65536"/>
                <a:gd name="T7" fmla="*/ 0 60000 65536"/>
                <a:gd name="T8" fmla="*/ 0 60000 65536"/>
                <a:gd name="T9" fmla="*/ 0 w 43199"/>
                <a:gd name="T10" fmla="*/ 0 h 30863"/>
                <a:gd name="T11" fmla="*/ 43199 w 43199"/>
                <a:gd name="T12" fmla="*/ 30863 h 30863"/>
              </a:gdLst>
              <a:ahLst/>
              <a:cxnLst>
                <a:cxn ang="T6">
                  <a:pos x="T0" y="T1"/>
                </a:cxn>
                <a:cxn ang="T7">
                  <a:pos x="T2" y="T3"/>
                </a:cxn>
                <a:cxn ang="T8">
                  <a:pos x="T4" y="T5"/>
                </a:cxn>
              </a:cxnLst>
              <a:rect l="T9" t="T10" r="T11" b="T12"/>
              <a:pathLst>
                <a:path w="43199" h="30863" fill="none" extrusionOk="0">
                  <a:moveTo>
                    <a:pt x="2087" y="30862"/>
                  </a:moveTo>
                  <a:cubicBezTo>
                    <a:pt x="712" y="27968"/>
                    <a:pt x="0" y="24804"/>
                    <a:pt x="0" y="21600"/>
                  </a:cubicBezTo>
                  <a:cubicBezTo>
                    <a:pt x="0" y="9670"/>
                    <a:pt x="9670" y="0"/>
                    <a:pt x="21600" y="0"/>
                  </a:cubicBezTo>
                  <a:cubicBezTo>
                    <a:pt x="33439" y="-1"/>
                    <a:pt x="43072" y="9530"/>
                    <a:pt x="43198" y="21369"/>
                  </a:cubicBezTo>
                </a:path>
                <a:path w="43199" h="30863" stroke="0" extrusionOk="0">
                  <a:moveTo>
                    <a:pt x="2087" y="30862"/>
                  </a:moveTo>
                  <a:cubicBezTo>
                    <a:pt x="712" y="27968"/>
                    <a:pt x="0" y="24804"/>
                    <a:pt x="0" y="21600"/>
                  </a:cubicBezTo>
                  <a:cubicBezTo>
                    <a:pt x="0" y="9670"/>
                    <a:pt x="9670" y="0"/>
                    <a:pt x="21600" y="0"/>
                  </a:cubicBezTo>
                  <a:cubicBezTo>
                    <a:pt x="33439" y="-1"/>
                    <a:pt x="43072" y="9530"/>
                    <a:pt x="43198" y="21369"/>
                  </a:cubicBezTo>
                  <a:lnTo>
                    <a:pt x="21600" y="21600"/>
                  </a:lnTo>
                  <a:close/>
                </a:path>
              </a:pathLst>
            </a:custGeom>
            <a:noFill/>
            <a:ln w="12700" cap="rnd">
              <a:solidFill>
                <a:srgbClr val="000000"/>
              </a:solidFill>
              <a:round/>
              <a:headEnd type="none" w="sm" len="sm"/>
              <a:tailEnd type="stealth" w="med" len="lg"/>
            </a:ln>
          </p:spPr>
          <p:txBody>
            <a:bodyPr/>
            <a:lstStyle/>
            <a:p>
              <a:endParaRPr lang="en-US">
                <a:latin typeface="Constantia" pitchFamily="18" charset="0"/>
              </a:endParaRPr>
            </a:p>
          </p:txBody>
        </p:sp>
      </p:grpSp>
      <p:sp>
        <p:nvSpPr>
          <p:cNvPr id="18" name="Rectangle 17"/>
          <p:cNvSpPr>
            <a:spLocks noChangeArrowheads="1"/>
          </p:cNvSpPr>
          <p:nvPr/>
        </p:nvSpPr>
        <p:spPr bwMode="auto">
          <a:xfrm>
            <a:off x="5562600" y="1600200"/>
            <a:ext cx="1739900" cy="368300"/>
          </a:xfrm>
          <a:prstGeom prst="rect">
            <a:avLst/>
          </a:prstGeom>
          <a:solidFill>
            <a:schemeClr val="folHlink"/>
          </a:solidFill>
          <a:ln w="12700">
            <a:solidFill>
              <a:srgbClr val="000000"/>
            </a:solidFill>
            <a:miter lim="800000"/>
            <a:headEnd/>
            <a:tailEnd/>
          </a:ln>
        </p:spPr>
        <p:txBody>
          <a:bodyPr wrap="none" anchor="ctr"/>
          <a:lstStyle/>
          <a:p>
            <a:r>
              <a:rPr lang="en-US" dirty="0">
                <a:solidFill>
                  <a:schemeClr val="bg1"/>
                </a:solidFill>
                <a:latin typeface="Constantia" pitchFamily="18" charset="0"/>
              </a:rPr>
              <a:t>            N</a:t>
            </a:r>
            <a:endParaRPr lang="en-US" dirty="0">
              <a:solidFill>
                <a:schemeClr val="bg1"/>
              </a:solidFill>
              <a:latin typeface="Constantia" pitchFamily="18" charset="0"/>
            </a:endParaRPr>
          </a:p>
        </p:txBody>
      </p:sp>
      <p:sp>
        <p:nvSpPr>
          <p:cNvPr id="19" name="Rectangle 18"/>
          <p:cNvSpPr>
            <a:spLocks noChangeArrowheads="1"/>
          </p:cNvSpPr>
          <p:nvPr/>
        </p:nvSpPr>
        <p:spPr bwMode="auto">
          <a:xfrm>
            <a:off x="5715000" y="5943600"/>
            <a:ext cx="1739900" cy="368300"/>
          </a:xfrm>
          <a:prstGeom prst="rect">
            <a:avLst/>
          </a:prstGeom>
          <a:solidFill>
            <a:schemeClr val="folHlink"/>
          </a:solidFill>
          <a:ln w="12700">
            <a:solidFill>
              <a:srgbClr val="000000"/>
            </a:solidFill>
            <a:miter lim="800000"/>
            <a:headEnd/>
            <a:tailEnd/>
          </a:ln>
        </p:spPr>
        <p:txBody>
          <a:bodyPr wrap="none" anchor="ctr"/>
          <a:lstStyle/>
          <a:p>
            <a:r>
              <a:rPr lang="en-US" dirty="0">
                <a:solidFill>
                  <a:schemeClr val="bg1"/>
                </a:solidFill>
                <a:latin typeface="Constantia" pitchFamily="18" charset="0"/>
              </a:rPr>
              <a:t>             S</a:t>
            </a:r>
            <a:endParaRPr lang="en-US" dirty="0">
              <a:solidFill>
                <a:schemeClr val="bg1"/>
              </a:solidFill>
              <a:latin typeface="Constantia" pitchFamily="18" charset="0"/>
            </a:endParaRPr>
          </a:p>
        </p:txBody>
      </p:sp>
      <p:sp>
        <p:nvSpPr>
          <p:cNvPr id="20" name="Line 7"/>
          <p:cNvSpPr>
            <a:spLocks noChangeShapeType="1"/>
          </p:cNvSpPr>
          <p:nvPr/>
        </p:nvSpPr>
        <p:spPr bwMode="auto">
          <a:xfrm>
            <a:off x="6096000" y="2590800"/>
            <a:ext cx="762000" cy="0"/>
          </a:xfrm>
          <a:prstGeom prst="line">
            <a:avLst/>
          </a:prstGeom>
          <a:noFill/>
          <a:ln w="25400">
            <a:solidFill>
              <a:schemeClr val="accent2"/>
            </a:solidFill>
            <a:round/>
            <a:headEnd type="none" w="sm" len="sm"/>
            <a:tailEnd type="none" w="sm" len="sm"/>
          </a:ln>
        </p:spPr>
        <p:txBody>
          <a:bodyPr/>
          <a:lstStyle/>
          <a:p>
            <a:endParaRPr lang="en-IN"/>
          </a:p>
        </p:txBody>
      </p:sp>
      <p:sp>
        <p:nvSpPr>
          <p:cNvPr id="21" name="Line 11"/>
          <p:cNvSpPr>
            <a:spLocks noChangeShapeType="1"/>
          </p:cNvSpPr>
          <p:nvPr/>
        </p:nvSpPr>
        <p:spPr bwMode="auto">
          <a:xfrm>
            <a:off x="6477000" y="2362200"/>
            <a:ext cx="0" cy="609600"/>
          </a:xfrm>
          <a:prstGeom prst="line">
            <a:avLst/>
          </a:prstGeom>
          <a:noFill/>
          <a:ln w="12700">
            <a:solidFill>
              <a:srgbClr val="000000"/>
            </a:solidFill>
            <a:round/>
            <a:headEnd type="none" w="sm" len="sm"/>
            <a:tailEnd type="stealth" w="med" len="lg"/>
          </a:ln>
        </p:spPr>
        <p:txBody>
          <a:bodyPr/>
          <a:lstStyle/>
          <a:p>
            <a:endParaRPr lang="en-IN"/>
          </a:p>
        </p:txBody>
      </p:sp>
      <p:sp>
        <p:nvSpPr>
          <p:cNvPr id="22" name="Line 8"/>
          <p:cNvSpPr>
            <a:spLocks noChangeShapeType="1"/>
          </p:cNvSpPr>
          <p:nvPr/>
        </p:nvSpPr>
        <p:spPr bwMode="auto">
          <a:xfrm>
            <a:off x="6096000" y="5410200"/>
            <a:ext cx="762000" cy="0"/>
          </a:xfrm>
          <a:prstGeom prst="line">
            <a:avLst/>
          </a:prstGeom>
          <a:noFill/>
          <a:ln w="25400">
            <a:solidFill>
              <a:schemeClr val="accent2"/>
            </a:solidFill>
            <a:round/>
            <a:headEnd type="none" w="sm" len="sm"/>
            <a:tailEnd type="none" w="sm" len="sm"/>
          </a:ln>
        </p:spPr>
        <p:txBody>
          <a:bodyPr/>
          <a:lstStyle/>
          <a:p>
            <a:endParaRPr lang="en-IN"/>
          </a:p>
        </p:txBody>
      </p:sp>
      <p:sp>
        <p:nvSpPr>
          <p:cNvPr id="23" name="Line 10"/>
          <p:cNvSpPr>
            <a:spLocks noChangeShapeType="1"/>
          </p:cNvSpPr>
          <p:nvPr/>
        </p:nvSpPr>
        <p:spPr bwMode="auto">
          <a:xfrm flipV="1">
            <a:off x="6477000" y="5105400"/>
            <a:ext cx="0" cy="609600"/>
          </a:xfrm>
          <a:prstGeom prst="line">
            <a:avLst/>
          </a:prstGeom>
          <a:noFill/>
          <a:ln w="12700">
            <a:solidFill>
              <a:srgbClr val="000000"/>
            </a:solidFill>
            <a:round/>
            <a:headEnd type="none" w="sm" len="sm"/>
            <a:tailEnd type="stealth" w="med" len="lg"/>
          </a:ln>
        </p:spPr>
        <p:txBody>
          <a:bodyPr/>
          <a:lstStyle/>
          <a:p>
            <a:endParaRPr lang="en-IN"/>
          </a:p>
        </p:txBody>
      </p:sp>
      <p:sp>
        <p:nvSpPr>
          <p:cNvPr id="24" name="Rectangle 23"/>
          <p:cNvSpPr/>
          <p:nvPr/>
        </p:nvSpPr>
        <p:spPr>
          <a:xfrm>
            <a:off x="7467601" y="2438400"/>
            <a:ext cx="723275" cy="523220"/>
          </a:xfrm>
          <a:prstGeom prst="rect">
            <a:avLst/>
          </a:prstGeom>
        </p:spPr>
        <p:txBody>
          <a:bodyPr wrap="none">
            <a:spAutoFit/>
          </a:bodyPr>
          <a:lstStyle/>
          <a:p>
            <a:r>
              <a:rPr lang="en-US" sz="2800" i="1" dirty="0">
                <a:latin typeface="Constantia" pitchFamily="18" charset="0"/>
              </a:rPr>
              <a:t>-1/2</a:t>
            </a:r>
            <a:endParaRPr lang="en-US" sz="2800" i="1" dirty="0">
              <a:latin typeface="Constantia" pitchFamily="18" charset="0"/>
            </a:endParaRPr>
          </a:p>
        </p:txBody>
      </p:sp>
      <p:sp>
        <p:nvSpPr>
          <p:cNvPr id="25" name="Rectangle 24"/>
          <p:cNvSpPr/>
          <p:nvPr/>
        </p:nvSpPr>
        <p:spPr>
          <a:xfrm>
            <a:off x="7543801" y="5181600"/>
            <a:ext cx="800219" cy="523220"/>
          </a:xfrm>
          <a:prstGeom prst="rect">
            <a:avLst/>
          </a:prstGeom>
        </p:spPr>
        <p:txBody>
          <a:bodyPr wrap="none">
            <a:spAutoFit/>
          </a:bodyPr>
          <a:lstStyle/>
          <a:p>
            <a:r>
              <a:rPr lang="en-US" sz="2800" i="1" dirty="0">
                <a:latin typeface="Constantia" pitchFamily="18" charset="0"/>
              </a:rPr>
              <a:t>+1/2</a:t>
            </a:r>
            <a:endParaRPr lang="en-US" sz="2800" i="1" dirty="0">
              <a:latin typeface="Constantia" pitchFamily="18" charset="0"/>
            </a:endParaRPr>
          </a:p>
        </p:txBody>
      </p:sp>
      <p:sp>
        <p:nvSpPr>
          <p:cNvPr id="27" name="Footer Placeholder 26"/>
          <p:cNvSpPr>
            <a:spLocks noGrp="1"/>
          </p:cNvSpPr>
          <p:nvPr>
            <p:ph type="ftr" sz="quarter" idx="11"/>
          </p:nvPr>
        </p:nvSpPr>
        <p:spPr/>
        <p:txBody>
          <a:bodyPr/>
          <a:lstStyle/>
          <a:p>
            <a:r>
              <a:rPr lang="en-US" smtClean="0"/>
              <a:t>RDP</a:t>
            </a:r>
            <a:endParaRPr lang="en-US"/>
          </a:p>
        </p:txBody>
      </p:sp>
      <p:sp>
        <p:nvSpPr>
          <p:cNvPr id="26" name="Slide Number Placeholder 25"/>
          <p:cNvSpPr>
            <a:spLocks noGrp="1"/>
          </p:cNvSpPr>
          <p:nvPr>
            <p:ph type="sldNum" sz="quarter" idx="12"/>
          </p:nvPr>
        </p:nvSpPr>
        <p:spPr/>
        <p:txBody>
          <a:bodyPr/>
          <a:lstStyle/>
          <a:p>
            <a:fld id="{B6F15528-21DE-4FAA-801E-634DDDAF4B2B}" type="slidenum">
              <a:rPr lang="en-US" smtClean="0"/>
              <a:pPr/>
              <a:t>9</a:t>
            </a:fld>
            <a:endParaRPr lang="en-US"/>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424</TotalTime>
  <Words>1232</Words>
  <Application>Microsoft Office PowerPoint</Application>
  <PresentationFormat>Widescreen</PresentationFormat>
  <Paragraphs>234</Paragraphs>
  <Slides>25</Slides>
  <Notes>0</Notes>
  <HiddenSlides>0</HiddenSlides>
  <MMClips>0</MMClips>
  <ScaleCrop>false</ScaleCrop>
  <HeadingPairs>
    <vt:vector size="6" baseType="variant">
      <vt:variant>
        <vt:lpstr>Fonts Used</vt:lpstr>
      </vt:variant>
      <vt:variant>
        <vt:i4>12</vt:i4>
      </vt:variant>
      <vt:variant>
        <vt:lpstr>Theme</vt:lpstr>
      </vt:variant>
      <vt:variant>
        <vt:i4>1</vt:i4>
      </vt:variant>
      <vt:variant>
        <vt:lpstr>Slide Titles</vt:lpstr>
      </vt:variant>
      <vt:variant>
        <vt:i4>25</vt:i4>
      </vt:variant>
    </vt:vector>
  </HeadingPairs>
  <TitlesOfParts>
    <vt:vector size="38" baseType="lpstr">
      <vt:lpstr>Aharoni</vt:lpstr>
      <vt:lpstr>Andalus</vt:lpstr>
      <vt:lpstr>Arial</vt:lpstr>
      <vt:lpstr>Calibri</vt:lpstr>
      <vt:lpstr>Calibri Light</vt:lpstr>
      <vt:lpstr>Castellar</vt:lpstr>
      <vt:lpstr>Constantia</vt:lpstr>
      <vt:lpstr>新細明體</vt:lpstr>
      <vt:lpstr>Symbol</vt:lpstr>
      <vt:lpstr>Times New Roman</vt:lpstr>
      <vt:lpstr>Wingdings</vt:lpstr>
      <vt:lpstr>Wingdings 2</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roopali</dc:creator>
  <cp:lastModifiedBy>User</cp:lastModifiedBy>
  <cp:revision>73</cp:revision>
  <dcterms:created xsi:type="dcterms:W3CDTF">2006-08-16T00:00:00Z</dcterms:created>
  <dcterms:modified xsi:type="dcterms:W3CDTF">2024-09-13T11:45:49Z</dcterms:modified>
</cp:coreProperties>
</file>