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sldIdLst>
    <p:sldId id="304" r:id="rId2"/>
    <p:sldId id="256" r:id="rId3"/>
    <p:sldId id="257" r:id="rId4"/>
    <p:sldId id="290" r:id="rId5"/>
    <p:sldId id="258" r:id="rId6"/>
    <p:sldId id="259" r:id="rId7"/>
    <p:sldId id="260" r:id="rId8"/>
    <p:sldId id="261" r:id="rId9"/>
    <p:sldId id="262" r:id="rId10"/>
    <p:sldId id="263" r:id="rId11"/>
    <p:sldId id="264" r:id="rId12"/>
    <p:sldId id="266" r:id="rId13"/>
    <p:sldId id="267" r:id="rId14"/>
    <p:sldId id="268" r:id="rId15"/>
    <p:sldId id="269" r:id="rId16"/>
    <p:sldId id="270" r:id="rId17"/>
    <p:sldId id="271" r:id="rId18"/>
    <p:sldId id="272" r:id="rId19"/>
    <p:sldId id="291" r:id="rId20"/>
    <p:sldId id="292" r:id="rId21"/>
    <p:sldId id="293" r:id="rId22"/>
    <p:sldId id="294" r:id="rId23"/>
    <p:sldId id="276" r:id="rId24"/>
    <p:sldId id="295" r:id="rId25"/>
    <p:sldId id="278" r:id="rId26"/>
    <p:sldId id="280" r:id="rId27"/>
    <p:sldId id="281" r:id="rId28"/>
    <p:sldId id="282" r:id="rId29"/>
    <p:sldId id="283" r:id="rId30"/>
    <p:sldId id="284" r:id="rId31"/>
    <p:sldId id="309" r:id="rId32"/>
    <p:sldId id="286" r:id="rId33"/>
    <p:sldId id="287" r:id="rId34"/>
    <p:sldId id="296" r:id="rId35"/>
    <p:sldId id="301" r:id="rId36"/>
    <p:sldId id="305" r:id="rId37"/>
    <p:sldId id="302" r:id="rId38"/>
    <p:sldId id="288" r:id="rId39"/>
    <p:sldId id="30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714" y="8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D15C24-1CCF-4DB6-B94A-151FC8560D67}" type="datetimeFigureOut">
              <a:rPr lang="en-GB" smtClean="0"/>
              <a:pPr/>
              <a:t>13/09/2024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495B6B-416B-4E8F-BEC9-E5BCC7B83A86}" type="slidenum">
              <a:rPr lang="en-GB" smtClean="0"/>
              <a:pPr/>
              <a:t>‹#›</a:t>
            </a:fld>
            <a:endParaRPr lang="en-GB"/>
          </a:p>
        </p:txBody>
      </p:sp>
    </p:spTree>
    <p:extLst>
      <p:ext uri="{BB962C8B-B14F-4D97-AF65-F5344CB8AC3E}">
        <p14:creationId xmlns:p14="http://schemas.microsoft.com/office/powerpoint/2010/main" val="111440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3495B6B-416B-4E8F-BEC9-E5BCC7B83A86}" type="slidenum">
              <a:rPr lang="en-GB" smtClean="0"/>
              <a:pPr/>
              <a:t>16</a:t>
            </a:fld>
            <a:endParaRPr lang="en-GB"/>
          </a:p>
        </p:txBody>
      </p:sp>
    </p:spTree>
    <p:extLst>
      <p:ext uri="{BB962C8B-B14F-4D97-AF65-F5344CB8AC3E}">
        <p14:creationId xmlns:p14="http://schemas.microsoft.com/office/powerpoint/2010/main" val="4086281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3213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975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0862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716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r>
              <a:rPr lang="en-US" smtClean="0"/>
              <a:t>RDP</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56749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smtClean="0"/>
              <a:t>RDP</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4259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88157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63139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09256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54594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381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RDP</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7" name="TextBox 6"/>
          <p:cNvSpPr txBox="1"/>
          <p:nvPr userDrawn="1"/>
        </p:nvSpPr>
        <p:spPr>
          <a:xfrm rot="19801532">
            <a:off x="1978570" y="2937732"/>
            <a:ext cx="8610600" cy="769441"/>
          </a:xfrm>
          <a:prstGeom prst="rect">
            <a:avLst/>
          </a:prstGeom>
          <a:noFill/>
        </p:spPr>
        <p:txBody>
          <a:bodyPr wrap="square" rtlCol="0">
            <a:spAutoFit/>
          </a:bodyPr>
          <a:lstStyle/>
          <a:p>
            <a:r>
              <a:rPr lang="en-US" sz="44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400" b="1" dirty="0">
              <a:solidFill>
                <a:schemeClr val="bg2"/>
              </a:solidFill>
              <a:latin typeface="Times New Roman" panose="02020603050405020304" pitchFamily="18" charset="0"/>
              <a:cs typeface="Times New Roman" panose="02020603050405020304" pitchFamily="18" charset="0"/>
            </a:endParaRPr>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3333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200" y="-152400"/>
            <a:ext cx="8229600" cy="1143000"/>
          </a:xfrm>
        </p:spPr>
        <p:txBody>
          <a:bodyPr>
            <a:normAutofit fontScale="90000"/>
          </a:bodyPr>
          <a:lstStyle/>
          <a:p>
            <a:pPr eaLnBrk="1" hangingPunct="1">
              <a:defRPr/>
            </a:pPr>
            <a:r>
              <a:rPr lang="en-US" sz="3200" dirty="0">
                <a:solidFill>
                  <a:srgbClr val="FF0000"/>
                </a:solidFill>
                <a:latin typeface="Times New Roman" pitchFamily="18" charset="0"/>
                <a:cs typeface="Times New Roman" pitchFamily="18" charset="0"/>
              </a:rPr>
              <a:t/>
            </a:r>
            <a:br>
              <a:rPr lang="en-US" sz="3200" dirty="0">
                <a:solidFill>
                  <a:srgbClr val="FF0000"/>
                </a:solidFill>
                <a:latin typeface="Times New Roman" pitchFamily="18" charset="0"/>
                <a:cs typeface="Times New Roman" pitchFamily="18" charset="0"/>
              </a:rPr>
            </a:br>
            <a:r>
              <a:rPr lang="en-US" sz="3200" dirty="0">
                <a:solidFill>
                  <a:srgbClr val="FF0000"/>
                </a:solidFill>
                <a:latin typeface="Times New Roman" pitchFamily="18" charset="0"/>
                <a:cs typeface="Times New Roman" pitchFamily="18" charset="0"/>
              </a:rPr>
              <a:t> </a:t>
            </a:r>
            <a:r>
              <a:rPr lang="en-US" sz="5400" dirty="0">
                <a:solidFill>
                  <a:srgbClr val="FF0000"/>
                </a:solidFill>
                <a:latin typeface="Times New Roman" pitchFamily="18" charset="0"/>
                <a:cs typeface="Times New Roman" pitchFamily="18" charset="0"/>
              </a:rPr>
              <a:t>Mass spectroscopy</a:t>
            </a:r>
          </a:p>
        </p:txBody>
      </p:sp>
      <p:sp>
        <p:nvSpPr>
          <p:cNvPr id="8" name="Footer Placeholder 7"/>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26336" y="64222"/>
            <a:ext cx="11379200" cy="923330"/>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spcBef>
                <a:spcPts val="0"/>
              </a:spcBef>
              <a:defRPr/>
            </a:pPr>
            <a:r>
              <a:rPr lang="en-US" sz="5400" b="1" cap="all" dirty="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onotype Corsiva" pitchFamily="66" charset="0"/>
                <a:cs typeface="+mn-cs"/>
              </a:rPr>
              <a:t>Mass spectrometry</a:t>
            </a:r>
          </a:p>
        </p:txBody>
      </p:sp>
      <p:sp>
        <p:nvSpPr>
          <p:cNvPr id="9" name="Subtitle 2"/>
          <p:cNvSpPr>
            <a:spLocks noGrp="1"/>
          </p:cNvSpPr>
          <p:nvPr>
            <p:ph idx="1"/>
          </p:nvPr>
        </p:nvSpPr>
        <p:spPr/>
        <p:txBody>
          <a:bodyPr>
            <a:normAutofit/>
          </a:bodyPr>
          <a:lstStyle/>
          <a:p>
            <a:pPr algn="just" eaLnBrk="1" hangingPunct="1"/>
            <a:r>
              <a:rPr lang="en-US" dirty="0" smtClean="0">
                <a:solidFill>
                  <a:srgbClr val="7030A0"/>
                </a:solidFill>
                <a:latin typeface="Times New Roman" pitchFamily="18" charset="0"/>
                <a:cs typeface="Times New Roman" pitchFamily="18" charset="0"/>
              </a:rPr>
              <a:t>Mass spectrometry is the most accurate method for determining the molecular mass of the compound and its elemental composition. </a:t>
            </a:r>
          </a:p>
        </p:txBody>
      </p:sp>
      <p:sp>
        <p:nvSpPr>
          <p:cNvPr id="7" name="Footer Placeholder 6"/>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2057400" y="609600"/>
            <a:ext cx="8610600" cy="5410200"/>
          </a:xfrm>
          <a:prstGeom prst="rect">
            <a:avLst/>
          </a:prstGeom>
        </p:spPr>
        <p:txBody>
          <a:bodyPr/>
          <a:lstStyle/>
          <a:p>
            <a:pPr marL="342900" indent="-342900">
              <a:lnSpc>
                <a:spcPct val="200000"/>
              </a:lnSpc>
              <a:spcBef>
                <a:spcPct val="20000"/>
              </a:spcBef>
              <a:buFont typeface="Wingdings" pitchFamily="2" charset="2"/>
              <a:buChar char="Ø"/>
              <a:defRPr/>
            </a:pPr>
            <a:r>
              <a:rPr lang="en-US" sz="2400" dirty="0">
                <a:solidFill>
                  <a:srgbClr val="7030A0"/>
                </a:solidFill>
                <a:latin typeface="Times New Roman" pitchFamily="18" charset="0"/>
              </a:rPr>
              <a:t> Technique in which the sample is converted in to rapidly moving positive ion, which are then separated and characterized.</a:t>
            </a:r>
          </a:p>
          <a:p>
            <a:pPr marL="342900" indent="-342900">
              <a:lnSpc>
                <a:spcPct val="200000"/>
              </a:lnSpc>
              <a:spcBef>
                <a:spcPct val="20000"/>
              </a:spcBef>
              <a:buFont typeface="Wingdings" pitchFamily="2" charset="2"/>
              <a:buChar char="Ø"/>
              <a:defRPr/>
            </a:pPr>
            <a:r>
              <a:rPr lang="en-US" sz="2400" dirty="0">
                <a:solidFill>
                  <a:srgbClr val="7030A0"/>
                </a:solidFill>
                <a:latin typeface="Times New Roman" pitchFamily="18" charset="0"/>
              </a:rPr>
              <a:t> Also called positive ion spectroscopy.</a:t>
            </a:r>
          </a:p>
        </p:txBody>
      </p:sp>
      <p:sp>
        <p:nvSpPr>
          <p:cNvPr id="3" name="Rectangle 2"/>
          <p:cNvSpPr/>
          <p:nvPr/>
        </p:nvSpPr>
        <p:spPr>
          <a:xfrm>
            <a:off x="2057400" y="3124200"/>
            <a:ext cx="8458200" cy="2862322"/>
          </a:xfrm>
          <a:prstGeom prst="rect">
            <a:avLst/>
          </a:prstGeom>
        </p:spPr>
        <p:txBody>
          <a:bodyPr wrap="square">
            <a:spAutoFit/>
          </a:bodyPr>
          <a:lstStyle/>
          <a:p>
            <a:pPr algn="just">
              <a:lnSpc>
                <a:spcPct val="150000"/>
              </a:lnSpc>
              <a:buFont typeface="Wingdings" pitchFamily="2" charset="2"/>
              <a:buChar char="Ø"/>
            </a:pPr>
            <a:r>
              <a:rPr lang="en-US" sz="2400" dirty="0">
                <a:solidFill>
                  <a:srgbClr val="7030A0"/>
                </a:solidFill>
                <a:latin typeface="Times New Roman" pitchFamily="18" charset="0"/>
              </a:rPr>
              <a:t>All the samples are not going to be analyzed in the mass spectroscopy.</a:t>
            </a:r>
          </a:p>
          <a:p>
            <a:pPr algn="just">
              <a:lnSpc>
                <a:spcPct val="150000"/>
              </a:lnSpc>
              <a:buFont typeface="Wingdings" pitchFamily="2" charset="2"/>
              <a:buChar char="Ø"/>
            </a:pPr>
            <a:endParaRPr lang="en-US" sz="2400" dirty="0">
              <a:solidFill>
                <a:srgbClr val="7030A0"/>
              </a:solidFill>
              <a:latin typeface="Times New Roman" pitchFamily="18" charset="0"/>
            </a:endParaRPr>
          </a:p>
          <a:p>
            <a:pPr algn="just">
              <a:lnSpc>
                <a:spcPct val="150000"/>
              </a:lnSpc>
              <a:buFont typeface="Wingdings" pitchFamily="2" charset="2"/>
              <a:buChar char="Ø"/>
            </a:pPr>
            <a:r>
              <a:rPr lang="en-US" sz="2400" dirty="0">
                <a:solidFill>
                  <a:srgbClr val="7030A0"/>
                </a:solidFill>
                <a:latin typeface="Times New Roman" pitchFamily="18" charset="0"/>
              </a:rPr>
              <a:t>Which have </a:t>
            </a:r>
            <a:r>
              <a:rPr lang="en-US" sz="2400" dirty="0" err="1">
                <a:solidFill>
                  <a:srgbClr val="7030A0"/>
                </a:solidFill>
                <a:latin typeface="Times New Roman" pitchFamily="18" charset="0"/>
              </a:rPr>
              <a:t>vapour</a:t>
            </a:r>
            <a:r>
              <a:rPr lang="en-US" sz="2400" dirty="0">
                <a:solidFill>
                  <a:srgbClr val="7030A0"/>
                </a:solidFill>
                <a:latin typeface="Times New Roman" pitchFamily="18" charset="0"/>
              </a:rPr>
              <a:t> pressure of 10</a:t>
            </a:r>
            <a:r>
              <a:rPr lang="en-US" sz="2400" baseline="30000" dirty="0">
                <a:solidFill>
                  <a:srgbClr val="7030A0"/>
                </a:solidFill>
                <a:latin typeface="Times New Roman" pitchFamily="18" charset="0"/>
              </a:rPr>
              <a:t>-7</a:t>
            </a:r>
            <a:r>
              <a:rPr lang="en-US" sz="2400" dirty="0">
                <a:solidFill>
                  <a:srgbClr val="7030A0"/>
                </a:solidFill>
                <a:latin typeface="Times New Roman" pitchFamily="18" charset="0"/>
              </a:rPr>
              <a:t> mm Hg Molecules which are </a:t>
            </a:r>
            <a:r>
              <a:rPr lang="en-US" sz="2400" dirty="0" err="1">
                <a:solidFill>
                  <a:srgbClr val="7030A0"/>
                </a:solidFill>
                <a:latin typeface="Times New Roman" pitchFamily="18" charset="0"/>
              </a:rPr>
              <a:t>thermolabile</a:t>
            </a:r>
            <a:r>
              <a:rPr lang="en-US" sz="2400" dirty="0">
                <a:solidFill>
                  <a:srgbClr val="7030A0"/>
                </a:solidFill>
                <a:latin typeface="Times New Roman" pitchFamily="18" charset="0"/>
              </a:rPr>
              <a:t>.</a:t>
            </a:r>
          </a:p>
        </p:txBody>
      </p:sp>
      <p:sp>
        <p:nvSpPr>
          <p:cNvPr id="6" name="Footer Placeholder 5"/>
          <p:cNvSpPr>
            <a:spLocks noGrp="1"/>
          </p:cNvSpPr>
          <p:nvPr>
            <p:ph type="ftr" sz="quarter" idx="11"/>
          </p:nvPr>
        </p:nvSpPr>
        <p:spPr/>
        <p:txBody>
          <a:bodyPr/>
          <a:lstStyle/>
          <a:p>
            <a:r>
              <a:rPr lang="en-US" smtClean="0"/>
              <a:t>RDP</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752600" y="0"/>
            <a:ext cx="8915400" cy="6858000"/>
          </a:xfrm>
          <a:prstGeom prst="rect">
            <a:avLst/>
          </a:prstGeom>
        </p:spPr>
        <p:txBody>
          <a:bodyPr/>
          <a:lstStyle/>
          <a:p>
            <a:pPr marL="342900" indent="-342900">
              <a:lnSpc>
                <a:spcPct val="150000"/>
              </a:lnSpc>
              <a:spcBef>
                <a:spcPct val="20000"/>
              </a:spcBef>
              <a:defRPr/>
            </a:pPr>
            <a:r>
              <a:rPr lang="en-US" sz="2800" b="1" i="1" dirty="0">
                <a:solidFill>
                  <a:srgbClr val="0070C0"/>
                </a:solidFill>
                <a:latin typeface="Times New Roman" pitchFamily="18" charset="0"/>
              </a:rPr>
              <a:t>Ions can be generated by several ways:</a:t>
            </a:r>
          </a:p>
          <a:p>
            <a:pPr marL="342900" indent="-342900">
              <a:lnSpc>
                <a:spcPct val="150000"/>
              </a:lnSpc>
              <a:spcBef>
                <a:spcPct val="20000"/>
              </a:spcBef>
              <a:defRPr/>
            </a:pPr>
            <a:r>
              <a:rPr lang="en-US" sz="2800" dirty="0">
                <a:solidFill>
                  <a:srgbClr val="7030A0"/>
                </a:solidFill>
                <a:latin typeface="Times New Roman" pitchFamily="18" charset="0"/>
              </a:rPr>
              <a:t>1. By electron bombardment.</a:t>
            </a:r>
          </a:p>
          <a:p>
            <a:pPr marL="342900" indent="-342900">
              <a:lnSpc>
                <a:spcPct val="150000"/>
              </a:lnSpc>
              <a:spcBef>
                <a:spcPct val="20000"/>
              </a:spcBef>
              <a:defRPr/>
            </a:pPr>
            <a:r>
              <a:rPr lang="en-US" sz="2800" dirty="0">
                <a:solidFill>
                  <a:srgbClr val="7030A0"/>
                </a:solidFill>
                <a:latin typeface="Times New Roman" pitchFamily="18" charset="0"/>
              </a:rPr>
              <a:t>2. by exposing sample to high intensity laser light.</a:t>
            </a:r>
          </a:p>
          <a:p>
            <a:pPr marL="342900" indent="-342900">
              <a:lnSpc>
                <a:spcPct val="150000"/>
              </a:lnSpc>
              <a:spcBef>
                <a:spcPct val="20000"/>
              </a:spcBef>
              <a:defRPr/>
            </a:pPr>
            <a:endParaRPr lang="en-US" dirty="0">
              <a:latin typeface="Times New Roman" pitchFamily="18" charset="0"/>
            </a:endParaRPr>
          </a:p>
          <a:p>
            <a:pPr marL="342900" indent="-342900">
              <a:lnSpc>
                <a:spcPct val="150000"/>
              </a:lnSpc>
              <a:spcBef>
                <a:spcPct val="20000"/>
              </a:spcBef>
              <a:defRPr/>
            </a:pPr>
            <a:r>
              <a:rPr lang="en-US" sz="2800" b="1" dirty="0">
                <a:solidFill>
                  <a:srgbClr val="0070C0"/>
                </a:solidFill>
                <a:latin typeface="Times New Roman" pitchFamily="18" charset="0"/>
              </a:rPr>
              <a:t>Three main process that occur in the mass spectroscopy are:</a:t>
            </a:r>
          </a:p>
          <a:p>
            <a:pPr marL="342900" indent="-342900">
              <a:lnSpc>
                <a:spcPct val="150000"/>
              </a:lnSpc>
              <a:spcBef>
                <a:spcPct val="20000"/>
              </a:spcBef>
              <a:defRPr/>
            </a:pPr>
            <a:r>
              <a:rPr lang="en-US" sz="2800" dirty="0">
                <a:solidFill>
                  <a:srgbClr val="7030A0"/>
                </a:solidFill>
                <a:latin typeface="Times New Roman" pitchFamily="18" charset="0"/>
              </a:rPr>
              <a:t>1. Ionization</a:t>
            </a:r>
          </a:p>
          <a:p>
            <a:pPr marL="342900" indent="-342900">
              <a:lnSpc>
                <a:spcPct val="150000"/>
              </a:lnSpc>
              <a:spcBef>
                <a:spcPct val="20000"/>
              </a:spcBef>
              <a:defRPr/>
            </a:pPr>
            <a:r>
              <a:rPr lang="en-US" sz="2800" dirty="0">
                <a:solidFill>
                  <a:srgbClr val="7030A0"/>
                </a:solidFill>
                <a:latin typeface="Times New Roman" pitchFamily="18" charset="0"/>
              </a:rPr>
              <a:t>2. Sorting of ions</a:t>
            </a:r>
          </a:p>
          <a:p>
            <a:pPr marL="342900" indent="-342900">
              <a:lnSpc>
                <a:spcPct val="150000"/>
              </a:lnSpc>
              <a:spcBef>
                <a:spcPct val="20000"/>
              </a:spcBef>
              <a:defRPr/>
            </a:pPr>
            <a:r>
              <a:rPr lang="en-US" sz="2800" dirty="0">
                <a:solidFill>
                  <a:srgbClr val="7030A0"/>
                </a:solidFill>
                <a:latin typeface="Times New Roman" pitchFamily="18" charset="0"/>
              </a:rPr>
              <a:t>3. Detection</a:t>
            </a: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81200" y="304800"/>
            <a:ext cx="8229600" cy="6324600"/>
          </a:xfrm>
          <a:prstGeom prst="rect">
            <a:avLst/>
          </a:prstGeom>
        </p:spPr>
        <p:txBody>
          <a:bodyPr/>
          <a:lstStyle/>
          <a:p>
            <a:pPr marL="342900" indent="-342900">
              <a:lnSpc>
                <a:spcPct val="200000"/>
              </a:lnSpc>
              <a:spcBef>
                <a:spcPct val="20000"/>
              </a:spcBef>
              <a:buFont typeface="Wingdings" pitchFamily="2" charset="2"/>
              <a:buChar char="Ø"/>
              <a:defRPr/>
            </a:pPr>
            <a:r>
              <a:rPr lang="en-US" sz="2800" dirty="0">
                <a:solidFill>
                  <a:srgbClr val="7030A0"/>
                </a:solidFill>
                <a:latin typeface="Times New Roman" pitchFamily="18" charset="0"/>
              </a:rPr>
              <a:t> So the technique involves conversion of sample in to ions and ion fragments and deals with the study of charged molecules and fragment ions, the relative intensity was obtained from correlating their mass charge ratio.</a:t>
            </a:r>
          </a:p>
          <a:p>
            <a:pPr marL="342900" indent="-342900">
              <a:lnSpc>
                <a:spcPct val="200000"/>
              </a:lnSpc>
              <a:spcBef>
                <a:spcPct val="20000"/>
              </a:spcBef>
              <a:buFont typeface="Wingdings" pitchFamily="2" charset="2"/>
              <a:buChar char="Ø"/>
              <a:defRPr/>
            </a:pPr>
            <a:r>
              <a:rPr lang="en-US" sz="2800" dirty="0">
                <a:solidFill>
                  <a:srgbClr val="7030A0"/>
                </a:solidFill>
                <a:latin typeface="Times New Roman" pitchFamily="18" charset="0"/>
              </a:rPr>
              <a:t> Designated as M/e</a:t>
            </a:r>
          </a:p>
          <a:p>
            <a:pPr marL="342900" indent="-342900">
              <a:lnSpc>
                <a:spcPct val="200000"/>
              </a:lnSpc>
              <a:spcBef>
                <a:spcPct val="20000"/>
              </a:spcBef>
              <a:buFont typeface="Arial" pitchFamily="34" charset="0"/>
              <a:buChar char="•"/>
              <a:defRPr/>
            </a:pPr>
            <a:endParaRPr lang="en-US" sz="2800" dirty="0">
              <a:solidFill>
                <a:srgbClr val="7030A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981200" y="0"/>
            <a:ext cx="8229600" cy="6553200"/>
          </a:xfrm>
          <a:prstGeom prst="rect">
            <a:avLst/>
          </a:prstGeom>
        </p:spPr>
        <p:txBody>
          <a:bodyPr/>
          <a:lstStyle/>
          <a:p>
            <a:pPr marL="342900" indent="-342900">
              <a:spcBef>
                <a:spcPct val="20000"/>
              </a:spcBef>
              <a:defRPr/>
            </a:pPr>
            <a:r>
              <a:rPr lang="en-US" sz="3200" b="1" dirty="0">
                <a:solidFill>
                  <a:srgbClr val="FF0000"/>
                </a:solidFill>
                <a:latin typeface="Times New Roman" pitchFamily="18" charset="0"/>
              </a:rPr>
              <a:t>MECHANISM </a:t>
            </a:r>
          </a:p>
          <a:p>
            <a:pPr marL="342900" indent="-342900">
              <a:spcBef>
                <a:spcPct val="20000"/>
              </a:spcBef>
              <a:buFont typeface="Arial" pitchFamily="34" charset="0"/>
              <a:buChar char="•"/>
              <a:defRPr/>
            </a:pPr>
            <a:endParaRPr lang="en-US" sz="600" b="1" dirty="0">
              <a:solidFill>
                <a:srgbClr val="FF0000"/>
              </a:solidFill>
              <a:latin typeface="Times New Roman" pitchFamily="18" charset="0"/>
            </a:endParaRPr>
          </a:p>
          <a:p>
            <a:pPr marL="342900" indent="-342900">
              <a:lnSpc>
                <a:spcPct val="200000"/>
              </a:lnSpc>
              <a:spcBef>
                <a:spcPct val="20000"/>
              </a:spcBef>
              <a:buFont typeface="Wingdings" pitchFamily="2" charset="2"/>
              <a:buChar char="Ø"/>
              <a:defRPr/>
            </a:pPr>
            <a:r>
              <a:rPr lang="en-US" sz="2800" dirty="0">
                <a:solidFill>
                  <a:srgbClr val="7030A0"/>
                </a:solidFill>
                <a:latin typeface="Times New Roman" pitchFamily="18" charset="0"/>
              </a:rPr>
              <a:t>If atom or a molecule looses or gains an electron it posses a electrical charge on it.</a:t>
            </a:r>
          </a:p>
          <a:p>
            <a:pPr marL="342900" indent="-342900">
              <a:lnSpc>
                <a:spcPct val="200000"/>
              </a:lnSpc>
              <a:spcBef>
                <a:spcPct val="20000"/>
              </a:spcBef>
              <a:buFont typeface="Wingdings" pitchFamily="2" charset="2"/>
              <a:buChar char="Ø"/>
              <a:defRPr/>
            </a:pPr>
            <a:r>
              <a:rPr lang="en-US" sz="2800" dirty="0">
                <a:solidFill>
                  <a:srgbClr val="7030A0"/>
                </a:solidFill>
                <a:latin typeface="Times New Roman" pitchFamily="18" charset="0"/>
              </a:rPr>
              <a:t>If it looses an electron it attains a positive charge.</a:t>
            </a:r>
          </a:p>
          <a:p>
            <a:pPr marL="342900" indent="-342900">
              <a:lnSpc>
                <a:spcPct val="200000"/>
              </a:lnSpc>
              <a:spcBef>
                <a:spcPct val="20000"/>
              </a:spcBef>
              <a:buFont typeface="Wingdings" pitchFamily="2" charset="2"/>
              <a:buChar char="Ø"/>
              <a:defRPr/>
            </a:pPr>
            <a:r>
              <a:rPr lang="en-US" sz="2800" dirty="0">
                <a:solidFill>
                  <a:srgbClr val="7030A0"/>
                </a:solidFill>
                <a:latin typeface="Times New Roman" pitchFamily="18" charset="0"/>
              </a:rPr>
              <a:t>If it gains an electron it attains negative charge, then the resulting charged molecule or atom is called as ion, process is called as ionization</a:t>
            </a:r>
            <a:r>
              <a:rPr lang="en-US" sz="2800" dirty="0">
                <a:latin typeface="Times New Roman" pitchFamily="18" charset="0"/>
              </a:rPr>
              <a:t>.</a:t>
            </a:r>
          </a:p>
          <a:p>
            <a:pPr marL="342900" indent="-342900">
              <a:spcBef>
                <a:spcPct val="20000"/>
              </a:spcBef>
              <a:buFont typeface="Arial" pitchFamily="34" charset="0"/>
              <a:buChar char="•"/>
              <a:defRPr/>
            </a:pPr>
            <a:endParaRPr lang="en-US" sz="2800" dirty="0">
              <a:latin typeface="Times New Roman" pitchFamily="18" charset="0"/>
            </a:endParaRPr>
          </a:p>
          <a:p>
            <a:pPr marL="342900" indent="-342900">
              <a:spcBef>
                <a:spcPct val="20000"/>
              </a:spcBef>
              <a:buFont typeface="Arial" pitchFamily="34" charset="0"/>
              <a:buChar char="•"/>
              <a:defRPr/>
            </a:pPr>
            <a:endParaRPr lang="en-US" sz="2800" dirty="0">
              <a:latin typeface="Times New Roman" pitchFamily="18" charset="0"/>
            </a:endParaRPr>
          </a:p>
          <a:p>
            <a:pPr marL="342900" indent="-342900">
              <a:spcBef>
                <a:spcPct val="20000"/>
              </a:spcBef>
              <a:buFont typeface="Arial" pitchFamily="34" charset="0"/>
              <a:buChar char="•"/>
              <a:defRPr/>
            </a:pPr>
            <a:endParaRPr lang="en-US" sz="2800" dirty="0"/>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81200" y="381000"/>
            <a:ext cx="8229600" cy="6172200"/>
          </a:xfrm>
          <a:prstGeom prst="rect">
            <a:avLst/>
          </a:prstGeom>
        </p:spPr>
        <p:txBody>
          <a:bodyPr/>
          <a:lstStyle/>
          <a:p>
            <a:pPr marL="342900" indent="-342900" algn="just">
              <a:lnSpc>
                <a:spcPct val="200000"/>
              </a:lnSpc>
              <a:spcBef>
                <a:spcPct val="20000"/>
              </a:spcBef>
              <a:buFont typeface="Wingdings" pitchFamily="2" charset="2"/>
              <a:buChar char="Ø"/>
              <a:defRPr/>
            </a:pPr>
            <a:r>
              <a:rPr lang="en-US" sz="2800" dirty="0">
                <a:solidFill>
                  <a:srgbClr val="7030A0"/>
                </a:solidFill>
                <a:latin typeface="Times New Roman" pitchFamily="18" charset="0"/>
              </a:rPr>
              <a:t>The mass spectrometer is an instrument which measures the mass of the individual molecules.</a:t>
            </a:r>
          </a:p>
          <a:p>
            <a:pPr marL="342900" indent="-342900" algn="just">
              <a:lnSpc>
                <a:spcPct val="200000"/>
              </a:lnSpc>
              <a:spcBef>
                <a:spcPct val="20000"/>
              </a:spcBef>
              <a:buFont typeface="Wingdings" pitchFamily="2" charset="2"/>
              <a:buChar char="Ø"/>
              <a:defRPr/>
            </a:pPr>
            <a:r>
              <a:rPr lang="en-US" sz="2800" dirty="0">
                <a:solidFill>
                  <a:srgbClr val="7030A0"/>
                </a:solidFill>
                <a:latin typeface="Times New Roman" pitchFamily="18" charset="0"/>
              </a:rPr>
              <a:t>It does not measure the molecular mass directly but it measure the mass to charge ratio of the ions</a:t>
            </a:r>
          </a:p>
          <a:p>
            <a:pPr marL="342900" indent="-342900">
              <a:lnSpc>
                <a:spcPct val="200000"/>
              </a:lnSpc>
              <a:spcBef>
                <a:spcPct val="20000"/>
              </a:spcBef>
              <a:buFont typeface="Arial" pitchFamily="34" charset="0"/>
              <a:buChar char="•"/>
              <a:defRPr/>
            </a:pPr>
            <a:endParaRPr lang="en-US" sz="2800" dirty="0">
              <a:solidFill>
                <a:srgbClr val="7030A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9600" y="381000"/>
            <a:ext cx="8229600" cy="1143000"/>
          </a:xfrm>
        </p:spPr>
        <p:txBody>
          <a:bodyPr>
            <a:normAutofit fontScale="90000"/>
          </a:bodyPr>
          <a:lstStyle/>
          <a:p>
            <a:pPr>
              <a:defRPr/>
            </a:pPr>
            <a:r>
              <a:rPr lang="en-US" b="1" dirty="0" smtClean="0">
                <a:solidFill>
                  <a:srgbClr val="FF0000"/>
                </a:solidFill>
              </a:rPr>
              <a:t>PRINCIPLE:</a:t>
            </a:r>
            <a:r>
              <a:rPr lang="en-US" dirty="0" smtClean="0">
                <a:solidFill>
                  <a:srgbClr val="FF0000"/>
                </a:solidFill>
              </a:rPr>
              <a:t/>
            </a:r>
            <a:br>
              <a:rPr lang="en-US" dirty="0" smtClean="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normAutofit/>
          </a:bodyPr>
          <a:lstStyle/>
          <a:p>
            <a:pPr algn="just">
              <a:lnSpc>
                <a:spcPct val="80000"/>
              </a:lnSpc>
            </a:pPr>
            <a:r>
              <a:rPr lang="en-IN" dirty="0" smtClean="0">
                <a:solidFill>
                  <a:srgbClr val="7030A0"/>
                </a:solidFill>
                <a:latin typeface="Times New Roman" pitchFamily="18" charset="0"/>
                <a:cs typeface="Times New Roman" pitchFamily="18" charset="0"/>
              </a:rPr>
              <a:t>Principle of Mass Spectra consists of 2 Steps:</a:t>
            </a:r>
          </a:p>
          <a:p>
            <a:pPr algn="just">
              <a:lnSpc>
                <a:spcPct val="80000"/>
              </a:lnSpc>
              <a:buNone/>
            </a:pPr>
            <a:endParaRPr lang="en-IN" dirty="0" smtClean="0">
              <a:solidFill>
                <a:srgbClr val="7030A0"/>
              </a:solidFill>
              <a:latin typeface="Times New Roman" pitchFamily="18" charset="0"/>
              <a:cs typeface="Times New Roman" pitchFamily="18" charset="0"/>
            </a:endParaRPr>
          </a:p>
          <a:p>
            <a:pPr algn="just">
              <a:lnSpc>
                <a:spcPct val="80000"/>
              </a:lnSpc>
              <a:buFont typeface="Gill Sans MT" pitchFamily="34" charset="0"/>
              <a:buAutoNum type="arabicPeriod"/>
            </a:pPr>
            <a:r>
              <a:rPr lang="en-IN" dirty="0" smtClean="0">
                <a:solidFill>
                  <a:srgbClr val="7030A0"/>
                </a:solidFill>
                <a:latin typeface="Times New Roman" pitchFamily="18" charset="0"/>
                <a:cs typeface="Times New Roman" pitchFamily="18" charset="0"/>
              </a:rPr>
              <a:t>Conversion of </a:t>
            </a:r>
            <a:r>
              <a:rPr lang="en-IN" b="1" i="1" dirty="0" smtClean="0">
                <a:solidFill>
                  <a:srgbClr val="7030A0"/>
                </a:solidFill>
                <a:latin typeface="Times New Roman" pitchFamily="18" charset="0"/>
                <a:cs typeface="Times New Roman" pitchFamily="18" charset="0"/>
              </a:rPr>
              <a:t>Neutral Molecule </a:t>
            </a:r>
            <a:r>
              <a:rPr lang="en-IN" dirty="0" smtClean="0">
                <a:solidFill>
                  <a:srgbClr val="7030A0"/>
                </a:solidFill>
                <a:latin typeface="Times New Roman" pitchFamily="18" charset="0"/>
                <a:cs typeface="Times New Roman" pitchFamily="18" charset="0"/>
              </a:rPr>
              <a:t>to </a:t>
            </a:r>
            <a:r>
              <a:rPr lang="en-IN" b="1" i="1" dirty="0" smtClean="0">
                <a:solidFill>
                  <a:srgbClr val="7030A0"/>
                </a:solidFill>
                <a:latin typeface="Times New Roman" pitchFamily="18" charset="0"/>
                <a:cs typeface="Times New Roman" pitchFamily="18" charset="0"/>
              </a:rPr>
              <a:t>Charged Molecule</a:t>
            </a:r>
            <a:r>
              <a:rPr lang="en-IN" dirty="0" smtClean="0">
                <a:solidFill>
                  <a:srgbClr val="7030A0"/>
                </a:solidFill>
                <a:latin typeface="Times New Roman" pitchFamily="18" charset="0"/>
                <a:cs typeface="Times New Roman" pitchFamily="18" charset="0"/>
              </a:rPr>
              <a:t>, preferably to a </a:t>
            </a:r>
            <a:r>
              <a:rPr lang="en-IN" b="1" i="1" dirty="0" smtClean="0">
                <a:solidFill>
                  <a:srgbClr val="7030A0"/>
                </a:solidFill>
                <a:latin typeface="Times New Roman" pitchFamily="18" charset="0"/>
                <a:cs typeface="Times New Roman" pitchFamily="18" charset="0"/>
              </a:rPr>
              <a:t>positively </a:t>
            </a:r>
            <a:r>
              <a:rPr lang="en-IN" dirty="0" smtClean="0">
                <a:solidFill>
                  <a:srgbClr val="7030A0"/>
                </a:solidFill>
                <a:latin typeface="Times New Roman" pitchFamily="18" charset="0"/>
                <a:cs typeface="Times New Roman" pitchFamily="18" charset="0"/>
              </a:rPr>
              <a:t>charged molecule.</a:t>
            </a:r>
          </a:p>
          <a:p>
            <a:pPr algn="just">
              <a:lnSpc>
                <a:spcPct val="80000"/>
              </a:lnSpc>
              <a:buFont typeface="Gill Sans MT" pitchFamily="34" charset="0"/>
              <a:buAutoNum type="arabicPeriod"/>
            </a:pPr>
            <a:r>
              <a:rPr lang="en-IN" dirty="0" smtClean="0">
                <a:solidFill>
                  <a:srgbClr val="7030A0"/>
                </a:solidFill>
                <a:latin typeface="Times New Roman" pitchFamily="18" charset="0"/>
                <a:cs typeface="Times New Roman" pitchFamily="18" charset="0"/>
              </a:rPr>
              <a:t>Separation of the positively charged fragments formed based on their masses by using electrical or magnetic field or both.</a:t>
            </a:r>
          </a:p>
          <a:p>
            <a:endParaRPr lang="en-GB" dirty="0">
              <a:latin typeface="Times New Roman" pitchFamily="18" charset="0"/>
              <a:cs typeface="Times New Roman" pitchFamily="18" charset="0"/>
            </a:endParaRPr>
          </a:p>
        </p:txBody>
      </p:sp>
      <p:sp>
        <p:nvSpPr>
          <p:cNvPr id="7" name="Footer Placeholder 6"/>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330450" y="533400"/>
            <a:ext cx="7499350" cy="4800600"/>
          </a:xfrm>
          <a:prstGeom prst="rect">
            <a:avLst/>
          </a:prstGeom>
        </p:spPr>
        <p:txBody>
          <a:bodyPr>
            <a:noAutofit/>
          </a:bodyPr>
          <a:lstStyle/>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Consider a molecule </a:t>
            </a:r>
            <a:r>
              <a:rPr lang="en-IN" sz="2000" b="1" dirty="0">
                <a:solidFill>
                  <a:srgbClr val="7030A0"/>
                </a:solidFill>
                <a:latin typeface="Times New Roman" pitchFamily="18" charset="0"/>
                <a:cs typeface="Times New Roman" pitchFamily="18" charset="0"/>
              </a:rPr>
              <a:t>M</a:t>
            </a:r>
            <a:r>
              <a:rPr lang="en-IN" sz="2000" dirty="0">
                <a:solidFill>
                  <a:srgbClr val="7030A0"/>
                </a:solidFill>
                <a:latin typeface="Times New Roman" pitchFamily="18" charset="0"/>
                <a:cs typeface="Times New Roman" pitchFamily="18" charset="0"/>
              </a:rPr>
              <a:t>, which is bombarded with a high beam of electrons (70eV)</a:t>
            </a:r>
          </a:p>
          <a:p>
            <a:pPr marL="342900" indent="-342900">
              <a:lnSpc>
                <a:spcPct val="80000"/>
              </a:lnSpc>
              <a:spcBef>
                <a:spcPct val="20000"/>
              </a:spcBef>
              <a:buFont typeface="Arial" pitchFamily="34" charset="0"/>
              <a:buChar char="•"/>
              <a:defRPr/>
            </a:pP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000" b="1" dirty="0">
                <a:solidFill>
                  <a:srgbClr val="7030A0"/>
                </a:solidFill>
                <a:latin typeface="Times New Roman" pitchFamily="18" charset="0"/>
                <a:cs typeface="Times New Roman" pitchFamily="18" charset="0"/>
              </a:rPr>
              <a:t>M + e</a:t>
            </a:r>
            <a:r>
              <a:rPr lang="en-IN" sz="2000" b="1" baseline="30000" dirty="0">
                <a:solidFill>
                  <a:srgbClr val="7030A0"/>
                </a:solidFill>
                <a:latin typeface="Times New Roman" pitchFamily="18" charset="0"/>
                <a:cs typeface="Times New Roman" pitchFamily="18" charset="0"/>
              </a:rPr>
              <a:t>- </a:t>
            </a:r>
            <a:r>
              <a:rPr lang="en-IN" sz="2000" b="1" dirty="0">
                <a:solidFill>
                  <a:srgbClr val="7030A0"/>
                </a:solidFill>
                <a:latin typeface="Times New Roman" pitchFamily="18" charset="0"/>
                <a:cs typeface="Times New Roman" pitchFamily="18" charset="0"/>
              </a:rPr>
              <a:t> </a:t>
            </a:r>
            <a:r>
              <a:rPr lang="en-IN" sz="2000" b="1" baseline="30000" dirty="0">
                <a:solidFill>
                  <a:srgbClr val="7030A0"/>
                </a:solidFill>
                <a:latin typeface="Times New Roman" pitchFamily="18" charset="0"/>
                <a:cs typeface="Times New Roman" pitchFamily="18" charset="0"/>
              </a:rPr>
              <a:t>       	</a:t>
            </a:r>
            <a:r>
              <a:rPr lang="en-IN" sz="2000" b="1" dirty="0">
                <a:solidFill>
                  <a:srgbClr val="7030A0"/>
                </a:solidFill>
                <a:latin typeface="Times New Roman" pitchFamily="18" charset="0"/>
                <a:cs typeface="Times New Roman" pitchFamily="18" charset="0"/>
              </a:rPr>
              <a:t>M</a:t>
            </a:r>
            <a:r>
              <a:rPr lang="en-IN" sz="2000" b="1" baseline="30000" dirty="0">
                <a:solidFill>
                  <a:srgbClr val="7030A0"/>
                </a:solidFill>
                <a:latin typeface="Times New Roman" pitchFamily="18" charset="0"/>
                <a:cs typeface="Times New Roman" pitchFamily="18" charset="0"/>
              </a:rPr>
              <a:t>+</a:t>
            </a:r>
            <a:r>
              <a:rPr lang="en-IN" sz="2000" b="1" dirty="0">
                <a:solidFill>
                  <a:srgbClr val="7030A0"/>
                </a:solidFill>
                <a:latin typeface="Times New Roman" pitchFamily="18" charset="0"/>
                <a:cs typeface="Times New Roman" pitchFamily="18" charset="0"/>
              </a:rPr>
              <a:t> + 2 e</a:t>
            </a:r>
            <a:r>
              <a:rPr lang="en-IN" sz="2000" b="1" baseline="30000" dirty="0">
                <a:solidFill>
                  <a:srgbClr val="7030A0"/>
                </a:solidFill>
                <a:latin typeface="Times New Roman" pitchFamily="18" charset="0"/>
                <a:cs typeface="Times New Roman" pitchFamily="18" charset="0"/>
              </a:rPr>
              <a:t>-</a:t>
            </a: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Where </a:t>
            </a:r>
            <a:r>
              <a:rPr lang="en-IN" sz="2000" b="1" dirty="0">
                <a:solidFill>
                  <a:srgbClr val="7030A0"/>
                </a:solidFill>
                <a:latin typeface="Times New Roman" pitchFamily="18" charset="0"/>
                <a:cs typeface="Times New Roman" pitchFamily="18" charset="0"/>
              </a:rPr>
              <a:t>M</a:t>
            </a:r>
            <a:r>
              <a:rPr lang="en-IN" sz="2000" b="1" baseline="30000" dirty="0">
                <a:solidFill>
                  <a:srgbClr val="7030A0"/>
                </a:solidFill>
                <a:latin typeface="Times New Roman" pitchFamily="18" charset="0"/>
                <a:cs typeface="Times New Roman" pitchFamily="18" charset="0"/>
              </a:rPr>
              <a:t>+ </a:t>
            </a:r>
            <a:r>
              <a:rPr lang="en-IN" sz="2000" b="1" dirty="0">
                <a:solidFill>
                  <a:srgbClr val="7030A0"/>
                </a:solidFill>
                <a:latin typeface="Times New Roman" pitchFamily="18" charset="0"/>
                <a:cs typeface="Times New Roman" pitchFamily="18" charset="0"/>
              </a:rPr>
              <a:t> </a:t>
            </a:r>
            <a:r>
              <a:rPr lang="en-IN" sz="2000" dirty="0">
                <a:solidFill>
                  <a:srgbClr val="7030A0"/>
                </a:solidFill>
                <a:latin typeface="Times New Roman" pitchFamily="18" charset="0"/>
                <a:cs typeface="Times New Roman" pitchFamily="18" charset="0"/>
              </a:rPr>
              <a:t>is an ionized molecule and </a:t>
            </a:r>
            <a:r>
              <a:rPr lang="en-IN" sz="2000" b="1" dirty="0">
                <a:solidFill>
                  <a:srgbClr val="7030A0"/>
                </a:solidFill>
                <a:latin typeface="Times New Roman" pitchFamily="18" charset="0"/>
                <a:cs typeface="Times New Roman" pitchFamily="18" charset="0"/>
              </a:rPr>
              <a:t>e</a:t>
            </a:r>
            <a:r>
              <a:rPr lang="en-IN" sz="2000" b="1" baseline="30000" dirty="0">
                <a:solidFill>
                  <a:srgbClr val="7030A0"/>
                </a:solidFill>
                <a:latin typeface="Times New Roman" pitchFamily="18" charset="0"/>
                <a:cs typeface="Times New Roman" pitchFamily="18" charset="0"/>
              </a:rPr>
              <a:t>- </a:t>
            </a:r>
            <a:r>
              <a:rPr lang="en-IN" sz="2000" b="1" dirty="0">
                <a:solidFill>
                  <a:srgbClr val="7030A0"/>
                </a:solidFill>
                <a:latin typeface="Times New Roman" pitchFamily="18" charset="0"/>
                <a:cs typeface="Times New Roman" pitchFamily="18" charset="0"/>
              </a:rPr>
              <a:t> </a:t>
            </a:r>
            <a:r>
              <a:rPr lang="en-IN" sz="2000" dirty="0">
                <a:solidFill>
                  <a:srgbClr val="7030A0"/>
                </a:solidFill>
                <a:latin typeface="Times New Roman" pitchFamily="18" charset="0"/>
                <a:cs typeface="Times New Roman" pitchFamily="18" charset="0"/>
              </a:rPr>
              <a:t>is an electron. The ions are then accelerated in an electric field at voltage </a:t>
            </a:r>
            <a:r>
              <a:rPr lang="en-IN" sz="2000" b="1" dirty="0">
                <a:solidFill>
                  <a:srgbClr val="7030A0"/>
                </a:solidFill>
                <a:latin typeface="Times New Roman" pitchFamily="18" charset="0"/>
                <a:cs typeface="Times New Roman" pitchFamily="18" charset="0"/>
              </a:rPr>
              <a:t>V.</a:t>
            </a:r>
            <a:r>
              <a:rPr lang="en-IN" sz="2000" dirty="0">
                <a:solidFill>
                  <a:srgbClr val="7030A0"/>
                </a:solidFill>
                <a:latin typeface="Times New Roman" pitchFamily="18" charset="0"/>
                <a:cs typeface="Times New Roman" pitchFamily="18" charset="0"/>
              </a:rPr>
              <a:t> If this is the condition, the energy given to each particle is </a:t>
            </a:r>
            <a:r>
              <a:rPr lang="en-IN" sz="2000" b="1" dirty="0" err="1">
                <a:solidFill>
                  <a:srgbClr val="7030A0"/>
                </a:solidFill>
                <a:latin typeface="Times New Roman" pitchFamily="18" charset="0"/>
                <a:cs typeface="Times New Roman" pitchFamily="18" charset="0"/>
              </a:rPr>
              <a:t>eV</a:t>
            </a:r>
            <a:r>
              <a:rPr lang="en-IN" sz="2000" b="1" dirty="0">
                <a:solidFill>
                  <a:srgbClr val="7030A0"/>
                </a:solidFill>
                <a:latin typeface="Times New Roman" pitchFamily="18" charset="0"/>
                <a:cs typeface="Times New Roman" pitchFamily="18" charset="0"/>
              </a:rPr>
              <a:t> </a:t>
            </a:r>
            <a:r>
              <a:rPr lang="en-IN" sz="2000" dirty="0">
                <a:solidFill>
                  <a:srgbClr val="7030A0"/>
                </a:solidFill>
                <a:latin typeface="Times New Roman" pitchFamily="18" charset="0"/>
                <a:cs typeface="Times New Roman" pitchFamily="18" charset="0"/>
              </a:rPr>
              <a:t>(Potential energy) and this is equal to kinetic energy =</a:t>
            </a:r>
            <a:r>
              <a:rPr lang="en-IN" sz="2000" b="1" dirty="0">
                <a:solidFill>
                  <a:srgbClr val="7030A0"/>
                </a:solidFill>
                <a:latin typeface="Times New Roman" pitchFamily="18" charset="0"/>
                <a:cs typeface="Times New Roman" pitchFamily="18" charset="0"/>
              </a:rPr>
              <a:t> ½ mv</a:t>
            </a:r>
            <a:r>
              <a:rPr lang="en-IN" sz="2000" b="1" baseline="30000" dirty="0">
                <a:solidFill>
                  <a:srgbClr val="7030A0"/>
                </a:solidFill>
                <a:latin typeface="Times New Roman" pitchFamily="18" charset="0"/>
                <a:cs typeface="Times New Roman" pitchFamily="18" charset="0"/>
              </a:rPr>
              <a:t>2 </a:t>
            </a:r>
            <a:r>
              <a:rPr lang="en-IN" sz="2000" b="1" dirty="0">
                <a:solidFill>
                  <a:srgbClr val="7030A0"/>
                </a:solidFill>
                <a:latin typeface="Times New Roman" pitchFamily="18" charset="0"/>
                <a:cs typeface="Times New Roman" pitchFamily="18" charset="0"/>
              </a:rPr>
              <a:t>.</a:t>
            </a: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buFont typeface="Arial" pitchFamily="34" charset="0"/>
              <a:buChar char="•"/>
              <a:defRPr/>
            </a:pP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000" b="1" dirty="0">
                <a:solidFill>
                  <a:srgbClr val="7030A0"/>
                </a:solidFill>
                <a:latin typeface="Times New Roman" pitchFamily="18" charset="0"/>
                <a:cs typeface="Times New Roman" pitchFamily="18" charset="0"/>
              </a:rPr>
              <a:t>Potential Energy = Kinetic energy of molecule</a:t>
            </a: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buFont typeface="Arial" pitchFamily="34" charset="0"/>
              <a:buChar char="•"/>
              <a:defRPr/>
            </a:pP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000" b="1" dirty="0" err="1">
                <a:solidFill>
                  <a:srgbClr val="7030A0"/>
                </a:solidFill>
                <a:latin typeface="Times New Roman" pitchFamily="18" charset="0"/>
                <a:cs typeface="Times New Roman" pitchFamily="18" charset="0"/>
              </a:rPr>
              <a:t>eV</a:t>
            </a:r>
            <a:r>
              <a:rPr lang="en-IN" sz="2000" b="1" dirty="0">
                <a:solidFill>
                  <a:srgbClr val="7030A0"/>
                </a:solidFill>
                <a:latin typeface="Times New Roman" pitchFamily="18" charset="0"/>
                <a:cs typeface="Times New Roman" pitchFamily="18" charset="0"/>
              </a:rPr>
              <a:t> = ½ mv</a:t>
            </a:r>
            <a:r>
              <a:rPr lang="en-IN" sz="2000" b="1" baseline="30000" dirty="0">
                <a:solidFill>
                  <a:srgbClr val="7030A0"/>
                </a:solidFill>
                <a:latin typeface="Times New Roman" pitchFamily="18" charset="0"/>
                <a:cs typeface="Times New Roman" pitchFamily="18" charset="0"/>
              </a:rPr>
              <a:t>2 </a:t>
            </a:r>
            <a:r>
              <a:rPr lang="en-IN" sz="2000" b="1" dirty="0">
                <a:solidFill>
                  <a:srgbClr val="7030A0"/>
                </a:solidFill>
                <a:latin typeface="Times New Roman" pitchFamily="18" charset="0"/>
                <a:cs typeface="Times New Roman" pitchFamily="18" charset="0"/>
              </a:rPr>
              <a:t>.</a:t>
            </a: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buFont typeface="Arial" pitchFamily="34" charset="0"/>
              <a:buChar char="•"/>
              <a:defRPr/>
            </a:pP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000" b="1" dirty="0">
                <a:solidFill>
                  <a:srgbClr val="7030A0"/>
                </a:solidFill>
                <a:latin typeface="Times New Roman" pitchFamily="18" charset="0"/>
                <a:cs typeface="Times New Roman" pitchFamily="18" charset="0"/>
              </a:rPr>
              <a:t>v</a:t>
            </a:r>
            <a:r>
              <a:rPr lang="en-IN" sz="2000" b="1" baseline="30000" dirty="0">
                <a:solidFill>
                  <a:srgbClr val="7030A0"/>
                </a:solidFill>
                <a:latin typeface="Times New Roman" pitchFamily="18" charset="0"/>
                <a:cs typeface="Times New Roman" pitchFamily="18" charset="0"/>
              </a:rPr>
              <a:t>2 </a:t>
            </a:r>
            <a:r>
              <a:rPr lang="en-IN" sz="2000" b="1" dirty="0">
                <a:solidFill>
                  <a:srgbClr val="7030A0"/>
                </a:solidFill>
                <a:latin typeface="Times New Roman" pitchFamily="18" charset="0"/>
                <a:cs typeface="Times New Roman" pitchFamily="18" charset="0"/>
              </a:rPr>
              <a:t>= 2eV/m ……………….(1)</a:t>
            </a: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000" b="1" dirty="0">
                <a:solidFill>
                  <a:srgbClr val="7030A0"/>
                </a:solidFill>
                <a:latin typeface="Times New Roman" pitchFamily="18" charset="0"/>
                <a:cs typeface="Times New Roman" pitchFamily="18" charset="0"/>
              </a:rPr>
              <a:t> </a:t>
            </a: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Where </a:t>
            </a:r>
            <a:r>
              <a:rPr lang="en-IN" sz="2000" b="1" dirty="0">
                <a:solidFill>
                  <a:srgbClr val="7030A0"/>
                </a:solidFill>
                <a:latin typeface="Times New Roman" pitchFamily="18" charset="0"/>
                <a:cs typeface="Times New Roman" pitchFamily="18" charset="0"/>
              </a:rPr>
              <a:t>e </a:t>
            </a:r>
            <a:r>
              <a:rPr lang="en-IN" sz="2000" dirty="0">
                <a:solidFill>
                  <a:srgbClr val="7030A0"/>
                </a:solidFill>
                <a:latin typeface="Times New Roman" pitchFamily="18" charset="0"/>
                <a:cs typeface="Times New Roman" pitchFamily="18" charset="0"/>
              </a:rPr>
              <a:t>= Charge of ion,</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a:t>
            </a:r>
            <a:r>
              <a:rPr lang="en-IN" sz="2000" b="1" dirty="0">
                <a:solidFill>
                  <a:srgbClr val="7030A0"/>
                </a:solidFill>
                <a:latin typeface="Times New Roman" pitchFamily="18" charset="0"/>
                <a:cs typeface="Times New Roman" pitchFamily="18" charset="0"/>
              </a:rPr>
              <a:t>V = </a:t>
            </a:r>
            <a:r>
              <a:rPr lang="en-IN" sz="2000" dirty="0">
                <a:solidFill>
                  <a:srgbClr val="7030A0"/>
                </a:solidFill>
                <a:latin typeface="Times New Roman" pitchFamily="18" charset="0"/>
                <a:cs typeface="Times New Roman" pitchFamily="18" charset="0"/>
              </a:rPr>
              <a:t>Acceleration Voltage,</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a:t>
            </a:r>
            <a:r>
              <a:rPr lang="en-IN" sz="2000" b="1" dirty="0">
                <a:solidFill>
                  <a:srgbClr val="7030A0"/>
                </a:solidFill>
                <a:latin typeface="Times New Roman" pitchFamily="18" charset="0"/>
                <a:cs typeface="Times New Roman" pitchFamily="18" charset="0"/>
              </a:rPr>
              <a:t>m = </a:t>
            </a:r>
            <a:r>
              <a:rPr lang="en-IN" sz="2000" dirty="0">
                <a:solidFill>
                  <a:srgbClr val="7030A0"/>
                </a:solidFill>
                <a:latin typeface="Times New Roman" pitchFamily="18" charset="0"/>
                <a:cs typeface="Times New Roman" pitchFamily="18" charset="0"/>
              </a:rPr>
              <a:t>Mass,</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a:t>
            </a:r>
            <a:r>
              <a:rPr lang="en-IN" sz="2000" b="1" dirty="0">
                <a:solidFill>
                  <a:srgbClr val="7030A0"/>
                </a:solidFill>
                <a:latin typeface="Times New Roman" pitchFamily="18" charset="0"/>
                <a:cs typeface="Times New Roman" pitchFamily="18" charset="0"/>
              </a:rPr>
              <a:t>v</a:t>
            </a:r>
            <a:r>
              <a:rPr lang="en-IN" sz="2000" dirty="0">
                <a:solidFill>
                  <a:srgbClr val="7030A0"/>
                </a:solidFill>
                <a:latin typeface="Times New Roman" pitchFamily="18" charset="0"/>
                <a:cs typeface="Times New Roman" pitchFamily="18" charset="0"/>
              </a:rPr>
              <a:t> = Velocity after acceleration</a:t>
            </a:r>
          </a:p>
          <a:p>
            <a:pPr marL="342900" indent="-342900">
              <a:lnSpc>
                <a:spcPct val="80000"/>
              </a:lnSpc>
              <a:spcBef>
                <a:spcPct val="20000"/>
              </a:spcBef>
              <a:defRPr/>
            </a:pPr>
            <a:endParaRPr lang="en-IN" sz="2000" dirty="0">
              <a:solidFill>
                <a:srgbClr val="7030A0"/>
              </a:solidFill>
              <a:latin typeface="Times New Roman" pitchFamily="18" charset="0"/>
              <a:cs typeface="Times New Roman" pitchFamily="18" charset="0"/>
            </a:endParaRPr>
          </a:p>
        </p:txBody>
      </p:sp>
      <p:cxnSp>
        <p:nvCxnSpPr>
          <p:cNvPr id="4" name="Straight Arrow Connector 3"/>
          <p:cNvCxnSpPr/>
          <p:nvPr/>
        </p:nvCxnSpPr>
        <p:spPr>
          <a:xfrm>
            <a:off x="3276600" y="1524000"/>
            <a:ext cx="914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Footer Placeholder 6"/>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286000" y="152400"/>
            <a:ext cx="7499350" cy="4800600"/>
          </a:xfrm>
          <a:prstGeom prst="rect">
            <a:avLst/>
          </a:prstGeom>
        </p:spPr>
        <p:txBody>
          <a:bodyPr/>
          <a:lstStyle/>
          <a:p>
            <a:pPr marL="342900" indent="-342900" algn="just">
              <a:lnSpc>
                <a:spcPct val="80000"/>
              </a:lnSpc>
              <a:spcBef>
                <a:spcPct val="20000"/>
              </a:spcBef>
              <a:buFont typeface="Arial" pitchFamily="34" charset="0"/>
              <a:buChar char="•"/>
              <a:defRPr/>
            </a:pPr>
            <a:r>
              <a:rPr lang="en-IN" sz="2400" dirty="0">
                <a:solidFill>
                  <a:srgbClr val="7030A0"/>
                </a:solidFill>
                <a:latin typeface="Times New Roman" pitchFamily="18" charset="0"/>
                <a:cs typeface="Times New Roman" pitchFamily="18" charset="0"/>
              </a:rPr>
              <a:t>As the value of </a:t>
            </a:r>
            <a:r>
              <a:rPr lang="en-IN" sz="2400" b="1" dirty="0">
                <a:solidFill>
                  <a:srgbClr val="7030A0"/>
                </a:solidFill>
                <a:latin typeface="Times New Roman" pitchFamily="18" charset="0"/>
                <a:cs typeface="Times New Roman" pitchFamily="18" charset="0"/>
              </a:rPr>
              <a:t>m </a:t>
            </a:r>
            <a:r>
              <a:rPr lang="en-IN" sz="2400" dirty="0">
                <a:solidFill>
                  <a:srgbClr val="7030A0"/>
                </a:solidFill>
                <a:latin typeface="Times New Roman" pitchFamily="18" charset="0"/>
                <a:cs typeface="Times New Roman" pitchFamily="18" charset="0"/>
              </a:rPr>
              <a:t>varies from particle to particle, the velocity </a:t>
            </a:r>
            <a:r>
              <a:rPr lang="en-IN" sz="2400" b="1" dirty="0">
                <a:solidFill>
                  <a:srgbClr val="7030A0"/>
                </a:solidFill>
                <a:latin typeface="Times New Roman" pitchFamily="18" charset="0"/>
                <a:cs typeface="Times New Roman" pitchFamily="18" charset="0"/>
              </a:rPr>
              <a:t>v </a:t>
            </a:r>
            <a:r>
              <a:rPr lang="en-IN" sz="2400" dirty="0">
                <a:solidFill>
                  <a:srgbClr val="7030A0"/>
                </a:solidFill>
                <a:latin typeface="Times New Roman" pitchFamily="18" charset="0"/>
                <a:cs typeface="Times New Roman" pitchFamily="18" charset="0"/>
              </a:rPr>
              <a:t>also changes such that     </a:t>
            </a:r>
            <a:r>
              <a:rPr lang="en-IN" sz="2400" b="1" dirty="0">
                <a:solidFill>
                  <a:srgbClr val="7030A0"/>
                </a:solidFill>
                <a:latin typeface="Times New Roman" pitchFamily="18" charset="0"/>
                <a:cs typeface="Times New Roman" pitchFamily="18" charset="0"/>
              </a:rPr>
              <a:t>½ mv</a:t>
            </a:r>
            <a:r>
              <a:rPr lang="en-IN" sz="2400" b="1" baseline="30000" dirty="0">
                <a:solidFill>
                  <a:srgbClr val="7030A0"/>
                </a:solidFill>
                <a:latin typeface="Times New Roman" pitchFamily="18" charset="0"/>
                <a:cs typeface="Times New Roman" pitchFamily="18" charset="0"/>
              </a:rPr>
              <a:t>2 </a:t>
            </a:r>
            <a:r>
              <a:rPr lang="en-IN" sz="2400" b="1" dirty="0">
                <a:solidFill>
                  <a:srgbClr val="7030A0"/>
                </a:solidFill>
                <a:latin typeface="Times New Roman" pitchFamily="18" charset="0"/>
                <a:cs typeface="Times New Roman" pitchFamily="18" charset="0"/>
              </a:rPr>
              <a:t> </a:t>
            </a:r>
            <a:r>
              <a:rPr lang="en-IN" sz="2400" dirty="0">
                <a:solidFill>
                  <a:srgbClr val="7030A0"/>
                </a:solidFill>
                <a:latin typeface="Times New Roman" pitchFamily="18" charset="0"/>
                <a:cs typeface="Times New Roman" pitchFamily="18" charset="0"/>
              </a:rPr>
              <a:t>remains constant For the particle of mass </a:t>
            </a:r>
            <a:r>
              <a:rPr lang="en-US" sz="2400" b="1" dirty="0">
                <a:solidFill>
                  <a:srgbClr val="7030A0"/>
                </a:solidFill>
                <a:cs typeface="Times New Roman" pitchFamily="18" charset="0"/>
              </a:rPr>
              <a:t> m</a:t>
            </a:r>
            <a:r>
              <a:rPr lang="en-US" sz="2400" b="1" baseline="-30000" dirty="0">
                <a:solidFill>
                  <a:srgbClr val="7030A0"/>
                </a:solidFill>
                <a:cs typeface="Times New Roman" pitchFamily="18" charset="0"/>
              </a:rPr>
              <a:t>1</a:t>
            </a:r>
            <a:r>
              <a:rPr lang="en-IN" sz="2400" dirty="0">
                <a:solidFill>
                  <a:srgbClr val="7030A0"/>
                </a:solidFill>
                <a:latin typeface="Times New Roman" pitchFamily="18" charset="0"/>
                <a:cs typeface="Times New Roman" pitchFamily="18" charset="0"/>
              </a:rPr>
              <a:t> and velocity </a:t>
            </a:r>
            <a:r>
              <a:rPr lang="en-US" sz="2400" b="1" dirty="0">
                <a:solidFill>
                  <a:srgbClr val="7030A0"/>
                </a:solidFill>
                <a:cs typeface="Times New Roman" pitchFamily="18" charset="0"/>
              </a:rPr>
              <a:t>v</a:t>
            </a:r>
            <a:r>
              <a:rPr lang="en-US" sz="2400" b="1" baseline="-30000" dirty="0">
                <a:solidFill>
                  <a:srgbClr val="7030A0"/>
                </a:solidFill>
                <a:cs typeface="Times New Roman" pitchFamily="18" charset="0"/>
              </a:rPr>
              <a:t>1</a:t>
            </a:r>
            <a:r>
              <a:rPr lang="en-IN" sz="2400" dirty="0">
                <a:solidFill>
                  <a:srgbClr val="7030A0"/>
                </a:solidFill>
                <a:latin typeface="Times New Roman" pitchFamily="18" charset="0"/>
                <a:cs typeface="Times New Roman" pitchFamily="18" charset="0"/>
              </a:rPr>
              <a:t>  the equation becomes</a:t>
            </a:r>
            <a:r>
              <a:rPr lang="en-US" sz="2400" b="1" dirty="0">
                <a:solidFill>
                  <a:srgbClr val="7030A0"/>
                </a:solidFill>
                <a:cs typeface="Times New Roman" pitchFamily="18" charset="0"/>
              </a:rPr>
              <a:t> ..</a:t>
            </a:r>
            <a:r>
              <a:rPr lang="en-US" sz="2400" b="1" baseline="-30000" dirty="0">
                <a:solidFill>
                  <a:srgbClr val="7030A0"/>
                </a:solidFill>
                <a:cs typeface="Times New Roman" pitchFamily="18" charset="0"/>
              </a:rPr>
              <a:t>  </a:t>
            </a:r>
            <a:endParaRPr lang="en-IN" sz="2400" dirty="0">
              <a:solidFill>
                <a:srgbClr val="7030A0"/>
              </a:solidFill>
              <a:latin typeface="Times New Roman" pitchFamily="18" charset="0"/>
              <a:cs typeface="Times New Roman" pitchFamily="18" charset="0"/>
            </a:endParaRPr>
          </a:p>
          <a:p>
            <a:pPr marL="342900" indent="-342900">
              <a:lnSpc>
                <a:spcPct val="80000"/>
              </a:lnSpc>
              <a:spcBef>
                <a:spcPct val="20000"/>
              </a:spcBef>
              <a:buFont typeface="Arial" pitchFamily="34" charset="0"/>
              <a:buChar char="•"/>
              <a:defRPr/>
            </a:pPr>
            <a:endParaRPr lang="en-IN" sz="2400" dirty="0">
              <a:solidFill>
                <a:srgbClr val="7030A0"/>
              </a:solidFill>
              <a:latin typeface="Times New Roman" pitchFamily="18" charset="0"/>
              <a:cs typeface="Times New Roman" pitchFamily="18" charset="0"/>
            </a:endParaRPr>
          </a:p>
          <a:p>
            <a:pPr marL="342900" indent="-342900" algn="just">
              <a:lnSpc>
                <a:spcPct val="80000"/>
              </a:lnSpc>
              <a:spcBef>
                <a:spcPct val="20000"/>
              </a:spcBef>
              <a:buFont typeface="Arial" pitchFamily="34" charset="0"/>
              <a:buChar char="•"/>
              <a:defRPr/>
            </a:pPr>
            <a:r>
              <a:rPr lang="en-IN" sz="2400" dirty="0">
                <a:solidFill>
                  <a:srgbClr val="7030A0"/>
                </a:solidFill>
                <a:latin typeface="Times New Roman" pitchFamily="18" charset="0"/>
                <a:cs typeface="Times New Roman" pitchFamily="18" charset="0"/>
              </a:rPr>
              <a:t>After the charged particles have been accelerated by an applied voltage, they enter a magnetic field </a:t>
            </a:r>
            <a:r>
              <a:rPr lang="en-IN" sz="2400" b="1" dirty="0">
                <a:solidFill>
                  <a:srgbClr val="7030A0"/>
                </a:solidFill>
                <a:latin typeface="Times New Roman" pitchFamily="18" charset="0"/>
                <a:cs typeface="Times New Roman" pitchFamily="18" charset="0"/>
              </a:rPr>
              <a:t>H. </a:t>
            </a:r>
            <a:r>
              <a:rPr lang="en-IN" sz="2400" dirty="0">
                <a:solidFill>
                  <a:srgbClr val="7030A0"/>
                </a:solidFill>
                <a:latin typeface="Times New Roman" pitchFamily="18" charset="0"/>
                <a:cs typeface="Times New Roman" pitchFamily="18" charset="0"/>
              </a:rPr>
              <a:t>This field attracts the particles and they move in a circle around it. This attractive force, due to magnet is </a:t>
            </a:r>
            <a:r>
              <a:rPr lang="en-IN" sz="2400" b="1" dirty="0">
                <a:solidFill>
                  <a:srgbClr val="7030A0"/>
                </a:solidFill>
                <a:latin typeface="Times New Roman" pitchFamily="18" charset="0"/>
                <a:cs typeface="Times New Roman" pitchFamily="18" charset="0"/>
              </a:rPr>
              <a:t>s, </a:t>
            </a:r>
            <a:r>
              <a:rPr lang="en-IN" sz="2400" dirty="0">
                <a:solidFill>
                  <a:srgbClr val="7030A0"/>
                </a:solidFill>
                <a:latin typeface="Times New Roman" pitchFamily="18" charset="0"/>
                <a:cs typeface="Times New Roman" pitchFamily="18" charset="0"/>
              </a:rPr>
              <a:t>where as the balancing centrifugal force of the particle is </a:t>
            </a:r>
            <a:r>
              <a:rPr lang="en-IN" sz="2400" b="1" dirty="0">
                <a:solidFill>
                  <a:srgbClr val="7030A0"/>
                </a:solidFill>
                <a:latin typeface="Times New Roman" pitchFamily="18" charset="0"/>
                <a:cs typeface="Times New Roman" pitchFamily="18" charset="0"/>
              </a:rPr>
              <a:t>mv</a:t>
            </a:r>
            <a:r>
              <a:rPr lang="en-IN" sz="2400" b="1" baseline="30000" dirty="0">
                <a:solidFill>
                  <a:srgbClr val="7030A0"/>
                </a:solidFill>
                <a:latin typeface="Times New Roman" pitchFamily="18" charset="0"/>
                <a:cs typeface="Times New Roman" pitchFamily="18" charset="0"/>
              </a:rPr>
              <a:t>2</a:t>
            </a:r>
            <a:r>
              <a:rPr lang="en-IN" sz="2400" b="1" dirty="0">
                <a:solidFill>
                  <a:srgbClr val="7030A0"/>
                </a:solidFill>
                <a:latin typeface="Times New Roman" pitchFamily="18" charset="0"/>
                <a:cs typeface="Times New Roman" pitchFamily="18" charset="0"/>
              </a:rPr>
              <a:t>/r. </a:t>
            </a:r>
            <a:r>
              <a:rPr lang="en-IN" sz="2400" dirty="0">
                <a:solidFill>
                  <a:srgbClr val="7030A0"/>
                </a:solidFill>
                <a:latin typeface="Times New Roman" pitchFamily="18" charset="0"/>
                <a:cs typeface="Times New Roman" pitchFamily="18" charset="0"/>
              </a:rPr>
              <a:t>When the particle starts moving uniformly around the circular path, the two forces become equal.</a:t>
            </a:r>
          </a:p>
          <a:p>
            <a:pPr marL="342900" indent="-342900" algn="just">
              <a:lnSpc>
                <a:spcPct val="80000"/>
              </a:lnSpc>
              <a:spcBef>
                <a:spcPct val="20000"/>
              </a:spcBef>
              <a:defRPr/>
            </a:pPr>
            <a:r>
              <a:rPr lang="en-IN" sz="2400" dirty="0">
                <a:solidFill>
                  <a:srgbClr val="7030A0"/>
                </a:solidFill>
                <a:latin typeface="Times New Roman" pitchFamily="18" charset="0"/>
                <a:cs typeface="Times New Roman" pitchFamily="18" charset="0"/>
              </a:rPr>
              <a:t> </a:t>
            </a:r>
          </a:p>
          <a:p>
            <a:pPr marL="342900" indent="-342900">
              <a:lnSpc>
                <a:spcPct val="80000"/>
              </a:lnSpc>
              <a:spcBef>
                <a:spcPct val="20000"/>
              </a:spcBef>
              <a:defRPr/>
            </a:pPr>
            <a:r>
              <a:rPr lang="en-IN" sz="2400" dirty="0" err="1">
                <a:solidFill>
                  <a:srgbClr val="7030A0"/>
                </a:solidFill>
                <a:latin typeface="Times New Roman" pitchFamily="18" charset="0"/>
                <a:cs typeface="Times New Roman" pitchFamily="18" charset="0"/>
              </a:rPr>
              <a:t>i.e</a:t>
            </a:r>
            <a:r>
              <a:rPr lang="en-IN" sz="2400" dirty="0">
                <a:solidFill>
                  <a:srgbClr val="7030A0"/>
                </a:solidFill>
                <a:latin typeface="Times New Roman" pitchFamily="18" charset="0"/>
                <a:cs typeface="Times New Roman" pitchFamily="18" charset="0"/>
              </a:rPr>
              <a:t>; Under the magnetic field; </a:t>
            </a:r>
          </a:p>
          <a:p>
            <a:pPr marL="342900" indent="-342900">
              <a:lnSpc>
                <a:spcPct val="80000"/>
              </a:lnSpc>
              <a:spcBef>
                <a:spcPct val="20000"/>
              </a:spcBef>
              <a:defRPr/>
            </a:pPr>
            <a:r>
              <a:rPr lang="en-IN" sz="2400" dirty="0">
                <a:solidFill>
                  <a:srgbClr val="7030A0"/>
                </a:solidFill>
                <a:latin typeface="Times New Roman" pitchFamily="18" charset="0"/>
                <a:cs typeface="Times New Roman" pitchFamily="18" charset="0"/>
              </a:rPr>
              <a:t> </a:t>
            </a:r>
          </a:p>
          <a:p>
            <a:pPr marL="342900" indent="-342900">
              <a:lnSpc>
                <a:spcPct val="80000"/>
              </a:lnSpc>
              <a:spcBef>
                <a:spcPct val="20000"/>
              </a:spcBef>
              <a:defRPr/>
            </a:pPr>
            <a:r>
              <a:rPr lang="en-IN" sz="2400" b="1" dirty="0" err="1">
                <a:solidFill>
                  <a:srgbClr val="7030A0"/>
                </a:solidFill>
                <a:latin typeface="Times New Roman" pitchFamily="18" charset="0"/>
                <a:cs typeface="Times New Roman" pitchFamily="18" charset="0"/>
              </a:rPr>
              <a:t>Hev</a:t>
            </a:r>
            <a:r>
              <a:rPr lang="en-IN" sz="2400" b="1" dirty="0">
                <a:solidFill>
                  <a:srgbClr val="7030A0"/>
                </a:solidFill>
                <a:latin typeface="Times New Roman" pitchFamily="18" charset="0"/>
                <a:cs typeface="Times New Roman" pitchFamily="18" charset="0"/>
              </a:rPr>
              <a:t> = mv</a:t>
            </a:r>
            <a:r>
              <a:rPr lang="en-IN" sz="2400" b="1" baseline="30000" dirty="0">
                <a:solidFill>
                  <a:srgbClr val="7030A0"/>
                </a:solidFill>
                <a:latin typeface="Times New Roman" pitchFamily="18" charset="0"/>
                <a:cs typeface="Times New Roman" pitchFamily="18" charset="0"/>
              </a:rPr>
              <a:t>2</a:t>
            </a:r>
            <a:r>
              <a:rPr lang="en-IN" sz="2400" b="1" dirty="0">
                <a:solidFill>
                  <a:srgbClr val="7030A0"/>
                </a:solidFill>
                <a:latin typeface="Times New Roman" pitchFamily="18" charset="0"/>
                <a:cs typeface="Times New Roman" pitchFamily="18" charset="0"/>
              </a:rPr>
              <a:t>/r</a:t>
            </a:r>
            <a:endParaRPr lang="en-IN" sz="24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400" b="1" dirty="0">
                <a:solidFill>
                  <a:srgbClr val="7030A0"/>
                </a:solidFill>
                <a:latin typeface="Times New Roman" pitchFamily="18" charset="0"/>
                <a:cs typeface="Times New Roman" pitchFamily="18" charset="0"/>
              </a:rPr>
              <a:t>r = </a:t>
            </a:r>
            <a:r>
              <a:rPr lang="en-IN" sz="2400" b="1" dirty="0" err="1">
                <a:solidFill>
                  <a:srgbClr val="7030A0"/>
                </a:solidFill>
                <a:latin typeface="Times New Roman" pitchFamily="18" charset="0"/>
                <a:cs typeface="Times New Roman" pitchFamily="18" charset="0"/>
              </a:rPr>
              <a:t>mv</a:t>
            </a:r>
            <a:r>
              <a:rPr lang="en-IN" sz="2400" b="1" dirty="0">
                <a:solidFill>
                  <a:srgbClr val="7030A0"/>
                </a:solidFill>
                <a:latin typeface="Times New Roman" pitchFamily="18" charset="0"/>
                <a:cs typeface="Times New Roman" pitchFamily="18" charset="0"/>
              </a:rPr>
              <a:t>/ </a:t>
            </a:r>
            <a:r>
              <a:rPr lang="en-IN" sz="2400" b="1" dirty="0" err="1">
                <a:solidFill>
                  <a:srgbClr val="7030A0"/>
                </a:solidFill>
                <a:latin typeface="Times New Roman" pitchFamily="18" charset="0"/>
                <a:cs typeface="Times New Roman" pitchFamily="18" charset="0"/>
              </a:rPr>
              <a:t>eH</a:t>
            </a:r>
            <a:r>
              <a:rPr lang="en-IN" sz="2400" b="1" dirty="0">
                <a:solidFill>
                  <a:srgbClr val="7030A0"/>
                </a:solidFill>
                <a:latin typeface="Times New Roman" pitchFamily="18" charset="0"/>
                <a:cs typeface="Times New Roman" pitchFamily="18" charset="0"/>
              </a:rPr>
              <a:t> ……………….. ( 2 )</a:t>
            </a:r>
            <a:endParaRPr lang="en-IN" sz="24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400" b="1" dirty="0">
                <a:solidFill>
                  <a:srgbClr val="7030A0"/>
                </a:solidFill>
                <a:latin typeface="Times New Roman" pitchFamily="18" charset="0"/>
                <a:cs typeface="Times New Roman" pitchFamily="18" charset="0"/>
              </a:rPr>
              <a:t> </a:t>
            </a:r>
            <a:endParaRPr lang="en-IN" sz="24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400" dirty="0">
                <a:solidFill>
                  <a:srgbClr val="7030A0"/>
                </a:solidFill>
                <a:latin typeface="Times New Roman" pitchFamily="18" charset="0"/>
                <a:cs typeface="Times New Roman" pitchFamily="18" charset="0"/>
              </a:rPr>
              <a:t>where </a:t>
            </a:r>
            <a:r>
              <a:rPr lang="en-IN" sz="2400" b="1" dirty="0">
                <a:solidFill>
                  <a:srgbClr val="7030A0"/>
                </a:solidFill>
                <a:latin typeface="Times New Roman" pitchFamily="18" charset="0"/>
                <a:cs typeface="Times New Roman" pitchFamily="18" charset="0"/>
              </a:rPr>
              <a:t>r </a:t>
            </a:r>
            <a:r>
              <a:rPr lang="en-IN" sz="2400" dirty="0">
                <a:solidFill>
                  <a:srgbClr val="7030A0"/>
                </a:solidFill>
                <a:latin typeface="Times New Roman" pitchFamily="18" charset="0"/>
                <a:cs typeface="Times New Roman" pitchFamily="18" charset="0"/>
              </a:rPr>
              <a:t>is the radius of the circular path of the particle.</a:t>
            </a:r>
          </a:p>
          <a:p>
            <a:pPr marL="342900" indent="-342900">
              <a:lnSpc>
                <a:spcPct val="80000"/>
              </a:lnSpc>
              <a:spcBef>
                <a:spcPct val="20000"/>
              </a:spcBef>
              <a:buFont typeface="Arial" pitchFamily="34" charset="0"/>
              <a:buChar char="•"/>
              <a:defRPr/>
            </a:pPr>
            <a:endParaRPr lang="en-IN" sz="2400" dirty="0">
              <a:solidFill>
                <a:srgbClr val="7030A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819400" y="304800"/>
            <a:ext cx="7499350" cy="4800600"/>
          </a:xfrm>
          <a:prstGeom prst="rect">
            <a:avLst/>
          </a:prstGeom>
        </p:spPr>
        <p:txBody>
          <a:bodyPr>
            <a:noAutofit/>
          </a:bodyPr>
          <a:lstStyle/>
          <a:p>
            <a:pPr marL="342900" indent="-342900">
              <a:lnSpc>
                <a:spcPct val="80000"/>
              </a:lnSpc>
              <a:spcBef>
                <a:spcPct val="20000"/>
              </a:spcBef>
              <a:buFont typeface="Arial" pitchFamily="34" charset="0"/>
              <a:buChar char="•"/>
              <a:defRPr/>
            </a:pPr>
            <a:r>
              <a:rPr lang="en-IN" sz="2000" dirty="0">
                <a:solidFill>
                  <a:srgbClr val="7030A0"/>
                </a:solidFill>
                <a:latin typeface="Times New Roman" pitchFamily="18" charset="0"/>
                <a:cs typeface="Times New Roman" pitchFamily="18" charset="0"/>
              </a:rPr>
              <a:t>On substituting equation ( 2 ) in ( 1 );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r = m/</a:t>
            </a:r>
            <a:r>
              <a:rPr lang="en-IN" sz="2000" dirty="0" err="1">
                <a:solidFill>
                  <a:srgbClr val="7030A0"/>
                </a:solidFill>
                <a:latin typeface="Times New Roman" pitchFamily="18" charset="0"/>
                <a:cs typeface="Times New Roman" pitchFamily="18" charset="0"/>
              </a:rPr>
              <a:t>eH</a:t>
            </a:r>
            <a:r>
              <a:rPr lang="en-IN" sz="2000" dirty="0">
                <a:solidFill>
                  <a:srgbClr val="7030A0"/>
                </a:solidFill>
                <a:latin typeface="Times New Roman" pitchFamily="18" charset="0"/>
                <a:cs typeface="Times New Roman" pitchFamily="18" charset="0"/>
              </a:rPr>
              <a:t> (2eV/m)</a:t>
            </a:r>
            <a:r>
              <a:rPr lang="en-IN" sz="2000" baseline="30000" dirty="0">
                <a:solidFill>
                  <a:srgbClr val="7030A0"/>
                </a:solidFill>
                <a:latin typeface="Times New Roman" pitchFamily="18" charset="0"/>
                <a:cs typeface="Times New Roman" pitchFamily="18" charset="0"/>
              </a:rPr>
              <a:t>1/2</a:t>
            </a:r>
            <a:r>
              <a:rPr lang="en-IN" sz="2000" dirty="0">
                <a:solidFill>
                  <a:srgbClr val="7030A0"/>
                </a:solidFill>
                <a:latin typeface="Times New Roman" pitchFamily="18" charset="0"/>
                <a:cs typeface="Times New Roman" pitchFamily="18" charset="0"/>
              </a:rPr>
              <a:t>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On squaring both sides;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r</a:t>
            </a:r>
            <a:r>
              <a:rPr lang="en-IN" sz="2000" baseline="30000" dirty="0">
                <a:solidFill>
                  <a:srgbClr val="7030A0"/>
                </a:solidFill>
                <a:latin typeface="Times New Roman" pitchFamily="18" charset="0"/>
                <a:cs typeface="Times New Roman" pitchFamily="18" charset="0"/>
              </a:rPr>
              <a:t>2</a:t>
            </a:r>
            <a:r>
              <a:rPr lang="en-IN" sz="2000" dirty="0">
                <a:solidFill>
                  <a:srgbClr val="7030A0"/>
                </a:solidFill>
                <a:latin typeface="Times New Roman" pitchFamily="18" charset="0"/>
                <a:cs typeface="Times New Roman" pitchFamily="18" charset="0"/>
              </a:rPr>
              <a:t> = ( m</a:t>
            </a:r>
            <a:r>
              <a:rPr lang="en-IN" sz="2000" baseline="30000" dirty="0">
                <a:solidFill>
                  <a:srgbClr val="7030A0"/>
                </a:solidFill>
                <a:latin typeface="Times New Roman" pitchFamily="18" charset="0"/>
                <a:cs typeface="Times New Roman" pitchFamily="18" charset="0"/>
              </a:rPr>
              <a:t>2</a:t>
            </a:r>
            <a:r>
              <a:rPr lang="en-IN" sz="2000" dirty="0">
                <a:solidFill>
                  <a:srgbClr val="7030A0"/>
                </a:solidFill>
                <a:latin typeface="Times New Roman" pitchFamily="18" charset="0"/>
                <a:cs typeface="Times New Roman" pitchFamily="18" charset="0"/>
              </a:rPr>
              <a:t>/e</a:t>
            </a:r>
            <a:r>
              <a:rPr lang="en-IN" sz="2000" baseline="30000" dirty="0">
                <a:solidFill>
                  <a:srgbClr val="7030A0"/>
                </a:solidFill>
                <a:latin typeface="Times New Roman" pitchFamily="18" charset="0"/>
                <a:cs typeface="Times New Roman" pitchFamily="18" charset="0"/>
              </a:rPr>
              <a:t>2</a:t>
            </a:r>
            <a:r>
              <a:rPr lang="en-IN" sz="2000" dirty="0">
                <a:solidFill>
                  <a:srgbClr val="7030A0"/>
                </a:solidFill>
                <a:latin typeface="Times New Roman" pitchFamily="18" charset="0"/>
                <a:cs typeface="Times New Roman" pitchFamily="18" charset="0"/>
              </a:rPr>
              <a:t>H</a:t>
            </a:r>
            <a:r>
              <a:rPr lang="en-IN" sz="2000" baseline="30000" dirty="0">
                <a:solidFill>
                  <a:srgbClr val="7030A0"/>
                </a:solidFill>
                <a:latin typeface="Times New Roman" pitchFamily="18" charset="0"/>
                <a:cs typeface="Times New Roman" pitchFamily="18" charset="0"/>
              </a:rPr>
              <a:t>2</a:t>
            </a:r>
            <a:r>
              <a:rPr lang="en-IN" sz="2000" dirty="0">
                <a:solidFill>
                  <a:srgbClr val="7030A0"/>
                </a:solidFill>
                <a:latin typeface="Times New Roman" pitchFamily="18" charset="0"/>
                <a:cs typeface="Times New Roman" pitchFamily="18" charset="0"/>
              </a:rPr>
              <a:t>) (2eV/m)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 (m/e) ( 2V/H</a:t>
            </a:r>
            <a:r>
              <a:rPr lang="en-IN" sz="2000" baseline="30000" dirty="0">
                <a:solidFill>
                  <a:srgbClr val="7030A0"/>
                </a:solidFill>
                <a:latin typeface="Times New Roman" pitchFamily="18" charset="0"/>
                <a:cs typeface="Times New Roman" pitchFamily="18" charset="0"/>
              </a:rPr>
              <a:t>2</a:t>
            </a:r>
            <a:r>
              <a:rPr lang="en-IN" sz="2000" dirty="0">
                <a:solidFill>
                  <a:srgbClr val="7030A0"/>
                </a:solidFill>
                <a:latin typeface="Times New Roman" pitchFamily="18" charset="0"/>
                <a:cs typeface="Times New Roman" pitchFamily="18" charset="0"/>
              </a:rPr>
              <a:t>)</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a:t>
            </a:r>
            <a:r>
              <a:rPr lang="en-IN" sz="2000" baseline="30000" dirty="0">
                <a:solidFill>
                  <a:srgbClr val="7030A0"/>
                </a:solidFill>
                <a:latin typeface="Times New Roman" pitchFamily="18" charset="0"/>
                <a:cs typeface="Times New Roman" pitchFamily="18" charset="0"/>
              </a:rPr>
              <a:t>.</a:t>
            </a:r>
            <a:r>
              <a:rPr lang="en-IN" sz="2000" dirty="0">
                <a:solidFill>
                  <a:srgbClr val="7030A0"/>
                </a:solidFill>
                <a:latin typeface="Times New Roman" pitchFamily="18" charset="0"/>
                <a:cs typeface="Times New Roman" pitchFamily="18" charset="0"/>
              </a:rPr>
              <a:t>. r = [ (2V/ H</a:t>
            </a:r>
            <a:r>
              <a:rPr lang="en-IN" sz="2000" baseline="30000" dirty="0">
                <a:solidFill>
                  <a:srgbClr val="7030A0"/>
                </a:solidFill>
                <a:latin typeface="Times New Roman" pitchFamily="18" charset="0"/>
                <a:cs typeface="Times New Roman" pitchFamily="18" charset="0"/>
              </a:rPr>
              <a:t>2</a:t>
            </a:r>
            <a:r>
              <a:rPr lang="en-IN" sz="2000" dirty="0">
                <a:solidFill>
                  <a:srgbClr val="7030A0"/>
                </a:solidFill>
                <a:latin typeface="Times New Roman" pitchFamily="18" charset="0"/>
                <a:cs typeface="Times New Roman" pitchFamily="18" charset="0"/>
              </a:rPr>
              <a:t>) (m/e) ]</a:t>
            </a:r>
            <a:r>
              <a:rPr lang="en-IN" sz="2000" baseline="30000" dirty="0">
                <a:solidFill>
                  <a:srgbClr val="7030A0"/>
                </a:solidFill>
                <a:latin typeface="Times New Roman" pitchFamily="18" charset="0"/>
                <a:cs typeface="Times New Roman" pitchFamily="18" charset="0"/>
              </a:rPr>
              <a:t> ½</a:t>
            </a: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000" baseline="30000" dirty="0">
                <a:solidFill>
                  <a:srgbClr val="7030A0"/>
                </a:solidFill>
                <a:latin typeface="Times New Roman" pitchFamily="18" charset="0"/>
                <a:cs typeface="Times New Roman" pitchFamily="18" charset="0"/>
              </a:rPr>
              <a:t> </a:t>
            </a:r>
            <a:endParaRPr lang="en-IN" sz="2000" dirty="0">
              <a:solidFill>
                <a:srgbClr val="7030A0"/>
              </a:solidFill>
              <a:latin typeface="Times New Roman" pitchFamily="18" charset="0"/>
              <a:cs typeface="Times New Roman" pitchFamily="18" charset="0"/>
            </a:endParaRP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On simplifying;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m/e = H</a:t>
            </a:r>
            <a:r>
              <a:rPr lang="en-IN" sz="2000" baseline="30000" dirty="0">
                <a:solidFill>
                  <a:srgbClr val="7030A0"/>
                </a:solidFill>
                <a:latin typeface="Times New Roman" pitchFamily="18" charset="0"/>
                <a:cs typeface="Times New Roman" pitchFamily="18" charset="0"/>
              </a:rPr>
              <a:t>2</a:t>
            </a:r>
            <a:r>
              <a:rPr lang="en-IN" sz="2000" dirty="0">
                <a:solidFill>
                  <a:srgbClr val="7030A0"/>
                </a:solidFill>
                <a:latin typeface="Times New Roman" pitchFamily="18" charset="0"/>
                <a:cs typeface="Times New Roman" pitchFamily="18" charset="0"/>
              </a:rPr>
              <a:t> r</a:t>
            </a:r>
            <a:r>
              <a:rPr lang="en-IN" sz="2000" baseline="30000" dirty="0">
                <a:solidFill>
                  <a:srgbClr val="7030A0"/>
                </a:solidFill>
                <a:latin typeface="Times New Roman" pitchFamily="18" charset="0"/>
                <a:cs typeface="Times New Roman" pitchFamily="18" charset="0"/>
              </a:rPr>
              <a:t>2</a:t>
            </a:r>
            <a:r>
              <a:rPr lang="en-IN" sz="2000" dirty="0">
                <a:solidFill>
                  <a:srgbClr val="7030A0"/>
                </a:solidFill>
                <a:latin typeface="Times New Roman" pitchFamily="18" charset="0"/>
                <a:cs typeface="Times New Roman" pitchFamily="18" charset="0"/>
              </a:rPr>
              <a:t>/ 2V</a:t>
            </a:r>
          </a:p>
          <a:p>
            <a:pPr marL="342900" indent="-342900">
              <a:lnSpc>
                <a:spcPct val="80000"/>
              </a:lnSpc>
              <a:spcBef>
                <a:spcPct val="20000"/>
              </a:spcBef>
              <a:defRPr/>
            </a:pPr>
            <a:r>
              <a:rPr lang="en-IN" sz="2000" dirty="0">
                <a:solidFill>
                  <a:srgbClr val="7030A0"/>
                </a:solidFill>
                <a:latin typeface="Times New Roman" pitchFamily="18" charset="0"/>
                <a:cs typeface="Times New Roman" pitchFamily="18" charset="0"/>
              </a:rPr>
              <a:t> </a:t>
            </a:r>
          </a:p>
          <a:p>
            <a:pPr marL="342900" indent="-342900">
              <a:lnSpc>
                <a:spcPct val="80000"/>
              </a:lnSpc>
              <a:spcBef>
                <a:spcPct val="20000"/>
              </a:spcBef>
              <a:buFont typeface="Arial" pitchFamily="34" charset="0"/>
              <a:buChar char="•"/>
              <a:defRPr/>
            </a:pPr>
            <a:r>
              <a:rPr lang="en-IN" sz="2000" dirty="0">
                <a:solidFill>
                  <a:srgbClr val="7030A0"/>
                </a:solidFill>
                <a:latin typeface="Times New Roman" pitchFamily="18" charset="0"/>
                <a:cs typeface="Times New Roman" pitchFamily="18" charset="0"/>
              </a:rPr>
              <a:t>The radius of the circular path of the particle depends on the accelerating voltage V,  the magnetic field strength H, and the ratio m/e. the relationship between m, r, V and H  is the basis of separation of particles according to their masses.</a:t>
            </a:r>
          </a:p>
          <a:p>
            <a:pPr marL="342900" indent="-342900">
              <a:lnSpc>
                <a:spcPct val="80000"/>
              </a:lnSpc>
              <a:spcBef>
                <a:spcPct val="20000"/>
              </a:spcBef>
              <a:buFont typeface="Arial" pitchFamily="34" charset="0"/>
              <a:buChar char="•"/>
              <a:defRPr/>
            </a:pPr>
            <a:endParaRPr lang="en-IN" sz="2000" dirty="0">
              <a:solidFill>
                <a:srgbClr val="7030A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905000" y="0"/>
            <a:ext cx="8229600" cy="6858000"/>
          </a:xfrm>
          <a:prstGeom prst="rect">
            <a:avLst/>
          </a:prstGeom>
        </p:spPr>
        <p:txBody>
          <a:bodyPr/>
          <a:lstStyle/>
          <a:p>
            <a:pPr marL="342900" indent="-342900">
              <a:lnSpc>
                <a:spcPct val="150000"/>
              </a:lnSpc>
              <a:spcBef>
                <a:spcPct val="20000"/>
              </a:spcBef>
              <a:defRPr/>
            </a:pPr>
            <a:r>
              <a:rPr lang="en-US" sz="2800" b="1" dirty="0">
                <a:solidFill>
                  <a:srgbClr val="FF0000"/>
                </a:solidFill>
                <a:latin typeface="Times New Roman" pitchFamily="18" charset="0"/>
              </a:rPr>
              <a:t>THEARY OF MASS SPECTROSCOPY</a:t>
            </a:r>
          </a:p>
          <a:p>
            <a:pPr marL="342900" indent="-342900">
              <a:lnSpc>
                <a:spcPct val="150000"/>
              </a:lnSpc>
              <a:spcBef>
                <a:spcPct val="20000"/>
              </a:spcBef>
              <a:defRPr/>
            </a:pPr>
            <a:r>
              <a:rPr lang="en-US" sz="2800" dirty="0">
                <a:solidFill>
                  <a:srgbClr val="7030A0"/>
                </a:solidFill>
                <a:latin typeface="Times New Roman" pitchFamily="18" charset="0"/>
              </a:rPr>
              <a:t>STEP1-Ionization:</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rPr>
              <a:t>The atom is ionized by knocking or bombarding one or more electrons to give a positive ion.</a:t>
            </a:r>
          </a:p>
          <a:p>
            <a:pPr marL="342900" indent="-342900">
              <a:lnSpc>
                <a:spcPct val="150000"/>
              </a:lnSpc>
              <a:spcBef>
                <a:spcPct val="20000"/>
              </a:spcBef>
              <a:defRPr/>
            </a:pPr>
            <a:endParaRPr lang="en-US" sz="2800" dirty="0">
              <a:solidFill>
                <a:srgbClr val="7030A0"/>
              </a:solidFill>
              <a:latin typeface="Times New Roman" pitchFamily="18" charset="0"/>
            </a:endParaRPr>
          </a:p>
          <a:p>
            <a:pPr marL="342900" indent="-342900">
              <a:lnSpc>
                <a:spcPct val="150000"/>
              </a:lnSpc>
              <a:spcBef>
                <a:spcPct val="20000"/>
              </a:spcBef>
              <a:defRPr/>
            </a:pPr>
            <a:r>
              <a:rPr lang="en-US" sz="2800" dirty="0">
                <a:solidFill>
                  <a:srgbClr val="7030A0"/>
                </a:solidFill>
                <a:latin typeface="Times New Roman" pitchFamily="18" charset="0"/>
              </a:rPr>
              <a:t>STEP2-Acceleration:</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rPr>
              <a:t>The ions are accelerated through the slits so that they have the same kinetic energy.</a:t>
            </a:r>
          </a:p>
          <a:p>
            <a:pPr marL="342900" indent="-342900">
              <a:spcBef>
                <a:spcPct val="20000"/>
              </a:spcBef>
              <a:buFont typeface="Arial" pitchFamily="34" charset="0"/>
              <a:buChar char="•"/>
              <a:defRPr/>
            </a:pPr>
            <a:endParaRPr lang="en-US" sz="2800" dirty="0">
              <a:solidFill>
                <a:srgbClr val="7030A0"/>
              </a:solidFill>
              <a:latin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on sensitive 1"/>
          <p:cNvPicPr>
            <a:picLocks noChangeAspect="1" noChangeArrowheads="1"/>
          </p:cNvPicPr>
          <p:nvPr/>
        </p:nvPicPr>
        <p:blipFill>
          <a:blip r:embed="rId2" cstate="print"/>
          <a:srcRect/>
          <a:stretch>
            <a:fillRect/>
          </a:stretch>
        </p:blipFill>
        <p:spPr>
          <a:xfrm>
            <a:off x="2133600" y="533400"/>
            <a:ext cx="8305800" cy="5486400"/>
          </a:xfrm>
          <a:prstGeom prst="rect">
            <a:avLst/>
          </a:prstGeom>
        </p:spPr>
      </p:pic>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905000" y="0"/>
            <a:ext cx="8229600" cy="6858000"/>
          </a:xfrm>
          <a:prstGeom prst="rect">
            <a:avLst/>
          </a:prstGeom>
        </p:spPr>
        <p:txBody>
          <a:bodyPr/>
          <a:lstStyle/>
          <a:p>
            <a:pPr marL="342900" indent="-342900" algn="just">
              <a:lnSpc>
                <a:spcPct val="150000"/>
              </a:lnSpc>
              <a:spcBef>
                <a:spcPct val="20000"/>
              </a:spcBef>
              <a:defRPr/>
            </a:pPr>
            <a:r>
              <a:rPr lang="en-US" sz="2800" dirty="0">
                <a:solidFill>
                  <a:srgbClr val="7030A0"/>
                </a:solidFill>
                <a:latin typeface="Times New Roman" pitchFamily="18" charset="0"/>
              </a:rPr>
              <a:t>STEP3-DEFLECTION:</a:t>
            </a:r>
          </a:p>
          <a:p>
            <a:pPr marL="342900" indent="-342900" algn="just">
              <a:lnSpc>
                <a:spcPct val="150000"/>
              </a:lnSpc>
              <a:spcBef>
                <a:spcPct val="20000"/>
              </a:spcBef>
              <a:buFont typeface="Wingdings" pitchFamily="2" charset="2"/>
              <a:buChar char="Ø"/>
              <a:defRPr/>
            </a:pPr>
            <a:r>
              <a:rPr lang="en-US" sz="2800" dirty="0">
                <a:solidFill>
                  <a:srgbClr val="7030A0"/>
                </a:solidFill>
                <a:latin typeface="Times New Roman" pitchFamily="18" charset="0"/>
              </a:rPr>
              <a:t>The ions are then deflected by the magnetic field according to their masses. The lighter ions they are  more deflected.</a:t>
            </a:r>
          </a:p>
          <a:p>
            <a:pPr marL="342900" indent="-342900" algn="just">
              <a:lnSpc>
                <a:spcPct val="150000"/>
              </a:lnSpc>
              <a:spcBef>
                <a:spcPct val="20000"/>
              </a:spcBef>
              <a:defRPr/>
            </a:pPr>
            <a:endParaRPr lang="en-US" sz="2800" dirty="0">
              <a:solidFill>
                <a:srgbClr val="7030A0"/>
              </a:solidFill>
              <a:latin typeface="Times New Roman" pitchFamily="18" charset="0"/>
            </a:endParaRPr>
          </a:p>
          <a:p>
            <a:pPr marL="342900" indent="-342900" algn="just">
              <a:lnSpc>
                <a:spcPct val="150000"/>
              </a:lnSpc>
              <a:spcBef>
                <a:spcPct val="20000"/>
              </a:spcBef>
              <a:defRPr/>
            </a:pPr>
            <a:r>
              <a:rPr lang="en-US" sz="2800" dirty="0">
                <a:solidFill>
                  <a:srgbClr val="7030A0"/>
                </a:solidFill>
                <a:latin typeface="Times New Roman" pitchFamily="18" charset="0"/>
              </a:rPr>
              <a:t>STEP4-DETECTION</a:t>
            </a:r>
          </a:p>
          <a:p>
            <a:pPr marL="342900" indent="-342900" algn="just">
              <a:lnSpc>
                <a:spcPct val="150000"/>
              </a:lnSpc>
              <a:spcBef>
                <a:spcPct val="20000"/>
              </a:spcBef>
              <a:buFont typeface="Wingdings" pitchFamily="2" charset="2"/>
              <a:buChar char="Ø"/>
              <a:defRPr/>
            </a:pPr>
            <a:r>
              <a:rPr lang="en-US" sz="2800" dirty="0">
                <a:solidFill>
                  <a:srgbClr val="7030A0"/>
                </a:solidFill>
                <a:latin typeface="Times New Roman" pitchFamily="18" charset="0"/>
              </a:rPr>
              <a:t>The beam of ions passing through the machine is detected electrically.</a:t>
            </a: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normAutofit/>
          </a:bodyPr>
          <a:lstStyle/>
          <a:p>
            <a:pPr eaLnBrk="1" hangingPunct="1">
              <a:defRPr/>
            </a:pPr>
            <a:r>
              <a:rPr lang="en-US" sz="3200" dirty="0">
                <a:solidFill>
                  <a:srgbClr val="FF0000"/>
                </a:solidFill>
                <a:latin typeface="Times New Roman" pitchFamily="18" charset="0"/>
              </a:rPr>
              <a:t>INSTRUMENTATION OF MASS SPECTROMETER</a:t>
            </a:r>
          </a:p>
        </p:txBody>
      </p:sp>
      <p:sp>
        <p:nvSpPr>
          <p:cNvPr id="5" name="Rectangle 3"/>
          <p:cNvSpPr>
            <a:spLocks noGrp="1" noChangeArrowheads="1"/>
          </p:cNvSpPr>
          <p:nvPr>
            <p:ph idx="1"/>
          </p:nvPr>
        </p:nvSpPr>
        <p:spPr/>
        <p:txBody>
          <a:bodyPr>
            <a:normAutofit fontScale="92500" lnSpcReduction="20000"/>
          </a:bodyPr>
          <a:lstStyle/>
          <a:p>
            <a:pPr marL="514350" indent="-514350">
              <a:lnSpc>
                <a:spcPct val="200000"/>
              </a:lnSpc>
              <a:buFont typeface="Verdana" pitchFamily="34" charset="0"/>
              <a:buAutoNum type="arabicPeriod"/>
            </a:pPr>
            <a:r>
              <a:rPr lang="en-US" sz="2800" dirty="0">
                <a:solidFill>
                  <a:srgbClr val="7030A0"/>
                </a:solidFill>
                <a:latin typeface="Times New Roman" pitchFamily="18" charset="0"/>
              </a:rPr>
              <a:t>Sample inlet system.</a:t>
            </a:r>
          </a:p>
          <a:p>
            <a:pPr marL="514350" indent="-514350">
              <a:lnSpc>
                <a:spcPct val="200000"/>
              </a:lnSpc>
              <a:buFont typeface="Verdana" pitchFamily="34" charset="0"/>
              <a:buAutoNum type="arabicPeriod"/>
            </a:pPr>
            <a:r>
              <a:rPr lang="en-US" sz="2800" dirty="0">
                <a:solidFill>
                  <a:srgbClr val="7030A0"/>
                </a:solidFill>
                <a:latin typeface="Times New Roman" pitchFamily="18" charset="0"/>
              </a:rPr>
              <a:t>Ion source.</a:t>
            </a:r>
          </a:p>
          <a:p>
            <a:pPr marL="514350" indent="-514350">
              <a:lnSpc>
                <a:spcPct val="200000"/>
              </a:lnSpc>
              <a:buFont typeface="Verdana" pitchFamily="34" charset="0"/>
              <a:buAutoNum type="arabicPeriod"/>
            </a:pPr>
            <a:r>
              <a:rPr lang="en-US" sz="2800" dirty="0">
                <a:solidFill>
                  <a:srgbClr val="7030A0"/>
                </a:solidFill>
                <a:latin typeface="Times New Roman" pitchFamily="18" charset="0"/>
              </a:rPr>
              <a:t>Mass analyzers and ion collecting systems/ detectors.</a:t>
            </a:r>
          </a:p>
          <a:p>
            <a:pPr marL="514350" indent="-514350">
              <a:lnSpc>
                <a:spcPct val="200000"/>
              </a:lnSpc>
              <a:buFont typeface="Verdana" pitchFamily="34" charset="0"/>
              <a:buAutoNum type="arabicPeriod"/>
            </a:pPr>
            <a:r>
              <a:rPr lang="en-US" sz="2800" dirty="0">
                <a:solidFill>
                  <a:srgbClr val="7030A0"/>
                </a:solidFill>
                <a:latin typeface="Times New Roman" pitchFamily="18" charset="0"/>
              </a:rPr>
              <a:t>Vacuum system.</a:t>
            </a:r>
          </a:p>
          <a:p>
            <a:pPr marL="514350" indent="-514350">
              <a:lnSpc>
                <a:spcPct val="200000"/>
              </a:lnSpc>
              <a:buFont typeface="Verdana" pitchFamily="34" charset="0"/>
              <a:buAutoNum type="arabicPeriod"/>
            </a:pPr>
            <a:r>
              <a:rPr lang="en-US" sz="2800" dirty="0">
                <a:solidFill>
                  <a:srgbClr val="7030A0"/>
                </a:solidFill>
                <a:latin typeface="Times New Roman" pitchFamily="18" charset="0"/>
              </a:rPr>
              <a:t>Data handling.</a:t>
            </a:r>
          </a:p>
        </p:txBody>
      </p:sp>
      <p:sp>
        <p:nvSpPr>
          <p:cNvPr id="8" name="Footer Placeholder 7"/>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981200" y="0"/>
            <a:ext cx="8229600" cy="6858000"/>
          </a:xfrm>
          <a:prstGeom prst="rect">
            <a:avLst/>
          </a:prstGeom>
        </p:spPr>
        <p:txBody>
          <a:bodyPr/>
          <a:lstStyle/>
          <a:p>
            <a:pPr marL="342900" indent="-342900" algn="just">
              <a:lnSpc>
                <a:spcPct val="150000"/>
              </a:lnSpc>
              <a:spcBef>
                <a:spcPct val="20000"/>
              </a:spcBef>
              <a:defRPr/>
            </a:pPr>
            <a:r>
              <a:rPr lang="en-US" sz="2000" b="1" dirty="0">
                <a:solidFill>
                  <a:srgbClr val="FF0000"/>
                </a:solidFill>
                <a:latin typeface="Times New Roman" pitchFamily="18" charset="0"/>
              </a:rPr>
              <a:t>1.Sample inlet systems:</a:t>
            </a:r>
          </a:p>
          <a:p>
            <a:pPr marL="342900" indent="-342900" algn="just">
              <a:lnSpc>
                <a:spcPct val="150000"/>
              </a:lnSpc>
              <a:spcBef>
                <a:spcPct val="20000"/>
              </a:spcBef>
              <a:buFont typeface="Arial" pitchFamily="34" charset="0"/>
              <a:buChar char="•"/>
              <a:defRPr/>
            </a:pPr>
            <a:r>
              <a:rPr lang="en-US" sz="2000" dirty="0">
                <a:solidFill>
                  <a:srgbClr val="7030A0"/>
                </a:solidFill>
                <a:latin typeface="Times New Roman" pitchFamily="18" charset="0"/>
                <a:cs typeface="Times New Roman" pitchFamily="18" charset="0"/>
              </a:rPr>
              <a:t>The  method of sample introduction to the ionization source often depends on the ionization method being used, as well as the type and complexity of the sample</a:t>
            </a:r>
          </a:p>
          <a:p>
            <a:pPr marL="342900" indent="-342900" algn="just">
              <a:lnSpc>
                <a:spcPct val="150000"/>
              </a:lnSpc>
              <a:spcBef>
                <a:spcPct val="20000"/>
              </a:spcBef>
              <a:defRPr/>
            </a:pPr>
            <a:r>
              <a:rPr lang="en-US" sz="2000" b="1" i="1" dirty="0">
                <a:latin typeface="Times New Roman" pitchFamily="18" charset="0"/>
              </a:rPr>
              <a:t>Different sampling systems include:</a:t>
            </a:r>
          </a:p>
          <a:p>
            <a:pPr marL="342900" indent="-342900" algn="just">
              <a:lnSpc>
                <a:spcPct val="150000"/>
              </a:lnSpc>
              <a:spcBef>
                <a:spcPct val="20000"/>
              </a:spcBef>
              <a:buFont typeface="Wingdings" pitchFamily="2" charset="2"/>
              <a:buChar char="Ø"/>
              <a:defRPr/>
            </a:pPr>
            <a:r>
              <a:rPr lang="en-US" sz="2000" dirty="0">
                <a:solidFill>
                  <a:srgbClr val="7030A0"/>
                </a:solidFill>
                <a:latin typeface="Times New Roman" pitchFamily="18" charset="0"/>
              </a:rPr>
              <a:t>Direct probe inlet</a:t>
            </a:r>
            <a:r>
              <a:rPr lang="en-US" sz="2000" dirty="0">
                <a:solidFill>
                  <a:srgbClr val="7030A0"/>
                </a:solidFill>
                <a:latin typeface="Times New Roman" pitchFamily="18" charset="0"/>
                <a:cs typeface="Times New Roman" pitchFamily="18" charset="0"/>
              </a:rPr>
              <a:t>: Non volatile and thermally unstable compounds are often introduced into the ion source by a sample probe which is equipped with a heater to volatize the sample at low pressure.                            </a:t>
            </a:r>
            <a:r>
              <a:rPr lang="en-US" sz="2000" dirty="0">
                <a:solidFill>
                  <a:srgbClr val="7030A0"/>
                </a:solidFill>
                <a:latin typeface="Times New Roman" pitchFamily="18" charset="0"/>
              </a:rPr>
              <a:t>   </a:t>
            </a:r>
          </a:p>
          <a:p>
            <a:pPr marL="342900" indent="-342900" algn="just">
              <a:lnSpc>
                <a:spcPct val="150000"/>
              </a:lnSpc>
              <a:spcBef>
                <a:spcPct val="20000"/>
              </a:spcBef>
              <a:buFont typeface="Wingdings" pitchFamily="2" charset="2"/>
              <a:buChar char="Ø"/>
              <a:defRPr/>
            </a:pPr>
            <a:r>
              <a:rPr lang="en-US" sz="2000" dirty="0">
                <a:solidFill>
                  <a:srgbClr val="7030A0"/>
                </a:solidFill>
                <a:latin typeface="Times New Roman" pitchFamily="18" charset="0"/>
              </a:rPr>
              <a:t>Batch inlet system.</a:t>
            </a:r>
          </a:p>
          <a:p>
            <a:pPr marL="342900" indent="-342900" algn="just">
              <a:lnSpc>
                <a:spcPct val="150000"/>
              </a:lnSpc>
              <a:spcBef>
                <a:spcPct val="20000"/>
              </a:spcBef>
              <a:buFont typeface="Arial" pitchFamily="34" charset="0"/>
              <a:buChar char="•"/>
              <a:defRPr/>
            </a:pPr>
            <a:endParaRPr lang="en-US" sz="2000" dirty="0">
              <a:latin typeface="Times New Roman" pitchFamily="18" charset="0"/>
            </a:endParaRPr>
          </a:p>
          <a:p>
            <a:pPr marL="342900" indent="-342900" algn="just">
              <a:lnSpc>
                <a:spcPct val="150000"/>
              </a:lnSpc>
              <a:spcBef>
                <a:spcPct val="20000"/>
              </a:spcBef>
              <a:defRPr/>
            </a:pPr>
            <a:r>
              <a:rPr lang="en-US" sz="2000" b="1" dirty="0">
                <a:latin typeface="Times New Roman" pitchFamily="18" charset="0"/>
              </a:rPr>
              <a:t>Introduction of gas samples:</a:t>
            </a:r>
          </a:p>
          <a:p>
            <a:pPr marL="342900" indent="-342900" algn="just">
              <a:lnSpc>
                <a:spcPct val="150000"/>
              </a:lnSpc>
              <a:spcBef>
                <a:spcPct val="20000"/>
              </a:spcBef>
              <a:buFont typeface="Wingdings" pitchFamily="2" charset="2"/>
              <a:buChar char="Ø"/>
              <a:defRPr/>
            </a:pPr>
            <a:r>
              <a:rPr lang="en-US" sz="2000" dirty="0">
                <a:solidFill>
                  <a:srgbClr val="7030A0"/>
                </a:solidFill>
                <a:latin typeface="Times New Roman" pitchFamily="18" charset="0"/>
              </a:rPr>
              <a:t>Transfer of sample from small containers of known volume.</a:t>
            </a: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05000" y="0"/>
            <a:ext cx="8229600" cy="6858000"/>
          </a:xfrm>
          <a:prstGeom prst="rect">
            <a:avLst/>
          </a:prstGeom>
        </p:spPr>
        <p:txBody>
          <a:bodyPr/>
          <a:lstStyle/>
          <a:p>
            <a:pPr marL="342900" indent="-342900">
              <a:lnSpc>
                <a:spcPct val="150000"/>
              </a:lnSpc>
              <a:spcBef>
                <a:spcPct val="20000"/>
              </a:spcBef>
              <a:defRPr/>
            </a:pPr>
            <a:r>
              <a:rPr lang="en-US" sz="2800" b="1" dirty="0">
                <a:solidFill>
                  <a:srgbClr val="FF0000"/>
                </a:solidFill>
                <a:latin typeface="Times New Roman" pitchFamily="18" charset="0"/>
                <a:cs typeface="Times New Roman" pitchFamily="18" charset="0"/>
              </a:rPr>
              <a:t>Liquids:</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Break off devices.</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By touching micropipette to sintered glass disc.</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Hydrodynamic needle injection</a:t>
            </a:r>
          </a:p>
          <a:p>
            <a:pPr marL="342900" indent="-342900">
              <a:lnSpc>
                <a:spcPct val="150000"/>
              </a:lnSpc>
              <a:spcBef>
                <a:spcPct val="20000"/>
              </a:spcBef>
              <a:buFont typeface="Arial" pitchFamily="34" charset="0"/>
              <a:buChar char="•"/>
              <a:defRPr/>
            </a:pPr>
            <a:endParaRPr lang="en-US" sz="1400" dirty="0">
              <a:solidFill>
                <a:srgbClr val="0070C0"/>
              </a:solidFill>
              <a:latin typeface="Times New Roman" pitchFamily="18" charset="0"/>
              <a:cs typeface="Times New Roman" pitchFamily="18" charset="0"/>
            </a:endParaRPr>
          </a:p>
          <a:p>
            <a:pPr marL="342900" indent="-342900">
              <a:lnSpc>
                <a:spcPct val="150000"/>
              </a:lnSpc>
              <a:spcBef>
                <a:spcPct val="20000"/>
              </a:spcBef>
              <a:defRPr/>
            </a:pPr>
            <a:r>
              <a:rPr lang="en-US" sz="2800" b="1" dirty="0">
                <a:solidFill>
                  <a:srgbClr val="FF0000"/>
                </a:solidFill>
                <a:latin typeface="Times New Roman" pitchFamily="18" charset="0"/>
                <a:cs typeface="Times New Roman" pitchFamily="18" charset="0"/>
              </a:rPr>
              <a:t>Solids:</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Directly introduced on silica or platinum probe</a:t>
            </a:r>
            <a:r>
              <a:rPr lang="en-US" sz="2800" dirty="0">
                <a:solidFill>
                  <a:srgbClr val="0070C0"/>
                </a:solidFill>
                <a:latin typeface="Times New Roman" pitchFamily="18" charset="0"/>
                <a:cs typeface="Times New Roman" pitchFamily="18" charset="0"/>
              </a:rPr>
              <a:t>.</a:t>
            </a:r>
          </a:p>
          <a:p>
            <a:pPr marL="342900" indent="-342900">
              <a:lnSpc>
                <a:spcPct val="150000"/>
              </a:lnSpc>
              <a:spcBef>
                <a:spcPct val="20000"/>
              </a:spcBef>
              <a:buFont typeface="Arial" pitchFamily="34" charset="0"/>
              <a:buChar char="•"/>
              <a:defRPr/>
            </a:pPr>
            <a:endParaRPr lang="en-US" sz="1100" dirty="0">
              <a:solidFill>
                <a:srgbClr val="0070C0"/>
              </a:solidFill>
              <a:latin typeface="Times New Roman" pitchFamily="18" charset="0"/>
              <a:cs typeface="Times New Roman" pitchFamily="18" charset="0"/>
            </a:endParaRPr>
          </a:p>
          <a:p>
            <a:pPr marL="342900" indent="-342900">
              <a:lnSpc>
                <a:spcPct val="150000"/>
              </a:lnSpc>
              <a:spcBef>
                <a:spcPct val="20000"/>
              </a:spcBef>
              <a:defRPr/>
            </a:pPr>
            <a:r>
              <a:rPr lang="en-US" sz="3000" b="1" dirty="0">
                <a:solidFill>
                  <a:srgbClr val="FF0000"/>
                </a:solidFill>
                <a:latin typeface="Times New Roman" pitchFamily="18" charset="0"/>
                <a:cs typeface="Times New Roman" pitchFamily="18" charset="0"/>
              </a:rPr>
              <a:t>2.Ion source:</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Sample get ionized.</a:t>
            </a:r>
          </a:p>
          <a:p>
            <a:pPr marL="342900" indent="-342900">
              <a:lnSpc>
                <a:spcPct val="150000"/>
              </a:lnSpc>
              <a:spcBef>
                <a:spcPct val="20000"/>
              </a:spcBef>
              <a:buFont typeface="Arial" pitchFamily="34" charset="0"/>
              <a:buChar char="•"/>
              <a:defRPr/>
            </a:pPr>
            <a:endParaRPr lang="en-US" sz="2800" dirty="0">
              <a:solidFill>
                <a:srgbClr val="0070C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81200" y="-76200"/>
            <a:ext cx="8229600" cy="6858000"/>
          </a:xfrm>
          <a:prstGeom prst="rect">
            <a:avLst/>
          </a:prstGeom>
        </p:spPr>
        <p:txBody>
          <a:bodyPr/>
          <a:lstStyle/>
          <a:p>
            <a:pPr marL="342900" indent="-342900">
              <a:lnSpc>
                <a:spcPct val="150000"/>
              </a:lnSpc>
              <a:spcBef>
                <a:spcPct val="20000"/>
              </a:spcBef>
              <a:defRPr/>
            </a:pPr>
            <a:r>
              <a:rPr lang="en-US" sz="3000" b="1" dirty="0">
                <a:solidFill>
                  <a:srgbClr val="FF0000"/>
                </a:solidFill>
                <a:latin typeface="Times New Roman" pitchFamily="18" charset="0"/>
                <a:cs typeface="Times New Roman" pitchFamily="18" charset="0"/>
              </a:rPr>
              <a:t>3.Mass analyzers and ion separator:</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After passing through the electrostatic slits ions enter in to the analyzers.</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Separate the ions according to their mass charge ratio.</a:t>
            </a:r>
          </a:p>
          <a:p>
            <a:pPr marL="342900" indent="-342900">
              <a:lnSpc>
                <a:spcPct val="150000"/>
              </a:lnSpc>
              <a:spcBef>
                <a:spcPct val="20000"/>
              </a:spcBef>
              <a:defRPr/>
            </a:pPr>
            <a:endParaRPr lang="en-US" sz="1400" dirty="0">
              <a:solidFill>
                <a:srgbClr val="7030A0"/>
              </a:solidFill>
              <a:latin typeface="Times New Roman" pitchFamily="18" charset="0"/>
              <a:cs typeface="Times New Roman" pitchFamily="18" charset="0"/>
            </a:endParaRPr>
          </a:p>
          <a:p>
            <a:pPr marL="342900" indent="-342900">
              <a:lnSpc>
                <a:spcPct val="150000"/>
              </a:lnSpc>
              <a:spcBef>
                <a:spcPct val="20000"/>
              </a:spcBef>
              <a:defRPr/>
            </a:pPr>
            <a:r>
              <a:rPr lang="en-US" sz="2800" b="1" i="1" dirty="0">
                <a:solidFill>
                  <a:srgbClr val="0070C0"/>
                </a:solidFill>
                <a:latin typeface="Times New Roman" pitchFamily="18" charset="0"/>
                <a:cs typeface="Times New Roman" pitchFamily="18" charset="0"/>
              </a:rPr>
              <a:t>Different types of mass analyzers are:</a:t>
            </a:r>
          </a:p>
          <a:p>
            <a:pPr marL="342900" indent="-342900">
              <a:lnSpc>
                <a:spcPct val="150000"/>
              </a:lnSpc>
              <a:spcBef>
                <a:spcPct val="20000"/>
              </a:spcBef>
              <a:buFont typeface="Verdana" pitchFamily="34" charset="0"/>
              <a:buAutoNum type="arabicPeriod"/>
              <a:defRPr/>
            </a:pPr>
            <a:r>
              <a:rPr lang="en-US" sz="2800" dirty="0">
                <a:solidFill>
                  <a:srgbClr val="7030A0"/>
                </a:solidFill>
                <a:latin typeface="Times New Roman" pitchFamily="18" charset="0"/>
                <a:cs typeface="Times New Roman" pitchFamily="18" charset="0"/>
              </a:rPr>
              <a:t>Magnetic deflection or sector mass analyzer .</a:t>
            </a:r>
          </a:p>
          <a:p>
            <a:pPr marL="342900" indent="-342900">
              <a:lnSpc>
                <a:spcPct val="150000"/>
              </a:lnSpc>
              <a:spcBef>
                <a:spcPct val="20000"/>
              </a:spcBef>
              <a:buFont typeface="Verdana" pitchFamily="34" charset="0"/>
              <a:buAutoNum type="arabicPeriod"/>
              <a:defRPr/>
            </a:pPr>
            <a:r>
              <a:rPr lang="en-US" sz="2800" dirty="0">
                <a:solidFill>
                  <a:srgbClr val="7030A0"/>
                </a:solidFill>
                <a:latin typeface="Times New Roman" pitchFamily="18" charset="0"/>
                <a:cs typeface="Times New Roman" pitchFamily="18" charset="0"/>
              </a:rPr>
              <a:t>Double focus mass analyzer .</a:t>
            </a:r>
          </a:p>
          <a:p>
            <a:pPr marL="342900" indent="-342900">
              <a:lnSpc>
                <a:spcPct val="150000"/>
              </a:lnSpc>
              <a:spcBef>
                <a:spcPct val="20000"/>
              </a:spcBef>
              <a:buFont typeface="Verdana" pitchFamily="34" charset="0"/>
              <a:buAutoNum type="arabicPeriod"/>
              <a:defRPr/>
            </a:pPr>
            <a:r>
              <a:rPr lang="en-US" sz="2800" dirty="0" err="1">
                <a:solidFill>
                  <a:srgbClr val="7030A0"/>
                </a:solidFill>
                <a:latin typeface="Times New Roman" pitchFamily="18" charset="0"/>
                <a:cs typeface="Times New Roman" pitchFamily="18" charset="0"/>
              </a:rPr>
              <a:t>Quadrapole</a:t>
            </a:r>
            <a:r>
              <a:rPr lang="en-US" sz="2800" dirty="0">
                <a:solidFill>
                  <a:srgbClr val="7030A0"/>
                </a:solidFill>
                <a:latin typeface="Times New Roman" pitchFamily="18" charset="0"/>
                <a:cs typeface="Times New Roman" pitchFamily="18" charset="0"/>
              </a:rPr>
              <a:t> mass analyzer .</a:t>
            </a:r>
          </a:p>
          <a:p>
            <a:pPr marL="342900" indent="-342900">
              <a:lnSpc>
                <a:spcPct val="150000"/>
              </a:lnSpc>
              <a:spcBef>
                <a:spcPct val="20000"/>
              </a:spcBef>
              <a:buFont typeface="Verdana" pitchFamily="34" charset="0"/>
              <a:buAutoNum type="arabicPeriod"/>
              <a:defRPr/>
            </a:pPr>
            <a:r>
              <a:rPr lang="en-US" sz="2800" dirty="0">
                <a:solidFill>
                  <a:srgbClr val="7030A0"/>
                </a:solidFill>
                <a:latin typeface="Times New Roman" pitchFamily="18" charset="0"/>
                <a:cs typeface="Times New Roman" pitchFamily="18" charset="0"/>
              </a:rPr>
              <a:t>Time of flight mass analyzer.</a:t>
            </a:r>
          </a:p>
          <a:p>
            <a:pPr marL="342900" indent="-342900">
              <a:lnSpc>
                <a:spcPct val="150000"/>
              </a:lnSpc>
              <a:spcBef>
                <a:spcPct val="20000"/>
              </a:spcBef>
              <a:buFont typeface="Arial" pitchFamily="34" charset="0"/>
              <a:buChar char="•"/>
              <a:defRPr/>
            </a:pPr>
            <a:endParaRPr lang="en-US" sz="2800" dirty="0">
              <a:solidFill>
                <a:srgbClr val="7030A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828800" y="533400"/>
            <a:ext cx="8610600" cy="6019800"/>
          </a:xfrm>
          <a:prstGeom prst="rect">
            <a:avLst/>
          </a:prstGeom>
        </p:spPr>
        <p:txBody>
          <a:bodyPr rtlCol="0">
            <a:normAutofit/>
          </a:bodyPr>
          <a:lstStyle/>
          <a:p>
            <a:pPr marL="342900" indent="-342900" algn="just">
              <a:lnSpc>
                <a:spcPct val="90000"/>
              </a:lnSpc>
              <a:spcBef>
                <a:spcPct val="20000"/>
              </a:spcBef>
              <a:buFont typeface="Arial" pitchFamily="34" charset="0"/>
              <a:buChar char="•"/>
              <a:defRPr/>
            </a:pPr>
            <a:r>
              <a:rPr lang="en-GB" sz="3200" dirty="0">
                <a:solidFill>
                  <a:srgbClr val="FF0000"/>
                </a:solidFill>
                <a:latin typeface="Times New Roman" pitchFamily="18" charset="0"/>
                <a:cs typeface="Times New Roman" pitchFamily="18" charset="0"/>
              </a:rPr>
              <a:t>Magnetic sectors – single focussing</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Generally bulky and expensive.</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Earliest type of analyser and still popular.</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High accelerating potential especially in comparison with other methods.</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Magnets wedge shaped and must provide homogeneous fields.</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Ion beam enters and exits at exactly 90˚.</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Focuses ions according to their momentum.</a:t>
            </a:r>
          </a:p>
          <a:p>
            <a:pPr marL="342900" indent="-342900" algn="just">
              <a:lnSpc>
                <a:spcPct val="90000"/>
              </a:lnSpc>
              <a:spcBef>
                <a:spcPct val="20000"/>
              </a:spcBef>
              <a:buFont typeface="Arial" pitchFamily="34" charset="0"/>
              <a:buChar char="•"/>
              <a:defRPr/>
            </a:pPr>
            <a:endParaRPr lang="en-GB" sz="3200" dirty="0">
              <a:solidFill>
                <a:srgbClr val="FF0000"/>
              </a:solidFill>
              <a:latin typeface="Times New Roman" pitchFamily="18" charset="0"/>
              <a:cs typeface="Times New Roman" pitchFamily="18" charset="0"/>
            </a:endParaRPr>
          </a:p>
          <a:p>
            <a:pPr marL="342900" indent="-342900" algn="just">
              <a:spcBef>
                <a:spcPct val="20000"/>
              </a:spcBef>
              <a:buFont typeface="Arial" pitchFamily="34" charset="0"/>
              <a:buChar char="•"/>
              <a:defRPr/>
            </a:pPr>
            <a:endParaRPr lang="en-US" sz="3200" dirty="0">
              <a:solidFill>
                <a:srgbClr val="FF000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single.gif"/>
          <p:cNvPicPr>
            <a:picLocks noChangeAspect="1" noChangeArrowheads="1" noCrop="1"/>
          </p:cNvPicPr>
          <p:nvPr/>
        </p:nvPicPr>
        <p:blipFill>
          <a:blip r:embed="rId2" cstate="print"/>
          <a:srcRect/>
          <a:stretch>
            <a:fillRect/>
          </a:stretch>
        </p:blipFill>
        <p:spPr bwMode="auto">
          <a:xfrm>
            <a:off x="1524000" y="0"/>
            <a:ext cx="9144000" cy="685800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981200" y="533400"/>
            <a:ext cx="7848600" cy="6019800"/>
          </a:xfrm>
          <a:prstGeom prst="rect">
            <a:avLst/>
          </a:prstGeom>
        </p:spPr>
        <p:txBody>
          <a:bodyPr rtlCol="0">
            <a:normAutofit/>
          </a:bodyPr>
          <a:lstStyle/>
          <a:p>
            <a:pPr marL="342900" indent="-342900" algn="just">
              <a:lnSpc>
                <a:spcPct val="90000"/>
              </a:lnSpc>
              <a:spcBef>
                <a:spcPct val="20000"/>
              </a:spcBef>
              <a:buFont typeface="Arial" pitchFamily="34" charset="0"/>
              <a:buChar char="•"/>
              <a:defRPr/>
            </a:pPr>
            <a:r>
              <a:rPr lang="en-GB" sz="3200" dirty="0">
                <a:solidFill>
                  <a:srgbClr val="FF0000"/>
                </a:solidFill>
                <a:latin typeface="Times New Roman" pitchFamily="18" charset="0"/>
                <a:cs typeface="Times New Roman" pitchFamily="18" charset="0"/>
              </a:rPr>
              <a:t>Magnetic sectors – double focussing</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Adds a second electric sector to provide energy focussing of ions independent of mass.</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Double focussing means that both the energy and momentum focus is designed to coincide at the collector slit.</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Very high mass resolution can be achieved by this arrangement.</a:t>
            </a:r>
          </a:p>
          <a:p>
            <a:pPr marL="342900" indent="-342900" algn="just">
              <a:lnSpc>
                <a:spcPct val="90000"/>
              </a:lnSpc>
              <a:spcBef>
                <a:spcPct val="20000"/>
              </a:spcBef>
              <a:buFont typeface="Arial" pitchFamily="34" charset="0"/>
              <a:buChar char="•"/>
              <a:defRPr/>
            </a:pPr>
            <a:r>
              <a:rPr lang="en-GB" sz="3200" dirty="0">
                <a:solidFill>
                  <a:srgbClr val="7030A0"/>
                </a:solidFill>
                <a:latin typeface="Times New Roman" pitchFamily="18" charset="0"/>
                <a:cs typeface="Times New Roman" pitchFamily="18" charset="0"/>
              </a:rPr>
              <a:t>Very bulky and expensive but high performance.</a:t>
            </a:r>
          </a:p>
          <a:p>
            <a:pPr marL="342900" indent="-342900" algn="just">
              <a:spcBef>
                <a:spcPct val="20000"/>
              </a:spcBef>
              <a:buFont typeface="Arial" pitchFamily="34" charset="0"/>
              <a:buChar char="•"/>
              <a:defRPr/>
            </a:pPr>
            <a:endParaRPr lang="en-US" sz="3200" dirty="0">
              <a:solidFill>
                <a:srgbClr val="7030A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double focusing.gif"/>
          <p:cNvPicPr>
            <a:picLocks noChangeAspect="1" noChangeArrowheads="1"/>
          </p:cNvPicPr>
          <p:nvPr/>
        </p:nvPicPr>
        <p:blipFill>
          <a:blip r:embed="rId2" cstate="print"/>
          <a:srcRect/>
          <a:stretch>
            <a:fillRect/>
          </a:stretch>
        </p:blipFill>
        <p:spPr bwMode="auto">
          <a:xfrm>
            <a:off x="1524000" y="228600"/>
            <a:ext cx="9144000" cy="609600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81200" y="762000"/>
            <a:ext cx="8229600" cy="4724400"/>
          </a:xfrm>
          <a:prstGeom prst="rect">
            <a:avLst/>
          </a:prstGeom>
        </p:spPr>
        <p:txBody>
          <a:bodyPr/>
          <a:lstStyle/>
          <a:p>
            <a:pPr marL="342900" indent="-342900">
              <a:lnSpc>
                <a:spcPct val="150000"/>
              </a:lnSpc>
              <a:spcBef>
                <a:spcPct val="20000"/>
              </a:spcBef>
              <a:defRPr/>
            </a:pPr>
            <a:r>
              <a:rPr lang="en-US" sz="2800" b="1" dirty="0">
                <a:solidFill>
                  <a:srgbClr val="FF0000"/>
                </a:solidFill>
                <a:latin typeface="Times New Roman" pitchFamily="18" charset="0"/>
                <a:cs typeface="Times New Roman" pitchFamily="18" charset="0"/>
              </a:rPr>
              <a:t>3.Quadrapole mass analyzer:</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Ions are resolved according to their mass charge ratio without the need of heavy magnet</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It consists of four metallic rods which are straight and parallel. </a:t>
            </a: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0"/>
            <a:ext cx="9144000" cy="6858000"/>
          </a:xfrm>
          <a:prstGeom prst="rect">
            <a:avLst/>
          </a:prstGeom>
        </p:spPr>
        <p:style>
          <a:lnRef idx="1">
            <a:schemeClr val="dk1"/>
          </a:lnRef>
          <a:fillRef idx="3">
            <a:schemeClr val="dk1"/>
          </a:fillRef>
          <a:effectRef idx="2">
            <a:schemeClr val="dk1"/>
          </a:effectRef>
          <a:fontRef idx="minor">
            <a:schemeClr val="lt1"/>
          </a:fontRef>
        </p:style>
        <p:txBody>
          <a:bodyPr anchor="ctr"/>
          <a:lstStyle/>
          <a:p>
            <a:pPr algn="ctr">
              <a:defRPr/>
            </a:pPr>
            <a:endParaRPr lang="en-US" dirty="0">
              <a:solidFill>
                <a:schemeClr val="bg1"/>
              </a:solidFill>
              <a:latin typeface="Monotype Corsiva" pitchFamily="66" charset="0"/>
            </a:endParaRPr>
          </a:p>
        </p:txBody>
      </p:sp>
      <p:sp>
        <p:nvSpPr>
          <p:cNvPr id="3" name="Rectangle 2"/>
          <p:cNvSpPr/>
          <p:nvPr/>
        </p:nvSpPr>
        <p:spPr>
          <a:xfrm>
            <a:off x="1766226" y="228600"/>
            <a:ext cx="5190845" cy="923330"/>
          </a:xfrm>
          <a:prstGeom prst="rect">
            <a:avLst/>
          </a:prstGeom>
          <a:noFill/>
        </p:spPr>
        <p:txBody>
          <a:bodyPr wrap="none">
            <a:spAutoFit/>
          </a:bodyPr>
          <a:lstStyle/>
          <a:p>
            <a:pPr algn="ctr">
              <a:defRPr/>
            </a:pPr>
            <a:r>
              <a:rPr lang="en-GB" sz="5400" b="1" dirty="0">
                <a:ln w="10541" cmpd="sng">
                  <a:solidFill>
                    <a:schemeClr val="accent1">
                      <a:shade val="88000"/>
                      <a:satMod val="110000"/>
                    </a:schemeClr>
                  </a:solidFill>
                  <a:prstDash val="solid"/>
                </a:ln>
                <a:solidFill>
                  <a:schemeClr val="accent5">
                    <a:lumMod val="60000"/>
                    <a:lumOff val="40000"/>
                  </a:schemeClr>
                </a:solidFill>
                <a:latin typeface="Monotype Corsiva" pitchFamily="66" charset="0"/>
              </a:rPr>
              <a:t>quadrapole </a:t>
            </a:r>
            <a:r>
              <a:rPr lang="en-GB" sz="5400" b="1" dirty="0">
                <a:ln w="10541" cmpd="sng">
                  <a:solidFill>
                    <a:schemeClr val="accent1">
                      <a:shade val="88000"/>
                      <a:satMod val="110000"/>
                    </a:schemeClr>
                  </a:solidFill>
                  <a:prstDash val="solid"/>
                </a:ln>
                <a:solidFill>
                  <a:schemeClr val="accent5">
                    <a:lumMod val="60000"/>
                    <a:lumOff val="40000"/>
                  </a:schemeClr>
                </a:solidFill>
                <a:latin typeface="Monotype Corsiva" pitchFamily="66" charset="0"/>
              </a:rPr>
              <a:t>working</a:t>
            </a:r>
            <a:r>
              <a:rPr lang="en-US" sz="5400" b="1" dirty="0">
                <a:ln w="10541" cmpd="sng">
                  <a:solidFill>
                    <a:schemeClr val="accent1">
                      <a:shade val="88000"/>
                      <a:satMod val="110000"/>
                    </a:schemeClr>
                  </a:solidFill>
                  <a:prstDash val="solid"/>
                </a:ln>
                <a:solidFill>
                  <a:schemeClr val="accent5">
                    <a:lumMod val="60000"/>
                    <a:lumOff val="40000"/>
                  </a:schemeClr>
                </a:solidFill>
                <a:latin typeface="Monotype Corsiva" pitchFamily="66" charset="0"/>
              </a:rPr>
              <a:t> </a:t>
            </a:r>
          </a:p>
        </p:txBody>
      </p:sp>
      <p:sp>
        <p:nvSpPr>
          <p:cNvPr id="4" name="Text Box 28"/>
          <p:cNvSpPr txBox="1">
            <a:spLocks noChangeArrowheads="1"/>
          </p:cNvSpPr>
          <p:nvPr/>
        </p:nvSpPr>
        <p:spPr bwMode="auto">
          <a:xfrm>
            <a:off x="2895600" y="1319213"/>
            <a:ext cx="7486650" cy="646112"/>
          </a:xfrm>
          <a:prstGeom prst="rect">
            <a:avLst/>
          </a:prstGeom>
          <a:noFill/>
          <a:ln w="9525">
            <a:noFill/>
            <a:miter lim="800000"/>
            <a:headEnd/>
            <a:tailEnd/>
          </a:ln>
        </p:spPr>
        <p:txBody>
          <a:bodyPr wrap="none">
            <a:spAutoFit/>
          </a:bodyPr>
          <a:lstStyle/>
          <a:p>
            <a:r>
              <a:rPr lang="en-GB" b="1" dirty="0">
                <a:solidFill>
                  <a:srgbClr val="FFFF00"/>
                </a:solidFill>
                <a:latin typeface="Trebuchet MS" pitchFamily="34" charset="0"/>
              </a:rPr>
              <a:t>The </a:t>
            </a:r>
            <a:r>
              <a:rPr lang="en-GB" b="1" dirty="0">
                <a:solidFill>
                  <a:srgbClr val="FFFF00"/>
                </a:solidFill>
                <a:latin typeface="Trebuchet MS" pitchFamily="34" charset="0"/>
              </a:rPr>
              <a:t>quadrapole </a:t>
            </a:r>
            <a:r>
              <a:rPr lang="en-GB" b="1" dirty="0">
                <a:solidFill>
                  <a:srgbClr val="FFFF00"/>
                </a:solidFill>
                <a:latin typeface="Trebuchet MS" pitchFamily="34" charset="0"/>
              </a:rPr>
              <a:t>consists of four parallel rods.  The opposing rods</a:t>
            </a:r>
          </a:p>
          <a:p>
            <a:r>
              <a:rPr lang="en-GB" b="1" dirty="0">
                <a:solidFill>
                  <a:srgbClr val="FFFF00"/>
                </a:solidFill>
                <a:latin typeface="Trebuchet MS" pitchFamily="34" charset="0"/>
              </a:rPr>
              <a:t>have the same polarity whilst adjacent rods have opposite polarity</a:t>
            </a:r>
            <a:r>
              <a:rPr lang="en-GB" dirty="0">
                <a:solidFill>
                  <a:srgbClr val="FFFF00"/>
                </a:solidFill>
                <a:latin typeface="Trebuchet MS" pitchFamily="34" charset="0"/>
              </a:rPr>
              <a:t>.</a:t>
            </a:r>
            <a:endParaRPr lang="en-US" dirty="0">
              <a:solidFill>
                <a:srgbClr val="FFFF00"/>
              </a:solidFill>
              <a:latin typeface="Trebuchet MS" pitchFamily="34" charset="0"/>
            </a:endParaRPr>
          </a:p>
        </p:txBody>
      </p:sp>
      <p:sp>
        <p:nvSpPr>
          <p:cNvPr id="5" name="Text Box 30"/>
          <p:cNvSpPr txBox="1">
            <a:spLocks noChangeArrowheads="1"/>
          </p:cNvSpPr>
          <p:nvPr/>
        </p:nvSpPr>
        <p:spPr bwMode="auto">
          <a:xfrm>
            <a:off x="6489701" y="2170114"/>
            <a:ext cx="4164013" cy="2308225"/>
          </a:xfrm>
          <a:prstGeom prst="rect">
            <a:avLst/>
          </a:prstGeom>
          <a:noFill/>
          <a:ln w="9525">
            <a:noFill/>
            <a:miter lim="800000"/>
            <a:headEnd/>
            <a:tailEnd/>
          </a:ln>
        </p:spPr>
        <p:txBody>
          <a:bodyPr>
            <a:spAutoFit/>
          </a:bodyPr>
          <a:lstStyle/>
          <a:p>
            <a:r>
              <a:rPr lang="en-GB" b="1" dirty="0">
                <a:solidFill>
                  <a:srgbClr val="FFFF00"/>
                </a:solidFill>
                <a:latin typeface="Trebuchet MS" pitchFamily="34" charset="0"/>
              </a:rPr>
              <a:t>Each rod is applied with a DC and an RF voltage.</a:t>
            </a:r>
            <a:r>
              <a:rPr lang="en-US" b="1" dirty="0">
                <a:solidFill>
                  <a:srgbClr val="FFFF00"/>
                </a:solidFill>
                <a:latin typeface="Trebuchet MS" pitchFamily="34" charset="0"/>
              </a:rPr>
              <a:t>Ions </a:t>
            </a:r>
            <a:r>
              <a:rPr lang="en-GB" b="1" dirty="0">
                <a:solidFill>
                  <a:srgbClr val="FFFF00"/>
                </a:solidFill>
                <a:latin typeface="Trebuchet MS" pitchFamily="34" charset="0"/>
              </a:rPr>
              <a:t>are </a:t>
            </a:r>
            <a:r>
              <a:rPr lang="en-US" b="1" dirty="0">
                <a:solidFill>
                  <a:srgbClr val="FFFF00"/>
                </a:solidFill>
                <a:latin typeface="Trebuchet MS" pitchFamily="34" charset="0"/>
              </a:rPr>
              <a:t>scanned by varying the DC/</a:t>
            </a:r>
            <a:r>
              <a:rPr lang="en-US" b="1" dirty="0" err="1">
                <a:solidFill>
                  <a:srgbClr val="FFFF00"/>
                </a:solidFill>
                <a:latin typeface="Trebuchet MS" pitchFamily="34" charset="0"/>
              </a:rPr>
              <a:t>Rf</a:t>
            </a:r>
            <a:r>
              <a:rPr lang="en-US" b="1" dirty="0">
                <a:solidFill>
                  <a:srgbClr val="FFFF00"/>
                </a:solidFill>
                <a:latin typeface="Trebuchet MS" pitchFamily="34" charset="0"/>
              </a:rPr>
              <a:t> </a:t>
            </a:r>
            <a:r>
              <a:rPr lang="en-GB" b="1" dirty="0">
                <a:solidFill>
                  <a:srgbClr val="FFFF00"/>
                </a:solidFill>
                <a:latin typeface="Trebuchet MS" pitchFamily="34" charset="0"/>
              </a:rPr>
              <a:t>quadrapole </a:t>
            </a:r>
            <a:r>
              <a:rPr lang="en-US" b="1" dirty="0">
                <a:solidFill>
                  <a:srgbClr val="FFFF00"/>
                </a:solidFill>
                <a:latin typeface="Trebuchet MS" pitchFamily="34" charset="0"/>
              </a:rPr>
              <a:t>voltages</a:t>
            </a:r>
            <a:r>
              <a:rPr lang="en-GB" b="1" dirty="0">
                <a:solidFill>
                  <a:srgbClr val="FFFF00"/>
                </a:solidFill>
                <a:latin typeface="Trebuchet MS" pitchFamily="34" charset="0"/>
              </a:rPr>
              <a:t>.</a:t>
            </a:r>
          </a:p>
          <a:p>
            <a:endParaRPr lang="en-GB" b="1" dirty="0">
              <a:solidFill>
                <a:srgbClr val="FFFF00"/>
              </a:solidFill>
              <a:latin typeface="Trebuchet MS" pitchFamily="34" charset="0"/>
            </a:endParaRPr>
          </a:p>
          <a:p>
            <a:r>
              <a:rPr lang="en-GB" b="1" dirty="0">
                <a:solidFill>
                  <a:srgbClr val="FFFF00"/>
                </a:solidFill>
                <a:latin typeface="Trebuchet MS" pitchFamily="34" charset="0"/>
              </a:rPr>
              <a:t>Only ions with the selected mass to</a:t>
            </a:r>
          </a:p>
          <a:p>
            <a:r>
              <a:rPr lang="en-GB" b="1" dirty="0">
                <a:solidFill>
                  <a:srgbClr val="FFFF00"/>
                </a:solidFill>
                <a:latin typeface="Trebuchet MS" pitchFamily="34" charset="0"/>
              </a:rPr>
              <a:t>charge ratio will have the correct </a:t>
            </a:r>
          </a:p>
          <a:p>
            <a:r>
              <a:rPr lang="en-GB" b="1" dirty="0">
                <a:solidFill>
                  <a:srgbClr val="FFFF00"/>
                </a:solidFill>
                <a:latin typeface="Trebuchet MS" pitchFamily="34" charset="0"/>
              </a:rPr>
              <a:t>oscillatory pathway in the </a:t>
            </a:r>
            <a:r>
              <a:rPr lang="en-GB" b="1" dirty="0" err="1">
                <a:solidFill>
                  <a:srgbClr val="FFFF00"/>
                </a:solidFill>
                <a:latin typeface="Trebuchet MS" pitchFamily="34" charset="0"/>
              </a:rPr>
              <a:t>Rf</a:t>
            </a:r>
            <a:r>
              <a:rPr lang="en-GB" b="1" dirty="0">
                <a:solidFill>
                  <a:srgbClr val="FFFF00"/>
                </a:solidFill>
                <a:latin typeface="Trebuchet MS" pitchFamily="34" charset="0"/>
              </a:rPr>
              <a:t> field</a:t>
            </a:r>
            <a:r>
              <a:rPr lang="en-GB" dirty="0">
                <a:latin typeface="Trebuchet MS" pitchFamily="34" charset="0"/>
              </a:rPr>
              <a:t>.</a:t>
            </a:r>
            <a:endParaRPr lang="en-US" dirty="0">
              <a:latin typeface="Trebuchet MS" pitchFamily="34" charset="0"/>
            </a:endParaRPr>
          </a:p>
        </p:txBody>
      </p:sp>
      <p:pic>
        <p:nvPicPr>
          <p:cNvPr id="6" name="Picture 1" descr="quad-sch"/>
          <p:cNvPicPr>
            <a:picLocks noChangeAspect="1" noChangeArrowheads="1"/>
          </p:cNvPicPr>
          <p:nvPr/>
        </p:nvPicPr>
        <p:blipFill>
          <a:blip r:embed="rId2" cstate="print"/>
          <a:srcRect/>
          <a:stretch>
            <a:fillRect/>
          </a:stretch>
        </p:blipFill>
        <p:spPr bwMode="auto">
          <a:xfrm>
            <a:off x="1752600" y="2133600"/>
            <a:ext cx="4419600" cy="4495800"/>
          </a:xfrm>
          <a:prstGeom prst="rect">
            <a:avLst/>
          </a:prstGeom>
          <a:solidFill>
            <a:schemeClr val="bg1"/>
          </a:solidFill>
          <a:ln w="9525">
            <a:solidFill>
              <a:schemeClr val="bg1"/>
            </a:solidFill>
            <a:miter lim="800000"/>
            <a:headEnd/>
            <a:tailEnd/>
          </a:ln>
        </p:spPr>
      </p:pic>
      <p:sp>
        <p:nvSpPr>
          <p:cNvPr id="9" name="Footer Placeholder 8"/>
          <p:cNvSpPr>
            <a:spLocks noGrp="1"/>
          </p:cNvSpPr>
          <p:nvPr>
            <p:ph type="ftr" sz="quarter" idx="11"/>
          </p:nvPr>
        </p:nvSpPr>
        <p:spPr/>
        <p:txBody>
          <a:bodyPr/>
          <a:lstStyle/>
          <a:p>
            <a:r>
              <a:rPr lang="en-US" smtClean="0"/>
              <a:t>RDP</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52600" y="228600"/>
            <a:ext cx="8229600" cy="6096000"/>
          </a:xfrm>
          <a:prstGeom prst="rect">
            <a:avLst/>
          </a:prstGeom>
        </p:spPr>
        <p:txBody>
          <a:bodyPr/>
          <a:lstStyle/>
          <a:p>
            <a:pPr marL="342900" indent="-342900">
              <a:spcBef>
                <a:spcPct val="20000"/>
              </a:spcBef>
              <a:defRPr/>
            </a:pPr>
            <a:r>
              <a:rPr lang="en-US" sz="2800" b="1" dirty="0">
                <a:solidFill>
                  <a:srgbClr val="FF0000"/>
                </a:solidFill>
                <a:latin typeface="Times New Roman" pitchFamily="18" charset="0"/>
                <a:cs typeface="Times New Roman" pitchFamily="18" charset="0"/>
              </a:rPr>
              <a:t>4. Time of flight mass analyzer:</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Ion separation is achieved by non magnetic means.</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It consists of field free draft tube.</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The ions are accelerated and accelerated particles entering the tube having same kinetic energies their velocities in the draft tube must vary inversely with their masses.</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 The lighter particles arriving at the collector earlier than heavier.</a:t>
            </a:r>
          </a:p>
          <a:p>
            <a:pPr marL="342900" indent="-342900">
              <a:spcBef>
                <a:spcPct val="20000"/>
              </a:spcBef>
              <a:defRPr/>
            </a:pPr>
            <a:endParaRPr lang="en-US" sz="2800" dirty="0">
              <a:solidFill>
                <a:srgbClr val="7030A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81200" y="228600"/>
            <a:ext cx="8229600" cy="6248400"/>
          </a:xfrm>
          <a:prstGeom prst="rect">
            <a:avLst/>
          </a:prstGeom>
        </p:spPr>
        <p:txBody>
          <a:bodyPr/>
          <a:lstStyle/>
          <a:p>
            <a:pPr marL="342900" indent="-342900">
              <a:lnSpc>
                <a:spcPct val="150000"/>
              </a:lnSpc>
              <a:spcBef>
                <a:spcPct val="20000"/>
              </a:spcBef>
              <a:defRPr/>
            </a:pPr>
            <a:r>
              <a:rPr lang="en-US" sz="3000" b="1" dirty="0">
                <a:solidFill>
                  <a:schemeClr val="accent6">
                    <a:lumMod val="50000"/>
                  </a:schemeClr>
                </a:solidFill>
                <a:latin typeface="Times New Roman" pitchFamily="18" charset="0"/>
                <a:cs typeface="Times New Roman" pitchFamily="18" charset="0"/>
              </a:rPr>
              <a:t>Ion collecting systems or detectors:</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Ions are amplified and recorded.</a:t>
            </a:r>
            <a:endParaRPr lang="en-US" dirty="0">
              <a:solidFill>
                <a:srgbClr val="7030A0"/>
              </a:solidFill>
              <a:latin typeface="Times New Roman" pitchFamily="18" charset="0"/>
              <a:cs typeface="Times New Roman" pitchFamily="18" charset="0"/>
            </a:endParaRPr>
          </a:p>
          <a:p>
            <a:pPr marL="342900" indent="-342900">
              <a:lnSpc>
                <a:spcPct val="150000"/>
              </a:lnSpc>
              <a:spcBef>
                <a:spcPct val="20000"/>
              </a:spcBef>
              <a:buFont typeface="Arial" pitchFamily="34" charset="0"/>
              <a:buChar char="•"/>
              <a:defRPr/>
            </a:pPr>
            <a:endParaRPr lang="en-US" sz="1600" dirty="0">
              <a:solidFill>
                <a:srgbClr val="7030A0"/>
              </a:solidFill>
              <a:latin typeface="Times New Roman" pitchFamily="18" charset="0"/>
              <a:cs typeface="Times New Roman" pitchFamily="18" charset="0"/>
            </a:endParaRPr>
          </a:p>
          <a:p>
            <a:pPr marL="342900" indent="-342900">
              <a:lnSpc>
                <a:spcPct val="150000"/>
              </a:lnSpc>
              <a:spcBef>
                <a:spcPct val="20000"/>
              </a:spcBef>
              <a:defRPr/>
            </a:pPr>
            <a:r>
              <a:rPr lang="en-US" sz="2800" i="1" dirty="0">
                <a:solidFill>
                  <a:srgbClr val="7030A0"/>
                </a:solidFill>
                <a:latin typeface="Times New Roman" pitchFamily="18" charset="0"/>
                <a:cs typeface="Times New Roman" pitchFamily="18" charset="0"/>
              </a:rPr>
              <a:t>various detectors used are-</a:t>
            </a:r>
          </a:p>
          <a:p>
            <a:pPr marL="342900" indent="-342900">
              <a:lnSpc>
                <a:spcPct val="150000"/>
              </a:lnSpc>
              <a:spcBef>
                <a:spcPct val="20000"/>
              </a:spcBef>
              <a:buFont typeface="Verdana" pitchFamily="34" charset="0"/>
              <a:buAutoNum type="arabicPeriod"/>
              <a:defRPr/>
            </a:pPr>
            <a:r>
              <a:rPr lang="en-US" sz="2800" dirty="0">
                <a:solidFill>
                  <a:srgbClr val="7030A0"/>
                </a:solidFill>
                <a:latin typeface="Times New Roman" pitchFamily="18" charset="0"/>
                <a:cs typeface="Times New Roman" pitchFamily="18" charset="0"/>
              </a:rPr>
              <a:t>Faraday cup collector.</a:t>
            </a:r>
          </a:p>
          <a:p>
            <a:pPr marL="342900" indent="-342900">
              <a:lnSpc>
                <a:spcPct val="150000"/>
              </a:lnSpc>
              <a:spcBef>
                <a:spcPct val="20000"/>
              </a:spcBef>
              <a:buFont typeface="Verdana" pitchFamily="34" charset="0"/>
              <a:buAutoNum type="arabicPeriod"/>
              <a:defRPr/>
            </a:pPr>
            <a:r>
              <a:rPr lang="en-US" sz="2800" dirty="0">
                <a:solidFill>
                  <a:srgbClr val="7030A0"/>
                </a:solidFill>
                <a:latin typeface="Times New Roman" pitchFamily="18" charset="0"/>
                <a:cs typeface="Times New Roman" pitchFamily="18" charset="0"/>
              </a:rPr>
              <a:t>Electron multiplier.</a:t>
            </a:r>
          </a:p>
          <a:p>
            <a:pPr marL="342900" indent="-342900">
              <a:lnSpc>
                <a:spcPct val="150000"/>
              </a:lnSpc>
              <a:spcBef>
                <a:spcPct val="20000"/>
              </a:spcBef>
              <a:buFont typeface="Verdana" pitchFamily="34" charset="0"/>
              <a:buAutoNum type="arabicPeriod"/>
              <a:defRPr/>
            </a:pPr>
            <a:r>
              <a:rPr lang="en-US" sz="2800" dirty="0">
                <a:solidFill>
                  <a:srgbClr val="7030A0"/>
                </a:solidFill>
                <a:latin typeface="Times New Roman" pitchFamily="18" charset="0"/>
                <a:cs typeface="Times New Roman" pitchFamily="18" charset="0"/>
              </a:rPr>
              <a:t>Ion sensitive photographic plates.</a:t>
            </a:r>
          </a:p>
          <a:p>
            <a:pPr marL="342900" indent="-342900">
              <a:lnSpc>
                <a:spcPct val="150000"/>
              </a:lnSpc>
              <a:spcBef>
                <a:spcPct val="20000"/>
              </a:spcBef>
              <a:buFont typeface="Verdana" pitchFamily="34" charset="0"/>
              <a:buAutoNum type="arabicPeriod"/>
              <a:defRPr/>
            </a:pPr>
            <a:r>
              <a:rPr lang="en-US" sz="2800" dirty="0">
                <a:solidFill>
                  <a:srgbClr val="7030A0"/>
                </a:solidFill>
                <a:latin typeface="Times New Roman" pitchFamily="18" charset="0"/>
                <a:cs typeface="Times New Roman" pitchFamily="18" charset="0"/>
              </a:rPr>
              <a:t>Channel electron multiplier.</a:t>
            </a:r>
          </a:p>
          <a:p>
            <a:pPr marL="342900" indent="-342900">
              <a:lnSpc>
                <a:spcPct val="150000"/>
              </a:lnSpc>
              <a:spcBef>
                <a:spcPct val="20000"/>
              </a:spcBef>
              <a:buFont typeface="Arial" pitchFamily="34" charset="0"/>
              <a:buChar char="•"/>
              <a:defRPr/>
            </a:pPr>
            <a:endParaRPr lang="en-US" sz="2800" dirty="0">
              <a:solidFill>
                <a:srgbClr val="7030A0"/>
              </a:solidFill>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81200" y="228601"/>
            <a:ext cx="8229600" cy="5897563"/>
          </a:xfrm>
          <a:prstGeom prst="rect">
            <a:avLst/>
          </a:prstGeom>
        </p:spPr>
        <p:txBody>
          <a:bodyPr/>
          <a:lstStyle/>
          <a:p>
            <a:pPr marL="342900" indent="-342900">
              <a:lnSpc>
                <a:spcPct val="150000"/>
              </a:lnSpc>
              <a:spcBef>
                <a:spcPct val="20000"/>
              </a:spcBef>
              <a:defRPr/>
            </a:pPr>
            <a:r>
              <a:rPr lang="en-US" sz="2800" b="1" dirty="0">
                <a:solidFill>
                  <a:srgbClr val="660033"/>
                </a:solidFill>
                <a:latin typeface="Times New Roman" pitchFamily="18" charset="0"/>
                <a:cs typeface="Times New Roman" pitchFamily="18" charset="0"/>
              </a:rPr>
              <a:t>1.Faraday cup collector:</a:t>
            </a:r>
            <a:endParaRPr lang="en-US" sz="2400" b="1" dirty="0">
              <a:solidFill>
                <a:srgbClr val="660033"/>
              </a:solidFill>
              <a:latin typeface="Times New Roman" pitchFamily="18" charset="0"/>
              <a:cs typeface="Times New Roman" pitchFamily="18" charset="0"/>
            </a:endParaRP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Simple and effective means of monitoring ion current. </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When sufficient amount of sample is available the measurement can be done by collecting them in single Faraday cup and scanning for different masses charge values.</a:t>
            </a: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noFill/>
        </p:spPr>
        <p:txBody>
          <a:bodyPr/>
          <a:lstStyle/>
          <a:p>
            <a:pPr algn="l" eaLnBrk="1" hangingPunct="1"/>
            <a:r>
              <a:rPr lang="en-US" sz="2800" b="1" dirty="0">
                <a:solidFill>
                  <a:srgbClr val="660033"/>
                </a:solidFill>
                <a:latin typeface="Times New Roman" pitchFamily="18" charset="0"/>
                <a:cs typeface="Times New Roman" pitchFamily="18" charset="0"/>
              </a:rPr>
              <a:t>Faraday cup collector</a:t>
            </a:r>
          </a:p>
        </p:txBody>
      </p:sp>
      <p:graphicFrame>
        <p:nvGraphicFramePr>
          <p:cNvPr id="6146" name="Object 3"/>
          <p:cNvGraphicFramePr>
            <a:graphicFrameLocks noGrp="1" noChangeAspect="1"/>
          </p:cNvGraphicFramePr>
          <p:nvPr>
            <p:ph idx="1"/>
          </p:nvPr>
        </p:nvGraphicFramePr>
        <p:xfrm>
          <a:off x="4027488" y="1752600"/>
          <a:ext cx="4137025" cy="4038600"/>
        </p:xfrm>
        <a:graphic>
          <a:graphicData uri="http://schemas.openxmlformats.org/presentationml/2006/ole">
            <mc:AlternateContent xmlns:mc="http://schemas.openxmlformats.org/markup-compatibility/2006">
              <mc:Choice xmlns:v="urn:schemas-microsoft-com:vml" Requires="v">
                <p:oleObj spid="_x0000_s6148" name="Photo Editor Photo" r:id="rId3" imgW="3219899" imgH="3142857" progId="">
                  <p:embed/>
                </p:oleObj>
              </mc:Choice>
              <mc:Fallback>
                <p:oleObj name="Photo Editor Photo" r:id="rId3" imgW="3219899" imgH="3142857"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7488" y="1752600"/>
                        <a:ext cx="4137025" cy="403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Footer Placeholder 6"/>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81200" y="0"/>
            <a:ext cx="8229600" cy="6858000"/>
          </a:xfrm>
          <a:prstGeom prst="rect">
            <a:avLst/>
          </a:prstGeom>
        </p:spPr>
        <p:txBody>
          <a:bodyPr/>
          <a:lstStyle/>
          <a:p>
            <a:pPr marL="342900" indent="-342900">
              <a:lnSpc>
                <a:spcPct val="150000"/>
              </a:lnSpc>
              <a:spcBef>
                <a:spcPct val="20000"/>
              </a:spcBef>
              <a:defRPr/>
            </a:pPr>
            <a:r>
              <a:rPr lang="en-US" sz="2800" b="1" dirty="0">
                <a:solidFill>
                  <a:srgbClr val="660033"/>
                </a:solidFill>
                <a:latin typeface="Times New Roman" pitchFamily="18" charset="0"/>
                <a:cs typeface="Times New Roman" pitchFamily="18" charset="0"/>
              </a:rPr>
              <a:t>2. Electron multiplier:</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When the amount of sample available is small, the ion current produced is such a low current cannot be measured directly with a Faraday cup and further amplification is carried out by the secondary electron multiplier.</a:t>
            </a:r>
          </a:p>
          <a:p>
            <a:pPr marL="342900" indent="-342900">
              <a:spcBef>
                <a:spcPct val="20000"/>
              </a:spcBef>
              <a:defRPr/>
            </a:pPr>
            <a:endParaRPr lang="en-US" sz="2800" dirty="0">
              <a:latin typeface="Times New Roman" pitchFamily="18" charset="0"/>
              <a:cs typeface="Times New Roman" pitchFamily="18" charset="0"/>
            </a:endParaRPr>
          </a:p>
        </p:txBody>
      </p:sp>
      <p:sp>
        <p:nvSpPr>
          <p:cNvPr id="6" name="Footer Placeholder 5"/>
          <p:cNvSpPr>
            <a:spLocks noGrp="1"/>
          </p:cNvSpPr>
          <p:nvPr>
            <p:ph type="ftr" sz="quarter" idx="11"/>
          </p:nvPr>
        </p:nvSpPr>
        <p:spPr/>
        <p:txBody>
          <a:bodyPr/>
          <a:lstStyle/>
          <a:p>
            <a:r>
              <a:rPr lang="en-US" smtClean="0"/>
              <a:t>RDP</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81200" y="152401"/>
            <a:ext cx="8229600" cy="6126163"/>
          </a:xfrm>
          <a:prstGeom prst="rect">
            <a:avLst/>
          </a:prstGeom>
        </p:spPr>
        <p:txBody>
          <a:bodyPr/>
          <a:lstStyle/>
          <a:p>
            <a:pPr marL="342900" indent="-342900">
              <a:lnSpc>
                <a:spcPct val="150000"/>
              </a:lnSpc>
              <a:spcBef>
                <a:spcPct val="20000"/>
              </a:spcBef>
              <a:defRPr/>
            </a:pPr>
            <a:r>
              <a:rPr lang="en-US" sz="2800" b="1" dirty="0">
                <a:solidFill>
                  <a:srgbClr val="660033"/>
                </a:solidFill>
                <a:latin typeface="Times New Roman" pitchFamily="18" charset="0"/>
                <a:cs typeface="Times New Roman" pitchFamily="18" charset="0"/>
              </a:rPr>
              <a:t>3</a:t>
            </a:r>
            <a:r>
              <a:rPr lang="en-US" sz="2800" b="1" dirty="0">
                <a:solidFill>
                  <a:srgbClr val="002060"/>
                </a:solidFill>
                <a:latin typeface="Times New Roman" pitchFamily="18" charset="0"/>
                <a:cs typeface="Times New Roman" pitchFamily="18" charset="0"/>
              </a:rPr>
              <a:t>. Ion sensitive photographic plates:</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Here the ions directly expose a photographic film.</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This type of detectors used in mass analyzers. Which disperse ions according to their mass to charge ratio.</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The ion sensitive photographic plate integrate the ions and record them.</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This detector provides greater resolution and highest sensitivity.</a:t>
            </a:r>
          </a:p>
          <a:p>
            <a:pPr marL="342900" indent="-342900">
              <a:spcBef>
                <a:spcPct val="20000"/>
              </a:spcBef>
              <a:buFont typeface="Arial" pitchFamily="34" charset="0"/>
              <a:buChar char="•"/>
              <a:defRPr/>
            </a:pPr>
            <a:endParaRPr lang="en-US" sz="28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
        <p:nvSpPr>
          <p:cNvPr id="5" name="Rectangle 4"/>
          <p:cNvSpPr/>
          <p:nvPr/>
        </p:nvSpPr>
        <p:spPr>
          <a:xfrm>
            <a:off x="1676400" y="1066800"/>
            <a:ext cx="8686800" cy="1938992"/>
          </a:xfrm>
          <a:prstGeom prst="rect">
            <a:avLst/>
          </a:prstGeom>
        </p:spPr>
        <p:txBody>
          <a:bodyPr wrap="square">
            <a:spAutoFit/>
          </a:bodyPr>
          <a:lstStyle/>
          <a:p>
            <a:pPr algn="just"/>
            <a:r>
              <a:rPr lang="en-IN" sz="2400" b="1" dirty="0">
                <a:latin typeface="Times New Roman" pitchFamily="18" charset="0"/>
                <a:cs typeface="Times New Roman" pitchFamily="18" charset="0"/>
              </a:rPr>
              <a:t>4.Channel electron multiplier </a:t>
            </a:r>
            <a:r>
              <a:rPr lang="en-IN" sz="2400" b="1" i="1" dirty="0">
                <a:solidFill>
                  <a:srgbClr val="7030A0"/>
                </a:solidFill>
                <a:latin typeface="Times New Roman" pitchFamily="18" charset="0"/>
                <a:cs typeface="Times New Roman" pitchFamily="18" charset="0"/>
              </a:rPr>
              <a:t>: </a:t>
            </a:r>
            <a:r>
              <a:rPr lang="en-IN" sz="2400" dirty="0">
                <a:solidFill>
                  <a:srgbClr val="7030A0"/>
                </a:solidFill>
                <a:latin typeface="Times New Roman" pitchFamily="18" charset="0"/>
                <a:cs typeface="Times New Roman" pitchFamily="18" charset="0"/>
              </a:rPr>
              <a:t>It consists of regular closed packed array of channels in a flat plate of semi conducting material. The pore diameter of the array is 10 – 25 µm. The plate is of 1 mm thick and each channel is coated with secondary electron emissive material. Thus each channel constitutes an independent electron multiplier.</a:t>
            </a:r>
            <a:endParaRPr lang="en-GB" sz="2400" dirty="0">
              <a:solidFill>
                <a:srgbClr val="7030A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05000" y="533400"/>
            <a:ext cx="8229600" cy="6324600"/>
          </a:xfrm>
          <a:prstGeom prst="rect">
            <a:avLst/>
          </a:prstGeom>
        </p:spPr>
        <p:txBody>
          <a:bodyPr/>
          <a:lstStyle/>
          <a:p>
            <a:pPr marL="342900" indent="-342900">
              <a:lnSpc>
                <a:spcPct val="150000"/>
              </a:lnSpc>
              <a:spcBef>
                <a:spcPct val="20000"/>
              </a:spcBef>
              <a:defRPr/>
            </a:pPr>
            <a:r>
              <a:rPr lang="en-US" sz="2800" b="1" dirty="0">
                <a:solidFill>
                  <a:srgbClr val="FF0000"/>
                </a:solidFill>
                <a:latin typeface="Times New Roman" pitchFamily="18" charset="0"/>
                <a:cs typeface="Times New Roman" pitchFamily="18" charset="0"/>
              </a:rPr>
              <a:t>The vacuum system:</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Whole instrument is kept under high vacuum conditions 10</a:t>
            </a:r>
            <a:r>
              <a:rPr lang="en-US" sz="2800" baseline="30000" dirty="0">
                <a:solidFill>
                  <a:srgbClr val="7030A0"/>
                </a:solidFill>
                <a:latin typeface="Times New Roman" pitchFamily="18" charset="0"/>
                <a:cs typeface="Times New Roman" pitchFamily="18" charset="0"/>
              </a:rPr>
              <a:t>-6</a:t>
            </a:r>
            <a:r>
              <a:rPr lang="en-US" sz="2800" dirty="0">
                <a:solidFill>
                  <a:srgbClr val="7030A0"/>
                </a:solidFill>
                <a:latin typeface="Times New Roman" pitchFamily="18" charset="0"/>
                <a:cs typeface="Times New Roman" pitchFamily="18" charset="0"/>
              </a:rPr>
              <a:t> to 10</a:t>
            </a:r>
            <a:r>
              <a:rPr lang="en-US" sz="2800" baseline="30000" dirty="0">
                <a:solidFill>
                  <a:srgbClr val="7030A0"/>
                </a:solidFill>
                <a:latin typeface="Times New Roman" pitchFamily="18" charset="0"/>
                <a:cs typeface="Times New Roman" pitchFamily="18" charset="0"/>
              </a:rPr>
              <a:t>-7</a:t>
            </a:r>
            <a:r>
              <a:rPr lang="en-US" sz="2800" dirty="0">
                <a:solidFill>
                  <a:srgbClr val="7030A0"/>
                </a:solidFill>
                <a:latin typeface="Times New Roman" pitchFamily="18" charset="0"/>
                <a:cs typeface="Times New Roman" pitchFamily="18" charset="0"/>
              </a:rPr>
              <a:t>.</a:t>
            </a:r>
          </a:p>
          <a:p>
            <a:pPr marL="342900" indent="-342900">
              <a:lnSpc>
                <a:spcPct val="150000"/>
              </a:lnSpc>
              <a:spcBef>
                <a:spcPct val="20000"/>
              </a:spcBef>
              <a:defRPr/>
            </a:pPr>
            <a:endParaRPr lang="en-US" sz="28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81200" y="0"/>
            <a:ext cx="8229600" cy="6858000"/>
          </a:xfrm>
          <a:prstGeom prst="rect">
            <a:avLst/>
          </a:prstGeom>
        </p:spPr>
        <p:txBody>
          <a:bodyPr/>
          <a:lstStyle/>
          <a:p>
            <a:pPr marL="342900" indent="-342900">
              <a:lnSpc>
                <a:spcPct val="150000"/>
              </a:lnSpc>
              <a:spcBef>
                <a:spcPct val="20000"/>
              </a:spcBef>
              <a:defRPr/>
            </a:pPr>
            <a:r>
              <a:rPr lang="en-US" sz="2800" b="1" dirty="0">
                <a:solidFill>
                  <a:srgbClr val="FF0000"/>
                </a:solidFill>
                <a:latin typeface="Times New Roman" pitchFamily="18" charset="0"/>
                <a:cs typeface="Times New Roman" pitchFamily="18" charset="0"/>
              </a:rPr>
              <a:t>Data handling:</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Data are digitalized and collected on magnetic tape or stored in a memory of computer.</a:t>
            </a:r>
          </a:p>
          <a:p>
            <a:pPr marL="342900" indent="-342900">
              <a:lnSpc>
                <a:spcPct val="150000"/>
              </a:lnSpc>
              <a:spcBef>
                <a:spcPct val="20000"/>
              </a:spcBef>
              <a:defRPr/>
            </a:pPr>
            <a:endParaRPr lang="en-US" sz="2800" dirty="0">
              <a:latin typeface="Times New Roman" pitchFamily="18" charset="0"/>
              <a:cs typeface="Times New Roman" pitchFamily="18" charset="0"/>
            </a:endParaRPr>
          </a:p>
          <a:p>
            <a:pPr marL="342900" indent="-342900">
              <a:lnSpc>
                <a:spcPct val="150000"/>
              </a:lnSpc>
              <a:spcBef>
                <a:spcPct val="20000"/>
              </a:spcBef>
              <a:defRPr/>
            </a:pPr>
            <a:r>
              <a:rPr lang="en-US" sz="2800" b="1" dirty="0">
                <a:solidFill>
                  <a:srgbClr val="FF0000"/>
                </a:solidFill>
                <a:latin typeface="Times New Roman" pitchFamily="18" charset="0"/>
                <a:cs typeface="Times New Roman" pitchFamily="18" charset="0"/>
              </a:rPr>
              <a:t>Recorders:</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Multichannel ultraviolet recorder.</a:t>
            </a:r>
          </a:p>
          <a:p>
            <a:pPr marL="342900" indent="-342900">
              <a:lnSpc>
                <a:spcPct val="150000"/>
              </a:lnSpc>
              <a:spcBef>
                <a:spcPct val="20000"/>
              </a:spcBef>
              <a:buFont typeface="Wingdings" pitchFamily="2" charset="2"/>
              <a:buChar char="Ø"/>
              <a:defRPr/>
            </a:pPr>
            <a:r>
              <a:rPr lang="en-US" sz="2800" dirty="0">
                <a:solidFill>
                  <a:srgbClr val="7030A0"/>
                </a:solidFill>
                <a:latin typeface="Times New Roman" pitchFamily="18" charset="0"/>
                <a:cs typeface="Times New Roman" pitchFamily="18" charset="0"/>
              </a:rPr>
              <a:t> tape recorders, oscillators other data collecting systems are used as recording devices</a:t>
            </a:r>
            <a:r>
              <a:rPr lang="en-US" sz="2800" dirty="0">
                <a:latin typeface="Times New Roman" pitchFamily="18" charset="0"/>
                <a:cs typeface="Times New Roman" pitchFamily="18" charset="0"/>
              </a:rPr>
              <a:t>.</a:t>
            </a:r>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905000" y="609600"/>
            <a:ext cx="7467600" cy="3263900"/>
          </a:xfrm>
          <a:prstGeom prst="rect">
            <a:avLst/>
          </a:prstGeom>
        </p:spPr>
        <p:txBody>
          <a:bodyPr/>
          <a:lstStyle/>
          <a:p>
            <a:pPr marL="838200" indent="-838200">
              <a:spcBef>
                <a:spcPct val="0"/>
              </a:spcBef>
              <a:buFontTx/>
              <a:buAutoNum type="arabicPeriod"/>
              <a:defRPr/>
            </a:pPr>
            <a:r>
              <a:rPr lang="en-US" sz="2000" b="1" dirty="0">
                <a:solidFill>
                  <a:srgbClr val="FF0000"/>
                </a:solidFill>
                <a:latin typeface="Times New Roman" pitchFamily="18" charset="0"/>
                <a:ea typeface="+mj-ea"/>
                <a:cs typeface="Times New Roman" pitchFamily="18" charset="0"/>
              </a:rPr>
              <a:t>Molecular ion or Parent ion</a:t>
            </a:r>
            <a:r>
              <a:rPr lang="en-US" sz="2000" b="1" dirty="0">
                <a:latin typeface="Times New Roman" pitchFamily="18" charset="0"/>
                <a:ea typeface="+mj-ea"/>
                <a:cs typeface="Times New Roman" pitchFamily="18" charset="0"/>
              </a:rPr>
              <a:t>:</a:t>
            </a:r>
            <a:r>
              <a:rPr lang="en-US" b="1" dirty="0">
                <a:latin typeface="Times New Roman" pitchFamily="18" charset="0"/>
                <a:ea typeface="+mj-ea"/>
                <a:cs typeface="Times New Roman" pitchFamily="18" charset="0"/>
              </a:rPr>
              <a:t> </a:t>
            </a:r>
            <a:r>
              <a:rPr lang="en-US" dirty="0">
                <a:solidFill>
                  <a:srgbClr val="7030A0"/>
                </a:solidFill>
                <a:latin typeface="Times New Roman" pitchFamily="18" charset="0"/>
                <a:ea typeface="+mj-ea"/>
                <a:cs typeface="Times New Roman" pitchFamily="18" charset="0"/>
              </a:rPr>
              <a:t>When a molecule is bombarded with electrons in high vacuum in Mass spectrometer, it is converted into positive ions by loss of an electron. These ions are called as </a:t>
            </a:r>
            <a:r>
              <a:rPr lang="en-US" b="1" dirty="0">
                <a:solidFill>
                  <a:srgbClr val="7030A0"/>
                </a:solidFill>
                <a:latin typeface="Times New Roman" pitchFamily="18" charset="0"/>
                <a:ea typeface="+mj-ea"/>
                <a:cs typeface="Times New Roman" pitchFamily="18" charset="0"/>
              </a:rPr>
              <a:t>Molecular or Parent ions.</a:t>
            </a:r>
            <a:r>
              <a:rPr lang="en-US" dirty="0">
                <a:solidFill>
                  <a:srgbClr val="7030A0"/>
                </a:solidFill>
                <a:latin typeface="Times New Roman" pitchFamily="18" charset="0"/>
                <a:ea typeface="+mj-ea"/>
                <a:cs typeface="Times New Roman" pitchFamily="18" charset="0"/>
              </a:rPr>
              <a:t/>
            </a:r>
            <a:br>
              <a:rPr lang="en-US" dirty="0">
                <a:solidFill>
                  <a:srgbClr val="7030A0"/>
                </a:solidFill>
                <a:latin typeface="Times New Roman" pitchFamily="18" charset="0"/>
                <a:ea typeface="+mj-ea"/>
                <a:cs typeface="Times New Roman" pitchFamily="18" charset="0"/>
              </a:rPr>
            </a:br>
            <a:r>
              <a:rPr lang="en-US" dirty="0">
                <a:latin typeface="Times New Roman" pitchFamily="18" charset="0"/>
                <a:ea typeface="+mj-ea"/>
                <a:cs typeface="Times New Roman" pitchFamily="18" charset="0"/>
              </a:rPr>
              <a:t/>
            </a:r>
            <a:br>
              <a:rPr lang="en-US" dirty="0">
                <a:latin typeface="Times New Roman" pitchFamily="18" charset="0"/>
                <a:ea typeface="+mj-ea"/>
                <a:cs typeface="Times New Roman" pitchFamily="18" charset="0"/>
              </a:rPr>
            </a:br>
            <a:r>
              <a:rPr lang="en-US" dirty="0">
                <a:solidFill>
                  <a:srgbClr val="7030A0"/>
                </a:solidFill>
                <a:latin typeface="Times New Roman" pitchFamily="18" charset="0"/>
                <a:ea typeface="+mj-ea"/>
                <a:cs typeface="Times New Roman" pitchFamily="18" charset="0"/>
              </a:rPr>
              <a:t>M + e </a:t>
            </a:r>
            <a:r>
              <a:rPr lang="en-US" dirty="0">
                <a:solidFill>
                  <a:srgbClr val="7030A0"/>
                </a:solidFill>
                <a:latin typeface="Times New Roman" pitchFamily="18" charset="0"/>
                <a:ea typeface="+mj-ea"/>
                <a:cs typeface="Times New Roman" pitchFamily="18" charset="0"/>
                <a:sym typeface="Symbol" pitchFamily="18" charset="2"/>
              </a:rPr>
              <a:t></a:t>
            </a:r>
            <a:r>
              <a:rPr lang="en-US" dirty="0">
                <a:solidFill>
                  <a:srgbClr val="7030A0"/>
                </a:solidFill>
                <a:latin typeface="Times New Roman" pitchFamily="18" charset="0"/>
                <a:ea typeface="+mj-ea"/>
                <a:cs typeface="Times New Roman" pitchFamily="18" charset="0"/>
              </a:rPr>
              <a:t> M</a:t>
            </a:r>
            <a:r>
              <a:rPr lang="en-US" baseline="30000" dirty="0">
                <a:solidFill>
                  <a:srgbClr val="7030A0"/>
                </a:solidFill>
                <a:latin typeface="Times New Roman" pitchFamily="18" charset="0"/>
                <a:ea typeface="+mj-ea"/>
                <a:cs typeface="Times New Roman" pitchFamily="18" charset="0"/>
              </a:rPr>
              <a:t>+°</a:t>
            </a:r>
            <a:r>
              <a:rPr lang="en-US" dirty="0">
                <a:solidFill>
                  <a:srgbClr val="7030A0"/>
                </a:solidFill>
                <a:latin typeface="Times New Roman" pitchFamily="18" charset="0"/>
                <a:ea typeface="+mj-ea"/>
                <a:cs typeface="Times New Roman" pitchFamily="18" charset="0"/>
              </a:rPr>
              <a:t> + 2e</a:t>
            </a:r>
            <a:r>
              <a:rPr lang="en-US" baseline="30000" dirty="0">
                <a:solidFill>
                  <a:srgbClr val="7030A0"/>
                </a:solidFill>
                <a:latin typeface="Times New Roman" pitchFamily="18" charset="0"/>
                <a:ea typeface="+mj-ea"/>
                <a:cs typeface="Times New Roman" pitchFamily="18" charset="0"/>
              </a:rPr>
              <a:t>—</a:t>
            </a:r>
            <a:r>
              <a:rPr lang="en-US" dirty="0">
                <a:solidFill>
                  <a:srgbClr val="7030A0"/>
                </a:solidFill>
                <a:latin typeface="Times New Roman" pitchFamily="18" charset="0"/>
                <a:ea typeface="+mj-ea"/>
                <a:cs typeface="Times New Roman" pitchFamily="18" charset="0"/>
              </a:rPr>
              <a:t/>
            </a:r>
            <a:br>
              <a:rPr lang="en-US" dirty="0">
                <a:solidFill>
                  <a:srgbClr val="7030A0"/>
                </a:solidFill>
                <a:latin typeface="Times New Roman" pitchFamily="18" charset="0"/>
                <a:ea typeface="+mj-ea"/>
                <a:cs typeface="Times New Roman" pitchFamily="18" charset="0"/>
              </a:rPr>
            </a:br>
            <a:r>
              <a:rPr lang="en-US" dirty="0">
                <a:solidFill>
                  <a:srgbClr val="7030A0"/>
                </a:solidFill>
                <a:latin typeface="Times New Roman" pitchFamily="18" charset="0"/>
                <a:ea typeface="+mj-ea"/>
                <a:cs typeface="Times New Roman" pitchFamily="18" charset="0"/>
              </a:rPr>
              <a:t/>
            </a:r>
            <a:br>
              <a:rPr lang="en-US" dirty="0">
                <a:solidFill>
                  <a:srgbClr val="7030A0"/>
                </a:solidFill>
                <a:latin typeface="Times New Roman" pitchFamily="18" charset="0"/>
                <a:ea typeface="+mj-ea"/>
                <a:cs typeface="Times New Roman" pitchFamily="18" charset="0"/>
              </a:rPr>
            </a:br>
            <a:r>
              <a:rPr lang="en-US" dirty="0">
                <a:solidFill>
                  <a:srgbClr val="7030A0"/>
                </a:solidFill>
                <a:latin typeface="Times New Roman" pitchFamily="18" charset="0"/>
                <a:ea typeface="+mj-ea"/>
                <a:cs typeface="Times New Roman" pitchFamily="18" charset="0"/>
              </a:rPr>
              <a:t>Where, </a:t>
            </a:r>
            <a:br>
              <a:rPr lang="en-US" dirty="0">
                <a:solidFill>
                  <a:srgbClr val="7030A0"/>
                </a:solidFill>
                <a:latin typeface="Times New Roman" pitchFamily="18" charset="0"/>
                <a:ea typeface="+mj-ea"/>
                <a:cs typeface="Times New Roman" pitchFamily="18" charset="0"/>
              </a:rPr>
            </a:br>
            <a:r>
              <a:rPr lang="en-US" dirty="0">
                <a:solidFill>
                  <a:srgbClr val="7030A0"/>
                </a:solidFill>
                <a:latin typeface="Times New Roman" pitchFamily="18" charset="0"/>
                <a:ea typeface="+mj-ea"/>
                <a:cs typeface="Times New Roman" pitchFamily="18" charset="0"/>
              </a:rPr>
              <a:t>M – represents the Molecule;              </a:t>
            </a:r>
            <a:br>
              <a:rPr lang="en-US" dirty="0">
                <a:solidFill>
                  <a:srgbClr val="7030A0"/>
                </a:solidFill>
                <a:latin typeface="Times New Roman" pitchFamily="18" charset="0"/>
                <a:ea typeface="+mj-ea"/>
                <a:cs typeface="Times New Roman" pitchFamily="18" charset="0"/>
              </a:rPr>
            </a:br>
            <a:r>
              <a:rPr lang="en-US" dirty="0">
                <a:solidFill>
                  <a:srgbClr val="7030A0"/>
                </a:solidFill>
                <a:latin typeface="Times New Roman" pitchFamily="18" charset="0"/>
                <a:ea typeface="+mj-ea"/>
                <a:cs typeface="Times New Roman" pitchFamily="18" charset="0"/>
              </a:rPr>
              <a:t>M</a:t>
            </a:r>
            <a:r>
              <a:rPr lang="en-US" baseline="30000" dirty="0">
                <a:solidFill>
                  <a:srgbClr val="7030A0"/>
                </a:solidFill>
                <a:latin typeface="Times New Roman" pitchFamily="18" charset="0"/>
                <a:ea typeface="+mj-ea"/>
                <a:cs typeface="Times New Roman" pitchFamily="18" charset="0"/>
              </a:rPr>
              <a:t>+°</a:t>
            </a:r>
            <a:r>
              <a:rPr lang="en-US" dirty="0">
                <a:solidFill>
                  <a:srgbClr val="7030A0"/>
                </a:solidFill>
                <a:latin typeface="Times New Roman" pitchFamily="18" charset="0"/>
                <a:ea typeface="+mj-ea"/>
                <a:cs typeface="Times New Roman" pitchFamily="18" charset="0"/>
              </a:rPr>
              <a:t> – represents the Molecular or Parent ion</a:t>
            </a:r>
            <a:r>
              <a:rPr lang="en-US" sz="4400" dirty="0">
                <a:solidFill>
                  <a:srgbClr val="7030A0"/>
                </a:solidFill>
                <a:latin typeface="Times New Roman" pitchFamily="18" charset="0"/>
                <a:ea typeface="+mj-ea"/>
                <a:cs typeface="Times New Roman" pitchFamily="18" charset="0"/>
              </a:rPr>
              <a:t> </a:t>
            </a:r>
            <a:endParaRPr lang="en-US" sz="4400" dirty="0">
              <a:solidFill>
                <a:srgbClr val="7030A0"/>
              </a:solidFill>
              <a:latin typeface="Times New Roman" pitchFamily="18" charset="0"/>
              <a:ea typeface="+mj-ea"/>
              <a:cs typeface="Times New Roman" pitchFamily="18" charset="0"/>
            </a:endParaRPr>
          </a:p>
        </p:txBody>
      </p:sp>
      <p:sp>
        <p:nvSpPr>
          <p:cNvPr id="3" name="Rectangle 5"/>
          <p:cNvSpPr>
            <a:spLocks noChangeArrowheads="1"/>
          </p:cNvSpPr>
          <p:nvPr/>
        </p:nvSpPr>
        <p:spPr bwMode="auto">
          <a:xfrm>
            <a:off x="2743200" y="4191000"/>
            <a:ext cx="6934200" cy="1477328"/>
          </a:xfrm>
          <a:prstGeom prst="rect">
            <a:avLst/>
          </a:prstGeom>
          <a:noFill/>
          <a:ln w="9525">
            <a:noFill/>
            <a:miter lim="800000"/>
            <a:headEnd/>
            <a:tailEnd/>
          </a:ln>
          <a:effectLst/>
        </p:spPr>
        <p:txBody>
          <a:bodyPr>
            <a:spAutoFit/>
          </a:bodyPr>
          <a:lstStyle/>
          <a:p>
            <a:r>
              <a:rPr lang="en-US" dirty="0">
                <a:solidFill>
                  <a:srgbClr val="7030A0"/>
                </a:solidFill>
                <a:latin typeface="Times New Roman" pitchFamily="18" charset="0"/>
                <a:cs typeface="Times New Roman" pitchFamily="18" charset="0"/>
              </a:rPr>
              <a:t>The order of energy required to remove electron is as follows—</a:t>
            </a:r>
          </a:p>
          <a:p>
            <a:endParaRPr lang="en-US" dirty="0">
              <a:solidFill>
                <a:srgbClr val="7030A0"/>
              </a:solidFill>
              <a:latin typeface="Times New Roman" pitchFamily="18" charset="0"/>
              <a:cs typeface="Times New Roman" pitchFamily="18" charset="0"/>
            </a:endParaRPr>
          </a:p>
          <a:p>
            <a:pPr algn="just" eaLnBrk="0" hangingPunct="0"/>
            <a:r>
              <a:rPr lang="en-US" dirty="0">
                <a:solidFill>
                  <a:srgbClr val="7030A0"/>
                </a:solidFill>
                <a:latin typeface="Times New Roman" pitchFamily="18" charset="0"/>
                <a:cs typeface="Times New Roman" pitchFamily="18" charset="0"/>
                <a:sym typeface="Symbol" pitchFamily="18" charset="2"/>
              </a:rPr>
              <a:t></a:t>
            </a:r>
            <a:r>
              <a:rPr lang="en-US" dirty="0">
                <a:solidFill>
                  <a:srgbClr val="7030A0"/>
                </a:solidFill>
                <a:latin typeface="Times New Roman" pitchFamily="18" charset="0"/>
                <a:cs typeface="Times New Roman" pitchFamily="18" charset="0"/>
              </a:rPr>
              <a:t> electrons &gt; non-conjugated </a:t>
            </a:r>
            <a:r>
              <a:rPr lang="en-US" dirty="0">
                <a:solidFill>
                  <a:srgbClr val="7030A0"/>
                </a:solidFill>
                <a:latin typeface="Times New Roman" pitchFamily="18" charset="0"/>
                <a:cs typeface="Times New Roman" pitchFamily="18" charset="0"/>
                <a:sym typeface="Symbol" pitchFamily="18" charset="2"/>
              </a:rPr>
              <a:t></a:t>
            </a:r>
            <a:r>
              <a:rPr lang="en-US" dirty="0">
                <a:solidFill>
                  <a:srgbClr val="7030A0"/>
                </a:solidFill>
                <a:latin typeface="Times New Roman" pitchFamily="18" charset="0"/>
                <a:cs typeface="Times New Roman" pitchFamily="18" charset="0"/>
              </a:rPr>
              <a:t> &gt; conjugated </a:t>
            </a:r>
            <a:r>
              <a:rPr lang="en-US" dirty="0">
                <a:solidFill>
                  <a:srgbClr val="7030A0"/>
                </a:solidFill>
                <a:latin typeface="Times New Roman" pitchFamily="18" charset="0"/>
                <a:cs typeface="Times New Roman" pitchFamily="18" charset="0"/>
                <a:sym typeface="Symbol" pitchFamily="18" charset="2"/>
              </a:rPr>
              <a:t></a:t>
            </a:r>
            <a:r>
              <a:rPr lang="en-US" dirty="0">
                <a:solidFill>
                  <a:srgbClr val="7030A0"/>
                </a:solidFill>
                <a:latin typeface="Times New Roman" pitchFamily="18" charset="0"/>
                <a:cs typeface="Times New Roman" pitchFamily="18" charset="0"/>
              </a:rPr>
              <a:t> &gt; non bonding or lone pair of electrons</a:t>
            </a:r>
            <a:endParaRPr lang="en-US" dirty="0">
              <a:solidFill>
                <a:srgbClr val="7030A0"/>
              </a:solidFill>
              <a:latin typeface="Times New Roman" pitchFamily="18" charset="0"/>
              <a:cs typeface="Times New Roman" pitchFamily="18" charset="0"/>
              <a:sym typeface="Symbol" pitchFamily="18" charset="2"/>
            </a:endParaRPr>
          </a:p>
          <a:p>
            <a:pPr eaLnBrk="0" hangingPunct="0"/>
            <a:endParaRPr lang="en-US" dirty="0">
              <a:solidFill>
                <a:srgbClr val="7030A0"/>
              </a:solidFill>
              <a:latin typeface="Times New Roman" pitchFamily="18" charset="0"/>
              <a:cs typeface="Times New Roman" pitchFamily="18" charset="0"/>
              <a:sym typeface="Symbol" pitchFamily="18" charset="2"/>
            </a:endParaRPr>
          </a:p>
        </p:txBody>
      </p:sp>
      <p:sp>
        <p:nvSpPr>
          <p:cNvPr id="6" name="Footer Placeholder 5"/>
          <p:cNvSpPr>
            <a:spLocks noGrp="1"/>
          </p:cNvSpPr>
          <p:nvPr>
            <p:ph type="ftr" sz="quarter" idx="11"/>
          </p:nvPr>
        </p:nvSpPr>
        <p:spPr/>
        <p:txBody>
          <a:bodyPr/>
          <a:lstStyle/>
          <a:p>
            <a:r>
              <a:rPr lang="en-US" smtClean="0"/>
              <a:t>RDP</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752600" y="685800"/>
            <a:ext cx="8686800" cy="2590800"/>
          </a:xfrm>
          <a:prstGeom prst="rect">
            <a:avLst/>
          </a:prstGeom>
        </p:spPr>
        <p:txBody>
          <a:bodyPr/>
          <a:lstStyle/>
          <a:p>
            <a:pPr marL="342900" indent="-342900" algn="just">
              <a:spcBef>
                <a:spcPct val="20000"/>
              </a:spcBef>
              <a:defRPr/>
            </a:pPr>
            <a:r>
              <a:rPr lang="en-US" sz="2400" b="1" dirty="0" err="1">
                <a:solidFill>
                  <a:srgbClr val="FF0000"/>
                </a:solidFill>
                <a:latin typeface="Times New Roman" pitchFamily="18" charset="0"/>
                <a:cs typeface="Times New Roman" pitchFamily="18" charset="0"/>
              </a:rPr>
              <a:t>Metastable</a:t>
            </a:r>
            <a:r>
              <a:rPr lang="en-US" sz="2400" b="1" dirty="0">
                <a:solidFill>
                  <a:srgbClr val="FF0000"/>
                </a:solidFill>
                <a:latin typeface="Times New Roman" pitchFamily="18" charset="0"/>
                <a:cs typeface="Times New Roman" pitchFamily="18" charset="0"/>
              </a:rPr>
              <a:t> Ions</a:t>
            </a:r>
            <a:r>
              <a:rPr lang="en-US" sz="2400" b="1" dirty="0">
                <a:solidFill>
                  <a:srgbClr val="7030A0"/>
                </a:solidFill>
                <a:latin typeface="Times New Roman" pitchFamily="18" charset="0"/>
                <a:cs typeface="Times New Roman" pitchFamily="18" charset="0"/>
              </a:rPr>
              <a:t>:</a:t>
            </a:r>
            <a:r>
              <a:rPr lang="en-US" sz="2400" dirty="0">
                <a:solidFill>
                  <a:srgbClr val="7030A0"/>
                </a:solidFill>
                <a:latin typeface="Times New Roman" pitchFamily="18" charset="0"/>
                <a:cs typeface="Times New Roman" pitchFamily="18" charset="0"/>
              </a:rPr>
              <a:t> Fragment of a parent ion will give rise to a new ion (daughter) plus either a neutral molecule or a radical.</a:t>
            </a:r>
          </a:p>
          <a:p>
            <a:pPr marL="342900" indent="-342900" algn="just">
              <a:spcBef>
                <a:spcPct val="20000"/>
              </a:spcBef>
              <a:defRPr/>
            </a:pPr>
            <a:r>
              <a:rPr lang="en-US" sz="2400" dirty="0">
                <a:solidFill>
                  <a:srgbClr val="7030A0"/>
                </a:solidFill>
                <a:latin typeface="Times New Roman" pitchFamily="18" charset="0"/>
                <a:cs typeface="Times New Roman" pitchFamily="18" charset="0"/>
              </a:rPr>
              <a:t>			M</a:t>
            </a:r>
            <a:r>
              <a:rPr lang="en-US" sz="2400" baseline="-30000" dirty="0">
                <a:solidFill>
                  <a:srgbClr val="7030A0"/>
                </a:solidFill>
                <a:latin typeface="Times New Roman" pitchFamily="18" charset="0"/>
                <a:cs typeface="Times New Roman" pitchFamily="18" charset="0"/>
              </a:rPr>
              <a:t>1</a:t>
            </a:r>
            <a:r>
              <a:rPr lang="en-US" sz="2400" baseline="30000" dirty="0">
                <a:solidFill>
                  <a:srgbClr val="7030A0"/>
                </a:solidFill>
                <a:latin typeface="Times New Roman" pitchFamily="18" charset="0"/>
                <a:cs typeface="Times New Roman" pitchFamily="18" charset="0"/>
              </a:rPr>
              <a:t>+</a:t>
            </a:r>
            <a:r>
              <a:rPr lang="en-US" sz="2400" dirty="0">
                <a:solidFill>
                  <a:srgbClr val="7030A0"/>
                </a:solidFill>
                <a:latin typeface="Times New Roman" pitchFamily="18" charset="0"/>
                <a:cs typeface="Times New Roman" pitchFamily="18" charset="0"/>
              </a:rPr>
              <a:t>           M</a:t>
            </a:r>
            <a:r>
              <a:rPr lang="en-US" sz="2400" baseline="-30000" dirty="0">
                <a:solidFill>
                  <a:srgbClr val="7030A0"/>
                </a:solidFill>
                <a:latin typeface="Times New Roman" pitchFamily="18" charset="0"/>
                <a:cs typeface="Times New Roman" pitchFamily="18" charset="0"/>
              </a:rPr>
              <a:t>2</a:t>
            </a:r>
            <a:r>
              <a:rPr lang="en-US" sz="2400" baseline="30000" dirty="0">
                <a:solidFill>
                  <a:srgbClr val="7030A0"/>
                </a:solidFill>
                <a:latin typeface="Times New Roman" pitchFamily="18" charset="0"/>
                <a:cs typeface="Times New Roman" pitchFamily="18" charset="0"/>
              </a:rPr>
              <a:t>+</a:t>
            </a:r>
            <a:r>
              <a:rPr lang="en-US" sz="2400" dirty="0">
                <a:solidFill>
                  <a:srgbClr val="7030A0"/>
                </a:solidFill>
                <a:latin typeface="Times New Roman" pitchFamily="18" charset="0"/>
                <a:cs typeface="Times New Roman" pitchFamily="18" charset="0"/>
              </a:rPr>
              <a:t> + non charged particle </a:t>
            </a:r>
            <a:endParaRPr lang="en-US" sz="2400" dirty="0">
              <a:solidFill>
                <a:srgbClr val="7030A0"/>
              </a:solidFill>
              <a:latin typeface="Times New Roman" pitchFamily="18" charset="0"/>
              <a:cs typeface="Times New Roman" pitchFamily="18" charset="0"/>
            </a:endParaRPr>
          </a:p>
        </p:txBody>
      </p:sp>
      <p:sp>
        <p:nvSpPr>
          <p:cNvPr id="3" name="Rectangle 6"/>
          <p:cNvSpPr>
            <a:spLocks noChangeArrowheads="1"/>
          </p:cNvSpPr>
          <p:nvPr/>
        </p:nvSpPr>
        <p:spPr bwMode="auto">
          <a:xfrm>
            <a:off x="1676400" y="2545140"/>
            <a:ext cx="8839200" cy="1569660"/>
          </a:xfrm>
          <a:prstGeom prst="rect">
            <a:avLst/>
          </a:prstGeom>
          <a:noFill/>
          <a:ln w="9525">
            <a:noFill/>
            <a:miter lim="800000"/>
            <a:headEnd/>
            <a:tailEnd/>
          </a:ln>
          <a:effectLst/>
        </p:spPr>
        <p:txBody>
          <a:bodyPr wrap="square">
            <a:spAutoFit/>
          </a:bodyPr>
          <a:lstStyle/>
          <a:p>
            <a:pPr algn="just"/>
            <a:r>
              <a:rPr lang="en-US" sz="2400" dirty="0">
                <a:solidFill>
                  <a:srgbClr val="7030A0"/>
                </a:solidFill>
                <a:latin typeface="Times New Roman" pitchFamily="18" charset="0"/>
                <a:cs typeface="Times New Roman" pitchFamily="18" charset="0"/>
              </a:rPr>
              <a:t>An intermediate situation is possible; M</a:t>
            </a:r>
            <a:r>
              <a:rPr lang="en-US" sz="2400" baseline="-30000" dirty="0">
                <a:solidFill>
                  <a:srgbClr val="7030A0"/>
                </a:solidFill>
                <a:latin typeface="Times New Roman" pitchFamily="18" charset="0"/>
                <a:cs typeface="Times New Roman" pitchFamily="18" charset="0"/>
              </a:rPr>
              <a:t>1</a:t>
            </a:r>
            <a:r>
              <a:rPr lang="en-US" sz="2400" baseline="30000" dirty="0">
                <a:solidFill>
                  <a:srgbClr val="7030A0"/>
                </a:solidFill>
                <a:latin typeface="Times New Roman" pitchFamily="18" charset="0"/>
                <a:cs typeface="Times New Roman" pitchFamily="18" charset="0"/>
              </a:rPr>
              <a:t>+</a:t>
            </a:r>
            <a:r>
              <a:rPr lang="en-US" sz="2400" dirty="0">
                <a:solidFill>
                  <a:srgbClr val="7030A0"/>
                </a:solidFill>
                <a:latin typeface="Times New Roman" pitchFamily="18" charset="0"/>
                <a:cs typeface="Times New Roman" pitchFamily="18" charset="0"/>
              </a:rPr>
              <a:t> may decompose to M</a:t>
            </a:r>
            <a:r>
              <a:rPr lang="en-US" sz="2400" baseline="-30000" dirty="0">
                <a:solidFill>
                  <a:srgbClr val="7030A0"/>
                </a:solidFill>
                <a:latin typeface="Times New Roman" pitchFamily="18" charset="0"/>
                <a:cs typeface="Times New Roman" pitchFamily="18" charset="0"/>
              </a:rPr>
              <a:t>2</a:t>
            </a:r>
            <a:r>
              <a:rPr lang="en-US" sz="2400" baseline="30000" dirty="0">
                <a:solidFill>
                  <a:srgbClr val="7030A0"/>
                </a:solidFill>
                <a:latin typeface="Times New Roman" pitchFamily="18" charset="0"/>
                <a:cs typeface="Times New Roman" pitchFamily="18" charset="0"/>
              </a:rPr>
              <a:t>+</a:t>
            </a:r>
            <a:r>
              <a:rPr lang="en-US" sz="2400" dirty="0">
                <a:solidFill>
                  <a:srgbClr val="7030A0"/>
                </a:solidFill>
                <a:latin typeface="Times New Roman" pitchFamily="18" charset="0"/>
                <a:cs typeface="Times New Roman" pitchFamily="18" charset="0"/>
              </a:rPr>
              <a:t> while being accelerated. The resultant daughter ion M</a:t>
            </a:r>
            <a:r>
              <a:rPr lang="en-US" sz="2400" baseline="-30000" dirty="0">
                <a:solidFill>
                  <a:srgbClr val="7030A0"/>
                </a:solidFill>
                <a:latin typeface="Times New Roman" pitchFamily="18" charset="0"/>
                <a:cs typeface="Times New Roman" pitchFamily="18" charset="0"/>
              </a:rPr>
              <a:t>2</a:t>
            </a:r>
            <a:r>
              <a:rPr lang="en-US" sz="2400" baseline="30000" dirty="0">
                <a:solidFill>
                  <a:srgbClr val="7030A0"/>
                </a:solidFill>
                <a:latin typeface="Times New Roman" pitchFamily="18" charset="0"/>
                <a:cs typeface="Times New Roman" pitchFamily="18" charset="0"/>
              </a:rPr>
              <a:t>+</a:t>
            </a:r>
            <a:r>
              <a:rPr lang="en-US" sz="2400" dirty="0">
                <a:solidFill>
                  <a:srgbClr val="7030A0"/>
                </a:solidFill>
                <a:latin typeface="Times New Roman" pitchFamily="18" charset="0"/>
                <a:cs typeface="Times New Roman" pitchFamily="18" charset="0"/>
              </a:rPr>
              <a:t> will not be recorded at either M</a:t>
            </a:r>
            <a:r>
              <a:rPr lang="en-US" sz="2400" baseline="-30000" dirty="0">
                <a:solidFill>
                  <a:srgbClr val="7030A0"/>
                </a:solidFill>
                <a:latin typeface="Times New Roman" pitchFamily="18" charset="0"/>
                <a:cs typeface="Times New Roman" pitchFamily="18" charset="0"/>
              </a:rPr>
              <a:t>1</a:t>
            </a:r>
            <a:r>
              <a:rPr lang="en-US" sz="2400" dirty="0">
                <a:solidFill>
                  <a:srgbClr val="7030A0"/>
                </a:solidFill>
                <a:latin typeface="Times New Roman" pitchFamily="18" charset="0"/>
                <a:cs typeface="Times New Roman" pitchFamily="18" charset="0"/>
              </a:rPr>
              <a:t> or M</a:t>
            </a:r>
            <a:r>
              <a:rPr lang="en-US" sz="2400" baseline="-30000" dirty="0">
                <a:solidFill>
                  <a:srgbClr val="7030A0"/>
                </a:solidFill>
                <a:latin typeface="Times New Roman" pitchFamily="18" charset="0"/>
                <a:cs typeface="Times New Roman" pitchFamily="18" charset="0"/>
              </a:rPr>
              <a:t>2, </a:t>
            </a:r>
            <a:r>
              <a:rPr lang="en-US" sz="2400" dirty="0">
                <a:solidFill>
                  <a:srgbClr val="7030A0"/>
                </a:solidFill>
                <a:latin typeface="Times New Roman" pitchFamily="18" charset="0"/>
                <a:cs typeface="Times New Roman" pitchFamily="18" charset="0"/>
              </a:rPr>
              <a:t>but at a position M</a:t>
            </a:r>
            <a:r>
              <a:rPr lang="en-US" sz="2400" baseline="30000" dirty="0">
                <a:solidFill>
                  <a:srgbClr val="7030A0"/>
                </a:solidFill>
                <a:latin typeface="Times New Roman" pitchFamily="18" charset="0"/>
                <a:cs typeface="Times New Roman" pitchFamily="18" charset="0"/>
              </a:rPr>
              <a:t>*</a:t>
            </a:r>
            <a:r>
              <a:rPr lang="en-US" sz="2400" dirty="0">
                <a:solidFill>
                  <a:srgbClr val="7030A0"/>
                </a:solidFill>
                <a:latin typeface="Times New Roman" pitchFamily="18" charset="0"/>
                <a:cs typeface="Times New Roman" pitchFamily="18" charset="0"/>
              </a:rPr>
              <a:t> as a rather broad, poorly focused peak. Such an ion is called a </a:t>
            </a:r>
            <a:r>
              <a:rPr lang="en-US" sz="2400" dirty="0" err="1">
                <a:solidFill>
                  <a:srgbClr val="7030A0"/>
                </a:solidFill>
                <a:latin typeface="Times New Roman" pitchFamily="18" charset="0"/>
                <a:cs typeface="Times New Roman" pitchFamily="18" charset="0"/>
              </a:rPr>
              <a:t>metastable</a:t>
            </a:r>
            <a:r>
              <a:rPr lang="en-US" sz="2400" dirty="0">
                <a:solidFill>
                  <a:srgbClr val="7030A0"/>
                </a:solidFill>
                <a:latin typeface="Times New Roman" pitchFamily="18" charset="0"/>
                <a:cs typeface="Times New Roman" pitchFamily="18" charset="0"/>
              </a:rPr>
              <a:t> ion. </a:t>
            </a:r>
          </a:p>
        </p:txBody>
      </p:sp>
      <p:cxnSp>
        <p:nvCxnSpPr>
          <p:cNvPr id="5" name="Straight Arrow Connector 4"/>
          <p:cNvCxnSpPr/>
          <p:nvPr/>
        </p:nvCxnSpPr>
        <p:spPr>
          <a:xfrm>
            <a:off x="4343400" y="1752600"/>
            <a:ext cx="381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Rectangle 2"/>
          <p:cNvSpPr txBox="1">
            <a:spLocks noChangeArrowheads="1"/>
          </p:cNvSpPr>
          <p:nvPr/>
        </p:nvSpPr>
        <p:spPr>
          <a:xfrm>
            <a:off x="1752600" y="3640138"/>
            <a:ext cx="8763000" cy="1770062"/>
          </a:xfrm>
          <a:prstGeom prst="rect">
            <a:avLst/>
          </a:prstGeom>
        </p:spPr>
        <p:txBody>
          <a:bodyPr/>
          <a:lstStyle/>
          <a:p>
            <a:pPr lvl="0" algn="just">
              <a:spcBef>
                <a:spcPct val="0"/>
              </a:spcBef>
            </a:pPr>
            <a:r>
              <a:rPr lang="en-US" sz="2000" b="1" dirty="0">
                <a:solidFill>
                  <a:srgbClr val="7030A0"/>
                </a:solidFill>
                <a:latin typeface="Times New Roman" pitchFamily="18" charset="0"/>
                <a:cs typeface="Times New Roman" pitchFamily="18" charset="0"/>
              </a:rPr>
              <a:t> </a:t>
            </a:r>
            <a:endParaRPr lang="en-US" sz="2400" dirty="0">
              <a:solidFill>
                <a:srgbClr val="7030A0"/>
              </a:solidFill>
              <a:latin typeface="Times New Roman" pitchFamily="18" charset="0"/>
              <a:ea typeface="+mj-ea"/>
              <a:cs typeface="Times New Roman" pitchFamily="18" charset="0"/>
            </a:endParaRPr>
          </a:p>
        </p:txBody>
      </p:sp>
      <p:sp>
        <p:nvSpPr>
          <p:cNvPr id="12" name="Rectangle 2"/>
          <p:cNvSpPr txBox="1">
            <a:spLocks noChangeArrowheads="1"/>
          </p:cNvSpPr>
          <p:nvPr/>
        </p:nvSpPr>
        <p:spPr>
          <a:xfrm>
            <a:off x="1752600" y="3368696"/>
            <a:ext cx="8915400" cy="2270105"/>
          </a:xfrm>
          <a:prstGeom prst="rect">
            <a:avLst/>
          </a:prstGeom>
        </p:spPr>
        <p:txBody>
          <a:bodyPr/>
          <a:lstStyle/>
          <a:p>
            <a:pPr algn="just">
              <a:spcBef>
                <a:spcPct val="0"/>
              </a:spcBef>
              <a:defRPr/>
            </a:pPr>
            <a:r>
              <a:rPr lang="en-US" sz="2400" b="1" dirty="0">
                <a:solidFill>
                  <a:srgbClr val="7030A0"/>
                </a:solidFill>
                <a:latin typeface="Times New Roman" pitchFamily="18" charset="0"/>
                <a:ea typeface="+mj-ea"/>
                <a:cs typeface="Times New Roman" pitchFamily="18" charset="0"/>
              </a:rPr>
              <a:t> </a:t>
            </a:r>
            <a:r>
              <a:rPr lang="en-US" sz="2400" dirty="0">
                <a:solidFill>
                  <a:srgbClr val="7030A0"/>
                </a:solidFill>
                <a:latin typeface="Times New Roman" pitchFamily="18" charset="0"/>
                <a:ea typeface="+mj-ea"/>
                <a:cs typeface="Times New Roman" pitchFamily="18" charset="0"/>
              </a:rPr>
              <a:t/>
            </a:r>
            <a:br>
              <a:rPr lang="en-US" sz="2400" dirty="0">
                <a:solidFill>
                  <a:srgbClr val="7030A0"/>
                </a:solidFill>
                <a:latin typeface="Times New Roman" pitchFamily="18" charset="0"/>
                <a:ea typeface="+mj-ea"/>
                <a:cs typeface="Times New Roman" pitchFamily="18" charset="0"/>
              </a:rPr>
            </a:br>
            <a:endParaRPr lang="en-US" sz="2400" dirty="0">
              <a:solidFill>
                <a:srgbClr val="7030A0"/>
              </a:solidFill>
              <a:latin typeface="Times New Roman" pitchFamily="18" charset="0"/>
              <a:ea typeface="+mj-ea"/>
              <a:cs typeface="Times New Roman" pitchFamily="18" charset="0"/>
            </a:endParaRPr>
          </a:p>
        </p:txBody>
      </p:sp>
      <p:sp>
        <p:nvSpPr>
          <p:cNvPr id="9" name="Footer Placeholder 8"/>
          <p:cNvSpPr>
            <a:spLocks noGrp="1"/>
          </p:cNvSpPr>
          <p:nvPr>
            <p:ph type="ftr" sz="quarter" idx="11"/>
          </p:nvPr>
        </p:nvSpPr>
        <p:spPr/>
        <p:txBody>
          <a:bodyPr/>
          <a:lstStyle/>
          <a:p>
            <a:r>
              <a:rPr lang="en-US" smtClean="0"/>
              <a:t>RDP</a:t>
            </a:r>
            <a:endParaRPr lang="en-US"/>
          </a:p>
        </p:txBody>
      </p:sp>
      <p:sp>
        <p:nvSpPr>
          <p:cNvPr id="8" name="Slide Number Placeholder 7"/>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1109008"/>
            <a:ext cx="8153400" cy="1938992"/>
          </a:xfrm>
          <a:prstGeom prst="rect">
            <a:avLst/>
          </a:prstGeom>
        </p:spPr>
        <p:txBody>
          <a:bodyPr wrap="square">
            <a:spAutoFit/>
          </a:bodyPr>
          <a:lstStyle/>
          <a:p>
            <a:pPr algn="just"/>
            <a:r>
              <a:rPr lang="en-US" sz="2400" dirty="0">
                <a:solidFill>
                  <a:srgbClr val="7030A0"/>
                </a:solidFill>
                <a:latin typeface="Times New Roman" pitchFamily="18" charset="0"/>
                <a:cs typeface="Times New Roman" pitchFamily="18" charset="0"/>
              </a:rPr>
              <a:t>Nature of </a:t>
            </a:r>
            <a:r>
              <a:rPr lang="en-US" sz="2400" dirty="0" err="1">
                <a:solidFill>
                  <a:srgbClr val="7030A0"/>
                </a:solidFill>
                <a:latin typeface="Times New Roman" pitchFamily="18" charset="0"/>
                <a:cs typeface="Times New Roman" pitchFamily="18" charset="0"/>
              </a:rPr>
              <a:t>Metastable</a:t>
            </a:r>
            <a:r>
              <a:rPr lang="en-US" sz="2400" dirty="0">
                <a:solidFill>
                  <a:srgbClr val="7030A0"/>
                </a:solidFill>
                <a:latin typeface="Times New Roman" pitchFamily="18" charset="0"/>
                <a:cs typeface="Times New Roman" pitchFamily="18" charset="0"/>
              </a:rPr>
              <a:t> ions: </a:t>
            </a:r>
            <a:r>
              <a:rPr lang="en-US" sz="2400" dirty="0" err="1">
                <a:solidFill>
                  <a:srgbClr val="7030A0"/>
                </a:solidFill>
                <a:latin typeface="Times New Roman" pitchFamily="18" charset="0"/>
                <a:cs typeface="Times New Roman" pitchFamily="18" charset="0"/>
              </a:rPr>
              <a:t>Metastable</a:t>
            </a:r>
            <a:r>
              <a:rPr lang="en-US" sz="2400" dirty="0">
                <a:solidFill>
                  <a:srgbClr val="7030A0"/>
                </a:solidFill>
                <a:latin typeface="Times New Roman" pitchFamily="18" charset="0"/>
                <a:cs typeface="Times New Roman" pitchFamily="18" charset="0"/>
              </a:rPr>
              <a:t> ions have lower kinetic energy than normal ions and </a:t>
            </a:r>
            <a:r>
              <a:rPr lang="en-US" sz="2400" dirty="0" err="1">
                <a:solidFill>
                  <a:srgbClr val="7030A0"/>
                </a:solidFill>
                <a:latin typeface="Times New Roman" pitchFamily="18" charset="0"/>
                <a:cs typeface="Times New Roman" pitchFamily="18" charset="0"/>
              </a:rPr>
              <a:t>metastable</a:t>
            </a:r>
            <a:r>
              <a:rPr lang="en-US" sz="2400" dirty="0">
                <a:solidFill>
                  <a:srgbClr val="7030A0"/>
                </a:solidFill>
                <a:latin typeface="Times New Roman" pitchFamily="18" charset="0"/>
                <a:cs typeface="Times New Roman" pitchFamily="18" charset="0"/>
              </a:rPr>
              <a:t> peaks are smaller than the M</a:t>
            </a:r>
            <a:r>
              <a:rPr lang="en-US" sz="2400" baseline="-30000" dirty="0">
                <a:solidFill>
                  <a:srgbClr val="7030A0"/>
                </a:solidFill>
                <a:latin typeface="Times New Roman" pitchFamily="18" charset="0"/>
                <a:cs typeface="Times New Roman" pitchFamily="18" charset="0"/>
              </a:rPr>
              <a:t>1</a:t>
            </a:r>
            <a:r>
              <a:rPr lang="en-US" sz="2400" dirty="0">
                <a:solidFill>
                  <a:srgbClr val="7030A0"/>
                </a:solidFill>
                <a:latin typeface="Times New Roman" pitchFamily="18" charset="0"/>
                <a:cs typeface="Times New Roman" pitchFamily="18" charset="0"/>
              </a:rPr>
              <a:t> and M</a:t>
            </a:r>
            <a:r>
              <a:rPr lang="en-US" sz="2400" baseline="-30000" dirty="0">
                <a:solidFill>
                  <a:srgbClr val="7030A0"/>
                </a:solidFill>
                <a:latin typeface="Times New Roman" pitchFamily="18" charset="0"/>
                <a:cs typeface="Times New Roman" pitchFamily="18" charset="0"/>
              </a:rPr>
              <a:t>2</a:t>
            </a:r>
            <a:r>
              <a:rPr lang="en-US" sz="2400" dirty="0">
                <a:solidFill>
                  <a:srgbClr val="7030A0"/>
                </a:solidFill>
                <a:latin typeface="Times New Roman" pitchFamily="18" charset="0"/>
                <a:cs typeface="Times New Roman" pitchFamily="18" charset="0"/>
              </a:rPr>
              <a:t> peaks and also broader. These </a:t>
            </a:r>
            <a:r>
              <a:rPr lang="en-US" sz="2400" dirty="0" err="1">
                <a:solidFill>
                  <a:srgbClr val="7030A0"/>
                </a:solidFill>
                <a:latin typeface="Times New Roman" pitchFamily="18" charset="0"/>
                <a:cs typeface="Times New Roman" pitchFamily="18" charset="0"/>
              </a:rPr>
              <a:t>metastable</a:t>
            </a:r>
            <a:r>
              <a:rPr lang="en-US" sz="2400" dirty="0">
                <a:solidFill>
                  <a:srgbClr val="7030A0"/>
                </a:solidFill>
                <a:latin typeface="Times New Roman" pitchFamily="18" charset="0"/>
                <a:cs typeface="Times New Roman" pitchFamily="18" charset="0"/>
              </a:rPr>
              <a:t> ions arise from fragmentation that takes place during the flight down through ion rather than in the ionization chamber. </a:t>
            </a:r>
            <a:endParaRPr lang="en-GB" sz="2400" dirty="0"/>
          </a:p>
        </p:txBody>
      </p:sp>
      <p:sp>
        <p:nvSpPr>
          <p:cNvPr id="5" name="Footer Placeholder 4"/>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828800" y="76200"/>
            <a:ext cx="8686800" cy="2286000"/>
          </a:xfrm>
          <a:prstGeom prst="rect">
            <a:avLst/>
          </a:prstGeom>
        </p:spPr>
        <p:txBody>
          <a:bodyPr/>
          <a:lstStyle/>
          <a:p>
            <a:pPr marL="609600" indent="-609600" algn="just">
              <a:spcBef>
                <a:spcPct val="20000"/>
              </a:spcBef>
              <a:defRPr/>
            </a:pPr>
            <a:r>
              <a:rPr lang="en-US" sz="2400" dirty="0">
                <a:solidFill>
                  <a:srgbClr val="7030A0"/>
                </a:solidFill>
                <a:latin typeface="Times New Roman" pitchFamily="18" charset="0"/>
                <a:cs typeface="Times New Roman" pitchFamily="18" charset="0"/>
              </a:rPr>
              <a:t>Molecular ions formed in the ionization chamber do one of the following things:</a:t>
            </a:r>
          </a:p>
          <a:p>
            <a:pPr marL="609600" indent="-609600" algn="just">
              <a:spcBef>
                <a:spcPct val="20000"/>
              </a:spcBef>
              <a:buFont typeface="Wingdings" pitchFamily="2" charset="2"/>
              <a:buAutoNum type="arabicPeriod"/>
              <a:defRPr/>
            </a:pPr>
            <a:r>
              <a:rPr lang="en-US" sz="2400" dirty="0">
                <a:solidFill>
                  <a:srgbClr val="7030A0"/>
                </a:solidFill>
                <a:latin typeface="Times New Roman" pitchFamily="18" charset="0"/>
                <a:cs typeface="Times New Roman" pitchFamily="18" charset="0"/>
              </a:rPr>
              <a:t>Either they decompose completely and very rapidly in the ion source and never reach the collector (as in case of highly branched molecular ions with life times less than 10</a:t>
            </a:r>
            <a:r>
              <a:rPr lang="en-US" sz="2400" baseline="30000" dirty="0">
                <a:solidFill>
                  <a:srgbClr val="7030A0"/>
                </a:solidFill>
                <a:latin typeface="Times New Roman" pitchFamily="18" charset="0"/>
                <a:cs typeface="Times New Roman" pitchFamily="18" charset="0"/>
              </a:rPr>
              <a:t>-5</a:t>
            </a:r>
            <a:r>
              <a:rPr lang="en-US" sz="2400" dirty="0">
                <a:solidFill>
                  <a:srgbClr val="7030A0"/>
                </a:solidFill>
                <a:latin typeface="Times New Roman" pitchFamily="18" charset="0"/>
                <a:cs typeface="Times New Roman" pitchFamily="18" charset="0"/>
              </a:rPr>
              <a:t> seconds).</a:t>
            </a:r>
          </a:p>
          <a:p>
            <a:pPr marL="609600" indent="-609600" algn="just">
              <a:spcBef>
                <a:spcPct val="20000"/>
              </a:spcBef>
              <a:buFont typeface="Wingdings" pitchFamily="2" charset="2"/>
              <a:buAutoNum type="arabicPeriod"/>
              <a:defRPr/>
            </a:pPr>
            <a:r>
              <a:rPr lang="en-US" sz="2400" dirty="0">
                <a:solidFill>
                  <a:srgbClr val="7030A0"/>
                </a:solidFill>
                <a:latin typeface="Times New Roman" pitchFamily="18" charset="0"/>
                <a:cs typeface="Times New Roman" pitchFamily="18" charset="0"/>
              </a:rPr>
              <a:t>Or else they survive long enough to reach the collector and be recorded there (life times longer than 10</a:t>
            </a:r>
            <a:r>
              <a:rPr lang="en-US" sz="2400" baseline="30000" dirty="0">
                <a:solidFill>
                  <a:srgbClr val="7030A0"/>
                </a:solidFill>
                <a:latin typeface="Times New Roman" pitchFamily="18" charset="0"/>
                <a:cs typeface="Times New Roman" pitchFamily="18" charset="0"/>
              </a:rPr>
              <a:t>-5</a:t>
            </a:r>
            <a:r>
              <a:rPr lang="en-US" sz="2400" dirty="0">
                <a:solidFill>
                  <a:srgbClr val="7030A0"/>
                </a:solidFill>
                <a:latin typeface="Times New Roman" pitchFamily="18" charset="0"/>
                <a:cs typeface="Times New Roman" pitchFamily="18" charset="0"/>
              </a:rPr>
              <a:t>).</a:t>
            </a:r>
          </a:p>
          <a:p>
            <a:pPr marL="609600" indent="-609600">
              <a:spcBef>
                <a:spcPct val="20000"/>
              </a:spcBef>
              <a:defRPr/>
            </a:pPr>
            <a:endParaRPr lang="en-US" sz="2400" dirty="0">
              <a:solidFill>
                <a:srgbClr val="7030A0"/>
              </a:solidFill>
              <a:latin typeface="Times New Roman" pitchFamily="18" charset="0"/>
              <a:cs typeface="Times New Roman" pitchFamily="18" charset="0"/>
            </a:endParaRPr>
          </a:p>
        </p:txBody>
      </p:sp>
      <p:sp>
        <p:nvSpPr>
          <p:cNvPr id="4" name="Rectangle 2"/>
          <p:cNvSpPr txBox="1">
            <a:spLocks noChangeArrowheads="1"/>
          </p:cNvSpPr>
          <p:nvPr/>
        </p:nvSpPr>
        <p:spPr>
          <a:xfrm>
            <a:off x="2438400" y="3471208"/>
            <a:ext cx="8915400" cy="1938992"/>
          </a:xfrm>
          <a:prstGeom prst="rect">
            <a:avLst/>
          </a:prstGeom>
        </p:spPr>
        <p:txBody>
          <a:bodyPr/>
          <a:lstStyle/>
          <a:p>
            <a:pPr>
              <a:spcBef>
                <a:spcPct val="0"/>
              </a:spcBef>
              <a:defRPr/>
            </a:pPr>
            <a:r>
              <a:rPr lang="en-US" sz="2400" b="1" dirty="0">
                <a:solidFill>
                  <a:srgbClr val="7030A0"/>
                </a:solidFill>
                <a:latin typeface="Times New Roman" pitchFamily="18" charset="0"/>
                <a:ea typeface="+mj-ea"/>
                <a:cs typeface="Times New Roman" pitchFamily="18" charset="0"/>
              </a:rPr>
              <a:t>Significance of </a:t>
            </a:r>
            <a:r>
              <a:rPr lang="en-US" sz="2400" b="1" dirty="0" err="1">
                <a:solidFill>
                  <a:srgbClr val="7030A0"/>
                </a:solidFill>
                <a:latin typeface="Times New Roman" pitchFamily="18" charset="0"/>
                <a:ea typeface="+mj-ea"/>
                <a:cs typeface="Times New Roman" pitchFamily="18" charset="0"/>
              </a:rPr>
              <a:t>Metastable</a:t>
            </a:r>
            <a:r>
              <a:rPr lang="en-US" sz="2400" b="1" dirty="0">
                <a:solidFill>
                  <a:srgbClr val="7030A0"/>
                </a:solidFill>
                <a:latin typeface="Times New Roman" pitchFamily="18" charset="0"/>
                <a:ea typeface="+mj-ea"/>
                <a:cs typeface="Times New Roman" pitchFamily="18" charset="0"/>
              </a:rPr>
              <a:t> ions:</a:t>
            </a:r>
            <a:r>
              <a:rPr lang="en-US" sz="2400" dirty="0">
                <a:solidFill>
                  <a:srgbClr val="7030A0"/>
                </a:solidFill>
                <a:latin typeface="Times New Roman" pitchFamily="18" charset="0"/>
                <a:ea typeface="+mj-ea"/>
                <a:cs typeface="Times New Roman" pitchFamily="18" charset="0"/>
              </a:rPr>
              <a:t/>
            </a:r>
            <a:br>
              <a:rPr lang="en-US" sz="2400" dirty="0">
                <a:solidFill>
                  <a:srgbClr val="7030A0"/>
                </a:solidFill>
                <a:latin typeface="Times New Roman" pitchFamily="18" charset="0"/>
                <a:ea typeface="+mj-ea"/>
                <a:cs typeface="Times New Roman" pitchFamily="18" charset="0"/>
              </a:rPr>
            </a:br>
            <a:r>
              <a:rPr lang="en-US" sz="2400" dirty="0" err="1">
                <a:solidFill>
                  <a:srgbClr val="7030A0"/>
                </a:solidFill>
                <a:latin typeface="Times New Roman" pitchFamily="18" charset="0"/>
                <a:ea typeface="+mj-ea"/>
                <a:cs typeface="Times New Roman" pitchFamily="18" charset="0"/>
              </a:rPr>
              <a:t>Metastable</a:t>
            </a:r>
            <a:r>
              <a:rPr lang="en-US" sz="2400" dirty="0">
                <a:solidFill>
                  <a:srgbClr val="7030A0"/>
                </a:solidFill>
                <a:latin typeface="Times New Roman" pitchFamily="18" charset="0"/>
                <a:ea typeface="+mj-ea"/>
                <a:cs typeface="Times New Roman" pitchFamily="18" charset="0"/>
              </a:rPr>
              <a:t> ions are useful in helping to establish fragments routs.</a:t>
            </a:r>
            <a:br>
              <a:rPr lang="en-US" sz="2400" dirty="0">
                <a:solidFill>
                  <a:srgbClr val="7030A0"/>
                </a:solidFill>
                <a:latin typeface="Times New Roman" pitchFamily="18" charset="0"/>
                <a:ea typeface="+mj-ea"/>
                <a:cs typeface="Times New Roman" pitchFamily="18" charset="0"/>
              </a:rPr>
            </a:br>
            <a:r>
              <a:rPr lang="en-US" sz="2400" dirty="0" err="1">
                <a:solidFill>
                  <a:srgbClr val="7030A0"/>
                </a:solidFill>
                <a:latin typeface="Times New Roman" pitchFamily="18" charset="0"/>
                <a:ea typeface="+mj-ea"/>
                <a:cs typeface="Times New Roman" pitchFamily="18" charset="0"/>
              </a:rPr>
              <a:t>Metastable</a:t>
            </a:r>
            <a:r>
              <a:rPr lang="en-US" sz="2400" dirty="0">
                <a:solidFill>
                  <a:srgbClr val="7030A0"/>
                </a:solidFill>
                <a:latin typeface="Times New Roman" pitchFamily="18" charset="0"/>
                <a:ea typeface="+mj-ea"/>
                <a:cs typeface="Times New Roman" pitchFamily="18" charset="0"/>
              </a:rPr>
              <a:t> ion peak can also be used to distinguish between fragmentation Processes, which occur in few microseconds.</a:t>
            </a:r>
            <a:br>
              <a:rPr lang="en-US" sz="2400" dirty="0">
                <a:solidFill>
                  <a:srgbClr val="7030A0"/>
                </a:solidFill>
                <a:latin typeface="Times New Roman" pitchFamily="18" charset="0"/>
                <a:ea typeface="+mj-ea"/>
                <a:cs typeface="Times New Roman" pitchFamily="18" charset="0"/>
              </a:rPr>
            </a:br>
            <a:endParaRPr lang="en-US" sz="2400" dirty="0">
              <a:solidFill>
                <a:srgbClr val="7030A0"/>
              </a:solidFill>
              <a:latin typeface="Times New Roman" pitchFamily="18" charset="0"/>
              <a:ea typeface="+mj-ea"/>
              <a:cs typeface="Times New Roman" pitchFamily="18" charset="0"/>
            </a:endParaRPr>
          </a:p>
        </p:txBody>
      </p:sp>
      <p:sp>
        <p:nvSpPr>
          <p:cNvPr id="7" name="Footer Placeholder 6"/>
          <p:cNvSpPr>
            <a:spLocks noGrp="1"/>
          </p:cNvSpPr>
          <p:nvPr>
            <p:ph type="ftr" sz="quarter" idx="11"/>
          </p:nvPr>
        </p:nvSpPr>
        <p:spPr/>
        <p:txBody>
          <a:bodyPr/>
          <a:lstStyle/>
          <a:p>
            <a:r>
              <a:rPr lang="en-US" smtClean="0"/>
              <a:t>RDP</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pPr algn="l" eaLnBrk="1" hangingPunct="1"/>
            <a:r>
              <a:rPr lang="en-US" sz="3200" dirty="0">
                <a:solidFill>
                  <a:srgbClr val="FF0000"/>
                </a:solidFill>
                <a:latin typeface="Times New Roman" pitchFamily="18" charset="0"/>
              </a:rPr>
              <a:t>References:</a:t>
            </a:r>
          </a:p>
        </p:txBody>
      </p:sp>
      <p:sp>
        <p:nvSpPr>
          <p:cNvPr id="5" name="Content Placeholder 2"/>
          <p:cNvSpPr>
            <a:spLocks noGrp="1"/>
          </p:cNvSpPr>
          <p:nvPr>
            <p:ph idx="1"/>
          </p:nvPr>
        </p:nvSpPr>
        <p:spPr/>
        <p:txBody>
          <a:bodyPr>
            <a:normAutofit lnSpcReduction="10000"/>
          </a:bodyPr>
          <a:lstStyle/>
          <a:p>
            <a:pPr marL="609600" indent="-609600" algn="just">
              <a:lnSpc>
                <a:spcPct val="90000"/>
              </a:lnSpc>
              <a:buNone/>
            </a:pPr>
            <a:r>
              <a:rPr lang="en-US" sz="2800" dirty="0">
                <a:solidFill>
                  <a:srgbClr val="7030A0"/>
                </a:solidFill>
                <a:latin typeface="Times New Roman" pitchFamily="18" charset="0"/>
                <a:cs typeface="Times New Roman" pitchFamily="18" charset="0"/>
              </a:rPr>
              <a:t>Organic spectroscopy: Y. R. Sharma.</a:t>
            </a:r>
          </a:p>
          <a:p>
            <a:pPr marL="609600" indent="-609600" algn="just">
              <a:lnSpc>
                <a:spcPct val="90000"/>
              </a:lnSpc>
              <a:buNone/>
            </a:pPr>
            <a:endParaRPr lang="en-US" sz="2800" dirty="0">
              <a:solidFill>
                <a:srgbClr val="7030A0"/>
              </a:solidFill>
              <a:latin typeface="Times New Roman" pitchFamily="18" charset="0"/>
              <a:cs typeface="Times New Roman" pitchFamily="18" charset="0"/>
            </a:endParaRPr>
          </a:p>
          <a:p>
            <a:pPr marL="609600" indent="-609600" algn="just">
              <a:lnSpc>
                <a:spcPct val="90000"/>
              </a:lnSpc>
              <a:buNone/>
            </a:pPr>
            <a:r>
              <a:rPr lang="en-US" sz="2800" dirty="0">
                <a:solidFill>
                  <a:srgbClr val="7030A0"/>
                </a:solidFill>
                <a:latin typeface="Times New Roman" pitchFamily="18" charset="0"/>
                <a:cs typeface="Times New Roman" pitchFamily="18" charset="0"/>
              </a:rPr>
              <a:t>Organic spectroscopy:  William Kemp.</a:t>
            </a:r>
          </a:p>
          <a:p>
            <a:pPr marL="609600" indent="-609600" algn="just">
              <a:lnSpc>
                <a:spcPct val="90000"/>
              </a:lnSpc>
              <a:buNone/>
            </a:pPr>
            <a:r>
              <a:rPr lang="en-US" sz="2800" dirty="0">
                <a:solidFill>
                  <a:srgbClr val="7030A0"/>
                </a:solidFill>
                <a:latin typeface="Times New Roman" pitchFamily="18" charset="0"/>
                <a:cs typeface="Times New Roman" pitchFamily="18" charset="0"/>
              </a:rPr>
              <a:t>      (third edition).</a:t>
            </a:r>
          </a:p>
          <a:p>
            <a:pPr marL="609600" indent="-609600" algn="just">
              <a:lnSpc>
                <a:spcPct val="90000"/>
              </a:lnSpc>
              <a:buNone/>
            </a:pPr>
            <a:endParaRPr lang="en-US" sz="2800" dirty="0">
              <a:solidFill>
                <a:srgbClr val="7030A0"/>
              </a:solidFill>
              <a:latin typeface="Times New Roman" pitchFamily="18" charset="0"/>
              <a:cs typeface="Times New Roman" pitchFamily="18" charset="0"/>
            </a:endParaRPr>
          </a:p>
          <a:p>
            <a:pPr marL="609600" indent="-609600" algn="just">
              <a:lnSpc>
                <a:spcPct val="90000"/>
              </a:lnSpc>
              <a:buNone/>
            </a:pPr>
            <a:r>
              <a:rPr lang="en-US" sz="2800" dirty="0">
                <a:solidFill>
                  <a:srgbClr val="7030A0"/>
                </a:solidFill>
                <a:latin typeface="Times New Roman" pitchFamily="18" charset="0"/>
                <a:cs typeface="Times New Roman" pitchFamily="18" charset="0"/>
              </a:rPr>
              <a:t>Spectroscopy of organic compounds: </a:t>
            </a:r>
            <a:r>
              <a:rPr lang="en-US" sz="2800" dirty="0" err="1">
                <a:solidFill>
                  <a:srgbClr val="7030A0"/>
                </a:solidFill>
                <a:latin typeface="Times New Roman" pitchFamily="18" charset="0"/>
                <a:cs typeface="Times New Roman" pitchFamily="18" charset="0"/>
              </a:rPr>
              <a:t>P.S.Kalsi</a:t>
            </a:r>
            <a:r>
              <a:rPr lang="en-US" sz="2800" dirty="0">
                <a:solidFill>
                  <a:srgbClr val="7030A0"/>
                </a:solidFill>
                <a:latin typeface="Times New Roman" pitchFamily="18" charset="0"/>
                <a:cs typeface="Times New Roman" pitchFamily="18" charset="0"/>
              </a:rPr>
              <a:t>.</a:t>
            </a:r>
          </a:p>
          <a:p>
            <a:pPr marL="609600" indent="-609600" algn="just">
              <a:lnSpc>
                <a:spcPct val="90000"/>
              </a:lnSpc>
              <a:buNone/>
            </a:pPr>
            <a:endParaRPr lang="en-US" sz="2800" dirty="0">
              <a:solidFill>
                <a:srgbClr val="7030A0"/>
              </a:solidFill>
              <a:latin typeface="Times New Roman" pitchFamily="18" charset="0"/>
              <a:cs typeface="Times New Roman" pitchFamily="18" charset="0"/>
            </a:endParaRPr>
          </a:p>
          <a:p>
            <a:pPr marL="609600" indent="-609600" algn="just">
              <a:lnSpc>
                <a:spcPct val="90000"/>
              </a:lnSpc>
              <a:buNone/>
            </a:pPr>
            <a:r>
              <a:rPr lang="en-US" sz="2800" dirty="0">
                <a:solidFill>
                  <a:srgbClr val="7030A0"/>
                </a:solidFill>
                <a:latin typeface="Times New Roman" pitchFamily="18" charset="0"/>
                <a:cs typeface="Times New Roman" pitchFamily="18" charset="0"/>
              </a:rPr>
              <a:t>Instrumental methods of chemical analysis:        </a:t>
            </a:r>
          </a:p>
          <a:p>
            <a:pPr marL="609600" indent="-609600" algn="just">
              <a:lnSpc>
                <a:spcPct val="90000"/>
              </a:lnSpc>
              <a:buNone/>
            </a:pPr>
            <a:r>
              <a:rPr lang="en-US" sz="2800" dirty="0">
                <a:solidFill>
                  <a:srgbClr val="7030A0"/>
                </a:solidFill>
                <a:latin typeface="Times New Roman" pitchFamily="18" charset="0"/>
                <a:cs typeface="Times New Roman" pitchFamily="18" charset="0"/>
              </a:rPr>
              <a:t>     </a:t>
            </a:r>
            <a:r>
              <a:rPr lang="en-US" sz="2800" dirty="0" err="1">
                <a:solidFill>
                  <a:srgbClr val="7030A0"/>
                </a:solidFill>
                <a:latin typeface="Times New Roman" pitchFamily="18" charset="0"/>
                <a:cs typeface="Times New Roman" pitchFamily="18" charset="0"/>
              </a:rPr>
              <a:t>Gurdeep</a:t>
            </a:r>
            <a:r>
              <a:rPr lang="en-US" sz="2800" dirty="0">
                <a:solidFill>
                  <a:srgbClr val="7030A0"/>
                </a:solidFill>
                <a:latin typeface="Times New Roman" pitchFamily="18" charset="0"/>
                <a:cs typeface="Times New Roman" pitchFamily="18" charset="0"/>
              </a:rPr>
              <a:t> </a:t>
            </a:r>
            <a:r>
              <a:rPr lang="en-US" sz="2800" dirty="0" err="1">
                <a:solidFill>
                  <a:srgbClr val="7030A0"/>
                </a:solidFill>
                <a:latin typeface="Times New Roman" pitchFamily="18" charset="0"/>
                <a:cs typeface="Times New Roman" pitchFamily="18" charset="0"/>
              </a:rPr>
              <a:t>R.Chatwal</a:t>
            </a:r>
            <a:r>
              <a:rPr lang="en-US" sz="2800" dirty="0">
                <a:solidFill>
                  <a:srgbClr val="7030A0"/>
                </a:solidFill>
                <a:latin typeface="Times New Roman" pitchFamily="18" charset="0"/>
                <a:cs typeface="Times New Roman" pitchFamily="18" charset="0"/>
              </a:rPr>
              <a:t>, Sham </a:t>
            </a:r>
            <a:r>
              <a:rPr lang="en-US" sz="2800" dirty="0" err="1">
                <a:solidFill>
                  <a:srgbClr val="7030A0"/>
                </a:solidFill>
                <a:latin typeface="Times New Roman" pitchFamily="18" charset="0"/>
                <a:cs typeface="Times New Roman" pitchFamily="18" charset="0"/>
              </a:rPr>
              <a:t>K.Anand</a:t>
            </a:r>
            <a:r>
              <a:rPr lang="en-US" sz="2800" dirty="0">
                <a:solidFill>
                  <a:srgbClr val="7030A0"/>
                </a:solidFill>
                <a:latin typeface="Times New Roman" pitchFamily="18" charset="0"/>
                <a:cs typeface="Times New Roman" pitchFamily="18" charset="0"/>
              </a:rPr>
              <a:t>.</a:t>
            </a:r>
          </a:p>
        </p:txBody>
      </p:sp>
      <p:sp>
        <p:nvSpPr>
          <p:cNvPr id="8" name="Footer Placeholder 7"/>
          <p:cNvSpPr>
            <a:spLocks noGrp="1"/>
          </p:cNvSpPr>
          <p:nvPr>
            <p:ph type="ftr" sz="quarter" idx="11"/>
          </p:nvPr>
        </p:nvSpPr>
        <p:spPr/>
        <p:txBody>
          <a:bodyPr/>
          <a:lstStyle/>
          <a:p>
            <a:r>
              <a:rPr lang="en-US" smtClean="0"/>
              <a:t>RDP</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RDP</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pic>
        <p:nvPicPr>
          <p:cNvPr id="5" name="Picture 2" descr="C:\Users\urmila sri\Music\thank-you-paprika1.jpg"/>
          <p:cNvPicPr>
            <a:picLocks noChangeAspect="1" noChangeArrowheads="1"/>
          </p:cNvPicPr>
          <p:nvPr/>
        </p:nvPicPr>
        <p:blipFill>
          <a:blip r:embed="rId2" cstate="print"/>
          <a:srcRect/>
          <a:stretch>
            <a:fillRect/>
          </a:stretch>
        </p:blipFill>
        <p:spPr bwMode="auto">
          <a:xfrm>
            <a:off x="1524001" y="0"/>
            <a:ext cx="9143999" cy="6858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1315</TotalTime>
  <Words>1695</Words>
  <Application>Microsoft Office PowerPoint</Application>
  <PresentationFormat>Widescreen</PresentationFormat>
  <Paragraphs>276</Paragraphs>
  <Slides>39</Slides>
  <Notes>1</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51" baseType="lpstr">
      <vt:lpstr>Arial</vt:lpstr>
      <vt:lpstr>Calibri</vt:lpstr>
      <vt:lpstr>Calibri Light</vt:lpstr>
      <vt:lpstr>Gill Sans MT</vt:lpstr>
      <vt:lpstr>Monotype Corsiva</vt:lpstr>
      <vt:lpstr>Symbol</vt:lpstr>
      <vt:lpstr>Times New Roman</vt:lpstr>
      <vt:lpstr>Trebuchet MS</vt:lpstr>
      <vt:lpstr>Verdana</vt:lpstr>
      <vt:lpstr>Wingdings</vt:lpstr>
      <vt:lpstr>Office Theme</vt:lpstr>
      <vt:lpstr>Photo Editor Photo</vt:lpstr>
      <vt:lpstr>  Mass spectroscopy</vt:lpstr>
      <vt:lpstr>Mass spectrometry</vt:lpstr>
      <vt:lpstr>PowerPoint Presentation</vt:lpstr>
      <vt:lpstr>PowerPoint Presentation</vt:lpstr>
      <vt:lpstr>PowerPoint Presentation</vt:lpstr>
      <vt:lpstr>PowerPoint Presentation</vt:lpstr>
      <vt:lpstr>PowerPoint Presentation</vt:lpstr>
      <vt:lpstr>PRINCIPLE: </vt:lpstr>
      <vt:lpstr>PowerPoint Presentation</vt:lpstr>
      <vt:lpstr>PowerPoint Presentation</vt:lpstr>
      <vt:lpstr>PowerPoint Presentation</vt:lpstr>
      <vt:lpstr>PowerPoint Presentation</vt:lpstr>
      <vt:lpstr>PowerPoint Presentation</vt:lpstr>
      <vt:lpstr>PowerPoint Presentation</vt:lpstr>
      <vt:lpstr>INSTRUMENTATION OF MASS SPECTROMETER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Faraday cup collector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 spectrometry</dc:title>
  <dc:creator>manjunath b a</dc:creator>
  <cp:lastModifiedBy>User</cp:lastModifiedBy>
  <cp:revision>17</cp:revision>
  <dcterms:created xsi:type="dcterms:W3CDTF">2006-08-16T00:00:00Z</dcterms:created>
  <dcterms:modified xsi:type="dcterms:W3CDTF">2024-09-13T10:27:33Z</dcterms:modified>
</cp:coreProperties>
</file>