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7"/>
  </p:notesMasterIdLst>
  <p:handoutMasterIdLst>
    <p:handoutMasterId r:id="rId18"/>
  </p:handoutMasterIdLst>
  <p:sldIdLst>
    <p:sldId id="263" r:id="rId2"/>
    <p:sldId id="262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="" xmlns:a16="http://schemas.microsoft.com/office/drawing/2014/main" id="{7280BD50-F72A-443A-8A7C-9A6A969C2F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70149BFF-D5FE-41B9-B89E-346E6FC2BE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89FD3E-56F1-4D93-A064-62BE23F429F1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A7AE4AE-8780-4C06-B105-E50A0CB117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F349081-626D-42D4-96E8-DBE21E03E4C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BE145-7B0B-4BFC-A728-545BF59A6F1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04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86AA5-8483-44CB-A555-9041E2D72D7A}" type="datetimeFigureOut">
              <a:rPr lang="en-IN" smtClean="0"/>
              <a:t>09-09-2024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44A333-46EF-4665-ACD4-6848AE64622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66717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85D36-9B88-4BC2-915C-54E4566DB10B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7" name="TextBox 6"/>
          <p:cNvSpPr txBox="1"/>
          <p:nvPr userDrawn="1"/>
        </p:nvSpPr>
        <p:spPr>
          <a:xfrm rot="19770045">
            <a:off x="1917700" y="2517976"/>
            <a:ext cx="835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40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</a:t>
            </a:r>
            <a:endParaRPr lang="en-US" sz="40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814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98CC-9D1B-4C5B-9B7C-76AC3755A270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8860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EC9E13-99D7-493F-B56F-99E169BC5CB7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9741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5B6AF-41FD-4077-A30F-B79DEABBF3EB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0179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796EE8-3FBE-419B-8777-1744EA93D889}" type="datetime1">
              <a:rPr lang="en-IN" smtClean="0"/>
              <a:t>09-09-2024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85383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0BFD6-0733-4ED2-B6F4-143B2650869E}" type="datetime1">
              <a:rPr lang="en-IN" smtClean="0"/>
              <a:t>09-09-2024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958239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00219-74BB-4800-8AA0-D13D4082EF46}" type="datetime1">
              <a:rPr lang="en-IN" smtClean="0"/>
              <a:t>09-09-2024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7871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98EEB-8943-4070-82B9-48F073792E87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5218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91E6B-6F14-4CFA-ABE1-229FB030C158}" type="datetime1">
              <a:rPr lang="en-IN" smtClean="0"/>
              <a:t>09-09-2024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8223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37556-1A5C-48EA-831F-C808AC561DA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266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71B70-DB00-4527-89D9-C166D35B4421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/>
              <a:t>© R R INSTITUTIONS , BANGALORE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4201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CD456D-6B40-4E42-86AC-EACDFF2146DA}" type="datetime1">
              <a:rPr lang="en-IN" smtClean="0"/>
              <a:t>09-09-2024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/>
              <a:t>© R R INSTITUTIONS , BANGALORE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B54A7E-2395-4D35-824E-25842394C6F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Flowchart: Process 7"/>
          <p:cNvSpPr/>
          <p:nvPr userDrawn="1"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727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211016" y="6542088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598079" y="6557962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8957920-506D-4F31-9CB9-011BD525C6C5}"/>
              </a:ext>
            </a:extLst>
          </p:cNvPr>
          <p:cNvSpPr txBox="1"/>
          <p:nvPr/>
        </p:nvSpPr>
        <p:spPr>
          <a:xfrm>
            <a:off x="2166934" y="364815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MEDICINAL CHEMISTRY</a:t>
            </a:r>
            <a:endParaRPr lang="en-IN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5D32C6D-EED6-45D3-B2F4-4A294908127E}"/>
              </a:ext>
            </a:extLst>
          </p:cNvPr>
          <p:cNvSpPr txBox="1"/>
          <p:nvPr/>
        </p:nvSpPr>
        <p:spPr>
          <a:xfrm>
            <a:off x="2166934" y="3177961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3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-3" y="-12879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683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Antiprotozoal agents are also called as Antiamoebic agents.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Amoebiasis is a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protozoal disease caused by protozoan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Entamoeba histolytica.</a:t>
            </a: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Drugs which are used to treat infections of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Entamoeba histolytica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are called as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antiprotozoal agents.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926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1) Drugs used in intestinal amoebiasis (Luminal amoebiasis)      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:eg. Diloxanide furoate, Iodoquinol, Pentamidine,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Atovaquone, Dimercaprol.</a:t>
            </a:r>
          </a:p>
          <a:p>
            <a:pPr algn="l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2) Drugs used in extra intestinal amoebiasis (Tissue amoebiasis)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:eg. Emetine, Dehydroemetine, Chloroquine.</a:t>
            </a:r>
          </a:p>
          <a:p>
            <a:pPr algn="l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3) Drugs used for both intestinal and extra intestinal amoebiasis (Mixed amoebiasis) :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eg. Metronidazole, Tinidazole, Furazolidone,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Ornidazole, Nitazoxanide, Satranidazole.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3910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1) Drugs used in intestinal amoebiasis (Luminal amoebiasis)      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:eg. Diloxanide furoate, Iodoquinol, Pentamidine,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Atovaquone, Dimercaprol.</a:t>
            </a: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     eg. Diloxanide furoate (Dirade-M, Dialox) : </a:t>
            </a: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1990" y="2356834"/>
            <a:ext cx="3541690" cy="19610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92" y="4456090"/>
            <a:ext cx="9440214" cy="1893195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8605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1) Drugs used in intestinal amoebiasis (Luminal amoebiasis)      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:eg. Diloxanide furoate, Iodoquinol, Pentamidine,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Atovaquone, Dimercaprol.</a:t>
            </a: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     Synthesis of  Diloxanide furoate : </a:t>
            </a: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</a:t>
            </a:r>
            <a:endParaRPr lang="en-IN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616" y="2524259"/>
            <a:ext cx="8693240" cy="3825026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229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6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1) Drugs used in intestinal amoebiasis (Luminal amoebiasis)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:eg. Diloxanide furoate, Iodoquinol, Pentamidine,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Atovaquone, Dimercaprol.</a:t>
            </a: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    eg. Iodoquinol ( Diodoquine, Doquinol) : </a:t>
            </a: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839" y="2485622"/>
            <a:ext cx="3644722" cy="168713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96" y="4310921"/>
            <a:ext cx="8822029" cy="2038364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413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7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1) Drugs used in intestinal amoebiasis (Luminal amoebiasis)        </a:t>
            </a:r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:eg. Diloxanide furoate, Iodoquinol, Pentamidine, </a:t>
            </a:r>
          </a:p>
          <a:p>
            <a:pPr algn="l"/>
            <a:r>
              <a:rPr lang="en-IN" sz="16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Atovaquone, Dimercaprol.</a:t>
            </a: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      Synthesis of Iodoquinol : </a:t>
            </a:r>
          </a:p>
          <a:p>
            <a:pPr algn="l"/>
            <a:r>
              <a:rPr lang="en-IN" sz="1600" b="1" dirty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039" y="2472743"/>
            <a:ext cx="8860665" cy="3709115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7262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8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2) Drugs used in extra intestinal amoebiasis (Tissue amoebiasis)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:eg. Emetine, Dehydroemetine,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Chloroquine.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eg. Emetine 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5475" y="1918952"/>
            <a:ext cx="4649273" cy="24542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524" y="4597757"/>
            <a:ext cx="9285668" cy="1751527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8942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9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2000" b="1" dirty="0">
                <a:latin typeface="Times New Roman" pitchFamily="18" charset="0"/>
                <a:cs typeface="Times New Roman" pitchFamily="18" charset="0"/>
              </a:rPr>
              <a:t>Classifications: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2) Drugs used in extra intestinal amoebiasis (Tissue amoebiasis)  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:eg. Emetine, Dehydroemetine, 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Chloroquine.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      eg. Chloroquine :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900" y="2125015"/>
            <a:ext cx="6846095" cy="23954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284" y="4658651"/>
            <a:ext cx="8757634" cy="1690633"/>
          </a:xfrm>
          <a:prstGeom prst="rect">
            <a:avLst/>
          </a:prstGeom>
        </p:spPr>
      </p:pic>
      <p:sp>
        <p:nvSpPr>
          <p:cNvPr id="13" name="Flowchart: Process 12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750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10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3) Drugs used for both intestinal and extra intestinal amoebiasis (Mixed amoebiasis) 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eg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 Metronidazole, Tinidazole, Furazolidone, Ornidazole, Nitazoxanide, </a:t>
            </a:r>
            <a:r>
              <a:rPr lang="en-IN" sz="1800" dirty="0" err="1">
                <a:latin typeface="Times New Roman" pitchFamily="18" charset="0"/>
                <a:cs typeface="Times New Roman" pitchFamily="18" charset="0"/>
              </a:rPr>
              <a:t>Satranidazole</a:t>
            </a:r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/>
            <a:endParaRPr lang="en-IN" sz="1800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Metronidazole ( Flagyl, Metrogyl):</a:t>
            </a:r>
          </a:p>
          <a:p>
            <a:pPr algn="l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</a:t>
            </a:r>
          </a:p>
          <a:p>
            <a:pPr algn="l"/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6346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11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Synthesis of  Metronidazole: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</a:t>
            </a:r>
          </a:p>
          <a:p>
            <a:pPr algn="l"/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61" y="1352282"/>
            <a:ext cx="7710677" cy="4997003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8116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12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3) Drugs used for both intestinal and extra intestinal amoebiasis (Mixed amoebiasis) :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eg. Metronidazole, Tinidazole, Furazolidone, Ornidazole, Nitazoxanide, Satranidazole.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Tinidazole (Tina,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Tiniba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</a:t>
            </a:r>
          </a:p>
          <a:p>
            <a:pPr algn="l"/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194" y="2446986"/>
            <a:ext cx="9741612" cy="390229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062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13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3) Drugs used for both intestinal and extra intestinal amoebiasis (Mixed amoebiasis) :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eg. Metronidazole, Tinidazole, Furazolidone, Ornidazole, Nitazoxanide, Satranidazole.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Furazolidone (Furoxone, Lomofen) :</a:t>
            </a:r>
          </a:p>
          <a:p>
            <a:pPr algn="l"/>
            <a:endParaRPr lang="en-IN" sz="1800" b="1" dirty="0"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</a:t>
            </a:r>
          </a:p>
          <a:p>
            <a:pPr algn="l"/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614" y="2575775"/>
            <a:ext cx="8847786" cy="3657600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17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14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425984"/>
            <a:ext cx="10515600" cy="308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ANTIPROTOZOAL AGENTS</a:t>
            </a:r>
            <a:endParaRPr lang="en-IN" sz="16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971549" y="914399"/>
            <a:ext cx="10715626" cy="5434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Wingdings" panose="05000000000000000000" pitchFamily="2" charset="2"/>
              <a:buChar char="§"/>
            </a:pP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    Classifications:</a:t>
            </a:r>
          </a:p>
          <a:p>
            <a:pPr algn="l"/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3) Drugs used for both intestinal and extra intestinal amoebiasis (Mixed amoebiasis) :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eg. Metronidazole, Tinidazole, Furazolidone, Ornidazole, Nitazoxanide, Satranidazole.</a:t>
            </a:r>
          </a:p>
          <a:p>
            <a:pPr algn="l"/>
            <a:r>
              <a:rPr lang="en-IN" sz="1800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Eg. Ornidazole (Dazolic, </a:t>
            </a:r>
            <a:r>
              <a:rPr lang="en-IN" sz="1800" b="1" dirty="0" err="1">
                <a:latin typeface="Times New Roman" pitchFamily="18" charset="0"/>
                <a:cs typeface="Times New Roman" pitchFamily="18" charset="0"/>
              </a:rPr>
              <a:t>Ornizen</a:t>
            </a:r>
            <a:r>
              <a:rPr lang="en-IN" sz="1800" b="1" dirty="0">
                <a:latin typeface="Times New Roman" pitchFamily="18" charset="0"/>
                <a:cs typeface="Times New Roman" pitchFamily="18" charset="0"/>
              </a:rPr>
              <a:t>) :</a:t>
            </a:r>
          </a:p>
          <a:p>
            <a:pPr algn="l"/>
            <a:r>
              <a:rPr lang="en-IN" sz="2000" dirty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                           </a:t>
            </a:r>
          </a:p>
          <a:p>
            <a:pPr algn="l"/>
            <a:endParaRPr lang="en-IN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250" y="2537139"/>
            <a:ext cx="9234153" cy="3721994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271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AAF24975-6C08-4B49-94BA-2F742C1F9172}"/>
              </a:ext>
            </a:extLst>
          </p:cNvPr>
          <p:cNvSpPr txBox="1">
            <a:spLocks/>
          </p:cNvSpPr>
          <p:nvPr/>
        </p:nvSpPr>
        <p:spPr>
          <a:xfrm>
            <a:off x="0" y="6534592"/>
            <a:ext cx="971550" cy="31591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N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-08-2020</a:t>
            </a:r>
          </a:p>
          <a:p>
            <a:endParaRPr lang="en-IN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="" xmlns:a16="http://schemas.microsoft.com/office/drawing/2014/main" id="{15153A5C-CB8E-4DA0-BE10-27D38D83A5F5}"/>
              </a:ext>
            </a:extLst>
          </p:cNvPr>
          <p:cNvSpPr txBox="1">
            <a:spLocks/>
          </p:cNvSpPr>
          <p:nvPr/>
        </p:nvSpPr>
        <p:spPr>
          <a:xfrm>
            <a:off x="11687175" y="6573837"/>
            <a:ext cx="504825" cy="284163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8B54A7E-2395-4D35-824E-25842394C6F0}" type="slidenum">
              <a:rPr lang="en-IN" sz="16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 algn="ctr"/>
              <a:t>15</a:t>
            </a:fld>
            <a:endParaRPr lang="en-IN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B3902754-FA36-43DB-AE4B-EB31CC786FD9}"/>
              </a:ext>
            </a:extLst>
          </p:cNvPr>
          <p:cNvSpPr/>
          <p:nvPr/>
        </p:nvSpPr>
        <p:spPr>
          <a:xfrm>
            <a:off x="0" y="0"/>
            <a:ext cx="12182475" cy="9525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itle 4">
            <a:extLst>
              <a:ext uri="{FF2B5EF4-FFF2-40B4-BE49-F238E27FC236}">
                <a16:creationId xmlns="" xmlns:a16="http://schemas.microsoft.com/office/drawing/2014/main" id="{131964C2-1F0F-49AA-A6A1-810494132F58}"/>
              </a:ext>
            </a:extLst>
          </p:cNvPr>
          <p:cNvSpPr txBox="1">
            <a:spLocks/>
          </p:cNvSpPr>
          <p:nvPr/>
        </p:nvSpPr>
        <p:spPr>
          <a:xfrm>
            <a:off x="971549" y="206062"/>
            <a:ext cx="10515600" cy="470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N" sz="20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5">
            <a:extLst>
              <a:ext uri="{FF2B5EF4-FFF2-40B4-BE49-F238E27FC236}">
                <a16:creationId xmlns="" xmlns:a16="http://schemas.microsoft.com/office/drawing/2014/main" id="{2923AB95-CA95-4CB2-AC79-FEE222BA5A62}"/>
              </a:ext>
            </a:extLst>
          </p:cNvPr>
          <p:cNvSpPr txBox="1">
            <a:spLocks/>
          </p:cNvSpPr>
          <p:nvPr/>
        </p:nvSpPr>
        <p:spPr>
          <a:xfrm>
            <a:off x="875763" y="787781"/>
            <a:ext cx="10811412" cy="5497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b="1" dirty="0"/>
          </a:p>
          <a:p>
            <a:endParaRPr lang="en-IN" sz="1600" b="1" dirty="0"/>
          </a:p>
          <a:p>
            <a:endParaRPr lang="en-IN" sz="1600" b="1" dirty="0"/>
          </a:p>
          <a:p>
            <a:r>
              <a:rPr lang="en-IN" sz="1600" b="1" dirty="0"/>
              <a:t> </a:t>
            </a:r>
            <a:r>
              <a:rPr lang="en-IN" sz="4800" b="1" dirty="0">
                <a:latin typeface="Times New Roman" panose="02020603050405020304" pitchFamily="18" charset="0"/>
                <a:cs typeface="Times New Roman" pitchFamily="18" charset="0"/>
              </a:rPr>
              <a:t>THANK YOU</a:t>
            </a:r>
            <a:endParaRPr lang="en-IN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1600" b="1" dirty="0">
              <a:latin typeface="Times New Roman" pitchFamily="18" charset="0"/>
              <a:cs typeface="Times New Roman" pitchFamily="18" charset="0"/>
            </a:endParaRPr>
          </a:p>
          <a:p>
            <a:endParaRPr lang="en-IN" sz="1600" dirty="0">
              <a:latin typeface="Times New Roman" pitchFamily="18" charset="0"/>
              <a:cs typeface="Times New Roman" pitchFamily="18" charset="0"/>
            </a:endParaRPr>
          </a:p>
          <a:p>
            <a:endParaRPr lang="en-IN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0" y="310845"/>
            <a:ext cx="875763" cy="927279"/>
          </a:xfrm>
          <a:prstGeom prst="flowChartProcess">
            <a:avLst/>
          </a:prstGeom>
        </p:spPr>
        <p:style>
          <a:lnRef idx="2">
            <a:schemeClr val="accent6"/>
          </a:lnRef>
          <a:fillRef idx="100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s://dranimeshdas.com/wp-content/uploads/2024/08/dru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6417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1946</TotalTime>
  <Words>606</Words>
  <Application>Microsoft Office PowerPoint</Application>
  <PresentationFormat>Widescreen</PresentationFormat>
  <Paragraphs>151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Siddharth B</dc:creator>
  <cp:lastModifiedBy>User</cp:lastModifiedBy>
  <cp:revision>346</cp:revision>
  <dcterms:created xsi:type="dcterms:W3CDTF">2020-07-13T05:58:17Z</dcterms:created>
  <dcterms:modified xsi:type="dcterms:W3CDTF">2024-09-09T12:39:25Z</dcterms:modified>
</cp:coreProperties>
</file>