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0"/>
  </p:notesMasterIdLst>
  <p:handoutMasterIdLst>
    <p:handoutMasterId r:id="rId31"/>
  </p:handoutMasterIdLst>
  <p:sldIdLst>
    <p:sldId id="263" r:id="rId2"/>
    <p:sldId id="262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69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09-09-2024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09-09-2024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5D36-9B88-4BC2-915C-54E4566DB10B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699002">
            <a:off x="2057400" y="2784545"/>
            <a:ext cx="777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en-US" sz="4000" b="1" baseline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37556-1A5C-48EA-831F-C808AC561DA1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71B70-DB00-4527-89D9-C166D35B4421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E98CC-9D1B-4C5B-9B7C-76AC3755A270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C9E13-99D7-493F-B56F-99E169BC5CB7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5B6AF-41FD-4077-A30F-B79DEABBF3EB}" type="datetime1">
              <a:rPr lang="en-IN" smtClean="0"/>
              <a:t>09-09-2024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96EE8-3FBE-419B-8777-1744EA93D889}" type="datetime1">
              <a:rPr lang="en-IN" smtClean="0"/>
              <a:t>09-09-2024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BFD6-0733-4ED2-B6F4-143B2650869E}" type="datetime1">
              <a:rPr lang="en-IN" smtClean="0"/>
              <a:t>09-09-2024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0219-74BB-4800-8AA0-D13D4082EF46}" type="datetime1">
              <a:rPr lang="en-IN" smtClean="0"/>
              <a:t>09-09-2024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8EEB-8943-4070-82B9-48F073792E87}" type="datetime1">
              <a:rPr lang="en-IN" smtClean="0"/>
              <a:t>09-09-2024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1E6B-6F14-4CFA-ABE1-229FB030C158}" type="datetime1">
              <a:rPr lang="en-IN" smtClean="0"/>
              <a:t>09-09-2024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D456D-6B40-4E42-86AC-EACDFF2146DA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/>
              <a:t>© R R INSTITUTIONS , BANGALORE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sp>
        <p:nvSpPr>
          <p:cNvPr id="8" name="Flowchart: Process 7"/>
          <p:cNvSpPr/>
          <p:nvPr userDrawn="1"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05-08-2020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2166934" y="377451"/>
            <a:ext cx="784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MEDICINAL CHEMISTRY</a:t>
            </a:r>
            <a:endParaRPr lang="en-IN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4" y="2909431"/>
            <a:ext cx="7848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 AND SULPHONES</a:t>
            </a:r>
            <a:endParaRPr lang="en-IN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-3" y="-12879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Flowchart: Process 6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40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algn="l"/>
            <a:endParaRPr lang="en-IN" sz="40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40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40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6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2500" dirty="0">
                <a:latin typeface="Times New Roman" panose="02020603050405020304" pitchFamily="18" charset="0"/>
                <a:cs typeface="Times New Roman" pitchFamily="18" charset="0"/>
              </a:rPr>
              <a:t>                                                                                       iv)  Short acting sulphonamides : ( Half life less than 20Hrs): </a:t>
            </a:r>
            <a:r>
              <a:rPr lang="en-IN" sz="2500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25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IN" sz="2500" dirty="0" err="1">
                <a:latin typeface="Times New Roman" pitchFamily="18" charset="0"/>
                <a:cs typeface="Times New Roman" pitchFamily="18" charset="0"/>
              </a:rPr>
              <a:t>Sulphametizole</a:t>
            </a:r>
            <a:r>
              <a:rPr lang="en-IN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2500" dirty="0" err="1">
                <a:latin typeface="Times New Roman" pitchFamily="18" charset="0"/>
                <a:cs typeface="Times New Roman" pitchFamily="18" charset="0"/>
              </a:rPr>
              <a:t>Sulphizoxazole</a:t>
            </a:r>
            <a:r>
              <a:rPr lang="en-IN" sz="25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IN" sz="25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718" y="1065502"/>
            <a:ext cx="5528020" cy="4742870"/>
          </a:xfrm>
          <a:prstGeom prst="rect">
            <a:avLst/>
          </a:prstGeom>
        </p:spPr>
      </p:pic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620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marL="400050" indent="-400050" algn="l">
              <a:buAutoNum type="romanUcPeriod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On the basis of site of action: 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) Sulphonamides for general infections: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. Sulphanilamide (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Prontosil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album)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6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993" y="2112136"/>
            <a:ext cx="2987899" cy="17128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312" y="4004657"/>
            <a:ext cx="8603087" cy="199689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691270" y="6465010"/>
            <a:ext cx="2876339" cy="31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Process 13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803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marL="400050" indent="-400050" algn="l">
              <a:buAutoNum type="romanUcPeriod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On the basis of site of action:                  Method -I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) Sulphonamides for general infections: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. Synthesis of  Sulphanilamide</a:t>
            </a:r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Method-II</a:t>
            </a: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6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070" y="2034863"/>
            <a:ext cx="8242479" cy="17644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070" y="4365937"/>
            <a:ext cx="8242479" cy="198334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691270" y="6499273"/>
            <a:ext cx="2876339" cy="31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Process 13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323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marL="400050" indent="-400050" algn="l">
              <a:buAutoNum type="romanUcPeriod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On the basis of site of action: 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) Sulphonamides for general infections: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. Sulphadiazine (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Zeotrizine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lantrisul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sulphaloid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6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29" y="2150772"/>
            <a:ext cx="2975019" cy="206788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48" y="4443211"/>
            <a:ext cx="8783393" cy="190607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691270" y="6487450"/>
            <a:ext cx="2876339" cy="31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Process 13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84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marL="400050" indent="-400050" algn="l">
              <a:buAutoNum type="romanUcPeriod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On the basis of site of action: 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) Sulphonamides for general infections: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. Sulphamethoxazole (Gantanal)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ADR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: Nausea, vomiting and epigastric pain.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Dose: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1 gm twice daily for 2 days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Use: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It is used in the treatment of meningitis,  lower urinary tract infection caused by E. Coli and Proteus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 mirabilis.</a:t>
            </a: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6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868" y="2253803"/>
            <a:ext cx="4790940" cy="180304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691269" y="6486394"/>
            <a:ext cx="2876339" cy="31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1147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marL="400050" indent="-400050" algn="l">
              <a:buAutoNum type="romanUcPeriod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On the basis of site of action: 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) Sulphonamides for general infections: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.  Synthesis of Sulphamethoxazole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6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344" y="2305318"/>
            <a:ext cx="8500056" cy="373487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691269" y="6496720"/>
            <a:ext cx="2876339" cy="31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9492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marL="400050" indent="-400050" algn="l">
              <a:buAutoNum type="romanUcPeriod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On the basis of site of action:  ii) Sulphonamides for Local infections: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. Sulphacetamide (Setride, Zincoren)</a:t>
            </a: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64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IN" sz="6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006" y="1700012"/>
            <a:ext cx="6115987" cy="464927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691270" y="6487450"/>
            <a:ext cx="2876339" cy="31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8515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marL="400050" indent="-400050" algn="l">
              <a:buAutoNum type="romanUcPeriod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On the basis of site of action: 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ii) Sulphonamides for Local infections: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. Silver Sulphadiazine (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Silvadene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Silzen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6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007" y="2228044"/>
            <a:ext cx="8667483" cy="364472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691269" y="6487450"/>
            <a:ext cx="2876339" cy="31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11172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marL="400050" indent="-400050" algn="l">
              <a:buAutoNum type="romanUcPeriod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On the basis of site of action: 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iii) Sulphonamides for Dermatitis: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. Dapsone (DDS)</a:t>
            </a: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6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86" y="2086378"/>
            <a:ext cx="8770513" cy="20348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85" y="4481848"/>
            <a:ext cx="8628847" cy="164849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691269" y="6487450"/>
            <a:ext cx="2876339" cy="31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Process 13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1602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marL="400050" indent="-400050" algn="l">
              <a:buAutoNum type="romanUcPeriod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On the basis of site of action: 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iii) Sulphonamides for Dermatitis: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. Synthesis of Dapsone (DDS)</a:t>
            </a: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6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070" y="2215166"/>
            <a:ext cx="8500058" cy="337426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691269" y="6487451"/>
            <a:ext cx="2876339" cy="31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561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Antibacterial sulphonamides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are first effective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chemotherapeutic agents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used for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bacterial infection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in</a:t>
            </a: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 humans.</a:t>
            </a: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The term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sulphonamide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is usually employed as a generic name for the derivatives of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Para Amino Benzene </a:t>
            </a: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Sulphonamides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Sulphonamides inhibits Gram +</a:t>
            </a:r>
            <a:r>
              <a:rPr lang="en-IN" sz="1800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and Gram –</a:t>
            </a:r>
            <a:r>
              <a:rPr lang="en-IN" sz="1800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bacteria, Norcodia, chlamydia trachomatis and some </a:t>
            </a: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 protozoa.</a:t>
            </a: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Sulphonamides are used in the treatment of tonsillitis, septicaemia, meningococcal meningitis, bacillary</a:t>
            </a: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 dysentery and infections of urinary tract.</a:t>
            </a:r>
          </a:p>
        </p:txBody>
      </p:sp>
      <p:sp>
        <p:nvSpPr>
          <p:cNvPr id="7" name="Flowchart: Process 6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marL="400050" indent="-400050" algn="l">
              <a:buAutoNum type="romanUcPeriod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On the basis of site of action: 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iv) Sulphonamides used for Urinary tract infections: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. Sulphacetamide.</a:t>
            </a: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6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738" y="2009104"/>
            <a:ext cx="8126569" cy="4340181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691269" y="6487450"/>
            <a:ext cx="2876339" cy="31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Process 13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54010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marL="400050" indent="-400050" algn="l">
              <a:buAutoNum type="romanUcPeriod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On the basis of site of action: 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iv) Sulphonamides used for Urinary tract infections: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. Sulphadiazine</a:t>
            </a: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          ADR: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Nausea, vomiting and anorexia.</a:t>
            </a:r>
          </a:p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         Use: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It is used in the treatment of meningitis.</a:t>
            </a:r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6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108" y="2434107"/>
            <a:ext cx="4325030" cy="242122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691270" y="6487450"/>
            <a:ext cx="2876339" cy="31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Process 13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1415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marL="400050" indent="-400050" algn="l">
              <a:buAutoNum type="romanUcPeriod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On the basis of site of action: 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iv) Sulphonamides used for Urinary tract infections: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. Trimethoprim.</a:t>
            </a: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s</a:t>
            </a: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ADR: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Haemolytic, megaloblastic anaemia, Thrombocytopenia and hypersensitivity reaction.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Dose: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200 mg twice a day.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Use: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It ids used in the treatment of urinary tract, Respiratory tract infection and Typhoid.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6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896" y="2086376"/>
            <a:ext cx="4404574" cy="239547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691270" y="6487450"/>
            <a:ext cx="2876339" cy="31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61962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I) On the basis of site of action: iv) Sulphonamides used for Urinary tract infections: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Synthesis of Trimethoprim.</a:t>
            </a:r>
          </a:p>
          <a:p>
            <a:pPr algn="l"/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6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650" y="1764406"/>
            <a:ext cx="6993229" cy="458487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691270" y="6481012"/>
            <a:ext cx="2876339" cy="31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9596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marL="400050" indent="-400050" algn="l">
              <a:buAutoNum type="romanUcParenR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On the basis of site of action: </a:t>
            </a: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iv) Sulphonamide Combination: </a:t>
            </a: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. Sulphamethoxazole with Trimethoprim</a:t>
            </a:r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Sulphadiazine with Trimethoprim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Sulphamoxole with Trimethoprim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Sulphadoxime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with Trimethoprim</a:t>
            </a:r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6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91270" y="6503647"/>
            <a:ext cx="2876339" cy="31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2223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marL="400050" indent="-400050" algn="l">
              <a:buAutoNum type="romanUcParenR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On the basis of site of action: 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iv) Sulphonamide Combination: 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. Sulphamethoxazole with Trimethoprim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The fixed dose combination of Trimethoprim and sulphamethoxazole (1:5) is called Co-</a:t>
            </a:r>
            <a:r>
              <a:rPr lang="en-IN" sz="1600" dirty="0" err="1">
                <a:latin typeface="Times New Roman" pitchFamily="18" charset="0"/>
                <a:cs typeface="Times New Roman" pitchFamily="18" charset="0"/>
              </a:rPr>
              <a:t>trimoxazole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The resulting combination shows greater Antibacterial activity than equivalent quantities of either drug used alone i.e., 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Synergistic effect.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Given alone both Trimethoprim and Sulphamethoxazole are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bacteriostatic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but Combination is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Bactericidal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Sulphamethoxazole inhibits utilization of PABA in the formation of dihydrofolate, while trimethoprim is a selective inhibitor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of the enzyme that catalyses the conversion of dihydrofolate to tetrahydrofolate. 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ADR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: Renal failure, nausea, vomiting, diarrhoea, anorexia, and skin rashes.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Dose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: 960 mg bid, up to 2.88 gm daily given in two divided doses in severe cases.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Use   :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It is used in the treatment of infection of urinary, intestinal and lower respiratory tract.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   It is also effective in acute otitis media, chronic bacterial prostates, meningococcal infection, </a:t>
            </a:r>
            <a:r>
              <a:rPr lang="en-IN" sz="1600" dirty="0" err="1">
                <a:latin typeface="Times New Roman" pitchFamily="18" charset="0"/>
                <a:cs typeface="Times New Roman" pitchFamily="18" charset="0"/>
              </a:rPr>
              <a:t>nocardiasis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and antibiotic 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   resistant Salmonella and Shigella infections.</a:t>
            </a: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</a:t>
            </a: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6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91270" y="6487450"/>
            <a:ext cx="2876339" cy="31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77971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marL="400050" indent="-400050" algn="l">
              <a:buAutoNum type="romanUcParenR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On the basis of site of action: 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iv) Sulphonamide Combination: 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. Sulphadiazine with Trimethoprim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</a:t>
            </a: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6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372" y="2189407"/>
            <a:ext cx="9053848" cy="3721995"/>
          </a:xfrm>
          <a:prstGeom prst="rect">
            <a:avLst/>
          </a:prstGeom>
        </p:spPr>
      </p:pic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6251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marL="400050" indent="-400050" algn="l">
              <a:buAutoNum type="romanUcParenR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On the basis of site of action:      iv) Sulphonamide Combination: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</a:t>
            </a: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6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197" y="1648496"/>
            <a:ext cx="7405352" cy="4700789"/>
          </a:xfrm>
          <a:prstGeom prst="rect">
            <a:avLst/>
          </a:prstGeom>
        </p:spPr>
      </p:pic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27983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  <a:p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206062"/>
            <a:ext cx="10515600" cy="4709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875763" y="787781"/>
            <a:ext cx="10811412" cy="549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endParaRPr lang="en-IN" sz="1600" b="1" dirty="0"/>
          </a:p>
          <a:p>
            <a:endParaRPr lang="en-IN" sz="1600" b="1" dirty="0"/>
          </a:p>
          <a:p>
            <a:endParaRPr lang="en-IN" sz="1600" b="1" dirty="0"/>
          </a:p>
          <a:p>
            <a:r>
              <a:rPr lang="en-IN" sz="1600" b="1" dirty="0"/>
              <a:t> </a:t>
            </a:r>
            <a:r>
              <a:rPr lang="en-IN" sz="4800" b="1" dirty="0">
                <a:latin typeface="Times New Roman" panose="02020603050405020304" pitchFamily="18" charset="0"/>
                <a:cs typeface="Times New Roman" pitchFamily="18" charset="0"/>
              </a:rPr>
              <a:t>THANK YOU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Flowchart: Process 6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417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Chemistry:</a:t>
            </a: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Sulphonamides consists of a benzene ring an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amine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moiety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(-NH</a:t>
            </a:r>
            <a:r>
              <a:rPr lang="en-IN" sz="14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sulphonamide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group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(-SO</a:t>
            </a:r>
            <a:r>
              <a:rPr lang="en-IN" sz="14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NH</a:t>
            </a:r>
            <a:r>
              <a:rPr lang="en-IN" sz="14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541" y="1065500"/>
            <a:ext cx="4262907" cy="2695131"/>
          </a:xfrm>
          <a:prstGeom prst="rect">
            <a:avLst/>
          </a:prstGeom>
        </p:spPr>
      </p:pic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4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Properties: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Sulphonamides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are white crystalline powder 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Sparingly soluble in water,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The sulphonamide group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-SO</a:t>
            </a:r>
            <a:r>
              <a:rPr lang="en-IN" sz="14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NH</a:t>
            </a:r>
            <a:r>
              <a:rPr lang="en-IN" sz="14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IN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loses a proton and form salt, which are more soluble than the free </a:t>
            </a: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 sulphonamides</a:t>
            </a:r>
            <a:r>
              <a:rPr lang="en-IN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The –</a:t>
            </a:r>
            <a:r>
              <a:rPr lang="en-IN" sz="1800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charge on nitrogen after the loss of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proton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gain stability by resonance.</a:t>
            </a: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</a:t>
            </a:r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675" y="3464416"/>
            <a:ext cx="9298547" cy="2781837"/>
          </a:xfrm>
          <a:prstGeom prst="rect">
            <a:avLst/>
          </a:prstGeom>
        </p:spPr>
      </p:pic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2054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850006"/>
            <a:ext cx="10715626" cy="550211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2500" b="1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IN" sz="6400" b="1" dirty="0">
                <a:latin typeface="Times New Roman" pitchFamily="18" charset="0"/>
                <a:cs typeface="Times New Roman" pitchFamily="18" charset="0"/>
              </a:rPr>
              <a:t>  Mechanism of action:</a:t>
            </a:r>
          </a:p>
          <a:p>
            <a:r>
              <a:rPr lang="en-IN" sz="3200" b="1" u="sng" dirty="0">
                <a:latin typeface="Times New Roman" pitchFamily="18" charset="0"/>
                <a:cs typeface="Times New Roman" pitchFamily="18" charset="0"/>
              </a:rPr>
              <a:t>PABA + Pteridine</a:t>
            </a:r>
          </a:p>
          <a:p>
            <a:pPr algn="l"/>
            <a:r>
              <a:rPr lang="en-IN" sz="32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Inhibited by                                         Pteridine</a:t>
            </a:r>
          </a:p>
          <a:p>
            <a:pPr algn="l"/>
            <a:r>
              <a:rPr lang="en-IN" sz="32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Sulphonamides                                    synthetase</a:t>
            </a:r>
          </a:p>
          <a:p>
            <a:pPr algn="l"/>
            <a:r>
              <a:rPr lang="en-IN" sz="3200" b="1" dirty="0"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</a:p>
          <a:p>
            <a:pPr algn="l"/>
            <a:r>
              <a:rPr lang="en-IN" sz="32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Dihydropteroic acid</a:t>
            </a:r>
          </a:p>
          <a:p>
            <a:pPr algn="l"/>
            <a:r>
              <a:rPr lang="en-IN" sz="32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</a:t>
            </a:r>
          </a:p>
          <a:p>
            <a:r>
              <a:rPr lang="en-IN" sz="3200" b="1" dirty="0">
                <a:latin typeface="Times New Roman" pitchFamily="18" charset="0"/>
                <a:cs typeface="Times New Roman" pitchFamily="18" charset="0"/>
              </a:rPr>
              <a:t>                             Dihydrofolate </a:t>
            </a:r>
          </a:p>
          <a:p>
            <a:r>
              <a:rPr lang="en-IN" sz="3200" b="1" dirty="0">
                <a:latin typeface="Times New Roman" pitchFamily="18" charset="0"/>
                <a:cs typeface="Times New Roman" pitchFamily="18" charset="0"/>
              </a:rPr>
              <a:t>                        synthetase                                                                               </a:t>
            </a:r>
          </a:p>
          <a:p>
            <a:r>
              <a:rPr lang="en-IN" sz="3200" b="1" dirty="0">
                <a:latin typeface="Times New Roman" pitchFamily="18" charset="0"/>
                <a:cs typeface="Times New Roman" pitchFamily="18" charset="0"/>
              </a:rPr>
              <a:t>Dihdrofolic acid</a:t>
            </a:r>
          </a:p>
          <a:p>
            <a:endParaRPr lang="en-IN" sz="32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32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Trimethoprim                               Dihydrofolate</a:t>
            </a:r>
          </a:p>
          <a:p>
            <a:pPr algn="l"/>
            <a:r>
              <a:rPr lang="en-IN" sz="32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reductase </a:t>
            </a:r>
          </a:p>
          <a:p>
            <a:pPr algn="l"/>
            <a:endParaRPr lang="en-IN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3200" b="1" dirty="0">
                <a:latin typeface="Times New Roman" pitchFamily="18" charset="0"/>
                <a:cs typeface="Times New Roman" pitchFamily="18" charset="0"/>
              </a:rPr>
              <a:t>                    </a:t>
            </a:r>
          </a:p>
          <a:p>
            <a:pPr algn="l"/>
            <a:r>
              <a:rPr lang="en-IN" sz="32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Tetrahydrofolic acid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32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32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Thymidine                                        Amino acids</a:t>
            </a:r>
          </a:p>
          <a:p>
            <a:pPr algn="l"/>
            <a:r>
              <a:rPr lang="en-IN" sz="32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</a:t>
            </a:r>
          </a:p>
          <a:p>
            <a:pPr algn="l"/>
            <a:r>
              <a:rPr lang="en-IN" sz="32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Purines</a:t>
            </a:r>
          </a:p>
          <a:p>
            <a:pPr algn="l"/>
            <a:endParaRPr lang="en-IN" sz="32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32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DNA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32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l"/>
            <a:r>
              <a:rPr lang="en-IN" sz="3200" dirty="0">
                <a:latin typeface="Times New Roman" pitchFamily="18" charset="0"/>
                <a:cs typeface="Times New Roman" pitchFamily="18" charset="0"/>
              </a:rPr>
              <a:t>    </a:t>
            </a:r>
            <a:endParaRPr lang="en-IN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6246254" y="1564783"/>
            <a:ext cx="0" cy="6053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776175" y="1738648"/>
            <a:ext cx="7340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259133" y="2408349"/>
            <a:ext cx="0" cy="5795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259133" y="3296992"/>
            <a:ext cx="0" cy="6697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6246254" y="4610637"/>
            <a:ext cx="0" cy="4250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5776175" y="4610637"/>
            <a:ext cx="470079" cy="2334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6259133" y="4610637"/>
            <a:ext cx="386366" cy="2318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6246255" y="5326832"/>
            <a:ext cx="1" cy="2446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Flowchart: Process 14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68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Mechanism of action:</a:t>
            </a:r>
          </a:p>
          <a:p>
            <a:pPr algn="l"/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2100" dirty="0">
                <a:latin typeface="Times New Roman" pitchFamily="18" charset="0"/>
                <a:cs typeface="Times New Roman" pitchFamily="18" charset="0"/>
              </a:rPr>
              <a:t>Sulphonamides are bacteriostatic in nature.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2100" dirty="0">
                <a:latin typeface="Times New Roman" pitchFamily="18" charset="0"/>
                <a:cs typeface="Times New Roman" pitchFamily="18" charset="0"/>
              </a:rPr>
              <a:t>The sulphonamide sensitive micro-organisms requires  PABA for the synthesis of folic acid which is responsible for the </a:t>
            </a:r>
          </a:p>
          <a:p>
            <a:pPr algn="l"/>
            <a:r>
              <a:rPr lang="en-IN" sz="2100" dirty="0">
                <a:latin typeface="Times New Roman" pitchFamily="18" charset="0"/>
                <a:cs typeface="Times New Roman" pitchFamily="18" charset="0"/>
              </a:rPr>
              <a:t>      synthesis of DNA &amp; RNA.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2100" dirty="0">
                <a:latin typeface="Times New Roman" pitchFamily="18" charset="0"/>
                <a:cs typeface="Times New Roman" pitchFamily="18" charset="0"/>
              </a:rPr>
              <a:t>Various folate derivatives like folinic acid, N5, N10- methylene tetra hydro folic acid and N10- formyl tetra hydro folic acid </a:t>
            </a:r>
          </a:p>
          <a:p>
            <a:pPr algn="l"/>
            <a:r>
              <a:rPr lang="en-IN" sz="2100" dirty="0">
                <a:latin typeface="Times New Roman" pitchFamily="18" charset="0"/>
                <a:cs typeface="Times New Roman" pitchFamily="18" charset="0"/>
              </a:rPr>
              <a:t>      acts as co-enzymes in transport of one carbon unit in several biochemical reaction in humans and microorganisms.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2100" dirty="0">
                <a:latin typeface="Times New Roman" pitchFamily="18" charset="0"/>
                <a:cs typeface="Times New Roman" pitchFamily="18" charset="0"/>
              </a:rPr>
              <a:t>The one carbon transfer reaction is necessary for the synthesis of purines, thymidine and amino acids.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2100" dirty="0">
                <a:latin typeface="Times New Roman" pitchFamily="18" charset="0"/>
                <a:cs typeface="Times New Roman" pitchFamily="18" charset="0"/>
              </a:rPr>
              <a:t>Sulphonamides blocks the biosynthesis of folate co-enzyme resulting in to the arrest of bacterial growth and cell division.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2100" dirty="0">
                <a:latin typeface="Times New Roman" pitchFamily="18" charset="0"/>
                <a:cs typeface="Times New Roman" pitchFamily="18" charset="0"/>
              </a:rPr>
              <a:t>Folate co-enzymes are biosynthesized from dietary folic acid in human and other cells.</a:t>
            </a:r>
          </a:p>
          <a:p>
            <a:pPr algn="l"/>
            <a:r>
              <a:rPr lang="en-IN" sz="2100" dirty="0">
                <a:latin typeface="Times New Roman" pitchFamily="18" charset="0"/>
                <a:cs typeface="Times New Roman" pitchFamily="18" charset="0"/>
              </a:rPr>
              <a:t>              Bacterial and protozoa must biosynthesis it de novo from PABA to </a:t>
            </a:r>
            <a:r>
              <a:rPr lang="en-IN" sz="2100" dirty="0" err="1">
                <a:latin typeface="Times New Roman" pitchFamily="18" charset="0"/>
                <a:cs typeface="Times New Roman" pitchFamily="18" charset="0"/>
              </a:rPr>
              <a:t>pteridine</a:t>
            </a:r>
            <a:r>
              <a:rPr lang="en-IN" sz="2100" dirty="0">
                <a:latin typeface="Times New Roman" pitchFamily="18" charset="0"/>
                <a:cs typeface="Times New Roman" pitchFamily="18" charset="0"/>
              </a:rPr>
              <a:t> diphosphate and blocking the net </a:t>
            </a:r>
          </a:p>
          <a:p>
            <a:pPr algn="l"/>
            <a:r>
              <a:rPr lang="en-IN" sz="2100" dirty="0">
                <a:latin typeface="Times New Roman" pitchFamily="18" charset="0"/>
                <a:cs typeface="Times New Roman" pitchFamily="18" charset="0"/>
              </a:rPr>
              <a:t>              biosynthesis of folate co-enzyme.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2100" dirty="0">
                <a:latin typeface="Times New Roman" pitchFamily="18" charset="0"/>
                <a:cs typeface="Times New Roman" pitchFamily="18" charset="0"/>
              </a:rPr>
              <a:t>The conversion of dihydrofolic acid to tetrahydrofolic acid is catalysed by the enzyme dihydrofolate  reductase.</a:t>
            </a:r>
          </a:p>
          <a:p>
            <a:pPr algn="l"/>
            <a:endParaRPr lang="en-IN" sz="21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21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</a:t>
            </a:r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Flowchart: Process 6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392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SAR OF Sulphonamides:</a:t>
            </a: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</a:t>
            </a:r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024" y="1553916"/>
            <a:ext cx="4713669" cy="4112788"/>
          </a:xfrm>
          <a:prstGeom prst="rect">
            <a:avLst/>
          </a:prstGeom>
        </p:spPr>
      </p:pic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9627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5600" b="1" dirty="0">
                <a:latin typeface="Times New Roman" pitchFamily="18" charset="0"/>
                <a:cs typeface="Times New Roman" pitchFamily="18" charset="0"/>
              </a:rPr>
              <a:t>SAR OF Sulphonamides:</a:t>
            </a: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6400" dirty="0">
                <a:latin typeface="Times New Roman" pitchFamily="18" charset="0"/>
                <a:cs typeface="Times New Roman" pitchFamily="18" charset="0"/>
              </a:rPr>
              <a:t>The free amino group </a:t>
            </a:r>
            <a:r>
              <a:rPr lang="en-IN" sz="6400" b="1" dirty="0">
                <a:latin typeface="Times New Roman" pitchFamily="18" charset="0"/>
                <a:cs typeface="Times New Roman" pitchFamily="18" charset="0"/>
              </a:rPr>
              <a:t>(-NH2)  </a:t>
            </a:r>
            <a:r>
              <a:rPr lang="en-IN" sz="6400" dirty="0">
                <a:latin typeface="Times New Roman" pitchFamily="18" charset="0"/>
                <a:cs typeface="Times New Roman" pitchFamily="18" charset="0"/>
              </a:rPr>
              <a:t>is essential for activity.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6400" dirty="0">
                <a:latin typeface="Times New Roman" pitchFamily="18" charset="0"/>
                <a:cs typeface="Times New Roman" pitchFamily="18" charset="0"/>
              </a:rPr>
              <a:t>The amino and sulphonyl groups should be </a:t>
            </a:r>
            <a:r>
              <a:rPr lang="en-IN" sz="6400" b="1" dirty="0">
                <a:latin typeface="Times New Roman" pitchFamily="18" charset="0"/>
                <a:cs typeface="Times New Roman" pitchFamily="18" charset="0"/>
              </a:rPr>
              <a:t>1,4 position</a:t>
            </a:r>
            <a:r>
              <a:rPr lang="en-IN" sz="6400" dirty="0">
                <a:latin typeface="Times New Roman" pitchFamily="18" charset="0"/>
                <a:cs typeface="Times New Roman" pitchFamily="18" charset="0"/>
              </a:rPr>
              <a:t>; in order to possess antibacterial activity. </a:t>
            </a:r>
          </a:p>
          <a:p>
            <a:pPr algn="l"/>
            <a:r>
              <a:rPr lang="en-IN" sz="6400" b="1" dirty="0">
                <a:latin typeface="Times New Roman" pitchFamily="18" charset="0"/>
                <a:cs typeface="Times New Roman" pitchFamily="18" charset="0"/>
              </a:rPr>
              <a:t>      1,2 and 1,3 </a:t>
            </a:r>
            <a:r>
              <a:rPr lang="en-IN" sz="6400" dirty="0">
                <a:latin typeface="Times New Roman" pitchFamily="18" charset="0"/>
                <a:cs typeface="Times New Roman" pitchFamily="18" charset="0"/>
              </a:rPr>
              <a:t>isomers are therapeutically less active.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6400" dirty="0">
                <a:latin typeface="Times New Roman" pitchFamily="18" charset="0"/>
                <a:cs typeface="Times New Roman" pitchFamily="18" charset="0"/>
              </a:rPr>
              <a:t>Any substitution on aromatic ring/ Replacement of benzene ring by other ring , decreases/ abolishes the activity.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6400" dirty="0">
                <a:latin typeface="Times New Roman" pitchFamily="18" charset="0"/>
                <a:cs typeface="Times New Roman" pitchFamily="18" charset="0"/>
              </a:rPr>
              <a:t>Substitution of heterocyclic aromatic nucleus in </a:t>
            </a:r>
            <a:r>
              <a:rPr lang="en-IN" sz="6400" b="1" dirty="0">
                <a:latin typeface="Times New Roman" pitchFamily="18" charset="0"/>
                <a:cs typeface="Times New Roman" pitchFamily="18" charset="0"/>
              </a:rPr>
              <a:t>N1 </a:t>
            </a:r>
            <a:r>
              <a:rPr lang="en-IN" sz="6400" dirty="0">
                <a:latin typeface="Times New Roman" pitchFamily="18" charset="0"/>
                <a:cs typeface="Times New Roman" pitchFamily="18" charset="0"/>
              </a:rPr>
              <a:t>position yield highly potent compound.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6400" dirty="0">
                <a:latin typeface="Times New Roman" pitchFamily="18" charset="0"/>
                <a:cs typeface="Times New Roman" pitchFamily="18" charset="0"/>
              </a:rPr>
              <a:t>N1- disustitution in general, leads to inactive compound because one hydrogen is essential for ionization.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6400" dirty="0">
                <a:latin typeface="Times New Roman" pitchFamily="18" charset="0"/>
                <a:cs typeface="Times New Roman" pitchFamily="18" charset="0"/>
              </a:rPr>
              <a:t>Maximum antibacterial activity is exhibited by sulphonamides having </a:t>
            </a:r>
            <a:r>
              <a:rPr lang="en-IN" sz="6400" dirty="0" err="1">
                <a:latin typeface="Times New Roman" pitchFamily="18" charset="0"/>
                <a:cs typeface="Times New Roman" pitchFamily="18" charset="0"/>
              </a:rPr>
              <a:t>pKa</a:t>
            </a:r>
            <a:r>
              <a:rPr lang="en-IN" sz="6400" dirty="0">
                <a:latin typeface="Times New Roman" pitchFamily="18" charset="0"/>
                <a:cs typeface="Times New Roman" pitchFamily="18" charset="0"/>
              </a:rPr>
              <a:t> value between 6.6-7.4.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6400" dirty="0">
                <a:latin typeface="Times New Roman" pitchFamily="18" charset="0"/>
                <a:cs typeface="Times New Roman" pitchFamily="18" charset="0"/>
              </a:rPr>
              <a:t>The lipid solubility influences the pharmacokinetics and antibacterial activity.</a:t>
            </a:r>
          </a:p>
          <a:p>
            <a:pPr algn="l"/>
            <a:r>
              <a:rPr lang="en-IN" sz="6400" dirty="0">
                <a:latin typeface="Times New Roman" pitchFamily="18" charset="0"/>
                <a:cs typeface="Times New Roman" pitchFamily="18" charset="0"/>
              </a:rPr>
              <a:t>       ( The lipid solubility increases, the half life and antibacterial activity also increases).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6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</a:t>
            </a:r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270" y="1287887"/>
            <a:ext cx="3113327" cy="200910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691269" y="6487450"/>
            <a:ext cx="2876339" cy="31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538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4000" b="1" dirty="0">
                <a:latin typeface="Times New Roman" pitchFamily="18" charset="0"/>
                <a:cs typeface="Times New Roman" pitchFamily="18" charset="0"/>
              </a:rPr>
              <a:t>Classifications:</a:t>
            </a:r>
          </a:p>
          <a:p>
            <a:pPr algn="l"/>
            <a:endParaRPr lang="en-IN" sz="40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40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40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6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</a:t>
            </a:r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045" y="1065501"/>
            <a:ext cx="6473910" cy="5193631"/>
          </a:xfrm>
          <a:prstGeom prst="rect">
            <a:avLst/>
          </a:prstGeom>
        </p:spPr>
      </p:pic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8775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2474</TotalTime>
  <Words>1431</Words>
  <Application>Microsoft Office PowerPoint</Application>
  <PresentationFormat>Widescreen</PresentationFormat>
  <Paragraphs>663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Georgia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452</cp:revision>
  <dcterms:created xsi:type="dcterms:W3CDTF">2020-07-13T05:58:17Z</dcterms:created>
  <dcterms:modified xsi:type="dcterms:W3CDTF">2024-09-09T12:41:44Z</dcterms:modified>
</cp:coreProperties>
</file>