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handoutMasterIdLst>
    <p:handoutMasterId r:id="rId26"/>
  </p:handoutMasterIdLst>
  <p:sldIdLst>
    <p:sldId id="263" r:id="rId2"/>
    <p:sldId id="262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8" r:id="rId16"/>
    <p:sldId id="289" r:id="rId17"/>
    <p:sldId id="282" r:id="rId18"/>
    <p:sldId id="283" r:id="rId19"/>
    <p:sldId id="284" r:id="rId20"/>
    <p:sldId id="285" r:id="rId21"/>
    <p:sldId id="286" r:id="rId22"/>
    <p:sldId id="287" r:id="rId23"/>
    <p:sldId id="26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5D36-9B88-4BC2-915C-54E4566DB10B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/>
          <p:cNvSpPr txBox="1"/>
          <p:nvPr userDrawn="1"/>
        </p:nvSpPr>
        <p:spPr>
          <a:xfrm rot="19714462">
            <a:off x="2247901" y="2773572"/>
            <a:ext cx="789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en-US" sz="4000" b="1" baseline="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DOCTOR PHARMA</a:t>
            </a:r>
            <a:endParaRPr lang="en-US" sz="4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98CC-9D1B-4C5B-9B7C-76AC3755A270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9E13-99D7-493F-B56F-99E169BC5CB7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B6AF-41FD-4077-A30F-B79DEABBF3EB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6EE8-3FBE-419B-8777-1744EA93D889}" type="datetime1">
              <a:rPr lang="en-IN" smtClean="0"/>
              <a:t>09-09-2024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BFD6-0733-4ED2-B6F4-143B2650869E}" type="datetime1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0219-74BB-4800-8AA0-D13D4082EF46}" type="datetime1">
              <a:rPr lang="en-IN" smtClean="0"/>
              <a:t>09-09-2024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8EEB-8943-4070-82B9-48F073792E87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1E6B-6F14-4CFA-ABE1-229FB030C158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37556-1A5C-48EA-831F-C808AC561DA1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1B70-DB00-4527-89D9-C166D35B4421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D456D-6B40-4E42-86AC-EACDFF2146DA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© R R INSTITUTIONS , BANGALORE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lowchart: Process 7"/>
          <p:cNvSpPr/>
          <p:nvPr userDrawn="1"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8957920-506D-4F31-9CB9-011BD525C6C5}"/>
              </a:ext>
            </a:extLst>
          </p:cNvPr>
          <p:cNvSpPr txBox="1"/>
          <p:nvPr/>
        </p:nvSpPr>
        <p:spPr>
          <a:xfrm>
            <a:off x="2166934" y="339778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MEDICINAL CHEMISTRY</a:t>
            </a:r>
            <a:endParaRPr lang="en-IN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5D32C6D-EED6-45D3-B2F4-4A294908127E}"/>
              </a:ext>
            </a:extLst>
          </p:cNvPr>
          <p:cNvSpPr txBox="1"/>
          <p:nvPr/>
        </p:nvSpPr>
        <p:spPr>
          <a:xfrm>
            <a:off x="2166934" y="3059671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-3" y="-12879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Malaria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is an infectious disease caused by a protozoan parasite of the genus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, Plasmodium.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It is transmitted by infected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female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anopheles mosquito.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Malaria is caused by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four species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of one cell protozoan of the plasmodium genus-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Plasmodium Falciparum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Plasmodium Vivax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Plasmodium Malariae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Plasmodium </a:t>
            </a:r>
            <a:r>
              <a:rPr lang="en-IN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Ovale</a:t>
            </a:r>
            <a:r>
              <a:rPr lang="en-IN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endParaRPr lang="en-IN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Plasmodium Falciparum destroys RBCs of all the ages and multiply infects red cells to a high degree.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Plasmodium Malariae destroys the aged RBCs causing mild infection.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Symptoms: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Fever, shivering, joint pain, headache, repeated vomiting and coma.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                   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	                                                                                                       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900" b="1" dirty="0">
                <a:latin typeface="Times New Roman" pitchFamily="18" charset="0"/>
                <a:cs typeface="Times New Roman" pitchFamily="18" charset="0"/>
              </a:rPr>
              <a:t> Antimalarials: </a:t>
            </a:r>
            <a:r>
              <a:rPr lang="en-IN" sz="2900" dirty="0">
                <a:latin typeface="Times New Roman" pitchFamily="18" charset="0"/>
                <a:cs typeface="Times New Roman" pitchFamily="18" charset="0"/>
              </a:rPr>
              <a:t>Drugs which are used in the treatment of malarial infections are known as antimalarial drugs.</a:t>
            </a:r>
          </a:p>
          <a:p>
            <a:pPr algn="l"/>
            <a:endParaRPr lang="en-IN" sz="23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Antimalarial agents are chemically classified as:</a:t>
            </a:r>
          </a:p>
          <a:p>
            <a:pPr algn="l"/>
            <a:endParaRPr lang="en-IN" sz="23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2600" b="1" dirty="0">
                <a:latin typeface="Times New Roman" pitchFamily="18" charset="0"/>
                <a:cs typeface="Times New Roman" pitchFamily="18" charset="0"/>
              </a:rPr>
              <a:t>     i)      Cinchona alkaloids              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Quinine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, Cinchonine.</a:t>
            </a:r>
          </a:p>
          <a:p>
            <a:pPr algn="l"/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2600" b="1" dirty="0">
                <a:latin typeface="Times New Roman" pitchFamily="18" charset="0"/>
                <a:cs typeface="Times New Roman" pitchFamily="18" charset="0"/>
              </a:rPr>
              <a:t>ii)     4- Amino quinolines            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Chloroquine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Amodiaquine, Hydroxy chloroquine.</a:t>
            </a:r>
          </a:p>
          <a:p>
            <a:pPr algn="l"/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2600" b="1" dirty="0">
                <a:latin typeface="Times New Roman" pitchFamily="18" charset="0"/>
                <a:cs typeface="Times New Roman" pitchFamily="18" charset="0"/>
              </a:rPr>
              <a:t>iii)    8- Amino quinolines            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: Bulaquine, </a:t>
            </a:r>
            <a:r>
              <a:rPr lang="en-IN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Primaquine, Pamaquine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2600" b="1" dirty="0">
                <a:latin typeface="Times New Roman" pitchFamily="18" charset="0"/>
                <a:cs typeface="Times New Roman" pitchFamily="18" charset="0"/>
              </a:rPr>
              <a:t>iv)    9- Amino quinolines            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: Mepacrine.</a:t>
            </a:r>
          </a:p>
          <a:p>
            <a:pPr algn="l"/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IN" sz="2600" b="1" dirty="0">
                <a:latin typeface="Times New Roman" pitchFamily="18" charset="0"/>
                <a:cs typeface="Times New Roman" pitchFamily="18" charset="0"/>
              </a:rPr>
              <a:t>v)    Biguanides                            : 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Proguanil, Cycloguanil.</a:t>
            </a:r>
          </a:p>
          <a:p>
            <a:pPr algn="l"/>
            <a:r>
              <a:rPr lang="en-IN" sz="2600" b="1" dirty="0">
                <a:latin typeface="Times New Roman" pitchFamily="18" charset="0"/>
                <a:cs typeface="Times New Roman" pitchFamily="18" charset="0"/>
              </a:rPr>
              <a:t>     vi)    Pyrimidine analogue           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Pyrimethamine.</a:t>
            </a:r>
          </a:p>
          <a:p>
            <a:pPr algn="l"/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2600" b="1" dirty="0">
                <a:latin typeface="Times New Roman" pitchFamily="18" charset="0"/>
                <a:cs typeface="Times New Roman" pitchFamily="18" charset="0"/>
              </a:rPr>
              <a:t>vii)   Polycyclics                            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: Doxycycline, Halofantrine.</a:t>
            </a:r>
          </a:p>
          <a:p>
            <a:pPr algn="l"/>
            <a:r>
              <a:rPr lang="en-IN" sz="2600" b="1" dirty="0">
                <a:latin typeface="Times New Roman" pitchFamily="18" charset="0"/>
                <a:cs typeface="Times New Roman" pitchFamily="18" charset="0"/>
              </a:rPr>
              <a:t>     viii)  Newer antimalarial agents 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: Artemisinin, Fosmidomycin.</a:t>
            </a:r>
          </a:p>
          <a:p>
            <a:pPr algn="l"/>
            <a:r>
              <a:rPr lang="en-IN" sz="2600" b="1" dirty="0">
                <a:latin typeface="Times New Roman" pitchFamily="18" charset="0"/>
                <a:cs typeface="Times New Roman" pitchFamily="18" charset="0"/>
              </a:rPr>
              <a:t>      ix)   Sesquiterpene lactones        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: Arteether, </a:t>
            </a:r>
            <a:r>
              <a:rPr lang="en-IN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arteemether.</a:t>
            </a:r>
          </a:p>
          <a:p>
            <a:pPr algn="l"/>
            <a:r>
              <a:rPr lang="en-IN" sz="2600" b="1" dirty="0">
                <a:latin typeface="Times New Roman" pitchFamily="18" charset="0"/>
                <a:cs typeface="Times New Roman" pitchFamily="18" charset="0"/>
              </a:rPr>
              <a:t>      x)    Miscellaneous                       </a:t>
            </a:r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: Metaloamine, Sulphadoxine, </a:t>
            </a:r>
            <a:r>
              <a:rPr lang="en-IN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Mefloquine.   </a:t>
            </a:r>
          </a:p>
          <a:p>
            <a:pPr algn="l"/>
            <a:r>
              <a:rPr lang="en-IN" sz="2600" dirty="0">
                <a:latin typeface="Times New Roman" pitchFamily="18" charset="0"/>
                <a:cs typeface="Times New Roman" pitchFamily="18" charset="0"/>
              </a:rPr>
              <a:t>                               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	                                                                                                       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147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Antimalarial agents are chemically classified as: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i) Cinchona alkaloids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Quinine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, Cinchonine.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Quinine  (Quinex, Quiner) : 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Quinine was the first known antimalarial obtained from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Cinchona officinalis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It is a 4-Quinoline methanol derivative bearing a substituted quinuclidine ring.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It is derived from bark of cinchona tree.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It is a di-acid tertiary base and it forms salts with two equivalents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of acid.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It is a natural white crystalline alkaloid having bitter taste.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It is having antipyretic, analgesic, antimalarial properties.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It contains two major fused ring systems namely aromatic quinolone and bicyclic quinuclidine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348" y="1970468"/>
            <a:ext cx="3451539" cy="159697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38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Antimalarial agents are chemically classified as: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i) Cinchona alkaloids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Quinine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, Cinchonine.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Quinine  (Quinex, Quiner) : 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348" y="1970468"/>
            <a:ext cx="3451539" cy="20979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13" y="4439478"/>
            <a:ext cx="7832036" cy="1909807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99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Antimalarial agents are chemically classified as: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ii) 4- Amino quinolines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Chloroquine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, Amodiaquine, Hydroxy chloroquine.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The 4-substituted quinolone rapidly acts against plasmodium in erythrocytic stage. They act by intercalating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in to the DNA of parasite.     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Chloroquine (Cadiquin, Melubrin):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It prevents the development of malaria parasites in the blood.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48" y="2833352"/>
            <a:ext cx="3902298" cy="17257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554" y="4559121"/>
            <a:ext cx="9401577" cy="1790164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847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Synthesis of Chloroquine 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8" y="1236371"/>
            <a:ext cx="8783392" cy="5112914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427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Synthesis of Chloroquine 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527" y="1313646"/>
            <a:ext cx="8553795" cy="5035640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431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ii) 4- Amino quinolines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Hydroxy chloroquine(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Hqtor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, Winflam).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701" y="1476644"/>
            <a:ext cx="8518597" cy="4872641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703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ii) 4- Amino quinolines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Amodiaquine.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250" y="1670445"/>
            <a:ext cx="9028091" cy="4325376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932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iii)    8- Amino quinolines 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Bulaquine,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Primaquine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, Pamaquine.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. Primaquine</a:t>
            </a:r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84" y="1421676"/>
            <a:ext cx="5087155" cy="2480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644" y="3992451"/>
            <a:ext cx="9517487" cy="2266679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304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iii)    8- Amino quinolines 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Synthesis of Primaquine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76" y="1326523"/>
            <a:ext cx="8893317" cy="5022761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714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iii)    8- Amino quinolines 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Bulaquine, Primaquine,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Pamaquine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. Pamaquine: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Use: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It is used as suppressive agent in malaria.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527" y="2099256"/>
            <a:ext cx="7778840" cy="2554182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484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iii)    8- Amino quinolines 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. Synthesis of Pamaquine:</a:t>
            </a:r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293" y="1287887"/>
            <a:ext cx="6272011" cy="4958368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383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iii)    8- Amino quinolines 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. Synthesis of Pamaquine: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Pamaquine is synthesized starting with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aniline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derivative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called as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4-methoxy-2-nitro aniline .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This reacts with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glycerol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. The reaction takes place in presence of sulphuric acid. When sulphuric acid reacts with glycerol, it brings about the removal of two water molecules from glycerol to give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Acrolein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compound ( it is example of </a:t>
            </a:r>
            <a:r>
              <a:rPr lang="en-IN" sz="18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, - unsaturated carbonyl compound ).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This aniline derivative undergo nucleophilic addition to this </a:t>
            </a:r>
            <a:r>
              <a:rPr lang="en-IN" sz="18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, - unsaturated carbonyl compound. The addition takes place in such a way that  one of the hydrogen atom from aniline will go on to this -carbon. While rest of the nucleus will add on to the -carbon, we will get formation of intermediate compound. This undergo keto-enol tautomerism to give isomers of this compound. Sulphuric acid is treated to this derivative . One of the proton (H) move on to the OH to make it water molecule.</a:t>
            </a:r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86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iii)    8- Amino quinolines 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. Synthesis of Pamaquine: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This carbon then been electrophile attack on benzene ring to get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cyclised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product (6-methoxy-8-nitro quinolone). On reduction to give 6-methoxy-8-amino quinolone. From this amino group then attack on carbon atom (from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4-bromo-1-diethylamino pentane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) to bring about nucleophilic substitution reaction by releasing –--</a:t>
            </a:r>
            <a:r>
              <a:rPr lang="en-IN" sz="1800" dirty="0" err="1">
                <a:latin typeface="Times New Roman" pitchFamily="18" charset="0"/>
                <a:cs typeface="Times New Roman" pitchFamily="18" charset="0"/>
              </a:rPr>
              <a:t>HBr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to give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Pamaquine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567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iv)    9- Amino quinolines 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Mepacrine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/</a:t>
            </a:r>
            <a:r>
              <a:rPr lang="en-IN" sz="1800" dirty="0" err="1">
                <a:latin typeface="Times New Roman" pitchFamily="18" charset="0"/>
                <a:cs typeface="Times New Roman" pitchFamily="18" charset="0"/>
              </a:rPr>
              <a:t>Quinacrine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IN" sz="1800" dirty="0" err="1">
                <a:latin typeface="Times New Roman" pitchFamily="18" charset="0"/>
                <a:cs typeface="Times New Roman" pitchFamily="18" charset="0"/>
              </a:rPr>
              <a:t>Atabrine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61" y="1476644"/>
            <a:ext cx="9423713" cy="4653700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850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v)    Biguanides                            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Cycloguanil, Proguanil,.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164" y="1287886"/>
            <a:ext cx="8484130" cy="506139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785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vi)    Pyrimidine analogue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Pyrimethamine.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96" y="1236372"/>
            <a:ext cx="8654603" cy="27724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95" y="4146996"/>
            <a:ext cx="9040971" cy="2086379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700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ix)   Sesquiterpene lactones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Arteether, Arteemether.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017" y="1262130"/>
            <a:ext cx="6387921" cy="5087155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539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x)    Miscellaneous            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Mefloquine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, Sulphadoxine.   </a:t>
            </a:r>
          </a:p>
          <a:p>
            <a:pPr algn="l"/>
            <a:r>
              <a:rPr lang="en-IN" sz="1400" dirty="0">
                <a:latin typeface="Times New Roman" pitchFamily="18" charset="0"/>
                <a:cs typeface="Times New Roman" pitchFamily="18" charset="0"/>
              </a:rPr>
              <a:t>                               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4" y="1339403"/>
            <a:ext cx="8512935" cy="4726546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544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ANTIMALARIAL 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837127"/>
            <a:ext cx="10715626" cy="5512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x)    Miscellaneous            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Sulphadoxine.   </a:t>
            </a:r>
          </a:p>
          <a:p>
            <a:pPr algn="l"/>
            <a:r>
              <a:rPr lang="en-IN" sz="1400" dirty="0">
                <a:latin typeface="Times New Roman" pitchFamily="18" charset="0"/>
                <a:cs typeface="Times New Roman" pitchFamily="18" charset="0"/>
              </a:rPr>
              <a:t>                               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546" y="1476644"/>
            <a:ext cx="9282908" cy="4872641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067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600" b="1" dirty="0"/>
          </a:p>
          <a:p>
            <a:endParaRPr lang="en-IN" sz="1600" b="1" dirty="0"/>
          </a:p>
          <a:p>
            <a:endParaRPr lang="en-IN" sz="1600" b="1" dirty="0"/>
          </a:p>
          <a:p>
            <a:r>
              <a:rPr lang="en-IN" sz="1600" b="1" dirty="0"/>
              <a:t> </a:t>
            </a:r>
            <a:r>
              <a:rPr lang="en-IN" sz="4800" b="1" dirty="0">
                <a:latin typeface="Times New Roman" panose="02020603050405020304" pitchFamily="18" charset="0"/>
                <a:cs typeface="Times New Roman" pitchFamily="18" charset="0"/>
              </a:rPr>
              <a:t>THANK YOU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417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2343</TotalTime>
  <Words>990</Words>
  <Application>Microsoft Office PowerPoint</Application>
  <PresentationFormat>Widescreen</PresentationFormat>
  <Paragraphs>239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426</cp:revision>
  <dcterms:created xsi:type="dcterms:W3CDTF">2020-07-13T05:58:17Z</dcterms:created>
  <dcterms:modified xsi:type="dcterms:W3CDTF">2024-09-09T12:42:27Z</dcterms:modified>
</cp:coreProperties>
</file>