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9"/>
  </p:notesMasterIdLst>
  <p:handoutMasterIdLst>
    <p:handoutMasterId r:id="rId140"/>
  </p:handoutMasterIdLst>
  <p:sldIdLst>
    <p:sldId id="263" r:id="rId2"/>
    <p:sldId id="262" r:id="rId3"/>
    <p:sldId id="270" r:id="rId4"/>
    <p:sldId id="271" r:id="rId5"/>
    <p:sldId id="272" r:id="rId6"/>
    <p:sldId id="273" r:id="rId7"/>
    <p:sldId id="274" r:id="rId8"/>
    <p:sldId id="275" r:id="rId9"/>
    <p:sldId id="276" r:id="rId10"/>
    <p:sldId id="302" r:id="rId11"/>
    <p:sldId id="277" r:id="rId12"/>
    <p:sldId id="278" r:id="rId13"/>
    <p:sldId id="280" r:id="rId14"/>
    <p:sldId id="281" r:id="rId15"/>
    <p:sldId id="282" r:id="rId16"/>
    <p:sldId id="283" r:id="rId17"/>
    <p:sldId id="284" r:id="rId18"/>
    <p:sldId id="285" r:id="rId19"/>
    <p:sldId id="286" r:id="rId20"/>
    <p:sldId id="287" r:id="rId21"/>
    <p:sldId id="288" r:id="rId22"/>
    <p:sldId id="292" r:id="rId23"/>
    <p:sldId id="293" r:id="rId24"/>
    <p:sldId id="294" r:id="rId25"/>
    <p:sldId id="290" r:id="rId26"/>
    <p:sldId id="291" r:id="rId27"/>
    <p:sldId id="295" r:id="rId28"/>
    <p:sldId id="296" r:id="rId29"/>
    <p:sldId id="297" r:id="rId30"/>
    <p:sldId id="298" r:id="rId31"/>
    <p:sldId id="299" r:id="rId32"/>
    <p:sldId id="301" r:id="rId33"/>
    <p:sldId id="300" r:id="rId34"/>
    <p:sldId id="303" r:id="rId35"/>
    <p:sldId id="304" r:id="rId36"/>
    <p:sldId id="305" r:id="rId37"/>
    <p:sldId id="306" r:id="rId38"/>
    <p:sldId id="307" r:id="rId39"/>
    <p:sldId id="308" r:id="rId40"/>
    <p:sldId id="309" r:id="rId41"/>
    <p:sldId id="310" r:id="rId42"/>
    <p:sldId id="322" r:id="rId43"/>
    <p:sldId id="323" r:id="rId44"/>
    <p:sldId id="324" r:id="rId45"/>
    <p:sldId id="311" r:id="rId46"/>
    <p:sldId id="312" r:id="rId47"/>
    <p:sldId id="313" r:id="rId48"/>
    <p:sldId id="314" r:id="rId49"/>
    <p:sldId id="315" r:id="rId50"/>
    <p:sldId id="316" r:id="rId51"/>
    <p:sldId id="318" r:id="rId52"/>
    <p:sldId id="319" r:id="rId53"/>
    <p:sldId id="317" r:id="rId54"/>
    <p:sldId id="320" r:id="rId55"/>
    <p:sldId id="321" r:id="rId56"/>
    <p:sldId id="325" r:id="rId57"/>
    <p:sldId id="326" r:id="rId58"/>
    <p:sldId id="327" r:id="rId59"/>
    <p:sldId id="328" r:id="rId60"/>
    <p:sldId id="329" r:id="rId61"/>
    <p:sldId id="330" r:id="rId62"/>
    <p:sldId id="331" r:id="rId63"/>
    <p:sldId id="332" r:id="rId64"/>
    <p:sldId id="333" r:id="rId65"/>
    <p:sldId id="334" r:id="rId66"/>
    <p:sldId id="335" r:id="rId67"/>
    <p:sldId id="392" r:id="rId68"/>
    <p:sldId id="393" r:id="rId69"/>
    <p:sldId id="394" r:id="rId70"/>
    <p:sldId id="336" r:id="rId71"/>
    <p:sldId id="337" r:id="rId72"/>
    <p:sldId id="338" r:id="rId73"/>
    <p:sldId id="339" r:id="rId74"/>
    <p:sldId id="340" r:id="rId75"/>
    <p:sldId id="341" r:id="rId76"/>
    <p:sldId id="342" r:id="rId77"/>
    <p:sldId id="343" r:id="rId78"/>
    <p:sldId id="344" r:id="rId79"/>
    <p:sldId id="345" r:id="rId80"/>
    <p:sldId id="346" r:id="rId81"/>
    <p:sldId id="348" r:id="rId82"/>
    <p:sldId id="347" r:id="rId83"/>
    <p:sldId id="349" r:id="rId84"/>
    <p:sldId id="350" r:id="rId85"/>
    <p:sldId id="353" r:id="rId86"/>
    <p:sldId id="351" r:id="rId87"/>
    <p:sldId id="357" r:id="rId88"/>
    <p:sldId id="355" r:id="rId89"/>
    <p:sldId id="356" r:id="rId90"/>
    <p:sldId id="358" r:id="rId91"/>
    <p:sldId id="359" r:id="rId92"/>
    <p:sldId id="360" r:id="rId93"/>
    <p:sldId id="354" r:id="rId94"/>
    <p:sldId id="361" r:id="rId95"/>
    <p:sldId id="362" r:id="rId96"/>
    <p:sldId id="363" r:id="rId97"/>
    <p:sldId id="364" r:id="rId98"/>
    <p:sldId id="366" r:id="rId99"/>
    <p:sldId id="367" r:id="rId100"/>
    <p:sldId id="368" r:id="rId101"/>
    <p:sldId id="369" r:id="rId102"/>
    <p:sldId id="370" r:id="rId103"/>
    <p:sldId id="395" r:id="rId104"/>
    <p:sldId id="396" r:id="rId105"/>
    <p:sldId id="397" r:id="rId106"/>
    <p:sldId id="398" r:id="rId107"/>
    <p:sldId id="399" r:id="rId108"/>
    <p:sldId id="400" r:id="rId109"/>
    <p:sldId id="401" r:id="rId110"/>
    <p:sldId id="402" r:id="rId111"/>
    <p:sldId id="403" r:id="rId112"/>
    <p:sldId id="404" r:id="rId113"/>
    <p:sldId id="405" r:id="rId114"/>
    <p:sldId id="406" r:id="rId115"/>
    <p:sldId id="407"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5" r:id="rId129"/>
    <p:sldId id="383" r:id="rId130"/>
    <p:sldId id="384" r:id="rId131"/>
    <p:sldId id="386" r:id="rId132"/>
    <p:sldId id="387" r:id="rId133"/>
    <p:sldId id="388" r:id="rId134"/>
    <p:sldId id="389" r:id="rId135"/>
    <p:sldId id="390" r:id="rId136"/>
    <p:sldId id="391" r:id="rId137"/>
    <p:sldId id="269" r:id="rId1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60"/>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xmlns=""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09-09-2024</a:t>
            </a:fld>
            <a:endParaRPr lang="en-IN"/>
          </a:p>
        </p:txBody>
      </p:sp>
      <p:sp>
        <p:nvSpPr>
          <p:cNvPr id="4" name="Footer Placeholder 3">
            <a:extLst>
              <a:ext uri="{FF2B5EF4-FFF2-40B4-BE49-F238E27FC236}">
                <a16:creationId xmlns:a16="http://schemas.microsoft.com/office/drawing/2014/main" xmlns=""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xmlns=""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09-09-2024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6585D36-9B88-4BC2-915C-54E4566DB10B}"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
        <p:nvSpPr>
          <p:cNvPr id="7" name="TextBox 6"/>
          <p:cNvSpPr txBox="1"/>
          <p:nvPr userDrawn="1"/>
        </p:nvSpPr>
        <p:spPr>
          <a:xfrm rot="19933014">
            <a:off x="2298699" y="2756165"/>
            <a:ext cx="7924800" cy="707886"/>
          </a:xfrm>
          <a:prstGeom prst="rect">
            <a:avLst/>
          </a:prstGeom>
          <a:noFill/>
        </p:spPr>
        <p:txBody>
          <a:bodyPr wrap="square" rtlCol="0">
            <a:spAutoFit/>
          </a:bodyPr>
          <a:lstStyle/>
          <a:p>
            <a:pPr algn="l"/>
            <a:r>
              <a:rPr lang="en-US" sz="40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0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7E98CC-9D1B-4C5B-9B7C-76AC3755A270}"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EC9E13-99D7-493F-B56F-99E169BC5CB7}"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15B6AF-41FD-4077-A30F-B79DEABBF3EB}" type="datetime1">
              <a:rPr lang="en-IN" smtClean="0"/>
              <a:t>09-09-2024</a:t>
            </a:fld>
            <a:endParaRPr lang="en-IN"/>
          </a:p>
        </p:txBody>
      </p:sp>
      <p:sp>
        <p:nvSpPr>
          <p:cNvPr id="6" name="Footer Placeholder 5"/>
          <p:cNvSpPr>
            <a:spLocks noGrp="1"/>
          </p:cNvSpPr>
          <p:nvPr>
            <p:ph type="ftr" sz="quarter" idx="11"/>
          </p:nvPr>
        </p:nvSpPr>
        <p:spPr/>
        <p:txBody>
          <a:bodyPr/>
          <a:lstStyle/>
          <a:p>
            <a:r>
              <a:rPr lang="en-IN"/>
              <a:t>© R R INSTITUTIONS , BANGALORE</a:t>
            </a:r>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796EE8-3FBE-419B-8777-1744EA93D889}" type="datetime1">
              <a:rPr lang="en-IN" smtClean="0"/>
              <a:t>09-09-2024</a:t>
            </a:fld>
            <a:endParaRPr lang="en-IN"/>
          </a:p>
        </p:txBody>
      </p:sp>
      <p:sp>
        <p:nvSpPr>
          <p:cNvPr id="8" name="Footer Placeholder 7"/>
          <p:cNvSpPr>
            <a:spLocks noGrp="1"/>
          </p:cNvSpPr>
          <p:nvPr>
            <p:ph type="ftr" sz="quarter" idx="11"/>
          </p:nvPr>
        </p:nvSpPr>
        <p:spPr/>
        <p:txBody>
          <a:bodyPr/>
          <a:lstStyle/>
          <a:p>
            <a:r>
              <a:rPr lang="en-IN"/>
              <a:t>© R R INSTITUTIONS , BANGALORE</a:t>
            </a:r>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80BFD6-0733-4ED2-B6F4-143B2650869E}" type="datetime1">
              <a:rPr lang="en-IN" smtClean="0"/>
              <a:t>09-09-2024</a:t>
            </a:fld>
            <a:endParaRPr lang="en-IN"/>
          </a:p>
        </p:txBody>
      </p:sp>
      <p:sp>
        <p:nvSpPr>
          <p:cNvPr id="4" name="Footer Placeholder 3"/>
          <p:cNvSpPr>
            <a:spLocks noGrp="1"/>
          </p:cNvSpPr>
          <p:nvPr>
            <p:ph type="ftr" sz="quarter" idx="11"/>
          </p:nvPr>
        </p:nvSpPr>
        <p:spPr/>
        <p:txBody>
          <a:bodyPr/>
          <a:lstStyle/>
          <a:p>
            <a:r>
              <a:rPr lang="en-IN"/>
              <a:t>© R R INSTITUTIONS , BANGALORE</a:t>
            </a:r>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F00219-74BB-4800-8AA0-D13D4082EF46}" type="datetime1">
              <a:rPr lang="en-IN" smtClean="0"/>
              <a:t>09-09-2024</a:t>
            </a:fld>
            <a:endParaRPr lang="en-IN"/>
          </a:p>
        </p:txBody>
      </p:sp>
      <p:sp>
        <p:nvSpPr>
          <p:cNvPr id="3" name="Footer Placeholder 2"/>
          <p:cNvSpPr>
            <a:spLocks noGrp="1"/>
          </p:cNvSpPr>
          <p:nvPr>
            <p:ph type="ftr" sz="quarter" idx="11"/>
          </p:nvPr>
        </p:nvSpPr>
        <p:spPr/>
        <p:txBody>
          <a:bodyPr/>
          <a:lstStyle/>
          <a:p>
            <a:r>
              <a:rPr lang="en-IN"/>
              <a:t>© R R INSTITUTIONS , BANGALORE</a:t>
            </a:r>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D98EEB-8943-4070-82B9-48F073792E87}" type="datetime1">
              <a:rPr lang="en-IN" smtClean="0"/>
              <a:t>09-09-2024</a:t>
            </a:fld>
            <a:endParaRPr lang="en-IN"/>
          </a:p>
        </p:txBody>
      </p:sp>
      <p:sp>
        <p:nvSpPr>
          <p:cNvPr id="6" name="Footer Placeholder 5"/>
          <p:cNvSpPr>
            <a:spLocks noGrp="1"/>
          </p:cNvSpPr>
          <p:nvPr>
            <p:ph type="ftr" sz="quarter" idx="11"/>
          </p:nvPr>
        </p:nvSpPr>
        <p:spPr/>
        <p:txBody>
          <a:bodyPr/>
          <a:lstStyle/>
          <a:p>
            <a:r>
              <a:rPr lang="en-IN"/>
              <a:t>© R R INSTITUTIONS , BANGALORE</a:t>
            </a:r>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D91E6B-6F14-4CFA-ABE1-229FB030C158}" type="datetime1">
              <a:rPr lang="en-IN" smtClean="0"/>
              <a:t>09-09-2024</a:t>
            </a:fld>
            <a:endParaRPr lang="en-IN"/>
          </a:p>
        </p:txBody>
      </p:sp>
      <p:sp>
        <p:nvSpPr>
          <p:cNvPr id="6" name="Footer Placeholder 5"/>
          <p:cNvSpPr>
            <a:spLocks noGrp="1"/>
          </p:cNvSpPr>
          <p:nvPr>
            <p:ph type="ftr" sz="quarter" idx="11"/>
          </p:nvPr>
        </p:nvSpPr>
        <p:spPr/>
        <p:txBody>
          <a:bodyPr/>
          <a:lstStyle/>
          <a:p>
            <a:r>
              <a:rPr lang="en-IN"/>
              <a:t>© R R INSTITUTIONS , BANGALORE</a:t>
            </a:r>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C937556-1A5C-48EA-831F-C808AC561DA1}"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371B70-DB00-4527-89D9-C166D35B4421}" type="datetime1">
              <a:rPr lang="en-IN" smtClean="0"/>
              <a:t>09-09-2024</a:t>
            </a:fld>
            <a:endParaRPr lang="en-IN"/>
          </a:p>
        </p:txBody>
      </p:sp>
      <p:sp>
        <p:nvSpPr>
          <p:cNvPr id="5" name="Footer Placeholder 4"/>
          <p:cNvSpPr>
            <a:spLocks noGrp="1"/>
          </p:cNvSpPr>
          <p:nvPr>
            <p:ph type="ftr" sz="quarter" idx="11"/>
          </p:nvPr>
        </p:nvSpPr>
        <p:spPr/>
        <p:txBody>
          <a:bodyPr/>
          <a:lstStyle/>
          <a:p>
            <a:r>
              <a:rPr lang="en-IN"/>
              <a:t>© R R INSTITUTIONS , BANGALORE</a:t>
            </a:r>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CD456D-6B40-4E42-86AC-EACDFF2146DA}" type="datetime1">
              <a:rPr lang="en-IN" smtClean="0"/>
              <a:t>09-09-2024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a:t>© R R INSTITUTIONS , BANGALORE</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sp>
        <p:nvSpPr>
          <p:cNvPr id="8" name="Flowchart: Process 7"/>
          <p:cNvSpPr/>
          <p:nvPr userDrawn="1"/>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0"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em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em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0.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6.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7.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0.jp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1.jp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3.jp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4.jp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7.jp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8.jp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6.jp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jp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8.jp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8.jp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1.jp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2.jp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3.jp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6.jp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jp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jp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4.jp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5.jp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D8957920-506D-4F31-9CB9-011BD525C6C5}"/>
              </a:ext>
            </a:extLst>
          </p:cNvPr>
          <p:cNvSpPr txBox="1"/>
          <p:nvPr/>
        </p:nvSpPr>
        <p:spPr>
          <a:xfrm>
            <a:off x="2166934" y="223147"/>
            <a:ext cx="7848600" cy="707886"/>
          </a:xfrm>
          <a:prstGeom prst="rect">
            <a:avLst/>
          </a:prstGeom>
          <a:noFill/>
        </p:spPr>
        <p:txBody>
          <a:bodyPr wrap="square" rtlCol="0">
            <a:spAutoFit/>
          </a:bodyPr>
          <a:lstStyle/>
          <a:p>
            <a:pPr algn="ctr"/>
            <a:r>
              <a:rPr lang="en-IN" sz="4000" b="1" u="sng" dirty="0">
                <a:latin typeface="Times New Roman" panose="02020603050405020304" pitchFamily="18" charset="0"/>
                <a:cs typeface="Times New Roman" panose="02020603050405020304" pitchFamily="18" charset="0"/>
              </a:rPr>
              <a:t>MEDICINAL CHEMISTRY-III</a:t>
            </a:r>
            <a:endParaRPr lang="en-IN" sz="2800" b="1" u="sng"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xmlns="" id="{E5D32C6D-EED6-45D3-B2F4-4A294908127E}"/>
              </a:ext>
            </a:extLst>
          </p:cNvPr>
          <p:cNvSpPr txBox="1"/>
          <p:nvPr/>
        </p:nvSpPr>
        <p:spPr>
          <a:xfrm>
            <a:off x="2166934" y="2843110"/>
            <a:ext cx="7848600" cy="707886"/>
          </a:xfrm>
          <a:prstGeom prst="rect">
            <a:avLst/>
          </a:prstGeom>
          <a:noFill/>
        </p:spPr>
        <p:txBody>
          <a:bodyPr wrap="square" rtlCol="0">
            <a:spAutoFit/>
          </a:bodyPr>
          <a:lstStyle/>
          <a:p>
            <a:pPr algn="ctr"/>
            <a:r>
              <a:rPr lang="en-IN" sz="4000" b="1" u="sng" dirty="0">
                <a:solidFill>
                  <a:srgbClr val="FF0000"/>
                </a:solidFill>
                <a:latin typeface="Times New Roman" panose="02020603050405020304" pitchFamily="18" charset="0"/>
                <a:cs typeface="Times New Roman" panose="02020603050405020304" pitchFamily="18" charset="0"/>
              </a:rPr>
              <a:t>ANTIBIOTICS</a:t>
            </a:r>
            <a:endParaRPr lang="en-IN" sz="1600" u="sng" dirty="0">
              <a:solidFill>
                <a:srgbClr val="FF0000"/>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3" y="-12879"/>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a:buFont typeface="Wingdings" panose="05000000000000000000" pitchFamily="2" charset="2"/>
              <a:buChar char="v"/>
            </a:pPr>
            <a:endParaRPr lang="en-IN" sz="1800" dirty="0">
              <a:latin typeface="Times New Roman" pitchFamily="18" charset="0"/>
              <a:cs typeface="Times New Roman" pitchFamily="18" charset="0"/>
            </a:endParaRPr>
          </a:p>
          <a:p>
            <a:pPr algn="l"/>
            <a:endParaRPr lang="en-IN" sz="1800" dirty="0">
              <a:latin typeface="Times New Roman" pitchFamily="18" charset="0"/>
              <a:cs typeface="Times New Roman" pitchFamily="18" charset="0"/>
            </a:endParaRPr>
          </a:p>
          <a:p>
            <a:pPr marL="285750" indent="-285750" algn="l">
              <a:lnSpc>
                <a:spcPct val="100000"/>
              </a:lnSpc>
              <a:buFont typeface="Wingdings" panose="05000000000000000000" pitchFamily="2" charset="2"/>
              <a:buChar char="v"/>
            </a:pPr>
            <a:r>
              <a:rPr lang="en-IN" sz="1800" b="1" dirty="0">
                <a:solidFill>
                  <a:srgbClr val="FF0000"/>
                </a:solidFill>
                <a:latin typeface="Times New Roman" pitchFamily="18" charset="0"/>
                <a:cs typeface="Times New Roman" pitchFamily="18" charset="0"/>
              </a:rPr>
              <a:t>Antibiotic</a:t>
            </a:r>
            <a:r>
              <a:rPr lang="en-IN" sz="1800" dirty="0">
                <a:latin typeface="Times New Roman" pitchFamily="18" charset="0"/>
                <a:cs typeface="Times New Roman" pitchFamily="18" charset="0"/>
              </a:rPr>
              <a:t> is a chemical compound that inhibits or abolishes the growth of microorganisms, such as bacteria,</a:t>
            </a:r>
          </a:p>
          <a:p>
            <a:pPr algn="l">
              <a:lnSpc>
                <a:spcPct val="100000"/>
              </a:lnSpc>
            </a:pPr>
            <a:r>
              <a:rPr lang="en-IN" sz="1800" dirty="0">
                <a:latin typeface="Times New Roman" pitchFamily="18" charset="0"/>
                <a:cs typeface="Times New Roman" pitchFamily="18" charset="0"/>
              </a:rPr>
              <a:t>     fungi or </a:t>
            </a:r>
            <a:r>
              <a:rPr lang="en-IN" sz="1800">
                <a:latin typeface="Times New Roman" pitchFamily="18" charset="0"/>
                <a:cs typeface="Times New Roman" pitchFamily="18" charset="0"/>
              </a:rPr>
              <a:t>protozoans.</a:t>
            </a:r>
          </a:p>
          <a:p>
            <a:pPr algn="l">
              <a:lnSpc>
                <a:spcPct val="100000"/>
              </a:lnSpc>
            </a:pPr>
            <a:endParaRPr lang="en-IN" sz="1800" dirty="0">
              <a:latin typeface="Times New Roman" pitchFamily="18" charset="0"/>
              <a:cs typeface="Times New Roman" pitchFamily="18" charset="0"/>
            </a:endParaRPr>
          </a:p>
          <a:p>
            <a:pPr marL="285750" indent="-285750" algn="l">
              <a:lnSpc>
                <a:spcPct val="200000"/>
              </a:lnSpc>
              <a:buFont typeface="Wingdings" panose="05000000000000000000" pitchFamily="2" charset="2"/>
              <a:buChar char="v"/>
            </a:pPr>
            <a:r>
              <a:rPr lang="en-IN" sz="1800" dirty="0">
                <a:latin typeface="Times New Roman" pitchFamily="18" charset="0"/>
                <a:cs typeface="Times New Roman" pitchFamily="18" charset="0"/>
              </a:rPr>
              <a:t>It also includes any agent with biological activity against living organisms.</a:t>
            </a:r>
          </a:p>
          <a:p>
            <a:pPr algn="l">
              <a:lnSpc>
                <a:spcPct val="200000"/>
              </a:lnSpc>
            </a:pPr>
            <a:endParaRPr lang="en-IN" sz="1800" dirty="0">
              <a:latin typeface="Times New Roman" pitchFamily="18" charset="0"/>
              <a:cs typeface="Times New Roman" pitchFamily="18" charset="0"/>
            </a:endParaRPr>
          </a:p>
          <a:p>
            <a:pPr marL="285750" indent="-285750" algn="l">
              <a:lnSpc>
                <a:spcPct val="100000"/>
              </a:lnSpc>
              <a:buFont typeface="Wingdings" panose="05000000000000000000" pitchFamily="2" charset="2"/>
              <a:buChar char="v"/>
            </a:pPr>
            <a:r>
              <a:rPr lang="en-IN" sz="1800" dirty="0">
                <a:latin typeface="Times New Roman" pitchFamily="18" charset="0"/>
                <a:cs typeface="Times New Roman" pitchFamily="18" charset="0"/>
              </a:rPr>
              <a:t>The term ‘</a:t>
            </a:r>
            <a:r>
              <a:rPr lang="en-IN" sz="1800" b="1" dirty="0">
                <a:solidFill>
                  <a:srgbClr val="FF0000"/>
                </a:solidFill>
                <a:latin typeface="Times New Roman" pitchFamily="18" charset="0"/>
                <a:cs typeface="Times New Roman" pitchFamily="18" charset="0"/>
              </a:rPr>
              <a:t>Antibiotic</a:t>
            </a:r>
            <a:r>
              <a:rPr lang="en-IN" sz="1800" dirty="0">
                <a:latin typeface="Times New Roman" pitchFamily="18" charset="0"/>
                <a:cs typeface="Times New Roman" pitchFamily="18" charset="0"/>
              </a:rPr>
              <a:t>’ commonly used to refer any substance with </a:t>
            </a:r>
            <a:r>
              <a:rPr lang="en-IN" sz="1800" dirty="0">
                <a:solidFill>
                  <a:srgbClr val="C00000"/>
                </a:solidFill>
                <a:latin typeface="Times New Roman" pitchFamily="18" charset="0"/>
                <a:cs typeface="Times New Roman" pitchFamily="18" charset="0"/>
              </a:rPr>
              <a:t>Antibacterial, Antifungal or Antiparasitical</a:t>
            </a:r>
          </a:p>
          <a:p>
            <a:pPr algn="l">
              <a:lnSpc>
                <a:spcPct val="100000"/>
              </a:lnSpc>
            </a:pPr>
            <a:r>
              <a:rPr lang="en-IN" sz="1800" dirty="0">
                <a:latin typeface="Times New Roman" pitchFamily="18" charset="0"/>
                <a:cs typeface="Times New Roman" pitchFamily="18" charset="0"/>
              </a:rPr>
              <a:t>     activity.</a:t>
            </a:r>
          </a:p>
          <a:p>
            <a:pPr algn="l"/>
            <a:endParaRPr lang="en-IN" sz="1600" b="1" dirty="0">
              <a:latin typeface="Times New Roman" pitchFamily="18" charset="0"/>
              <a:cs typeface="Times New Roman"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endParaRPr>
          </a:p>
          <a:p>
            <a:r>
              <a:rPr lang="en-IN" sz="1800" b="1" dirty="0">
                <a:latin typeface="Times New Roman" pitchFamily="18" charset="0"/>
                <a:cs typeface="Times New Roman" pitchFamily="18" charset="0"/>
              </a:rPr>
              <a:t>HISTORY</a:t>
            </a:r>
          </a:p>
          <a:p>
            <a:pPr algn="l"/>
            <a:endParaRPr lang="en-IN" sz="1800" dirty="0">
              <a:latin typeface="Times New Roman" pitchFamily="18" charset="0"/>
              <a:cs typeface="Times New Roman" pitchFamily="18" charset="0"/>
            </a:endParaRPr>
          </a:p>
          <a:p>
            <a:pPr marL="285750" indent="-285750" algn="l">
              <a:lnSpc>
                <a:spcPct val="100000"/>
              </a:lnSpc>
              <a:buFont typeface="Wingdings" panose="05000000000000000000" pitchFamily="2" charset="2"/>
              <a:buChar char="§"/>
            </a:pPr>
            <a:r>
              <a:rPr lang="en-IN" sz="1800" dirty="0">
                <a:latin typeface="Times New Roman" pitchFamily="18" charset="0"/>
                <a:cs typeface="Times New Roman" pitchFamily="18" charset="0"/>
              </a:rPr>
              <a:t>Potent antibiotic compounds for the treatment of human diseases caused by </a:t>
            </a:r>
            <a:r>
              <a:rPr lang="en-IN" sz="1800" b="1" dirty="0">
                <a:latin typeface="Times New Roman" pitchFamily="18" charset="0"/>
                <a:cs typeface="Times New Roman" pitchFamily="18" charset="0"/>
              </a:rPr>
              <a:t>bacteria</a:t>
            </a:r>
            <a:r>
              <a:rPr lang="en-IN" sz="1800" dirty="0">
                <a:latin typeface="Times New Roman" pitchFamily="18" charset="0"/>
                <a:cs typeface="Times New Roman" pitchFamily="18" charset="0"/>
              </a:rPr>
              <a:t> such as </a:t>
            </a:r>
            <a:r>
              <a:rPr lang="en-IN" sz="1800" b="1" dirty="0">
                <a:latin typeface="Times New Roman" pitchFamily="18" charset="0"/>
                <a:cs typeface="Times New Roman" pitchFamily="18" charset="0"/>
              </a:rPr>
              <a:t>tuberculosis, plague or leprosy</a:t>
            </a:r>
            <a:r>
              <a:rPr lang="en-IN" sz="1800" dirty="0">
                <a:latin typeface="Times New Roman" pitchFamily="18" charset="0"/>
                <a:cs typeface="Times New Roman" pitchFamily="18" charset="0"/>
              </a:rPr>
              <a:t> were not isolated and identified until </a:t>
            </a:r>
            <a:r>
              <a:rPr lang="en-IN" sz="1800" b="1" dirty="0">
                <a:latin typeface="Times New Roman" pitchFamily="18" charset="0"/>
                <a:cs typeface="Times New Roman" pitchFamily="18" charset="0"/>
              </a:rPr>
              <a:t>twentieth century</a:t>
            </a:r>
            <a:r>
              <a:rPr lang="en-IN" sz="1800" dirty="0">
                <a:latin typeface="Times New Roman" pitchFamily="18" charset="0"/>
                <a:cs typeface="Times New Roman" pitchFamily="18" charset="0"/>
              </a:rPr>
              <a:t>.</a:t>
            </a:r>
          </a:p>
          <a:p>
            <a:pPr algn="l">
              <a:lnSpc>
                <a:spcPct val="100000"/>
              </a:lnSpc>
            </a:pPr>
            <a:endParaRPr lang="en-IN" sz="1800" dirty="0">
              <a:latin typeface="Times New Roman" pitchFamily="18" charset="0"/>
              <a:cs typeface="Times New Roman" pitchFamily="18" charset="0"/>
            </a:endParaRPr>
          </a:p>
          <a:p>
            <a:pPr marL="285750" indent="-285750" algn="l">
              <a:lnSpc>
                <a:spcPct val="100000"/>
              </a:lnSpc>
              <a:buFont typeface="Wingdings" panose="05000000000000000000" pitchFamily="2" charset="2"/>
              <a:buChar char="§"/>
            </a:pPr>
            <a:r>
              <a:rPr lang="en-IN" sz="1800" dirty="0">
                <a:latin typeface="Times New Roman" pitchFamily="18" charset="0"/>
                <a:cs typeface="Times New Roman" pitchFamily="18" charset="0"/>
              </a:rPr>
              <a:t>The first known use of antibiotics was by the ancient </a:t>
            </a:r>
            <a:r>
              <a:rPr lang="en-IN" sz="1800" b="1" dirty="0">
                <a:latin typeface="Times New Roman" pitchFamily="18" charset="0"/>
                <a:cs typeface="Times New Roman" pitchFamily="18" charset="0"/>
              </a:rPr>
              <a:t>Chinese over 2,500 years ago</a:t>
            </a:r>
            <a:r>
              <a:rPr lang="en-IN" sz="1800" dirty="0">
                <a:latin typeface="Times New Roman" pitchFamily="18" charset="0"/>
                <a:cs typeface="Times New Roman" pitchFamily="18" charset="0"/>
              </a:rPr>
              <a:t>.</a:t>
            </a:r>
          </a:p>
          <a:p>
            <a:pPr algn="l">
              <a:lnSpc>
                <a:spcPct val="100000"/>
              </a:lnSpc>
            </a:pPr>
            <a:endParaRPr lang="en-IN" sz="1800" dirty="0">
              <a:latin typeface="Times New Roman" pitchFamily="18" charset="0"/>
              <a:cs typeface="Times New Roman" pitchFamily="18" charset="0"/>
            </a:endParaRPr>
          </a:p>
          <a:p>
            <a:pPr marL="285750" indent="-285750" algn="l">
              <a:lnSpc>
                <a:spcPct val="100000"/>
              </a:lnSpc>
              <a:buFont typeface="Wingdings" panose="05000000000000000000" pitchFamily="2" charset="2"/>
              <a:buChar char="§"/>
            </a:pPr>
            <a:r>
              <a:rPr lang="en-IN" sz="1800" dirty="0">
                <a:latin typeface="Times New Roman" pitchFamily="18" charset="0"/>
                <a:cs typeface="Times New Roman" pitchFamily="18" charset="0"/>
              </a:rPr>
              <a:t>Many other ancient cultures, including the ancient </a:t>
            </a:r>
            <a:r>
              <a:rPr lang="en-IN" sz="1800" b="1" dirty="0">
                <a:latin typeface="Times New Roman" pitchFamily="18" charset="0"/>
                <a:cs typeface="Times New Roman" pitchFamily="18" charset="0"/>
              </a:rPr>
              <a:t>Egyptians</a:t>
            </a:r>
            <a:r>
              <a:rPr lang="en-IN" sz="1800" dirty="0">
                <a:latin typeface="Times New Roman" pitchFamily="18" charset="0"/>
                <a:cs typeface="Times New Roman" pitchFamily="18" charset="0"/>
              </a:rPr>
              <a:t> and ancient </a:t>
            </a:r>
            <a:r>
              <a:rPr lang="en-IN" sz="1800" b="1" dirty="0">
                <a:latin typeface="Times New Roman" pitchFamily="18" charset="0"/>
                <a:cs typeface="Times New Roman" pitchFamily="18" charset="0"/>
              </a:rPr>
              <a:t>Greeks</a:t>
            </a:r>
            <a:r>
              <a:rPr lang="en-IN" sz="1800" dirty="0">
                <a:latin typeface="Times New Roman" pitchFamily="18" charset="0"/>
                <a:cs typeface="Times New Roman" pitchFamily="18" charset="0"/>
              </a:rPr>
              <a:t> already used molds and plants to treat infections, owing to the production of antibiotic substances by these organisms. At that time, however, the compounds having antibiotic activity present in molds or plants were unknown.</a:t>
            </a:r>
          </a:p>
          <a:p>
            <a:pPr algn="l">
              <a:lnSpc>
                <a:spcPct val="100000"/>
              </a:lnSpc>
            </a:pPr>
            <a:endParaRPr lang="en-IN" sz="1800" dirty="0">
              <a:latin typeface="Times New Roman" pitchFamily="18" charset="0"/>
              <a:cs typeface="Times New Roman" pitchFamily="18" charset="0"/>
            </a:endParaRPr>
          </a:p>
          <a:p>
            <a:pPr marL="285750" indent="-285750" algn="l">
              <a:lnSpc>
                <a:spcPct val="100000"/>
              </a:lnSpc>
              <a:buFont typeface="Wingdings" panose="05000000000000000000" pitchFamily="2" charset="2"/>
              <a:buChar char="§"/>
            </a:pPr>
            <a:r>
              <a:rPr lang="en-IN" sz="1800" dirty="0">
                <a:latin typeface="Times New Roman" pitchFamily="18" charset="0"/>
                <a:cs typeface="Times New Roman" pitchFamily="18" charset="0"/>
              </a:rPr>
              <a:t>The antibiotic properties of Penicillium spp. Were first described in France by </a:t>
            </a:r>
            <a:r>
              <a:rPr lang="en-IN" sz="1800" b="1" dirty="0">
                <a:latin typeface="Times New Roman" pitchFamily="18" charset="0"/>
                <a:cs typeface="Times New Roman" pitchFamily="18" charset="0"/>
              </a:rPr>
              <a:t>Ernest Duchense </a:t>
            </a:r>
            <a:r>
              <a:rPr lang="en-IN" sz="1800" dirty="0">
                <a:latin typeface="Times New Roman" pitchFamily="18" charset="0"/>
                <a:cs typeface="Times New Roman" pitchFamily="18" charset="0"/>
              </a:rPr>
              <a:t>in </a:t>
            </a:r>
            <a:r>
              <a:rPr lang="en-IN" sz="1800" b="1" dirty="0">
                <a:latin typeface="Times New Roman" pitchFamily="18" charset="0"/>
                <a:cs typeface="Times New Roman" pitchFamily="18" charset="0"/>
              </a:rPr>
              <a:t>1897</a:t>
            </a:r>
            <a:r>
              <a:rPr lang="en-IN" sz="1800" dirty="0">
                <a:latin typeface="Times New Roman" pitchFamily="18" charset="0"/>
                <a:cs typeface="Times New Roman" pitchFamily="18" charset="0"/>
              </a:rPr>
              <a:t>. However, his work went by without much notice from the scientific community until </a:t>
            </a:r>
            <a:r>
              <a:rPr lang="en-IN" sz="1800" b="1" dirty="0">
                <a:latin typeface="Times New Roman" pitchFamily="18" charset="0"/>
                <a:cs typeface="Times New Roman" pitchFamily="18" charset="0"/>
              </a:rPr>
              <a:t>Alexander Fleming’s </a:t>
            </a:r>
            <a:r>
              <a:rPr lang="en-IN" sz="1800" dirty="0">
                <a:latin typeface="Times New Roman" pitchFamily="18" charset="0"/>
                <a:cs typeface="Times New Roman" pitchFamily="18" charset="0"/>
              </a:rPr>
              <a:t>discovered penicillin. </a:t>
            </a:r>
          </a:p>
          <a:p>
            <a:pPr algn="l"/>
            <a:endParaRPr lang="en-IN" sz="1800" dirty="0">
              <a:latin typeface="Times New Roman" pitchFamily="18" charset="0"/>
              <a:cs typeface="Times New Roman" pitchFamily="18" charset="0"/>
            </a:endParaRPr>
          </a:p>
          <a:p>
            <a:pPr algn="l"/>
            <a:endParaRPr lang="en-IN" sz="1800" dirty="0">
              <a:latin typeface="Times New Roman" pitchFamily="18" charset="0"/>
              <a:cs typeface="Times New Roman"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42868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endParaRPr>
          </a:p>
          <a:p>
            <a:r>
              <a:rPr lang="en-IN" sz="1800" b="1" dirty="0">
                <a:latin typeface="Times New Roman" pitchFamily="18" charset="0"/>
                <a:cs typeface="Times New Roman" pitchFamily="18" charset="0"/>
              </a:rPr>
              <a:t>HISTORY</a:t>
            </a:r>
          </a:p>
          <a:p>
            <a:endParaRPr lang="en-IN" sz="1800" b="1" dirty="0">
              <a:latin typeface="Times New Roman" pitchFamily="18" charset="0"/>
              <a:cs typeface="Times New Roman" pitchFamily="18" charset="0"/>
            </a:endParaRPr>
          </a:p>
          <a:p>
            <a:pPr marL="285750" indent="-285750" algn="l">
              <a:lnSpc>
                <a:spcPct val="100000"/>
              </a:lnSpc>
              <a:buFont typeface="Wingdings" panose="05000000000000000000" pitchFamily="2" charset="2"/>
              <a:buChar char="§"/>
            </a:pPr>
            <a:r>
              <a:rPr lang="en-IN" sz="1800" dirty="0">
                <a:latin typeface="Times New Roman" pitchFamily="18" charset="0"/>
                <a:cs typeface="Times New Roman" pitchFamily="18" charset="0"/>
              </a:rPr>
              <a:t>Modern research on antibiotic therapy began in Germany with the development of narrow-spectrum antibiotic Salvarsan by </a:t>
            </a:r>
            <a:r>
              <a:rPr lang="en-IN" sz="1800" b="1" dirty="0">
                <a:latin typeface="Times New Roman" pitchFamily="18" charset="0"/>
                <a:cs typeface="Times New Roman" pitchFamily="18" charset="0"/>
              </a:rPr>
              <a:t>Paul Ehrlich in 1909</a:t>
            </a:r>
            <a:r>
              <a:rPr lang="en-IN" sz="1800" dirty="0">
                <a:latin typeface="Times New Roman" pitchFamily="18" charset="0"/>
                <a:cs typeface="Times New Roman" pitchFamily="18" charset="0"/>
              </a:rPr>
              <a:t>.</a:t>
            </a:r>
          </a:p>
          <a:p>
            <a:pPr algn="l">
              <a:lnSpc>
                <a:spcPct val="100000"/>
              </a:lnSpc>
            </a:pPr>
            <a:endParaRPr lang="en-IN" sz="1800" dirty="0">
              <a:latin typeface="Times New Roman" pitchFamily="18" charset="0"/>
              <a:cs typeface="Times New Roman" pitchFamily="18" charset="0"/>
            </a:endParaRPr>
          </a:p>
          <a:p>
            <a:pPr marL="285750" indent="-285750" algn="l">
              <a:lnSpc>
                <a:spcPct val="100000"/>
              </a:lnSpc>
              <a:buFont typeface="Wingdings" panose="05000000000000000000" pitchFamily="2" charset="2"/>
              <a:buChar char="§"/>
            </a:pPr>
            <a:r>
              <a:rPr lang="en-IN" sz="1800" dirty="0">
                <a:latin typeface="Times New Roman" pitchFamily="18" charset="0"/>
                <a:cs typeface="Times New Roman" pitchFamily="18" charset="0"/>
              </a:rPr>
              <a:t>Antibiotics were further developed in Britain following the re-discovery of Penicillin in </a:t>
            </a:r>
            <a:r>
              <a:rPr lang="en-IN" sz="1800" b="1" dirty="0">
                <a:latin typeface="Times New Roman" pitchFamily="18" charset="0"/>
                <a:cs typeface="Times New Roman" pitchFamily="18" charset="0"/>
              </a:rPr>
              <a:t>1928 by Alexander Fleming. </a:t>
            </a:r>
          </a:p>
          <a:p>
            <a:pPr algn="l">
              <a:lnSpc>
                <a:spcPct val="100000"/>
              </a:lnSpc>
            </a:pPr>
            <a:endParaRPr lang="en-IN" sz="1800" dirty="0">
              <a:latin typeface="Times New Roman" pitchFamily="18" charset="0"/>
              <a:cs typeface="Times New Roman" pitchFamily="18" charset="0"/>
            </a:endParaRPr>
          </a:p>
          <a:p>
            <a:pPr marL="285750" indent="-285750" algn="l">
              <a:lnSpc>
                <a:spcPct val="100000"/>
              </a:lnSpc>
              <a:buFont typeface="Wingdings" panose="05000000000000000000" pitchFamily="2" charset="2"/>
              <a:buChar char="§"/>
            </a:pPr>
            <a:r>
              <a:rPr lang="en-IN" sz="1800" dirty="0">
                <a:latin typeface="Times New Roman" pitchFamily="18" charset="0"/>
                <a:cs typeface="Times New Roman" pitchFamily="18" charset="0"/>
              </a:rPr>
              <a:t>Antibiotic was originally used to refer only to substances extracted from a fungus or other microorganism, but has come to include also the many synthetic and semisynthetic drugs that have antibacterial effects.</a:t>
            </a:r>
          </a:p>
          <a:p>
            <a:pPr marL="285750" indent="-285750" algn="l">
              <a:lnSpc>
                <a:spcPct val="100000"/>
              </a:lnSpc>
              <a:buFont typeface="Wingdings" panose="05000000000000000000" pitchFamily="2" charset="2"/>
              <a:buChar char="§"/>
            </a:pPr>
            <a:endParaRPr lang="en-IN" sz="1800" dirty="0">
              <a:latin typeface="Times New Roman" pitchFamily="18" charset="0"/>
              <a:cs typeface="Times New Roman" pitchFamily="18" charset="0"/>
            </a:endParaRPr>
          </a:p>
          <a:p>
            <a:pPr algn="l"/>
            <a:endParaRPr lang="en-IN" sz="1800" dirty="0">
              <a:latin typeface="Times New Roman" pitchFamily="18" charset="0"/>
              <a:cs typeface="Times New Roman" pitchFamily="18" charset="0"/>
            </a:endParaRPr>
          </a:p>
          <a:p>
            <a:pPr algn="l"/>
            <a:endParaRPr lang="en-IN" sz="1800" dirty="0">
              <a:latin typeface="Times New Roman" pitchFamily="18" charset="0"/>
              <a:cs typeface="Times New Roman"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081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endParaRPr>
          </a:p>
          <a:p>
            <a:r>
              <a:rPr lang="en-IN" sz="1800" b="1" dirty="0">
                <a:latin typeface="Times New Roman" pitchFamily="18" charset="0"/>
                <a:cs typeface="Times New Roman" pitchFamily="18" charset="0"/>
              </a:rPr>
              <a:t>CLASSIFICATION</a:t>
            </a:r>
          </a:p>
          <a:p>
            <a:endParaRPr lang="en-IN" sz="1800" b="1" dirty="0">
              <a:latin typeface="Times New Roman" pitchFamily="18" charset="0"/>
              <a:cs typeface="Times New Roman" pitchFamily="18" charset="0"/>
            </a:endParaRPr>
          </a:p>
          <a:p>
            <a:pPr marL="400050" indent="-400050" algn="l">
              <a:buAutoNum type="romanUcPeriod"/>
            </a:pPr>
            <a:r>
              <a:rPr lang="en-IN" sz="1800" b="1" dirty="0">
                <a:latin typeface="Times New Roman" pitchFamily="18" charset="0"/>
                <a:cs typeface="Times New Roman" pitchFamily="18" charset="0"/>
              </a:rPr>
              <a:t>Based on chemical structure:</a:t>
            </a:r>
            <a:endParaRPr lang="en-IN" sz="1800" dirty="0">
              <a:latin typeface="Times New Roman" pitchFamily="18" charset="0"/>
              <a:cs typeface="Times New Roman" pitchFamily="18" charset="0"/>
            </a:endParaRPr>
          </a:p>
          <a:p>
            <a:pPr algn="l"/>
            <a:r>
              <a:rPr lang="en-IN" sz="1800" b="1" dirty="0">
                <a:latin typeface="Times New Roman" pitchFamily="18" charset="0"/>
                <a:cs typeface="Times New Roman" pitchFamily="18" charset="0"/>
              </a:rPr>
              <a:t>       i) </a:t>
            </a:r>
            <a:r>
              <a:rPr lang="en-IN" sz="1800" b="1" dirty="0">
                <a:latin typeface="Times New Roman" pitchFamily="18" charset="0"/>
                <a:cs typeface="Times New Roman" pitchFamily="18" charset="0"/>
                <a:sym typeface="Symbol" panose="05050102010706020507" pitchFamily="18" charset="2"/>
              </a:rPr>
              <a:t>-Lactam antibiotics           </a:t>
            </a:r>
            <a:r>
              <a:rPr lang="en-IN" sz="1800" b="1" dirty="0">
                <a:solidFill>
                  <a:srgbClr val="FF0000"/>
                </a:solidFill>
                <a:latin typeface="Times New Roman" pitchFamily="18" charset="0"/>
                <a:cs typeface="Times New Roman" pitchFamily="18" charset="0"/>
                <a:sym typeface="Symbol" panose="05050102010706020507" pitchFamily="18" charset="2"/>
              </a:rPr>
              <a:t>:</a:t>
            </a:r>
            <a:r>
              <a:rPr lang="en-IN" sz="1800" dirty="0">
                <a:solidFill>
                  <a:srgbClr val="FF0000"/>
                </a:solidFill>
                <a:latin typeface="Times New Roman" pitchFamily="18" charset="0"/>
                <a:cs typeface="Times New Roman" pitchFamily="18" charset="0"/>
                <a:sym typeface="Symbol" panose="05050102010706020507" pitchFamily="18" charset="2"/>
              </a:rPr>
              <a:t> Penicillins, Cephalosporins, Monobactams, Carbepenems.</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ii) Aminoglycoside antibiotics :</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Streptomycin, Neomycin</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Kanamycin</a:t>
            </a:r>
            <a:r>
              <a:rPr lang="en-IN" sz="1800" dirty="0">
                <a:latin typeface="Times New Roman" pitchFamily="18" charset="0"/>
                <a:cs typeface="Times New Roman" pitchFamily="18" charset="0"/>
                <a:sym typeface="Symbol" panose="05050102010706020507" pitchFamily="18" charset="2"/>
              </a:rPr>
              <a:t>, Paramomycin</a:t>
            </a:r>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Gentamycin,</a:t>
            </a:r>
          </a:p>
          <a:p>
            <a:pPr algn="l"/>
            <a:r>
              <a:rPr lang="en-IN" sz="1800" dirty="0">
                <a:latin typeface="Times New Roman" pitchFamily="18" charset="0"/>
                <a:cs typeface="Times New Roman" pitchFamily="18" charset="0"/>
                <a:sym typeface="Symbol" panose="05050102010706020507" pitchFamily="18" charset="2"/>
              </a:rPr>
              <a:t>                                                            Amikacin, Tobramycin, Netilmicin, Sisomicin, Spectinomycin.</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iii) </a:t>
            </a:r>
            <a:r>
              <a:rPr lang="en-IN" sz="1800" b="1" dirty="0" err="1">
                <a:latin typeface="Times New Roman" pitchFamily="18" charset="0"/>
                <a:cs typeface="Times New Roman" pitchFamily="18" charset="0"/>
                <a:sym typeface="Symbol" panose="05050102010706020507" pitchFamily="18" charset="2"/>
              </a:rPr>
              <a:t>Tetracyclines</a:t>
            </a:r>
            <a:r>
              <a:rPr lang="en-IN" sz="1800" b="1" dirty="0">
                <a:latin typeface="Times New Roman" pitchFamily="18" charset="0"/>
                <a:cs typeface="Times New Roman" pitchFamily="18" charset="0"/>
                <a:sym typeface="Symbol" panose="05050102010706020507" pitchFamily="18" charset="2"/>
              </a:rPr>
              <a:t>                        : </a:t>
            </a:r>
            <a:r>
              <a:rPr lang="en-IN" sz="1800" dirty="0">
                <a:solidFill>
                  <a:srgbClr val="FF0000"/>
                </a:solidFill>
                <a:latin typeface="Times New Roman" pitchFamily="18" charset="0"/>
                <a:cs typeface="Times New Roman" pitchFamily="18" charset="0"/>
                <a:sym typeface="Symbol" panose="05050102010706020507" pitchFamily="18" charset="2"/>
              </a:rPr>
              <a:t>Tetracyclines</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Oxytetracyclines, Chlortetracyclines,</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minocycline, </a:t>
            </a:r>
          </a:p>
          <a:p>
            <a:pPr algn="l"/>
            <a:r>
              <a:rPr lang="en-IN" sz="1800" dirty="0">
                <a:solidFill>
                  <a:srgbClr val="FF0000"/>
                </a:solidFill>
                <a:latin typeface="Times New Roman" pitchFamily="18" charset="0"/>
                <a:cs typeface="Times New Roman" pitchFamily="18" charset="0"/>
                <a:sym typeface="Symbol" panose="05050102010706020507" pitchFamily="18" charset="2"/>
              </a:rPr>
              <a:t>                                                            Doxycyclines, </a:t>
            </a:r>
          </a:p>
          <a:p>
            <a:pPr algn="l"/>
            <a:r>
              <a:rPr lang="en-IN" sz="1800" dirty="0">
                <a:latin typeface="Times New Roman" pitchFamily="18" charset="0"/>
                <a:cs typeface="Times New Roman" pitchFamily="18" charset="0"/>
                <a:sym typeface="Symbol" panose="05050102010706020507" pitchFamily="18" charset="2"/>
              </a:rPr>
              <a:t>                                                           ,Rolitetracyclines, Methacyclines, Demeclocyclines, Meclocyclines.</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iv) Macrolide antibiotics          </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Erythromycin, Clarithromycin, Azithromycin</a:t>
            </a:r>
            <a:r>
              <a:rPr lang="en-IN" sz="1800" dirty="0">
                <a:latin typeface="Times New Roman" pitchFamily="18" charset="0"/>
                <a:cs typeface="Times New Roman" pitchFamily="18" charset="0"/>
                <a:sym typeface="Symbol" panose="05050102010706020507" pitchFamily="18" charset="2"/>
              </a:rPr>
              <a:t>, Dirithromycin, </a:t>
            </a:r>
          </a:p>
          <a:p>
            <a:pPr algn="l"/>
            <a:r>
              <a:rPr lang="en-IN" sz="1800" dirty="0">
                <a:latin typeface="Times New Roman" pitchFamily="18" charset="0"/>
                <a:cs typeface="Times New Roman" pitchFamily="18" charset="0"/>
                <a:sym typeface="Symbol" panose="05050102010706020507" pitchFamily="18" charset="2"/>
              </a:rPr>
              <a:t>                                                            Troleandomycin.</a:t>
            </a:r>
          </a:p>
          <a:p>
            <a:pPr algn="l"/>
            <a:r>
              <a:rPr lang="en-IN" sz="1800"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473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endParaRPr>
          </a:p>
          <a:p>
            <a:r>
              <a:rPr lang="en-IN" sz="1800" b="1" dirty="0">
                <a:latin typeface="Times New Roman" pitchFamily="18" charset="0"/>
                <a:cs typeface="Times New Roman" pitchFamily="18" charset="0"/>
              </a:rPr>
              <a:t>CLASSIFICATION</a:t>
            </a:r>
          </a:p>
          <a:p>
            <a:endParaRPr lang="en-IN" sz="1800" b="1" dirty="0">
              <a:latin typeface="Times New Roman" pitchFamily="18" charset="0"/>
              <a:cs typeface="Times New Roman" pitchFamily="18" charset="0"/>
            </a:endParaRPr>
          </a:p>
          <a:p>
            <a:pPr marL="400050" indent="-400050" algn="l">
              <a:buAutoNum type="romanUcPeriod"/>
            </a:pPr>
            <a:r>
              <a:rPr lang="en-IN" sz="1800" b="1" dirty="0">
                <a:latin typeface="Times New Roman" pitchFamily="18" charset="0"/>
                <a:cs typeface="Times New Roman" pitchFamily="18" charset="0"/>
              </a:rPr>
              <a:t>Based on chemical structure:</a:t>
            </a:r>
          </a:p>
          <a:p>
            <a:pPr algn="l"/>
            <a:r>
              <a:rPr lang="en-IN" sz="1800" b="1" dirty="0">
                <a:latin typeface="Times New Roman" pitchFamily="18" charset="0"/>
                <a:cs typeface="Times New Roman" pitchFamily="18" charset="0"/>
              </a:rPr>
              <a:t>       v) </a:t>
            </a:r>
            <a:r>
              <a:rPr lang="en-IN" sz="1800" b="1" dirty="0">
                <a:latin typeface="Times New Roman" pitchFamily="18" charset="0"/>
                <a:cs typeface="Times New Roman" pitchFamily="18" charset="0"/>
                <a:sym typeface="Symbol" panose="05050102010706020507" pitchFamily="18" charset="2"/>
              </a:rPr>
              <a:t>Miscellaneous                    :</a:t>
            </a:r>
          </a:p>
          <a:p>
            <a:pPr algn="l"/>
            <a:r>
              <a:rPr lang="en-IN" sz="1800" b="1" dirty="0">
                <a:latin typeface="Times New Roman" pitchFamily="18" charset="0"/>
                <a:cs typeface="Times New Roman" pitchFamily="18" charset="0"/>
                <a:sym typeface="Symbol" panose="05050102010706020507" pitchFamily="18" charset="2"/>
              </a:rPr>
              <a:t>            Nitrobenzene derivatives: </a:t>
            </a:r>
            <a:r>
              <a:rPr lang="en-IN" sz="1800" dirty="0">
                <a:solidFill>
                  <a:srgbClr val="FF0000"/>
                </a:solidFill>
                <a:latin typeface="Times New Roman" pitchFamily="18" charset="0"/>
                <a:cs typeface="Times New Roman" pitchFamily="18" charset="0"/>
                <a:sym typeface="Symbol" panose="05050102010706020507" pitchFamily="18" charset="2"/>
              </a:rPr>
              <a:t>Chloramphenicol</a:t>
            </a:r>
            <a:r>
              <a:rPr lang="en-IN" sz="1800" dirty="0">
                <a:latin typeface="Times New Roman" pitchFamily="18" charset="0"/>
                <a:cs typeface="Times New Roman" pitchFamily="18" charset="0"/>
                <a:sym typeface="Symbol" panose="05050102010706020507" pitchFamily="18" charset="2"/>
              </a:rPr>
              <a:t>.</a:t>
            </a:r>
          </a:p>
          <a:p>
            <a:pPr algn="l">
              <a:lnSpc>
                <a:spcPct val="150000"/>
              </a:lnSpc>
            </a:pPr>
            <a:r>
              <a:rPr lang="en-IN" sz="1800" b="1" dirty="0">
                <a:latin typeface="Times New Roman" pitchFamily="18" charset="0"/>
                <a:cs typeface="Times New Roman" pitchFamily="18" charset="0"/>
              </a:rPr>
              <a:t>            </a:t>
            </a:r>
            <a:r>
              <a:rPr lang="en-IN" sz="1800" b="1" dirty="0">
                <a:latin typeface="Times New Roman" pitchFamily="18" charset="0"/>
                <a:cs typeface="Times New Roman" pitchFamily="18" charset="0"/>
                <a:sym typeface="Symbol" panose="05050102010706020507" pitchFamily="18" charset="2"/>
              </a:rPr>
              <a:t>Lincomycin                       :</a:t>
            </a:r>
            <a:r>
              <a:rPr lang="en-IN" sz="1800" dirty="0">
                <a:latin typeface="Times New Roman" pitchFamily="18" charset="0"/>
                <a:cs typeface="Times New Roman" pitchFamily="18" charset="0"/>
                <a:sym typeface="Symbol" panose="05050102010706020507" pitchFamily="18" charset="2"/>
              </a:rPr>
              <a:t> </a:t>
            </a:r>
            <a:r>
              <a:rPr lang="en-IN" sz="1800" dirty="0" err="1">
                <a:solidFill>
                  <a:srgbClr val="FF0000"/>
                </a:solidFill>
                <a:latin typeface="Times New Roman" pitchFamily="18" charset="0"/>
                <a:cs typeface="Times New Roman" pitchFamily="18" charset="0"/>
                <a:sym typeface="Symbol" panose="05050102010706020507" pitchFamily="18" charset="2"/>
              </a:rPr>
              <a:t>Clindamycn</a:t>
            </a:r>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Lincomycin</a:t>
            </a:r>
            <a:r>
              <a:rPr lang="en-IN" sz="1800" dirty="0">
                <a:solidFill>
                  <a:srgbClr val="FF0000"/>
                </a:solidFill>
                <a:latin typeface="Times New Roman" pitchFamily="18" charset="0"/>
                <a:cs typeface="Times New Roman" pitchFamily="18" charset="0"/>
                <a:sym typeface="Symbol" panose="05050102010706020507" pitchFamily="18" charset="2"/>
              </a:rPr>
              <a:t>.</a:t>
            </a:r>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      vi) Polypeptide antibiotics    : </a:t>
            </a:r>
            <a:r>
              <a:rPr lang="en-IN" sz="1800" dirty="0">
                <a:latin typeface="Times New Roman" pitchFamily="18" charset="0"/>
                <a:cs typeface="Times New Roman" pitchFamily="18" charset="0"/>
                <a:sym typeface="Symbol" panose="05050102010706020507" pitchFamily="18" charset="2"/>
              </a:rPr>
              <a:t>Polymyxin-B, Colistin, Vancomycin, Teicoplanin, Bacitracin.</a:t>
            </a:r>
          </a:p>
          <a:p>
            <a:pPr algn="l">
              <a:lnSpc>
                <a:spcPct val="150000"/>
              </a:lnSpc>
            </a:pPr>
            <a:r>
              <a:rPr lang="en-IN" sz="1800" b="1" dirty="0">
                <a:latin typeface="Times New Roman" pitchFamily="18" charset="0"/>
                <a:cs typeface="Times New Roman" pitchFamily="18" charset="0"/>
                <a:sym typeface="Symbol" panose="05050102010706020507" pitchFamily="18" charset="2"/>
              </a:rPr>
              <a:t>     vii) Steroidal antibiotic         : </a:t>
            </a:r>
            <a:r>
              <a:rPr lang="en-IN" sz="1800" dirty="0">
                <a:latin typeface="Times New Roman" pitchFamily="18" charset="0"/>
                <a:cs typeface="Times New Roman" pitchFamily="18" charset="0"/>
                <a:sym typeface="Symbol" panose="05050102010706020507" pitchFamily="18" charset="2"/>
              </a:rPr>
              <a:t>Fusidic acid.</a:t>
            </a:r>
          </a:p>
          <a:p>
            <a:pPr algn="l">
              <a:lnSpc>
                <a:spcPct val="150000"/>
              </a:lnSpc>
            </a:pPr>
            <a:r>
              <a:rPr lang="en-IN" sz="1800" b="1" dirty="0">
                <a:latin typeface="Times New Roman" pitchFamily="18" charset="0"/>
                <a:cs typeface="Times New Roman" pitchFamily="18" charset="0"/>
                <a:sym typeface="Symbol" panose="05050102010706020507" pitchFamily="18" charset="2"/>
              </a:rPr>
              <a:t>    viii) : </a:t>
            </a:r>
            <a:r>
              <a:rPr lang="en-IN" sz="1800" dirty="0">
                <a:latin typeface="Times New Roman" pitchFamily="18" charset="0"/>
                <a:cs typeface="Times New Roman" pitchFamily="18" charset="0"/>
                <a:sym typeface="Symbol" panose="05050102010706020507" pitchFamily="18" charset="2"/>
              </a:rPr>
              <a:t>Novobiocin, mupirocin, Quinupristin.</a:t>
            </a:r>
            <a:r>
              <a:rPr lang="en-IN" sz="1800" b="1" dirty="0">
                <a:latin typeface="Times New Roman" pitchFamily="18" charset="0"/>
                <a:cs typeface="Times New Roman" pitchFamily="18" charset="0"/>
                <a:sym typeface="Symbol" panose="05050102010706020507" pitchFamily="18" charset="2"/>
              </a:rPr>
              <a:t>  </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867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endParaRPr>
          </a:p>
          <a:p>
            <a:r>
              <a:rPr lang="en-IN" sz="1800" b="1" dirty="0">
                <a:latin typeface="Times New Roman" pitchFamily="18" charset="0"/>
                <a:cs typeface="Times New Roman" pitchFamily="18" charset="0"/>
              </a:rPr>
              <a:t>CLASSIFICATION</a:t>
            </a:r>
          </a:p>
          <a:p>
            <a:endParaRPr lang="en-IN" sz="1800" b="1" dirty="0">
              <a:latin typeface="Times New Roman" pitchFamily="18" charset="0"/>
              <a:cs typeface="Times New Roman" pitchFamily="18" charset="0"/>
            </a:endParaRPr>
          </a:p>
          <a:p>
            <a:pPr algn="l"/>
            <a:r>
              <a:rPr lang="en-IN" sz="1800" b="1" dirty="0">
                <a:latin typeface="Times New Roman" pitchFamily="18" charset="0"/>
                <a:cs typeface="Times New Roman" pitchFamily="18" charset="0"/>
              </a:rPr>
              <a:t>II. Based on Pharmacological activity:</a:t>
            </a:r>
            <a:endParaRPr lang="en-IN" sz="1800" dirty="0">
              <a:latin typeface="Times New Roman" pitchFamily="18" charset="0"/>
              <a:cs typeface="Times New Roman" pitchFamily="18" charset="0"/>
            </a:endParaRPr>
          </a:p>
          <a:p>
            <a:pPr algn="l">
              <a:lnSpc>
                <a:spcPct val="150000"/>
              </a:lnSpc>
            </a:pPr>
            <a:r>
              <a:rPr lang="en-IN" sz="1800" b="1" dirty="0">
                <a:latin typeface="Times New Roman" pitchFamily="18" charset="0"/>
                <a:cs typeface="Times New Roman" pitchFamily="18" charset="0"/>
              </a:rPr>
              <a:t>       i) Antifungal antibiotics </a:t>
            </a:r>
            <a:r>
              <a:rPr lang="en-IN" sz="1800" b="1" dirty="0">
                <a:latin typeface="Times New Roman" pitchFamily="18" charset="0"/>
                <a:cs typeface="Times New Roman" pitchFamily="18" charset="0"/>
                <a:sym typeface="Symbol" panose="05050102010706020507" pitchFamily="18" charset="2"/>
              </a:rPr>
              <a:t>:</a:t>
            </a:r>
          </a:p>
          <a:p>
            <a:pPr algn="l">
              <a:lnSpc>
                <a:spcPct val="150000"/>
              </a:lnSpc>
            </a:pPr>
            <a:r>
              <a:rPr lang="en-IN" sz="1800" b="1" dirty="0">
                <a:latin typeface="Times New Roman" pitchFamily="18" charset="0"/>
                <a:cs typeface="Times New Roman" pitchFamily="18" charset="0"/>
                <a:sym typeface="Symbol" panose="05050102010706020507" pitchFamily="18" charset="2"/>
              </a:rPr>
              <a:t>                                               a) Polyenes : </a:t>
            </a:r>
            <a:r>
              <a:rPr lang="en-IN" sz="1800" dirty="0">
                <a:solidFill>
                  <a:srgbClr val="FF0000"/>
                </a:solidFill>
                <a:latin typeface="Times New Roman" pitchFamily="18" charset="0"/>
                <a:cs typeface="Times New Roman" pitchFamily="18" charset="0"/>
                <a:sym typeface="Symbol" panose="05050102010706020507" pitchFamily="18" charset="2"/>
              </a:rPr>
              <a:t>Amphotericin B, Nystatin, Natamycin</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Griseofulvin.</a:t>
            </a:r>
          </a:p>
          <a:p>
            <a:pPr algn="l">
              <a:lnSpc>
                <a:spcPct val="150000"/>
              </a:lnSpc>
            </a:pPr>
            <a:r>
              <a:rPr lang="en-IN" sz="1800" b="1" dirty="0">
                <a:latin typeface="Times New Roman" pitchFamily="18" charset="0"/>
                <a:cs typeface="Times New Roman" pitchFamily="18" charset="0"/>
                <a:sym typeface="Symbol" panose="05050102010706020507" pitchFamily="18" charset="2"/>
              </a:rPr>
              <a:t>      ii) Anticancer antibiotics: </a:t>
            </a:r>
            <a:r>
              <a:rPr lang="en-IN" sz="1800" dirty="0">
                <a:latin typeface="Times New Roman" pitchFamily="18" charset="0"/>
                <a:cs typeface="Times New Roman" pitchFamily="18" charset="0"/>
                <a:sym typeface="Symbol" panose="05050102010706020507" pitchFamily="18" charset="2"/>
              </a:rPr>
              <a:t>Dactinomycin, Daunorubicin, Doxorubicin, Bleomycin, Idarubicin, Mitomycin.</a:t>
            </a:r>
          </a:p>
          <a:p>
            <a:pPr algn="l">
              <a:lnSpc>
                <a:spcPct val="150000"/>
              </a:lnSpc>
            </a:pPr>
            <a:r>
              <a:rPr lang="en-IN" sz="1800" b="1" dirty="0">
                <a:latin typeface="Times New Roman" pitchFamily="18" charset="0"/>
                <a:cs typeface="Times New Roman" pitchFamily="18" charset="0"/>
                <a:sym typeface="Symbol" panose="05050102010706020507" pitchFamily="18" charset="2"/>
              </a:rPr>
              <a:t>     iii) Antityphoid antibiotics: </a:t>
            </a:r>
            <a:r>
              <a:rPr lang="en-IN" sz="1800" dirty="0">
                <a:solidFill>
                  <a:srgbClr val="FF0000"/>
                </a:solidFill>
                <a:latin typeface="Times New Roman" pitchFamily="18" charset="0"/>
                <a:cs typeface="Times New Roman" pitchFamily="18" charset="0"/>
                <a:sym typeface="Symbol" panose="05050102010706020507" pitchFamily="18" charset="2"/>
              </a:rPr>
              <a:t>Chloramphenicol</a:t>
            </a:r>
            <a:r>
              <a:rPr lang="en-IN" sz="1800" dirty="0">
                <a:latin typeface="Times New Roman" pitchFamily="18" charset="0"/>
                <a:cs typeface="Times New Roman" pitchFamily="18" charset="0"/>
                <a:sym typeface="Symbol" panose="05050102010706020507" pitchFamily="18" charset="2"/>
              </a:rPr>
              <a:t>.</a:t>
            </a:r>
          </a:p>
          <a:p>
            <a:pPr algn="l">
              <a:lnSpc>
                <a:spcPct val="150000"/>
              </a:lnSpc>
            </a:pPr>
            <a:r>
              <a:rPr lang="en-IN" sz="1800" b="1" dirty="0">
                <a:latin typeface="Times New Roman" pitchFamily="18" charset="0"/>
                <a:cs typeface="Times New Roman" pitchFamily="18" charset="0"/>
                <a:sym typeface="Symbol" panose="05050102010706020507" pitchFamily="18" charset="2"/>
              </a:rPr>
              <a:t>     iv) Antidiarrheal antibiotic: </a:t>
            </a:r>
            <a:r>
              <a:rPr lang="en-IN" sz="1800" dirty="0">
                <a:latin typeface="Times New Roman" pitchFamily="18" charset="0"/>
                <a:cs typeface="Times New Roman" pitchFamily="18" charset="0"/>
                <a:sym typeface="Symbol" panose="05050102010706020507" pitchFamily="18" charset="2"/>
              </a:rPr>
              <a:t>Colistin.</a:t>
            </a:r>
          </a:p>
          <a:p>
            <a:pPr algn="l">
              <a:lnSpc>
                <a:spcPct val="150000"/>
              </a:lnSpc>
            </a:pPr>
            <a:r>
              <a:rPr lang="en-IN" sz="1800" b="1" dirty="0">
                <a:latin typeface="Times New Roman" pitchFamily="18" charset="0"/>
                <a:cs typeface="Times New Roman" pitchFamily="18" charset="0"/>
                <a:sym typeface="Symbol" panose="05050102010706020507" pitchFamily="18" charset="2"/>
              </a:rPr>
              <a:t>     v)  Antitubercular antibiotics: </a:t>
            </a:r>
            <a:r>
              <a:rPr lang="en-IN" sz="1800" dirty="0">
                <a:solidFill>
                  <a:srgbClr val="FF0000"/>
                </a:solidFill>
                <a:latin typeface="Times New Roman" pitchFamily="18" charset="0"/>
                <a:cs typeface="Times New Roman" pitchFamily="18" charset="0"/>
                <a:sym typeface="Symbol" panose="05050102010706020507" pitchFamily="18" charset="2"/>
              </a:rPr>
              <a:t>Rifampicin, Rifabutin, Cycloserine</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Capreomycin.</a:t>
            </a:r>
            <a:r>
              <a:rPr lang="en-IN" sz="1800" b="1" dirty="0">
                <a:solidFill>
                  <a:srgbClr val="FF0000"/>
                </a:solidFill>
                <a:latin typeface="Times New Roman" pitchFamily="18" charset="0"/>
                <a:cs typeface="Times New Roman" pitchFamily="18" charset="0"/>
                <a:sym typeface="Symbol" panose="05050102010706020507" pitchFamily="18" charset="2"/>
              </a:rPr>
              <a:t>  </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770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800" b="1" dirty="0">
              <a:latin typeface="Times New Roman" pitchFamily="18" charset="0"/>
              <a:cs typeface="Times New Roman" pitchFamily="18" charset="0"/>
            </a:endParaRPr>
          </a:p>
          <a:p>
            <a:r>
              <a:rPr lang="en-IN" sz="1800" b="1" dirty="0">
                <a:latin typeface="Times New Roman" pitchFamily="18" charset="0"/>
                <a:cs typeface="Times New Roman" pitchFamily="18" charset="0"/>
              </a:rPr>
              <a:t>CLASSIFICATION</a:t>
            </a:r>
          </a:p>
          <a:p>
            <a:endParaRPr lang="en-IN" sz="1800" b="1" dirty="0">
              <a:latin typeface="Times New Roman" pitchFamily="18" charset="0"/>
              <a:cs typeface="Times New Roman" pitchFamily="18" charset="0"/>
            </a:endParaRPr>
          </a:p>
          <a:p>
            <a:pPr marL="400050" indent="-400050" algn="l">
              <a:buAutoNum type="romanUcPeriod"/>
            </a:pPr>
            <a:r>
              <a:rPr lang="en-IN" sz="1800" b="1" dirty="0">
                <a:latin typeface="Times New Roman" pitchFamily="18" charset="0"/>
                <a:cs typeface="Times New Roman" pitchFamily="18" charset="0"/>
              </a:rPr>
              <a:t>Based on chemical structure:</a:t>
            </a:r>
          </a:p>
          <a:p>
            <a:pPr algn="l"/>
            <a:endParaRPr lang="en-IN" sz="1800" dirty="0">
              <a:latin typeface="Times New Roman" pitchFamily="18" charset="0"/>
              <a:cs typeface="Times New Roman" pitchFamily="18" charset="0"/>
            </a:endParaRPr>
          </a:p>
          <a:p>
            <a:pPr algn="l"/>
            <a:r>
              <a:rPr lang="en-IN" sz="1800" b="1" dirty="0">
                <a:latin typeface="Times New Roman" pitchFamily="18" charset="0"/>
                <a:cs typeface="Times New Roman" pitchFamily="18" charset="0"/>
              </a:rPr>
              <a:t>       i) </a:t>
            </a:r>
            <a:r>
              <a:rPr lang="en-IN" sz="1800" b="1" u="sng" dirty="0">
                <a:latin typeface="Times New Roman" pitchFamily="18" charset="0"/>
                <a:cs typeface="Times New Roman" pitchFamily="18" charset="0"/>
                <a:sym typeface="Symbol" panose="05050102010706020507" pitchFamily="18" charset="2"/>
              </a:rPr>
              <a:t>-Lactam antibiotics </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Penicillins, Cephalosporins, Monobactams, Carbepenems.</a:t>
            </a: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Any </a:t>
            </a:r>
            <a:r>
              <a:rPr lang="en-IN" sz="1800" b="1" dirty="0">
                <a:latin typeface="Times New Roman" pitchFamily="18" charset="0"/>
                <a:cs typeface="Times New Roman" pitchFamily="18" charset="0"/>
                <a:sym typeface="Symbol" panose="05050102010706020507" pitchFamily="18" charset="2"/>
              </a:rPr>
              <a:t>antibiotic</a:t>
            </a:r>
            <a:r>
              <a:rPr lang="en-IN" sz="1800" dirty="0">
                <a:latin typeface="Times New Roman" pitchFamily="18" charset="0"/>
                <a:cs typeface="Times New Roman" pitchFamily="18" charset="0"/>
                <a:sym typeface="Symbol" panose="05050102010706020507" pitchFamily="18" charset="2"/>
              </a:rPr>
              <a:t> agent which contains a </a:t>
            </a:r>
            <a:r>
              <a:rPr lang="en-IN" sz="1800" b="1" dirty="0">
                <a:latin typeface="Times New Roman" pitchFamily="18" charset="0"/>
                <a:cs typeface="Times New Roman" pitchFamily="18" charset="0"/>
                <a:sym typeface="Symbol" panose="05050102010706020507" pitchFamily="18" charset="2"/>
              </a:rPr>
              <a:t>-Lactam nucleus</a:t>
            </a:r>
            <a:r>
              <a:rPr lang="en-IN" sz="1800" dirty="0">
                <a:latin typeface="Times New Roman" pitchFamily="18" charset="0"/>
                <a:cs typeface="Times New Roman" pitchFamily="18" charset="0"/>
                <a:sym typeface="Symbol" panose="05050102010706020507" pitchFamily="18" charset="2"/>
              </a:rPr>
              <a:t> in its molecular structure are called </a:t>
            </a:r>
            <a:r>
              <a:rPr lang="en-IN" sz="1800" b="1" dirty="0">
                <a:latin typeface="Times New Roman" pitchFamily="18" charset="0"/>
                <a:cs typeface="Times New Roman" pitchFamily="18" charset="0"/>
              </a:rPr>
              <a:t> </a:t>
            </a:r>
            <a:r>
              <a:rPr lang="en-IN" sz="1800" b="1" dirty="0">
                <a:latin typeface="Times New Roman" pitchFamily="18" charset="0"/>
                <a:cs typeface="Times New Roman" pitchFamily="18" charset="0"/>
                <a:sym typeface="Symbol" panose="05050102010706020507" pitchFamily="18" charset="2"/>
              </a:rPr>
              <a:t>-Lactam</a:t>
            </a:r>
          </a:p>
          <a:p>
            <a:pPr algn="l"/>
            <a:r>
              <a:rPr lang="en-IN" sz="1800" b="1" dirty="0">
                <a:latin typeface="Times New Roman" pitchFamily="18" charset="0"/>
                <a:cs typeface="Times New Roman" pitchFamily="18" charset="0"/>
                <a:sym typeface="Symbol" panose="05050102010706020507" pitchFamily="18" charset="2"/>
              </a:rPr>
              <a:t>     antibiotics. </a:t>
            </a:r>
          </a:p>
          <a:p>
            <a:pPr algn="l"/>
            <a:r>
              <a:rPr lang="en-IN" sz="1800" b="1" dirty="0">
                <a:latin typeface="Times New Roman" pitchFamily="18" charset="0"/>
                <a:cs typeface="Times New Roman" pitchFamily="18" charset="0"/>
                <a:sym typeface="Symbol" panose="05050102010706020507" pitchFamily="18" charset="2"/>
              </a:rPr>
              <a:t>                                                                          </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-Lactam antibiotics </a:t>
            </a:r>
            <a:r>
              <a:rPr lang="en-IN" sz="1800" dirty="0">
                <a:latin typeface="Times New Roman" pitchFamily="18" charset="0"/>
                <a:cs typeface="Times New Roman" pitchFamily="18" charset="0"/>
                <a:sym typeface="Symbol" panose="05050102010706020507" pitchFamily="18" charset="2"/>
              </a:rPr>
              <a:t>are a broad class of antibiotics which includes </a:t>
            </a:r>
            <a:r>
              <a:rPr lang="en-IN" sz="1800" b="1" dirty="0">
                <a:latin typeface="Times New Roman" pitchFamily="18" charset="0"/>
                <a:cs typeface="Times New Roman" pitchFamily="18" charset="0"/>
                <a:sym typeface="Symbol" panose="05050102010706020507" pitchFamily="18" charset="2"/>
              </a:rPr>
              <a:t>Penicillins derivatives, Cephalosporins,</a:t>
            </a:r>
          </a:p>
          <a:p>
            <a:pPr algn="l"/>
            <a:r>
              <a:rPr lang="en-IN" sz="1800" b="1" dirty="0">
                <a:latin typeface="Times New Roman" pitchFamily="18" charset="0"/>
                <a:cs typeface="Times New Roman" pitchFamily="18" charset="0"/>
                <a:sym typeface="Symbol" panose="05050102010706020507" pitchFamily="18" charset="2"/>
              </a:rPr>
              <a:t>      Monobactams, Carbepenems and -Lactamase inhibitors.</a:t>
            </a:r>
          </a:p>
          <a:p>
            <a:pPr algn="l"/>
            <a:r>
              <a:rPr lang="en-IN" sz="1800" b="1" dirty="0">
                <a:latin typeface="Times New Roman" pitchFamily="18" charset="0"/>
                <a:cs typeface="Times New Roman" pitchFamily="18" charset="0"/>
                <a:sym typeface="Symbol" panose="05050102010706020507" pitchFamily="18" charset="2"/>
              </a:rPr>
              <a:t>      </a:t>
            </a:r>
          </a:p>
          <a:p>
            <a:pPr algn="l"/>
            <a:r>
              <a:rPr lang="en-IN" sz="1800" b="1" dirty="0">
                <a:latin typeface="Times New Roman" pitchFamily="18" charset="0"/>
                <a:cs typeface="Times New Roman" pitchFamily="18" charset="0"/>
                <a:sym typeface="Symbol" panose="05050102010706020507" pitchFamily="18" charset="2"/>
              </a:rPr>
              <a:t>      </a:t>
            </a:r>
            <a:r>
              <a:rPr lang="en-IN" sz="1800" b="1" dirty="0">
                <a:solidFill>
                  <a:srgbClr val="00B050"/>
                </a:solidFill>
                <a:latin typeface="Times New Roman" pitchFamily="18" charset="0"/>
                <a:cs typeface="Times New Roman" pitchFamily="18" charset="0"/>
                <a:sym typeface="Symbol" panose="05050102010706020507" pitchFamily="18" charset="2"/>
              </a:rPr>
              <a:t>Clinical Use</a:t>
            </a:r>
            <a:r>
              <a:rPr lang="en-IN" sz="1800" b="1" dirty="0">
                <a:latin typeface="Times New Roman" pitchFamily="18" charset="0"/>
                <a:cs typeface="Times New Roman" pitchFamily="18" charset="0"/>
                <a:sym typeface="Symbol" panose="05050102010706020507" pitchFamily="18" charset="2"/>
              </a:rPr>
              <a:t>:   -Lactam antibiotics </a:t>
            </a:r>
            <a:r>
              <a:rPr lang="en-IN" sz="1800" dirty="0">
                <a:latin typeface="Times New Roman" pitchFamily="18" charset="0"/>
                <a:cs typeface="Times New Roman" pitchFamily="18" charset="0"/>
                <a:sym typeface="Symbol" panose="05050102010706020507" pitchFamily="18" charset="2"/>
              </a:rPr>
              <a:t>are indicated for the </a:t>
            </a:r>
            <a:r>
              <a:rPr lang="en-IN" sz="1800" b="1" dirty="0">
                <a:latin typeface="Times New Roman" pitchFamily="18" charset="0"/>
                <a:cs typeface="Times New Roman" pitchFamily="18" charset="0"/>
                <a:sym typeface="Symbol" panose="05050102010706020507" pitchFamily="18" charset="2"/>
              </a:rPr>
              <a:t>prophylaxis</a:t>
            </a:r>
            <a:r>
              <a:rPr lang="en-IN" sz="1800" dirty="0">
                <a:latin typeface="Times New Roman" pitchFamily="18" charset="0"/>
                <a:cs typeface="Times New Roman" pitchFamily="18" charset="0"/>
                <a:sym typeface="Symbol" panose="05050102010706020507" pitchFamily="18" charset="2"/>
              </a:rPr>
              <a:t> and </a:t>
            </a:r>
            <a:r>
              <a:rPr lang="en-IN" sz="1800" b="1" dirty="0">
                <a:latin typeface="Times New Roman" pitchFamily="18" charset="0"/>
                <a:cs typeface="Times New Roman" pitchFamily="18" charset="0"/>
                <a:sym typeface="Symbol" panose="05050102010706020507" pitchFamily="18" charset="2"/>
              </a:rPr>
              <a:t>treatment </a:t>
            </a:r>
            <a:r>
              <a:rPr lang="en-IN" sz="1800" dirty="0">
                <a:latin typeface="Times New Roman" pitchFamily="18" charset="0"/>
                <a:cs typeface="Times New Roman" pitchFamily="18" charset="0"/>
                <a:sym typeface="Symbol" panose="05050102010706020507" pitchFamily="18" charset="2"/>
              </a:rPr>
              <a:t>of </a:t>
            </a:r>
            <a:r>
              <a:rPr lang="en-IN" sz="1800" b="1" dirty="0">
                <a:latin typeface="Times New Roman" pitchFamily="18" charset="0"/>
                <a:cs typeface="Times New Roman" pitchFamily="18" charset="0"/>
                <a:sym typeface="Symbol" panose="05050102010706020507" pitchFamily="18" charset="2"/>
              </a:rPr>
              <a:t>bacterial infection</a:t>
            </a:r>
          </a:p>
          <a:p>
            <a:pPr algn="l"/>
            <a:r>
              <a:rPr lang="en-IN" sz="1800" dirty="0">
                <a:latin typeface="Times New Roman" pitchFamily="18" charset="0"/>
                <a:cs typeface="Times New Roman" pitchFamily="18" charset="0"/>
                <a:sym typeface="Symbol" panose="05050102010706020507" pitchFamily="18" charset="2"/>
              </a:rPr>
              <a:t>                               caused by </a:t>
            </a:r>
            <a:r>
              <a:rPr lang="en-IN" sz="1800" b="1" dirty="0">
                <a:latin typeface="Times New Roman" pitchFamily="18" charset="0"/>
                <a:cs typeface="Times New Roman" pitchFamily="18" charset="0"/>
                <a:sym typeface="Symbol" panose="05050102010706020507" pitchFamily="18" charset="2"/>
              </a:rPr>
              <a:t>susceptible organisms.</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2761" y="3721994"/>
            <a:ext cx="1596980" cy="566671"/>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26373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endParaRPr>
          </a:p>
          <a:p>
            <a:r>
              <a:rPr lang="en-IN" sz="1800" b="1" dirty="0">
                <a:latin typeface="Times New Roman" pitchFamily="18" charset="0"/>
                <a:cs typeface="Times New Roman" pitchFamily="18" charset="0"/>
              </a:rPr>
              <a:t>MODE OF ACTION</a:t>
            </a:r>
          </a:p>
          <a:p>
            <a:endParaRPr lang="en-IN" sz="1800" b="1" dirty="0">
              <a:latin typeface="Times New Roman" pitchFamily="18" charset="0"/>
              <a:cs typeface="Times New Roman" pitchFamily="18" charset="0"/>
            </a:endParaRPr>
          </a:p>
          <a:p>
            <a:pPr marL="285750" indent="-285750" algn="l">
              <a:buFont typeface="Wingdings" panose="05000000000000000000" pitchFamily="2" charset="2"/>
              <a:buChar char="§"/>
            </a:pPr>
            <a:r>
              <a:rPr lang="en-IN" sz="1800" b="1" dirty="0">
                <a:latin typeface="Times New Roman" pitchFamily="18" charset="0"/>
                <a:cs typeface="Times New Roman" pitchFamily="18" charset="0"/>
                <a:sym typeface="Symbol" panose="05050102010706020507" pitchFamily="18" charset="2"/>
              </a:rPr>
              <a:t> </a:t>
            </a:r>
            <a:r>
              <a:rPr lang="en-IN" sz="1800" b="1" u="sng" dirty="0">
                <a:latin typeface="Times New Roman" pitchFamily="18" charset="0"/>
                <a:cs typeface="Times New Roman" pitchFamily="18" charset="0"/>
                <a:sym typeface="Symbol" panose="05050102010706020507" pitchFamily="18" charset="2"/>
              </a:rPr>
              <a:t>-Lactam antibiotics</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are bactericidal and act by inhibiting the synthesis of </a:t>
            </a:r>
            <a:r>
              <a:rPr lang="en-IN" sz="1800" b="1" dirty="0">
                <a:latin typeface="Times New Roman" pitchFamily="18" charset="0"/>
                <a:cs typeface="Times New Roman" pitchFamily="18" charset="0"/>
                <a:sym typeface="Symbol" panose="05050102010706020507" pitchFamily="18" charset="2"/>
              </a:rPr>
              <a:t>Peptidoglycan layer </a:t>
            </a:r>
            <a:r>
              <a:rPr lang="en-IN" sz="1800" dirty="0">
                <a:latin typeface="Times New Roman" pitchFamily="18" charset="0"/>
                <a:cs typeface="Times New Roman" pitchFamily="18" charset="0"/>
                <a:sym typeface="Symbol" panose="05050102010706020507" pitchFamily="18" charset="2"/>
              </a:rPr>
              <a:t>of bacterial</a:t>
            </a:r>
          </a:p>
          <a:p>
            <a:pPr algn="l"/>
            <a:r>
              <a:rPr lang="en-IN" sz="1800" dirty="0">
                <a:latin typeface="Times New Roman" pitchFamily="18" charset="0"/>
                <a:cs typeface="Times New Roman" pitchFamily="18" charset="0"/>
                <a:sym typeface="Symbol" panose="05050102010706020507" pitchFamily="18" charset="2"/>
              </a:rPr>
              <a:t>      cell wall.</a:t>
            </a: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The peptidoglycan layer is important for cell wall structural integrity , especially in gram- +ve </a:t>
            </a:r>
          </a:p>
          <a:p>
            <a:pPr algn="l"/>
            <a:r>
              <a:rPr lang="en-IN" sz="1800" dirty="0">
                <a:latin typeface="Times New Roman" pitchFamily="18" charset="0"/>
                <a:cs typeface="Times New Roman" pitchFamily="18" charset="0"/>
                <a:sym typeface="Symbol" panose="05050102010706020507" pitchFamily="18" charset="2"/>
              </a:rPr>
              <a:t>     organisms.</a:t>
            </a: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The final transpeptidation step in the synthesis of peptidoglycan is facilitated by transpeptidases known as </a:t>
            </a:r>
          </a:p>
          <a:p>
            <a:pPr algn="l"/>
            <a:r>
              <a:rPr lang="en-IN" sz="1800" dirty="0">
                <a:latin typeface="Times New Roman" pitchFamily="18" charset="0"/>
                <a:cs typeface="Times New Roman" pitchFamily="18" charset="0"/>
                <a:sym typeface="Symbol" panose="05050102010706020507" pitchFamily="18" charset="2"/>
              </a:rPr>
              <a:t>     penicillin binding proteins.</a:t>
            </a:r>
            <a:endParaRPr lang="en-IN" sz="1800" dirty="0">
              <a:latin typeface="Times New Roman" pitchFamily="18" charset="0"/>
              <a:cs typeface="Times New Roman" pitchFamily="18" charset="0"/>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148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1223961" y="1231903"/>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r>
              <a:rPr lang="en-IN" sz="4800" b="1" dirty="0">
                <a:latin typeface="Times New Roman" pitchFamily="18" charset="0"/>
                <a:cs typeface="Times New Roman" pitchFamily="18" charset="0"/>
                <a:sym typeface="Symbol" panose="05050102010706020507" pitchFamily="18" charset="2"/>
              </a:rPr>
              <a:t>PENICILLINS </a:t>
            </a:r>
            <a:endParaRPr lang="en-IN" sz="4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206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rPr>
              <a:t>CLASSIFICATION</a:t>
            </a:r>
          </a:p>
          <a:p>
            <a:pPr marL="400050" indent="-400050" algn="l">
              <a:buAutoNum type="romanUcPeriod"/>
            </a:pPr>
            <a:r>
              <a:rPr lang="en-IN" sz="1800" b="1" dirty="0">
                <a:latin typeface="Times New Roman" pitchFamily="18" charset="0"/>
                <a:cs typeface="Times New Roman" pitchFamily="18" charset="0"/>
              </a:rPr>
              <a:t>Based on chemical structure:</a:t>
            </a:r>
          </a:p>
          <a:p>
            <a:pPr algn="l"/>
            <a:r>
              <a:rPr lang="en-IN" sz="1800" b="1" dirty="0">
                <a:latin typeface="Times New Roman" pitchFamily="18" charset="0"/>
                <a:cs typeface="Times New Roman" pitchFamily="18" charset="0"/>
              </a:rPr>
              <a:t>       i) </a:t>
            </a:r>
            <a:r>
              <a:rPr lang="en-IN" sz="1800" b="1" u="sng" dirty="0">
                <a:latin typeface="Times New Roman" pitchFamily="18" charset="0"/>
                <a:cs typeface="Times New Roman" pitchFamily="18" charset="0"/>
                <a:sym typeface="Symbol" panose="05050102010706020507" pitchFamily="18" charset="2"/>
              </a:rPr>
              <a:t>-Lactam antibiotics </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Penicillins</a:t>
            </a:r>
            <a:r>
              <a:rPr lang="en-IN" sz="1800" dirty="0">
                <a:latin typeface="Times New Roman" pitchFamily="18" charset="0"/>
                <a:cs typeface="Times New Roman" pitchFamily="18" charset="0"/>
                <a:sym typeface="Symbol" panose="05050102010706020507" pitchFamily="18" charset="2"/>
              </a:rPr>
              <a:t>, Cephalosporins, Monobactams, Carbepenems.</a:t>
            </a:r>
          </a:p>
          <a:p>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PENICILLINS </a:t>
            </a: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r>
              <a:rPr lang="en-IN" sz="1800" b="1" dirty="0">
                <a:latin typeface="Times New Roman" pitchFamily="18" charset="0"/>
                <a:cs typeface="Times New Roman" pitchFamily="18" charset="0"/>
                <a:sym typeface="Symbol" panose="05050102010706020507" pitchFamily="18" charset="2"/>
              </a:rPr>
              <a:t> Penicillin</a:t>
            </a:r>
            <a:r>
              <a:rPr lang="en-IN" sz="1800" dirty="0">
                <a:latin typeface="Times New Roman" pitchFamily="18" charset="0"/>
                <a:cs typeface="Times New Roman" pitchFamily="18" charset="0"/>
                <a:sym typeface="Symbol" panose="05050102010706020507" pitchFamily="18" charset="2"/>
              </a:rPr>
              <a:t> refers to a group of -Lactam antibiotics used in the treatment of bacterial infection caused by</a:t>
            </a:r>
          </a:p>
          <a:p>
            <a:pPr algn="l"/>
            <a:r>
              <a:rPr lang="en-IN" sz="1800" dirty="0">
                <a:latin typeface="Times New Roman" pitchFamily="18" charset="0"/>
                <a:cs typeface="Times New Roman" pitchFamily="18" charset="0"/>
                <a:sym typeface="Symbol" panose="05050102010706020507" pitchFamily="18" charset="2"/>
              </a:rPr>
              <a:t>      susceptible, usually gram- +ve organisms. </a:t>
            </a:r>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Chemistry: </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Arial" panose="020B0604020202020204" pitchFamily="34" charset="0"/>
              <a:buChar char="•"/>
            </a:pPr>
            <a:r>
              <a:rPr lang="en-IN" sz="1800" dirty="0">
                <a:latin typeface="Times New Roman" pitchFamily="18" charset="0"/>
                <a:cs typeface="Times New Roman" pitchFamily="18" charset="0"/>
                <a:sym typeface="Symbol" panose="05050102010706020507" pitchFamily="18" charset="2"/>
              </a:rPr>
              <a:t>The structure of Penicillin is composed of </a:t>
            </a:r>
            <a:r>
              <a:rPr lang="en-IN" sz="1800" b="1" dirty="0">
                <a:latin typeface="Times New Roman" pitchFamily="18" charset="0"/>
                <a:cs typeface="Times New Roman" pitchFamily="18" charset="0"/>
                <a:sym typeface="Symbol" panose="05050102010706020507" pitchFamily="18" charset="2"/>
              </a:rPr>
              <a:t>Fused</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four</a:t>
            </a:r>
            <a:r>
              <a:rPr lang="en-IN" sz="1800" dirty="0">
                <a:latin typeface="Times New Roman" pitchFamily="18" charset="0"/>
                <a:cs typeface="Times New Roman" pitchFamily="18" charset="0"/>
                <a:sym typeface="Symbol" panose="05050102010706020507" pitchFamily="18" charset="2"/>
              </a:rPr>
              <a:t> membered </a:t>
            </a:r>
            <a:r>
              <a:rPr lang="en-IN" sz="1800" b="1" dirty="0">
                <a:latin typeface="Times New Roman" pitchFamily="18" charset="0"/>
                <a:cs typeface="Times New Roman" pitchFamily="18" charset="0"/>
                <a:sym typeface="Symbol" panose="05050102010706020507" pitchFamily="18" charset="2"/>
              </a:rPr>
              <a:t>-Lactam  ring </a:t>
            </a:r>
            <a:r>
              <a:rPr lang="en-IN" sz="1800" dirty="0">
                <a:latin typeface="Times New Roman" pitchFamily="18" charset="0"/>
                <a:cs typeface="Times New Roman" pitchFamily="18" charset="0"/>
                <a:sym typeface="Symbol" panose="05050102010706020507" pitchFamily="18" charset="2"/>
              </a:rPr>
              <a:t>with </a:t>
            </a:r>
            <a:r>
              <a:rPr lang="en-IN" sz="1800" b="1" dirty="0">
                <a:latin typeface="Times New Roman" pitchFamily="18" charset="0"/>
                <a:cs typeface="Times New Roman" pitchFamily="18" charset="0"/>
                <a:sym typeface="Symbol" panose="05050102010706020507" pitchFamily="18" charset="2"/>
              </a:rPr>
              <a:t>Five </a:t>
            </a:r>
          </a:p>
          <a:p>
            <a:pPr algn="l"/>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membered </a:t>
            </a:r>
            <a:r>
              <a:rPr lang="en-IN" sz="1800" b="1" dirty="0">
                <a:latin typeface="Times New Roman" pitchFamily="18" charset="0"/>
                <a:cs typeface="Times New Roman" pitchFamily="18" charset="0"/>
                <a:sym typeface="Symbol" panose="05050102010706020507" pitchFamily="18" charset="2"/>
              </a:rPr>
              <a:t>Thiozolidine nucleus. </a:t>
            </a: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Arial" panose="020B0604020202020204" pitchFamily="34" charset="0"/>
              <a:buChar char="•"/>
            </a:pPr>
            <a:r>
              <a:rPr lang="en-IN" sz="1800" dirty="0">
                <a:latin typeface="Times New Roman" pitchFamily="18" charset="0"/>
                <a:cs typeface="Times New Roman" pitchFamily="18" charset="0"/>
                <a:sym typeface="Symbol" panose="05050102010706020507" pitchFamily="18" charset="2"/>
              </a:rPr>
              <a:t>It contains </a:t>
            </a:r>
            <a:r>
              <a:rPr lang="en-IN" sz="1800" b="1" dirty="0">
                <a:latin typeface="Times New Roman" pitchFamily="18" charset="0"/>
                <a:cs typeface="Times New Roman" pitchFamily="18" charset="0"/>
                <a:sym typeface="Symbol" panose="05050102010706020507" pitchFamily="18" charset="2"/>
              </a:rPr>
              <a:t>Three Chiral carbon </a:t>
            </a:r>
            <a:r>
              <a:rPr lang="en-IN" sz="1800" dirty="0">
                <a:latin typeface="Times New Roman" pitchFamily="18" charset="0"/>
                <a:cs typeface="Times New Roman" pitchFamily="18" charset="0"/>
                <a:sym typeface="Symbol" panose="05050102010706020507" pitchFamily="18" charset="2"/>
              </a:rPr>
              <a:t>atoms</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(C</a:t>
            </a:r>
            <a:r>
              <a:rPr lang="en-IN" sz="1200" dirty="0">
                <a:latin typeface="Times New Roman" pitchFamily="18" charset="0"/>
                <a:cs typeface="Times New Roman" pitchFamily="18" charset="0"/>
                <a:sym typeface="Symbol" panose="05050102010706020507" pitchFamily="18" charset="2"/>
              </a:rPr>
              <a:t>3</a:t>
            </a:r>
            <a:r>
              <a:rPr lang="en-IN" sz="1800" dirty="0">
                <a:latin typeface="Times New Roman" pitchFamily="18" charset="0"/>
                <a:cs typeface="Times New Roman" pitchFamily="18" charset="0"/>
                <a:sym typeface="Symbol" panose="05050102010706020507" pitchFamily="18" charset="2"/>
              </a:rPr>
              <a:t>, C</a:t>
            </a:r>
            <a:r>
              <a:rPr lang="en-IN" sz="1200" dirty="0">
                <a:latin typeface="Times New Roman" pitchFamily="18" charset="0"/>
                <a:cs typeface="Times New Roman" pitchFamily="18" charset="0"/>
                <a:sym typeface="Symbol" panose="05050102010706020507" pitchFamily="18" charset="2"/>
              </a:rPr>
              <a:t>5 </a:t>
            </a:r>
            <a:r>
              <a:rPr lang="en-IN" sz="1800" dirty="0">
                <a:latin typeface="Times New Roman" pitchFamily="18" charset="0"/>
                <a:cs typeface="Times New Roman" pitchFamily="18" charset="0"/>
                <a:sym typeface="Symbol" panose="05050102010706020507" pitchFamily="18" charset="2"/>
              </a:rPr>
              <a:t>and C</a:t>
            </a:r>
            <a:r>
              <a:rPr lang="en-IN" sz="1200" dirty="0">
                <a:latin typeface="Times New Roman" pitchFamily="18" charset="0"/>
                <a:cs typeface="Times New Roman" pitchFamily="18" charset="0"/>
                <a:sym typeface="Symbol" panose="05050102010706020507" pitchFamily="18" charset="2"/>
              </a:rPr>
              <a:t>6</a:t>
            </a:r>
            <a:r>
              <a:rPr lang="en-IN" sz="1800" dirty="0">
                <a:latin typeface="Times New Roman" pitchFamily="18" charset="0"/>
                <a:cs typeface="Times New Roman" pitchFamily="18" charset="0"/>
                <a:sym typeface="Symbol" panose="05050102010706020507" pitchFamily="18" charset="2"/>
              </a:rPr>
              <a:t>).</a:t>
            </a:r>
          </a:p>
          <a:p>
            <a:pPr marL="285750" indent="-285750" algn="l">
              <a:buFont typeface="Arial" panose="020B0604020202020204" pitchFamily="34" charset="0"/>
              <a:buChar char="•"/>
            </a:pPr>
            <a:r>
              <a:rPr lang="en-IN" sz="1800" dirty="0">
                <a:latin typeface="Times New Roman" pitchFamily="18" charset="0"/>
                <a:cs typeface="Times New Roman" pitchFamily="18" charset="0"/>
                <a:sym typeface="Symbol" panose="05050102010706020507" pitchFamily="18" charset="2"/>
              </a:rPr>
              <a:t>All the natural and synthetic penicillins have the same absolute configuration about these three centres.</a:t>
            </a:r>
          </a:p>
          <a:p>
            <a:pPr marL="285750" indent="-285750" algn="l">
              <a:buFont typeface="Arial" panose="020B0604020202020204" pitchFamily="34" charset="0"/>
              <a:buChar char="•"/>
            </a:pPr>
            <a:r>
              <a:rPr lang="en-IN" sz="1800" dirty="0">
                <a:latin typeface="Times New Roman" pitchFamily="18" charset="0"/>
                <a:cs typeface="Times New Roman" pitchFamily="18" charset="0"/>
                <a:sym typeface="Symbol" panose="05050102010706020507" pitchFamily="18" charset="2"/>
              </a:rPr>
              <a:t>The </a:t>
            </a:r>
            <a:r>
              <a:rPr lang="en-IN" sz="1800" b="1" dirty="0">
                <a:latin typeface="Times New Roman" pitchFamily="18" charset="0"/>
                <a:cs typeface="Times New Roman" pitchFamily="18" charset="0"/>
                <a:sym typeface="Symbol" panose="05050102010706020507" pitchFamily="18" charset="2"/>
              </a:rPr>
              <a:t>C-6</a:t>
            </a:r>
            <a:r>
              <a:rPr lang="en-IN" sz="1800" dirty="0">
                <a:latin typeface="Times New Roman" pitchFamily="18" charset="0"/>
                <a:cs typeface="Times New Roman" pitchFamily="18" charset="0"/>
                <a:sym typeface="Symbol" panose="05050102010706020507" pitchFamily="18" charset="2"/>
              </a:rPr>
              <a:t> atom bearing the </a:t>
            </a:r>
            <a:r>
              <a:rPr lang="en-IN" sz="1800" b="1" dirty="0">
                <a:latin typeface="Times New Roman" pitchFamily="18" charset="0"/>
                <a:cs typeface="Times New Roman" pitchFamily="18" charset="0"/>
                <a:sym typeface="Symbol" panose="05050102010706020507" pitchFamily="18" charset="2"/>
              </a:rPr>
              <a:t>acyl amino group </a:t>
            </a:r>
            <a:r>
              <a:rPr lang="en-IN" sz="1800" dirty="0">
                <a:latin typeface="Times New Roman" pitchFamily="18" charset="0"/>
                <a:cs typeface="Times New Roman" pitchFamily="18" charset="0"/>
                <a:sym typeface="Symbol" panose="05050102010706020507" pitchFamily="18" charset="2"/>
              </a:rPr>
              <a:t>has the </a:t>
            </a:r>
            <a:r>
              <a:rPr lang="en-IN" sz="1800" b="1" dirty="0">
                <a:latin typeface="Times New Roman" pitchFamily="18" charset="0"/>
                <a:cs typeface="Times New Roman" pitchFamily="18" charset="0"/>
                <a:sym typeface="Symbol" panose="05050102010706020507" pitchFamily="18" charset="2"/>
              </a:rPr>
              <a:t>L-configuration</a:t>
            </a:r>
            <a:r>
              <a:rPr lang="en-IN" sz="1800" dirty="0">
                <a:latin typeface="Times New Roman" pitchFamily="18" charset="0"/>
                <a:cs typeface="Times New Roman" pitchFamily="18" charset="0"/>
                <a:sym typeface="Symbol" panose="05050102010706020507" pitchFamily="18" charset="2"/>
              </a:rPr>
              <a:t>, where as the </a:t>
            </a:r>
            <a:r>
              <a:rPr lang="en-IN" sz="1800" b="1" dirty="0">
                <a:latin typeface="Times New Roman" pitchFamily="18" charset="0"/>
                <a:cs typeface="Times New Roman" pitchFamily="18" charset="0"/>
                <a:sym typeface="Symbol" panose="05050102010706020507" pitchFamily="18" charset="2"/>
              </a:rPr>
              <a:t>C-3</a:t>
            </a:r>
            <a:r>
              <a:rPr lang="en-IN" sz="1800" dirty="0">
                <a:latin typeface="Times New Roman" pitchFamily="18" charset="0"/>
                <a:cs typeface="Times New Roman" pitchFamily="18" charset="0"/>
                <a:sym typeface="Symbol" panose="05050102010706020507" pitchFamily="18" charset="2"/>
              </a:rPr>
              <a:t> to which the </a:t>
            </a:r>
            <a:r>
              <a:rPr lang="en-IN" sz="1800" b="1" dirty="0">
                <a:latin typeface="Times New Roman" pitchFamily="18" charset="0"/>
                <a:cs typeface="Times New Roman" pitchFamily="18" charset="0"/>
                <a:sym typeface="Symbol" panose="05050102010706020507" pitchFamily="18" charset="2"/>
              </a:rPr>
              <a:t>carboxyl group</a:t>
            </a:r>
            <a:r>
              <a:rPr lang="en-IN" sz="1800" dirty="0">
                <a:latin typeface="Times New Roman" pitchFamily="18" charset="0"/>
                <a:cs typeface="Times New Roman" pitchFamily="18" charset="0"/>
                <a:sym typeface="Symbol" panose="05050102010706020507" pitchFamily="18" charset="2"/>
              </a:rPr>
              <a:t> was attached has the </a:t>
            </a:r>
            <a:r>
              <a:rPr lang="en-IN" sz="1800" b="1" dirty="0">
                <a:latin typeface="Times New Roman" pitchFamily="18" charset="0"/>
                <a:cs typeface="Times New Roman" pitchFamily="18" charset="0"/>
                <a:sym typeface="Symbol" panose="05050102010706020507" pitchFamily="18" charset="2"/>
              </a:rPr>
              <a:t>D-configuration</a:t>
            </a:r>
            <a:r>
              <a:rPr lang="en-IN" sz="1800" dirty="0">
                <a:latin typeface="Times New Roman" pitchFamily="18" charset="0"/>
                <a:cs typeface="Times New Roman" pitchFamily="18" charset="0"/>
                <a:sym typeface="Symbol" panose="05050102010706020507" pitchFamily="18" charset="2"/>
              </a:rPr>
              <a:t>.</a:t>
            </a:r>
          </a:p>
          <a:p>
            <a:pPr marL="285750" indent="-285750" algn="l">
              <a:buFont typeface="Arial" panose="020B0604020202020204" pitchFamily="34" charset="0"/>
              <a:buChar char="•"/>
            </a:pPr>
            <a:r>
              <a:rPr lang="en-IN" sz="1800" dirty="0">
                <a:latin typeface="Times New Roman" pitchFamily="18" charset="0"/>
                <a:cs typeface="Times New Roman" pitchFamily="18" charset="0"/>
                <a:sym typeface="Symbol" panose="05050102010706020507" pitchFamily="18" charset="2"/>
              </a:rPr>
              <a:t>6- Amino Penicillanic Acid (6-APA)  is the basic skeleton structure of all penicillins.     </a:t>
            </a:r>
            <a:endParaRPr lang="en-IN" sz="12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800" b="1" dirty="0">
                <a:latin typeface="Times New Roman" pitchFamily="18" charset="0"/>
                <a:cs typeface="Times New Roman" pitchFamily="18" charset="0"/>
                <a:sym typeface="Symbol" panose="05050102010706020507" pitchFamily="18" charset="2"/>
              </a:rPr>
              <a:t>                                                                          </a:t>
            </a:r>
          </a:p>
          <a:p>
            <a:pPr algn="l"/>
            <a:endParaRPr lang="en-IN" sz="1800"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08074" y="2341757"/>
            <a:ext cx="2640170" cy="129008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4417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rPr>
              <a:t>CLASSIFICATION</a:t>
            </a:r>
          </a:p>
          <a:p>
            <a:pPr marL="400050" indent="-400050" algn="l">
              <a:buAutoNum type="romanUcPeriod"/>
            </a:pPr>
            <a:r>
              <a:rPr lang="en-IN" sz="1800" b="1" dirty="0">
                <a:latin typeface="Times New Roman" pitchFamily="18" charset="0"/>
                <a:cs typeface="Times New Roman" pitchFamily="18" charset="0"/>
              </a:rPr>
              <a:t>Based on chemical structure:</a:t>
            </a:r>
          </a:p>
          <a:p>
            <a:pPr algn="l"/>
            <a:r>
              <a:rPr lang="en-IN" sz="1800" b="1" dirty="0">
                <a:latin typeface="Times New Roman" pitchFamily="18" charset="0"/>
                <a:cs typeface="Times New Roman" pitchFamily="18" charset="0"/>
              </a:rPr>
              <a:t>       i) </a:t>
            </a:r>
            <a:r>
              <a:rPr lang="en-IN" sz="1800" b="1" u="sng" dirty="0">
                <a:latin typeface="Times New Roman" pitchFamily="18" charset="0"/>
                <a:cs typeface="Times New Roman" pitchFamily="18" charset="0"/>
                <a:sym typeface="Symbol" panose="05050102010706020507" pitchFamily="18" charset="2"/>
              </a:rPr>
              <a:t>-Lactam antibiotics </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Penicillins</a:t>
            </a:r>
            <a:r>
              <a:rPr lang="en-IN" sz="1800" dirty="0">
                <a:latin typeface="Times New Roman" pitchFamily="18" charset="0"/>
                <a:cs typeface="Times New Roman" pitchFamily="18" charset="0"/>
                <a:sym typeface="Symbol" panose="05050102010706020507" pitchFamily="18" charset="2"/>
              </a:rPr>
              <a:t>, Cephalosporins, Monobactams, Carbepenems.</a:t>
            </a:r>
          </a:p>
          <a:p>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PENICILLINS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Structure:                                                                           </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41" name="Picture 40"/>
          <p:cNvPicPr>
            <a:picLocks noChangeAspect="1"/>
          </p:cNvPicPr>
          <p:nvPr/>
        </p:nvPicPr>
        <p:blipFill>
          <a:blip r:embed="rId2"/>
          <a:stretch>
            <a:fillRect/>
          </a:stretch>
        </p:blipFill>
        <p:spPr>
          <a:xfrm>
            <a:off x="3300289" y="2461398"/>
            <a:ext cx="7148403" cy="388788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6829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solidFill>
                  <a:schemeClr val="accent1"/>
                </a:solidFill>
                <a:latin typeface="Times New Roman" pitchFamily="18" charset="0"/>
                <a:cs typeface="Times New Roman" pitchFamily="18" charset="0"/>
                <a:sym typeface="Symbol" panose="05050102010706020507" pitchFamily="18" charset="2"/>
              </a:rPr>
              <a:t>SAR OF PENICILLINS</a:t>
            </a:r>
          </a:p>
          <a:p>
            <a:pPr algn="l"/>
            <a:r>
              <a:rPr lang="en-IN" sz="1800" b="1" dirty="0">
                <a:solidFill>
                  <a:schemeClr val="accent1"/>
                </a:solidFill>
                <a:latin typeface="Times New Roman" pitchFamily="18" charset="0"/>
                <a:cs typeface="Times New Roman" pitchFamily="18" charset="0"/>
                <a:sym typeface="Symbol" panose="05050102010706020507" pitchFamily="18" charset="2"/>
              </a:rPr>
              <a:t> </a:t>
            </a:r>
            <a:endParaRPr lang="en-IN" sz="1800" dirty="0">
              <a:solidFill>
                <a:schemeClr val="accent1"/>
              </a:solidFill>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9" name="Picture 8"/>
          <p:cNvPicPr>
            <a:picLocks noChangeAspect="1"/>
          </p:cNvPicPr>
          <p:nvPr/>
        </p:nvPicPr>
        <p:blipFill>
          <a:blip r:embed="rId2"/>
          <a:stretch>
            <a:fillRect/>
          </a:stretch>
        </p:blipFill>
        <p:spPr>
          <a:xfrm>
            <a:off x="1068945" y="1249251"/>
            <a:ext cx="10148553" cy="5100033"/>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2626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rPr>
              <a:t>CLASSIFICATION</a:t>
            </a:r>
          </a:p>
          <a:p>
            <a:pPr marL="400050" indent="-400050" algn="l">
              <a:buAutoNum type="romanUcPeriod"/>
            </a:pPr>
            <a:r>
              <a:rPr lang="en-IN" sz="1800" b="1" dirty="0">
                <a:latin typeface="Times New Roman" pitchFamily="18" charset="0"/>
                <a:cs typeface="Times New Roman" pitchFamily="18" charset="0"/>
              </a:rPr>
              <a:t>Based on chemical structure:</a:t>
            </a:r>
          </a:p>
          <a:p>
            <a:pPr algn="l"/>
            <a:r>
              <a:rPr lang="en-IN" sz="1800" b="1" dirty="0">
                <a:latin typeface="Times New Roman" pitchFamily="18" charset="0"/>
                <a:cs typeface="Times New Roman" pitchFamily="18" charset="0"/>
              </a:rPr>
              <a:t>       i) </a:t>
            </a:r>
            <a:r>
              <a:rPr lang="en-IN" sz="1800" b="1" u="sng" dirty="0">
                <a:latin typeface="Times New Roman" pitchFamily="18" charset="0"/>
                <a:cs typeface="Times New Roman" pitchFamily="18" charset="0"/>
                <a:sym typeface="Symbol" panose="05050102010706020507" pitchFamily="18" charset="2"/>
              </a:rPr>
              <a:t>-Lactam antibiotics </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r>
              <a:rPr lang="en-IN" sz="1800" b="1" dirty="0">
                <a:solidFill>
                  <a:schemeClr val="accent1"/>
                </a:solidFill>
                <a:latin typeface="Times New Roman" pitchFamily="18" charset="0"/>
                <a:cs typeface="Times New Roman" pitchFamily="18" charset="0"/>
                <a:sym typeface="Symbol" panose="05050102010706020507" pitchFamily="18" charset="2"/>
              </a:rPr>
              <a:t>    SAR OF PENICILLINS </a:t>
            </a:r>
          </a:p>
          <a:p>
            <a:pPr algn="l"/>
            <a:endParaRPr lang="en-IN" sz="1800" dirty="0">
              <a:solidFill>
                <a:schemeClr val="accent1"/>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The Penicillin structure composed of fused 4-membered </a:t>
            </a:r>
            <a:r>
              <a:rPr lang="en-IN" sz="1800" b="1" dirty="0">
                <a:latin typeface="Times New Roman" pitchFamily="18" charset="0"/>
                <a:cs typeface="Times New Roman" pitchFamily="18" charset="0"/>
                <a:sym typeface="Symbol" panose="05050102010706020507" pitchFamily="18" charset="2"/>
              </a:rPr>
              <a:t> -Lactam  ring </a:t>
            </a:r>
            <a:r>
              <a:rPr lang="en-IN" sz="1800" dirty="0">
                <a:latin typeface="Times New Roman" pitchFamily="18" charset="0"/>
                <a:cs typeface="Times New Roman" pitchFamily="18" charset="0"/>
                <a:sym typeface="Symbol" panose="05050102010706020507" pitchFamily="18" charset="2"/>
              </a:rPr>
              <a:t>with </a:t>
            </a:r>
            <a:r>
              <a:rPr lang="en-IN" sz="1800" b="1" dirty="0">
                <a:latin typeface="Times New Roman" pitchFamily="18" charset="0"/>
                <a:cs typeface="Times New Roman" pitchFamily="18" charset="0"/>
                <a:sym typeface="Symbol" panose="05050102010706020507" pitchFamily="18" charset="2"/>
              </a:rPr>
              <a:t>Five </a:t>
            </a:r>
          </a:p>
          <a:p>
            <a:pPr algn="l"/>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membered </a:t>
            </a:r>
            <a:r>
              <a:rPr lang="en-IN" sz="1800" b="1" dirty="0">
                <a:latin typeface="Times New Roman" pitchFamily="18" charset="0"/>
                <a:cs typeface="Times New Roman" pitchFamily="18" charset="0"/>
                <a:sym typeface="Symbol" panose="05050102010706020507" pitchFamily="18" charset="2"/>
              </a:rPr>
              <a:t>Thiazolidine nucleus.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Thiozolidine ring:  </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Sulphur atom is not essential: </a:t>
            </a:r>
            <a:r>
              <a:rPr lang="en-IN" sz="1800" dirty="0">
                <a:solidFill>
                  <a:srgbClr val="00B050"/>
                </a:solidFill>
                <a:latin typeface="Times New Roman" pitchFamily="18" charset="0"/>
                <a:cs typeface="Times New Roman" pitchFamily="18" charset="0"/>
                <a:sym typeface="Symbol" panose="05050102010706020507" pitchFamily="18" charset="2"/>
              </a:rPr>
              <a:t>Sulphur atom </a:t>
            </a:r>
            <a:r>
              <a:rPr lang="en-IN" sz="1800" dirty="0">
                <a:latin typeface="Times New Roman" pitchFamily="18" charset="0"/>
                <a:cs typeface="Times New Roman" pitchFamily="18" charset="0"/>
                <a:sym typeface="Symbol" panose="05050102010706020507" pitchFamily="18" charset="2"/>
              </a:rPr>
              <a:t>in the </a:t>
            </a:r>
            <a:r>
              <a:rPr lang="en-IN" sz="1800" b="1" dirty="0">
                <a:latin typeface="Times New Roman" pitchFamily="18" charset="0"/>
                <a:cs typeface="Times New Roman" pitchFamily="18" charset="0"/>
                <a:sym typeface="Symbol" panose="05050102010706020507" pitchFamily="18" charset="2"/>
              </a:rPr>
              <a:t>1- position</a:t>
            </a:r>
            <a:r>
              <a:rPr lang="en-IN" sz="1800" dirty="0">
                <a:latin typeface="Times New Roman" pitchFamily="18" charset="0"/>
                <a:cs typeface="Times New Roman" pitchFamily="18" charset="0"/>
                <a:sym typeface="Symbol" panose="05050102010706020507" pitchFamily="18" charset="2"/>
              </a:rPr>
              <a:t> of thiazolidine ring is oxidised to sulphone</a:t>
            </a:r>
          </a:p>
          <a:p>
            <a:pPr algn="l"/>
            <a:r>
              <a:rPr lang="en-IN" sz="1800" dirty="0">
                <a:latin typeface="Times New Roman" pitchFamily="18" charset="0"/>
                <a:cs typeface="Times New Roman" pitchFamily="18" charset="0"/>
                <a:sym typeface="Symbol" panose="05050102010706020507" pitchFamily="18" charset="2"/>
              </a:rPr>
              <a:t>       (SO</a:t>
            </a:r>
            <a:r>
              <a:rPr lang="en-IN" sz="10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or sulphoxide (SO) </a:t>
            </a:r>
            <a:r>
              <a:rPr lang="en-IN" sz="1800" b="1" dirty="0">
                <a:latin typeface="Times New Roman" pitchFamily="18" charset="0"/>
                <a:cs typeface="Times New Roman" pitchFamily="18" charset="0"/>
                <a:sym typeface="Symbol" panose="05050102010706020507" pitchFamily="18" charset="2"/>
              </a:rPr>
              <a:t>           </a:t>
            </a:r>
            <a:r>
              <a:rPr lang="en-IN" sz="1800" dirty="0">
                <a:solidFill>
                  <a:srgbClr val="7030A0"/>
                </a:solidFill>
                <a:latin typeface="Times New Roman" pitchFamily="18" charset="0"/>
                <a:cs typeface="Times New Roman" pitchFamily="18" charset="0"/>
                <a:sym typeface="Symbol" panose="05050102010706020507" pitchFamily="18" charset="2"/>
              </a:rPr>
              <a:t>Improves</a:t>
            </a:r>
            <a:r>
              <a:rPr lang="en-IN" sz="1800" dirty="0">
                <a:latin typeface="Times New Roman" pitchFamily="18" charset="0"/>
                <a:cs typeface="Times New Roman" pitchFamily="18" charset="0"/>
                <a:sym typeface="Symbol" panose="05050102010706020507" pitchFamily="18" charset="2"/>
              </a:rPr>
              <a:t> the acid stability but </a:t>
            </a:r>
            <a:r>
              <a:rPr lang="en-IN" sz="1800" dirty="0">
                <a:solidFill>
                  <a:srgbClr val="FF0000"/>
                </a:solidFill>
                <a:latin typeface="Times New Roman" pitchFamily="18" charset="0"/>
                <a:cs typeface="Times New Roman" pitchFamily="18" charset="0"/>
                <a:sym typeface="Symbol" panose="05050102010706020507" pitchFamily="18" charset="2"/>
              </a:rPr>
              <a:t>decreases </a:t>
            </a:r>
            <a:r>
              <a:rPr lang="en-IN" sz="1800" dirty="0">
                <a:latin typeface="Times New Roman" pitchFamily="18" charset="0"/>
                <a:cs typeface="Times New Roman" pitchFamily="18" charset="0"/>
                <a:sym typeface="Symbol" panose="05050102010706020507" pitchFamily="18" charset="2"/>
              </a:rPr>
              <a:t>the antibacterial activity.</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The </a:t>
            </a:r>
            <a:r>
              <a:rPr lang="en-IN" sz="1800" dirty="0">
                <a:solidFill>
                  <a:srgbClr val="C00000"/>
                </a:solidFill>
                <a:latin typeface="Times New Roman" pitchFamily="18" charset="0"/>
                <a:cs typeface="Times New Roman" pitchFamily="18" charset="0"/>
                <a:sym typeface="Symbol" panose="05050102010706020507" pitchFamily="18" charset="2"/>
              </a:rPr>
              <a:t>Dimethyl substitution </a:t>
            </a:r>
            <a:r>
              <a:rPr lang="en-IN" sz="1800" dirty="0">
                <a:latin typeface="Times New Roman" pitchFamily="18" charset="0"/>
                <a:cs typeface="Times New Roman" pitchFamily="18" charset="0"/>
                <a:sym typeface="Symbol" panose="05050102010706020507" pitchFamily="18" charset="2"/>
              </a:rPr>
              <a:t>at </a:t>
            </a:r>
            <a:r>
              <a:rPr lang="en-IN" sz="1800" b="1" dirty="0">
                <a:latin typeface="Times New Roman" pitchFamily="18" charset="0"/>
                <a:cs typeface="Times New Roman" pitchFamily="18" charset="0"/>
                <a:sym typeface="Symbol" panose="05050102010706020507" pitchFamily="18" charset="2"/>
              </a:rPr>
              <a:t>2-position</a:t>
            </a:r>
            <a:r>
              <a:rPr lang="en-IN" sz="1800" dirty="0">
                <a:latin typeface="Times New Roman" pitchFamily="18" charset="0"/>
                <a:cs typeface="Times New Roman" pitchFamily="18" charset="0"/>
                <a:sym typeface="Symbol" panose="05050102010706020507" pitchFamily="18" charset="2"/>
              </a:rPr>
              <a:t> is necessary for activity. If any other substitution or change in the</a:t>
            </a:r>
          </a:p>
          <a:p>
            <a:pPr algn="l"/>
            <a:r>
              <a:rPr lang="en-IN" sz="1800" dirty="0">
                <a:latin typeface="Times New Roman" pitchFamily="18" charset="0"/>
                <a:cs typeface="Times New Roman" pitchFamily="18" charset="0"/>
                <a:sym typeface="Symbol" panose="05050102010706020507" pitchFamily="18" charset="2"/>
              </a:rPr>
              <a:t>       position decreases the activity. </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The </a:t>
            </a:r>
            <a:r>
              <a:rPr lang="en-IN" sz="1800" dirty="0">
                <a:solidFill>
                  <a:schemeClr val="accent2">
                    <a:lumMod val="50000"/>
                  </a:schemeClr>
                </a:solidFill>
                <a:latin typeface="Times New Roman" pitchFamily="18" charset="0"/>
                <a:cs typeface="Times New Roman" pitchFamily="18" charset="0"/>
                <a:sym typeface="Symbol" panose="05050102010706020507" pitchFamily="18" charset="2"/>
              </a:rPr>
              <a:t>Carboxylic acid </a:t>
            </a:r>
            <a:r>
              <a:rPr lang="en-IN" sz="1800" dirty="0">
                <a:latin typeface="Times New Roman" pitchFamily="18" charset="0"/>
                <a:cs typeface="Times New Roman" pitchFamily="18" charset="0"/>
                <a:sym typeface="Symbol" panose="05050102010706020507" pitchFamily="18" charset="2"/>
              </a:rPr>
              <a:t>group at </a:t>
            </a:r>
            <a:r>
              <a:rPr lang="en-IN" sz="1800" b="1" dirty="0">
                <a:latin typeface="Times New Roman" pitchFamily="18" charset="0"/>
                <a:cs typeface="Times New Roman" pitchFamily="18" charset="0"/>
                <a:sym typeface="Symbol" panose="05050102010706020507" pitchFamily="18" charset="2"/>
              </a:rPr>
              <a:t>3-position</a:t>
            </a:r>
            <a:r>
              <a:rPr lang="en-IN" sz="1800" dirty="0">
                <a:latin typeface="Times New Roman" pitchFamily="18" charset="0"/>
                <a:cs typeface="Times New Roman" pitchFamily="18" charset="0"/>
                <a:sym typeface="Symbol" panose="05050102010706020507" pitchFamily="18" charset="2"/>
              </a:rPr>
              <a:t> is required for the activity. If it is changed to alcohol or ester the </a:t>
            </a:r>
          </a:p>
          <a:p>
            <a:pPr algn="l"/>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activity is reduced</a:t>
            </a: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cxnSp>
        <p:nvCxnSpPr>
          <p:cNvPr id="6" name="Straight Arrow Connector 5"/>
          <p:cNvCxnSpPr/>
          <p:nvPr/>
        </p:nvCxnSpPr>
        <p:spPr>
          <a:xfrm>
            <a:off x="3876541" y="4056845"/>
            <a:ext cx="463639"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286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rPr>
              <a:t>CLASSIFICATION</a:t>
            </a:r>
          </a:p>
          <a:p>
            <a:pPr marL="400050" indent="-400050" algn="l">
              <a:buAutoNum type="romanUcPeriod"/>
            </a:pPr>
            <a:r>
              <a:rPr lang="en-IN" sz="1800" b="1" dirty="0">
                <a:latin typeface="Times New Roman" pitchFamily="18" charset="0"/>
                <a:cs typeface="Times New Roman" pitchFamily="18" charset="0"/>
              </a:rPr>
              <a:t>Based on chemical structure:</a:t>
            </a:r>
          </a:p>
          <a:p>
            <a:pPr algn="l"/>
            <a:r>
              <a:rPr lang="en-IN" sz="1800" b="1" dirty="0">
                <a:latin typeface="Times New Roman" pitchFamily="18" charset="0"/>
                <a:cs typeface="Times New Roman" pitchFamily="18" charset="0"/>
              </a:rPr>
              <a:t>       i) </a:t>
            </a:r>
            <a:r>
              <a:rPr lang="en-IN" sz="1800" b="1" u="sng" dirty="0">
                <a:latin typeface="Times New Roman" pitchFamily="18" charset="0"/>
                <a:cs typeface="Times New Roman" pitchFamily="18" charset="0"/>
                <a:sym typeface="Symbol" panose="05050102010706020507" pitchFamily="18" charset="2"/>
              </a:rPr>
              <a:t>-Lactam antibiotics </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r>
              <a:rPr lang="en-IN" sz="1800" b="1" dirty="0">
                <a:solidFill>
                  <a:schemeClr val="accent1"/>
                </a:solidFill>
                <a:latin typeface="Times New Roman" pitchFamily="18" charset="0"/>
                <a:cs typeface="Times New Roman" pitchFamily="18" charset="0"/>
                <a:sym typeface="Symbol" panose="05050102010706020507" pitchFamily="18" charset="2"/>
              </a:rPr>
              <a:t>    SAR OF PENICILLINS </a:t>
            </a:r>
          </a:p>
          <a:p>
            <a:pPr algn="l"/>
            <a:endParaRPr lang="en-IN" sz="1800" dirty="0">
              <a:solidFill>
                <a:schemeClr val="accent1"/>
              </a:solidFill>
              <a:latin typeface="Times New Roman" pitchFamily="18" charset="0"/>
              <a:cs typeface="Times New Roman" pitchFamily="18" charset="0"/>
              <a:sym typeface="Symbol" panose="05050102010706020507" pitchFamily="18" charset="2"/>
            </a:endParaRPr>
          </a:p>
          <a:p>
            <a:pPr algn="l"/>
            <a:r>
              <a:rPr lang="en-IN" sz="1800" dirty="0">
                <a:solidFill>
                  <a:schemeClr val="accent1"/>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-Lactam  ring :</a:t>
            </a:r>
            <a:endParaRPr lang="en-IN" sz="1800" dirty="0">
              <a:solidFill>
                <a:schemeClr val="accent1"/>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The strained </a:t>
            </a:r>
            <a:r>
              <a:rPr lang="en-IN" sz="1800" b="1" dirty="0">
                <a:latin typeface="Times New Roman" pitchFamily="18" charset="0"/>
                <a:cs typeface="Times New Roman" pitchFamily="18" charset="0"/>
                <a:sym typeface="Symbol" panose="05050102010706020507" pitchFamily="18" charset="2"/>
              </a:rPr>
              <a:t>-Lactam  ring </a:t>
            </a:r>
            <a:r>
              <a:rPr lang="en-IN" sz="1800" dirty="0">
                <a:latin typeface="Times New Roman" pitchFamily="18" charset="0"/>
                <a:cs typeface="Times New Roman" pitchFamily="18" charset="0"/>
                <a:sym typeface="Symbol" panose="05050102010706020507" pitchFamily="18" charset="2"/>
              </a:rPr>
              <a:t>is essential. The greater the strain , the greater is activity.</a:t>
            </a:r>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The </a:t>
            </a:r>
            <a:r>
              <a:rPr lang="en-IN" sz="1800" dirty="0">
                <a:solidFill>
                  <a:schemeClr val="accent1"/>
                </a:solidFill>
                <a:latin typeface="Times New Roman" pitchFamily="18" charset="0"/>
                <a:cs typeface="Times New Roman" pitchFamily="18" charset="0"/>
                <a:sym typeface="Symbol" panose="05050102010706020507" pitchFamily="18" charset="2"/>
              </a:rPr>
              <a:t>Nitrogen </a:t>
            </a:r>
            <a:r>
              <a:rPr lang="en-IN" sz="1800" dirty="0">
                <a:latin typeface="Times New Roman" pitchFamily="18" charset="0"/>
                <a:cs typeface="Times New Roman" pitchFamily="18" charset="0"/>
                <a:sym typeface="Symbol" panose="05050102010706020507" pitchFamily="18" charset="2"/>
              </a:rPr>
              <a:t>atom at </a:t>
            </a:r>
            <a:r>
              <a:rPr lang="en-IN" sz="1800" b="1" dirty="0">
                <a:latin typeface="Times New Roman" pitchFamily="18" charset="0"/>
                <a:cs typeface="Times New Roman" pitchFamily="18" charset="0"/>
                <a:sym typeface="Symbol" panose="05050102010706020507" pitchFamily="18" charset="2"/>
              </a:rPr>
              <a:t>4-position</a:t>
            </a:r>
            <a:r>
              <a:rPr lang="en-IN" sz="1800" dirty="0">
                <a:latin typeface="Times New Roman" pitchFamily="18" charset="0"/>
                <a:cs typeface="Times New Roman" pitchFamily="18" charset="0"/>
                <a:sym typeface="Symbol" panose="05050102010706020507" pitchFamily="18" charset="2"/>
              </a:rPr>
              <a:t> is essential for activity. </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No substitution is possible at 5-position of </a:t>
            </a:r>
            <a:r>
              <a:rPr lang="en-IN" sz="1800" b="1" dirty="0">
                <a:latin typeface="Times New Roman" pitchFamily="18" charset="0"/>
                <a:cs typeface="Times New Roman" pitchFamily="18" charset="0"/>
                <a:sym typeface="Symbol" panose="05050102010706020507" pitchFamily="18" charset="2"/>
              </a:rPr>
              <a:t>-Lactam  ring </a:t>
            </a:r>
            <a:r>
              <a:rPr lang="en-IN" sz="1800" dirty="0">
                <a:latin typeface="Times New Roman" pitchFamily="18" charset="0"/>
                <a:cs typeface="Times New Roman" pitchFamily="18" charset="0"/>
                <a:sym typeface="Symbol" panose="05050102010706020507" pitchFamily="18" charset="2"/>
              </a:rPr>
              <a:t> because of Chirality (C</a:t>
            </a:r>
            <a:r>
              <a:rPr lang="en-IN" sz="1200" dirty="0">
                <a:latin typeface="Times New Roman" pitchFamily="18" charset="0"/>
                <a:cs typeface="Times New Roman" pitchFamily="18" charset="0"/>
                <a:sym typeface="Symbol" panose="05050102010706020507" pitchFamily="18" charset="2"/>
              </a:rPr>
              <a:t>3</a:t>
            </a:r>
            <a:r>
              <a:rPr lang="en-IN" sz="1800" dirty="0">
                <a:latin typeface="Times New Roman" pitchFamily="18" charset="0"/>
                <a:cs typeface="Times New Roman" pitchFamily="18" charset="0"/>
                <a:sym typeface="Symbol" panose="05050102010706020507" pitchFamily="18" charset="2"/>
              </a:rPr>
              <a:t>, C</a:t>
            </a:r>
            <a:r>
              <a:rPr lang="en-IN" sz="1200" dirty="0">
                <a:latin typeface="Times New Roman" pitchFamily="18" charset="0"/>
                <a:cs typeface="Times New Roman" pitchFamily="18" charset="0"/>
                <a:sym typeface="Symbol" panose="05050102010706020507" pitchFamily="18" charset="2"/>
              </a:rPr>
              <a:t>5 </a:t>
            </a:r>
            <a:r>
              <a:rPr lang="en-IN" sz="1800" dirty="0">
                <a:latin typeface="Times New Roman" pitchFamily="18" charset="0"/>
                <a:cs typeface="Times New Roman" pitchFamily="18" charset="0"/>
                <a:sym typeface="Symbol" panose="05050102010706020507" pitchFamily="18" charset="2"/>
              </a:rPr>
              <a:t>and C</a:t>
            </a:r>
            <a:r>
              <a:rPr lang="en-IN" sz="1200" dirty="0">
                <a:latin typeface="Times New Roman" pitchFamily="18" charset="0"/>
                <a:cs typeface="Times New Roman" pitchFamily="18" charset="0"/>
                <a:sym typeface="Symbol" panose="05050102010706020507" pitchFamily="18" charset="2"/>
              </a:rPr>
              <a:t>6</a:t>
            </a:r>
            <a:r>
              <a:rPr lang="en-IN" sz="1800" dirty="0">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solidFill>
                  <a:srgbClr val="7030A0"/>
                </a:solidFill>
                <a:latin typeface="Times New Roman" pitchFamily="18" charset="0"/>
                <a:cs typeface="Times New Roman" pitchFamily="18" charset="0"/>
                <a:sym typeface="Symbol" panose="05050102010706020507" pitchFamily="18" charset="2"/>
              </a:rPr>
              <a:t>Acylamino side chain </a:t>
            </a:r>
            <a:r>
              <a:rPr lang="en-IN" sz="1800" dirty="0">
                <a:latin typeface="Times New Roman" pitchFamily="18" charset="0"/>
                <a:cs typeface="Times New Roman" pitchFamily="18" charset="0"/>
                <a:sym typeface="Symbol" panose="05050102010706020507" pitchFamily="18" charset="2"/>
              </a:rPr>
              <a:t>at </a:t>
            </a:r>
            <a:r>
              <a:rPr lang="en-IN" sz="1800" b="1" dirty="0">
                <a:latin typeface="Times New Roman" pitchFamily="18" charset="0"/>
                <a:cs typeface="Times New Roman" pitchFamily="18" charset="0"/>
                <a:sym typeface="Symbol" panose="05050102010706020507" pitchFamily="18" charset="2"/>
              </a:rPr>
              <a:t>6-position</a:t>
            </a:r>
            <a:r>
              <a:rPr lang="en-IN" sz="1800" dirty="0">
                <a:latin typeface="Times New Roman" pitchFamily="18" charset="0"/>
                <a:cs typeface="Times New Roman" pitchFamily="18" charset="0"/>
                <a:sym typeface="Symbol" panose="05050102010706020507" pitchFamily="18" charset="2"/>
              </a:rPr>
              <a:t> is responsible for solubility and physicochemical properties.</a:t>
            </a:r>
          </a:p>
          <a:p>
            <a:pPr algn="l"/>
            <a:r>
              <a:rPr lang="en-IN" sz="1800" dirty="0">
                <a:latin typeface="Times New Roman" pitchFamily="18" charset="0"/>
                <a:cs typeface="Times New Roman" pitchFamily="18" charset="0"/>
                <a:sym typeface="Symbol" panose="05050102010706020507" pitchFamily="18" charset="2"/>
              </a:rPr>
              <a:t>       (In that </a:t>
            </a:r>
            <a:r>
              <a:rPr lang="en-IN" sz="1800" b="1" dirty="0">
                <a:latin typeface="Times New Roman" pitchFamily="18" charset="0"/>
                <a:cs typeface="Times New Roman" pitchFamily="18" charset="0"/>
                <a:sym typeface="Symbol" panose="05050102010706020507" pitchFamily="18" charset="2"/>
              </a:rPr>
              <a:t>‘R’ </a:t>
            </a:r>
            <a:r>
              <a:rPr lang="en-IN" sz="1800" dirty="0">
                <a:latin typeface="Times New Roman" pitchFamily="18" charset="0"/>
                <a:cs typeface="Times New Roman" pitchFamily="18" charset="0"/>
                <a:sym typeface="Symbol" panose="05050102010706020507" pitchFamily="18" charset="2"/>
              </a:rPr>
              <a:t>depends on acid stability by means of </a:t>
            </a:r>
            <a:r>
              <a:rPr lang="en-IN" sz="1800" b="1" dirty="0">
                <a:latin typeface="Times New Roman" pitchFamily="18" charset="0"/>
                <a:cs typeface="Times New Roman" pitchFamily="18" charset="0"/>
                <a:sym typeface="Symbol" panose="05050102010706020507" pitchFamily="18" charset="2"/>
              </a:rPr>
              <a:t>R </a:t>
            </a:r>
            <a:r>
              <a:rPr lang="en-IN" sz="1800" dirty="0">
                <a:latin typeface="Times New Roman" pitchFamily="18" charset="0"/>
                <a:cs typeface="Times New Roman" pitchFamily="18" charset="0"/>
                <a:sym typeface="Symbol" panose="05050102010706020507" pitchFamily="18" charset="2"/>
              </a:rPr>
              <a:t>only we can tell whether it is susceptible or resistance to </a:t>
            </a:r>
          </a:p>
          <a:p>
            <a:pPr algn="l"/>
            <a:r>
              <a:rPr lang="en-IN" sz="1800" dirty="0">
                <a:latin typeface="Times New Roman" pitchFamily="18" charset="0"/>
                <a:cs typeface="Times New Roman" pitchFamily="18" charset="0"/>
                <a:sym typeface="Symbol" panose="05050102010706020507" pitchFamily="18" charset="2"/>
              </a:rPr>
              <a:t>       -Lactamase (Penicillinase) enzyme).  </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If it </a:t>
            </a:r>
            <a:r>
              <a:rPr lang="en-IN" sz="1800">
                <a:latin typeface="Times New Roman" pitchFamily="18" charset="0"/>
                <a:cs typeface="Times New Roman" pitchFamily="18" charset="0"/>
                <a:sym typeface="Symbol" panose="05050102010706020507" pitchFamily="18" charset="2"/>
              </a:rPr>
              <a:t>is  having </a:t>
            </a:r>
            <a:r>
              <a:rPr lang="en-IN" sz="1800" dirty="0">
                <a:latin typeface="Times New Roman" pitchFamily="18" charset="0"/>
                <a:cs typeface="Times New Roman" pitchFamily="18" charset="0"/>
                <a:sym typeface="Symbol" panose="05050102010706020507" pitchFamily="18" charset="2"/>
              </a:rPr>
              <a:t>electro withdrawing group in R- The chance of acid degradation that will be reduced </a:t>
            </a:r>
            <a:r>
              <a:rPr lang="en-IN" sz="1800">
                <a:latin typeface="Times New Roman" pitchFamily="18" charset="0"/>
                <a:cs typeface="Times New Roman" pitchFamily="18" charset="0"/>
                <a:sym typeface="Symbol" panose="05050102010706020507" pitchFamily="18" charset="2"/>
              </a:rPr>
              <a:t>and increases the </a:t>
            </a:r>
            <a:r>
              <a:rPr lang="en-IN" sz="1800" dirty="0">
                <a:latin typeface="Times New Roman" pitchFamily="18" charset="0"/>
                <a:cs typeface="Times New Roman" pitchFamily="18" charset="0"/>
                <a:sym typeface="Symbol" panose="05050102010706020507" pitchFamily="18" charset="2"/>
              </a:rPr>
              <a:t>stability and oral bioavailability. Eg. Ampicillin.</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518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rPr>
              <a:t>CLASSIFICATION</a:t>
            </a:r>
          </a:p>
          <a:p>
            <a:pPr marL="400050" indent="-400050" algn="l">
              <a:buAutoNum type="romanUcPeriod"/>
            </a:pPr>
            <a:r>
              <a:rPr lang="en-IN" sz="1800" b="1" dirty="0">
                <a:latin typeface="Times New Roman" pitchFamily="18" charset="0"/>
                <a:cs typeface="Times New Roman" pitchFamily="18" charset="0"/>
              </a:rPr>
              <a:t>Based on chemical structure:</a:t>
            </a:r>
          </a:p>
          <a:p>
            <a:pPr algn="l"/>
            <a:r>
              <a:rPr lang="en-IN" sz="1800" b="1" dirty="0">
                <a:latin typeface="Times New Roman" pitchFamily="18" charset="0"/>
                <a:cs typeface="Times New Roman" pitchFamily="18" charset="0"/>
              </a:rPr>
              <a:t>       i) </a:t>
            </a:r>
            <a:r>
              <a:rPr lang="en-IN" sz="1800" b="1" u="sng" dirty="0">
                <a:latin typeface="Times New Roman" pitchFamily="18" charset="0"/>
                <a:cs typeface="Times New Roman" pitchFamily="18" charset="0"/>
                <a:sym typeface="Symbol" panose="05050102010706020507" pitchFamily="18" charset="2"/>
              </a:rPr>
              <a:t>-Lactam antibiotics </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r>
              <a:rPr lang="en-IN" sz="1800" b="1" dirty="0">
                <a:solidFill>
                  <a:schemeClr val="accent1"/>
                </a:solidFill>
                <a:latin typeface="Times New Roman" pitchFamily="18" charset="0"/>
                <a:cs typeface="Times New Roman" pitchFamily="18" charset="0"/>
                <a:sym typeface="Symbol" panose="05050102010706020507" pitchFamily="18" charset="2"/>
              </a:rPr>
              <a:t>    SAR OF PENICILLINS </a:t>
            </a:r>
          </a:p>
          <a:p>
            <a:pPr algn="l"/>
            <a:endParaRPr lang="en-IN" sz="1800" dirty="0">
              <a:solidFill>
                <a:schemeClr val="accent1"/>
              </a:solidFill>
              <a:latin typeface="Times New Roman" pitchFamily="18" charset="0"/>
              <a:cs typeface="Times New Roman" pitchFamily="18" charset="0"/>
              <a:sym typeface="Symbol" panose="05050102010706020507" pitchFamily="18" charset="2"/>
            </a:endParaRPr>
          </a:p>
          <a:p>
            <a:pPr algn="l"/>
            <a:r>
              <a:rPr lang="en-IN" sz="1800" dirty="0">
                <a:solidFill>
                  <a:schemeClr val="accent1"/>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-Lactam  ring :</a:t>
            </a:r>
          </a:p>
          <a:p>
            <a:pPr algn="l"/>
            <a:endParaRPr lang="en-IN" sz="1800" dirty="0">
              <a:solidFill>
                <a:schemeClr val="accent1"/>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solidFill>
                  <a:schemeClr val="accent2">
                    <a:lumMod val="75000"/>
                  </a:schemeClr>
                </a:solidFill>
                <a:latin typeface="Times New Roman" pitchFamily="18" charset="0"/>
                <a:cs typeface="Times New Roman" pitchFamily="18" charset="0"/>
                <a:sym typeface="Symbol" panose="05050102010706020507" pitchFamily="18" charset="2"/>
              </a:rPr>
              <a:t>Ketone (=O) </a:t>
            </a:r>
            <a:r>
              <a:rPr lang="en-IN" sz="1800" dirty="0">
                <a:latin typeface="Times New Roman" pitchFamily="18" charset="0"/>
                <a:cs typeface="Times New Roman" pitchFamily="18" charset="0"/>
                <a:sym typeface="Symbol" panose="05050102010706020507" pitchFamily="18" charset="2"/>
              </a:rPr>
              <a:t>group at is </a:t>
            </a:r>
            <a:r>
              <a:rPr lang="en-IN" sz="1800" b="1" dirty="0">
                <a:latin typeface="Times New Roman" pitchFamily="18" charset="0"/>
                <a:cs typeface="Times New Roman" pitchFamily="18" charset="0"/>
                <a:sym typeface="Symbol" panose="05050102010706020507" pitchFamily="18" charset="2"/>
              </a:rPr>
              <a:t>7</a:t>
            </a:r>
            <a:r>
              <a:rPr lang="en-IN" sz="1800" b="1" baseline="30000" dirty="0">
                <a:latin typeface="Times New Roman" pitchFamily="18" charset="0"/>
                <a:cs typeface="Times New Roman" pitchFamily="18" charset="0"/>
                <a:sym typeface="Symbol" panose="05050102010706020507" pitchFamily="18" charset="2"/>
              </a:rPr>
              <a:t>th</a:t>
            </a:r>
            <a:r>
              <a:rPr lang="en-IN" sz="1800" b="1" dirty="0">
                <a:latin typeface="Times New Roman" pitchFamily="18" charset="0"/>
                <a:cs typeface="Times New Roman" pitchFamily="18" charset="0"/>
                <a:sym typeface="Symbol" panose="05050102010706020507" pitchFamily="18" charset="2"/>
              </a:rPr>
              <a:t> Position </a:t>
            </a:r>
            <a:r>
              <a:rPr lang="en-IN" sz="1800" dirty="0">
                <a:latin typeface="Times New Roman" pitchFamily="18" charset="0"/>
                <a:cs typeface="Times New Roman" pitchFamily="18" charset="0"/>
                <a:sym typeface="Symbol" panose="05050102010706020507" pitchFamily="18" charset="2"/>
              </a:rPr>
              <a:t>important for activity.</a:t>
            </a:r>
          </a:p>
          <a:p>
            <a:pPr algn="l"/>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 gram-</a:t>
            </a:r>
            <a:r>
              <a:rPr lang="en-IN" sz="1800" dirty="0" err="1">
                <a:latin typeface="Times New Roman" pitchFamily="18" charset="0"/>
                <a:cs typeface="Times New Roman" pitchFamily="18" charset="0"/>
                <a:sym typeface="Symbol" panose="05050102010706020507" pitchFamily="18" charset="2"/>
              </a:rPr>
              <a:t>ve</a:t>
            </a:r>
            <a:r>
              <a:rPr lang="en-IN" sz="1800" dirty="0">
                <a:latin typeface="Times New Roman" pitchFamily="18" charset="0"/>
                <a:cs typeface="Times New Roman" pitchFamily="18" charset="0"/>
                <a:sym typeface="Symbol" panose="05050102010706020507" pitchFamily="18" charset="2"/>
              </a:rPr>
              <a:t> activity is increased when introducing hydrophilic group ( NH</a:t>
            </a:r>
            <a:r>
              <a:rPr lang="en-IN" sz="10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OH, COOH) to the -carbon of</a:t>
            </a:r>
          </a:p>
          <a:p>
            <a:pPr algn="l"/>
            <a:r>
              <a:rPr lang="en-IN" sz="1800" dirty="0">
                <a:latin typeface="Times New Roman" pitchFamily="18" charset="0"/>
                <a:cs typeface="Times New Roman" pitchFamily="18" charset="0"/>
                <a:sym typeface="Symbol" panose="05050102010706020507" pitchFamily="18" charset="2"/>
              </a:rPr>
              <a:t>       carbonyl group on the side chain. Eg. </a:t>
            </a:r>
            <a:r>
              <a:rPr lang="en-IN" sz="1800">
                <a:latin typeface="Times New Roman" pitchFamily="18" charset="0"/>
                <a:cs typeface="Times New Roman" pitchFamily="18" charset="0"/>
                <a:sym typeface="Symbol" panose="05050102010706020507" pitchFamily="18" charset="2"/>
              </a:rPr>
              <a:t>Ampicillin.</a:t>
            </a: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The broad spectrum activity can be increased by introducing strong acidic group to the -carbon of</a:t>
            </a:r>
          </a:p>
          <a:p>
            <a:pPr algn="l"/>
            <a:r>
              <a:rPr lang="en-IN" sz="1800" dirty="0">
                <a:latin typeface="Times New Roman" pitchFamily="18" charset="0"/>
                <a:cs typeface="Times New Roman" pitchFamily="18" charset="0"/>
                <a:sym typeface="Symbol" panose="05050102010706020507" pitchFamily="18" charset="2"/>
              </a:rPr>
              <a:t>       carbonyl group on the side chain. Eg. Ampicillin and Carbenicillin.</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9735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solidFill>
                  <a:srgbClr val="FF0000"/>
                </a:solidFill>
                <a:latin typeface="Times New Roman" pitchFamily="18" charset="0"/>
                <a:cs typeface="Times New Roman" pitchFamily="18" charset="0"/>
                <a:sym typeface="Symbol" panose="05050102010706020507" pitchFamily="18" charset="2"/>
              </a:rPr>
              <a:t>CHEMICAL DEGRADATION OF PENICILLIN</a:t>
            </a:r>
          </a:p>
          <a:p>
            <a:pPr algn="l"/>
            <a:r>
              <a:rPr lang="en-IN" sz="1800" b="1" dirty="0">
                <a:solidFill>
                  <a:srgbClr val="FF0000"/>
                </a:solidFill>
                <a:latin typeface="Times New Roman" pitchFamily="18" charset="0"/>
                <a:cs typeface="Times New Roman" pitchFamily="18" charset="0"/>
                <a:sym typeface="Symbol" panose="05050102010706020507" pitchFamily="18" charset="2"/>
              </a:rPr>
              <a:t> </a:t>
            </a:r>
            <a:endParaRPr lang="en-IN" sz="1800" dirty="0">
              <a:solidFill>
                <a:srgbClr val="FF0000"/>
              </a:solidFill>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037" y="1216617"/>
            <a:ext cx="10058400" cy="5225321"/>
          </a:xfrm>
          <a:prstGeom prst="rect">
            <a:avLst/>
          </a:prstGeom>
          <a:solidFill>
            <a:schemeClr val="accent2"/>
          </a:solidFill>
        </p:spPr>
      </p:pic>
      <p:sp>
        <p:nvSpPr>
          <p:cNvPr id="5" name="TextBox 4"/>
          <p:cNvSpPr txBox="1"/>
          <p:nvPr/>
        </p:nvSpPr>
        <p:spPr>
          <a:xfrm>
            <a:off x="9800179" y="6036091"/>
            <a:ext cx="1672683" cy="369332"/>
          </a:xfrm>
          <a:prstGeom prst="rect">
            <a:avLst/>
          </a:prstGeom>
          <a:solidFill>
            <a:schemeClr val="bg1"/>
          </a:solidFill>
        </p:spPr>
        <p:txBody>
          <a:bodyPr wrap="square" rtlCol="0">
            <a:spAutoFit/>
          </a:bodyPr>
          <a:lstStyle/>
          <a:p>
            <a:pPr algn="l"/>
            <a:endParaRPr lang="en-IN" dirty="0">
              <a:solidFill>
                <a:schemeClr val="bg1"/>
              </a:solidFill>
            </a:endParaRPr>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226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solidFill>
                  <a:srgbClr val="FF0000"/>
                </a:solidFill>
                <a:latin typeface="Times New Roman" pitchFamily="18" charset="0"/>
                <a:cs typeface="Times New Roman" pitchFamily="18" charset="0"/>
                <a:sym typeface="Symbol" panose="05050102010706020507" pitchFamily="18" charset="2"/>
              </a:rPr>
              <a:t>CHEMICAL DEGRADATION OF PENICILLIN</a:t>
            </a:r>
          </a:p>
          <a:p>
            <a:r>
              <a:rPr lang="en-IN" sz="1800" b="1" dirty="0">
                <a:latin typeface="Times New Roman" pitchFamily="18" charset="0"/>
                <a:cs typeface="Times New Roman" pitchFamily="18" charset="0"/>
                <a:sym typeface="Symbol" panose="05050102010706020507" pitchFamily="18" charset="2"/>
              </a:rPr>
              <a:t>  </a:t>
            </a:r>
            <a:r>
              <a:rPr lang="en-IN" sz="1800" dirty="0">
                <a:solidFill>
                  <a:schemeClr val="bg2">
                    <a:lumMod val="75000"/>
                  </a:schemeClr>
                </a:solidFill>
                <a:latin typeface="Times New Roman" pitchFamily="18" charset="0"/>
                <a:cs typeface="Times New Roman" pitchFamily="18" charset="0"/>
                <a:sym typeface="Symbol" panose="05050102010706020507" pitchFamily="18" charset="2"/>
              </a:rPr>
              <a:t>(Degradation/ Deterioration </a:t>
            </a:r>
            <a:r>
              <a:rPr lang="en-IN" sz="1800" dirty="0">
                <a:solidFill>
                  <a:schemeClr val="bg2">
                    <a:lumMod val="75000"/>
                  </a:schemeClr>
                </a:solidFill>
                <a:latin typeface="Times New Roman" pitchFamily="18" charset="0"/>
                <a:cs typeface="Times New Roman" pitchFamily="18" charset="0"/>
                <a:sym typeface="Wingdings" panose="05000000000000000000" pitchFamily="2" charset="2"/>
              </a:rPr>
              <a:t> Decreased in quality) </a:t>
            </a: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20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The main cause of deterioration of Penicillin is the </a:t>
            </a:r>
            <a:r>
              <a:rPr lang="en-IN" sz="1800" b="1" dirty="0">
                <a:latin typeface="Times New Roman" pitchFamily="18" charset="0"/>
                <a:cs typeface="Times New Roman" pitchFamily="18" charset="0"/>
                <a:sym typeface="Symbol" panose="05050102010706020507" pitchFamily="18" charset="2"/>
              </a:rPr>
              <a:t>reactivity of strained </a:t>
            </a:r>
            <a:r>
              <a:rPr lang="en-IN" sz="1800" dirty="0">
                <a:latin typeface="Times New Roman" pitchFamily="18" charset="0"/>
                <a:cs typeface="Times New Roman" pitchFamily="18" charset="0"/>
                <a:sym typeface="Symbol" panose="05050102010706020507" pitchFamily="18" charset="2"/>
              </a:rPr>
              <a:t>Lactam ring.</a:t>
            </a:r>
          </a:p>
          <a:p>
            <a:pPr marL="285750" indent="-285750" algn="l">
              <a:lnSpc>
                <a:spcPct val="20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The hydrolysis and the nature of Degradation products are influence by </a:t>
            </a:r>
            <a:r>
              <a:rPr lang="en-IN" sz="1800" b="1" dirty="0">
                <a:latin typeface="Times New Roman" pitchFamily="18" charset="0"/>
                <a:cs typeface="Times New Roman" pitchFamily="18" charset="0"/>
                <a:sym typeface="Symbol" panose="05050102010706020507" pitchFamily="18" charset="2"/>
              </a:rPr>
              <a:t>pH</a:t>
            </a:r>
            <a:r>
              <a:rPr lang="en-IN" sz="1800" dirty="0">
                <a:latin typeface="Times New Roman" pitchFamily="18" charset="0"/>
                <a:cs typeface="Times New Roman" pitchFamily="18" charset="0"/>
                <a:sym typeface="Symbol" panose="05050102010706020507" pitchFamily="18" charset="2"/>
              </a:rPr>
              <a:t> of the solution.</a:t>
            </a:r>
          </a:p>
          <a:p>
            <a:pPr marL="285750" indent="-285750" algn="l">
              <a:lnSpc>
                <a:spcPct val="20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Thus the -Lactam  carbonyl group of penicillin readily undergoes nucleophilic attack by water or hydroxide ion </a:t>
            </a:r>
          </a:p>
          <a:p>
            <a:pPr algn="l">
              <a:lnSpc>
                <a:spcPct val="200000"/>
              </a:lnSpc>
            </a:pPr>
            <a:r>
              <a:rPr lang="en-IN" sz="1800" dirty="0">
                <a:latin typeface="Times New Roman" pitchFamily="18" charset="0"/>
                <a:cs typeface="Times New Roman" pitchFamily="18" charset="0"/>
                <a:sym typeface="Symbol" panose="05050102010706020507" pitchFamily="18" charset="2"/>
              </a:rPr>
              <a:t>       to form </a:t>
            </a:r>
            <a:r>
              <a:rPr lang="en-IN" sz="1800" b="1" dirty="0">
                <a:solidFill>
                  <a:srgbClr val="FF0000"/>
                </a:solidFill>
                <a:latin typeface="Times New Roman" pitchFamily="18" charset="0"/>
                <a:cs typeface="Times New Roman" pitchFamily="18" charset="0"/>
                <a:sym typeface="Symbol" panose="05050102010706020507" pitchFamily="18" charset="2"/>
              </a:rPr>
              <a:t>inactive Penicilloic </a:t>
            </a:r>
            <a:r>
              <a:rPr lang="en-IN" sz="1800" dirty="0">
                <a:latin typeface="Times New Roman" pitchFamily="18" charset="0"/>
                <a:cs typeface="Times New Roman" pitchFamily="18" charset="0"/>
                <a:sym typeface="Symbol" panose="05050102010706020507" pitchFamily="18" charset="2"/>
              </a:rPr>
              <a:t>compound. Which on Decarboxylation produces </a:t>
            </a:r>
            <a:r>
              <a:rPr lang="en-IN" sz="1800" b="1" dirty="0">
                <a:solidFill>
                  <a:srgbClr val="00B050"/>
                </a:solidFill>
                <a:latin typeface="Times New Roman" pitchFamily="18" charset="0"/>
                <a:cs typeface="Times New Roman" pitchFamily="18" charset="0"/>
                <a:sym typeface="Symbol" panose="05050102010706020507" pitchFamily="18" charset="2"/>
              </a:rPr>
              <a:t>Active Penilloic acid</a:t>
            </a:r>
            <a:r>
              <a:rPr lang="en-IN" sz="1800" dirty="0">
                <a:latin typeface="Times New Roman" pitchFamily="18" charset="0"/>
                <a:cs typeface="Times New Roman" pitchFamily="18" charset="0"/>
                <a:sym typeface="Symbol" panose="05050102010706020507" pitchFamily="18" charset="2"/>
              </a:rPr>
              <a:t>.</a:t>
            </a:r>
          </a:p>
          <a:p>
            <a:pPr marL="285750" indent="-285750" algn="l">
              <a:lnSpc>
                <a:spcPct val="20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On treatment with strong acid the ultimate product formed is </a:t>
            </a:r>
            <a:r>
              <a:rPr lang="en-IN" sz="1800" dirty="0">
                <a:solidFill>
                  <a:srgbClr val="7030A0"/>
                </a:solidFill>
                <a:latin typeface="Times New Roman" pitchFamily="18" charset="0"/>
                <a:cs typeface="Times New Roman" pitchFamily="18" charset="0"/>
                <a:sym typeface="Symbol" panose="05050102010706020507" pitchFamily="18" charset="2"/>
              </a:rPr>
              <a:t>Penicillamine</a:t>
            </a:r>
            <a:r>
              <a:rPr lang="en-IN" sz="1800" dirty="0">
                <a:latin typeface="Times New Roman" pitchFamily="18" charset="0"/>
                <a:cs typeface="Times New Roman" pitchFamily="18" charset="0"/>
                <a:sym typeface="Symbol" panose="05050102010706020507" pitchFamily="18" charset="2"/>
              </a:rPr>
              <a:t> and </a:t>
            </a:r>
            <a:r>
              <a:rPr lang="en-IN" sz="1800" dirty="0">
                <a:solidFill>
                  <a:srgbClr val="7030A0"/>
                </a:solidFill>
                <a:latin typeface="Times New Roman" pitchFamily="18" charset="0"/>
                <a:cs typeface="Times New Roman" pitchFamily="18" charset="0"/>
                <a:sym typeface="Symbol" panose="05050102010706020507" pitchFamily="18" charset="2"/>
              </a:rPr>
              <a:t>Penilloaldehyde</a:t>
            </a:r>
            <a:r>
              <a:rPr lang="en-IN" sz="1800" dirty="0">
                <a:latin typeface="Times New Roman" pitchFamily="18" charset="0"/>
                <a:cs typeface="Times New Roman" pitchFamily="18" charset="0"/>
                <a:sym typeface="Symbol" panose="05050102010706020507" pitchFamily="18" charset="2"/>
              </a:rPr>
              <a:t>.</a:t>
            </a:r>
          </a:p>
          <a:p>
            <a:pPr marL="285750" indent="-285750" algn="l">
              <a:lnSpc>
                <a:spcPct val="20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On subject to pH 2.0 and pH 4.0 gives rise to </a:t>
            </a:r>
            <a:r>
              <a:rPr lang="en-IN" sz="1800" dirty="0">
                <a:solidFill>
                  <a:srgbClr val="0070C0"/>
                </a:solidFill>
                <a:latin typeface="Times New Roman" pitchFamily="18" charset="0"/>
                <a:cs typeface="Times New Roman" pitchFamily="18" charset="0"/>
                <a:sym typeface="Symbol" panose="05050102010706020507" pitchFamily="18" charset="2"/>
              </a:rPr>
              <a:t>Penillic</a:t>
            </a:r>
            <a:r>
              <a:rPr lang="en-IN" sz="1800" dirty="0">
                <a:latin typeface="Times New Roman" pitchFamily="18" charset="0"/>
                <a:cs typeface="Times New Roman" pitchFamily="18" charset="0"/>
                <a:sym typeface="Symbol" panose="05050102010706020507" pitchFamily="18" charset="2"/>
              </a:rPr>
              <a:t> acid and </a:t>
            </a:r>
            <a:r>
              <a:rPr lang="en-IN" sz="1800" dirty="0">
                <a:solidFill>
                  <a:srgbClr val="0070C0"/>
                </a:solidFill>
                <a:latin typeface="Times New Roman" pitchFamily="18" charset="0"/>
                <a:cs typeface="Times New Roman" pitchFamily="18" charset="0"/>
                <a:sym typeface="Symbol" panose="05050102010706020507" pitchFamily="18" charset="2"/>
              </a:rPr>
              <a:t>Penicillenic acid </a:t>
            </a:r>
            <a:r>
              <a:rPr lang="en-IN" sz="1800" dirty="0">
                <a:latin typeface="Times New Roman" pitchFamily="18" charset="0"/>
                <a:cs typeface="Times New Roman" pitchFamily="18" charset="0"/>
                <a:sym typeface="Symbol" panose="05050102010706020507" pitchFamily="18" charset="2"/>
              </a:rPr>
              <a:t>respectively.</a:t>
            </a:r>
          </a:p>
          <a:p>
            <a:pPr marL="285750" indent="-285750" algn="l">
              <a:lnSpc>
                <a:spcPct val="20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On treatment with </a:t>
            </a:r>
            <a:r>
              <a:rPr lang="en-IN" sz="1800" b="1" dirty="0">
                <a:latin typeface="Times New Roman" pitchFamily="18" charset="0"/>
                <a:cs typeface="Times New Roman" pitchFamily="18" charset="0"/>
                <a:sym typeface="Symbol" panose="05050102010706020507" pitchFamily="18" charset="2"/>
              </a:rPr>
              <a:t>Methanol </a:t>
            </a:r>
            <a:r>
              <a:rPr lang="en-IN" sz="1800" dirty="0">
                <a:latin typeface="Times New Roman" pitchFamily="18" charset="0"/>
                <a:cs typeface="Times New Roman" pitchFamily="18" charset="0"/>
                <a:sym typeface="Symbol" panose="05050102010706020507" pitchFamily="18" charset="2"/>
              </a:rPr>
              <a:t>(- CH</a:t>
            </a:r>
            <a:r>
              <a:rPr lang="en-IN" sz="1200" dirty="0">
                <a:latin typeface="Times New Roman" pitchFamily="18" charset="0"/>
                <a:cs typeface="Times New Roman" pitchFamily="18" charset="0"/>
                <a:sym typeface="Symbol" panose="05050102010706020507" pitchFamily="18" charset="2"/>
              </a:rPr>
              <a:t>3</a:t>
            </a:r>
            <a:r>
              <a:rPr lang="en-IN" sz="1800" dirty="0">
                <a:latin typeface="Times New Roman" pitchFamily="18" charset="0"/>
                <a:cs typeface="Times New Roman" pitchFamily="18" charset="0"/>
                <a:sym typeface="Symbol" panose="05050102010706020507" pitchFamily="18" charset="2"/>
              </a:rPr>
              <a:t>OH) the bond between carbon and nitrogen that would be broken to form </a:t>
            </a:r>
            <a:r>
              <a:rPr lang="en-IN" sz="1800" dirty="0">
                <a:solidFill>
                  <a:srgbClr val="FF0000"/>
                </a:solidFill>
                <a:latin typeface="Times New Roman" pitchFamily="18" charset="0"/>
                <a:cs typeface="Times New Roman" pitchFamily="18" charset="0"/>
                <a:sym typeface="Symbol" panose="05050102010706020507" pitchFamily="18" charset="2"/>
              </a:rPr>
              <a:t>Methyl penicilloate</a:t>
            </a:r>
            <a:r>
              <a:rPr lang="en-IN" sz="1800" dirty="0">
                <a:latin typeface="Times New Roman" pitchFamily="18" charset="0"/>
                <a:cs typeface="Times New Roman" pitchFamily="18" charset="0"/>
                <a:sym typeface="Symbol" panose="05050102010706020507" pitchFamily="18" charset="2"/>
              </a:rPr>
              <a:t>. </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6599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solidFill>
                  <a:srgbClr val="002060"/>
                </a:solidFill>
                <a:latin typeface="Times New Roman" pitchFamily="18" charset="0"/>
                <a:cs typeface="Times New Roman" pitchFamily="18" charset="0"/>
                <a:sym typeface="Symbol" panose="05050102010706020507" pitchFamily="18" charset="2"/>
              </a:rPr>
              <a:t>MECHANISM OF ACTION  OF PENICILLIN</a:t>
            </a:r>
          </a:p>
          <a:p>
            <a:endParaRPr lang="en-IN" sz="1800" b="1" dirty="0">
              <a:solidFill>
                <a:srgbClr val="00206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-Lactam antibiotics works by inhibiting the formation of peptidoglycan crosses links in the bacterial cell wall.</a:t>
            </a: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a:t>
            </a:r>
            <a:r>
              <a:rPr lang="en-IN" sz="1800" dirty="0">
                <a:solidFill>
                  <a:srgbClr val="002060"/>
                </a:solidFill>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-Lactam moiety of </a:t>
            </a:r>
            <a:r>
              <a:rPr lang="en-IN" sz="1800" b="1" dirty="0">
                <a:latin typeface="Times New Roman" pitchFamily="18" charset="0"/>
                <a:cs typeface="Times New Roman" pitchFamily="18" charset="0"/>
                <a:sym typeface="Symbol" panose="05050102010706020507" pitchFamily="18" charset="2"/>
              </a:rPr>
              <a:t>penicillin</a:t>
            </a:r>
            <a:r>
              <a:rPr lang="en-IN" sz="1800" dirty="0">
                <a:latin typeface="Times New Roman" pitchFamily="18" charset="0"/>
                <a:cs typeface="Times New Roman" pitchFamily="18" charset="0"/>
                <a:sym typeface="Symbol" panose="05050102010706020507" pitchFamily="18" charset="2"/>
              </a:rPr>
              <a:t> binds to the enzyme (transpeptidase) that links the peptidoglycan molecules in bacteria and this weakens the cell wall of the bacterium. In addition, the build- up of peptidoglycan precursors triggers the activation of bacterial cell wall hydrolysis which further digest the bacteria's existing peptidoglycan.</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When the bacteria lose their cell walls they are then called spheroplasts.</a:t>
            </a:r>
          </a:p>
          <a:p>
            <a:pPr algn="l"/>
            <a:endParaRPr lang="en-IN" sz="1800" dirty="0">
              <a:latin typeface="Times New Roman" pitchFamily="18" charset="0"/>
              <a:cs typeface="Times New Roman" pitchFamily="18" charset="0"/>
              <a:sym typeface="Symbol" panose="05050102010706020507" pitchFamily="18" charset="2"/>
            </a:endParaRPr>
          </a:p>
          <a:p>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2143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PENICILLIN</a:t>
            </a:r>
          </a:p>
          <a:p>
            <a:pPr marL="285750" indent="-285750" algn="l">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Penicillins are classified based upon the </a:t>
            </a:r>
            <a:r>
              <a:rPr lang="en-IN" sz="1800" b="1" dirty="0">
                <a:latin typeface="Times New Roman" pitchFamily="18" charset="0"/>
                <a:cs typeface="Times New Roman" pitchFamily="18" charset="0"/>
                <a:sym typeface="Symbol" panose="05050102010706020507" pitchFamily="18" charset="2"/>
              </a:rPr>
              <a:t>nature</a:t>
            </a:r>
            <a:r>
              <a:rPr lang="en-IN" sz="1800" dirty="0">
                <a:latin typeface="Times New Roman" pitchFamily="18" charset="0"/>
                <a:cs typeface="Times New Roman" pitchFamily="18" charset="0"/>
                <a:sym typeface="Symbol" panose="05050102010706020507" pitchFamily="18" charset="2"/>
              </a:rPr>
              <a:t> and </a:t>
            </a:r>
            <a:r>
              <a:rPr lang="en-IN" sz="1800" b="1" dirty="0">
                <a:latin typeface="Times New Roman" pitchFamily="18" charset="0"/>
                <a:cs typeface="Times New Roman" pitchFamily="18" charset="0"/>
                <a:sym typeface="Symbol" panose="05050102010706020507" pitchFamily="18" charset="2"/>
              </a:rPr>
              <a:t>spectrum of activity</a:t>
            </a:r>
            <a:r>
              <a:rPr lang="en-IN" sz="1800" dirty="0">
                <a:latin typeface="Times New Roman" pitchFamily="18" charset="0"/>
                <a:cs typeface="Times New Roman" pitchFamily="18" charset="0"/>
                <a:sym typeface="Symbol" panose="05050102010706020507" pitchFamily="18" charset="2"/>
              </a:rPr>
              <a:t>.</a:t>
            </a:r>
          </a:p>
          <a:p>
            <a:pPr algn="l"/>
            <a:r>
              <a:rPr lang="en-IN" sz="1800" b="1" dirty="0">
                <a:latin typeface="Times New Roman" pitchFamily="18" charset="0"/>
                <a:cs typeface="Times New Roman" pitchFamily="18" charset="0"/>
                <a:sym typeface="Symbol" panose="05050102010706020507" pitchFamily="18" charset="2"/>
              </a:rPr>
              <a:t>I. Based upon the nature </a:t>
            </a:r>
          </a:p>
          <a:p>
            <a:pPr algn="l"/>
            <a:r>
              <a:rPr lang="en-IN" sz="1800" b="1" dirty="0">
                <a:latin typeface="Times New Roman" pitchFamily="18" charset="0"/>
                <a:cs typeface="Times New Roman" pitchFamily="18" charset="0"/>
                <a:sym typeface="Symbol" panose="05050102010706020507" pitchFamily="18" charset="2"/>
              </a:rPr>
              <a:t>       a) Natural ( Biosynthetic ) Penicillins: eg</a:t>
            </a:r>
            <a:r>
              <a:rPr lang="en-IN" sz="1800" dirty="0">
                <a:latin typeface="Times New Roman" pitchFamily="18" charset="0"/>
                <a:cs typeface="Times New Roman" pitchFamily="18" charset="0"/>
                <a:sym typeface="Symbol" panose="05050102010706020507" pitchFamily="18" charset="2"/>
              </a:rPr>
              <a:t>. Benzyl penicillin (Penicillin-G), </a:t>
            </a:r>
          </a:p>
          <a:p>
            <a:pPr algn="l"/>
            <a:r>
              <a:rPr lang="en-IN" sz="1800" dirty="0">
                <a:latin typeface="Times New Roman" pitchFamily="18" charset="0"/>
                <a:cs typeface="Times New Roman" pitchFamily="18" charset="0"/>
                <a:sym typeface="Symbol" panose="05050102010706020507" pitchFamily="18" charset="2"/>
              </a:rPr>
              <a:t>                                                                              Phenoxy methyl penicillin (Penicillin-V),</a:t>
            </a:r>
          </a:p>
          <a:p>
            <a:pPr algn="l"/>
            <a:r>
              <a:rPr lang="en-IN" sz="1800" dirty="0">
                <a:latin typeface="Times New Roman" pitchFamily="18" charset="0"/>
                <a:cs typeface="Times New Roman" pitchFamily="18" charset="0"/>
                <a:sym typeface="Symbol" panose="05050102010706020507" pitchFamily="18" charset="2"/>
              </a:rPr>
              <a:t>                                                                              2-Pentenyl penicillin ( Penicillin-F),</a:t>
            </a:r>
          </a:p>
          <a:p>
            <a:pPr algn="l"/>
            <a:r>
              <a:rPr lang="en-IN" sz="1800" dirty="0">
                <a:latin typeface="Times New Roman" pitchFamily="18" charset="0"/>
                <a:cs typeface="Times New Roman" pitchFamily="18" charset="0"/>
                <a:sym typeface="Symbol" panose="05050102010706020507" pitchFamily="18" charset="2"/>
              </a:rPr>
              <a:t>                                                                              p- Hydroxy benzyl penicillin.</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b) Semi-synthetic Penicillins               : eg. </a:t>
            </a:r>
            <a:r>
              <a:rPr lang="en-IN" sz="1800" dirty="0">
                <a:latin typeface="Times New Roman" pitchFamily="18" charset="0"/>
                <a:cs typeface="Times New Roman" pitchFamily="18" charset="0"/>
                <a:sym typeface="Symbol" panose="05050102010706020507" pitchFamily="18" charset="2"/>
              </a:rPr>
              <a:t>Ampicillin, Amoxicillin, Methicillin, </a:t>
            </a:r>
          </a:p>
          <a:p>
            <a:pPr algn="l"/>
            <a:r>
              <a:rPr lang="en-IN" sz="1800" dirty="0">
                <a:latin typeface="Times New Roman" pitchFamily="18" charset="0"/>
                <a:cs typeface="Times New Roman" pitchFamily="18" charset="0"/>
                <a:sym typeface="Symbol" panose="05050102010706020507" pitchFamily="18" charset="2"/>
              </a:rPr>
              <a:t>                                                                              Nafacillin, Oxacillin, Cloxacillin, Dicloxacillin,</a:t>
            </a:r>
          </a:p>
          <a:p>
            <a:pPr algn="l"/>
            <a:r>
              <a:rPr lang="en-IN" sz="1800" dirty="0">
                <a:latin typeface="Times New Roman" pitchFamily="18" charset="0"/>
                <a:cs typeface="Times New Roman" pitchFamily="18" charset="0"/>
                <a:sym typeface="Symbol" panose="05050102010706020507" pitchFamily="18" charset="2"/>
              </a:rPr>
              <a:t>                                                                              Carbenicillin, Piperacillin, and Cyclacillin. </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c) Penicillin combination                     : eg</a:t>
            </a:r>
            <a:r>
              <a:rPr lang="en-IN" sz="1800" dirty="0">
                <a:latin typeface="Times New Roman" pitchFamily="18" charset="0"/>
                <a:cs typeface="Times New Roman" pitchFamily="18" charset="0"/>
                <a:sym typeface="Symbol" panose="05050102010706020507" pitchFamily="18" charset="2"/>
              </a:rPr>
              <a:t>. Benzathine penicillin and Procaine penicillin.   </a:t>
            </a:r>
          </a:p>
          <a:p>
            <a:pPr algn="l"/>
            <a:r>
              <a:rPr lang="en-IN" sz="1800" dirty="0">
                <a:latin typeface="Times New Roman" pitchFamily="18" charset="0"/>
                <a:cs typeface="Times New Roman" pitchFamily="18" charset="0"/>
                <a:sym typeface="Symbol" panose="05050102010706020507" pitchFamily="18" charset="2"/>
              </a:rPr>
              <a:t>                                            </a:t>
            </a:r>
          </a:p>
          <a:p>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5005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PENICILLIN</a:t>
            </a:r>
          </a:p>
          <a:p>
            <a:pPr algn="l"/>
            <a:r>
              <a:rPr lang="en-IN" sz="1800" b="1" dirty="0">
                <a:latin typeface="Times New Roman" pitchFamily="18" charset="0"/>
                <a:cs typeface="Times New Roman" pitchFamily="18" charset="0"/>
                <a:sym typeface="Symbol" panose="05050102010706020507" pitchFamily="18" charset="2"/>
              </a:rPr>
              <a:t>        II. </a:t>
            </a:r>
            <a:r>
              <a:rPr lang="en-IN" sz="1800" dirty="0">
                <a:latin typeface="Times New Roman" pitchFamily="18" charset="0"/>
                <a:cs typeface="Times New Roman" pitchFamily="18" charset="0"/>
                <a:sym typeface="Symbol" panose="05050102010706020507" pitchFamily="18" charset="2"/>
              </a:rPr>
              <a:t>Penicillins are classified based upon the </a:t>
            </a:r>
            <a:r>
              <a:rPr lang="en-IN" sz="1800" b="1" dirty="0">
                <a:latin typeface="Times New Roman" pitchFamily="18" charset="0"/>
                <a:cs typeface="Times New Roman" pitchFamily="18" charset="0"/>
                <a:sym typeface="Symbol" panose="05050102010706020507" pitchFamily="18" charset="2"/>
              </a:rPr>
              <a:t>spectrum of activity</a:t>
            </a:r>
            <a:r>
              <a:rPr lang="en-IN" sz="1800" dirty="0">
                <a:latin typeface="Times New Roman" pitchFamily="18" charset="0"/>
                <a:cs typeface="Times New Roman" pitchFamily="18" charset="0"/>
                <a:sym typeface="Symbol" panose="05050102010706020507" pitchFamily="18" charset="2"/>
              </a:rPr>
              <a:t>.</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 Effective against Gram-positive bacteria   : eg</a:t>
            </a:r>
            <a:r>
              <a:rPr lang="en-IN" sz="1800" dirty="0">
                <a:latin typeface="Times New Roman" pitchFamily="18" charset="0"/>
                <a:cs typeface="Times New Roman" pitchFamily="18" charset="0"/>
                <a:sym typeface="Symbol" panose="05050102010706020507" pitchFamily="18" charset="2"/>
              </a:rPr>
              <a:t>. Benzyl penicillin (Penicillin-G), </a:t>
            </a:r>
          </a:p>
          <a:p>
            <a:pPr algn="l"/>
            <a:r>
              <a:rPr lang="en-IN" sz="1800" dirty="0">
                <a:latin typeface="Times New Roman" pitchFamily="18" charset="0"/>
                <a:cs typeface="Times New Roman" pitchFamily="18" charset="0"/>
                <a:sym typeface="Symbol" panose="05050102010706020507" pitchFamily="18" charset="2"/>
              </a:rPr>
              <a:t>                                                                                           Ampicillin, Oxacillin</a:t>
            </a:r>
          </a:p>
          <a:p>
            <a:pPr algn="l"/>
            <a:r>
              <a:rPr lang="en-IN" sz="1800" b="1" dirty="0">
                <a:latin typeface="Times New Roman" pitchFamily="18" charset="0"/>
                <a:cs typeface="Times New Roman" pitchFamily="18" charset="0"/>
                <a:sym typeface="Symbol" panose="05050102010706020507" pitchFamily="18" charset="2"/>
              </a:rPr>
              <a:t>       b) Effective against Gram-negative bacteria : eg. </a:t>
            </a:r>
            <a:r>
              <a:rPr lang="en-IN" sz="1800" dirty="0">
                <a:latin typeface="Times New Roman" pitchFamily="18" charset="0"/>
                <a:cs typeface="Times New Roman" pitchFamily="18" charset="0"/>
                <a:sym typeface="Symbol" panose="05050102010706020507" pitchFamily="18" charset="2"/>
              </a:rPr>
              <a:t>Temocillin.</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c) Broad spectrum penicillins                          :</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a:t>
            </a:r>
            <a:r>
              <a:rPr lang="en-IN" sz="1800" dirty="0">
                <a:latin typeface="Times New Roman" pitchFamily="18" charset="0"/>
                <a:cs typeface="Times New Roman" pitchFamily="18" charset="0"/>
                <a:sym typeface="Symbol" panose="05050102010706020507" pitchFamily="18" charset="2"/>
              </a:rPr>
              <a:t>. Ampicillin, Amoxicillin, Carbenecillin.</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d)  Penicillinase resistant penicillins                : eg. </a:t>
            </a:r>
            <a:r>
              <a:rPr lang="en-IN" sz="1800" dirty="0">
                <a:latin typeface="Times New Roman" pitchFamily="18" charset="0"/>
                <a:cs typeface="Times New Roman" pitchFamily="18" charset="0"/>
                <a:sym typeface="Symbol" panose="05050102010706020507" pitchFamily="18" charset="2"/>
              </a:rPr>
              <a:t>Methicillin, Nafacillin, Oxacillin, Cloxacillin, </a:t>
            </a:r>
          </a:p>
          <a:p>
            <a:pPr algn="l"/>
            <a:r>
              <a:rPr lang="en-IN" sz="1800" dirty="0">
                <a:latin typeface="Times New Roman" pitchFamily="18" charset="0"/>
                <a:cs typeface="Times New Roman" pitchFamily="18" charset="0"/>
                <a:sym typeface="Symbol" panose="05050102010706020507" pitchFamily="18" charset="2"/>
              </a:rPr>
              <a:t>                                                                                           Flucloxacillin</a:t>
            </a:r>
            <a:r>
              <a:rPr lang="en-IN" sz="1800" b="1" dirty="0">
                <a:latin typeface="Times New Roman" pitchFamily="18" charset="0"/>
                <a:cs typeface="Times New Roman" pitchFamily="18" charset="0"/>
                <a:sym typeface="Symbol" panose="05050102010706020507" pitchFamily="18" charset="2"/>
              </a:rPr>
              <a:t>. </a:t>
            </a:r>
          </a:p>
          <a:p>
            <a:pPr algn="l"/>
            <a:r>
              <a:rPr lang="en-IN" sz="1800" b="1" dirty="0">
                <a:latin typeface="Times New Roman" pitchFamily="18" charset="0"/>
                <a:cs typeface="Times New Roman" pitchFamily="18" charset="0"/>
                <a:sym typeface="Symbol" panose="05050102010706020507" pitchFamily="18" charset="2"/>
              </a:rPr>
              <a:t>      e)  Acid resistant penicillins                              : eg. </a:t>
            </a:r>
            <a:r>
              <a:rPr lang="en-IN" sz="1800" dirty="0">
                <a:latin typeface="Times New Roman" pitchFamily="18" charset="0"/>
                <a:cs typeface="Times New Roman" pitchFamily="18" charset="0"/>
                <a:sym typeface="Symbol" panose="05050102010706020507" pitchFamily="18" charset="2"/>
              </a:rPr>
              <a:t>Benzathine penicillin, Phenoxymethyl penicillin,</a:t>
            </a:r>
            <a:r>
              <a:rPr lang="en-IN" sz="1800" b="1" dirty="0">
                <a:latin typeface="Times New Roman" pitchFamily="18" charset="0"/>
                <a:cs typeface="Times New Roman" pitchFamily="18" charset="0"/>
                <a:sym typeface="Symbol" panose="05050102010706020507" pitchFamily="18" charset="2"/>
              </a:rPr>
              <a:t>        </a:t>
            </a:r>
          </a:p>
          <a:p>
            <a:pPr algn="l"/>
            <a:r>
              <a:rPr lang="en-IN" sz="1800" dirty="0">
                <a:latin typeface="Times New Roman" pitchFamily="18" charset="0"/>
                <a:cs typeface="Times New Roman" pitchFamily="18" charset="0"/>
                <a:sym typeface="Symbol" panose="05050102010706020507" pitchFamily="18" charset="2"/>
              </a:rPr>
              <a:t>                                                                                           Phenoxyethyl penicillin, Phenoxypropyl penicillin</a:t>
            </a:r>
          </a:p>
          <a:p>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6351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6383" y="1065502"/>
            <a:ext cx="6065949" cy="5283784"/>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8274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8295" y="989949"/>
            <a:ext cx="6065949" cy="5283785"/>
          </a:xfrm>
          <a:prstGeom prst="rect">
            <a:avLst/>
          </a:prstGeom>
        </p:spPr>
      </p:pic>
      <p:pic>
        <p:nvPicPr>
          <p:cNvPr id="9" name="Picture 8"/>
          <p:cNvPicPr>
            <a:picLocks noChangeAspect="1"/>
          </p:cNvPicPr>
          <p:nvPr/>
        </p:nvPicPr>
        <p:blipFill>
          <a:blip r:embed="rId3"/>
          <a:stretch>
            <a:fillRect/>
          </a:stretch>
        </p:blipFill>
        <p:spPr>
          <a:xfrm>
            <a:off x="7907628" y="1184856"/>
            <a:ext cx="3258354" cy="2369713"/>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657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67438" y="1043187"/>
            <a:ext cx="5576551" cy="5306098"/>
          </a:xfrm>
          <a:prstGeom prst="rect">
            <a:avLst/>
          </a:prstGeom>
        </p:spPr>
      </p:pic>
      <p:pic>
        <p:nvPicPr>
          <p:cNvPr id="9" name="Picture 8"/>
          <p:cNvPicPr>
            <a:picLocks noChangeAspect="1"/>
          </p:cNvPicPr>
          <p:nvPr/>
        </p:nvPicPr>
        <p:blipFill>
          <a:blip r:embed="rId3"/>
          <a:stretch>
            <a:fillRect/>
          </a:stretch>
        </p:blipFill>
        <p:spPr>
          <a:xfrm>
            <a:off x="7803731" y="1429555"/>
            <a:ext cx="3883444" cy="2112135"/>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390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PENICILLIN</a:t>
            </a:r>
          </a:p>
          <a:p>
            <a:pPr marL="285750" indent="-285750" algn="l">
              <a:buFont typeface="Wingdings" panose="05000000000000000000" pitchFamily="2" charset="2"/>
              <a:buChar char="§"/>
            </a:pPr>
            <a:r>
              <a:rPr lang="en-IN" sz="2100" dirty="0">
                <a:latin typeface="Times New Roman" pitchFamily="18" charset="0"/>
                <a:cs typeface="Times New Roman" pitchFamily="18" charset="0"/>
                <a:sym typeface="Symbol" panose="05050102010706020507" pitchFamily="18" charset="2"/>
              </a:rPr>
              <a:t>Penicillins are classified based upon the nature and spectrum of activity.</a:t>
            </a:r>
          </a:p>
          <a:p>
            <a:pPr marL="400050" indent="-400050" algn="l">
              <a:buAutoNum type="romanUcPeriod"/>
            </a:pPr>
            <a:r>
              <a:rPr lang="en-IN" sz="2100" b="1" dirty="0">
                <a:latin typeface="Times New Roman" pitchFamily="18" charset="0"/>
                <a:cs typeface="Times New Roman" pitchFamily="18" charset="0"/>
                <a:sym typeface="Symbol" panose="05050102010706020507" pitchFamily="18" charset="2"/>
              </a:rPr>
              <a:t>a) Natural ( Biosynthetic ) Penicillins: eg</a:t>
            </a:r>
            <a:r>
              <a:rPr lang="en-IN" sz="2100" dirty="0">
                <a:latin typeface="Times New Roman" pitchFamily="18" charset="0"/>
                <a:cs typeface="Times New Roman" pitchFamily="18" charset="0"/>
                <a:sym typeface="Symbol" panose="05050102010706020507" pitchFamily="18" charset="2"/>
              </a:rPr>
              <a:t>. </a:t>
            </a:r>
            <a:r>
              <a:rPr lang="en-IN" sz="2100" b="1" dirty="0">
                <a:latin typeface="Times New Roman" pitchFamily="18" charset="0"/>
                <a:cs typeface="Times New Roman" pitchFamily="18" charset="0"/>
                <a:sym typeface="Symbol" panose="05050102010706020507" pitchFamily="18" charset="2"/>
              </a:rPr>
              <a:t>Benzyl penicillin (Penicillin-G)</a:t>
            </a:r>
          </a:p>
          <a:p>
            <a:pPr algn="l"/>
            <a:endParaRPr lang="en-IN" sz="2100" b="1" dirty="0">
              <a:latin typeface="Times New Roman" pitchFamily="18" charset="0"/>
              <a:cs typeface="Times New Roman" pitchFamily="18" charset="0"/>
              <a:sym typeface="Symbol" panose="05050102010706020507" pitchFamily="18" charset="2"/>
            </a:endParaRPr>
          </a:p>
          <a:p>
            <a:pPr algn="l"/>
            <a:endParaRPr lang="en-IN" sz="2100" b="1" dirty="0">
              <a:latin typeface="Times New Roman" pitchFamily="18" charset="0"/>
              <a:cs typeface="Times New Roman" pitchFamily="18" charset="0"/>
              <a:sym typeface="Symbol" panose="05050102010706020507" pitchFamily="18" charset="2"/>
            </a:endParaRPr>
          </a:p>
          <a:p>
            <a:pPr algn="l"/>
            <a:endParaRPr lang="en-IN" sz="2100" b="1" dirty="0">
              <a:latin typeface="Times New Roman" pitchFamily="18" charset="0"/>
              <a:cs typeface="Times New Roman" pitchFamily="18" charset="0"/>
              <a:sym typeface="Symbol" panose="05050102010706020507" pitchFamily="18" charset="2"/>
            </a:endParaRPr>
          </a:p>
          <a:p>
            <a:pPr algn="l"/>
            <a:endParaRPr lang="en-IN" sz="2100" b="1" dirty="0">
              <a:latin typeface="Times New Roman" pitchFamily="18" charset="0"/>
              <a:cs typeface="Times New Roman" pitchFamily="18" charset="0"/>
              <a:sym typeface="Symbol" panose="05050102010706020507" pitchFamily="18" charset="2"/>
            </a:endParaRPr>
          </a:p>
          <a:p>
            <a:pPr algn="l"/>
            <a:endParaRPr lang="en-IN" sz="2100" b="1" dirty="0">
              <a:latin typeface="Times New Roman" pitchFamily="18" charset="0"/>
              <a:cs typeface="Times New Roman" pitchFamily="18" charset="0"/>
              <a:sym typeface="Symbol" panose="05050102010706020507" pitchFamily="18" charset="2"/>
            </a:endParaRPr>
          </a:p>
          <a:p>
            <a:pPr algn="l"/>
            <a:endParaRPr lang="en-IN" sz="2100" b="1" dirty="0">
              <a:latin typeface="Times New Roman" pitchFamily="18" charset="0"/>
              <a:cs typeface="Times New Roman" pitchFamily="18" charset="0"/>
              <a:sym typeface="Symbol" panose="05050102010706020507" pitchFamily="18" charset="2"/>
            </a:endParaRPr>
          </a:p>
          <a:p>
            <a:pPr algn="l"/>
            <a:endParaRPr lang="en-IN" sz="2100" b="1" dirty="0">
              <a:latin typeface="Times New Roman" pitchFamily="18" charset="0"/>
              <a:cs typeface="Times New Roman" pitchFamily="18" charset="0"/>
              <a:sym typeface="Symbol" panose="05050102010706020507" pitchFamily="18" charset="2"/>
            </a:endParaRPr>
          </a:p>
          <a:p>
            <a:pPr marL="285750" indent="-285750" algn="l">
              <a:buFont typeface="Arial" panose="020B0604020202020204" pitchFamily="34" charset="0"/>
              <a:buChar char="•"/>
            </a:pPr>
            <a:r>
              <a:rPr lang="en-IN" sz="2100" b="1" dirty="0">
                <a:latin typeface="Times New Roman" pitchFamily="18" charset="0"/>
                <a:cs typeface="Times New Roman" pitchFamily="18" charset="0"/>
                <a:sym typeface="Symbol" panose="05050102010706020507" pitchFamily="18" charset="2"/>
              </a:rPr>
              <a:t> </a:t>
            </a:r>
            <a:r>
              <a:rPr lang="en-IN" sz="2100" dirty="0">
                <a:latin typeface="Times New Roman" pitchFamily="18" charset="0"/>
                <a:cs typeface="Times New Roman" pitchFamily="18" charset="0"/>
                <a:sym typeface="Symbol" panose="05050102010706020507" pitchFamily="18" charset="2"/>
              </a:rPr>
              <a:t>It is commonly known as Penicillin-G, is the gold standard type of penicillin.</a:t>
            </a:r>
          </a:p>
          <a:p>
            <a:pPr marL="285750" indent="-285750" algn="l">
              <a:buFont typeface="Arial" panose="020B0604020202020204" pitchFamily="34" charset="0"/>
              <a:buChar char="•"/>
            </a:pPr>
            <a:r>
              <a:rPr lang="en-IN" sz="2100" dirty="0">
                <a:latin typeface="Times New Roman" pitchFamily="18" charset="0"/>
                <a:cs typeface="Times New Roman" pitchFamily="18" charset="0"/>
                <a:sym typeface="Symbol" panose="05050102010706020507" pitchFamily="18" charset="2"/>
              </a:rPr>
              <a:t> It is given by parenteral route of administration because of it instability in the stomach </a:t>
            </a:r>
            <a:r>
              <a:rPr lang="en-IN" sz="2100" dirty="0" err="1">
                <a:latin typeface="Times New Roman" pitchFamily="18" charset="0"/>
                <a:cs typeface="Times New Roman" pitchFamily="18" charset="0"/>
                <a:sym typeface="Symbol" panose="05050102010706020507" pitchFamily="18" charset="2"/>
              </a:rPr>
              <a:t>pH.</a:t>
            </a:r>
            <a:endParaRPr lang="en-IN" sz="2100" dirty="0">
              <a:latin typeface="Times New Roman" pitchFamily="18" charset="0"/>
              <a:cs typeface="Times New Roman" pitchFamily="18" charset="0"/>
              <a:sym typeface="Symbol" panose="05050102010706020507" pitchFamily="18" charset="2"/>
            </a:endParaRPr>
          </a:p>
          <a:p>
            <a:pPr marL="285750" indent="-285750" algn="l">
              <a:buFont typeface="Arial" panose="020B0604020202020204" pitchFamily="34" charset="0"/>
              <a:buChar char="•"/>
            </a:pPr>
            <a:r>
              <a:rPr lang="en-IN" sz="2100" dirty="0">
                <a:latin typeface="Times New Roman" pitchFamily="18" charset="0"/>
                <a:cs typeface="Times New Roman" pitchFamily="18" charset="0"/>
                <a:sym typeface="Symbol" panose="05050102010706020507" pitchFamily="18" charset="2"/>
              </a:rPr>
              <a:t> It is white crystalline powder, very soluble in water, practically insoluble in chloroform, ether, fixed oils</a:t>
            </a:r>
          </a:p>
          <a:p>
            <a:pPr algn="l"/>
            <a:r>
              <a:rPr lang="en-IN" sz="2100" dirty="0">
                <a:latin typeface="Times New Roman" pitchFamily="18" charset="0"/>
                <a:cs typeface="Times New Roman" pitchFamily="18" charset="0"/>
                <a:sym typeface="Symbol" panose="05050102010706020507" pitchFamily="18" charset="2"/>
              </a:rPr>
              <a:t>       And liquid paraffin.</a:t>
            </a:r>
          </a:p>
          <a:p>
            <a:pPr marL="285750" indent="-285750" algn="l">
              <a:buFont typeface="Arial" panose="020B0604020202020204" pitchFamily="34" charset="0"/>
              <a:buChar char="•"/>
            </a:pPr>
            <a:r>
              <a:rPr lang="en-IN" sz="2100" dirty="0">
                <a:latin typeface="Times New Roman" pitchFamily="18" charset="0"/>
                <a:cs typeface="Times New Roman" pitchFamily="18" charset="0"/>
                <a:sym typeface="Symbol" panose="05050102010706020507" pitchFamily="18" charset="2"/>
              </a:rPr>
              <a:t> It contains 96-100.5 % of penicillin.</a:t>
            </a:r>
          </a:p>
          <a:p>
            <a:pPr marL="285750" indent="-285750" algn="l">
              <a:buFont typeface="Arial" panose="020B0604020202020204" pitchFamily="34" charset="0"/>
              <a:buChar char="•"/>
            </a:pPr>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0924" y="1970468"/>
            <a:ext cx="5615189" cy="130076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7843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PENICILLIN</a:t>
            </a:r>
          </a:p>
          <a:p>
            <a:pPr algn="l"/>
            <a:r>
              <a:rPr lang="en-IN" sz="1800" b="1" dirty="0">
                <a:latin typeface="Times New Roman" pitchFamily="18" charset="0"/>
                <a:cs typeface="Times New Roman" pitchFamily="18" charset="0"/>
                <a:sym typeface="Symbol" panose="05050102010706020507" pitchFamily="18" charset="2"/>
              </a:rPr>
              <a:t>                                                          Synthesis</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Benzyl penicillin (Penicillin-G)</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8648" y="1725768"/>
            <a:ext cx="8847786" cy="462351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846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PENICILLIN</a:t>
            </a:r>
          </a:p>
          <a:p>
            <a:pPr marL="285750" indent="-285750" algn="l">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Penicillins are classified based upon the nature and spectrum of activity.</a:t>
            </a:r>
          </a:p>
          <a:p>
            <a:pPr marL="400050" indent="-400050" algn="l">
              <a:buAutoNum type="romanUcPeriod"/>
            </a:pPr>
            <a:r>
              <a:rPr lang="en-IN" sz="1800" b="1" dirty="0">
                <a:latin typeface="Times New Roman" pitchFamily="18" charset="0"/>
                <a:cs typeface="Times New Roman" pitchFamily="18" charset="0"/>
                <a:sym typeface="Symbol" panose="05050102010706020507" pitchFamily="18" charset="2"/>
              </a:rPr>
              <a:t>b) Semi-synthetic Penicillins               : eg. </a:t>
            </a:r>
            <a:r>
              <a:rPr lang="en-IN" sz="1800" dirty="0">
                <a:latin typeface="Times New Roman" pitchFamily="18" charset="0"/>
                <a:cs typeface="Times New Roman" pitchFamily="18" charset="0"/>
                <a:sym typeface="Symbol" panose="05050102010706020507" pitchFamily="18" charset="2"/>
              </a:rPr>
              <a:t>Ampicillin, Amoxicillin, Methicillin, Nafacillin, Oxacillin,</a:t>
            </a:r>
          </a:p>
          <a:p>
            <a:pPr algn="l"/>
            <a:r>
              <a:rPr lang="en-IN" sz="1800" dirty="0">
                <a:latin typeface="Times New Roman" pitchFamily="18" charset="0"/>
                <a:cs typeface="Times New Roman" pitchFamily="18" charset="0"/>
                <a:sym typeface="Symbol" panose="05050102010706020507" pitchFamily="18" charset="2"/>
              </a:rPr>
              <a:t>                                                                     Cloxacillin, Dicloxacillin, Carbenicillin, Piperacillin, and </a:t>
            </a:r>
            <a:r>
              <a:rPr lang="en-IN" sz="1800" dirty="0" err="1">
                <a:latin typeface="Times New Roman" pitchFamily="18" charset="0"/>
                <a:cs typeface="Times New Roman" pitchFamily="18" charset="0"/>
                <a:sym typeface="Symbol" panose="05050102010706020507" pitchFamily="18" charset="2"/>
              </a:rPr>
              <a:t>Cyclacillin</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Ampicillin:</a:t>
            </a: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800" b="1" dirty="0">
                <a:latin typeface="Times New Roman" pitchFamily="18" charset="0"/>
                <a:cs typeface="Times New Roman" pitchFamily="18" charset="0"/>
                <a:sym typeface="Symbol" panose="05050102010706020507" pitchFamily="18" charset="2"/>
              </a:rPr>
              <a:t>                                                         D- amino benzyl Penicillin</a:t>
            </a:r>
          </a:p>
          <a:p>
            <a:pPr algn="l"/>
            <a:r>
              <a:rPr lang="en-IN" sz="1800" b="1" dirty="0">
                <a:latin typeface="Times New Roman" pitchFamily="18" charset="0"/>
                <a:cs typeface="Times New Roman" pitchFamily="18" charset="0"/>
                <a:sym typeface="Symbol" panose="05050102010706020507" pitchFamily="18" charset="2"/>
              </a:rPr>
              <a:t>        Use : </a:t>
            </a:r>
            <a:r>
              <a:rPr lang="en-IN" sz="1800" dirty="0">
                <a:latin typeface="Times New Roman" pitchFamily="18" charset="0"/>
                <a:cs typeface="Times New Roman" pitchFamily="18" charset="0"/>
                <a:sym typeface="Symbol" panose="05050102010706020507" pitchFamily="18" charset="2"/>
              </a:rPr>
              <a:t>It is used to treat certain infections caused by bacteria such as meningitis, throat, sinuses, lungs, </a:t>
            </a:r>
          </a:p>
          <a:p>
            <a:pPr algn="l"/>
            <a:r>
              <a:rPr lang="en-IN" sz="1800" dirty="0">
                <a:latin typeface="Times New Roman" pitchFamily="18" charset="0"/>
                <a:cs typeface="Times New Roman" pitchFamily="18" charset="0"/>
                <a:sym typeface="Symbol" panose="05050102010706020507" pitchFamily="18" charset="2"/>
              </a:rPr>
              <a:t>                  urinary tract and GIT. </a:t>
            </a:r>
            <a:endParaRPr lang="en-IN" sz="1800" b="1"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8507" y="2627289"/>
            <a:ext cx="3915177" cy="1906074"/>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3419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-0892020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PENICILLIN</a:t>
            </a:r>
          </a:p>
          <a:p>
            <a:pPr marL="285750" indent="-285750" algn="l">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Penicillins are classified based upon the nature and spectrum of activity.</a:t>
            </a:r>
          </a:p>
          <a:p>
            <a:pPr marL="400050" indent="-400050" algn="l">
              <a:buAutoNum type="romanUcPeriod"/>
            </a:pPr>
            <a:r>
              <a:rPr lang="en-IN" sz="1800" b="1" dirty="0">
                <a:latin typeface="Times New Roman" pitchFamily="18" charset="0"/>
                <a:cs typeface="Times New Roman" pitchFamily="18" charset="0"/>
                <a:sym typeface="Symbol" panose="05050102010706020507" pitchFamily="18" charset="2"/>
              </a:rPr>
              <a:t>b) Semi-synthetic Penicillins               : eg. </a:t>
            </a:r>
            <a:r>
              <a:rPr lang="en-IN" sz="1800" dirty="0">
                <a:latin typeface="Times New Roman" pitchFamily="18" charset="0"/>
                <a:cs typeface="Times New Roman" pitchFamily="18" charset="0"/>
                <a:sym typeface="Symbol" panose="05050102010706020507" pitchFamily="18" charset="2"/>
              </a:rPr>
              <a:t>Ampicillin, Amoxicillin, Methicillin, Nafacillin, Oxacillin,</a:t>
            </a:r>
          </a:p>
          <a:p>
            <a:pPr algn="l"/>
            <a:r>
              <a:rPr lang="en-IN" sz="1800" dirty="0">
                <a:latin typeface="Times New Roman" pitchFamily="18" charset="0"/>
                <a:cs typeface="Times New Roman" pitchFamily="18" charset="0"/>
                <a:sym typeface="Symbol" panose="05050102010706020507" pitchFamily="18" charset="2"/>
              </a:rPr>
              <a:t>                                                                     Cloxacillin, Dicloxacillin, Carbenicillin, Piperacillin, and </a:t>
            </a:r>
            <a:r>
              <a:rPr lang="en-IN" sz="1800" dirty="0" err="1">
                <a:latin typeface="Times New Roman" pitchFamily="18" charset="0"/>
                <a:cs typeface="Times New Roman" pitchFamily="18" charset="0"/>
                <a:sym typeface="Symbol" panose="05050102010706020507" pitchFamily="18" charset="2"/>
              </a:rPr>
              <a:t>Cyclacillin</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Amoxicillin :</a:t>
            </a: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800" b="1" dirty="0">
                <a:latin typeface="Times New Roman" pitchFamily="18" charset="0"/>
                <a:cs typeface="Times New Roman" pitchFamily="18" charset="0"/>
                <a:sym typeface="Symbol" panose="05050102010706020507" pitchFamily="18" charset="2"/>
              </a:rPr>
              <a:t>                                                         D- amino-p-</a:t>
            </a:r>
            <a:r>
              <a:rPr lang="en-IN" sz="1800" b="1" dirty="0" err="1">
                <a:latin typeface="Times New Roman" pitchFamily="18" charset="0"/>
                <a:cs typeface="Times New Roman" pitchFamily="18" charset="0"/>
                <a:sym typeface="Symbol" panose="05050102010706020507" pitchFamily="18" charset="2"/>
              </a:rPr>
              <a:t>hydroxy</a:t>
            </a:r>
            <a:r>
              <a:rPr lang="en-IN" sz="1800" b="1" dirty="0">
                <a:latin typeface="Times New Roman" pitchFamily="18" charset="0"/>
                <a:cs typeface="Times New Roman" pitchFamily="18" charset="0"/>
                <a:sym typeface="Symbol" panose="05050102010706020507" pitchFamily="18" charset="2"/>
              </a:rPr>
              <a:t> benzyl Penicillin</a:t>
            </a:r>
          </a:p>
          <a:p>
            <a:pPr algn="l"/>
            <a:r>
              <a:rPr lang="en-IN" sz="1800" b="1" dirty="0">
                <a:latin typeface="Times New Roman" pitchFamily="18" charset="0"/>
                <a:cs typeface="Times New Roman" pitchFamily="18" charset="0"/>
                <a:sym typeface="Symbol" panose="05050102010706020507" pitchFamily="18" charset="2"/>
              </a:rPr>
              <a:t>        Use : </a:t>
            </a:r>
            <a:r>
              <a:rPr lang="en-IN" sz="1800" dirty="0">
                <a:latin typeface="Times New Roman" pitchFamily="18" charset="0"/>
                <a:cs typeface="Times New Roman" pitchFamily="18" charset="0"/>
                <a:sym typeface="Symbol" panose="05050102010706020507" pitchFamily="18" charset="2"/>
              </a:rPr>
              <a:t>It is used to treat bacterial infections such as chest infection ( including pneumonia), </a:t>
            </a:r>
          </a:p>
          <a:p>
            <a:pPr algn="l"/>
            <a:r>
              <a:rPr lang="en-IN" sz="1800" dirty="0">
                <a:latin typeface="Times New Roman" pitchFamily="18" charset="0"/>
                <a:cs typeface="Times New Roman" pitchFamily="18" charset="0"/>
                <a:sym typeface="Symbol" panose="05050102010706020507" pitchFamily="18" charset="2"/>
              </a:rPr>
              <a:t>                  urinary tract . </a:t>
            </a:r>
            <a:endParaRPr lang="en-IN" sz="1800" b="1"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6991" y="2369713"/>
            <a:ext cx="5164428" cy="214692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9326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PENICILLIN</a:t>
            </a:r>
          </a:p>
          <a:p>
            <a:pPr marL="285750" indent="-285750" algn="l">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Penicillins are classified based upon the nature and spectrum of activity.</a:t>
            </a:r>
          </a:p>
          <a:p>
            <a:pPr marL="400050" indent="-400050" algn="l">
              <a:buAutoNum type="romanUcPeriod"/>
            </a:pPr>
            <a:r>
              <a:rPr lang="en-IN" sz="1800" b="1" dirty="0">
                <a:latin typeface="Times New Roman" pitchFamily="18" charset="0"/>
                <a:cs typeface="Times New Roman" pitchFamily="18" charset="0"/>
                <a:sym typeface="Symbol" panose="05050102010706020507" pitchFamily="18" charset="2"/>
              </a:rPr>
              <a:t>b) Semi-synthetic Penicillins               : eg. </a:t>
            </a:r>
            <a:r>
              <a:rPr lang="en-IN" sz="1800" dirty="0">
                <a:latin typeface="Times New Roman" pitchFamily="18" charset="0"/>
                <a:cs typeface="Times New Roman" pitchFamily="18" charset="0"/>
                <a:sym typeface="Symbol" panose="05050102010706020507" pitchFamily="18" charset="2"/>
              </a:rPr>
              <a:t>Ampicillin, Amoxicillin, Methicillin, </a:t>
            </a:r>
            <a:r>
              <a:rPr lang="en-IN" sz="1800" b="1" dirty="0">
                <a:latin typeface="Times New Roman" pitchFamily="18" charset="0"/>
                <a:cs typeface="Times New Roman" pitchFamily="18" charset="0"/>
                <a:sym typeface="Symbol" panose="05050102010706020507" pitchFamily="18" charset="2"/>
              </a:rPr>
              <a:t>Nafacillin</a:t>
            </a:r>
            <a:r>
              <a:rPr lang="en-IN" sz="1800" dirty="0">
                <a:latin typeface="Times New Roman" pitchFamily="18" charset="0"/>
                <a:cs typeface="Times New Roman" pitchFamily="18" charset="0"/>
                <a:sym typeface="Symbol" panose="05050102010706020507" pitchFamily="18" charset="2"/>
              </a:rPr>
              <a:t>, Oxacillin,</a:t>
            </a:r>
          </a:p>
          <a:p>
            <a:pPr algn="l"/>
            <a:r>
              <a:rPr lang="en-IN" sz="1800" dirty="0">
                <a:latin typeface="Times New Roman" pitchFamily="18" charset="0"/>
                <a:cs typeface="Times New Roman" pitchFamily="18" charset="0"/>
                <a:sym typeface="Symbol" panose="05050102010706020507" pitchFamily="18" charset="2"/>
              </a:rPr>
              <a:t>                                                                     Cloxacillin, Dicloxacillin, Carbenicillin, Piperacillin, and </a:t>
            </a:r>
            <a:r>
              <a:rPr lang="en-IN" sz="1800" dirty="0" err="1">
                <a:latin typeface="Times New Roman" pitchFamily="18" charset="0"/>
                <a:cs typeface="Times New Roman" pitchFamily="18" charset="0"/>
                <a:sym typeface="Symbol" panose="05050102010706020507" pitchFamily="18" charset="2"/>
              </a:rPr>
              <a:t>Cyclacillin</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Nafacillin :</a:t>
            </a: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800" b="1" dirty="0">
                <a:latin typeface="Times New Roman" pitchFamily="18" charset="0"/>
                <a:cs typeface="Times New Roman" pitchFamily="18" charset="0"/>
                <a:sym typeface="Symbol" panose="05050102010706020507" pitchFamily="18" charset="2"/>
              </a:rPr>
              <a:t>                                                         2-Ethoxy-1-naphthyl Penicillin</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Use : </a:t>
            </a:r>
            <a:r>
              <a:rPr lang="en-IN" sz="1800" dirty="0">
                <a:latin typeface="Times New Roman" pitchFamily="18" charset="0"/>
                <a:cs typeface="Times New Roman" pitchFamily="18" charset="0"/>
                <a:sym typeface="Symbol" panose="05050102010706020507" pitchFamily="18" charset="2"/>
              </a:rPr>
              <a:t>It is used to treat certain infections caused by staphylococcus bacteria. </a:t>
            </a:r>
            <a:endParaRPr lang="en-IN" sz="1800" b="1"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2596" y="2614412"/>
            <a:ext cx="5447765" cy="1803042"/>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91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PENICILLIN</a:t>
            </a:r>
          </a:p>
          <a:p>
            <a:pPr marL="285750" indent="-285750" algn="l">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Penicillins are classified based upon the nature and spectrum of activity.</a:t>
            </a:r>
          </a:p>
          <a:p>
            <a:pPr marL="400050" indent="-400050" algn="l">
              <a:buAutoNum type="romanUcPeriod"/>
            </a:pPr>
            <a:r>
              <a:rPr lang="en-IN" sz="1800" b="1" dirty="0">
                <a:latin typeface="Times New Roman" pitchFamily="18" charset="0"/>
                <a:cs typeface="Times New Roman" pitchFamily="18" charset="0"/>
                <a:sym typeface="Symbol" panose="05050102010706020507" pitchFamily="18" charset="2"/>
              </a:rPr>
              <a:t>b) Semi-synthetic Penicillins               : eg. </a:t>
            </a:r>
            <a:r>
              <a:rPr lang="en-IN" sz="1800" dirty="0">
                <a:latin typeface="Times New Roman" pitchFamily="18" charset="0"/>
                <a:cs typeface="Times New Roman" pitchFamily="18" charset="0"/>
                <a:sym typeface="Symbol" panose="05050102010706020507" pitchFamily="18" charset="2"/>
              </a:rPr>
              <a:t>Ampicillin, Amoxicillin, Methicillin, Nafacillin, Oxacillin,</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Cloxacillin</a:t>
            </a:r>
            <a:r>
              <a:rPr lang="en-IN" sz="1800" dirty="0">
                <a:latin typeface="Times New Roman" pitchFamily="18" charset="0"/>
                <a:cs typeface="Times New Roman" pitchFamily="18" charset="0"/>
                <a:sym typeface="Symbol" panose="05050102010706020507" pitchFamily="18" charset="2"/>
              </a:rPr>
              <a:t>, Dicloxacillin, Carbenicillin, Piperacillin, and </a:t>
            </a:r>
            <a:r>
              <a:rPr lang="en-IN" sz="1800" dirty="0" err="1">
                <a:latin typeface="Times New Roman" pitchFamily="18" charset="0"/>
                <a:cs typeface="Times New Roman" pitchFamily="18" charset="0"/>
                <a:sym typeface="Symbol" panose="05050102010706020507" pitchFamily="18" charset="2"/>
              </a:rPr>
              <a:t>Cyclacillin</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Cloxacillin :</a:t>
            </a: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800" b="1" dirty="0">
                <a:latin typeface="Times New Roman" pitchFamily="18" charset="0"/>
                <a:cs typeface="Times New Roman" pitchFamily="18" charset="0"/>
                <a:sym typeface="Symbol" panose="05050102010706020507" pitchFamily="18" charset="2"/>
              </a:rPr>
              <a:t>                                                         5-Methyl-3-(2-chlorophenyl)-4-isoxazolyl Penicillin</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Use : </a:t>
            </a:r>
            <a:r>
              <a:rPr lang="en-IN" sz="1800" dirty="0">
                <a:latin typeface="Times New Roman" pitchFamily="18" charset="0"/>
                <a:cs typeface="Times New Roman" pitchFamily="18" charset="0"/>
                <a:sym typeface="Symbol" panose="05050102010706020507" pitchFamily="18" charset="2"/>
              </a:rPr>
              <a:t>It is used to treat bacterial infections. </a:t>
            </a:r>
            <a:endParaRPr lang="en-IN" sz="1800" b="1"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4569" y="2459865"/>
            <a:ext cx="4456090" cy="1957589"/>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04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PENICILLIN</a:t>
            </a:r>
          </a:p>
          <a:p>
            <a:pPr marL="285750" indent="-285750" algn="l">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Penicillins are classified based upon the nature and spectrum of activity.</a:t>
            </a:r>
          </a:p>
          <a:p>
            <a:pPr marL="400050" indent="-400050" algn="l">
              <a:buAutoNum type="romanUcPeriod"/>
            </a:pPr>
            <a:r>
              <a:rPr lang="en-IN" sz="1800" b="1" dirty="0">
                <a:latin typeface="Times New Roman" pitchFamily="18" charset="0"/>
                <a:cs typeface="Times New Roman" pitchFamily="18" charset="0"/>
                <a:sym typeface="Symbol" panose="05050102010706020507" pitchFamily="18" charset="2"/>
              </a:rPr>
              <a:t>b) Semi-synthetic Penicillins               : eg. </a:t>
            </a:r>
            <a:r>
              <a:rPr lang="en-IN" sz="1800" dirty="0">
                <a:latin typeface="Times New Roman" pitchFamily="18" charset="0"/>
                <a:cs typeface="Times New Roman" pitchFamily="18" charset="0"/>
                <a:sym typeface="Symbol" panose="05050102010706020507" pitchFamily="18" charset="2"/>
              </a:rPr>
              <a:t>Ampicillin, Amoxicillin, Methicillin, Nafacillin, Oxacillin,</a:t>
            </a:r>
          </a:p>
          <a:p>
            <a:pPr algn="l"/>
            <a:r>
              <a:rPr lang="en-IN" sz="1800" dirty="0">
                <a:latin typeface="Times New Roman" pitchFamily="18" charset="0"/>
                <a:cs typeface="Times New Roman" pitchFamily="18" charset="0"/>
                <a:sym typeface="Symbol" panose="05050102010706020507" pitchFamily="18" charset="2"/>
              </a:rPr>
              <a:t>                                                                     Cloxacillin, Dicloxacillin, </a:t>
            </a:r>
            <a:r>
              <a:rPr lang="en-IN" sz="1800" b="1" dirty="0">
                <a:latin typeface="Times New Roman" pitchFamily="18" charset="0"/>
                <a:cs typeface="Times New Roman" pitchFamily="18" charset="0"/>
                <a:sym typeface="Symbol" panose="05050102010706020507" pitchFamily="18" charset="2"/>
              </a:rPr>
              <a:t>Carbenicillin</a:t>
            </a:r>
            <a:r>
              <a:rPr lang="en-IN" sz="1800" dirty="0">
                <a:latin typeface="Times New Roman" pitchFamily="18" charset="0"/>
                <a:cs typeface="Times New Roman" pitchFamily="18" charset="0"/>
                <a:sym typeface="Symbol" panose="05050102010706020507" pitchFamily="18" charset="2"/>
              </a:rPr>
              <a:t>, Piperacillin, and </a:t>
            </a:r>
            <a:r>
              <a:rPr lang="en-IN" sz="1800" dirty="0" err="1">
                <a:latin typeface="Times New Roman" pitchFamily="18" charset="0"/>
                <a:cs typeface="Times New Roman" pitchFamily="18" charset="0"/>
                <a:sym typeface="Symbol" panose="05050102010706020507" pitchFamily="18" charset="2"/>
              </a:rPr>
              <a:t>Cyclacillin</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Carbenicillin :</a:t>
            </a: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800" b="1"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Carboxy</a:t>
            </a:r>
            <a:r>
              <a:rPr lang="en-IN" sz="1800" b="1" dirty="0">
                <a:latin typeface="Times New Roman" pitchFamily="18" charset="0"/>
                <a:cs typeface="Times New Roman" pitchFamily="18" charset="0"/>
                <a:sym typeface="Symbol" panose="05050102010706020507" pitchFamily="18" charset="2"/>
              </a:rPr>
              <a:t> benzyl-Penicillin</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Use : </a:t>
            </a:r>
            <a:r>
              <a:rPr lang="en-IN" sz="1800" dirty="0">
                <a:latin typeface="Times New Roman" pitchFamily="18" charset="0"/>
                <a:cs typeface="Times New Roman" pitchFamily="18" charset="0"/>
                <a:sym typeface="Symbol" panose="05050102010706020507" pitchFamily="18" charset="2"/>
              </a:rPr>
              <a:t>It is used to treat bladder infections. </a:t>
            </a:r>
            <a:endParaRPr lang="en-IN" sz="1800" b="1"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8810" y="2421227"/>
            <a:ext cx="4790941" cy="203486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4388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r>
              <a:rPr lang="en-IN" sz="4800" b="1" dirty="0">
                <a:latin typeface="Times New Roman" pitchFamily="18" charset="0"/>
                <a:cs typeface="Times New Roman" pitchFamily="18" charset="0"/>
                <a:sym typeface="Symbol" panose="05050102010706020507" pitchFamily="18" charset="2"/>
              </a:rPr>
              <a:t>CEPHALOSPORINS</a:t>
            </a:r>
            <a:endParaRPr lang="en-IN" sz="4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314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endParaRPr>
          </a:p>
          <a:p>
            <a:r>
              <a:rPr lang="en-IN" sz="1800" b="1" dirty="0">
                <a:latin typeface="Times New Roman" pitchFamily="18" charset="0"/>
                <a:cs typeface="Times New Roman" pitchFamily="18" charset="0"/>
              </a:rPr>
              <a:t>CLASSIFICATION</a:t>
            </a:r>
          </a:p>
          <a:p>
            <a:pPr marL="400050" indent="-400050" algn="l">
              <a:buAutoNum type="romanUcPeriod"/>
            </a:pPr>
            <a:r>
              <a:rPr lang="en-IN" sz="1800" b="1" dirty="0">
                <a:latin typeface="Times New Roman" pitchFamily="18" charset="0"/>
                <a:cs typeface="Times New Roman" pitchFamily="18" charset="0"/>
              </a:rPr>
              <a:t>Based on chemical structure:</a:t>
            </a:r>
            <a:endParaRPr lang="en-IN" sz="1800" dirty="0">
              <a:latin typeface="Times New Roman" pitchFamily="18" charset="0"/>
              <a:cs typeface="Times New Roman" pitchFamily="18" charset="0"/>
            </a:endParaRPr>
          </a:p>
          <a:p>
            <a:pPr algn="l"/>
            <a:r>
              <a:rPr lang="en-IN" sz="1800" b="1" dirty="0">
                <a:latin typeface="Times New Roman" pitchFamily="18" charset="0"/>
                <a:cs typeface="Times New Roman" pitchFamily="18" charset="0"/>
              </a:rPr>
              <a:t>       i) </a:t>
            </a:r>
            <a:r>
              <a:rPr lang="en-IN" sz="1800" b="1" dirty="0">
                <a:latin typeface="Times New Roman" pitchFamily="18" charset="0"/>
                <a:cs typeface="Times New Roman" pitchFamily="18" charset="0"/>
                <a:sym typeface="Symbol" panose="05050102010706020507" pitchFamily="18" charset="2"/>
              </a:rPr>
              <a:t>-Lactam antibiotics           :</a:t>
            </a:r>
            <a:r>
              <a:rPr lang="en-IN" sz="1800" dirty="0">
                <a:latin typeface="Times New Roman" pitchFamily="18" charset="0"/>
                <a:cs typeface="Times New Roman" pitchFamily="18" charset="0"/>
                <a:sym typeface="Symbol" panose="05050102010706020507" pitchFamily="18" charset="2"/>
              </a:rPr>
              <a:t> Penicillins, </a:t>
            </a:r>
            <a:r>
              <a:rPr lang="en-IN" sz="1800" b="1" dirty="0">
                <a:latin typeface="Times New Roman" pitchFamily="18" charset="0"/>
                <a:cs typeface="Times New Roman" pitchFamily="18" charset="0"/>
                <a:sym typeface="Symbol" panose="05050102010706020507" pitchFamily="18" charset="2"/>
              </a:rPr>
              <a:t>Cephalosporins</a:t>
            </a:r>
            <a:r>
              <a:rPr lang="en-IN" sz="1800" dirty="0">
                <a:latin typeface="Times New Roman" pitchFamily="18" charset="0"/>
                <a:cs typeface="Times New Roman" pitchFamily="18" charset="0"/>
                <a:sym typeface="Symbol" panose="05050102010706020507" pitchFamily="18" charset="2"/>
              </a:rPr>
              <a:t>, Monobactams, Carbepenems.</a:t>
            </a:r>
          </a:p>
          <a:p>
            <a:pPr algn="l"/>
            <a:endParaRPr lang="en-IN" sz="1800" dirty="0">
              <a:latin typeface="Times New Roman" pitchFamily="18" charset="0"/>
              <a:cs typeface="Times New Roman" pitchFamily="18" charset="0"/>
              <a:sym typeface="Symbol" panose="05050102010706020507" pitchFamily="18" charset="2"/>
            </a:endParaRPr>
          </a:p>
          <a:p>
            <a:r>
              <a:rPr lang="en-IN" sz="1800" b="1" dirty="0">
                <a:latin typeface="Times New Roman" pitchFamily="18" charset="0"/>
                <a:cs typeface="Times New Roman" pitchFamily="18" charset="0"/>
                <a:sym typeface="Symbol" panose="05050102010706020507" pitchFamily="18" charset="2"/>
              </a:rPr>
              <a:t>CEPHALOSPORINS</a:t>
            </a: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Cephalosporins are </a:t>
            </a:r>
            <a:r>
              <a:rPr lang="en-IN" sz="1800" b="1" dirty="0">
                <a:latin typeface="Times New Roman" pitchFamily="18" charset="0"/>
                <a:cs typeface="Times New Roman" pitchFamily="18" charset="0"/>
                <a:sym typeface="Symbol" panose="05050102010706020507" pitchFamily="18" charset="2"/>
              </a:rPr>
              <a:t>-Lactam antibiotics</a:t>
            </a:r>
            <a:r>
              <a:rPr lang="en-IN" sz="1800" dirty="0">
                <a:latin typeface="Times New Roman" pitchFamily="18" charset="0"/>
                <a:cs typeface="Times New Roman" pitchFamily="18" charset="0"/>
                <a:sym typeface="Symbol" panose="05050102010706020507" pitchFamily="18" charset="2"/>
              </a:rPr>
              <a:t> used in the treatment of bacterial infection caused by susceptible </a:t>
            </a:r>
          </a:p>
          <a:p>
            <a:pPr algn="l"/>
            <a:r>
              <a:rPr lang="en-IN" sz="1800" dirty="0">
                <a:latin typeface="Times New Roman" pitchFamily="18" charset="0"/>
                <a:cs typeface="Times New Roman" pitchFamily="18" charset="0"/>
                <a:sym typeface="Symbol" panose="05050102010706020507" pitchFamily="18" charset="2"/>
              </a:rPr>
              <a:t>     organism.</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Cephalosporins are naturally derived from the fungus </a:t>
            </a:r>
            <a:r>
              <a:rPr lang="en-IN" sz="1800" b="1" dirty="0">
                <a:latin typeface="Times New Roman" pitchFamily="18" charset="0"/>
                <a:cs typeface="Times New Roman" pitchFamily="18" charset="0"/>
                <a:sym typeface="Symbol" panose="05050102010706020507" pitchFamily="18" charset="2"/>
              </a:rPr>
              <a:t>Acremonium </a:t>
            </a:r>
            <a:r>
              <a:rPr lang="en-IN" sz="1800" dirty="0">
                <a:latin typeface="Times New Roman" pitchFamily="18" charset="0"/>
                <a:cs typeface="Times New Roman" pitchFamily="18" charset="0"/>
                <a:sym typeface="Symbol" panose="05050102010706020507" pitchFamily="18" charset="2"/>
              </a:rPr>
              <a:t>which was previously known as </a:t>
            </a:r>
          </a:p>
          <a:p>
            <a:pPr algn="l"/>
            <a:r>
              <a:rPr lang="en-IN" sz="1800" b="1" dirty="0">
                <a:latin typeface="Times New Roman" pitchFamily="18" charset="0"/>
                <a:cs typeface="Times New Roman" pitchFamily="18" charset="0"/>
                <a:sym typeface="Symbol" panose="05050102010706020507" pitchFamily="18" charset="2"/>
              </a:rPr>
              <a:t>     Cephalosporium</a:t>
            </a:r>
            <a:r>
              <a:rPr lang="en-IN" sz="1800" dirty="0">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They are obtained semisynthetically by chemical attachment of side chain  </a:t>
            </a:r>
            <a:r>
              <a:rPr lang="en-IN" sz="1800" b="1" dirty="0">
                <a:latin typeface="Times New Roman" pitchFamily="18" charset="0"/>
                <a:cs typeface="Times New Roman" pitchFamily="18" charset="0"/>
                <a:sym typeface="Symbol" panose="05050102010706020507" pitchFamily="18" charset="2"/>
              </a:rPr>
              <a:t>to 7- Amino Cephalosporanic Acid</a:t>
            </a:r>
          </a:p>
          <a:p>
            <a:pPr algn="l"/>
            <a:r>
              <a:rPr lang="en-IN" sz="1800" b="1" dirty="0">
                <a:latin typeface="Times New Roman" pitchFamily="18" charset="0"/>
                <a:cs typeface="Times New Roman" pitchFamily="18" charset="0"/>
                <a:sym typeface="Symbol" panose="05050102010706020507" pitchFamily="18" charset="2"/>
              </a:rPr>
              <a:t>     (7-ACA) .</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Modification of </a:t>
            </a:r>
            <a:r>
              <a:rPr lang="en-IN" sz="1800" b="1" dirty="0">
                <a:latin typeface="Times New Roman" pitchFamily="18" charset="0"/>
                <a:cs typeface="Times New Roman" pitchFamily="18" charset="0"/>
                <a:sym typeface="Symbol" panose="05050102010706020507" pitchFamily="18" charset="2"/>
              </a:rPr>
              <a:t>7-ACA side chain </a:t>
            </a:r>
            <a:r>
              <a:rPr lang="en-IN" sz="1800" dirty="0">
                <a:latin typeface="Times New Roman" pitchFamily="18" charset="0"/>
                <a:cs typeface="Times New Roman" pitchFamily="18" charset="0"/>
                <a:sym typeface="Symbol" panose="05050102010706020507" pitchFamily="18" charset="2"/>
              </a:rPr>
              <a:t>resulted in the development of useful antibiotic agents</a:t>
            </a:r>
            <a:r>
              <a:rPr lang="en-IN" sz="1800" b="1" dirty="0">
                <a:latin typeface="Times New Roman" pitchFamily="18" charset="0"/>
                <a:cs typeface="Times New Roman" pitchFamily="18" charset="0"/>
                <a:sym typeface="Symbol" panose="05050102010706020507" pitchFamily="18" charset="2"/>
              </a:rPr>
              <a:t>.</a:t>
            </a:r>
            <a:endParaRPr lang="en-IN" sz="1800"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6591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-08-2020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STRUCTURE OF CEPHALOSPORINS</a:t>
            </a: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Cephalosporin structure contain </a:t>
            </a:r>
            <a:r>
              <a:rPr lang="el-GR" sz="1800">
                <a:latin typeface="Times New Roman" pitchFamily="18" charset="0"/>
                <a:cs typeface="Times New Roman" pitchFamily="18" charset="0"/>
                <a:sym typeface="Symbol" panose="05050102010706020507" pitchFamily="18" charset="2"/>
              </a:rPr>
              <a:t>β</a:t>
            </a:r>
            <a:r>
              <a:rPr lang="en-IN" sz="1800">
                <a:latin typeface="Times New Roman" pitchFamily="18" charset="0"/>
                <a:cs typeface="Times New Roman" pitchFamily="18" charset="0"/>
                <a:sym typeface="Symbol" panose="05050102010706020507" pitchFamily="18" charset="2"/>
              </a:rPr>
              <a:t>-Lactam </a:t>
            </a:r>
            <a:r>
              <a:rPr lang="en-IN" sz="1800" dirty="0">
                <a:latin typeface="Times New Roman" pitchFamily="18" charset="0"/>
                <a:cs typeface="Times New Roman" pitchFamily="18" charset="0"/>
                <a:sym typeface="Symbol" panose="05050102010706020507" pitchFamily="18" charset="2"/>
              </a:rPr>
              <a:t>ring fused with six membered </a:t>
            </a:r>
            <a:r>
              <a:rPr lang="en-IN" sz="1800" dirty="0" err="1">
                <a:latin typeface="Times New Roman" pitchFamily="18" charset="0"/>
                <a:cs typeface="Times New Roman" pitchFamily="18" charset="0"/>
                <a:sym typeface="Symbol" panose="05050102010706020507" pitchFamily="18" charset="2"/>
              </a:rPr>
              <a:t>dihydrothiazine</a:t>
            </a:r>
            <a:r>
              <a:rPr lang="en-IN" sz="1800" dirty="0">
                <a:latin typeface="Times New Roman" pitchFamily="18" charset="0"/>
                <a:cs typeface="Times New Roman" pitchFamily="18" charset="0"/>
                <a:sym typeface="Symbol" panose="05050102010706020507" pitchFamily="18" charset="2"/>
              </a:rPr>
              <a:t> ring.</a:t>
            </a:r>
          </a:p>
          <a:p>
            <a:pPr algn="l"/>
            <a:r>
              <a:rPr lang="en-IN" sz="1800" dirty="0">
                <a:latin typeface="Times New Roman" pitchFamily="18" charset="0"/>
                <a:cs typeface="Times New Roman" pitchFamily="18" charset="0"/>
                <a:sym typeface="Symbol" panose="05050102010706020507" pitchFamily="18" charset="2"/>
              </a:rPr>
              <a:t>     </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The Dihydrothiazine ring contains sulphur and carboxylic group and it has a double bond.</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endParaRPr>
          </a:p>
        </p:txBody>
      </p:sp>
      <p:pic>
        <p:nvPicPr>
          <p:cNvPr id="7" name="Picture 6"/>
          <p:cNvPicPr>
            <a:picLocks noChangeAspect="1"/>
          </p:cNvPicPr>
          <p:nvPr/>
        </p:nvPicPr>
        <p:blipFill>
          <a:blip r:embed="rId2"/>
          <a:stretch>
            <a:fillRect/>
          </a:stretch>
        </p:blipFill>
        <p:spPr>
          <a:xfrm>
            <a:off x="1659208" y="1188428"/>
            <a:ext cx="8864058" cy="3241904"/>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7095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endParaRPr>
          </a:p>
          <a:p>
            <a:r>
              <a:rPr lang="en-IN" sz="1800" b="1" dirty="0">
                <a:latin typeface="Times New Roman" pitchFamily="18" charset="0"/>
                <a:cs typeface="Times New Roman" pitchFamily="18" charset="0"/>
                <a:sym typeface="Symbol" panose="05050102010706020507" pitchFamily="18" charset="2"/>
              </a:rPr>
              <a:t>CHEMISTRY OF CEPHALOSPORINS</a:t>
            </a: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 nomenclature of cephalosporin is more complex than penicillin because of presence of </a:t>
            </a:r>
            <a:r>
              <a:rPr lang="en-IN" sz="1800" b="1" dirty="0">
                <a:latin typeface="Times New Roman" pitchFamily="18" charset="0"/>
                <a:cs typeface="Times New Roman" pitchFamily="18" charset="0"/>
                <a:sym typeface="Symbol" panose="05050102010706020507" pitchFamily="18" charset="2"/>
              </a:rPr>
              <a:t>double bond </a:t>
            </a:r>
            <a:r>
              <a:rPr lang="en-IN" sz="1800" dirty="0">
                <a:latin typeface="Times New Roman" pitchFamily="18" charset="0"/>
                <a:cs typeface="Times New Roman" pitchFamily="18" charset="0"/>
                <a:sym typeface="Symbol" panose="05050102010706020507" pitchFamily="18" charset="2"/>
              </a:rPr>
              <a:t>in</a:t>
            </a:r>
          </a:p>
          <a:p>
            <a:pPr algn="l"/>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dihydrothiazine</a:t>
            </a:r>
            <a:r>
              <a:rPr lang="en-IN" sz="1800" dirty="0">
                <a:latin typeface="Times New Roman" pitchFamily="18" charset="0"/>
                <a:cs typeface="Times New Roman" pitchFamily="18" charset="0"/>
                <a:sym typeface="Symbol" panose="05050102010706020507" pitchFamily="18" charset="2"/>
              </a:rPr>
              <a:t> ring.</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 basic nucleus is made up of </a:t>
            </a:r>
            <a:r>
              <a:rPr lang="en-IN" sz="1800" b="1" dirty="0">
                <a:latin typeface="Times New Roman" pitchFamily="18" charset="0"/>
                <a:cs typeface="Times New Roman" pitchFamily="18" charset="0"/>
                <a:sym typeface="Symbol" panose="05050102010706020507" pitchFamily="18" charset="2"/>
              </a:rPr>
              <a:t>7- Amino Cephalosporanic Acid (7-ACA</a:t>
            </a:r>
            <a:r>
              <a:rPr lang="en-IN" sz="1800" dirty="0">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Semi synthetic modification of the basic 7-ACA nucleus has resulted from acylation of the 7-amino group</a:t>
            </a:r>
          </a:p>
          <a:p>
            <a:pPr algn="l"/>
            <a:r>
              <a:rPr lang="en-IN" sz="1800" dirty="0">
                <a:latin typeface="Times New Roman" pitchFamily="18" charset="0"/>
                <a:cs typeface="Times New Roman" pitchFamily="18" charset="0"/>
                <a:sym typeface="Symbol" panose="05050102010706020507" pitchFamily="18" charset="2"/>
              </a:rPr>
              <a:t>      with different acids or nucleophilic substitution or reduction of the acetoxyl group.</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endParaRPr>
          </a:p>
        </p:txBody>
      </p:sp>
      <p:pic>
        <p:nvPicPr>
          <p:cNvPr id="6" name="Picture 5"/>
          <p:cNvPicPr>
            <a:picLocks noChangeAspect="1"/>
          </p:cNvPicPr>
          <p:nvPr/>
        </p:nvPicPr>
        <p:blipFill>
          <a:blip r:embed="rId2"/>
          <a:stretch>
            <a:fillRect/>
          </a:stretch>
        </p:blipFill>
        <p:spPr>
          <a:xfrm>
            <a:off x="2152814" y="914399"/>
            <a:ext cx="8864058" cy="3965990"/>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3615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dirty="0">
              <a:latin typeface="Times New Roman" pitchFamily="18" charset="0"/>
              <a:cs typeface="Times New Roman" pitchFamily="18" charset="0"/>
            </a:endParaRPr>
          </a:p>
          <a:p>
            <a:r>
              <a:rPr lang="en-IN" sz="1800" b="1" dirty="0">
                <a:latin typeface="Times New Roman" pitchFamily="18" charset="0"/>
                <a:cs typeface="Times New Roman" pitchFamily="18" charset="0"/>
                <a:sym typeface="Symbol" panose="05050102010706020507" pitchFamily="18" charset="2"/>
              </a:rPr>
              <a:t>MECHANISM OF ACTION OF CEPHALOSPORINS</a:t>
            </a: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Cephalosporins are bactericidal and have the same </a:t>
            </a:r>
            <a:r>
              <a:rPr lang="en-IN" sz="1800" b="1" dirty="0">
                <a:latin typeface="Times New Roman" pitchFamily="18" charset="0"/>
                <a:cs typeface="Times New Roman" pitchFamily="18" charset="0"/>
                <a:sym typeface="Symbol" panose="05050102010706020507" pitchFamily="18" charset="2"/>
              </a:rPr>
              <a:t>MOA </a:t>
            </a:r>
            <a:r>
              <a:rPr lang="en-IN" sz="1800" dirty="0">
                <a:latin typeface="Times New Roman" pitchFamily="18" charset="0"/>
                <a:cs typeface="Times New Roman" pitchFamily="18" charset="0"/>
                <a:sym typeface="Symbol" panose="05050102010706020507" pitchFamily="18" charset="2"/>
              </a:rPr>
              <a:t>as </a:t>
            </a:r>
            <a:r>
              <a:rPr lang="en-IN" sz="1800" b="1" dirty="0">
                <a:latin typeface="Times New Roman" pitchFamily="18" charset="0"/>
                <a:cs typeface="Times New Roman" pitchFamily="18" charset="0"/>
                <a:sym typeface="Symbol" panose="05050102010706020507" pitchFamily="18" charset="2"/>
              </a:rPr>
              <a:t>Penicillin.</a:t>
            </a: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Cephalosporins disrupt the synthesis of the peptidoglycan layer of bacterial cell walls. The peptidoglycan layer</a:t>
            </a:r>
          </a:p>
          <a:p>
            <a:pPr algn="l"/>
            <a:r>
              <a:rPr lang="en-IN" sz="1800" dirty="0">
                <a:latin typeface="Times New Roman" pitchFamily="18" charset="0"/>
                <a:cs typeface="Times New Roman" pitchFamily="18" charset="0"/>
                <a:sym typeface="Symbol" panose="05050102010706020507" pitchFamily="18" charset="2"/>
              </a:rPr>
              <a:t>      is important for cell wall structural integrity, especially in gram-positive organisms.</a:t>
            </a: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 final transpeptidation step in the synthesis of the peptidoglycan is facilitated by transpeptidases known as</a:t>
            </a:r>
          </a:p>
          <a:p>
            <a:pPr algn="l"/>
            <a:r>
              <a:rPr lang="en-IN" sz="1800" dirty="0">
                <a:latin typeface="Times New Roman" pitchFamily="18" charset="0"/>
                <a:cs typeface="Times New Roman" pitchFamily="18" charset="0"/>
                <a:sym typeface="Symbol" panose="05050102010706020507" pitchFamily="18" charset="2"/>
              </a:rPr>
              <a:t>     penicillin binding proteins.</a:t>
            </a:r>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47081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CEPHALOSPORINS</a:t>
            </a:r>
          </a:p>
          <a:p>
            <a:endParaRPr lang="en-IN" sz="1800" b="1" dirty="0">
              <a:latin typeface="Times New Roman" pitchFamily="18" charset="0"/>
              <a:cs typeface="Times New Roman" pitchFamily="18" charset="0"/>
              <a:sym typeface="Symbol" panose="05050102010706020507" pitchFamily="18" charset="2"/>
            </a:endParaRPr>
          </a:p>
        </p:txBody>
      </p:sp>
      <p:pic>
        <p:nvPicPr>
          <p:cNvPr id="7" name="Picture 6"/>
          <p:cNvPicPr>
            <a:picLocks noChangeAspect="1"/>
          </p:cNvPicPr>
          <p:nvPr/>
        </p:nvPicPr>
        <p:blipFill>
          <a:blip r:embed="rId2"/>
          <a:stretch>
            <a:fillRect/>
          </a:stretch>
        </p:blipFill>
        <p:spPr>
          <a:xfrm>
            <a:off x="1545465" y="1275008"/>
            <a:ext cx="9350061" cy="5074278"/>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1151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CEPHALOSPORINS</a:t>
            </a:r>
          </a:p>
          <a:p>
            <a:endParaRPr lang="en-IN" sz="18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SAR of </a:t>
            </a:r>
            <a:r>
              <a:rPr lang="en-IN" sz="1800" b="1" dirty="0">
                <a:latin typeface="Times New Roman" pitchFamily="18" charset="0"/>
                <a:cs typeface="Times New Roman" pitchFamily="18" charset="0"/>
                <a:sym typeface="Symbol" panose="05050102010706020507" pitchFamily="18" charset="2"/>
              </a:rPr>
              <a:t>Cephalosporins</a:t>
            </a:r>
            <a:r>
              <a:rPr lang="en-IN" sz="1800" dirty="0">
                <a:latin typeface="Times New Roman" pitchFamily="18" charset="0"/>
                <a:cs typeface="Times New Roman" pitchFamily="18" charset="0"/>
                <a:sym typeface="Symbol" panose="05050102010706020507" pitchFamily="18" charset="2"/>
              </a:rPr>
              <a:t> are similar </a:t>
            </a:r>
            <a:r>
              <a:rPr lang="en-IN" sz="1800" b="1" dirty="0">
                <a:latin typeface="Times New Roman" pitchFamily="18" charset="0"/>
                <a:cs typeface="Times New Roman" pitchFamily="18" charset="0"/>
                <a:sym typeface="Symbol" panose="05050102010706020507" pitchFamily="18" charset="2"/>
              </a:rPr>
              <a:t>to penicillin.</a:t>
            </a:r>
          </a:p>
          <a:p>
            <a:pPr marL="285750" indent="-285750" algn="l">
              <a:lnSpc>
                <a:spcPct val="150000"/>
              </a:lnSpc>
              <a:buFont typeface="Wingdings" panose="05000000000000000000" pitchFamily="2" charset="2"/>
              <a:buChar char="v"/>
            </a:pPr>
            <a:r>
              <a:rPr lang="en-IN" sz="1800" b="1" dirty="0">
                <a:latin typeface="Times New Roman" pitchFamily="18" charset="0"/>
                <a:cs typeface="Times New Roman" pitchFamily="18" charset="0"/>
                <a:sym typeface="Symbol" panose="05050102010706020507" pitchFamily="18" charset="2"/>
              </a:rPr>
              <a:t>-Lactam ring </a:t>
            </a:r>
            <a:r>
              <a:rPr lang="en-IN" sz="1800" dirty="0">
                <a:latin typeface="Times New Roman" pitchFamily="18" charset="0"/>
                <a:cs typeface="Times New Roman" pitchFamily="18" charset="0"/>
                <a:sym typeface="Symbol" panose="05050102010706020507" pitchFamily="18" charset="2"/>
              </a:rPr>
              <a:t>is fused with </a:t>
            </a:r>
            <a:r>
              <a:rPr lang="en-IN" sz="1800" b="1" dirty="0">
                <a:latin typeface="Times New Roman" pitchFamily="18" charset="0"/>
                <a:cs typeface="Times New Roman" pitchFamily="18" charset="0"/>
                <a:sym typeface="Symbol" panose="05050102010706020507" pitchFamily="18" charset="2"/>
              </a:rPr>
              <a:t>Dihydrothiazine</a:t>
            </a:r>
            <a:r>
              <a:rPr lang="en-IN" sz="1800" dirty="0">
                <a:latin typeface="Times New Roman" pitchFamily="18" charset="0"/>
                <a:cs typeface="Times New Roman" pitchFamily="18" charset="0"/>
                <a:sym typeface="Symbol" panose="05050102010706020507" pitchFamily="18" charset="2"/>
              </a:rPr>
              <a:t> ring form </a:t>
            </a:r>
            <a:r>
              <a:rPr lang="en-IN" sz="1800" b="1" dirty="0">
                <a:latin typeface="Times New Roman" pitchFamily="18" charset="0"/>
                <a:cs typeface="Times New Roman" pitchFamily="18" charset="0"/>
                <a:sym typeface="Symbol" panose="05050102010706020507" pitchFamily="18" charset="2"/>
              </a:rPr>
              <a:t>a bicyclic system </a:t>
            </a:r>
            <a:r>
              <a:rPr lang="en-IN" sz="1800" dirty="0">
                <a:latin typeface="Times New Roman" pitchFamily="18" charset="0"/>
                <a:cs typeface="Times New Roman" pitchFamily="18" charset="0"/>
                <a:sym typeface="Symbol" panose="05050102010706020507" pitchFamily="18" charset="2"/>
              </a:rPr>
              <a:t>which is essential for activity.</a:t>
            </a:r>
          </a:p>
          <a:p>
            <a:pPr marL="285750" indent="-285750" algn="l">
              <a:lnSpc>
                <a:spcPct val="15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-Lactam ring is i</a:t>
            </a:r>
            <a:r>
              <a:rPr lang="en-IN" sz="1800" dirty="0">
                <a:latin typeface="Times New Roman" panose="02020603050405020304" pitchFamily="18" charset="0"/>
                <a:cs typeface="Times New Roman" panose="02020603050405020304" pitchFamily="18" charset="0"/>
              </a:rPr>
              <a:t>mportant For penicillin binding protein reactivity &amp; Antibacterial activity.</a:t>
            </a:r>
          </a:p>
          <a:p>
            <a:pPr algn="l">
              <a:lnSpc>
                <a:spcPct val="150000"/>
              </a:lnSpc>
            </a:pPr>
            <a:r>
              <a:rPr lang="en-IN" sz="1800" dirty="0">
                <a:latin typeface="Times New Roman" pitchFamily="18" charset="0"/>
                <a:cs typeface="Times New Roman" pitchFamily="18" charset="0"/>
                <a:sym typeface="Symbol" panose="05050102010706020507" pitchFamily="18" charset="2"/>
              </a:rPr>
              <a:t>     </a:t>
            </a:r>
            <a:r>
              <a:rPr lang="en-IN" sz="1800" b="1" dirty="0">
                <a:solidFill>
                  <a:srgbClr val="7030A0"/>
                </a:solidFill>
                <a:latin typeface="Times New Roman" pitchFamily="18" charset="0"/>
                <a:cs typeface="Times New Roman" pitchFamily="18" charset="0"/>
                <a:sym typeface="Symbol" panose="05050102010706020507" pitchFamily="18" charset="2"/>
              </a:rPr>
              <a:t>Dihydrothiazine ring :</a:t>
            </a:r>
          </a:p>
          <a:p>
            <a:pPr marL="285750" indent="-285750" algn="l">
              <a:lnSpc>
                <a:spcPct val="150000"/>
              </a:lnSpc>
              <a:buFont typeface="Wingdings" panose="05000000000000000000" pitchFamily="2" charset="2"/>
              <a:buChar char="v"/>
            </a:pPr>
            <a:r>
              <a:rPr lang="en-IN" sz="1800" b="1" dirty="0">
                <a:latin typeface="Times New Roman" pitchFamily="18" charset="0"/>
                <a:cs typeface="Times New Roman" pitchFamily="18" charset="0"/>
                <a:sym typeface="Symbol" panose="05050102010706020507" pitchFamily="18" charset="2"/>
              </a:rPr>
              <a:t>Sulphur atom </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00B050"/>
                </a:solidFill>
                <a:latin typeface="Times New Roman" pitchFamily="18" charset="0"/>
                <a:cs typeface="Times New Roman" pitchFamily="18" charset="0"/>
                <a:sym typeface="Symbol" panose="05050102010706020507" pitchFamily="18" charset="2"/>
              </a:rPr>
              <a:t>Sulphur atom </a:t>
            </a:r>
            <a:r>
              <a:rPr lang="en-IN" sz="1800" dirty="0">
                <a:latin typeface="Times New Roman" pitchFamily="18" charset="0"/>
                <a:cs typeface="Times New Roman" pitchFamily="18" charset="0"/>
                <a:sym typeface="Symbol" panose="05050102010706020507" pitchFamily="18" charset="2"/>
              </a:rPr>
              <a:t>in the </a:t>
            </a:r>
            <a:r>
              <a:rPr lang="en-IN" sz="1800" b="1" dirty="0">
                <a:latin typeface="Times New Roman" pitchFamily="18" charset="0"/>
                <a:cs typeface="Times New Roman" pitchFamily="18" charset="0"/>
                <a:sym typeface="Symbol" panose="05050102010706020507" pitchFamily="18" charset="2"/>
              </a:rPr>
              <a:t>1- position</a:t>
            </a:r>
            <a:r>
              <a:rPr lang="en-IN" sz="1800" dirty="0">
                <a:latin typeface="Times New Roman" pitchFamily="18" charset="0"/>
                <a:cs typeface="Times New Roman" pitchFamily="18" charset="0"/>
                <a:sym typeface="Symbol" panose="05050102010706020507" pitchFamily="18" charset="2"/>
              </a:rPr>
              <a:t> of Dihydrothiazine ring is oxidised to sulphone</a:t>
            </a:r>
          </a:p>
          <a:p>
            <a:pPr algn="l">
              <a:lnSpc>
                <a:spcPct val="150000"/>
              </a:lnSpc>
            </a:pPr>
            <a:r>
              <a:rPr lang="en-IN" sz="1800" dirty="0">
                <a:latin typeface="Times New Roman" pitchFamily="18" charset="0"/>
                <a:cs typeface="Times New Roman" pitchFamily="18" charset="0"/>
                <a:sym typeface="Symbol" panose="05050102010706020507" pitchFamily="18" charset="2"/>
              </a:rPr>
              <a:t>       (SO</a:t>
            </a:r>
            <a:r>
              <a:rPr lang="en-IN" sz="10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or sulphoxide (SO) - </a:t>
            </a:r>
            <a:r>
              <a:rPr lang="en-IN" sz="1800" dirty="0">
                <a:solidFill>
                  <a:srgbClr val="FF0000"/>
                </a:solidFill>
                <a:latin typeface="Times New Roman" pitchFamily="18" charset="0"/>
                <a:cs typeface="Times New Roman" pitchFamily="18" charset="0"/>
                <a:sym typeface="Symbol" panose="05050102010706020507" pitchFamily="18" charset="2"/>
              </a:rPr>
              <a:t>Decreases </a:t>
            </a:r>
            <a:r>
              <a:rPr lang="en-IN" sz="1800" dirty="0">
                <a:latin typeface="Times New Roman" pitchFamily="18" charset="0"/>
                <a:cs typeface="Times New Roman" pitchFamily="18" charset="0"/>
                <a:sym typeface="Symbol" panose="05050102010706020507" pitchFamily="18" charset="2"/>
              </a:rPr>
              <a:t>the antibacterial activity.</a:t>
            </a:r>
          </a:p>
          <a:p>
            <a:pPr marL="285750" indent="-285750" algn="l">
              <a:lnSpc>
                <a:spcPct val="15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Any substitution at </a:t>
            </a:r>
            <a:r>
              <a:rPr lang="en-IN" sz="1800" b="1" dirty="0">
                <a:latin typeface="Times New Roman" pitchFamily="18" charset="0"/>
                <a:cs typeface="Times New Roman" pitchFamily="18" charset="0"/>
                <a:sym typeface="Symbol" panose="05050102010706020507" pitchFamily="18" charset="2"/>
              </a:rPr>
              <a:t>2-position</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decreases </a:t>
            </a:r>
            <a:r>
              <a:rPr lang="en-IN" sz="1800" dirty="0">
                <a:latin typeface="Times New Roman" pitchFamily="18" charset="0"/>
                <a:cs typeface="Times New Roman" pitchFamily="18" charset="0"/>
                <a:sym typeface="Symbol" panose="05050102010706020507" pitchFamily="18" charset="2"/>
              </a:rPr>
              <a:t>the antibacterial activity.</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330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CEPHALOSPORINS</a:t>
            </a: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Substitution at </a:t>
            </a:r>
            <a:r>
              <a:rPr lang="en-IN" sz="1800" b="1" dirty="0">
                <a:latin typeface="Times New Roman" pitchFamily="18" charset="0"/>
                <a:cs typeface="Times New Roman" pitchFamily="18" charset="0"/>
                <a:sym typeface="Symbol" panose="05050102010706020507" pitchFamily="18" charset="2"/>
              </a:rPr>
              <a:t>3-position</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(R</a:t>
            </a:r>
            <a:r>
              <a:rPr lang="en-IN" sz="1200" b="1" dirty="0">
                <a:latin typeface="Times New Roman" pitchFamily="18" charset="0"/>
                <a:cs typeface="Times New Roman" pitchFamily="18" charset="0"/>
                <a:sym typeface="Symbol" panose="05050102010706020507" pitchFamily="18" charset="2"/>
              </a:rPr>
              <a:t>1</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influences the</a:t>
            </a:r>
            <a:r>
              <a:rPr lang="en-IN" sz="1800" dirty="0">
                <a:latin typeface="Times New Roman" panose="02020603050405020304" pitchFamily="18" charset="0"/>
                <a:cs typeface="Times New Roman" panose="02020603050405020304" pitchFamily="18" charset="0"/>
              </a:rPr>
              <a:t> Pharmacokinetic properties and Antibacterial activity.</a:t>
            </a:r>
          </a:p>
          <a:p>
            <a:pPr marL="285750" indent="-285750" algn="l">
              <a:buFont typeface="Wingdings" panose="05000000000000000000" pitchFamily="2" charset="2"/>
              <a:buChar char="Ø"/>
            </a:pPr>
            <a:r>
              <a:rPr lang="en-IN" sz="1800" dirty="0">
                <a:latin typeface="Times New Roman" panose="02020603050405020304" pitchFamily="18" charset="0"/>
                <a:cs typeface="Times New Roman" panose="02020603050405020304" pitchFamily="18" charset="0"/>
                <a:sym typeface="Symbol" panose="05050102010706020507" pitchFamily="18" charset="2"/>
              </a:rPr>
              <a:t>If  substitute H, CH</a:t>
            </a:r>
            <a:r>
              <a:rPr lang="en-IN" sz="1200" dirty="0">
                <a:latin typeface="Times New Roman" panose="02020603050405020304" pitchFamily="18" charset="0"/>
                <a:cs typeface="Times New Roman" panose="02020603050405020304" pitchFamily="18" charset="0"/>
                <a:sym typeface="Symbol" panose="05050102010706020507" pitchFamily="18" charset="2"/>
              </a:rPr>
              <a:t>3, </a:t>
            </a:r>
            <a:r>
              <a:rPr lang="en-IN" sz="1800" dirty="0">
                <a:latin typeface="Times New Roman" panose="02020603050405020304" pitchFamily="18" charset="0"/>
                <a:cs typeface="Times New Roman" panose="02020603050405020304" pitchFamily="18" charset="0"/>
                <a:sym typeface="Symbol" panose="05050102010706020507" pitchFamily="18" charset="2"/>
              </a:rPr>
              <a:t>Cl, CH</a:t>
            </a:r>
            <a:r>
              <a:rPr lang="en-IN" sz="1200" dirty="0">
                <a:latin typeface="Times New Roman" panose="02020603050405020304" pitchFamily="18" charset="0"/>
                <a:cs typeface="Times New Roman" panose="02020603050405020304" pitchFamily="18" charset="0"/>
                <a:sym typeface="Symbol" panose="05050102010706020507" pitchFamily="18" charset="2"/>
              </a:rPr>
              <a:t>2</a:t>
            </a:r>
            <a:r>
              <a:rPr lang="en-IN" sz="1800" dirty="0">
                <a:latin typeface="Times New Roman" panose="02020603050405020304" pitchFamily="18" charset="0"/>
                <a:cs typeface="Times New Roman" panose="02020603050405020304" pitchFamily="18" charset="0"/>
                <a:sym typeface="Symbol" panose="05050102010706020507" pitchFamily="18" charset="2"/>
              </a:rPr>
              <a:t>OCH</a:t>
            </a:r>
            <a:r>
              <a:rPr lang="en-IN" sz="1200" dirty="0">
                <a:latin typeface="Times New Roman" panose="02020603050405020304" pitchFamily="18" charset="0"/>
                <a:cs typeface="Times New Roman" panose="02020603050405020304" pitchFamily="18" charset="0"/>
                <a:sym typeface="Symbol" panose="05050102010706020507" pitchFamily="18" charset="2"/>
              </a:rPr>
              <a:t>3  </a:t>
            </a:r>
            <a:r>
              <a:rPr lang="en-IN" sz="1800" dirty="0">
                <a:latin typeface="Times New Roman" panose="02020603050405020304" pitchFamily="18" charset="0"/>
                <a:cs typeface="Times New Roman" panose="02020603050405020304" pitchFamily="18" charset="0"/>
                <a:sym typeface="Symbol" panose="05050102010706020507" pitchFamily="18" charset="2"/>
              </a:rPr>
              <a:t>at </a:t>
            </a:r>
            <a:r>
              <a:rPr lang="en-IN" sz="1800" b="1" dirty="0">
                <a:latin typeface="Times New Roman" pitchFamily="18" charset="0"/>
                <a:cs typeface="Times New Roman" pitchFamily="18" charset="0"/>
                <a:sym typeface="Symbol" panose="05050102010706020507" pitchFamily="18" charset="2"/>
              </a:rPr>
              <a:t>R1</a:t>
            </a:r>
            <a:r>
              <a:rPr lang="en-IN" sz="1800" dirty="0">
                <a:latin typeface="Times New Roman" pitchFamily="18" charset="0"/>
                <a:cs typeface="Times New Roman" pitchFamily="18" charset="0"/>
                <a:sym typeface="Symbol" panose="05050102010706020507" pitchFamily="18" charset="2"/>
              </a:rPr>
              <a:t> gives acid stable compound that is metabolically stable and that will</a:t>
            </a:r>
          </a:p>
          <a:p>
            <a:pPr algn="l"/>
            <a:r>
              <a:rPr lang="en-IN" sz="1800" dirty="0">
                <a:latin typeface="Times New Roman" pitchFamily="18" charset="0"/>
                <a:cs typeface="Times New Roman" pitchFamily="18" charset="0"/>
                <a:sym typeface="Symbol" panose="05050102010706020507" pitchFamily="18" charset="2"/>
              </a:rPr>
              <a:t>     be orally active. </a:t>
            </a:r>
          </a:p>
          <a:p>
            <a:pPr algn="l"/>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At 3</a:t>
            </a:r>
            <a:r>
              <a:rPr lang="en-IN" sz="1800" baseline="30000" dirty="0">
                <a:solidFill>
                  <a:srgbClr val="FF0000"/>
                </a:solidFill>
                <a:latin typeface="Times New Roman" pitchFamily="18" charset="0"/>
                <a:cs typeface="Times New Roman" pitchFamily="18" charset="0"/>
                <a:sym typeface="Symbol" panose="05050102010706020507" pitchFamily="18" charset="2"/>
              </a:rPr>
              <a:t>rd</a:t>
            </a:r>
            <a:r>
              <a:rPr lang="en-IN" sz="1800" dirty="0">
                <a:solidFill>
                  <a:srgbClr val="FF0000"/>
                </a:solidFill>
                <a:latin typeface="Times New Roman" pitchFamily="18" charset="0"/>
                <a:cs typeface="Times New Roman" pitchFamily="18" charset="0"/>
                <a:sym typeface="Symbol" panose="05050102010706020507" pitchFamily="18" charset="2"/>
              </a:rPr>
              <a:t> position-</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If we introduce </a:t>
            </a:r>
            <a:r>
              <a:rPr lang="en-IN" sz="1800" b="1" dirty="0">
                <a:latin typeface="Times New Roman" pitchFamily="18" charset="0"/>
                <a:cs typeface="Times New Roman" pitchFamily="18" charset="0"/>
                <a:sym typeface="Symbol" panose="05050102010706020507" pitchFamily="18" charset="2"/>
              </a:rPr>
              <a:t>CH</a:t>
            </a:r>
            <a:r>
              <a:rPr lang="en-IN" sz="1200" b="1" dirty="0">
                <a:latin typeface="Times New Roman" panose="02020603050405020304" pitchFamily="18" charset="0"/>
                <a:cs typeface="Times New Roman" panose="02020603050405020304" pitchFamily="18" charset="0"/>
                <a:sym typeface="Symbol" panose="05050102010706020507" pitchFamily="18" charset="2"/>
              </a:rPr>
              <a:t>2</a:t>
            </a:r>
            <a:r>
              <a:rPr lang="en-IN" sz="1800" b="1" dirty="0">
                <a:latin typeface="Times New Roman" panose="02020603050405020304" pitchFamily="18" charset="0"/>
                <a:cs typeface="Times New Roman" panose="02020603050405020304" pitchFamily="18" charset="0"/>
                <a:sym typeface="Symbol" panose="05050102010706020507" pitchFamily="18" charset="2"/>
              </a:rPr>
              <a:t>OCOCH</a:t>
            </a:r>
            <a:r>
              <a:rPr lang="en-IN" sz="1200" b="1" dirty="0">
                <a:latin typeface="Times New Roman" panose="02020603050405020304" pitchFamily="18" charset="0"/>
                <a:cs typeface="Times New Roman" panose="02020603050405020304" pitchFamily="18" charset="0"/>
                <a:sym typeface="Symbol" panose="05050102010706020507" pitchFamily="18" charset="2"/>
              </a:rPr>
              <a:t>3</a:t>
            </a:r>
            <a:r>
              <a:rPr lang="en-IN" sz="1200" dirty="0">
                <a:latin typeface="Times New Roman" panose="02020603050405020304" pitchFamily="18" charset="0"/>
                <a:cs typeface="Times New Roman" panose="02020603050405020304" pitchFamily="18" charset="0"/>
                <a:sym typeface="Symbol" panose="05050102010706020507" pitchFamily="18" charset="2"/>
              </a:rPr>
              <a:t> </a:t>
            </a:r>
            <a:r>
              <a:rPr lang="en-IN" sz="1800" dirty="0">
                <a:latin typeface="Times New Roman" panose="02020603050405020304" pitchFamily="18" charset="0"/>
                <a:cs typeface="Times New Roman" panose="02020603050405020304" pitchFamily="18" charset="0"/>
                <a:sym typeface="Symbol" panose="05050102010706020507" pitchFamily="18" charset="2"/>
              </a:rPr>
              <a:t>( Acetoxy methyl) gp the compound would be acid unstable , metabolically </a:t>
            </a:r>
          </a:p>
          <a:p>
            <a:pPr algn="l"/>
            <a:r>
              <a:rPr lang="en-IN" sz="1800" dirty="0">
                <a:latin typeface="Times New Roman" panose="02020603050405020304" pitchFamily="18" charset="0"/>
                <a:cs typeface="Times New Roman" panose="02020603050405020304" pitchFamily="18" charset="0"/>
                <a:sym typeface="Symbol" panose="05050102010706020507" pitchFamily="18" charset="2"/>
              </a:rPr>
              <a:t>     unstable  and not active orally, eg. </a:t>
            </a:r>
            <a:r>
              <a:rPr lang="en-IN" sz="1800" dirty="0" err="1">
                <a:latin typeface="Times New Roman" pitchFamily="18" charset="0"/>
                <a:cs typeface="Times New Roman" pitchFamily="18" charset="0"/>
                <a:sym typeface="Symbol" panose="05050102010706020507" pitchFamily="18" charset="2"/>
              </a:rPr>
              <a:t>Cephahlotin</a:t>
            </a:r>
            <a:r>
              <a:rPr lang="en-IN" sz="1800" dirty="0">
                <a:latin typeface="Times New Roman" pitchFamily="18" charset="0"/>
                <a:cs typeface="Times New Roman" pitchFamily="18" charset="0"/>
                <a:sym typeface="Symbol" panose="05050102010706020507" pitchFamily="18" charset="2"/>
              </a:rPr>
              <a:t>, Cephapirin, Cephotaxime.</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If we introduce </a:t>
            </a:r>
            <a:r>
              <a:rPr lang="en-IN" sz="1800" b="1" dirty="0">
                <a:latin typeface="Times New Roman" pitchFamily="18" charset="0"/>
                <a:cs typeface="Times New Roman" pitchFamily="18" charset="0"/>
                <a:sym typeface="Symbol" panose="05050102010706020507" pitchFamily="18" charset="2"/>
              </a:rPr>
              <a:t>CH</a:t>
            </a:r>
            <a:r>
              <a:rPr lang="en-IN" sz="1200" b="1" dirty="0">
                <a:latin typeface="Times New Roman" panose="02020603050405020304" pitchFamily="18" charset="0"/>
                <a:cs typeface="Times New Roman" panose="02020603050405020304" pitchFamily="18" charset="0"/>
                <a:sym typeface="Symbol" panose="05050102010706020507" pitchFamily="18" charset="2"/>
              </a:rPr>
              <a:t>2</a:t>
            </a:r>
            <a:r>
              <a:rPr lang="en-IN" sz="1800" b="1" dirty="0">
                <a:latin typeface="Times New Roman" panose="02020603050405020304" pitchFamily="18" charset="0"/>
                <a:cs typeface="Times New Roman" panose="02020603050405020304" pitchFamily="18" charset="0"/>
                <a:sym typeface="Symbol" panose="05050102010706020507" pitchFamily="18" charset="2"/>
              </a:rPr>
              <a:t>OCONH</a:t>
            </a:r>
            <a:r>
              <a:rPr lang="en-IN" sz="1200" b="1" dirty="0">
                <a:latin typeface="Times New Roman" panose="02020603050405020304" pitchFamily="18" charset="0"/>
                <a:cs typeface="Times New Roman" panose="02020603050405020304" pitchFamily="18" charset="0"/>
                <a:sym typeface="Symbol" panose="05050102010706020507" pitchFamily="18" charset="2"/>
              </a:rPr>
              <a:t>2 </a:t>
            </a:r>
            <a:r>
              <a:rPr lang="en-IN" sz="1800" dirty="0">
                <a:latin typeface="Times New Roman" pitchFamily="18" charset="0"/>
                <a:cs typeface="Times New Roman" pitchFamily="18" charset="0"/>
                <a:sym typeface="Symbol" panose="05050102010706020507" pitchFamily="18" charset="2"/>
              </a:rPr>
              <a:t>( Amino carbonyl oxymethyl) gp the compound would be acid unstable , </a:t>
            </a:r>
          </a:p>
          <a:p>
            <a:pPr algn="l"/>
            <a:r>
              <a:rPr lang="en-IN" sz="1800" dirty="0">
                <a:latin typeface="Times New Roman" pitchFamily="18" charset="0"/>
                <a:cs typeface="Times New Roman" pitchFamily="18" charset="0"/>
                <a:sym typeface="Symbol" panose="05050102010706020507" pitchFamily="18" charset="2"/>
              </a:rPr>
              <a:t>     Some what metabolically stable and not active orally, eg. Cephuroxime, </a:t>
            </a:r>
            <a:r>
              <a:rPr lang="en-IN" sz="1800" dirty="0" err="1">
                <a:latin typeface="Times New Roman" pitchFamily="18" charset="0"/>
                <a:cs typeface="Times New Roman" pitchFamily="18" charset="0"/>
                <a:sym typeface="Symbol" panose="05050102010706020507" pitchFamily="18" charset="2"/>
              </a:rPr>
              <a:t>cephoxitin</a:t>
            </a:r>
            <a:r>
              <a:rPr lang="en-IN" sz="1800" dirty="0">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If we introduce ( </a:t>
            </a:r>
            <a:r>
              <a:rPr lang="en-IN" sz="1800" b="1" dirty="0">
                <a:latin typeface="Times New Roman" pitchFamily="18" charset="0"/>
                <a:cs typeface="Times New Roman" pitchFamily="18" charset="0"/>
                <a:sym typeface="Symbol" panose="05050102010706020507" pitchFamily="18" charset="2"/>
              </a:rPr>
              <a:t>Thio thiadiazole</a:t>
            </a:r>
            <a:r>
              <a:rPr lang="en-IN" sz="1800" dirty="0">
                <a:latin typeface="Times New Roman" pitchFamily="18" charset="0"/>
                <a:cs typeface="Times New Roman" pitchFamily="18" charset="0"/>
                <a:sym typeface="Symbol" panose="05050102010706020507" pitchFamily="18" charset="2"/>
              </a:rPr>
              <a:t>) gp the compound would be acid unstable , </a:t>
            </a:r>
          </a:p>
          <a:p>
            <a:pPr algn="l"/>
            <a:r>
              <a:rPr lang="en-IN" sz="1800" dirty="0">
                <a:latin typeface="Times New Roman" pitchFamily="18" charset="0"/>
                <a:cs typeface="Times New Roman" pitchFamily="18" charset="0"/>
                <a:sym typeface="Symbol" panose="05050102010706020507" pitchFamily="18" charset="2"/>
              </a:rPr>
              <a:t>     metabolically stable and not active orally, eg. Cephazolin .</a:t>
            </a: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68133"/>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49599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CEPHALOSPORINS</a:t>
            </a:r>
          </a:p>
          <a:p>
            <a:pPr marL="285750" indent="-285750" algn="l">
              <a:lnSpc>
                <a:spcPct val="200000"/>
              </a:lnSpc>
              <a:buFont typeface="Wingdings" panose="05000000000000000000" pitchFamily="2" charset="2"/>
              <a:buChar char="v"/>
            </a:pPr>
            <a:r>
              <a:rPr lang="en-IN" sz="1800" b="1" dirty="0">
                <a:latin typeface="Times New Roman" pitchFamily="18" charset="0"/>
                <a:cs typeface="Times New Roman" pitchFamily="18" charset="0"/>
                <a:sym typeface="Symbol" panose="05050102010706020507" pitchFamily="18" charset="2"/>
              </a:rPr>
              <a:t>Double bond </a:t>
            </a:r>
            <a:r>
              <a:rPr lang="en-IN" sz="1800" dirty="0">
                <a:latin typeface="Times New Roman" pitchFamily="18" charset="0"/>
                <a:cs typeface="Times New Roman" pitchFamily="18" charset="0"/>
                <a:sym typeface="Symbol" panose="05050102010706020507" pitchFamily="18" charset="2"/>
              </a:rPr>
              <a:t>between 3 and 4 important for activity. If the position change the activity would be decreases.</a:t>
            </a:r>
          </a:p>
          <a:p>
            <a:pPr marL="285750" indent="-285750" algn="l">
              <a:lnSpc>
                <a:spcPct val="20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The </a:t>
            </a:r>
            <a:r>
              <a:rPr lang="en-IN" sz="1800" b="1" dirty="0">
                <a:latin typeface="Times New Roman" pitchFamily="18" charset="0"/>
                <a:cs typeface="Times New Roman" pitchFamily="18" charset="0"/>
                <a:sym typeface="Symbol" panose="05050102010706020507" pitchFamily="18" charset="2"/>
              </a:rPr>
              <a:t>Carboxylic acid </a:t>
            </a:r>
            <a:r>
              <a:rPr lang="en-IN" sz="1800" dirty="0">
                <a:latin typeface="Times New Roman" pitchFamily="18" charset="0"/>
                <a:cs typeface="Times New Roman" pitchFamily="18" charset="0"/>
                <a:sym typeface="Symbol" panose="05050102010706020507" pitchFamily="18" charset="2"/>
              </a:rPr>
              <a:t>at </a:t>
            </a:r>
            <a:r>
              <a:rPr lang="en-IN" sz="1800" b="1" dirty="0">
                <a:latin typeface="Times New Roman" pitchFamily="18" charset="0"/>
                <a:cs typeface="Times New Roman" pitchFamily="18" charset="0"/>
                <a:sym typeface="Symbol" panose="05050102010706020507" pitchFamily="18" charset="2"/>
              </a:rPr>
              <a:t>4</a:t>
            </a:r>
            <a:r>
              <a:rPr lang="en-IN" sz="1800" b="1" baseline="30000" dirty="0">
                <a:latin typeface="Times New Roman" pitchFamily="18" charset="0"/>
                <a:cs typeface="Times New Roman" pitchFamily="18" charset="0"/>
                <a:sym typeface="Symbol" panose="05050102010706020507" pitchFamily="18" charset="2"/>
              </a:rPr>
              <a:t>th</a:t>
            </a:r>
            <a:r>
              <a:rPr lang="en-IN" sz="1800" b="1" dirty="0">
                <a:latin typeface="Times New Roman" pitchFamily="18" charset="0"/>
                <a:cs typeface="Times New Roman" pitchFamily="18" charset="0"/>
                <a:sym typeface="Symbol" panose="05050102010706020507" pitchFamily="18" charset="2"/>
              </a:rPr>
              <a:t> –position </a:t>
            </a:r>
            <a:r>
              <a:rPr lang="en-IN" sz="1800" dirty="0">
                <a:latin typeface="Times New Roman" pitchFamily="18" charset="0"/>
                <a:cs typeface="Times New Roman" pitchFamily="18" charset="0"/>
                <a:sym typeface="Symbol" panose="05050102010706020507" pitchFamily="18" charset="2"/>
              </a:rPr>
              <a:t>is essential for activity. Because it is </a:t>
            </a:r>
            <a:r>
              <a:rPr lang="en-IN" sz="1800" dirty="0">
                <a:latin typeface="Times New Roman" panose="02020603050405020304" pitchFamily="18" charset="0"/>
                <a:cs typeface="Times New Roman" panose="02020603050405020304" pitchFamily="18" charset="0"/>
              </a:rPr>
              <a:t>Converted in to salt that can be used as a prodrug (having increased oral bioavailability). Eg. Cefpodoxime proxitil.</a:t>
            </a:r>
          </a:p>
          <a:p>
            <a:pPr algn="l">
              <a:lnSpc>
                <a:spcPct val="200000"/>
              </a:lnSpc>
            </a:pPr>
            <a:r>
              <a:rPr lang="en-IN" sz="1800" dirty="0">
                <a:latin typeface="Times New Roman" panose="02020603050405020304" pitchFamily="18" charset="0"/>
                <a:cs typeface="Times New Roman" panose="02020603050405020304" pitchFamily="18" charset="0"/>
              </a:rPr>
              <a:t>     </a:t>
            </a:r>
            <a:r>
              <a:rPr lang="en-IN" sz="1800" b="1" dirty="0">
                <a:latin typeface="Times New Roman" pitchFamily="18" charset="0"/>
                <a:cs typeface="Times New Roman" pitchFamily="18" charset="0"/>
                <a:sym typeface="Symbol" panose="05050102010706020507" pitchFamily="18" charset="2"/>
              </a:rPr>
              <a:t>-Lactam ring :</a:t>
            </a:r>
          </a:p>
          <a:p>
            <a:pPr marL="285750" indent="-285750" algn="l">
              <a:lnSpc>
                <a:spcPct val="200000"/>
              </a:lnSpc>
              <a:buFont typeface="Wingdings" panose="05000000000000000000" pitchFamily="2" charset="2"/>
              <a:buChar char="v"/>
            </a:pPr>
            <a:r>
              <a:rPr lang="en-IN" sz="1800" b="1" dirty="0">
                <a:latin typeface="Times New Roman" pitchFamily="18" charset="0"/>
                <a:cs typeface="Times New Roman" pitchFamily="18" charset="0"/>
                <a:sym typeface="Symbol" panose="05050102010706020507" pitchFamily="18" charset="2"/>
              </a:rPr>
              <a:t>Position </a:t>
            </a:r>
            <a:r>
              <a:rPr lang="en-IN" sz="1800" dirty="0">
                <a:latin typeface="Times New Roman" panose="02020603050405020304" pitchFamily="18" charset="0"/>
                <a:cs typeface="Times New Roman" panose="02020603050405020304" pitchFamily="18" charset="0"/>
                <a:sym typeface="Symbol" panose="05050102010706020507" pitchFamily="18" charset="2"/>
              </a:rPr>
              <a:t>-</a:t>
            </a:r>
            <a:r>
              <a:rPr lang="en-IN" sz="1800" b="1" dirty="0">
                <a:latin typeface="Times New Roman" panose="02020603050405020304" pitchFamily="18" charset="0"/>
                <a:cs typeface="Times New Roman" panose="02020603050405020304" pitchFamily="18" charset="0"/>
              </a:rPr>
              <a:t>5</a:t>
            </a:r>
            <a:r>
              <a:rPr lang="en-IN" sz="1800" b="1" baseline="30000" dirty="0">
                <a:latin typeface="Times New Roman" panose="02020603050405020304" pitchFamily="18" charset="0"/>
                <a:cs typeface="Times New Roman" panose="02020603050405020304" pitchFamily="18" charset="0"/>
              </a:rPr>
              <a:t>th</a:t>
            </a:r>
            <a:r>
              <a:rPr lang="en-IN" sz="1800" dirty="0">
                <a:latin typeface="Times New Roman" panose="02020603050405020304" pitchFamily="18" charset="0"/>
                <a:cs typeface="Times New Roman" panose="02020603050405020304" pitchFamily="18" charset="0"/>
              </a:rPr>
              <a:t>  and </a:t>
            </a:r>
            <a:r>
              <a:rPr lang="en-IN" sz="1800" b="1" dirty="0">
                <a:latin typeface="Times New Roman" panose="02020603050405020304" pitchFamily="18" charset="0"/>
                <a:cs typeface="Times New Roman" panose="02020603050405020304" pitchFamily="18" charset="0"/>
              </a:rPr>
              <a:t>8</a:t>
            </a:r>
            <a:r>
              <a:rPr lang="en-IN" sz="1800" b="1" baseline="30000" dirty="0">
                <a:latin typeface="Times New Roman" panose="02020603050405020304" pitchFamily="18" charset="0"/>
                <a:cs typeface="Times New Roman" panose="02020603050405020304" pitchFamily="18" charset="0"/>
              </a:rPr>
              <a:t>th</a:t>
            </a:r>
            <a:r>
              <a:rPr lang="en-IN" sz="1800" dirty="0">
                <a:latin typeface="Times New Roman" panose="02020603050405020304" pitchFamily="18" charset="0"/>
                <a:cs typeface="Times New Roman" panose="02020603050405020304" pitchFamily="18" charset="0"/>
              </a:rPr>
              <a:t>  Important for penicillin binding protein reactivity &amp; Antibacterial activity.</a:t>
            </a:r>
          </a:p>
          <a:p>
            <a:pPr marL="285750" indent="-285750" algn="l">
              <a:lnSpc>
                <a:spcPct val="200000"/>
              </a:lnSpc>
              <a:buFont typeface="Wingdings" panose="05000000000000000000" pitchFamily="2" charset="2"/>
              <a:buChar char="v"/>
            </a:pPr>
            <a:r>
              <a:rPr lang="en-IN" sz="1800" b="1" dirty="0">
                <a:latin typeface="Times New Roman" panose="02020603050405020304" pitchFamily="18" charset="0"/>
                <a:cs typeface="Times New Roman" panose="02020603050405020304" pitchFamily="18" charset="0"/>
              </a:rPr>
              <a:t>Position 6</a:t>
            </a:r>
            <a:r>
              <a:rPr lang="en-IN" sz="1800" b="1" baseline="30000" dirty="0">
                <a:latin typeface="Times New Roman" panose="02020603050405020304" pitchFamily="18" charset="0"/>
                <a:cs typeface="Times New Roman" panose="02020603050405020304" pitchFamily="18" charset="0"/>
              </a:rPr>
              <a:t>th</a:t>
            </a:r>
            <a:r>
              <a:rPr lang="en-IN" sz="1800" b="1" dirty="0">
                <a:latin typeface="Times New Roman" panose="02020603050405020304" pitchFamily="18" charset="0"/>
                <a:cs typeface="Times New Roman" panose="02020603050405020304" pitchFamily="18" charset="0"/>
              </a:rPr>
              <a:t> </a:t>
            </a:r>
            <a:r>
              <a:rPr lang="en-IN" sz="1800" dirty="0">
                <a:latin typeface="Times New Roman" panose="02020603050405020304" pitchFamily="18" charset="0"/>
                <a:cs typeface="Times New Roman" panose="02020603050405020304" pitchFamily="18" charset="0"/>
              </a:rPr>
              <a:t>is an important for chirality. </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9194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7</a:t>
            </a:r>
            <a:r>
              <a:rPr lang="en-IN" sz="1800" baseline="30000" dirty="0">
                <a:solidFill>
                  <a:srgbClr val="FF0000"/>
                </a:solidFill>
                <a:latin typeface="Times New Roman" pitchFamily="18" charset="0"/>
                <a:cs typeface="Times New Roman" pitchFamily="18" charset="0"/>
                <a:sym typeface="Symbol" panose="05050102010706020507" pitchFamily="18" charset="2"/>
              </a:rPr>
              <a:t>th</a:t>
            </a:r>
            <a:r>
              <a:rPr lang="en-IN" sz="1800" dirty="0">
                <a:solidFill>
                  <a:srgbClr val="FF0000"/>
                </a:solidFill>
                <a:latin typeface="Times New Roman" pitchFamily="18" charset="0"/>
                <a:cs typeface="Times New Roman" pitchFamily="18" charset="0"/>
                <a:sym typeface="Symbol" panose="05050102010706020507" pitchFamily="18" charset="2"/>
              </a:rPr>
              <a:t>  position-</a:t>
            </a:r>
            <a:endParaRPr lang="en-IN" sz="18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v"/>
            </a:pPr>
            <a:r>
              <a:rPr lang="en-IN" sz="1800" b="1" dirty="0">
                <a:latin typeface="Times New Roman" panose="02020603050405020304" pitchFamily="18" charset="0"/>
                <a:cs typeface="Times New Roman" panose="02020603050405020304" pitchFamily="18" charset="0"/>
              </a:rPr>
              <a:t>Position 7</a:t>
            </a:r>
            <a:r>
              <a:rPr lang="en-IN" sz="1800" b="1" baseline="30000" dirty="0">
                <a:latin typeface="Times New Roman" panose="02020603050405020304" pitchFamily="18" charset="0"/>
                <a:cs typeface="Times New Roman" panose="02020603050405020304" pitchFamily="18" charset="0"/>
              </a:rPr>
              <a:t>th</a:t>
            </a:r>
            <a:r>
              <a:rPr lang="en-IN" sz="1800" b="1" dirty="0">
                <a:latin typeface="Times New Roman" panose="02020603050405020304" pitchFamily="18" charset="0"/>
                <a:cs typeface="Times New Roman" panose="02020603050405020304" pitchFamily="18" charset="0"/>
              </a:rPr>
              <a:t> Acyl amino side chain </a:t>
            </a:r>
            <a:r>
              <a:rPr lang="en-IN" sz="1800" dirty="0">
                <a:latin typeface="Times New Roman" panose="02020603050405020304" pitchFamily="18" charset="0"/>
                <a:cs typeface="Times New Roman" panose="02020603050405020304" pitchFamily="18" charset="0"/>
              </a:rPr>
              <a:t>is Essential for activity, generally increases the potency against Gram +ve bacteria.</a:t>
            </a:r>
          </a:p>
          <a:p>
            <a:pPr marL="285750" indent="-285750" algn="l">
              <a:lnSpc>
                <a:spcPct val="150000"/>
              </a:lnSpc>
              <a:buFont typeface="Wingdings" panose="05000000000000000000" pitchFamily="2" charset="2"/>
              <a:buChar char="ü"/>
            </a:pPr>
            <a:r>
              <a:rPr lang="en-IN" sz="1800" dirty="0">
                <a:latin typeface="Times New Roman" panose="02020603050405020304" pitchFamily="18" charset="0"/>
                <a:cs typeface="Times New Roman" panose="02020603050405020304" pitchFamily="18" charset="0"/>
              </a:rPr>
              <a:t>Substitution of </a:t>
            </a:r>
            <a:r>
              <a:rPr lang="en-IN" sz="1800" b="1" dirty="0">
                <a:latin typeface="Times New Roman" panose="02020603050405020304" pitchFamily="18" charset="0"/>
                <a:cs typeface="Times New Roman" panose="02020603050405020304" pitchFamily="18" charset="0"/>
              </a:rPr>
              <a:t>Phenyl glycyl </a:t>
            </a:r>
            <a:r>
              <a:rPr lang="en-IN" sz="1800" dirty="0">
                <a:latin typeface="Times New Roman" panose="02020603050405020304" pitchFamily="18" charset="0"/>
                <a:cs typeface="Times New Roman" panose="02020603050405020304" pitchFamily="18" charset="0"/>
              </a:rPr>
              <a:t>group</a:t>
            </a:r>
            <a:r>
              <a:rPr lang="en-IN" sz="1800" b="1" dirty="0">
                <a:latin typeface="Times New Roman" panose="02020603050405020304" pitchFamily="18" charset="0"/>
                <a:cs typeface="Times New Roman" panose="02020603050405020304" pitchFamily="18" charset="0"/>
              </a:rPr>
              <a:t> </a:t>
            </a:r>
            <a:r>
              <a:rPr lang="en-IN" sz="1800" dirty="0">
                <a:latin typeface="Times New Roman" panose="02020603050405020304" pitchFamily="18" charset="0"/>
                <a:cs typeface="Times New Roman" panose="02020603050405020304" pitchFamily="18" charset="0"/>
              </a:rPr>
              <a:t>Increases the stability of </a:t>
            </a:r>
            <a:r>
              <a:rPr lang="en-IN" sz="1800" dirty="0">
                <a:latin typeface="Times New Roman" pitchFamily="18" charset="0"/>
                <a:cs typeface="Times New Roman" pitchFamily="18" charset="0"/>
                <a:sym typeface="Symbol" panose="05050102010706020507" pitchFamily="18" charset="2"/>
              </a:rPr>
              <a:t>-Lactam ring and gives orally active compounds. Eg. Cephalexin, Cephadroxil, Cephaclor, Cefprozil. </a:t>
            </a:r>
            <a:endParaRPr lang="en-IN" sz="1800" dirty="0">
              <a:latin typeface="Times New Roman" panose="02020603050405020304" pitchFamily="18" charset="0"/>
              <a:cs typeface="Times New Roman" panose="02020603050405020304" pitchFamily="18" charset="0"/>
            </a:endParaRPr>
          </a:p>
          <a:p>
            <a:pPr marL="285750" indent="-285750" algn="l">
              <a:lnSpc>
                <a:spcPct val="150000"/>
              </a:lnSpc>
              <a:buFont typeface="Wingdings" panose="05000000000000000000" pitchFamily="2" charset="2"/>
              <a:buChar char="ü"/>
            </a:pPr>
            <a:r>
              <a:rPr lang="en-IN" sz="1800" dirty="0">
                <a:latin typeface="Times New Roman" panose="02020603050405020304" pitchFamily="18" charset="0"/>
                <a:cs typeface="Times New Roman" panose="02020603050405020304" pitchFamily="18" charset="0"/>
              </a:rPr>
              <a:t>Substitution of </a:t>
            </a:r>
            <a:r>
              <a:rPr lang="en-IN" sz="1800" b="1" dirty="0">
                <a:latin typeface="Times New Roman" panose="02020603050405020304" pitchFamily="18" charset="0"/>
                <a:cs typeface="Times New Roman" panose="02020603050405020304" pitchFamily="18" charset="0"/>
              </a:rPr>
              <a:t>Heterocyclic ring instead of phenyl ring  </a:t>
            </a:r>
            <a:r>
              <a:rPr lang="en-IN" sz="1800" dirty="0">
                <a:latin typeface="Times New Roman" panose="02020603050405020304" pitchFamily="18" charset="0"/>
                <a:cs typeface="Times New Roman" panose="02020603050405020304" pitchFamily="18" charset="0"/>
              </a:rPr>
              <a:t>Increases the Pharmacokinetic properties</a:t>
            </a:r>
            <a:r>
              <a:rPr lang="en-IN" sz="1800" dirty="0">
                <a:latin typeface="Times New Roman" pitchFamily="18" charset="0"/>
                <a:cs typeface="Times New Roman" pitchFamily="18" charset="0"/>
                <a:sym typeface="Symbol" panose="05050102010706020507" pitchFamily="18" charset="2"/>
              </a:rPr>
              <a:t>. Eg. Cephalexin, Cephadroxil, Cephaclor, Cefprozil. </a:t>
            </a:r>
          </a:p>
          <a:p>
            <a:pPr marL="285750" indent="-285750" algn="l">
              <a:lnSpc>
                <a:spcPct val="150000"/>
              </a:lnSpc>
              <a:buFont typeface="Wingdings" panose="05000000000000000000" pitchFamily="2" charset="2"/>
              <a:buChar char="ü"/>
            </a:pPr>
            <a:r>
              <a:rPr lang="en-IN" sz="1800" dirty="0">
                <a:latin typeface="Times New Roman" panose="02020603050405020304" pitchFamily="18" charset="0"/>
                <a:cs typeface="Times New Roman" panose="02020603050405020304" pitchFamily="18" charset="0"/>
              </a:rPr>
              <a:t>Substitution of </a:t>
            </a:r>
            <a:r>
              <a:rPr lang="en-IN" sz="1800" b="1" dirty="0" err="1">
                <a:latin typeface="Times New Roman" panose="02020603050405020304" pitchFamily="18" charset="0"/>
                <a:cs typeface="Times New Roman" panose="02020603050405020304" pitchFamily="18" charset="0"/>
              </a:rPr>
              <a:t>Methoxy</a:t>
            </a:r>
            <a:r>
              <a:rPr lang="en-IN" sz="1800" b="1" dirty="0">
                <a:latin typeface="Times New Roman" panose="02020603050405020304" pitchFamily="18" charset="0"/>
                <a:cs typeface="Times New Roman" panose="02020603050405020304" pitchFamily="18" charset="0"/>
              </a:rPr>
              <a:t> imine  </a:t>
            </a:r>
            <a:r>
              <a:rPr lang="en-IN" sz="1800" dirty="0">
                <a:latin typeface="Times New Roman" panose="02020603050405020304" pitchFamily="18" charset="0"/>
                <a:cs typeface="Times New Roman" panose="02020603050405020304" pitchFamily="18" charset="0"/>
              </a:rPr>
              <a:t>produces good </a:t>
            </a:r>
            <a:r>
              <a:rPr lang="en-IN" sz="1800" dirty="0">
                <a:latin typeface="Times New Roman" pitchFamily="18" charset="0"/>
                <a:cs typeface="Times New Roman" pitchFamily="18" charset="0"/>
                <a:sym typeface="Symbol" panose="05050102010706020507" pitchFamily="18" charset="2"/>
              </a:rPr>
              <a:t>-Lactamase activity and increased Gram -ve activity and decreased </a:t>
            </a:r>
            <a:r>
              <a:rPr lang="en-IN" sz="1800" dirty="0" err="1">
                <a:latin typeface="Times New Roman" pitchFamily="18" charset="0"/>
                <a:cs typeface="Times New Roman" pitchFamily="18" charset="0"/>
                <a:sym typeface="Symbol" panose="05050102010706020507" pitchFamily="18" charset="2"/>
              </a:rPr>
              <a:t>Gram+ve</a:t>
            </a:r>
            <a:r>
              <a:rPr lang="en-IN" sz="1800" dirty="0">
                <a:latin typeface="Times New Roman" pitchFamily="18" charset="0"/>
                <a:cs typeface="Times New Roman" pitchFamily="18" charset="0"/>
                <a:sym typeface="Symbol" panose="05050102010706020507" pitchFamily="18" charset="2"/>
              </a:rPr>
              <a:t> activity . Eg. Cephuroxime, </a:t>
            </a:r>
            <a:r>
              <a:rPr lang="en-IN" sz="1800" dirty="0" err="1">
                <a:latin typeface="Times New Roman" pitchFamily="18" charset="0"/>
                <a:cs typeface="Times New Roman" pitchFamily="18" charset="0"/>
                <a:sym typeface="Symbol" panose="05050102010706020507" pitchFamily="18" charset="2"/>
              </a:rPr>
              <a:t>Cephataxime</a:t>
            </a:r>
            <a:r>
              <a:rPr lang="en-IN" sz="1800" dirty="0">
                <a:latin typeface="Times New Roman" pitchFamily="18" charset="0"/>
                <a:cs typeface="Times New Roman" pitchFamily="18" charset="0"/>
                <a:sym typeface="Symbol" panose="05050102010706020507" pitchFamily="18" charset="2"/>
              </a:rPr>
              <a:t>. </a:t>
            </a:r>
          </a:p>
          <a:p>
            <a:pPr algn="l">
              <a:lnSpc>
                <a:spcPct val="150000"/>
              </a:lnSpc>
            </a:pPr>
            <a:endParaRPr lang="en-IN" sz="1800" dirty="0">
              <a:latin typeface="Times New Roman" panose="02020603050405020304" pitchFamily="18" charset="0"/>
              <a:cs typeface="Times New Roman" panose="02020603050405020304" pitchFamily="18" charset="0"/>
            </a:endParaRPr>
          </a:p>
          <a:p>
            <a:pPr algn="l">
              <a:lnSpc>
                <a:spcPct val="150000"/>
              </a:lnSpc>
            </a:pPr>
            <a:r>
              <a:rPr lang="en-IN" sz="1800" dirty="0">
                <a:latin typeface="Times New Roman" panose="02020603050405020304" pitchFamily="18" charset="0"/>
                <a:cs typeface="Times New Roman" panose="02020603050405020304" pitchFamily="18" charset="0"/>
              </a:rPr>
              <a:t>  </a:t>
            </a:r>
          </a:p>
          <a:p>
            <a:pPr algn="l">
              <a:lnSpc>
                <a:spcPct val="150000"/>
              </a:lnSpc>
            </a:pPr>
            <a:r>
              <a:rPr lang="en-IN" sz="1800" dirty="0">
                <a:latin typeface="Times New Roman" panose="02020603050405020304" pitchFamily="18" charset="0"/>
                <a:cs typeface="Times New Roman" panose="02020603050405020304" pitchFamily="18" charset="0"/>
              </a:rPr>
              <a:t>     </a:t>
            </a:r>
          </a:p>
          <a:p>
            <a:pPr marL="285750" indent="-285750" algn="l">
              <a:lnSpc>
                <a:spcPct val="150000"/>
              </a:lnSpc>
              <a:buFont typeface="Wingdings" panose="05000000000000000000" pitchFamily="2" charset="2"/>
              <a:buChar char="v"/>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25616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DEGRADATION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dirty="0">
                <a:latin typeface="Times New Roman" panose="02020603050405020304" pitchFamily="18" charset="0"/>
                <a:cs typeface="Times New Roman" panose="02020603050405020304" pitchFamily="18" charset="0"/>
              </a:rPr>
              <a:t>  </a:t>
            </a:r>
          </a:p>
          <a:p>
            <a:pPr algn="l">
              <a:lnSpc>
                <a:spcPct val="150000"/>
              </a:lnSpc>
            </a:pPr>
            <a:r>
              <a:rPr lang="en-IN" sz="1800" dirty="0">
                <a:latin typeface="Times New Roman" panose="02020603050405020304" pitchFamily="18" charset="0"/>
                <a:cs typeface="Times New Roman" panose="02020603050405020304" pitchFamily="18" charset="0"/>
              </a:rPr>
              <a:t>     </a:t>
            </a:r>
          </a:p>
          <a:p>
            <a:pPr marL="285750" indent="-285750" algn="l">
              <a:lnSpc>
                <a:spcPct val="150000"/>
              </a:lnSpc>
              <a:buFont typeface="Wingdings" panose="05000000000000000000" pitchFamily="2" charset="2"/>
              <a:buChar char="v"/>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2585" y="1339404"/>
            <a:ext cx="9465813" cy="5009881"/>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0999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DEGRADATION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dirty="0">
                <a:latin typeface="Times New Roman" panose="02020603050405020304" pitchFamily="18" charset="0"/>
                <a:cs typeface="Times New Roman" panose="02020603050405020304" pitchFamily="18" charset="0"/>
              </a:rPr>
              <a:t>  </a:t>
            </a:r>
          </a:p>
          <a:p>
            <a:pPr marL="285750" indent="-285750" algn="l">
              <a:lnSpc>
                <a:spcPct val="150000"/>
              </a:lnSpc>
              <a:buFont typeface="Wingdings" panose="05000000000000000000" pitchFamily="2" charset="2"/>
              <a:buChar char="Ø"/>
            </a:pPr>
            <a:r>
              <a:rPr lang="en-IN" sz="1800" dirty="0">
                <a:latin typeface="Times New Roman" panose="02020603050405020304" pitchFamily="18" charset="0"/>
                <a:cs typeface="Times New Roman" panose="02020603050405020304" pitchFamily="18" charset="0"/>
              </a:rPr>
              <a:t>Cephalosporin undergoes  </a:t>
            </a:r>
            <a:r>
              <a:rPr lang="en-IN" sz="1800" b="1" dirty="0">
                <a:latin typeface="Times New Roman" panose="02020603050405020304" pitchFamily="18" charset="0"/>
                <a:cs typeface="Times New Roman" panose="02020603050405020304" pitchFamily="18" charset="0"/>
              </a:rPr>
              <a:t>hydrolysis </a:t>
            </a:r>
            <a:r>
              <a:rPr lang="en-IN" sz="1800" dirty="0">
                <a:latin typeface="Times New Roman" panose="02020603050405020304" pitchFamily="18" charset="0"/>
                <a:cs typeface="Times New Roman" panose="02020603050405020304" pitchFamily="18" charset="0"/>
              </a:rPr>
              <a:t>by means of an enzyme called as </a:t>
            </a:r>
            <a:r>
              <a:rPr lang="en-IN" sz="1800" dirty="0">
                <a:solidFill>
                  <a:srgbClr val="FF0000"/>
                </a:solidFill>
                <a:latin typeface="Times New Roman" panose="02020603050405020304" pitchFamily="18" charset="0"/>
                <a:cs typeface="Times New Roman" panose="02020603050405020304" pitchFamily="18" charset="0"/>
              </a:rPr>
              <a:t>Acylase</a:t>
            </a:r>
            <a:r>
              <a:rPr lang="en-IN" sz="1800" dirty="0">
                <a:latin typeface="Times New Roman" panose="02020603050405020304" pitchFamily="18" charset="0"/>
                <a:cs typeface="Times New Roman" panose="02020603050405020304" pitchFamily="18" charset="0"/>
              </a:rPr>
              <a:t>. Here acylamino side chain in the 7</a:t>
            </a:r>
            <a:r>
              <a:rPr lang="en-IN" sz="1800" baseline="30000" dirty="0">
                <a:latin typeface="Times New Roman" panose="02020603050405020304" pitchFamily="18" charset="0"/>
                <a:cs typeface="Times New Roman" panose="02020603050405020304" pitchFamily="18" charset="0"/>
              </a:rPr>
              <a:t>th</a:t>
            </a:r>
            <a:r>
              <a:rPr lang="en-IN" sz="1800" dirty="0">
                <a:latin typeface="Times New Roman" panose="02020603050405020304" pitchFamily="18" charset="0"/>
                <a:cs typeface="Times New Roman" panose="02020603050405020304" pitchFamily="18" charset="0"/>
              </a:rPr>
              <a:t> position is </a:t>
            </a:r>
            <a:r>
              <a:rPr lang="en-IN" sz="1800" b="1" dirty="0">
                <a:latin typeface="Times New Roman" panose="02020603050405020304" pitchFamily="18" charset="0"/>
                <a:cs typeface="Times New Roman" panose="02020603050405020304" pitchFamily="18" charset="0"/>
              </a:rPr>
              <a:t>cleaved</a:t>
            </a:r>
            <a:r>
              <a:rPr lang="en-IN" sz="1800" dirty="0">
                <a:latin typeface="Times New Roman" panose="02020603050405020304" pitchFamily="18" charset="0"/>
                <a:cs typeface="Times New Roman" panose="02020603050405020304" pitchFamily="18" charset="0"/>
              </a:rPr>
              <a:t> (Broken) and remove –RCOOH group to yield </a:t>
            </a:r>
            <a:r>
              <a:rPr lang="en-IN" sz="1800" dirty="0">
                <a:solidFill>
                  <a:srgbClr val="0070C0"/>
                </a:solidFill>
                <a:latin typeface="Times New Roman" panose="02020603050405020304" pitchFamily="18" charset="0"/>
                <a:cs typeface="Times New Roman" panose="02020603050405020304" pitchFamily="18" charset="0"/>
              </a:rPr>
              <a:t>7-Amino Cephalosporanic Acid </a:t>
            </a:r>
            <a:r>
              <a:rPr lang="en-IN" sz="1800" dirty="0">
                <a:latin typeface="Times New Roman" panose="02020603050405020304" pitchFamily="18" charset="0"/>
                <a:cs typeface="Times New Roman" panose="02020603050405020304" pitchFamily="18" charset="0"/>
              </a:rPr>
              <a:t>(7-ACA).</a:t>
            </a:r>
          </a:p>
          <a:p>
            <a:pPr marL="285750" indent="-285750" algn="l">
              <a:lnSpc>
                <a:spcPct val="150000"/>
              </a:lnSpc>
              <a:buFont typeface="Wingdings" panose="05000000000000000000" pitchFamily="2" charset="2"/>
              <a:buChar char="Ø"/>
            </a:pPr>
            <a:r>
              <a:rPr lang="en-IN" sz="1800" dirty="0">
                <a:latin typeface="Times New Roman" panose="02020603050405020304" pitchFamily="18" charset="0"/>
                <a:cs typeface="Times New Roman" panose="02020603050405020304" pitchFamily="18" charset="0"/>
              </a:rPr>
              <a:t>7-ACA undergoes  </a:t>
            </a:r>
            <a:r>
              <a:rPr lang="en-IN" sz="1800" b="1" dirty="0">
                <a:latin typeface="Times New Roman" panose="02020603050405020304" pitchFamily="18" charset="0"/>
                <a:cs typeface="Times New Roman" panose="02020603050405020304" pitchFamily="18" charset="0"/>
              </a:rPr>
              <a:t>hydrolysis</a:t>
            </a:r>
            <a:r>
              <a:rPr lang="en-IN" sz="1800" dirty="0">
                <a:latin typeface="Times New Roman" panose="02020603050405020304" pitchFamily="18" charset="0"/>
                <a:cs typeface="Times New Roman" panose="02020603050405020304" pitchFamily="18" charset="0"/>
              </a:rPr>
              <a:t> and remove acetyl group also form Lactone ( </a:t>
            </a:r>
            <a:r>
              <a:rPr lang="en-IN" sz="1800" dirty="0">
                <a:solidFill>
                  <a:srgbClr val="00B050"/>
                </a:solidFill>
                <a:latin typeface="Times New Roman" panose="02020603050405020304" pitchFamily="18" charset="0"/>
                <a:cs typeface="Times New Roman" panose="02020603050405020304" pitchFamily="18" charset="0"/>
              </a:rPr>
              <a:t>Desacetyl Cephalosporin</a:t>
            </a:r>
            <a:r>
              <a:rPr lang="en-IN" sz="1800" dirty="0">
                <a:latin typeface="Times New Roman" panose="02020603050405020304" pitchFamily="18" charset="0"/>
                <a:cs typeface="Times New Roman" panose="02020603050405020304" pitchFamily="18" charset="0"/>
              </a:rPr>
              <a:t>).</a:t>
            </a:r>
          </a:p>
          <a:p>
            <a:pPr marL="285750" indent="-285750" algn="l">
              <a:lnSpc>
                <a:spcPct val="150000"/>
              </a:lnSpc>
              <a:buFont typeface="Wingdings" panose="05000000000000000000" pitchFamily="2" charset="2"/>
              <a:buChar char="Ø"/>
            </a:pPr>
            <a:r>
              <a:rPr lang="en-IN" sz="1800" dirty="0">
                <a:latin typeface="Times New Roman" panose="02020603050405020304" pitchFamily="18" charset="0"/>
                <a:cs typeface="Times New Roman" panose="02020603050405020304" pitchFamily="18" charset="0"/>
              </a:rPr>
              <a:t>Cephalosporin on hydrolysis to give </a:t>
            </a:r>
            <a:r>
              <a:rPr lang="en-IN" sz="1800" dirty="0">
                <a:solidFill>
                  <a:srgbClr val="FF0000"/>
                </a:solidFill>
                <a:latin typeface="Times New Roman" panose="02020603050405020304" pitchFamily="18" charset="0"/>
                <a:cs typeface="Times New Roman" panose="02020603050405020304" pitchFamily="18" charset="0"/>
              </a:rPr>
              <a:t>Desacetyl Cephalosporin</a:t>
            </a:r>
            <a:r>
              <a:rPr lang="en-IN" sz="1800" dirty="0">
                <a:latin typeface="Times New Roman" panose="02020603050405020304" pitchFamily="18" charset="0"/>
                <a:cs typeface="Times New Roman" panose="02020603050405020304" pitchFamily="18" charset="0"/>
              </a:rPr>
              <a:t>. Here the bond between R and CH</a:t>
            </a:r>
            <a:r>
              <a:rPr lang="en-IN" sz="1200" dirty="0">
                <a:latin typeface="Times New Roman" panose="02020603050405020304" pitchFamily="18" charset="0"/>
                <a:cs typeface="Times New Roman" panose="02020603050405020304" pitchFamily="18" charset="0"/>
              </a:rPr>
              <a:t>2</a:t>
            </a:r>
            <a:r>
              <a:rPr lang="en-IN" sz="1800" dirty="0">
                <a:latin typeface="Times New Roman" panose="02020603050405020304" pitchFamily="18" charset="0"/>
                <a:cs typeface="Times New Roman" panose="02020603050405020304" pitchFamily="18" charset="0"/>
              </a:rPr>
              <a:t> is broken </a:t>
            </a:r>
          </a:p>
          <a:p>
            <a:pPr algn="l">
              <a:lnSpc>
                <a:spcPct val="150000"/>
              </a:lnSpc>
            </a:pPr>
            <a:r>
              <a:rPr lang="en-IN" sz="1800" dirty="0">
                <a:latin typeface="Times New Roman" panose="02020603050405020304" pitchFamily="18" charset="0"/>
                <a:cs typeface="Times New Roman" panose="02020603050405020304" pitchFamily="18" charset="0"/>
              </a:rPr>
              <a:t>     and acetyl is removed(-RH).</a:t>
            </a:r>
          </a:p>
          <a:p>
            <a:pPr marL="171450" indent="-171450" algn="l">
              <a:lnSpc>
                <a:spcPct val="150000"/>
              </a:lnSpc>
              <a:buFont typeface="Wingdings" panose="05000000000000000000" pitchFamily="2" charset="2"/>
              <a:buChar char="Ø"/>
            </a:pPr>
            <a:r>
              <a:rPr lang="en-IN" sz="1800" dirty="0">
                <a:latin typeface="Times New Roman" panose="02020603050405020304" pitchFamily="18" charset="0"/>
                <a:cs typeface="Times New Roman" panose="02020603050405020304" pitchFamily="18" charset="0"/>
              </a:rPr>
              <a:t> Desacetyl Cephalosporin on hydrolysis (eliminate one water molecule) to give Desacetyl Cephalosporin</a:t>
            </a:r>
          </a:p>
          <a:p>
            <a:pPr algn="l">
              <a:lnSpc>
                <a:spcPct val="150000"/>
              </a:lnSpc>
            </a:pPr>
            <a:r>
              <a:rPr lang="en-IN" sz="1800" dirty="0">
                <a:latin typeface="Times New Roman" panose="02020603050405020304" pitchFamily="18" charset="0"/>
                <a:cs typeface="Times New Roman" panose="02020603050405020304" pitchFamily="18" charset="0"/>
              </a:rPr>
              <a:t>    lactone.</a:t>
            </a:r>
            <a:endParaRPr lang="en-IN" sz="1200" dirty="0">
              <a:latin typeface="Times New Roman" panose="02020603050405020304" pitchFamily="18" charset="0"/>
              <a:cs typeface="Times New Roman" panose="02020603050405020304" pitchFamily="18" charset="0"/>
            </a:endParaRPr>
          </a:p>
          <a:p>
            <a:pPr marL="285750" indent="-285750" algn="l">
              <a:lnSpc>
                <a:spcPct val="150000"/>
              </a:lnSpc>
              <a:buFont typeface="Wingdings" panose="05000000000000000000" pitchFamily="2" charset="2"/>
              <a:buChar char="v"/>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747649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DEGRADATION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dirty="0">
                <a:latin typeface="Times New Roman" panose="02020603050405020304" pitchFamily="18" charset="0"/>
                <a:cs typeface="Times New Roman" panose="02020603050405020304" pitchFamily="18" charset="0"/>
              </a:rPr>
              <a:t>  </a:t>
            </a:r>
          </a:p>
          <a:p>
            <a:pPr marL="285750" indent="-285750" algn="l">
              <a:lnSpc>
                <a:spcPct val="100000"/>
              </a:lnSpc>
              <a:buFont typeface="Wingdings" panose="05000000000000000000" pitchFamily="2" charset="2"/>
              <a:buChar char="Ø"/>
            </a:pPr>
            <a:r>
              <a:rPr lang="en-IN" sz="1800" dirty="0">
                <a:latin typeface="Times New Roman" panose="02020603050405020304" pitchFamily="18" charset="0"/>
                <a:cs typeface="Times New Roman" panose="02020603050405020304" pitchFamily="18" charset="0"/>
              </a:rPr>
              <a:t> Cephalosporin ring is cleaved by the enzyme </a:t>
            </a:r>
            <a:r>
              <a:rPr lang="en-IN" sz="1800" dirty="0">
                <a:latin typeface="Times New Roman" panose="02020603050405020304" pitchFamily="18" charset="0"/>
                <a:cs typeface="Times New Roman" panose="02020603050405020304" pitchFamily="18" charset="0"/>
                <a:sym typeface="Symbol" panose="05050102010706020507" pitchFamily="18" charset="2"/>
              </a:rPr>
              <a:t>-Lactamase .</a:t>
            </a:r>
          </a:p>
          <a:p>
            <a:pPr algn="l">
              <a:lnSpc>
                <a:spcPct val="100000"/>
              </a:lnSpc>
            </a:pPr>
            <a:endParaRPr lang="en-IN" sz="1800" dirty="0">
              <a:latin typeface="Times New Roman" panose="02020603050405020304" pitchFamily="18" charset="0"/>
              <a:cs typeface="Times New Roman" panose="02020603050405020304" pitchFamily="18" charset="0"/>
              <a:sym typeface="Symbol" panose="05050102010706020507" pitchFamily="18" charset="2"/>
            </a:endParaRPr>
          </a:p>
          <a:p>
            <a:pPr algn="l">
              <a:lnSpc>
                <a:spcPct val="100000"/>
              </a:lnSpc>
            </a:pPr>
            <a:r>
              <a:rPr lang="en-IN" sz="1800" dirty="0">
                <a:latin typeface="Times New Roman" panose="02020603050405020304" pitchFamily="18" charset="0"/>
                <a:cs typeface="Times New Roman" panose="02020603050405020304" pitchFamily="18" charset="0"/>
                <a:sym typeface="Symbol" panose="05050102010706020507" pitchFamily="18" charset="2"/>
              </a:rPr>
              <a:t>      i) On </a:t>
            </a:r>
            <a:r>
              <a:rPr lang="en-IN" sz="1800" b="1" dirty="0">
                <a:latin typeface="Times New Roman" panose="02020603050405020304" pitchFamily="18" charset="0"/>
                <a:cs typeface="Times New Roman" panose="02020603050405020304" pitchFamily="18" charset="0"/>
                <a:sym typeface="Symbol" panose="05050102010706020507" pitchFamily="18" charset="2"/>
              </a:rPr>
              <a:t>hydrolysis</a:t>
            </a:r>
            <a:r>
              <a:rPr lang="en-IN" sz="1800" dirty="0">
                <a:latin typeface="Times New Roman" panose="02020603050405020304" pitchFamily="18" charset="0"/>
                <a:cs typeface="Times New Roman" panose="02020603050405020304" pitchFamily="18" charset="0"/>
                <a:sym typeface="Symbol" panose="05050102010706020507" pitchFamily="18" charset="2"/>
              </a:rPr>
              <a:t>, the </a:t>
            </a:r>
            <a:r>
              <a:rPr lang="en-IN" sz="1800" b="1" dirty="0">
                <a:latin typeface="Times New Roman" panose="02020603050405020304" pitchFamily="18" charset="0"/>
                <a:cs typeface="Times New Roman" panose="02020603050405020304" pitchFamily="18" charset="0"/>
                <a:sym typeface="Symbol" panose="05050102010706020507" pitchFamily="18" charset="2"/>
              </a:rPr>
              <a:t>bond</a:t>
            </a:r>
            <a:r>
              <a:rPr lang="en-IN" sz="1800" dirty="0">
                <a:latin typeface="Times New Roman" panose="02020603050405020304" pitchFamily="18" charset="0"/>
                <a:cs typeface="Times New Roman" panose="02020603050405020304" pitchFamily="18" charset="0"/>
                <a:sym typeface="Symbol" panose="05050102010706020507" pitchFamily="18" charset="2"/>
              </a:rPr>
              <a:t> between </a:t>
            </a:r>
            <a:r>
              <a:rPr lang="en-IN" sz="1800" b="1" dirty="0">
                <a:latin typeface="Times New Roman" panose="02020603050405020304" pitchFamily="18" charset="0"/>
                <a:cs typeface="Times New Roman" panose="02020603050405020304" pitchFamily="18" charset="0"/>
                <a:sym typeface="Symbol" panose="05050102010706020507" pitchFamily="18" charset="2"/>
              </a:rPr>
              <a:t>Carbon</a:t>
            </a:r>
            <a:r>
              <a:rPr lang="en-IN" sz="1800" dirty="0">
                <a:latin typeface="Times New Roman" panose="02020603050405020304" pitchFamily="18" charset="0"/>
                <a:cs typeface="Times New Roman" panose="02020603050405020304" pitchFamily="18" charset="0"/>
                <a:sym typeface="Symbol" panose="05050102010706020507" pitchFamily="18" charset="2"/>
              </a:rPr>
              <a:t> and </a:t>
            </a:r>
            <a:r>
              <a:rPr lang="en-IN" sz="1800" b="1" dirty="0">
                <a:latin typeface="Times New Roman" panose="02020603050405020304" pitchFamily="18" charset="0"/>
                <a:cs typeface="Times New Roman" panose="02020603050405020304" pitchFamily="18" charset="0"/>
                <a:sym typeface="Symbol" panose="05050102010706020507" pitchFamily="18" charset="2"/>
              </a:rPr>
              <a:t>Nitrogen</a:t>
            </a:r>
            <a:r>
              <a:rPr lang="en-IN" sz="1800" dirty="0">
                <a:latin typeface="Times New Roman" panose="02020603050405020304" pitchFamily="18" charset="0"/>
                <a:cs typeface="Times New Roman" panose="02020603050405020304" pitchFamily="18" charset="0"/>
                <a:sym typeface="Symbol" panose="05050102010706020507" pitchFamily="18" charset="2"/>
              </a:rPr>
              <a:t> in the -Lactam ring is broken to give</a:t>
            </a:r>
          </a:p>
          <a:p>
            <a:pPr algn="l">
              <a:lnSpc>
                <a:spcPct val="100000"/>
              </a:lnSpc>
            </a:pPr>
            <a:r>
              <a:rPr lang="en-IN" sz="1800" dirty="0">
                <a:latin typeface="Times New Roman" panose="02020603050405020304" pitchFamily="18" charset="0"/>
                <a:cs typeface="Times New Roman" panose="02020603050405020304" pitchFamily="18" charset="0"/>
                <a:sym typeface="Symbol" panose="05050102010706020507" pitchFamily="18" charset="2"/>
              </a:rPr>
              <a:t>      </a:t>
            </a:r>
            <a:r>
              <a:rPr lang="en-IN" sz="1800" dirty="0">
                <a:solidFill>
                  <a:srgbClr val="7030A0"/>
                </a:solidFill>
                <a:latin typeface="Times New Roman" panose="02020603050405020304" pitchFamily="18" charset="0"/>
                <a:cs typeface="Times New Roman" panose="02020603050405020304" pitchFamily="18" charset="0"/>
                <a:sym typeface="Symbol" panose="05050102010706020507" pitchFamily="18" charset="2"/>
              </a:rPr>
              <a:t>Cephalosporic acid</a:t>
            </a:r>
            <a:r>
              <a:rPr lang="en-IN" sz="1800" dirty="0">
                <a:latin typeface="Times New Roman" panose="02020603050405020304" pitchFamily="18" charset="0"/>
                <a:cs typeface="Times New Roman" panose="02020603050405020304" pitchFamily="18" charset="0"/>
                <a:sym typeface="Symbol" panose="05050102010706020507" pitchFamily="18" charset="2"/>
              </a:rPr>
              <a:t>.</a:t>
            </a:r>
          </a:p>
          <a:p>
            <a:pPr algn="l">
              <a:lnSpc>
                <a:spcPct val="100000"/>
              </a:lnSpc>
            </a:pPr>
            <a:r>
              <a:rPr lang="en-IN" sz="1800" dirty="0">
                <a:latin typeface="Times New Roman" panose="02020603050405020304" pitchFamily="18" charset="0"/>
                <a:cs typeface="Times New Roman" panose="02020603050405020304" pitchFamily="18" charset="0"/>
                <a:sym typeface="Symbol" panose="05050102010706020507" pitchFamily="18" charset="2"/>
              </a:rPr>
              <a:t>     ii)  On hydrolysis to give </a:t>
            </a:r>
            <a:r>
              <a:rPr lang="en-IN" sz="1800" dirty="0">
                <a:solidFill>
                  <a:schemeClr val="accent1"/>
                </a:solidFill>
                <a:latin typeface="Times New Roman" panose="02020603050405020304" pitchFamily="18" charset="0"/>
                <a:cs typeface="Times New Roman" panose="02020603050405020304" pitchFamily="18" charset="0"/>
                <a:sym typeface="Symbol" panose="05050102010706020507" pitchFamily="18" charset="2"/>
              </a:rPr>
              <a:t>Anhydrodesacetyl Cephalosporic acid.</a:t>
            </a:r>
          </a:p>
          <a:p>
            <a:pPr marL="285750" indent="-285750" algn="l">
              <a:lnSpc>
                <a:spcPct val="100000"/>
              </a:lnSpc>
              <a:buFont typeface="Wingdings" panose="05000000000000000000" pitchFamily="2" charset="2"/>
              <a:buChar char="Ø"/>
            </a:pPr>
            <a:endParaRPr lang="en-IN" sz="1800" dirty="0">
              <a:latin typeface="Times New Roman" panose="02020603050405020304" pitchFamily="18" charset="0"/>
              <a:cs typeface="Times New Roman" panose="02020603050405020304" pitchFamily="18" charset="0"/>
              <a:sym typeface="Symbol" panose="05050102010706020507" pitchFamily="18" charset="2"/>
            </a:endParaRPr>
          </a:p>
          <a:p>
            <a:pPr algn="l">
              <a:lnSpc>
                <a:spcPct val="100000"/>
              </a:lnSpc>
            </a:pPr>
            <a:endParaRPr lang="en-IN" sz="1800" dirty="0">
              <a:latin typeface="Times New Roman" panose="02020603050405020304" pitchFamily="18" charset="0"/>
              <a:cs typeface="Times New Roman" panose="02020603050405020304" pitchFamily="18" charset="0"/>
              <a:sym typeface="Symbol" panose="05050102010706020507" pitchFamily="18" charset="2"/>
            </a:endParaRPr>
          </a:p>
          <a:p>
            <a:pPr marL="285750" indent="-285750" algn="l">
              <a:lnSpc>
                <a:spcPct val="100000"/>
              </a:lnSpc>
              <a:buFont typeface="Wingdings" panose="05000000000000000000" pitchFamily="2" charset="2"/>
              <a:buChar char="Ø"/>
            </a:pPr>
            <a:r>
              <a:rPr lang="en-IN" sz="1800" dirty="0">
                <a:latin typeface="Times New Roman" panose="02020603050405020304" pitchFamily="18" charset="0"/>
                <a:cs typeface="Times New Roman" panose="02020603050405020304" pitchFamily="18" charset="0"/>
                <a:sym typeface="Symbol" panose="05050102010706020507" pitchFamily="18" charset="2"/>
              </a:rPr>
              <a:t> In Cephalosporin at 7</a:t>
            </a:r>
            <a:r>
              <a:rPr lang="en-IN" sz="1800" baseline="30000" dirty="0">
                <a:latin typeface="Times New Roman" panose="02020603050405020304" pitchFamily="18" charset="0"/>
                <a:cs typeface="Times New Roman" panose="02020603050405020304" pitchFamily="18" charset="0"/>
                <a:sym typeface="Symbol" panose="05050102010706020507" pitchFamily="18" charset="2"/>
              </a:rPr>
              <a:t>th</a:t>
            </a:r>
            <a:r>
              <a:rPr lang="en-IN" sz="1800" dirty="0">
                <a:latin typeface="Times New Roman" panose="02020603050405020304" pitchFamily="18" charset="0"/>
                <a:cs typeface="Times New Roman" panose="02020603050405020304" pitchFamily="18" charset="0"/>
                <a:sym typeface="Symbol" panose="05050102010706020507" pitchFamily="18" charset="2"/>
              </a:rPr>
              <a:t> position RCONH (</a:t>
            </a:r>
            <a:r>
              <a:rPr lang="en-IN" sz="1800" b="1" dirty="0">
                <a:latin typeface="Times New Roman" panose="02020603050405020304" pitchFamily="18" charset="0"/>
                <a:cs typeface="Times New Roman" panose="02020603050405020304" pitchFamily="18" charset="0"/>
                <a:sym typeface="Symbol" panose="05050102010706020507" pitchFamily="18" charset="2"/>
              </a:rPr>
              <a:t>-amino Adipic acid is present)</a:t>
            </a:r>
            <a:r>
              <a:rPr lang="en-IN" sz="1800" dirty="0">
                <a:latin typeface="Times New Roman" panose="02020603050405020304" pitchFamily="18" charset="0"/>
                <a:cs typeface="Times New Roman" panose="02020603050405020304" pitchFamily="18" charset="0"/>
                <a:sym typeface="Symbol" panose="05050102010706020507" pitchFamily="18" charset="2"/>
              </a:rPr>
              <a:t> on </a:t>
            </a:r>
            <a:r>
              <a:rPr lang="en-IN" sz="1800" b="1" dirty="0">
                <a:latin typeface="Times New Roman" panose="02020603050405020304" pitchFamily="18" charset="0"/>
                <a:cs typeface="Times New Roman" panose="02020603050405020304" pitchFamily="18" charset="0"/>
                <a:sym typeface="Symbol" panose="05050102010706020507" pitchFamily="18" charset="2"/>
              </a:rPr>
              <a:t>hydrolysis</a:t>
            </a:r>
            <a:r>
              <a:rPr lang="en-IN" sz="1800" dirty="0">
                <a:latin typeface="Times New Roman" panose="02020603050405020304" pitchFamily="18" charset="0"/>
                <a:cs typeface="Times New Roman" panose="02020603050405020304" pitchFamily="18" charset="0"/>
                <a:sym typeface="Symbol" panose="05050102010706020507" pitchFamily="18" charset="2"/>
              </a:rPr>
              <a:t> by means of </a:t>
            </a:r>
            <a:r>
              <a:rPr lang="en-IN" sz="1800" b="1" dirty="0">
                <a:latin typeface="Times New Roman" panose="02020603050405020304" pitchFamily="18" charset="0"/>
                <a:cs typeface="Times New Roman" panose="02020603050405020304" pitchFamily="18" charset="0"/>
                <a:sym typeface="Symbol" panose="05050102010706020507" pitchFamily="18" charset="2"/>
              </a:rPr>
              <a:t>an</a:t>
            </a:r>
          </a:p>
          <a:p>
            <a:pPr algn="l">
              <a:lnSpc>
                <a:spcPct val="100000"/>
              </a:lnSpc>
            </a:pPr>
            <a:r>
              <a:rPr lang="en-IN" sz="1800" b="1" dirty="0">
                <a:latin typeface="Times New Roman" panose="02020603050405020304" pitchFamily="18" charset="0"/>
                <a:cs typeface="Times New Roman" panose="02020603050405020304" pitchFamily="18" charset="0"/>
                <a:sym typeface="Symbol" panose="05050102010706020507" pitchFamily="18" charset="2"/>
              </a:rPr>
              <a:t>      acid  </a:t>
            </a:r>
            <a:r>
              <a:rPr lang="en-IN" sz="1800" dirty="0">
                <a:latin typeface="Times New Roman" panose="02020603050405020304" pitchFamily="18" charset="0"/>
                <a:cs typeface="Times New Roman" panose="02020603050405020304" pitchFamily="18" charset="0"/>
                <a:sym typeface="Symbol" panose="05050102010706020507" pitchFamily="18" charset="2"/>
              </a:rPr>
              <a:t>to give </a:t>
            </a:r>
            <a:r>
              <a:rPr lang="en-IN" sz="1800" b="1" dirty="0">
                <a:latin typeface="Times New Roman" panose="02020603050405020304" pitchFamily="18" charset="0"/>
                <a:cs typeface="Times New Roman" panose="02020603050405020304" pitchFamily="18" charset="0"/>
                <a:sym typeface="Symbol" panose="05050102010706020507" pitchFamily="18" charset="2"/>
              </a:rPr>
              <a:t>D--amino Adipic acid, CO</a:t>
            </a:r>
            <a:r>
              <a:rPr lang="en-IN" sz="1200" b="1" dirty="0">
                <a:latin typeface="Times New Roman" panose="02020603050405020304" pitchFamily="18" charset="0"/>
                <a:cs typeface="Times New Roman" panose="02020603050405020304" pitchFamily="18" charset="0"/>
                <a:sym typeface="Symbol" panose="05050102010706020507" pitchFamily="18" charset="2"/>
              </a:rPr>
              <a:t>2</a:t>
            </a:r>
            <a:r>
              <a:rPr lang="en-IN" sz="1800" b="1" dirty="0">
                <a:latin typeface="Times New Roman" panose="02020603050405020304" pitchFamily="18" charset="0"/>
                <a:cs typeface="Times New Roman" panose="02020603050405020304" pitchFamily="18" charset="0"/>
                <a:sym typeface="Symbol" panose="05050102010706020507" pitchFamily="18" charset="2"/>
              </a:rPr>
              <a:t> and 2NH</a:t>
            </a:r>
            <a:r>
              <a:rPr lang="en-IN" sz="1200" b="1" dirty="0">
                <a:latin typeface="Times New Roman" panose="02020603050405020304" pitchFamily="18" charset="0"/>
                <a:cs typeface="Times New Roman" panose="02020603050405020304" pitchFamily="18" charset="0"/>
                <a:sym typeface="Symbol" panose="05050102010706020507" pitchFamily="18" charset="2"/>
              </a:rPr>
              <a:t>2</a:t>
            </a:r>
            <a:r>
              <a:rPr lang="en-IN" sz="1800" b="1" dirty="0">
                <a:latin typeface="Times New Roman" panose="02020603050405020304" pitchFamily="18" charset="0"/>
                <a:cs typeface="Times New Roman" panose="02020603050405020304" pitchFamily="18" charset="0"/>
                <a:sym typeface="Symbol" panose="05050102010706020507" pitchFamily="18" charset="2"/>
              </a:rPr>
              <a:t>.</a:t>
            </a:r>
            <a:endParaRPr lang="en-IN" sz="1800" b="1"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079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Generations:</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i) First generation     : eg. </a:t>
            </a:r>
            <a:r>
              <a:rPr lang="en-IN" sz="1800" dirty="0">
                <a:latin typeface="Times New Roman" pitchFamily="18" charset="0"/>
                <a:cs typeface="Times New Roman" pitchFamily="18" charset="0"/>
                <a:sym typeface="Symbol" panose="05050102010706020507" pitchFamily="18" charset="2"/>
              </a:rPr>
              <a:t>Cefalexin, Cefadroxil, Cefacetrile, Cefaloglycin, Cefaloridine, Cefalitin, Cefapirin, </a:t>
            </a:r>
          </a:p>
          <a:p>
            <a:pPr algn="l"/>
            <a:r>
              <a:rPr lang="en-IN" sz="1800" dirty="0">
                <a:latin typeface="Times New Roman" pitchFamily="18" charset="0"/>
                <a:cs typeface="Times New Roman" pitchFamily="18" charset="0"/>
                <a:sym typeface="Symbol" panose="05050102010706020507" pitchFamily="18" charset="2"/>
              </a:rPr>
              <a:t>                                               Cefatrizine, Cefazedone, cefazolin, Cefadrine, Cefraxadine, Ceftezole.</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ii) Second generation : eg. </a:t>
            </a:r>
            <a:r>
              <a:rPr lang="en-IN" sz="1800" dirty="0">
                <a:latin typeface="Times New Roman" pitchFamily="18" charset="0"/>
                <a:cs typeface="Times New Roman" pitchFamily="18" charset="0"/>
                <a:sym typeface="Symbol" panose="05050102010706020507" pitchFamily="18" charset="2"/>
              </a:rPr>
              <a:t>Cefuroxime, Cefaclor, Cefanicid, Cefprozil, Cefamandole, Ceforanide, Carbacephems</a:t>
            </a:r>
          </a:p>
          <a:p>
            <a:pPr algn="l"/>
            <a:r>
              <a:rPr lang="en-IN" sz="1800" dirty="0">
                <a:latin typeface="Times New Roman" pitchFamily="18" charset="0"/>
                <a:cs typeface="Times New Roman" pitchFamily="18" charset="0"/>
                <a:sym typeface="Symbol" panose="05050102010706020507" pitchFamily="18" charset="2"/>
              </a:rPr>
              <a:t>                                               Loracarbef, Cephamycins, Cefmetazole, Ceminox, Cefotetan, and Cefixitin.</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iii) Third generation   : eg. </a:t>
            </a:r>
            <a:r>
              <a:rPr lang="en-IN" sz="1800" dirty="0">
                <a:latin typeface="Times New Roman" pitchFamily="18" charset="0"/>
                <a:cs typeface="Times New Roman" pitchFamily="18" charset="0"/>
                <a:sym typeface="Symbol" panose="05050102010706020507" pitchFamily="18" charset="2"/>
              </a:rPr>
              <a:t>Cefixime, Cefcapene, cefdaloxime, Cefetamet, Cefmenoxime, Cefodizime, Cefotaxime,</a:t>
            </a:r>
          </a:p>
          <a:p>
            <a:pPr algn="l"/>
            <a:r>
              <a:rPr lang="en-IN" sz="1800" dirty="0">
                <a:latin typeface="Times New Roman" pitchFamily="18" charset="0"/>
                <a:cs typeface="Times New Roman" pitchFamily="18" charset="0"/>
                <a:sym typeface="Symbol" panose="05050102010706020507" pitchFamily="18" charset="2"/>
              </a:rPr>
              <a:t>                                               Ceftizoxime.</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iv) Fourth generation : eg. </a:t>
            </a:r>
            <a:r>
              <a:rPr lang="en-IN" sz="1800" dirty="0">
                <a:latin typeface="Times New Roman" pitchFamily="18" charset="0"/>
                <a:cs typeface="Times New Roman" pitchFamily="18" charset="0"/>
                <a:sym typeface="Symbol" panose="05050102010706020507" pitchFamily="18" charset="2"/>
              </a:rPr>
              <a:t>Cefclidine, Cefepime, Cefluprenam, Cefoselis, Cefozopran, and Cefquinome.    </a:t>
            </a:r>
            <a:endParaRPr lang="en-IN" sz="1800" dirty="0">
              <a:latin typeface="Times New Roman" panose="02020603050405020304" pitchFamily="18" charset="0"/>
              <a:cs typeface="Times New Roman" panose="02020603050405020304" pitchFamily="18" charset="0"/>
            </a:endParaRPr>
          </a:p>
          <a:p>
            <a:pPr algn="l">
              <a:lnSpc>
                <a:spcPct val="150000"/>
              </a:lnSpc>
            </a:pPr>
            <a:r>
              <a:rPr lang="en-IN" sz="1800" b="1" dirty="0">
                <a:latin typeface="Times New Roman" panose="02020603050405020304" pitchFamily="18" charset="0"/>
                <a:cs typeface="Times New Roman" panose="02020603050405020304" pitchFamily="18" charset="0"/>
              </a:rPr>
              <a:t>  v) Fifth generation     : eg. </a:t>
            </a:r>
            <a:r>
              <a:rPr lang="en-IN" sz="1800" dirty="0">
                <a:latin typeface="Times New Roman" panose="02020603050405020304" pitchFamily="18" charset="0"/>
                <a:cs typeface="Times New Roman" panose="02020603050405020304" pitchFamily="18" charset="0"/>
              </a:rPr>
              <a:t>Ceptibiprole, Ceftaroline. </a:t>
            </a:r>
          </a:p>
          <a:p>
            <a:pPr algn="l">
              <a:lnSpc>
                <a:spcPct val="150000"/>
              </a:lnSpc>
            </a:pPr>
            <a:r>
              <a:rPr lang="en-IN" sz="1800" b="1" dirty="0">
                <a:latin typeface="Times New Roman" panose="02020603050405020304" pitchFamily="18" charset="0"/>
                <a:cs typeface="Times New Roman" panose="02020603050405020304" pitchFamily="18" charset="0"/>
              </a:rPr>
              <a:t>     </a:t>
            </a:r>
          </a:p>
          <a:p>
            <a:pPr marL="285750" indent="-285750" algn="l">
              <a:lnSpc>
                <a:spcPct val="150000"/>
              </a:lnSpc>
              <a:buFont typeface="Wingdings" panose="05000000000000000000" pitchFamily="2" charset="2"/>
              <a:buChar char="v"/>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686303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Route of Administration:</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i) Oral Cephalosporins             : eg. </a:t>
            </a:r>
            <a:r>
              <a:rPr lang="en-IN" sz="1800" dirty="0">
                <a:latin typeface="Times New Roman" pitchFamily="18" charset="0"/>
                <a:cs typeface="Times New Roman" pitchFamily="18" charset="0"/>
                <a:sym typeface="Symbol" panose="05050102010706020507" pitchFamily="18" charset="2"/>
              </a:rPr>
              <a:t>Cefalexin, Cefadroxil, Cefadrine, Cefachlor, Cefprozil  Loracarbef, </a:t>
            </a:r>
          </a:p>
          <a:p>
            <a:pPr algn="l"/>
            <a:r>
              <a:rPr lang="en-IN" sz="1800" dirty="0">
                <a:latin typeface="Times New Roman" pitchFamily="18" charset="0"/>
                <a:cs typeface="Times New Roman" pitchFamily="18" charset="0"/>
                <a:sym typeface="Symbol" panose="05050102010706020507" pitchFamily="18" charset="2"/>
              </a:rPr>
              <a:t>                                                               Cefuroxime, Cefpodoxime proxetil, Cefixime.  </a:t>
            </a:r>
          </a:p>
          <a:p>
            <a:pPr algn="l"/>
            <a:r>
              <a:rPr lang="en-IN" sz="1800" dirty="0">
                <a:latin typeface="Times New Roman" pitchFamily="18" charset="0"/>
                <a:cs typeface="Times New Roman" pitchFamily="18" charset="0"/>
                <a:sym typeface="Symbol" panose="05050102010706020507" pitchFamily="18" charset="2"/>
              </a:rPr>
              <a:t>   </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ii) Parenteral Cephalosporins   : eg. </a:t>
            </a:r>
            <a:r>
              <a:rPr lang="en-IN" sz="1800" dirty="0">
                <a:latin typeface="Times New Roman" pitchFamily="18" charset="0"/>
                <a:cs typeface="Times New Roman" pitchFamily="18" charset="0"/>
                <a:sym typeface="Symbol" panose="05050102010706020507" pitchFamily="18" charset="2"/>
              </a:rPr>
              <a:t>Cephalothin, Cephapirin, Cefazolin, Cefamandole, Cefonicid, </a:t>
            </a:r>
          </a:p>
          <a:p>
            <a:pPr algn="l"/>
            <a:r>
              <a:rPr lang="en-IN" sz="1800" dirty="0">
                <a:latin typeface="Times New Roman" pitchFamily="18" charset="0"/>
                <a:cs typeface="Times New Roman" pitchFamily="18" charset="0"/>
                <a:sym typeface="Symbol" panose="05050102010706020507" pitchFamily="18" charset="2"/>
              </a:rPr>
              <a:t>                                                               Cefarnide, Cefuroxime, Ceefotoxime, Ceftizoxime. </a:t>
            </a:r>
          </a:p>
          <a:p>
            <a:pPr algn="l"/>
            <a:endParaRPr lang="en-IN" sz="1800" dirty="0">
              <a:latin typeface="Times New Roman" pitchFamily="18" charset="0"/>
              <a:cs typeface="Times New Roman" pitchFamily="18" charset="0"/>
              <a:sym typeface="Symbol" panose="05050102010706020507" pitchFamily="18" charset="2"/>
            </a:endParaRP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iii) Cephalosporin Combination: eg. </a:t>
            </a:r>
            <a:r>
              <a:rPr lang="en-IN" sz="1800" dirty="0">
                <a:latin typeface="Times New Roman" pitchFamily="18" charset="0"/>
                <a:cs typeface="Times New Roman" pitchFamily="18" charset="0"/>
                <a:sym typeface="Symbol" panose="05050102010706020507" pitchFamily="18" charset="2"/>
              </a:rPr>
              <a:t>Cefoperazone with Sulbactam, </a:t>
            </a:r>
          </a:p>
          <a:p>
            <a:pPr algn="l"/>
            <a:r>
              <a:rPr lang="en-IN" sz="1800" dirty="0">
                <a:latin typeface="Times New Roman" pitchFamily="18" charset="0"/>
                <a:cs typeface="Times New Roman" pitchFamily="18" charset="0"/>
                <a:sym typeface="Symbol" panose="05050102010706020507" pitchFamily="18" charset="2"/>
              </a:rPr>
              <a:t>                                                               Cefotaxime with Sulbactam,</a:t>
            </a:r>
          </a:p>
          <a:p>
            <a:pPr algn="l"/>
            <a:r>
              <a:rPr lang="en-IN" sz="1800" dirty="0">
                <a:latin typeface="Times New Roman" pitchFamily="18" charset="0"/>
                <a:cs typeface="Times New Roman" pitchFamily="18" charset="0"/>
                <a:sym typeface="Symbol" panose="05050102010706020507" pitchFamily="18" charset="2"/>
              </a:rPr>
              <a:t>                                                               Ceftriaxone with Sulbactam</a:t>
            </a:r>
          </a:p>
          <a:p>
            <a:pPr algn="l"/>
            <a:r>
              <a:rPr lang="en-IN" sz="1800" dirty="0">
                <a:latin typeface="Times New Roman" pitchFamily="18" charset="0"/>
                <a:cs typeface="Times New Roman" pitchFamily="18" charset="0"/>
                <a:sym typeface="Symbol" panose="05050102010706020507" pitchFamily="18" charset="2"/>
              </a:rPr>
              <a:t> </a:t>
            </a:r>
            <a:r>
              <a:rPr lang="en-IN" sz="1800" dirty="0">
                <a:latin typeface="Times New Roman" panose="02020603050405020304" pitchFamily="18" charset="0"/>
                <a:cs typeface="Times New Roman" panose="02020603050405020304" pitchFamily="18" charset="0"/>
              </a:rPr>
              <a:t>     </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70" y="6503647"/>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412713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STRUCTURE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endParaRPr lang="en-IN" sz="1800"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2287" y="1712890"/>
            <a:ext cx="7714445" cy="3837904"/>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342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STRUCTURE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endParaRPr lang="en-IN" sz="1800"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6383" y="1300766"/>
            <a:ext cx="6246254" cy="5048519"/>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751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STRUCTURE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endParaRPr lang="en-IN" sz="1800"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1989" y="1275007"/>
            <a:ext cx="6025473" cy="507427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3229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STRUCTURE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endParaRPr lang="en-IN" sz="1800"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9498" y="1429554"/>
            <a:ext cx="6913003" cy="4919731"/>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9555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STRUCTURE  OF 7-AMINO CEPHALOSPORINIC ACID</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endParaRPr lang="en-IN" sz="1800"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3429" y="1723554"/>
            <a:ext cx="7031865" cy="3816575"/>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8752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SYNTHESIS  OF 7-AMINO CEPHALOSPORINIC ACID</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endParaRPr lang="en-IN" sz="1800"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4689" y="1326524"/>
            <a:ext cx="7422621" cy="5022761"/>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7415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Generations:</a:t>
            </a:r>
          </a:p>
          <a:p>
            <a:pPr algn="l"/>
            <a:r>
              <a:rPr lang="en-IN" sz="1800" b="1" dirty="0">
                <a:latin typeface="Times New Roman" pitchFamily="18" charset="0"/>
                <a:cs typeface="Times New Roman" pitchFamily="18" charset="0"/>
                <a:sym typeface="Symbol" panose="05050102010706020507" pitchFamily="18" charset="2"/>
              </a:rPr>
              <a:t>   i) First generation     : eg. </a:t>
            </a:r>
            <a:r>
              <a:rPr lang="en-IN" sz="1800" b="1" dirty="0">
                <a:solidFill>
                  <a:srgbClr val="00B050"/>
                </a:solidFill>
                <a:latin typeface="Times New Roman" pitchFamily="18" charset="0"/>
                <a:cs typeface="Times New Roman" pitchFamily="18" charset="0"/>
                <a:sym typeface="Symbol" panose="05050102010706020507" pitchFamily="18" charset="2"/>
              </a:rPr>
              <a:t>Cefalexin</a:t>
            </a:r>
            <a:r>
              <a:rPr lang="en-IN" sz="1800" dirty="0">
                <a:latin typeface="Times New Roman" pitchFamily="18" charset="0"/>
                <a:cs typeface="Times New Roman" pitchFamily="18" charset="0"/>
                <a:sym typeface="Symbol" panose="05050102010706020507" pitchFamily="18" charset="2"/>
              </a:rPr>
              <a:t>, Cefadroxil, Cefacetrile, Cefaloglycin, Cefaloridine, Cefalitin, Cefapirin, </a:t>
            </a:r>
          </a:p>
          <a:p>
            <a:pPr algn="l"/>
            <a:r>
              <a:rPr lang="en-IN" sz="1800" dirty="0">
                <a:latin typeface="Times New Roman" pitchFamily="18" charset="0"/>
                <a:cs typeface="Times New Roman" pitchFamily="18" charset="0"/>
                <a:sym typeface="Symbol" panose="05050102010706020507" pitchFamily="18" charset="2"/>
              </a:rPr>
              <a:t>                                               Cefatrizine, Cefazedone, cefazolin, Cefadrine, Cefraxadine, Ceftezole.</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Cefalexin : (Cefbact, Keflex)</a:t>
            </a:r>
            <a:endParaRPr lang="en-IN" sz="1800" b="1"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7-(D--amino--phenylacetamido)-3-methyl-3-cepham-4-carboxylic acid monohydrate.</a:t>
            </a:r>
          </a:p>
          <a:p>
            <a:pPr algn="l">
              <a:lnSpc>
                <a:spcPct val="150000"/>
              </a:lnSpc>
            </a:pPr>
            <a:r>
              <a:rPr lang="en-IN" sz="1800" b="1" dirty="0">
                <a:latin typeface="Times New Roman" pitchFamily="18" charset="0"/>
                <a:cs typeface="Times New Roman" pitchFamily="18" charset="0"/>
                <a:sym typeface="Symbol" panose="05050102010706020507" pitchFamily="18" charset="2"/>
              </a:rPr>
              <a:t>     ADR : </a:t>
            </a:r>
            <a:r>
              <a:rPr lang="en-IN" sz="1800" dirty="0">
                <a:latin typeface="Times New Roman" pitchFamily="18" charset="0"/>
                <a:cs typeface="Times New Roman" pitchFamily="18" charset="0"/>
                <a:sym typeface="Symbol" panose="05050102010706020507" pitchFamily="18" charset="2"/>
              </a:rPr>
              <a:t>Pain at injection site, hypersensitivity, GI disturbances.</a:t>
            </a:r>
          </a:p>
          <a:p>
            <a:pPr algn="l">
              <a:lnSpc>
                <a:spcPct val="150000"/>
              </a:lnSpc>
            </a:pPr>
            <a:r>
              <a:rPr lang="en-IN" sz="1800" b="1" dirty="0">
                <a:latin typeface="Times New Roman" pitchFamily="18" charset="0"/>
                <a:cs typeface="Times New Roman" pitchFamily="18" charset="0"/>
                <a:sym typeface="Symbol" panose="05050102010706020507" pitchFamily="18" charset="2"/>
              </a:rPr>
              <a:t>     Dose : </a:t>
            </a:r>
            <a:r>
              <a:rPr lang="en-IN" sz="1800" dirty="0">
                <a:latin typeface="Times New Roman" pitchFamily="18" charset="0"/>
                <a:cs typeface="Times New Roman" pitchFamily="18" charset="0"/>
                <a:sym typeface="Symbol" panose="05050102010706020507" pitchFamily="18" charset="2"/>
              </a:rPr>
              <a:t>1-2 gm daily given in divided doses.</a:t>
            </a:r>
          </a:p>
          <a:p>
            <a:pPr algn="l">
              <a:lnSpc>
                <a:spcPct val="150000"/>
              </a:lnSpc>
            </a:pPr>
            <a:r>
              <a:rPr lang="en-IN" sz="1800" b="1" dirty="0">
                <a:latin typeface="Times New Roman" pitchFamily="18" charset="0"/>
                <a:cs typeface="Times New Roman" pitchFamily="18" charset="0"/>
                <a:sym typeface="Symbol" panose="05050102010706020507" pitchFamily="18" charset="2"/>
              </a:rPr>
              <a:t>     Uses : </a:t>
            </a:r>
            <a:r>
              <a:rPr lang="en-IN" sz="1800" dirty="0">
                <a:latin typeface="Times New Roman" pitchFamily="18" charset="0"/>
                <a:cs typeface="Times New Roman" pitchFamily="18" charset="0"/>
                <a:sym typeface="Symbol" panose="05050102010706020507" pitchFamily="18" charset="2"/>
              </a:rPr>
              <a:t>It is used to treat infections caused by bacteria such as pneumonia and other respiratory tract infections.</a:t>
            </a: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3002" y="2604750"/>
            <a:ext cx="4649274" cy="166781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4004535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Generations:</a:t>
            </a:r>
          </a:p>
          <a:p>
            <a:pPr algn="l"/>
            <a:r>
              <a:rPr lang="en-IN" sz="1800" b="1" dirty="0">
                <a:latin typeface="Times New Roman" pitchFamily="18" charset="0"/>
                <a:cs typeface="Times New Roman" pitchFamily="18" charset="0"/>
                <a:sym typeface="Symbol" panose="05050102010706020507" pitchFamily="18" charset="2"/>
              </a:rPr>
              <a:t>   i) First generation     : eg. </a:t>
            </a:r>
            <a:r>
              <a:rPr lang="en-IN" sz="1800" dirty="0">
                <a:latin typeface="Times New Roman" pitchFamily="18" charset="0"/>
                <a:cs typeface="Times New Roman" pitchFamily="18" charset="0"/>
                <a:sym typeface="Symbol" panose="05050102010706020507" pitchFamily="18" charset="2"/>
              </a:rPr>
              <a:t>Cefalexin, Cefadroxil, Cefacetrile, Cefaloglycin, Cefaloridine, Cefalitin, Cefapirin, </a:t>
            </a:r>
          </a:p>
          <a:p>
            <a:pPr algn="l"/>
            <a:r>
              <a:rPr lang="en-IN" sz="1800" dirty="0">
                <a:latin typeface="Times New Roman" pitchFamily="18" charset="0"/>
                <a:cs typeface="Times New Roman" pitchFamily="18" charset="0"/>
                <a:sym typeface="Symbol" panose="05050102010706020507" pitchFamily="18" charset="2"/>
              </a:rPr>
              <a:t>                                               Cefatrizine, Cefazedone, </a:t>
            </a:r>
            <a:r>
              <a:rPr lang="en-IN" sz="1800" b="1" dirty="0">
                <a:solidFill>
                  <a:srgbClr val="FF0000"/>
                </a:solidFill>
                <a:latin typeface="Times New Roman" pitchFamily="18" charset="0"/>
                <a:cs typeface="Times New Roman" pitchFamily="18" charset="0"/>
                <a:sym typeface="Symbol" panose="05050102010706020507" pitchFamily="18" charset="2"/>
              </a:rPr>
              <a:t>Cefazolin</a:t>
            </a:r>
            <a:r>
              <a:rPr lang="en-IN" sz="1800" dirty="0">
                <a:latin typeface="Times New Roman" pitchFamily="18" charset="0"/>
                <a:cs typeface="Times New Roman" pitchFamily="18" charset="0"/>
                <a:sym typeface="Symbol" panose="05050102010706020507" pitchFamily="18" charset="2"/>
              </a:rPr>
              <a:t>, Cefadrine, Cefraxadine, Ceftezole.</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Cefazolin : (</a:t>
            </a:r>
            <a:r>
              <a:rPr lang="en-IN" sz="1800" b="1" dirty="0" err="1">
                <a:latin typeface="Times New Roman" pitchFamily="18" charset="0"/>
                <a:cs typeface="Times New Roman" pitchFamily="18" charset="0"/>
                <a:sym typeface="Symbol" panose="05050102010706020507" pitchFamily="18" charset="2"/>
              </a:rPr>
              <a:t>Reflin</a:t>
            </a:r>
            <a:r>
              <a:rPr lang="en-IN" sz="1800" b="1"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Ciprid</a:t>
            </a:r>
            <a:r>
              <a:rPr lang="en-IN" sz="1800" b="1" dirty="0">
                <a:latin typeface="Times New Roman" pitchFamily="18" charset="0"/>
                <a:cs typeface="Times New Roman" pitchFamily="18" charset="0"/>
                <a:sym typeface="Symbol" panose="05050102010706020507" pitchFamily="18" charset="2"/>
              </a:rPr>
              <a:t>)</a:t>
            </a:r>
            <a:endParaRPr lang="en-IN" sz="1800" b="1"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       ADR : </a:t>
            </a:r>
            <a:r>
              <a:rPr lang="en-IN" sz="1800" dirty="0">
                <a:latin typeface="Times New Roman" pitchFamily="18" charset="0"/>
                <a:cs typeface="Times New Roman" pitchFamily="18" charset="0"/>
                <a:sym typeface="Symbol" panose="05050102010706020507" pitchFamily="18" charset="2"/>
              </a:rPr>
              <a:t>Super infection, nausea, vomiting and abdominal pain.</a:t>
            </a:r>
          </a:p>
          <a:p>
            <a:pPr algn="l">
              <a:lnSpc>
                <a:spcPct val="150000"/>
              </a:lnSpc>
            </a:pPr>
            <a:r>
              <a:rPr lang="en-IN" sz="1800" b="1" dirty="0">
                <a:latin typeface="Times New Roman" pitchFamily="18" charset="0"/>
                <a:cs typeface="Times New Roman" pitchFamily="18" charset="0"/>
                <a:sym typeface="Symbol" panose="05050102010706020507" pitchFamily="18" charset="2"/>
              </a:rPr>
              <a:t>       Dose : </a:t>
            </a:r>
            <a:r>
              <a:rPr lang="en-IN" sz="1800" dirty="0">
                <a:latin typeface="Times New Roman" pitchFamily="18" charset="0"/>
                <a:cs typeface="Times New Roman" pitchFamily="18" charset="0"/>
                <a:sym typeface="Symbol" panose="05050102010706020507" pitchFamily="18" charset="2"/>
              </a:rPr>
              <a:t>0.5-1.0 gm deep </a:t>
            </a:r>
            <a:r>
              <a:rPr lang="en-IN" sz="1800" dirty="0" err="1">
                <a:latin typeface="Times New Roman" pitchFamily="18" charset="0"/>
                <a:cs typeface="Times New Roman" pitchFamily="18" charset="0"/>
                <a:sym typeface="Symbol" panose="05050102010706020507" pitchFamily="18" charset="2"/>
              </a:rPr>
              <a:t>i.m</a:t>
            </a:r>
            <a:r>
              <a:rPr lang="en-IN" sz="1800" dirty="0">
                <a:latin typeface="Times New Roman" pitchFamily="18" charset="0"/>
                <a:cs typeface="Times New Roman" pitchFamily="18" charset="0"/>
                <a:sym typeface="Symbol" panose="05050102010706020507" pitchFamily="18" charset="2"/>
              </a:rPr>
              <a:t>, slow </a:t>
            </a:r>
            <a:r>
              <a:rPr lang="en-IN" sz="1800" dirty="0" err="1">
                <a:latin typeface="Times New Roman" pitchFamily="18" charset="0"/>
                <a:cs typeface="Times New Roman" pitchFamily="18" charset="0"/>
                <a:sym typeface="Symbol" panose="05050102010706020507" pitchFamily="18" charset="2"/>
              </a:rPr>
              <a:t>i.v.</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injectionover</a:t>
            </a:r>
            <a:r>
              <a:rPr lang="en-IN" sz="1800" dirty="0">
                <a:latin typeface="Times New Roman" pitchFamily="18" charset="0"/>
                <a:cs typeface="Times New Roman" pitchFamily="18" charset="0"/>
                <a:sym typeface="Symbol" panose="05050102010706020507" pitchFamily="18" charset="2"/>
              </a:rPr>
              <a:t> 3-5 </a:t>
            </a:r>
            <a:r>
              <a:rPr lang="en-IN" sz="1800" dirty="0" err="1">
                <a:latin typeface="Times New Roman" pitchFamily="18" charset="0"/>
                <a:cs typeface="Times New Roman" pitchFamily="18" charset="0"/>
                <a:sym typeface="Symbol" panose="05050102010706020507" pitchFamily="18" charset="2"/>
              </a:rPr>
              <a:t>mns</a:t>
            </a:r>
            <a:r>
              <a:rPr lang="en-IN" sz="1800" dirty="0">
                <a:latin typeface="Times New Roman" pitchFamily="18" charset="0"/>
                <a:cs typeface="Times New Roman" pitchFamily="18" charset="0"/>
                <a:sym typeface="Symbol" panose="05050102010706020507" pitchFamily="18" charset="2"/>
              </a:rPr>
              <a:t> or as </a:t>
            </a:r>
            <a:r>
              <a:rPr lang="en-IN" sz="1800" dirty="0" err="1">
                <a:latin typeface="Times New Roman" pitchFamily="18" charset="0"/>
                <a:cs typeface="Times New Roman" pitchFamily="18" charset="0"/>
                <a:sym typeface="Symbol" panose="05050102010706020507" pitchFamily="18" charset="2"/>
              </a:rPr>
              <a:t>i.v.</a:t>
            </a:r>
            <a:r>
              <a:rPr lang="en-IN" sz="1800" dirty="0">
                <a:latin typeface="Times New Roman" pitchFamily="18" charset="0"/>
                <a:cs typeface="Times New Roman" pitchFamily="18" charset="0"/>
                <a:sym typeface="Symbol" panose="05050102010706020507" pitchFamily="18" charset="2"/>
              </a:rPr>
              <a:t> infusion every 6-12 hrs.</a:t>
            </a:r>
          </a:p>
          <a:p>
            <a:pPr algn="l">
              <a:lnSpc>
                <a:spcPct val="150000"/>
              </a:lnSpc>
            </a:pPr>
            <a:r>
              <a:rPr lang="en-IN" sz="1800" b="1" dirty="0">
                <a:latin typeface="Times New Roman" pitchFamily="18" charset="0"/>
                <a:cs typeface="Times New Roman" pitchFamily="18" charset="0"/>
                <a:sym typeface="Symbol" panose="05050102010706020507" pitchFamily="18" charset="2"/>
              </a:rPr>
              <a:t>       Uses : </a:t>
            </a:r>
            <a:r>
              <a:rPr lang="en-IN" sz="1800" dirty="0">
                <a:latin typeface="Times New Roman" pitchFamily="18" charset="0"/>
                <a:cs typeface="Times New Roman" pitchFamily="18" charset="0"/>
                <a:sym typeface="Symbol" panose="05050102010706020507" pitchFamily="18" charset="2"/>
              </a:rPr>
              <a:t>It is used to treat UTI, pneumonia, endocarditis, joint infection.</a:t>
            </a: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3206" y="2833352"/>
            <a:ext cx="3786388" cy="1571224"/>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6394"/>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3021706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Generations:</a:t>
            </a:r>
          </a:p>
          <a:p>
            <a:pPr algn="l"/>
            <a:r>
              <a:rPr lang="en-IN" sz="1800" b="1" dirty="0">
                <a:latin typeface="Times New Roman" pitchFamily="18" charset="0"/>
                <a:cs typeface="Times New Roman" pitchFamily="18" charset="0"/>
                <a:sym typeface="Symbol" panose="05050102010706020507" pitchFamily="18" charset="2"/>
              </a:rPr>
              <a:t>   i) First generation     : eg. </a:t>
            </a:r>
            <a:r>
              <a:rPr lang="en-IN" sz="1800" dirty="0">
                <a:latin typeface="Times New Roman" pitchFamily="18" charset="0"/>
                <a:cs typeface="Times New Roman" pitchFamily="18" charset="0"/>
                <a:sym typeface="Symbol" panose="05050102010706020507" pitchFamily="18" charset="2"/>
              </a:rPr>
              <a:t>Cefalexin, </a:t>
            </a:r>
            <a:r>
              <a:rPr lang="en-IN" sz="1800" b="1" dirty="0">
                <a:solidFill>
                  <a:srgbClr val="7030A0"/>
                </a:solidFill>
                <a:latin typeface="Times New Roman" pitchFamily="18" charset="0"/>
                <a:cs typeface="Times New Roman" pitchFamily="18" charset="0"/>
                <a:sym typeface="Symbol" panose="05050102010706020507" pitchFamily="18" charset="2"/>
              </a:rPr>
              <a:t>Cefadroxil</a:t>
            </a:r>
            <a:r>
              <a:rPr lang="en-IN" sz="1800" dirty="0">
                <a:latin typeface="Times New Roman" pitchFamily="18" charset="0"/>
                <a:cs typeface="Times New Roman" pitchFamily="18" charset="0"/>
                <a:sym typeface="Symbol" panose="05050102010706020507" pitchFamily="18" charset="2"/>
              </a:rPr>
              <a:t>, Cefacetrile, Cefaloglycin, Cefaloridine, Cefalitin, Cefapirin, </a:t>
            </a:r>
          </a:p>
          <a:p>
            <a:pPr algn="l"/>
            <a:r>
              <a:rPr lang="en-IN" sz="1800" dirty="0">
                <a:latin typeface="Times New Roman" pitchFamily="18" charset="0"/>
                <a:cs typeface="Times New Roman" pitchFamily="18" charset="0"/>
                <a:sym typeface="Symbol" panose="05050102010706020507" pitchFamily="18" charset="2"/>
              </a:rPr>
              <a:t>                                               Cefatrizine, Cefazedone, Cefazolin, Cefadrine, Cefraxadine, Ceftezole.</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Cefadroxil : (Neodrox, Vistadrox)</a:t>
            </a:r>
            <a:endParaRPr lang="en-IN" sz="1800" b="1"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     ADR : </a:t>
            </a:r>
            <a:r>
              <a:rPr lang="en-IN" sz="1800" dirty="0">
                <a:latin typeface="Times New Roman" pitchFamily="18" charset="0"/>
                <a:cs typeface="Times New Roman" pitchFamily="18" charset="0"/>
                <a:sym typeface="Symbol" panose="05050102010706020507" pitchFamily="18" charset="2"/>
              </a:rPr>
              <a:t>Allergic reaction, nausea, vomiting and candidias.</a:t>
            </a:r>
          </a:p>
          <a:p>
            <a:pPr algn="l">
              <a:lnSpc>
                <a:spcPct val="150000"/>
              </a:lnSpc>
            </a:pPr>
            <a:r>
              <a:rPr lang="en-IN" sz="1800" b="1" dirty="0">
                <a:latin typeface="Times New Roman" pitchFamily="18" charset="0"/>
                <a:cs typeface="Times New Roman" pitchFamily="18" charset="0"/>
                <a:sym typeface="Symbol" panose="05050102010706020507" pitchFamily="18" charset="2"/>
              </a:rPr>
              <a:t>     Dose : </a:t>
            </a:r>
            <a:r>
              <a:rPr lang="en-IN" sz="1800" dirty="0">
                <a:latin typeface="Times New Roman" pitchFamily="18" charset="0"/>
                <a:cs typeface="Times New Roman" pitchFamily="18" charset="0"/>
                <a:sym typeface="Symbol" panose="05050102010706020507" pitchFamily="18" charset="2"/>
              </a:rPr>
              <a:t>250-500 mg /8hrs , maximum of 4 gm daily.</a:t>
            </a:r>
          </a:p>
          <a:p>
            <a:pPr algn="l">
              <a:lnSpc>
                <a:spcPct val="150000"/>
              </a:lnSpc>
            </a:pPr>
            <a:r>
              <a:rPr lang="en-IN" sz="1800" b="1" dirty="0">
                <a:latin typeface="Times New Roman" pitchFamily="18" charset="0"/>
                <a:cs typeface="Times New Roman" pitchFamily="18" charset="0"/>
                <a:sym typeface="Symbol" panose="05050102010706020507" pitchFamily="18" charset="2"/>
              </a:rPr>
              <a:t>     Uses : </a:t>
            </a:r>
            <a:r>
              <a:rPr lang="en-IN" sz="1800" dirty="0">
                <a:latin typeface="Times New Roman" pitchFamily="18" charset="0"/>
                <a:cs typeface="Times New Roman" pitchFamily="18" charset="0"/>
                <a:sym typeface="Symbol" panose="05050102010706020507" pitchFamily="18" charset="2"/>
              </a:rPr>
              <a:t>It is used to treat infections caused by bacteria such as infection of skin, throat, tonsils and urinary tract.</a:t>
            </a: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48506" y="2820473"/>
            <a:ext cx="5087155" cy="1609859"/>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3146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Generations:</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ii) Second generation :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Cefuroxime,</a:t>
            </a:r>
            <a:r>
              <a:rPr lang="en-IN" sz="1800" dirty="0">
                <a:latin typeface="Times New Roman" pitchFamily="18" charset="0"/>
                <a:cs typeface="Times New Roman" pitchFamily="18" charset="0"/>
                <a:sym typeface="Symbol" panose="05050102010706020507" pitchFamily="18" charset="2"/>
              </a:rPr>
              <a:t> Cefaclor, </a:t>
            </a:r>
            <a:r>
              <a:rPr lang="en-IN" sz="1800" dirty="0" err="1">
                <a:latin typeface="Times New Roman" pitchFamily="18" charset="0"/>
                <a:cs typeface="Times New Roman" pitchFamily="18" charset="0"/>
                <a:sym typeface="Symbol" panose="05050102010706020507" pitchFamily="18" charset="2"/>
              </a:rPr>
              <a:t>Cefanicid</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Cefprozil</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Cefamandole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Ceforanide</a:t>
            </a:r>
            <a:r>
              <a:rPr lang="en-IN" sz="1800" dirty="0">
                <a:latin typeface="Times New Roman" pitchFamily="18" charset="0"/>
                <a:cs typeface="Times New Roman" pitchFamily="18" charset="0"/>
                <a:sym typeface="Symbol" panose="05050102010706020507" pitchFamily="18" charset="2"/>
              </a:rPr>
              <a:t>, </a:t>
            </a:r>
          </a:p>
          <a:p>
            <a:pPr algn="l"/>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Carbacephems</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Loracarbef</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Cephamycins</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Cefmetazole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Ceminox</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Cefotetan</a:t>
            </a:r>
            <a:r>
              <a:rPr lang="en-IN" sz="1800" dirty="0">
                <a:latin typeface="Times New Roman" pitchFamily="18" charset="0"/>
                <a:cs typeface="Times New Roman" pitchFamily="18" charset="0"/>
                <a:sym typeface="Symbol" panose="05050102010706020507" pitchFamily="18" charset="2"/>
              </a:rPr>
              <a:t>, and </a:t>
            </a:r>
            <a:r>
              <a:rPr lang="en-IN" sz="1800" dirty="0" err="1">
                <a:latin typeface="Times New Roman" pitchFamily="18" charset="0"/>
                <a:cs typeface="Times New Roman" pitchFamily="18" charset="0"/>
                <a:sym typeface="Symbol" panose="05050102010706020507" pitchFamily="18" charset="2"/>
              </a:rPr>
              <a:t>Cefixitin</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Cefuroxime : (</a:t>
            </a:r>
            <a:r>
              <a:rPr lang="en-IN" sz="1800" b="1" dirty="0" err="1">
                <a:latin typeface="Times New Roman" pitchFamily="18" charset="0"/>
                <a:cs typeface="Times New Roman" pitchFamily="18" charset="0"/>
                <a:sym typeface="Symbol" panose="05050102010706020507" pitchFamily="18" charset="2"/>
              </a:rPr>
              <a:t>Ceftin</a:t>
            </a:r>
            <a:r>
              <a:rPr lang="en-IN" sz="1800" b="1"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Zinacef</a:t>
            </a:r>
            <a:r>
              <a:rPr lang="en-IN" sz="1800" b="1" dirty="0">
                <a:latin typeface="Times New Roman" pitchFamily="18" charset="0"/>
                <a:cs typeface="Times New Roman" pitchFamily="18" charset="0"/>
                <a:sym typeface="Symbol" panose="05050102010706020507" pitchFamily="18" charset="2"/>
              </a:rPr>
              <a:t>)</a:t>
            </a:r>
            <a:endParaRPr lang="en-IN" sz="1800" b="1"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Uses : </a:t>
            </a:r>
            <a:r>
              <a:rPr lang="en-IN" sz="1800" dirty="0">
                <a:latin typeface="Times New Roman" pitchFamily="18" charset="0"/>
                <a:cs typeface="Times New Roman" pitchFamily="18" charset="0"/>
                <a:sym typeface="Symbol" panose="05050102010706020507" pitchFamily="18" charset="2"/>
              </a:rPr>
              <a:t>It is used to treat infections caused by bacteria such as infection of skin, throat, tonsils and urinary tract. </a:t>
            </a:r>
            <a:endParaRPr lang="en-IN" sz="1800" b="1" dirty="0">
              <a:latin typeface="Times New Roman" pitchFamily="18" charset="0"/>
              <a:cs typeface="Times New Roman" pitchFamily="18" charset="0"/>
              <a:sym typeface="Symbol" panose="05050102010706020507" pitchFamily="18" charset="2"/>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64416" y="3172259"/>
            <a:ext cx="6001555" cy="204437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9900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Generations:</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ii) Second generation :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Cefuroxime</a:t>
            </a:r>
            <a:r>
              <a:rPr lang="en-IN" sz="1800" b="1" dirty="0">
                <a:latin typeface="Times New Roman" pitchFamily="18" charset="0"/>
                <a:cs typeface="Times New Roman" pitchFamily="18" charset="0"/>
                <a:sym typeface="Symbol" panose="05050102010706020507" pitchFamily="18" charset="2"/>
              </a:rPr>
              <a:t>,</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Cefaclor</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Cefanicid</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Cefprozil</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Cefamandole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Ceforanide</a:t>
            </a:r>
            <a:r>
              <a:rPr lang="en-IN" sz="1800" dirty="0">
                <a:latin typeface="Times New Roman" pitchFamily="18" charset="0"/>
                <a:cs typeface="Times New Roman" pitchFamily="18" charset="0"/>
                <a:sym typeface="Symbol" panose="05050102010706020507" pitchFamily="18" charset="2"/>
              </a:rPr>
              <a:t>, </a:t>
            </a:r>
          </a:p>
          <a:p>
            <a:pPr algn="l"/>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Carbacephems</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Loracarbef</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Cephamycins</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Cefmetazole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Ceminox</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Cefotetan</a:t>
            </a:r>
            <a:r>
              <a:rPr lang="en-IN" sz="1800" dirty="0">
                <a:latin typeface="Times New Roman" pitchFamily="18" charset="0"/>
                <a:cs typeface="Times New Roman" pitchFamily="18" charset="0"/>
                <a:sym typeface="Symbol" panose="05050102010706020507" pitchFamily="18" charset="2"/>
              </a:rPr>
              <a:t>, and </a:t>
            </a:r>
            <a:r>
              <a:rPr lang="en-IN" sz="1800" dirty="0" err="1">
                <a:latin typeface="Times New Roman" pitchFamily="18" charset="0"/>
                <a:cs typeface="Times New Roman" pitchFamily="18" charset="0"/>
                <a:sym typeface="Symbol" panose="05050102010706020507" pitchFamily="18" charset="2"/>
              </a:rPr>
              <a:t>Cefixitin</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Cefaclor : (</a:t>
            </a:r>
            <a:r>
              <a:rPr lang="en-IN" sz="1800" b="1" dirty="0" err="1">
                <a:latin typeface="Times New Roman" pitchFamily="18" charset="0"/>
                <a:cs typeface="Times New Roman" pitchFamily="18" charset="0"/>
                <a:sym typeface="Symbol" panose="05050102010706020507" pitchFamily="18" charset="2"/>
              </a:rPr>
              <a:t>Ceclor</a:t>
            </a:r>
            <a:r>
              <a:rPr lang="en-IN" sz="1800" b="1"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Pulvules</a:t>
            </a:r>
            <a:r>
              <a:rPr lang="en-IN" sz="1800" b="1" dirty="0">
                <a:latin typeface="Times New Roman" pitchFamily="18" charset="0"/>
                <a:cs typeface="Times New Roman" pitchFamily="18" charset="0"/>
                <a:sym typeface="Symbol" panose="05050102010706020507" pitchFamily="18" charset="2"/>
              </a:rPr>
              <a:t>)</a:t>
            </a:r>
            <a:endParaRPr lang="en-IN" sz="1800" b="1"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Uses : </a:t>
            </a:r>
            <a:r>
              <a:rPr lang="en-IN" sz="1800" dirty="0">
                <a:latin typeface="Times New Roman" pitchFamily="18" charset="0"/>
                <a:cs typeface="Times New Roman" pitchFamily="18" charset="0"/>
                <a:sym typeface="Symbol" panose="05050102010706020507" pitchFamily="18" charset="2"/>
              </a:rPr>
              <a:t>It is used to treat infections caused by bacteria such as infection of ear, lung, skin, throat, tonsils and urinary        tract. </a:t>
            </a: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0940" y="2910626"/>
            <a:ext cx="5267459" cy="2204464"/>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86989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Generations:</a:t>
            </a:r>
          </a:p>
          <a:p>
            <a:pPr algn="l"/>
            <a:r>
              <a:rPr lang="en-IN" sz="1800" b="1" dirty="0">
                <a:latin typeface="Times New Roman" pitchFamily="18" charset="0"/>
                <a:cs typeface="Times New Roman" pitchFamily="18" charset="0"/>
                <a:sym typeface="Symbol" panose="05050102010706020507" pitchFamily="18" charset="2"/>
              </a:rPr>
              <a:t>       iii) Third generation   :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Cefixime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Cefcapene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cefdaloxime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Cefetamet</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Cefmenoxime</a:t>
            </a:r>
            <a:r>
              <a:rPr lang="en-IN" sz="1800" dirty="0">
                <a:latin typeface="Times New Roman" pitchFamily="18" charset="0"/>
                <a:cs typeface="Times New Roman" pitchFamily="18" charset="0"/>
                <a:sym typeface="Symbol" panose="05050102010706020507" pitchFamily="18" charset="2"/>
              </a:rPr>
              <a:t>,   </a:t>
            </a:r>
          </a:p>
          <a:p>
            <a:pPr algn="l"/>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Cefodizime,Cefotaxime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Ceftizoxime</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Cefixime : (</a:t>
            </a:r>
            <a:r>
              <a:rPr lang="en-IN" sz="1800" b="1" dirty="0" err="1">
                <a:latin typeface="Times New Roman" pitchFamily="18" charset="0"/>
                <a:cs typeface="Times New Roman" pitchFamily="18" charset="0"/>
                <a:sym typeface="Symbol" panose="05050102010706020507" pitchFamily="18" charset="2"/>
              </a:rPr>
              <a:t>Caricef</a:t>
            </a:r>
            <a:r>
              <a:rPr lang="en-IN" sz="1800" b="1"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Cefim</a:t>
            </a:r>
            <a:r>
              <a:rPr lang="en-IN" sz="1800" b="1" dirty="0">
                <a:latin typeface="Times New Roman" pitchFamily="18" charset="0"/>
                <a:cs typeface="Times New Roman" pitchFamily="18" charset="0"/>
                <a:sym typeface="Symbol" panose="05050102010706020507" pitchFamily="18" charset="2"/>
              </a:rPr>
              <a:t>)</a:t>
            </a:r>
            <a:endParaRPr lang="en-IN" sz="1800" b="1"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Uses : </a:t>
            </a:r>
            <a:r>
              <a:rPr lang="en-IN" sz="1800" dirty="0">
                <a:latin typeface="Times New Roman" pitchFamily="18" charset="0"/>
                <a:cs typeface="Times New Roman" pitchFamily="18" charset="0"/>
                <a:sym typeface="Symbol" panose="05050102010706020507" pitchFamily="18" charset="2"/>
              </a:rPr>
              <a:t>It is used to treat infections caused by bacteria such as infection of ear, lung, skin, throat, tonsils and urinary        tract. </a:t>
            </a:r>
            <a:endParaRPr lang="en-IN" sz="1800" b="1"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0941" y="2459864"/>
            <a:ext cx="5267458" cy="243410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7760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Generations:</a:t>
            </a:r>
          </a:p>
          <a:p>
            <a:pPr algn="l"/>
            <a:r>
              <a:rPr lang="en-IN" sz="1800" b="1" dirty="0">
                <a:latin typeface="Times New Roman" pitchFamily="18" charset="0"/>
                <a:cs typeface="Times New Roman" pitchFamily="18" charset="0"/>
                <a:sym typeface="Symbol" panose="05050102010706020507" pitchFamily="18" charset="2"/>
              </a:rPr>
              <a:t>       iii) Third generation   :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Cefixime, </a:t>
            </a:r>
            <a:r>
              <a:rPr lang="en-IN" sz="1800" dirty="0" err="1">
                <a:latin typeface="Times New Roman" pitchFamily="18" charset="0"/>
                <a:cs typeface="Times New Roman" pitchFamily="18" charset="0"/>
                <a:sym typeface="Symbol" panose="05050102010706020507" pitchFamily="18" charset="2"/>
              </a:rPr>
              <a:t>Cefcapene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cefdaloxime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Cefetamet</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Cefmenoxime</a:t>
            </a:r>
            <a:r>
              <a:rPr lang="en-IN" sz="1800" dirty="0">
                <a:latin typeface="Times New Roman" pitchFamily="18" charset="0"/>
                <a:cs typeface="Times New Roman" pitchFamily="18" charset="0"/>
                <a:sym typeface="Symbol" panose="05050102010706020507" pitchFamily="18" charset="2"/>
              </a:rPr>
              <a:t>,   </a:t>
            </a:r>
          </a:p>
          <a:p>
            <a:pPr algn="l"/>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Cefodizime</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Cefotaxime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Ceftizoxime</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Cefotaxime : (</a:t>
            </a:r>
            <a:r>
              <a:rPr lang="en-IN" sz="1800" b="1" dirty="0" err="1">
                <a:latin typeface="Times New Roman" pitchFamily="18" charset="0"/>
                <a:cs typeface="Times New Roman" pitchFamily="18" charset="0"/>
                <a:sym typeface="Symbol" panose="05050102010706020507" pitchFamily="18" charset="2"/>
              </a:rPr>
              <a:t>Caricef</a:t>
            </a:r>
            <a:r>
              <a:rPr lang="en-IN" sz="1800" b="1"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Cefim</a:t>
            </a:r>
            <a:r>
              <a:rPr lang="en-IN" sz="1800" b="1" dirty="0">
                <a:latin typeface="Times New Roman" pitchFamily="18" charset="0"/>
                <a:cs typeface="Times New Roman" pitchFamily="18" charset="0"/>
                <a:sym typeface="Symbol" panose="05050102010706020507" pitchFamily="18" charset="2"/>
              </a:rPr>
              <a:t>)</a:t>
            </a:r>
            <a:endParaRPr lang="en-IN" sz="1800" b="1"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Uses : </a:t>
            </a:r>
            <a:r>
              <a:rPr lang="en-IN" sz="1800" dirty="0">
                <a:latin typeface="Times New Roman" pitchFamily="18" charset="0"/>
                <a:cs typeface="Times New Roman" pitchFamily="18" charset="0"/>
                <a:sym typeface="Symbol" panose="05050102010706020507" pitchFamily="18" charset="2"/>
              </a:rPr>
              <a:t>It is used to treat infections caused by bacteria such as pneumonia, lower respiratory tract (lung),</a:t>
            </a:r>
          </a:p>
          <a:p>
            <a:pPr algn="l">
              <a:lnSpc>
                <a:spcPct val="150000"/>
              </a:lnSpc>
            </a:pPr>
            <a:r>
              <a:rPr lang="en-IN" sz="1800" dirty="0">
                <a:latin typeface="Times New Roman" pitchFamily="18" charset="0"/>
                <a:cs typeface="Times New Roman" pitchFamily="18" charset="0"/>
                <a:sym typeface="Symbol" panose="05050102010706020507" pitchFamily="18" charset="2"/>
              </a:rPr>
              <a:t>            gonorrhoea (asexually transmitted disease, meningitis and other brain and </a:t>
            </a:r>
            <a:r>
              <a:rPr lang="en-IN" sz="1800" dirty="0" err="1">
                <a:latin typeface="Times New Roman" pitchFamily="18" charset="0"/>
                <a:cs typeface="Times New Roman" pitchFamily="18" charset="0"/>
                <a:sym typeface="Symbol" panose="05050102010706020507" pitchFamily="18" charset="2"/>
              </a:rPr>
              <a:t>spinalcard</a:t>
            </a:r>
            <a:r>
              <a:rPr lang="en-IN" sz="1800" dirty="0">
                <a:latin typeface="Times New Roman" pitchFamily="18" charset="0"/>
                <a:cs typeface="Times New Roman" pitchFamily="18" charset="0"/>
                <a:sym typeface="Symbol" panose="05050102010706020507" pitchFamily="18" charset="2"/>
              </a:rPr>
              <a:t> infection. </a:t>
            </a: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2456" y="2511379"/>
            <a:ext cx="5215944" cy="2240925"/>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52588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CLASSIFICATION OF CEPHALOSPORINS</a:t>
            </a:r>
          </a:p>
          <a:p>
            <a:pPr algn="l"/>
            <a:r>
              <a:rPr lang="en-IN" sz="1800" dirty="0">
                <a:solidFill>
                  <a:srgbClr val="FF0000"/>
                </a:solidFill>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I. Based on Generations:</a:t>
            </a:r>
          </a:p>
          <a:p>
            <a:pPr algn="l"/>
            <a:r>
              <a:rPr lang="en-IN" sz="1800" b="1" dirty="0">
                <a:latin typeface="Times New Roman" pitchFamily="18" charset="0"/>
                <a:cs typeface="Times New Roman" pitchFamily="18" charset="0"/>
                <a:sym typeface="Symbol" panose="05050102010706020507" pitchFamily="18" charset="2"/>
              </a:rPr>
              <a:t>      iv) Fourth generation :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Cefclidine, </a:t>
            </a:r>
            <a:r>
              <a:rPr lang="en-IN" sz="1800" b="1" dirty="0">
                <a:latin typeface="Times New Roman" pitchFamily="18" charset="0"/>
                <a:cs typeface="Times New Roman" pitchFamily="18" charset="0"/>
                <a:sym typeface="Symbol" panose="05050102010706020507" pitchFamily="18" charset="2"/>
              </a:rPr>
              <a:t>Cefepime</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Cefluprenam</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Cefoselis</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Cefozopran</a:t>
            </a:r>
            <a:r>
              <a:rPr lang="en-IN" sz="1800" dirty="0">
                <a:latin typeface="Times New Roman" pitchFamily="18" charset="0"/>
                <a:cs typeface="Times New Roman" pitchFamily="18" charset="0"/>
                <a:sym typeface="Symbol" panose="05050102010706020507" pitchFamily="18" charset="2"/>
              </a:rPr>
              <a:t>, and </a:t>
            </a:r>
            <a:r>
              <a:rPr lang="en-IN" sz="1800" dirty="0" err="1">
                <a:latin typeface="Times New Roman" pitchFamily="18" charset="0"/>
                <a:cs typeface="Times New Roman" pitchFamily="18" charset="0"/>
                <a:sym typeface="Symbol" panose="05050102010706020507" pitchFamily="18" charset="2"/>
              </a:rPr>
              <a:t>Cefquinome</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eg. Cefepime : (</a:t>
            </a:r>
            <a:r>
              <a:rPr lang="en-IN" sz="1800" b="1" dirty="0" err="1">
                <a:latin typeface="Times New Roman" pitchFamily="18" charset="0"/>
                <a:cs typeface="Times New Roman" pitchFamily="18" charset="0"/>
                <a:sym typeface="Symbol" panose="05050102010706020507" pitchFamily="18" charset="2"/>
              </a:rPr>
              <a:t>Maxipime</a:t>
            </a:r>
            <a:r>
              <a:rPr lang="en-IN" sz="1800" b="1" dirty="0">
                <a:latin typeface="Times New Roman" pitchFamily="18" charset="0"/>
                <a:cs typeface="Times New Roman" pitchFamily="18" charset="0"/>
                <a:sym typeface="Symbol" panose="05050102010706020507" pitchFamily="18" charset="2"/>
              </a:rPr>
              <a:t>, )</a:t>
            </a:r>
            <a:endParaRPr lang="en-IN" sz="1800" b="1" dirty="0">
              <a:latin typeface="Times New Roman" panose="02020603050405020304" pitchFamily="18" charset="0"/>
              <a:cs typeface="Times New Roman" panose="02020603050405020304" pitchFamily="18" charset="0"/>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Uses : </a:t>
            </a:r>
            <a:r>
              <a:rPr lang="en-IN" sz="1800" dirty="0">
                <a:latin typeface="Times New Roman" pitchFamily="18" charset="0"/>
                <a:cs typeface="Times New Roman" pitchFamily="18" charset="0"/>
                <a:sym typeface="Symbol" panose="05050102010706020507" pitchFamily="18" charset="2"/>
              </a:rPr>
              <a:t>It is used to treat infections caused by bacteria such as pneumonia, skin, urinary tract, and kidney.</a:t>
            </a:r>
          </a:p>
          <a:p>
            <a:pPr algn="l">
              <a:lnSpc>
                <a:spcPct val="150000"/>
              </a:lnSpc>
            </a:pPr>
            <a:r>
              <a:rPr lang="en-IN" sz="1800" dirty="0">
                <a:latin typeface="Times New Roman" pitchFamily="18" charset="0"/>
                <a:cs typeface="Times New Roman" pitchFamily="18" charset="0"/>
                <a:sym typeface="Symbol" panose="05050102010706020507" pitchFamily="18" charset="2"/>
              </a:rPr>
              <a:t>           Cefepime injection is used in combination with metronidazole (</a:t>
            </a:r>
            <a:r>
              <a:rPr lang="en-IN" sz="1800" dirty="0" err="1">
                <a:latin typeface="Times New Roman" pitchFamily="18" charset="0"/>
                <a:cs typeface="Times New Roman" pitchFamily="18" charset="0"/>
                <a:sym typeface="Symbol" panose="05050102010706020507" pitchFamily="18" charset="2"/>
              </a:rPr>
              <a:t>flagyl</a:t>
            </a:r>
            <a:r>
              <a:rPr lang="en-IN" sz="1800" dirty="0">
                <a:latin typeface="Times New Roman" pitchFamily="18" charset="0"/>
                <a:cs typeface="Times New Roman" pitchFamily="18" charset="0"/>
                <a:sym typeface="Symbol" panose="05050102010706020507" pitchFamily="18" charset="2"/>
              </a:rPr>
              <a:t>) to treat abdominal infection. </a:t>
            </a:r>
            <a:endParaRPr lang="en-IN" sz="1800" b="1"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1270" y="2215167"/>
            <a:ext cx="5367129" cy="220228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8454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rPr>
              <a:t>i) </a:t>
            </a:r>
            <a:r>
              <a:rPr lang="en-IN" sz="1800" b="1" dirty="0">
                <a:latin typeface="Times New Roman" pitchFamily="18" charset="0"/>
                <a:cs typeface="Times New Roman" pitchFamily="18" charset="0"/>
                <a:sym typeface="Symbol" panose="05050102010706020507" pitchFamily="18" charset="2"/>
              </a:rPr>
              <a:t>-Lactam antibiotics           :</a:t>
            </a:r>
            <a:r>
              <a:rPr lang="en-IN" sz="1800" dirty="0">
                <a:latin typeface="Times New Roman" pitchFamily="18" charset="0"/>
                <a:cs typeface="Times New Roman" pitchFamily="18" charset="0"/>
                <a:sym typeface="Symbol" panose="05050102010706020507" pitchFamily="18" charset="2"/>
              </a:rPr>
              <a:t> Penicillins, Cephalosporins, </a:t>
            </a:r>
            <a:r>
              <a:rPr lang="en-IN" sz="1800" b="1" dirty="0">
                <a:latin typeface="Times New Roman" pitchFamily="18" charset="0"/>
                <a:cs typeface="Times New Roman" pitchFamily="18" charset="0"/>
                <a:sym typeface="Symbol" panose="05050102010706020507" pitchFamily="18" charset="2"/>
              </a:rPr>
              <a:t>Monobactams</a:t>
            </a:r>
            <a:r>
              <a:rPr lang="en-IN" sz="1800" dirty="0">
                <a:latin typeface="Times New Roman" pitchFamily="18" charset="0"/>
                <a:cs typeface="Times New Roman" pitchFamily="18" charset="0"/>
                <a:sym typeface="Symbol" panose="05050102010706020507" pitchFamily="18" charset="2"/>
              </a:rPr>
              <a:t>, Carbepenems.</a:t>
            </a:r>
          </a:p>
          <a:p>
            <a:pPr algn="l"/>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r>
              <a:rPr lang="en-IN" sz="4800" b="1" dirty="0">
                <a:latin typeface="Times New Roman" pitchFamily="18" charset="0"/>
                <a:cs typeface="Times New Roman" pitchFamily="18" charset="0"/>
                <a:sym typeface="Symbol" panose="05050102010706020507" pitchFamily="18" charset="2"/>
              </a:rPr>
              <a:t>MONOBACTAMS</a:t>
            </a:r>
            <a:endParaRPr lang="en-IN" sz="4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0081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MONOBACTAMS</a:t>
            </a:r>
          </a:p>
          <a:p>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These are </a:t>
            </a:r>
            <a:r>
              <a:rPr lang="en-IN" sz="1800" b="1" dirty="0">
                <a:latin typeface="Times New Roman" pitchFamily="18" charset="0"/>
                <a:cs typeface="Times New Roman" pitchFamily="18" charset="0"/>
                <a:sym typeface="Symbol" panose="05050102010706020507" pitchFamily="18" charset="2"/>
              </a:rPr>
              <a:t>monocyclic -Lactam antibiotics</a:t>
            </a:r>
            <a:r>
              <a:rPr lang="en-IN" sz="1800" dirty="0">
                <a:latin typeface="Times New Roman" pitchFamily="18" charset="0"/>
                <a:cs typeface="Times New Roman" pitchFamily="18" charset="0"/>
                <a:sym typeface="Symbol" panose="05050102010706020507" pitchFamily="18" charset="2"/>
              </a:rPr>
              <a:t>, Where in the -Lactam is alone and not fused to another ring, in             contrast to most Other -Lactams.</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They are isolated from </a:t>
            </a:r>
            <a:r>
              <a:rPr lang="en-IN" sz="1800" b="1" dirty="0">
                <a:latin typeface="Times New Roman" pitchFamily="18" charset="0"/>
                <a:cs typeface="Times New Roman" pitchFamily="18" charset="0"/>
                <a:sym typeface="Symbol" panose="05050102010706020507" pitchFamily="18" charset="2"/>
              </a:rPr>
              <a:t>chromo-bacterium viola-</a:t>
            </a:r>
            <a:r>
              <a:rPr lang="en-IN" sz="1800" b="1" dirty="0" err="1">
                <a:latin typeface="Times New Roman" pitchFamily="18" charset="0"/>
                <a:cs typeface="Times New Roman" pitchFamily="18" charset="0"/>
                <a:sym typeface="Symbol" panose="05050102010706020507" pitchFamily="18" charset="2"/>
              </a:rPr>
              <a:t>ceum</a:t>
            </a:r>
            <a:r>
              <a:rPr lang="en-IN" sz="1800" dirty="0">
                <a:latin typeface="Times New Roman" pitchFamily="18" charset="0"/>
                <a:cs typeface="Times New Roman" pitchFamily="18" charset="0"/>
                <a:sym typeface="Symbol" panose="05050102010706020507" pitchFamily="18" charset="2"/>
              </a:rPr>
              <a:t>. They are effective only against aerobic gram –ve bacteria.</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 basic nucleus is 3-amino mono </a:t>
            </a:r>
            <a:r>
              <a:rPr lang="en-IN" sz="1800" dirty="0" err="1">
                <a:latin typeface="Times New Roman" pitchFamily="18" charset="0"/>
                <a:cs typeface="Times New Roman" pitchFamily="18" charset="0"/>
                <a:sym typeface="Symbol" panose="05050102010706020507" pitchFamily="18" charset="2"/>
              </a:rPr>
              <a:t>bactamic</a:t>
            </a:r>
            <a:r>
              <a:rPr lang="en-IN" sz="1800" dirty="0">
                <a:latin typeface="Times New Roman" pitchFamily="18" charset="0"/>
                <a:cs typeface="Times New Roman" pitchFamily="18" charset="0"/>
                <a:sym typeface="Symbol" panose="05050102010706020507" pitchFamily="18" charset="2"/>
              </a:rPr>
              <a:t> acid.</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These are </a:t>
            </a:r>
            <a:r>
              <a:rPr lang="en-IN" sz="1800" b="1" dirty="0">
                <a:latin typeface="Times New Roman" pitchFamily="18" charset="0"/>
                <a:cs typeface="Times New Roman" pitchFamily="18" charset="0"/>
                <a:sym typeface="Symbol" panose="05050102010706020507" pitchFamily="18" charset="2"/>
              </a:rPr>
              <a:t>safe alternative </a:t>
            </a:r>
            <a:r>
              <a:rPr lang="en-IN" sz="1800" dirty="0">
                <a:latin typeface="Times New Roman" pitchFamily="18" charset="0"/>
                <a:cs typeface="Times New Roman" pitchFamily="18" charset="0"/>
                <a:sym typeface="Symbol" panose="05050102010706020507" pitchFamily="18" charset="2"/>
              </a:rPr>
              <a:t>to patients who are allergic to penicillin, cephalosporins or carbepenes.</a:t>
            </a:r>
          </a:p>
          <a:p>
            <a:pPr algn="l">
              <a:lnSpc>
                <a:spcPct val="200000"/>
              </a:lnSpc>
            </a:pPr>
            <a:r>
              <a:rPr lang="en-IN" sz="1800" b="1" dirty="0">
                <a:latin typeface="Times New Roman" pitchFamily="18" charset="0"/>
                <a:cs typeface="Times New Roman" pitchFamily="18" charset="0"/>
                <a:sym typeface="Symbol" panose="05050102010706020507" pitchFamily="18" charset="2"/>
              </a:rPr>
              <a:t>     Uses : </a:t>
            </a:r>
            <a:r>
              <a:rPr lang="en-IN" sz="1800" dirty="0">
                <a:latin typeface="Times New Roman" pitchFamily="18" charset="0"/>
                <a:cs typeface="Times New Roman" pitchFamily="18" charset="0"/>
                <a:sym typeface="Symbol" panose="05050102010706020507" pitchFamily="18" charset="2"/>
              </a:rPr>
              <a:t>They are used to treat pneumonia, meningitis, urinary tract infection and Intra abdominal infection.</a:t>
            </a:r>
          </a:p>
          <a:p>
            <a:pPr algn="l"/>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Examples:</a:t>
            </a:r>
            <a:r>
              <a:rPr lang="en-IN" sz="1800" dirty="0">
                <a:latin typeface="Times New Roman" pitchFamily="18" charset="0"/>
                <a:cs typeface="Times New Roman" pitchFamily="18" charset="0"/>
                <a:sym typeface="Symbol" panose="05050102010706020507" pitchFamily="18" charset="2"/>
              </a:rPr>
              <a:t> Aztreonam and  Tigemonam</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7457" y="3111995"/>
            <a:ext cx="1779730" cy="112515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363363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MONOBACTAMS</a:t>
            </a:r>
          </a:p>
          <a:p>
            <a:pPr algn="l"/>
            <a:r>
              <a:rPr lang="en-IN" sz="1800" b="1" dirty="0">
                <a:latin typeface="Times New Roman" pitchFamily="18" charset="0"/>
                <a:cs typeface="Times New Roman" pitchFamily="18" charset="0"/>
                <a:sym typeface="Symbol" panose="05050102010706020507" pitchFamily="18" charset="2"/>
              </a:rPr>
              <a:t>Examples:</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Aztreonam</a:t>
            </a:r>
            <a:r>
              <a:rPr lang="en-IN" sz="1800" dirty="0">
                <a:latin typeface="Times New Roman" pitchFamily="18" charset="0"/>
                <a:cs typeface="Times New Roman" pitchFamily="18" charset="0"/>
                <a:sym typeface="Symbol" panose="05050102010706020507" pitchFamily="18" charset="2"/>
              </a:rPr>
              <a:t> and  Tigemonam</a:t>
            </a:r>
          </a:p>
          <a:p>
            <a:pPr algn="l">
              <a:lnSpc>
                <a:spcPct val="150000"/>
              </a:lnSpc>
            </a:pPr>
            <a:r>
              <a:rPr lang="en-IN" sz="1800" b="1"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Aztreonam: </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Uses : </a:t>
            </a:r>
            <a:r>
              <a:rPr lang="en-IN" sz="1800" dirty="0">
                <a:latin typeface="Times New Roman" pitchFamily="18" charset="0"/>
                <a:cs typeface="Times New Roman" pitchFamily="18" charset="0"/>
                <a:sym typeface="Symbol" panose="05050102010706020507" pitchFamily="18" charset="2"/>
              </a:rPr>
              <a:t>It is used to treat infections caused by bacteria such  urinary tract infection, lower respiratory tract infection,  Intra abdominal , Gynaecological, Septicemia, meningitis.</a:t>
            </a:r>
          </a:p>
          <a:p>
            <a:pPr algn="l">
              <a:lnSpc>
                <a:spcPct val="150000"/>
              </a:lnSpc>
            </a:pPr>
            <a:r>
              <a:rPr lang="en-IN" sz="1800"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82602" y="1700011"/>
            <a:ext cx="5499280" cy="2962141"/>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33099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MONOBACTAMS</a:t>
            </a:r>
          </a:p>
          <a:p>
            <a:pPr algn="l"/>
            <a:r>
              <a:rPr lang="en-IN" sz="1800" b="1" dirty="0">
                <a:latin typeface="Times New Roman" pitchFamily="18" charset="0"/>
                <a:cs typeface="Times New Roman" pitchFamily="18" charset="0"/>
                <a:sym typeface="Symbol" panose="05050102010706020507" pitchFamily="18" charset="2"/>
              </a:rPr>
              <a:t>Examples:</a:t>
            </a:r>
            <a:r>
              <a:rPr lang="en-IN" sz="1800" dirty="0">
                <a:latin typeface="Times New Roman" pitchFamily="18" charset="0"/>
                <a:cs typeface="Times New Roman" pitchFamily="18" charset="0"/>
                <a:sym typeface="Symbol" panose="05050102010706020507" pitchFamily="18" charset="2"/>
              </a:rPr>
              <a:t> Aztreonam and  </a:t>
            </a:r>
            <a:r>
              <a:rPr lang="en-IN" sz="1800" b="1" dirty="0">
                <a:latin typeface="Times New Roman" pitchFamily="18" charset="0"/>
                <a:cs typeface="Times New Roman" pitchFamily="18" charset="0"/>
                <a:sym typeface="Symbol" panose="05050102010706020507" pitchFamily="18" charset="2"/>
              </a:rPr>
              <a:t>Tigemonam</a:t>
            </a:r>
          </a:p>
          <a:p>
            <a:pPr algn="l"/>
            <a:r>
              <a:rPr lang="en-IN" sz="1800" b="1"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Tigemonam</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Uses : </a:t>
            </a:r>
            <a:r>
              <a:rPr lang="en-IN" sz="1800" dirty="0">
                <a:latin typeface="Times New Roman" pitchFamily="18" charset="0"/>
                <a:cs typeface="Times New Roman" pitchFamily="18" charset="0"/>
                <a:sym typeface="Symbol" panose="05050102010706020507" pitchFamily="18" charset="2"/>
              </a:rPr>
              <a:t>Oral treatment of urinary tract infection and other non-life threatening infections caused by </a:t>
            </a:r>
          </a:p>
          <a:p>
            <a:pPr algn="l">
              <a:lnSpc>
                <a:spcPct val="150000"/>
              </a:lnSpc>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-Lactamase producing gram –ve bacteria.</a:t>
            </a:r>
            <a:r>
              <a:rPr lang="en-IN" sz="1800" b="1" dirty="0">
                <a:latin typeface="Times New Roman" pitchFamily="18" charset="0"/>
                <a:cs typeface="Times New Roman" pitchFamily="18" charset="0"/>
                <a:sym typeface="Symbol" panose="05050102010706020507" pitchFamily="18" charset="2"/>
              </a:rPr>
              <a:t>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2451" y="1751525"/>
            <a:ext cx="5628067" cy="2292441"/>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898716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rPr>
              <a:t>i) </a:t>
            </a:r>
            <a:r>
              <a:rPr lang="en-IN" sz="1800" b="1" dirty="0">
                <a:latin typeface="Times New Roman" pitchFamily="18" charset="0"/>
                <a:cs typeface="Times New Roman" pitchFamily="18" charset="0"/>
                <a:sym typeface="Symbol" panose="05050102010706020507" pitchFamily="18" charset="2"/>
              </a:rPr>
              <a:t>-Lactam antibiotics           :</a:t>
            </a:r>
            <a:r>
              <a:rPr lang="en-IN" sz="1800" dirty="0">
                <a:latin typeface="Times New Roman" pitchFamily="18" charset="0"/>
                <a:cs typeface="Times New Roman" pitchFamily="18" charset="0"/>
                <a:sym typeface="Symbol" panose="05050102010706020507" pitchFamily="18" charset="2"/>
              </a:rPr>
              <a:t> Penicillins, Cephalosporins, Monobactams, </a:t>
            </a:r>
            <a:r>
              <a:rPr lang="en-IN" sz="1800" b="1" dirty="0">
                <a:latin typeface="Times New Roman" pitchFamily="18" charset="0"/>
                <a:cs typeface="Times New Roman" pitchFamily="18" charset="0"/>
                <a:sym typeface="Symbol" panose="05050102010706020507" pitchFamily="18" charset="2"/>
              </a:rPr>
              <a:t>-Lactamase inhibitors</a:t>
            </a:r>
            <a:r>
              <a:rPr lang="en-IN" sz="1800" dirty="0">
                <a:latin typeface="Times New Roman" pitchFamily="18" charset="0"/>
                <a:cs typeface="Times New Roman" pitchFamily="18" charset="0"/>
                <a:sym typeface="Symbol" panose="05050102010706020507" pitchFamily="18" charset="2"/>
              </a:rPr>
              <a:t>.</a:t>
            </a:r>
          </a:p>
          <a:p>
            <a:pPr algn="l"/>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r>
              <a:rPr lang="en-IN" sz="4800" b="1" dirty="0">
                <a:latin typeface="Times New Roman" pitchFamily="18" charset="0"/>
                <a:cs typeface="Times New Roman" pitchFamily="18" charset="0"/>
                <a:sym typeface="Symbol" panose="05050102010706020507" pitchFamily="18" charset="2"/>
              </a:rPr>
              <a:t>-LACTAMASE INHIBITORS</a:t>
            </a:r>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29048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2800" b="1" dirty="0">
                <a:latin typeface="Times New Roman" pitchFamily="18" charset="0"/>
                <a:cs typeface="Times New Roman" pitchFamily="18" charset="0"/>
                <a:sym typeface="Symbol" panose="05050102010706020507" pitchFamily="18" charset="2"/>
              </a:rPr>
              <a:t>-Lactamase inhibitors </a:t>
            </a:r>
          </a:p>
          <a:p>
            <a:endParaRPr lang="en-IN" sz="2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r>
              <a:rPr lang="en-IN" sz="2000" b="1" dirty="0">
                <a:latin typeface="Times New Roman" pitchFamily="18" charset="0"/>
                <a:cs typeface="Times New Roman" pitchFamily="18" charset="0"/>
                <a:sym typeface="Symbol" panose="05050102010706020507" pitchFamily="18" charset="2"/>
              </a:rPr>
              <a:t>-Lactamase inhibitors</a:t>
            </a:r>
            <a:r>
              <a:rPr lang="en-IN" sz="2000" dirty="0">
                <a:latin typeface="Times New Roman" pitchFamily="18" charset="0"/>
                <a:cs typeface="Times New Roman" pitchFamily="18" charset="0"/>
                <a:sym typeface="Symbol" panose="05050102010706020507" pitchFamily="18" charset="2"/>
              </a:rPr>
              <a:t> are the medicines that block the activity of </a:t>
            </a:r>
            <a:r>
              <a:rPr lang="en-IN" sz="2000" b="1" dirty="0">
                <a:latin typeface="Times New Roman" pitchFamily="18" charset="0"/>
                <a:cs typeface="Times New Roman" pitchFamily="18" charset="0"/>
                <a:sym typeface="Symbol" panose="05050102010706020507" pitchFamily="18" charset="2"/>
              </a:rPr>
              <a:t>-Lactamase </a:t>
            </a:r>
            <a:r>
              <a:rPr lang="en-IN" sz="2000" dirty="0">
                <a:latin typeface="Times New Roman" pitchFamily="18" charset="0"/>
                <a:cs typeface="Times New Roman" pitchFamily="18" charset="0"/>
                <a:sym typeface="Symbol" panose="05050102010706020507" pitchFamily="18" charset="2"/>
              </a:rPr>
              <a:t>enzymes and </a:t>
            </a:r>
          </a:p>
          <a:p>
            <a:pPr algn="l"/>
            <a:r>
              <a:rPr lang="en-IN" sz="2000" dirty="0">
                <a:latin typeface="Times New Roman" pitchFamily="18" charset="0"/>
                <a:cs typeface="Times New Roman" pitchFamily="18" charset="0"/>
                <a:sym typeface="Symbol" panose="05050102010706020507" pitchFamily="18" charset="2"/>
              </a:rPr>
              <a:t>    preventing the degradation of </a:t>
            </a:r>
            <a:r>
              <a:rPr lang="en-IN" sz="2000" b="1" dirty="0">
                <a:latin typeface="Times New Roman" pitchFamily="18" charset="0"/>
                <a:cs typeface="Times New Roman" pitchFamily="18" charset="0"/>
                <a:sym typeface="Symbol" panose="05050102010706020507" pitchFamily="18" charset="2"/>
              </a:rPr>
              <a:t>-Lactam antibiotics.</a:t>
            </a:r>
          </a:p>
          <a:p>
            <a:pPr algn="l"/>
            <a:r>
              <a:rPr lang="en-IN" sz="2000" b="1" dirty="0">
                <a:latin typeface="Times New Roman" pitchFamily="18" charset="0"/>
                <a:cs typeface="Times New Roman" pitchFamily="18" charset="0"/>
                <a:sym typeface="Symbol" panose="05050102010706020507" pitchFamily="18" charset="2"/>
              </a:rPr>
              <a:t>                                                                   OR</a:t>
            </a:r>
          </a:p>
          <a:p>
            <a:pPr marL="342900" indent="-342900" algn="l">
              <a:buFont typeface="Wingdings" panose="05000000000000000000" pitchFamily="2" charset="2"/>
              <a:buChar char="§"/>
            </a:pPr>
            <a:r>
              <a:rPr lang="en-IN" sz="2000" dirty="0">
                <a:latin typeface="Times New Roman" pitchFamily="18" charset="0"/>
                <a:cs typeface="Times New Roman" pitchFamily="18" charset="0"/>
                <a:sym typeface="Symbol" panose="05050102010706020507" pitchFamily="18" charset="2"/>
              </a:rPr>
              <a:t>These are the drugs that inhibit the -Lactamases enzyme producing by bacteria that inactivate the </a:t>
            </a:r>
            <a:r>
              <a:rPr lang="en-IN" sz="2000" b="1" dirty="0">
                <a:latin typeface="Times New Roman" pitchFamily="18" charset="0"/>
                <a:cs typeface="Times New Roman" pitchFamily="18" charset="0"/>
                <a:sym typeface="Symbol" panose="05050102010706020507" pitchFamily="18" charset="2"/>
              </a:rPr>
              <a:t>-Lactam antibiotics.</a:t>
            </a:r>
            <a:endParaRPr lang="en-IN" sz="2000" dirty="0">
              <a:latin typeface="Times New Roman" pitchFamily="18" charset="0"/>
              <a:cs typeface="Times New Roman" pitchFamily="18" charset="0"/>
              <a:sym typeface="Symbol" panose="05050102010706020507" pitchFamily="18" charset="2"/>
            </a:endParaRPr>
          </a:p>
          <a:p>
            <a:pPr marL="342900" indent="-342900" algn="l">
              <a:buFont typeface="Wingdings" panose="05000000000000000000" pitchFamily="2" charset="2"/>
              <a:buChar char="§"/>
            </a:pPr>
            <a:r>
              <a:rPr lang="en-IN" sz="2000" dirty="0">
                <a:latin typeface="Times New Roman" pitchFamily="18" charset="0"/>
                <a:cs typeface="Times New Roman" pitchFamily="18" charset="0"/>
                <a:sym typeface="Symbol" panose="05050102010706020507" pitchFamily="18" charset="2"/>
              </a:rPr>
              <a:t>These are structurally similar to penicillin's and act as substitutes for penicillinase (-Lactamase)</a:t>
            </a:r>
          </a:p>
          <a:p>
            <a:pPr algn="l"/>
            <a:r>
              <a:rPr lang="en-IN" sz="2000" dirty="0">
                <a:latin typeface="Times New Roman" pitchFamily="18" charset="0"/>
                <a:cs typeface="Times New Roman" pitchFamily="18" charset="0"/>
                <a:sym typeface="Symbol" panose="05050102010706020507" pitchFamily="18" charset="2"/>
              </a:rPr>
              <a:t>     causing of the enzyme.</a:t>
            </a:r>
          </a:p>
          <a:p>
            <a:pPr algn="l"/>
            <a:endParaRPr lang="en-IN" sz="2000" dirty="0">
              <a:latin typeface="Times New Roman" pitchFamily="18" charset="0"/>
              <a:cs typeface="Times New Roman" pitchFamily="18" charset="0"/>
              <a:sym typeface="Symbol" panose="05050102010706020507" pitchFamily="18" charset="2"/>
            </a:endParaRPr>
          </a:p>
          <a:p>
            <a:pPr algn="l"/>
            <a:r>
              <a:rPr lang="en-IN" sz="2000" b="1" dirty="0">
                <a:latin typeface="Times New Roman" pitchFamily="18" charset="0"/>
                <a:cs typeface="Times New Roman" pitchFamily="18" charset="0"/>
                <a:sym typeface="Symbol" panose="05050102010706020507" pitchFamily="18" charset="2"/>
              </a:rPr>
              <a:t>     Ex. Sulbactum, Clavulanic acid, Tazobactum. </a:t>
            </a:r>
          </a:p>
          <a:p>
            <a:pPr algn="l">
              <a:lnSpc>
                <a:spcPct val="150000"/>
              </a:lnSpc>
            </a:pPr>
            <a:endParaRPr lang="en-IN" sz="20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8953598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2800" b="1" dirty="0">
                <a:latin typeface="Times New Roman" pitchFamily="18" charset="0"/>
                <a:cs typeface="Times New Roman" pitchFamily="18" charset="0"/>
                <a:sym typeface="Symbol" panose="05050102010706020507" pitchFamily="18" charset="2"/>
              </a:rPr>
              <a:t>-Lactamase inhibitors </a:t>
            </a:r>
          </a:p>
          <a:p>
            <a:pPr algn="l"/>
            <a:r>
              <a:rPr lang="en-IN" sz="2000" b="1" dirty="0">
                <a:latin typeface="Times New Roman" pitchFamily="18" charset="0"/>
                <a:cs typeface="Times New Roman" pitchFamily="18" charset="0"/>
                <a:sym typeface="Symbol" panose="05050102010706020507" pitchFamily="18" charset="2"/>
              </a:rPr>
              <a:t>     Ex. </a:t>
            </a:r>
            <a:r>
              <a:rPr lang="en-IN" sz="2000" b="1" dirty="0">
                <a:solidFill>
                  <a:srgbClr val="FF0000"/>
                </a:solidFill>
                <a:latin typeface="Times New Roman" pitchFamily="18" charset="0"/>
                <a:cs typeface="Times New Roman" pitchFamily="18" charset="0"/>
                <a:sym typeface="Symbol" panose="05050102010706020507" pitchFamily="18" charset="2"/>
              </a:rPr>
              <a:t>Sulbactum</a:t>
            </a:r>
            <a:r>
              <a:rPr lang="en-IN" sz="2000" b="1" dirty="0">
                <a:latin typeface="Times New Roman" pitchFamily="18" charset="0"/>
                <a:cs typeface="Times New Roman" pitchFamily="18" charset="0"/>
                <a:sym typeface="Symbol" panose="05050102010706020507" pitchFamily="18" charset="2"/>
              </a:rPr>
              <a:t>, Clavulanic acid, Tazobactum. </a:t>
            </a:r>
          </a:p>
          <a:p>
            <a:pPr marL="342900" indent="-342900" algn="l">
              <a:buFont typeface="Wingdings" panose="05000000000000000000" pitchFamily="2" charset="2"/>
              <a:buChar char="§"/>
            </a:pPr>
            <a:r>
              <a:rPr lang="en-IN" sz="2000" dirty="0">
                <a:latin typeface="Times New Roman" pitchFamily="18" charset="0"/>
                <a:cs typeface="Times New Roman" pitchFamily="18" charset="0"/>
                <a:sym typeface="Symbol" panose="05050102010706020507" pitchFamily="18" charset="2"/>
              </a:rPr>
              <a:t>It is a semisynthetic</a:t>
            </a:r>
            <a:r>
              <a:rPr lang="en-IN" sz="2000" b="1" dirty="0">
                <a:latin typeface="Times New Roman" pitchFamily="18" charset="0"/>
                <a:cs typeface="Times New Roman" pitchFamily="18" charset="0"/>
                <a:sym typeface="Symbol" panose="05050102010706020507" pitchFamily="18" charset="2"/>
              </a:rPr>
              <a:t> </a:t>
            </a:r>
            <a:r>
              <a:rPr lang="en-IN" sz="2000" dirty="0">
                <a:latin typeface="Times New Roman" pitchFamily="18" charset="0"/>
                <a:cs typeface="Times New Roman" pitchFamily="18" charset="0"/>
                <a:sym typeface="Symbol" panose="05050102010706020507" pitchFamily="18" charset="2"/>
              </a:rPr>
              <a:t>-Lactamase inhibitors  , related chemically as well as in activity to clavulanic</a:t>
            </a:r>
          </a:p>
          <a:p>
            <a:pPr algn="l"/>
            <a:r>
              <a:rPr lang="en-IN" sz="2000" dirty="0">
                <a:latin typeface="Times New Roman" pitchFamily="18" charset="0"/>
                <a:cs typeface="Times New Roman" pitchFamily="18" charset="0"/>
                <a:sym typeface="Symbol" panose="05050102010706020507" pitchFamily="18" charset="2"/>
              </a:rPr>
              <a:t>     acid. It is also a progressive inhibitor.</a:t>
            </a:r>
          </a:p>
          <a:p>
            <a:pPr marL="342900" indent="-342900" algn="l">
              <a:buFont typeface="Wingdings" panose="05000000000000000000" pitchFamily="2" charset="2"/>
              <a:buChar char="§"/>
            </a:pPr>
            <a:r>
              <a:rPr lang="en-IN" sz="2000" dirty="0">
                <a:latin typeface="Times New Roman" pitchFamily="18" charset="0"/>
                <a:cs typeface="Times New Roman" pitchFamily="18" charset="0"/>
                <a:sym typeface="Symbol" panose="05050102010706020507" pitchFamily="18" charset="2"/>
              </a:rPr>
              <a:t>It is combine with ampicillin and preferably for oral and parenteral administration.</a:t>
            </a:r>
          </a:p>
          <a:p>
            <a:pPr algn="l"/>
            <a:endParaRPr lang="en-IN" sz="2000" dirty="0">
              <a:latin typeface="Times New Roman" pitchFamily="18" charset="0"/>
              <a:cs typeface="Times New Roman" pitchFamily="18" charset="0"/>
              <a:sym typeface="Symbol" panose="05050102010706020507" pitchFamily="18" charset="2"/>
            </a:endParaRPr>
          </a:p>
          <a:p>
            <a:pPr algn="l">
              <a:lnSpc>
                <a:spcPct val="150000"/>
              </a:lnSpc>
            </a:pPr>
            <a:endParaRPr lang="en-IN" sz="20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 </a:t>
            </a:r>
            <a:r>
              <a:rPr lang="en-IN" sz="1800" dirty="0">
                <a:latin typeface="Times New Roman" pitchFamily="18" charset="0"/>
                <a:cs typeface="Times New Roman" pitchFamily="18" charset="0"/>
                <a:sym typeface="Symbol" panose="05050102010706020507" pitchFamily="18" charset="2"/>
              </a:rPr>
              <a:t>Combination  of Ampicillin and sulbactum injection is used to treat certain infection caused by </a:t>
            </a:r>
            <a:r>
              <a:rPr lang="en-IN" sz="1800" dirty="0" err="1">
                <a:latin typeface="Times New Roman" pitchFamily="18" charset="0"/>
                <a:cs typeface="Times New Roman" pitchFamily="18" charset="0"/>
                <a:sym typeface="Symbol" panose="05050102010706020507" pitchFamily="18" charset="2"/>
              </a:rPr>
              <a:t>bacrteria</a:t>
            </a:r>
            <a:r>
              <a:rPr lang="en-IN" sz="1800" dirty="0">
                <a:latin typeface="Times New Roman" pitchFamily="18" charset="0"/>
                <a:cs typeface="Times New Roman" pitchFamily="18" charset="0"/>
                <a:sym typeface="Symbol" panose="05050102010706020507" pitchFamily="18" charset="2"/>
              </a:rPr>
              <a:t>, including infections of the skin, female reproductive organs and abdomen.</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4124" y="3039414"/>
            <a:ext cx="2807431" cy="2060619"/>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9678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2800" b="1" dirty="0">
                <a:latin typeface="Times New Roman" pitchFamily="18" charset="0"/>
                <a:cs typeface="Times New Roman" pitchFamily="18" charset="0"/>
                <a:sym typeface="Symbol" panose="05050102010706020507" pitchFamily="18" charset="2"/>
              </a:rPr>
              <a:t>-Lactamase inhibitors </a:t>
            </a:r>
          </a:p>
          <a:p>
            <a:pPr algn="l"/>
            <a:r>
              <a:rPr lang="en-IN" sz="2000" b="1" dirty="0">
                <a:latin typeface="Times New Roman" pitchFamily="18" charset="0"/>
                <a:cs typeface="Times New Roman" pitchFamily="18" charset="0"/>
                <a:sym typeface="Symbol" panose="05050102010706020507" pitchFamily="18" charset="2"/>
              </a:rPr>
              <a:t>     Ex. Sulbactum, </a:t>
            </a:r>
            <a:r>
              <a:rPr lang="en-IN" sz="2000" b="1" dirty="0">
                <a:solidFill>
                  <a:srgbClr val="FF0000"/>
                </a:solidFill>
                <a:latin typeface="Times New Roman" pitchFamily="18" charset="0"/>
                <a:cs typeface="Times New Roman" pitchFamily="18" charset="0"/>
                <a:sym typeface="Symbol" panose="05050102010706020507" pitchFamily="18" charset="2"/>
              </a:rPr>
              <a:t>Clavulanic acid</a:t>
            </a:r>
            <a:r>
              <a:rPr lang="en-IN" sz="2000" b="1" dirty="0">
                <a:latin typeface="Times New Roman" pitchFamily="18" charset="0"/>
                <a:cs typeface="Times New Roman" pitchFamily="18" charset="0"/>
                <a:sym typeface="Symbol" panose="05050102010706020507" pitchFamily="18" charset="2"/>
              </a:rPr>
              <a:t>, Tazobactum. </a:t>
            </a:r>
          </a:p>
          <a:p>
            <a:pPr algn="l"/>
            <a:endParaRPr lang="en-IN" sz="2000" b="1" dirty="0">
              <a:latin typeface="Times New Roman" pitchFamily="18" charset="0"/>
              <a:cs typeface="Times New Roman" pitchFamily="18" charset="0"/>
              <a:sym typeface="Symbol" panose="05050102010706020507" pitchFamily="18" charset="2"/>
            </a:endParaRPr>
          </a:p>
          <a:p>
            <a:pPr marL="342900" indent="-342900" algn="l">
              <a:buFont typeface="Wingdings" panose="05000000000000000000" pitchFamily="2" charset="2"/>
              <a:buChar char="§"/>
            </a:pPr>
            <a:r>
              <a:rPr lang="en-IN" sz="2000" dirty="0">
                <a:latin typeface="Times New Roman" pitchFamily="18" charset="0"/>
                <a:cs typeface="Times New Roman" pitchFamily="18" charset="0"/>
                <a:sym typeface="Symbol" panose="05050102010706020507" pitchFamily="18" charset="2"/>
              </a:rPr>
              <a:t>It is Obtained from Streptomyces </a:t>
            </a:r>
            <a:r>
              <a:rPr lang="en-IN" sz="2000" dirty="0" err="1">
                <a:latin typeface="Times New Roman" pitchFamily="18" charset="0"/>
                <a:cs typeface="Times New Roman" pitchFamily="18" charset="0"/>
                <a:sym typeface="Symbol" panose="05050102010706020507" pitchFamily="18" charset="2"/>
              </a:rPr>
              <a:t>clavuligerus</a:t>
            </a:r>
            <a:r>
              <a:rPr lang="en-IN" sz="2000" dirty="0">
                <a:latin typeface="Times New Roman" pitchFamily="18" charset="0"/>
                <a:cs typeface="Times New Roman" pitchFamily="18" charset="0"/>
                <a:sym typeface="Symbol" panose="05050102010706020507" pitchFamily="18" charset="2"/>
              </a:rPr>
              <a:t>, has antibacterial activity of its own.</a:t>
            </a:r>
          </a:p>
          <a:p>
            <a:pPr marL="342900" indent="-342900" algn="l">
              <a:buFont typeface="Wingdings" panose="05000000000000000000" pitchFamily="2" charset="2"/>
              <a:buChar char="§"/>
            </a:pPr>
            <a:r>
              <a:rPr lang="en-IN" sz="2000" dirty="0">
                <a:latin typeface="Times New Roman" pitchFamily="18" charset="0"/>
                <a:cs typeface="Times New Roman" pitchFamily="18" charset="0"/>
                <a:sym typeface="Symbol" panose="05050102010706020507" pitchFamily="18" charset="2"/>
              </a:rPr>
              <a:t>It is generally combined with </a:t>
            </a:r>
            <a:r>
              <a:rPr lang="en-IN" sz="2000" b="1" dirty="0">
                <a:latin typeface="Times New Roman" pitchFamily="18" charset="0"/>
                <a:cs typeface="Times New Roman" pitchFamily="18" charset="0"/>
                <a:sym typeface="Symbol" panose="05050102010706020507" pitchFamily="18" charset="2"/>
              </a:rPr>
              <a:t>amoxicillin</a:t>
            </a:r>
            <a:r>
              <a:rPr lang="en-IN" sz="2000" dirty="0">
                <a:latin typeface="Times New Roman" pitchFamily="18" charset="0"/>
                <a:cs typeface="Times New Roman" pitchFamily="18" charset="0"/>
                <a:sym typeface="Symbol" panose="05050102010706020507" pitchFamily="18" charset="2"/>
              </a:rPr>
              <a:t> (Augmentin) or </a:t>
            </a:r>
            <a:r>
              <a:rPr lang="en-IN" sz="2000" b="1" dirty="0">
                <a:latin typeface="Times New Roman" pitchFamily="18" charset="0"/>
                <a:cs typeface="Times New Roman" pitchFamily="18" charset="0"/>
                <a:sym typeface="Symbol" panose="05050102010706020507" pitchFamily="18" charset="2"/>
              </a:rPr>
              <a:t>ticarcillin</a:t>
            </a:r>
            <a:r>
              <a:rPr lang="en-IN" sz="2000" dirty="0">
                <a:latin typeface="Times New Roman" pitchFamily="18" charset="0"/>
                <a:cs typeface="Times New Roman" pitchFamily="18" charset="0"/>
                <a:sym typeface="Symbol" panose="05050102010706020507" pitchFamily="18" charset="2"/>
              </a:rPr>
              <a:t> (Timentin).</a:t>
            </a:r>
          </a:p>
          <a:p>
            <a:pPr algn="l">
              <a:lnSpc>
                <a:spcPct val="150000"/>
              </a:lnSpc>
            </a:pPr>
            <a:endParaRPr lang="en-IN" sz="20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 </a:t>
            </a:r>
            <a:r>
              <a:rPr lang="en-IN" sz="1800" dirty="0">
                <a:latin typeface="Times New Roman" pitchFamily="18" charset="0"/>
                <a:cs typeface="Times New Roman" pitchFamily="18" charset="0"/>
                <a:sym typeface="Symbol" panose="05050102010706020507" pitchFamily="18" charset="2"/>
              </a:rPr>
              <a:t>Combination  of amoxicillin and clavulanic acid is used to treat certain infection caused by </a:t>
            </a:r>
            <a:r>
              <a:rPr lang="en-IN" sz="1800" dirty="0" err="1">
                <a:latin typeface="Times New Roman" pitchFamily="18" charset="0"/>
                <a:cs typeface="Times New Roman" pitchFamily="18" charset="0"/>
                <a:sym typeface="Symbol" panose="05050102010706020507" pitchFamily="18" charset="2"/>
              </a:rPr>
              <a:t>bacrteria</a:t>
            </a:r>
            <a:r>
              <a:rPr lang="en-IN" sz="1800" dirty="0">
                <a:latin typeface="Times New Roman" pitchFamily="18" charset="0"/>
                <a:cs typeface="Times New Roman" pitchFamily="18" charset="0"/>
                <a:sym typeface="Symbol" panose="05050102010706020507" pitchFamily="18" charset="2"/>
              </a:rPr>
              <a:t>, including infections of the skin, </a:t>
            </a:r>
            <a:r>
              <a:rPr lang="en-IN" sz="1800" dirty="0" err="1">
                <a:latin typeface="Times New Roman" pitchFamily="18" charset="0"/>
                <a:cs typeface="Times New Roman" pitchFamily="18" charset="0"/>
                <a:sym typeface="Symbol" panose="05050102010706020507" pitchFamily="18" charset="2"/>
              </a:rPr>
              <a:t>eaar</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lungs,sinus</a:t>
            </a:r>
            <a:r>
              <a:rPr lang="en-IN" sz="1800" dirty="0">
                <a:latin typeface="Times New Roman" pitchFamily="18" charset="0"/>
                <a:cs typeface="Times New Roman" pitchFamily="18" charset="0"/>
                <a:sym typeface="Symbol" panose="05050102010706020507" pitchFamily="18" charset="2"/>
              </a:rPr>
              <a:t> and urinary tract.</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47595" y="3116687"/>
            <a:ext cx="3302117" cy="225380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72188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2800" b="1" dirty="0">
                <a:latin typeface="Times New Roman" pitchFamily="18" charset="0"/>
                <a:cs typeface="Times New Roman" pitchFamily="18" charset="0"/>
                <a:sym typeface="Symbol" panose="05050102010706020507" pitchFamily="18" charset="2"/>
              </a:rPr>
              <a:t>-Lactamase inhibitors </a:t>
            </a:r>
          </a:p>
          <a:p>
            <a:pPr algn="l"/>
            <a:r>
              <a:rPr lang="en-IN" sz="2000" b="1" dirty="0">
                <a:latin typeface="Times New Roman" pitchFamily="18" charset="0"/>
                <a:cs typeface="Times New Roman" pitchFamily="18" charset="0"/>
                <a:sym typeface="Symbol" panose="05050102010706020507" pitchFamily="18" charset="2"/>
              </a:rPr>
              <a:t>     Ex. Sulbactum, Clavulanic acid, </a:t>
            </a:r>
            <a:r>
              <a:rPr lang="en-IN" sz="2000" b="1" dirty="0">
                <a:solidFill>
                  <a:srgbClr val="FF0000"/>
                </a:solidFill>
                <a:latin typeface="Times New Roman" pitchFamily="18" charset="0"/>
                <a:cs typeface="Times New Roman" pitchFamily="18" charset="0"/>
                <a:sym typeface="Symbol" panose="05050102010706020507" pitchFamily="18" charset="2"/>
              </a:rPr>
              <a:t>Tazobactum</a:t>
            </a:r>
            <a:r>
              <a:rPr lang="en-IN" sz="2000" b="1" dirty="0">
                <a:latin typeface="Times New Roman" pitchFamily="18" charset="0"/>
                <a:cs typeface="Times New Roman" pitchFamily="18" charset="0"/>
                <a:sym typeface="Symbol" panose="05050102010706020507" pitchFamily="18" charset="2"/>
              </a:rPr>
              <a:t>. </a:t>
            </a:r>
          </a:p>
          <a:p>
            <a:pPr algn="l"/>
            <a:endParaRPr lang="en-IN" sz="2000" b="1" dirty="0">
              <a:latin typeface="Times New Roman" pitchFamily="18" charset="0"/>
              <a:cs typeface="Times New Roman" pitchFamily="18" charset="0"/>
              <a:sym typeface="Symbol" panose="05050102010706020507" pitchFamily="18" charset="2"/>
            </a:endParaRPr>
          </a:p>
          <a:p>
            <a:pPr marL="342900" indent="-342900" algn="l">
              <a:buFont typeface="Wingdings" panose="05000000000000000000" pitchFamily="2" charset="2"/>
              <a:buChar char="§"/>
            </a:pPr>
            <a:r>
              <a:rPr lang="en-IN" sz="2000" dirty="0">
                <a:latin typeface="Times New Roman" pitchFamily="18" charset="0"/>
                <a:cs typeface="Times New Roman" pitchFamily="18" charset="0"/>
                <a:sym typeface="Symbol" panose="05050102010706020507" pitchFamily="18" charset="2"/>
              </a:rPr>
              <a:t>It is similar to sulbactum and combined with </a:t>
            </a:r>
            <a:r>
              <a:rPr lang="en-IN" sz="2000" b="1" dirty="0">
                <a:latin typeface="Times New Roman" pitchFamily="18" charset="0"/>
                <a:cs typeface="Times New Roman" pitchFamily="18" charset="0"/>
                <a:sym typeface="Symbol" panose="05050102010706020507" pitchFamily="18" charset="2"/>
              </a:rPr>
              <a:t>piperacillin + Tazobactum </a:t>
            </a:r>
            <a:r>
              <a:rPr lang="en-IN" sz="2000" dirty="0">
                <a:latin typeface="Times New Roman" pitchFamily="18" charset="0"/>
                <a:cs typeface="Times New Roman" pitchFamily="18" charset="0"/>
                <a:sym typeface="Symbol" panose="05050102010706020507" pitchFamily="18" charset="2"/>
              </a:rPr>
              <a:t>(</a:t>
            </a:r>
            <a:r>
              <a:rPr lang="en-IN" sz="2000" dirty="0" err="1">
                <a:latin typeface="Times New Roman" pitchFamily="18" charset="0"/>
                <a:cs typeface="Times New Roman" pitchFamily="18" charset="0"/>
                <a:sym typeface="Symbol" panose="05050102010706020507" pitchFamily="18" charset="2"/>
              </a:rPr>
              <a:t>Zosyn</a:t>
            </a:r>
            <a:r>
              <a:rPr lang="en-IN" sz="2000" dirty="0">
                <a:latin typeface="Times New Roman" pitchFamily="18" charset="0"/>
                <a:cs typeface="Times New Roman" pitchFamily="18" charset="0"/>
                <a:sym typeface="Symbol" panose="05050102010706020507" pitchFamily="18" charset="2"/>
              </a:rPr>
              <a:t>).</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Use: </a:t>
            </a:r>
            <a:r>
              <a:rPr lang="en-IN" sz="1800" dirty="0">
                <a:latin typeface="Times New Roman" pitchFamily="18" charset="0"/>
                <a:cs typeface="Times New Roman" pitchFamily="18" charset="0"/>
                <a:sym typeface="Symbol" panose="05050102010706020507" pitchFamily="18" charset="2"/>
              </a:rPr>
              <a:t>Combination  of Piperacillin and Tazobactum injection is used to treat pneumonia and skin, </a:t>
            </a:r>
            <a:r>
              <a:rPr lang="en-IN" sz="1800" dirty="0" err="1">
                <a:latin typeface="Times New Roman" pitchFamily="18" charset="0"/>
                <a:cs typeface="Times New Roman" pitchFamily="18" charset="0"/>
                <a:sym typeface="Symbol" panose="05050102010706020507" pitchFamily="18" charset="2"/>
              </a:rPr>
              <a:t>gynecological</a:t>
            </a:r>
            <a:r>
              <a:rPr lang="en-IN" sz="1800" dirty="0">
                <a:latin typeface="Times New Roman" pitchFamily="18" charset="0"/>
                <a:cs typeface="Times New Roman" pitchFamily="18" charset="0"/>
                <a:sym typeface="Symbol" panose="05050102010706020507" pitchFamily="18" charset="2"/>
              </a:rPr>
              <a:t> and abdominal infections caused by bacteria.</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48753" y="2678806"/>
            <a:ext cx="4269477" cy="277361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691270" y="6487451"/>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34249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800" dirty="0">
              <a:latin typeface="Times New Roman" pitchFamily="18" charset="0"/>
              <a:cs typeface="Times New Roman" pitchFamily="18" charset="0"/>
              <a:sym typeface="Symbol" panose="05050102010706020507" pitchFamily="18" charset="2"/>
            </a:endParaRPr>
          </a:p>
          <a:p>
            <a:r>
              <a:rPr lang="en-IN" sz="1800" dirty="0">
                <a:latin typeface="Times New Roman" pitchFamily="18" charset="0"/>
                <a:cs typeface="Times New Roman" pitchFamily="18" charset="0"/>
                <a:sym typeface="Symbol" panose="05050102010706020507" pitchFamily="18" charset="2"/>
              </a:rPr>
              <a:t>.</a:t>
            </a:r>
          </a:p>
          <a:p>
            <a:pPr algn="l"/>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r>
              <a:rPr lang="en-IN" sz="4400" b="1" dirty="0">
                <a:latin typeface="Times New Roman" pitchFamily="18" charset="0"/>
                <a:cs typeface="Times New Roman" pitchFamily="18" charset="0"/>
                <a:sym typeface="Symbol" panose="05050102010706020507" pitchFamily="18" charset="2"/>
              </a:rPr>
              <a:t>AMINOGLYCOSIDE ANTIBIOTICS</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39594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ii) Aminoglycoside antibiotics :</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Streptomycin</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Neomycin</a:t>
            </a:r>
            <a:r>
              <a:rPr lang="en-IN" sz="1800" dirty="0">
                <a:latin typeface="Times New Roman" pitchFamily="18" charset="0"/>
                <a:cs typeface="Times New Roman" pitchFamily="18" charset="0"/>
                <a:sym typeface="Symbol" panose="05050102010706020507" pitchFamily="18" charset="2"/>
              </a:rPr>
              <a:t>, Paramomycin, </a:t>
            </a:r>
            <a:r>
              <a:rPr lang="en-IN" sz="1800" dirty="0">
                <a:solidFill>
                  <a:srgbClr val="FF0000"/>
                </a:solidFill>
                <a:latin typeface="Times New Roman" pitchFamily="18" charset="0"/>
                <a:cs typeface="Times New Roman" pitchFamily="18" charset="0"/>
                <a:sym typeface="Symbol" panose="05050102010706020507" pitchFamily="18" charset="2"/>
              </a:rPr>
              <a:t>Kanamycin</a:t>
            </a:r>
            <a:r>
              <a:rPr lang="en-IN" sz="1800" dirty="0">
                <a:latin typeface="Times New Roman" pitchFamily="18" charset="0"/>
                <a:cs typeface="Times New Roman" pitchFamily="18" charset="0"/>
                <a:sym typeface="Symbol" panose="05050102010706020507" pitchFamily="18" charset="2"/>
              </a:rPr>
              <a:t>, Gentamycin,</a:t>
            </a:r>
          </a:p>
          <a:p>
            <a:pPr algn="l"/>
            <a:r>
              <a:rPr lang="en-IN" sz="1800" dirty="0">
                <a:latin typeface="Times New Roman" pitchFamily="18" charset="0"/>
                <a:cs typeface="Times New Roman" pitchFamily="18" charset="0"/>
                <a:sym typeface="Symbol" panose="05050102010706020507" pitchFamily="18" charset="2"/>
              </a:rPr>
              <a:t>                                                      Amikacin, Tobramycin, Netilmicin, Sisomicin, Spectinomycin.</a:t>
            </a:r>
          </a:p>
          <a:p>
            <a:r>
              <a:rPr lang="en-IN" sz="1800" dirty="0">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Aminoglycosides</a:t>
            </a:r>
            <a:r>
              <a:rPr lang="en-IN" sz="1800" dirty="0">
                <a:latin typeface="Times New Roman" pitchFamily="18" charset="0"/>
                <a:cs typeface="Times New Roman" pitchFamily="18" charset="0"/>
                <a:sym typeface="Symbol" panose="05050102010706020507" pitchFamily="18" charset="2"/>
              </a:rPr>
              <a:t> : These are </a:t>
            </a:r>
            <a:r>
              <a:rPr lang="en-IN" sz="1800" b="1" dirty="0">
                <a:latin typeface="Times New Roman" pitchFamily="18" charset="0"/>
                <a:cs typeface="Times New Roman" pitchFamily="18" charset="0"/>
                <a:sym typeface="Symbol" panose="05050102010706020507" pitchFamily="18" charset="2"/>
              </a:rPr>
              <a:t>amino sugars </a:t>
            </a:r>
            <a:r>
              <a:rPr lang="en-IN" sz="1800" dirty="0">
                <a:latin typeface="Times New Roman" pitchFamily="18" charset="0"/>
                <a:cs typeface="Times New Roman" pitchFamily="18" charset="0"/>
                <a:sym typeface="Symbol" panose="05050102010706020507" pitchFamily="18" charset="2"/>
              </a:rPr>
              <a:t>that are linked glycosidically. </a:t>
            </a:r>
          </a:p>
          <a:p>
            <a:pPr algn="l">
              <a:lnSpc>
                <a:spcPct val="150000"/>
              </a:lnSpc>
            </a:pPr>
            <a:r>
              <a:rPr lang="en-IN" sz="1800" b="1" dirty="0">
                <a:latin typeface="Times New Roman" pitchFamily="18" charset="0"/>
                <a:cs typeface="Times New Roman" pitchFamily="18" charset="0"/>
                <a:sym typeface="Symbol" panose="05050102010706020507" pitchFamily="18" charset="2"/>
              </a:rPr>
              <a:t>     Glycosides : </a:t>
            </a:r>
            <a:r>
              <a:rPr lang="en-IN" sz="1800" dirty="0">
                <a:latin typeface="Times New Roman" pitchFamily="18" charset="0"/>
                <a:cs typeface="Times New Roman" pitchFamily="18" charset="0"/>
                <a:sym typeface="Symbol" panose="05050102010706020507" pitchFamily="18" charset="2"/>
              </a:rPr>
              <a:t>Having two parts one is </a:t>
            </a:r>
            <a:r>
              <a:rPr lang="en-IN" sz="1800" b="1" dirty="0">
                <a:latin typeface="Times New Roman" pitchFamily="18" charset="0"/>
                <a:cs typeface="Times New Roman" pitchFamily="18" charset="0"/>
                <a:sym typeface="Symbol" panose="05050102010706020507" pitchFamily="18" charset="2"/>
              </a:rPr>
              <a:t>sugar part </a:t>
            </a:r>
            <a:r>
              <a:rPr lang="en-IN" sz="1800" dirty="0">
                <a:latin typeface="Times New Roman" pitchFamily="18" charset="0"/>
                <a:cs typeface="Times New Roman" pitchFamily="18" charset="0"/>
                <a:sym typeface="Symbol" panose="05050102010706020507" pitchFamily="18" charset="2"/>
              </a:rPr>
              <a:t>and another is </a:t>
            </a:r>
            <a:r>
              <a:rPr lang="en-IN" sz="1800" b="1" dirty="0">
                <a:latin typeface="Times New Roman" pitchFamily="18" charset="0"/>
                <a:cs typeface="Times New Roman" pitchFamily="18" charset="0"/>
                <a:sym typeface="Symbol" panose="05050102010706020507" pitchFamily="18" charset="2"/>
              </a:rPr>
              <a:t>Non sugar </a:t>
            </a:r>
            <a:r>
              <a:rPr lang="en-IN" sz="1800" dirty="0">
                <a:latin typeface="Times New Roman" pitchFamily="18" charset="0"/>
                <a:cs typeface="Times New Roman" pitchFamily="18" charset="0"/>
                <a:sym typeface="Symbol" panose="05050102010706020507" pitchFamily="18" charset="2"/>
              </a:rPr>
              <a:t>part that two are connected </a:t>
            </a:r>
          </a:p>
          <a:p>
            <a:pPr algn="l">
              <a:lnSpc>
                <a:spcPct val="150000"/>
              </a:lnSpc>
            </a:pPr>
            <a:r>
              <a:rPr lang="en-IN" sz="1800" dirty="0">
                <a:latin typeface="Times New Roman" pitchFamily="18" charset="0"/>
                <a:cs typeface="Times New Roman" pitchFamily="18" charset="0"/>
                <a:sym typeface="Symbol" panose="05050102010706020507" pitchFamily="18" charset="2"/>
              </a:rPr>
              <a:t>                           by means of </a:t>
            </a:r>
            <a:r>
              <a:rPr lang="en-IN" sz="1800" b="1" dirty="0">
                <a:latin typeface="Times New Roman" pitchFamily="18" charset="0"/>
                <a:cs typeface="Times New Roman" pitchFamily="18" charset="0"/>
                <a:sym typeface="Symbol" panose="05050102010706020507" pitchFamily="18" charset="2"/>
              </a:rPr>
              <a:t>glycosidic</a:t>
            </a:r>
            <a:r>
              <a:rPr lang="en-IN" sz="1800" dirty="0">
                <a:latin typeface="Times New Roman" pitchFamily="18" charset="0"/>
                <a:cs typeface="Times New Roman" pitchFamily="18" charset="0"/>
                <a:sym typeface="Symbol" panose="05050102010706020507" pitchFamily="18" charset="2"/>
              </a:rPr>
              <a:t> linkage or </a:t>
            </a:r>
            <a:r>
              <a:rPr lang="en-IN" sz="1800" b="1" dirty="0">
                <a:latin typeface="Times New Roman" pitchFamily="18" charset="0"/>
                <a:cs typeface="Times New Roman" pitchFamily="18" charset="0"/>
                <a:sym typeface="Symbol" panose="05050102010706020507" pitchFamily="18" charset="2"/>
              </a:rPr>
              <a:t>ether</a:t>
            </a:r>
            <a:r>
              <a:rPr lang="en-IN" sz="1800" dirty="0">
                <a:latin typeface="Times New Roman" pitchFamily="18" charset="0"/>
                <a:cs typeface="Times New Roman" pitchFamily="18" charset="0"/>
                <a:sym typeface="Symbol" panose="05050102010706020507" pitchFamily="18" charset="2"/>
              </a:rPr>
              <a:t> linkage.</a:t>
            </a:r>
          </a:p>
          <a:p>
            <a:pPr algn="l">
              <a:lnSpc>
                <a:spcPct val="150000"/>
              </a:lnSpc>
            </a:pP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Glucoside  : </a:t>
            </a:r>
            <a:r>
              <a:rPr lang="en-IN" sz="1800" dirty="0">
                <a:latin typeface="Times New Roman" pitchFamily="18" charset="0"/>
                <a:cs typeface="Times New Roman" pitchFamily="18" charset="0"/>
                <a:sym typeface="Symbol" panose="05050102010706020507" pitchFamily="18" charset="2"/>
              </a:rPr>
              <a:t>Glycoside has glucose (Sugar).</a:t>
            </a:r>
          </a:p>
          <a:p>
            <a:pPr algn="l">
              <a:lnSpc>
                <a:spcPct val="150000"/>
              </a:lnSpc>
            </a:pPr>
            <a:r>
              <a:rPr lang="en-IN" sz="1800" b="1" dirty="0">
                <a:latin typeface="Times New Roman" pitchFamily="18" charset="0"/>
                <a:cs typeface="Times New Roman" pitchFamily="18" charset="0"/>
                <a:sym typeface="Symbol" panose="05050102010706020507" pitchFamily="18" charset="2"/>
              </a:rPr>
              <a:t>      Aminoglycoside : </a:t>
            </a:r>
            <a:r>
              <a:rPr lang="en-IN" sz="1800" dirty="0">
                <a:latin typeface="Times New Roman" pitchFamily="18" charset="0"/>
                <a:cs typeface="Times New Roman" pitchFamily="18" charset="0"/>
                <a:sym typeface="Symbol" panose="05050102010706020507" pitchFamily="18" charset="2"/>
              </a:rPr>
              <a:t>Sugar is connected with amino that is amino sugar and it is having </a:t>
            </a:r>
            <a:r>
              <a:rPr lang="en-IN" sz="1800" b="1" dirty="0">
                <a:latin typeface="Times New Roman" pitchFamily="18" charset="0"/>
                <a:cs typeface="Times New Roman" pitchFamily="18" charset="0"/>
                <a:sym typeface="Symbol" panose="05050102010706020507" pitchFamily="18" charset="2"/>
              </a:rPr>
              <a:t>aminocyclitol moiety </a:t>
            </a:r>
            <a:r>
              <a:rPr lang="en-IN" sz="1800" dirty="0">
                <a:latin typeface="Times New Roman" pitchFamily="18" charset="0"/>
                <a:cs typeface="Times New Roman" pitchFamily="18" charset="0"/>
                <a:sym typeface="Symbol" panose="05050102010706020507" pitchFamily="18" charset="2"/>
              </a:rPr>
              <a:t>to</a:t>
            </a:r>
          </a:p>
          <a:p>
            <a:pPr algn="l">
              <a:lnSpc>
                <a:spcPct val="150000"/>
              </a:lnSpc>
            </a:pPr>
            <a:r>
              <a:rPr lang="en-IN" sz="1800" dirty="0">
                <a:latin typeface="Times New Roman" pitchFamily="18" charset="0"/>
                <a:cs typeface="Times New Roman" pitchFamily="18" charset="0"/>
                <a:sym typeface="Symbol" panose="05050102010706020507" pitchFamily="18" charset="2"/>
              </a:rPr>
              <a:t>                                    which amino sugars are linked glycosidically. </a:t>
            </a:r>
          </a:p>
          <a:p>
            <a:pPr algn="l">
              <a:lnSpc>
                <a:spcPct val="150000"/>
              </a:lnSpc>
            </a:pP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Amino cyclitol </a:t>
            </a:r>
            <a:r>
              <a:rPr lang="en-IN" sz="1800" dirty="0">
                <a:latin typeface="Times New Roman" pitchFamily="18" charset="0"/>
                <a:cs typeface="Times New Roman" pitchFamily="18" charset="0"/>
                <a:sym typeface="Symbol" panose="05050102010706020507" pitchFamily="18" charset="2"/>
              </a:rPr>
              <a:t>: Having carbon cycle that is connected with amino group (NH</a:t>
            </a:r>
            <a:r>
              <a:rPr lang="en-IN" sz="12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There fore Aminoglycosides</a:t>
            </a:r>
          </a:p>
          <a:p>
            <a:pPr algn="l">
              <a:lnSpc>
                <a:spcPct val="150000"/>
              </a:lnSpc>
            </a:pPr>
            <a:r>
              <a:rPr lang="en-IN" sz="1800" dirty="0">
                <a:latin typeface="Times New Roman" pitchFamily="18" charset="0"/>
                <a:cs typeface="Times New Roman" pitchFamily="18" charset="0"/>
                <a:sym typeface="Symbol" panose="05050102010706020507" pitchFamily="18" charset="2"/>
              </a:rPr>
              <a:t>                                  are called as </a:t>
            </a:r>
            <a:r>
              <a:rPr lang="en-IN" sz="1800" b="1" dirty="0">
                <a:latin typeface="Times New Roman" pitchFamily="18" charset="0"/>
                <a:cs typeface="Times New Roman" pitchFamily="18" charset="0"/>
                <a:sym typeface="Symbol" panose="05050102010706020507" pitchFamily="18" charset="2"/>
              </a:rPr>
              <a:t>Amino cyclitol antibiotics.</a:t>
            </a: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b="1" dirty="0"/>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8223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ii) Aminoglycoside antibiotics :</a:t>
            </a:r>
            <a:r>
              <a:rPr lang="en-IN" sz="1800" dirty="0">
                <a:latin typeface="Times New Roman" pitchFamily="18" charset="0"/>
                <a:cs typeface="Times New Roman" pitchFamily="18" charset="0"/>
                <a:sym typeface="Symbol" panose="05050102010706020507" pitchFamily="18" charset="2"/>
              </a:rPr>
              <a:t> Streptomycin, Neomycin, Paramomycin, Kanamycin, Gentamycin,</a:t>
            </a:r>
          </a:p>
          <a:p>
            <a:pPr algn="l"/>
            <a:r>
              <a:rPr lang="en-IN" sz="1800" dirty="0">
                <a:latin typeface="Times New Roman" pitchFamily="18" charset="0"/>
                <a:cs typeface="Times New Roman" pitchFamily="18" charset="0"/>
                <a:sym typeface="Symbol" panose="05050102010706020507" pitchFamily="18" charset="2"/>
              </a:rPr>
              <a:t>                                                      Amikacin, Tobramycin, Netilmicin, Sisomicin, Spectinomycin.</a:t>
            </a:r>
          </a:p>
          <a:p>
            <a:r>
              <a:rPr lang="en-IN" sz="1800" dirty="0">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Amino cyclitol </a:t>
            </a:r>
            <a:r>
              <a:rPr lang="en-IN" sz="1800" dirty="0">
                <a:latin typeface="Times New Roman" pitchFamily="18" charset="0"/>
                <a:cs typeface="Times New Roman" pitchFamily="18" charset="0"/>
                <a:sym typeface="Symbol" panose="05050102010706020507" pitchFamily="18" charset="2"/>
              </a:rPr>
              <a:t>: Having carbon cycle that is connected with amino group (NH</a:t>
            </a:r>
            <a:r>
              <a:rPr lang="en-IN" sz="12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There fore Aminoglycosides</a:t>
            </a:r>
          </a:p>
          <a:p>
            <a:pPr algn="l">
              <a:lnSpc>
                <a:spcPct val="150000"/>
              </a:lnSpc>
            </a:pPr>
            <a:r>
              <a:rPr lang="en-IN" sz="1800" dirty="0">
                <a:latin typeface="Times New Roman" pitchFamily="18" charset="0"/>
                <a:cs typeface="Times New Roman" pitchFamily="18" charset="0"/>
                <a:sym typeface="Symbol" panose="05050102010706020507" pitchFamily="18" charset="2"/>
              </a:rPr>
              <a:t>                                  are called as </a:t>
            </a:r>
            <a:r>
              <a:rPr lang="en-IN" sz="1800" b="1" dirty="0">
                <a:latin typeface="Times New Roman" pitchFamily="18" charset="0"/>
                <a:cs typeface="Times New Roman" pitchFamily="18" charset="0"/>
                <a:sym typeface="Symbol" panose="05050102010706020507" pitchFamily="18" charset="2"/>
              </a:rPr>
              <a:t>Amino cyclitol antibiotics.</a:t>
            </a:r>
          </a:p>
          <a:p>
            <a:pPr algn="l">
              <a:lnSpc>
                <a:spcPct val="150000"/>
              </a:lnSpc>
            </a:pPr>
            <a:r>
              <a:rPr lang="en-IN" sz="1800" b="1" dirty="0">
                <a:latin typeface="Times New Roman" pitchFamily="18" charset="0"/>
                <a:cs typeface="Times New Roman" pitchFamily="18" charset="0"/>
                <a:sym typeface="Symbol" panose="05050102010706020507" pitchFamily="18" charset="2"/>
              </a:rPr>
              <a:t>     Amino cyclitol moiety : </a:t>
            </a:r>
            <a:r>
              <a:rPr lang="en-IN" sz="1800" dirty="0">
                <a:latin typeface="Times New Roman" pitchFamily="18" charset="0"/>
                <a:cs typeface="Times New Roman" pitchFamily="18" charset="0"/>
                <a:sym typeface="Symbol" panose="05050102010706020507" pitchFamily="18" charset="2"/>
              </a:rPr>
              <a:t>1,3-diamino cyclohexane. That is central ring present in Aminoglycoside</a:t>
            </a:r>
            <a:r>
              <a:rPr lang="en-IN" sz="1800" b="1" dirty="0">
                <a:latin typeface="Times New Roman" pitchFamily="18" charset="0"/>
                <a:cs typeface="Times New Roman" pitchFamily="18" charset="0"/>
                <a:sym typeface="Symbol" panose="05050102010706020507" pitchFamily="18" charset="2"/>
              </a:rPr>
              <a:t>.</a:t>
            </a:r>
          </a:p>
          <a:p>
            <a:pPr algn="l">
              <a:lnSpc>
                <a:spcPct val="150000"/>
              </a:lnSpc>
            </a:pPr>
            <a:r>
              <a:rPr lang="en-IN" sz="1800" b="1" dirty="0">
                <a:latin typeface="Times New Roman" pitchFamily="18" charset="0"/>
                <a:cs typeface="Times New Roman" pitchFamily="18" charset="0"/>
                <a:sym typeface="Symbol" panose="05050102010706020507" pitchFamily="18" charset="2"/>
              </a:rPr>
              <a:t>     Central ring :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In case of Streptomycin </a:t>
            </a:r>
            <a:r>
              <a:rPr lang="en-IN" sz="1800" dirty="0">
                <a:latin typeface="Times New Roman" pitchFamily="18" charset="0"/>
                <a:cs typeface="Times New Roman" pitchFamily="18" charset="0"/>
                <a:sym typeface="Symbol" panose="05050102010706020507" pitchFamily="18" charset="2"/>
              </a:rPr>
              <a:t>the central ring is </a:t>
            </a:r>
            <a:r>
              <a:rPr lang="en-IN" sz="1800" b="1" dirty="0">
                <a:solidFill>
                  <a:srgbClr val="FF0000"/>
                </a:solidFill>
                <a:latin typeface="Times New Roman" pitchFamily="18" charset="0"/>
                <a:cs typeface="Times New Roman" pitchFamily="18" charset="0"/>
                <a:sym typeface="Symbol" panose="05050102010706020507" pitchFamily="18" charset="2"/>
              </a:rPr>
              <a:t>Streptidine</a:t>
            </a:r>
            <a:r>
              <a:rPr lang="en-IN" sz="1800" b="1" dirty="0">
                <a:latin typeface="Times New Roman" pitchFamily="18" charset="0"/>
                <a:cs typeface="Times New Roman" pitchFamily="18" charset="0"/>
                <a:sym typeface="Symbol" panose="05050102010706020507" pitchFamily="18" charset="2"/>
              </a:rPr>
              <a:t>.</a:t>
            </a:r>
          </a:p>
          <a:p>
            <a:pPr algn="l">
              <a:lnSpc>
                <a:spcPct val="150000"/>
              </a:lnSpc>
            </a:pPr>
            <a:r>
              <a:rPr lang="en-IN" sz="1800" b="1" dirty="0">
                <a:latin typeface="Times New Roman" pitchFamily="18" charset="0"/>
                <a:cs typeface="Times New Roman" pitchFamily="18" charset="0"/>
                <a:sym typeface="Symbol" panose="05050102010706020507" pitchFamily="18" charset="2"/>
              </a:rPr>
              <a:t>                                    For Neomycin, Gentamycin, Kanamycin and Tobramycin </a:t>
            </a:r>
            <a:r>
              <a:rPr lang="en-IN" sz="1800" dirty="0">
                <a:latin typeface="Times New Roman" pitchFamily="18" charset="0"/>
                <a:cs typeface="Times New Roman" pitchFamily="18" charset="0"/>
                <a:sym typeface="Symbol" panose="05050102010706020507" pitchFamily="18" charset="2"/>
              </a:rPr>
              <a:t>the central ring is </a:t>
            </a:r>
            <a:r>
              <a:rPr lang="en-IN" sz="1800" b="1" dirty="0">
                <a:latin typeface="Times New Roman" pitchFamily="18" charset="0"/>
                <a:cs typeface="Times New Roman" pitchFamily="18" charset="0"/>
                <a:sym typeface="Symbol" panose="05050102010706020507" pitchFamily="18" charset="2"/>
              </a:rPr>
              <a:t>Deoxy</a:t>
            </a:r>
          </a:p>
          <a:p>
            <a:pPr algn="l">
              <a:lnSpc>
                <a:spcPct val="150000"/>
              </a:lnSpc>
            </a:pPr>
            <a:r>
              <a:rPr lang="en-IN" sz="1800" b="1" dirty="0">
                <a:latin typeface="Times New Roman" pitchFamily="18" charset="0"/>
                <a:cs typeface="Times New Roman" pitchFamily="18" charset="0"/>
                <a:sym typeface="Symbol" panose="05050102010706020507" pitchFamily="18" charset="2"/>
              </a:rPr>
              <a:t>                                           streptomine.</a:t>
            </a:r>
          </a:p>
          <a:p>
            <a:pPr algn="l">
              <a:lnSpc>
                <a:spcPct val="150000"/>
              </a:lnSpc>
            </a:pPr>
            <a:r>
              <a:rPr lang="en-IN" sz="1800" b="1" dirty="0">
                <a:latin typeface="Times New Roman" pitchFamily="18" charset="0"/>
                <a:cs typeface="Times New Roman" pitchFamily="18" charset="0"/>
                <a:sym typeface="Symbol" panose="05050102010706020507" pitchFamily="18" charset="2"/>
              </a:rPr>
              <a:t>     Aminoglycoside : </a:t>
            </a:r>
            <a:r>
              <a:rPr lang="en-IN" sz="1800" dirty="0">
                <a:latin typeface="Times New Roman" pitchFamily="18" charset="0"/>
                <a:cs typeface="Times New Roman" pitchFamily="18" charset="0"/>
                <a:sym typeface="Symbol" panose="05050102010706020507" pitchFamily="18" charset="2"/>
              </a:rPr>
              <a:t>Having polybasic amino group that is linked to two or more amino sugars by means of a </a:t>
            </a:r>
          </a:p>
          <a:p>
            <a:pPr algn="l">
              <a:lnSpc>
                <a:spcPct val="150000"/>
              </a:lnSpc>
            </a:pPr>
            <a:r>
              <a:rPr lang="en-IN" sz="1800" dirty="0">
                <a:latin typeface="Times New Roman" pitchFamily="18" charset="0"/>
                <a:cs typeface="Times New Roman" pitchFamily="18" charset="0"/>
                <a:sym typeface="Symbol" panose="05050102010706020507" pitchFamily="18" charset="2"/>
              </a:rPr>
              <a:t>                                    glycosidic linkage or ether linkage.</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4705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ii) Aminoglycoside antibiotics :</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Streptomycin</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Neomycin</a:t>
            </a:r>
            <a:r>
              <a:rPr lang="en-IN" sz="1800" dirty="0">
                <a:latin typeface="Times New Roman" pitchFamily="18" charset="0"/>
                <a:cs typeface="Times New Roman" pitchFamily="18" charset="0"/>
                <a:sym typeface="Symbol" panose="05050102010706020507" pitchFamily="18" charset="2"/>
              </a:rPr>
              <a:t>, Paramomycin, </a:t>
            </a:r>
            <a:r>
              <a:rPr lang="en-IN" sz="1800" dirty="0">
                <a:solidFill>
                  <a:srgbClr val="FF0000"/>
                </a:solidFill>
                <a:latin typeface="Times New Roman" pitchFamily="18" charset="0"/>
                <a:cs typeface="Times New Roman" pitchFamily="18" charset="0"/>
                <a:sym typeface="Symbol" panose="05050102010706020507" pitchFamily="18" charset="2"/>
              </a:rPr>
              <a:t>Kanamycin</a:t>
            </a:r>
            <a:r>
              <a:rPr lang="en-IN" sz="1800" dirty="0">
                <a:latin typeface="Times New Roman" pitchFamily="18" charset="0"/>
                <a:cs typeface="Times New Roman" pitchFamily="18" charset="0"/>
                <a:sym typeface="Symbol" panose="05050102010706020507" pitchFamily="18" charset="2"/>
              </a:rPr>
              <a:t>, Gentamycin,</a:t>
            </a:r>
          </a:p>
          <a:p>
            <a:pPr algn="l"/>
            <a:r>
              <a:rPr lang="en-IN" sz="1800" dirty="0">
                <a:latin typeface="Times New Roman" pitchFamily="18" charset="0"/>
                <a:cs typeface="Times New Roman" pitchFamily="18" charset="0"/>
                <a:sym typeface="Symbol" panose="05050102010706020507" pitchFamily="18" charset="2"/>
              </a:rPr>
              <a:t>                                                      Amikacin, Tobramycin, Netilmicin, Sisomicin, Spectinomycin.</a:t>
            </a:r>
          </a:p>
          <a:p>
            <a:r>
              <a:rPr lang="en-IN" sz="1800" dirty="0">
                <a:latin typeface="Times New Roman" pitchFamily="18" charset="0"/>
                <a:cs typeface="Times New Roman" pitchFamily="18" charset="0"/>
                <a:sym typeface="Symbol" panose="05050102010706020507" pitchFamily="18" charset="2"/>
              </a:rPr>
              <a:t>.</a:t>
            </a:r>
          </a:p>
          <a:p>
            <a:pPr algn="l"/>
            <a:r>
              <a:rPr lang="en-IN" sz="1800" b="1" dirty="0">
                <a:latin typeface="Times New Roman" pitchFamily="18" charset="0"/>
                <a:cs typeface="Times New Roman" pitchFamily="18" charset="0"/>
                <a:sym typeface="Symbol" panose="05050102010706020507" pitchFamily="18" charset="2"/>
              </a:rPr>
              <a:t>    Aminoglycosides</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antibiotics </a:t>
            </a:r>
            <a:r>
              <a:rPr lang="en-IN" sz="1800" dirty="0">
                <a:latin typeface="Times New Roman" pitchFamily="18" charset="0"/>
                <a:cs typeface="Times New Roman" pitchFamily="18" charset="0"/>
                <a:sym typeface="Symbol" panose="05050102010706020507" pitchFamily="18" charset="2"/>
              </a:rPr>
              <a:t>: </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These are from the </a:t>
            </a:r>
            <a:r>
              <a:rPr lang="en-IN" sz="1800" b="1" dirty="0">
                <a:latin typeface="Times New Roman" pitchFamily="18" charset="0"/>
                <a:cs typeface="Times New Roman" pitchFamily="18" charset="0"/>
                <a:sym typeface="Symbol" panose="05050102010706020507" pitchFamily="18" charset="2"/>
              </a:rPr>
              <a:t>Actinomycetes</a:t>
            </a:r>
            <a:r>
              <a:rPr lang="en-IN" sz="1800" dirty="0">
                <a:latin typeface="Times New Roman" pitchFamily="18" charset="0"/>
                <a:cs typeface="Times New Roman" pitchFamily="18" charset="0"/>
                <a:sym typeface="Symbol" panose="05050102010706020507" pitchFamily="18" charset="2"/>
              </a:rPr>
              <a:t>, particularly from  the genus </a:t>
            </a:r>
            <a:r>
              <a:rPr lang="en-IN" sz="1800" b="1" dirty="0">
                <a:latin typeface="Times New Roman" pitchFamily="18" charset="0"/>
                <a:cs typeface="Times New Roman" pitchFamily="18" charset="0"/>
                <a:sym typeface="Symbol" panose="05050102010706020507" pitchFamily="18" charset="2"/>
              </a:rPr>
              <a:t>Streptomyces</a:t>
            </a:r>
            <a:r>
              <a:rPr lang="en-IN" sz="1800" dirty="0">
                <a:latin typeface="Times New Roman" pitchFamily="18" charset="0"/>
                <a:cs typeface="Times New Roman" pitchFamily="18" charset="0"/>
                <a:sym typeface="Symbol" panose="05050102010706020507" pitchFamily="18" charset="2"/>
              </a:rPr>
              <a:t>.</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All have one amino hexose and some have a pentose.</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Additionally each aminoglycosides contains highly substituted 1,3-diamino cyclohexane central ring.</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They are all basic, water soluble compounds or mixture of compounds.</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These are broad spectrum antibiotics, particularly effective against Gram –ve bacilli and Gram +ve Cocci.</a:t>
            </a:r>
          </a:p>
          <a:p>
            <a:pPr marL="285750" indent="-285750" algn="l">
              <a:lnSpc>
                <a:spcPct val="15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Streptomycin</a:t>
            </a:r>
            <a:r>
              <a:rPr lang="en-IN" sz="1800" dirty="0">
                <a:latin typeface="Times New Roman" pitchFamily="18" charset="0"/>
                <a:cs typeface="Times New Roman" pitchFamily="18" charset="0"/>
                <a:sym typeface="Symbol" panose="05050102010706020507" pitchFamily="18" charset="2"/>
              </a:rPr>
              <a:t> is particularly active against </a:t>
            </a:r>
            <a:r>
              <a:rPr lang="en-IN" sz="1800" b="1" dirty="0">
                <a:latin typeface="Times New Roman" pitchFamily="18" charset="0"/>
                <a:cs typeface="Times New Roman" pitchFamily="18" charset="0"/>
                <a:sym typeface="Symbol" panose="05050102010706020507" pitchFamily="18" charset="2"/>
              </a:rPr>
              <a:t>Mycobacterium tuberculosis</a:t>
            </a:r>
            <a:r>
              <a:rPr lang="en-IN" sz="1800" dirty="0">
                <a:latin typeface="Times New Roman" pitchFamily="18" charset="0"/>
                <a:cs typeface="Times New Roman" pitchFamily="18" charset="0"/>
                <a:sym typeface="Symbol" panose="05050102010706020507" pitchFamily="18" charset="2"/>
              </a:rPr>
              <a:t>.</a:t>
            </a:r>
          </a:p>
          <a:p>
            <a:pPr marL="285750" indent="-285750" algn="l">
              <a:lnSpc>
                <a:spcPct val="15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Paromomycin</a:t>
            </a:r>
            <a:r>
              <a:rPr lang="en-IN" sz="1800" dirty="0">
                <a:latin typeface="Times New Roman" pitchFamily="18" charset="0"/>
                <a:cs typeface="Times New Roman" pitchFamily="18" charset="0"/>
                <a:sym typeface="Symbol" panose="05050102010706020507" pitchFamily="18" charset="2"/>
              </a:rPr>
              <a:t> is used in </a:t>
            </a:r>
            <a:r>
              <a:rPr lang="en-IN" sz="1800" b="1" dirty="0">
                <a:latin typeface="Times New Roman" pitchFamily="18" charset="0"/>
                <a:cs typeface="Times New Roman" pitchFamily="18" charset="0"/>
                <a:sym typeface="Symbol" panose="05050102010706020507" pitchFamily="18" charset="2"/>
              </a:rPr>
              <a:t>Amoebic dysentery</a:t>
            </a:r>
            <a:r>
              <a:rPr lang="en-IN" sz="1800" dirty="0">
                <a:latin typeface="Times New Roman" pitchFamily="18" charset="0"/>
                <a:cs typeface="Times New Roman" pitchFamily="18" charset="0"/>
                <a:sym typeface="Symbol" panose="05050102010706020507" pitchFamily="18" charset="2"/>
              </a:rPr>
              <a:t>.</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80431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dirty="0">
                <a:latin typeface="Times New Roman" pitchFamily="18" charset="0"/>
                <a:cs typeface="Times New Roman" pitchFamily="18" charset="0"/>
                <a:sym typeface="Symbol" panose="05050102010706020507" pitchFamily="18" charset="2"/>
              </a:rPr>
              <a:t>.</a:t>
            </a:r>
          </a:p>
          <a:p>
            <a:r>
              <a:rPr lang="en-IN" sz="1800" b="1" dirty="0">
                <a:solidFill>
                  <a:srgbClr val="7030A0"/>
                </a:solidFill>
                <a:latin typeface="Times New Roman" pitchFamily="18" charset="0"/>
                <a:cs typeface="Times New Roman" pitchFamily="18" charset="0"/>
                <a:sym typeface="Symbol" panose="05050102010706020507" pitchFamily="18" charset="2"/>
              </a:rPr>
              <a:t>     MECHANISM OF ACTION </a:t>
            </a:r>
            <a:r>
              <a:rPr lang="en-IN" sz="1800" b="1" dirty="0">
                <a:latin typeface="Times New Roman" pitchFamily="18" charset="0"/>
                <a:cs typeface="Times New Roman" pitchFamily="18" charset="0"/>
                <a:sym typeface="Symbol" panose="05050102010706020507" pitchFamily="18" charset="2"/>
              </a:rPr>
              <a:t>OF AMINOGLYCOSIDES</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ANTIBIOTICS </a:t>
            </a:r>
            <a:r>
              <a:rPr lang="en-IN" sz="1800" dirty="0">
                <a:latin typeface="Times New Roman" pitchFamily="18" charset="0"/>
                <a:cs typeface="Times New Roman" pitchFamily="18" charset="0"/>
                <a:sym typeface="Symbol" panose="05050102010706020507" pitchFamily="18" charset="2"/>
              </a:rPr>
              <a:t> </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    They act directly on bacterial  ribosome to inhibit the initiation of protein synthesis and to interfere with </a:t>
            </a:r>
          </a:p>
          <a:p>
            <a:pPr algn="l">
              <a:lnSpc>
                <a:spcPct val="150000"/>
              </a:lnSpc>
            </a:pPr>
            <a:r>
              <a:rPr lang="en-IN" sz="1800" dirty="0">
                <a:latin typeface="Times New Roman" pitchFamily="18" charset="0"/>
                <a:cs typeface="Times New Roman" pitchFamily="18" charset="0"/>
                <a:sym typeface="Symbol" panose="05050102010706020507" pitchFamily="18" charset="2"/>
              </a:rPr>
              <a:t>         translation of the genetic message. </a:t>
            </a:r>
          </a:p>
          <a:p>
            <a:pPr marL="285750" indent="-285750" algn="l">
              <a:lnSpc>
                <a:spcPct val="15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    They bind to the 30S ribosomal subunit to form a complex that cannot initiate proper amino acid </a:t>
            </a:r>
          </a:p>
          <a:p>
            <a:pPr algn="l">
              <a:lnSpc>
                <a:spcPct val="150000"/>
              </a:lnSpc>
            </a:pPr>
            <a:r>
              <a:rPr lang="en-IN" sz="1800" dirty="0">
                <a:latin typeface="Times New Roman" pitchFamily="18" charset="0"/>
                <a:cs typeface="Times New Roman" pitchFamily="18" charset="0"/>
                <a:sym typeface="Symbol" panose="05050102010706020507" pitchFamily="18" charset="2"/>
              </a:rPr>
              <a:t>         polymerization.</a:t>
            </a:r>
          </a:p>
          <a:p>
            <a:pPr algn="l">
              <a:lnSpc>
                <a:spcPct val="150000"/>
              </a:lnSpc>
            </a:pP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39956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ii) Aminoglycoside antibiotics :</a:t>
            </a:r>
            <a:r>
              <a:rPr lang="en-IN" sz="1800" dirty="0">
                <a:latin typeface="Times New Roman" pitchFamily="18" charset="0"/>
                <a:cs typeface="Times New Roman" pitchFamily="18" charset="0"/>
                <a:sym typeface="Symbol" panose="05050102010706020507" pitchFamily="18" charset="2"/>
              </a:rPr>
              <a:t> </a:t>
            </a:r>
            <a:r>
              <a:rPr lang="en-IN" sz="1800" b="1" dirty="0">
                <a:solidFill>
                  <a:srgbClr val="FF0000"/>
                </a:solidFill>
                <a:latin typeface="Times New Roman" pitchFamily="18" charset="0"/>
                <a:cs typeface="Times New Roman" pitchFamily="18" charset="0"/>
                <a:sym typeface="Symbol" panose="05050102010706020507" pitchFamily="18" charset="2"/>
              </a:rPr>
              <a:t>Streptomycin</a:t>
            </a:r>
            <a:r>
              <a:rPr lang="en-IN" sz="1800" dirty="0">
                <a:latin typeface="Times New Roman" pitchFamily="18" charset="0"/>
                <a:cs typeface="Times New Roman" pitchFamily="18" charset="0"/>
                <a:sym typeface="Symbol" panose="05050102010706020507" pitchFamily="18" charset="2"/>
              </a:rPr>
              <a:t>, Neomycin, Paramomycin, Kanamycin, Gentamycin,</a:t>
            </a:r>
          </a:p>
          <a:p>
            <a:pPr algn="l"/>
            <a:r>
              <a:rPr lang="en-IN" sz="1800" dirty="0">
                <a:latin typeface="Times New Roman" pitchFamily="18" charset="0"/>
                <a:cs typeface="Times New Roman" pitchFamily="18" charset="0"/>
                <a:sym typeface="Symbol" panose="05050102010706020507" pitchFamily="18" charset="2"/>
              </a:rPr>
              <a:t>                                                      Amikacin, Tobramycin, Netilmicin, Sisomicin, Spectinomycin.</a:t>
            </a:r>
          </a:p>
          <a:p>
            <a:r>
              <a:rPr lang="en-IN" sz="1800" dirty="0">
                <a:latin typeface="Times New Roman" pitchFamily="18" charset="0"/>
                <a:cs typeface="Times New Roman" pitchFamily="18" charset="0"/>
                <a:sym typeface="Symbol" panose="05050102010706020507" pitchFamily="18" charset="2"/>
              </a:rPr>
              <a:t>.</a:t>
            </a:r>
          </a:p>
          <a:p>
            <a:pPr algn="l"/>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5020" y="1553915"/>
            <a:ext cx="6011238" cy="34117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8127" y="5077909"/>
            <a:ext cx="6542469" cy="1159098"/>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9063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ii) Aminoglycoside antibiotics :</a:t>
            </a:r>
            <a:r>
              <a:rPr lang="en-IN" sz="1800" dirty="0">
                <a:latin typeface="Times New Roman" pitchFamily="18" charset="0"/>
                <a:cs typeface="Times New Roman" pitchFamily="18" charset="0"/>
                <a:sym typeface="Symbol" panose="05050102010706020507" pitchFamily="18" charset="2"/>
              </a:rPr>
              <a:t> Streptomycin, </a:t>
            </a:r>
            <a:r>
              <a:rPr lang="en-IN" sz="1800" b="1" dirty="0">
                <a:solidFill>
                  <a:srgbClr val="FF0000"/>
                </a:solidFill>
                <a:latin typeface="Times New Roman" pitchFamily="18" charset="0"/>
                <a:cs typeface="Times New Roman" pitchFamily="18" charset="0"/>
                <a:sym typeface="Symbol" panose="05050102010706020507" pitchFamily="18" charset="2"/>
              </a:rPr>
              <a:t>Neomycin</a:t>
            </a:r>
            <a:r>
              <a:rPr lang="en-IN" sz="1800" dirty="0">
                <a:latin typeface="Times New Roman" pitchFamily="18" charset="0"/>
                <a:cs typeface="Times New Roman" pitchFamily="18" charset="0"/>
                <a:sym typeface="Symbol" panose="05050102010706020507" pitchFamily="18" charset="2"/>
              </a:rPr>
              <a:t>, Paramomycin, Kanamycin, Gentamycin,</a:t>
            </a:r>
          </a:p>
          <a:p>
            <a:pPr algn="l"/>
            <a:r>
              <a:rPr lang="en-IN" sz="1800" dirty="0">
                <a:latin typeface="Times New Roman" pitchFamily="18" charset="0"/>
                <a:cs typeface="Times New Roman" pitchFamily="18" charset="0"/>
                <a:sym typeface="Symbol" panose="05050102010706020507" pitchFamily="18" charset="2"/>
              </a:rPr>
              <a:t>                                                      Amikacin, Tobramycin, Netilmicin, Sisomicin, Spectinomycin.</a:t>
            </a:r>
          </a:p>
          <a:p>
            <a:r>
              <a:rPr lang="en-IN" sz="1800" dirty="0">
                <a:latin typeface="Times New Roman" pitchFamily="18" charset="0"/>
                <a:cs typeface="Times New Roman" pitchFamily="18" charset="0"/>
                <a:sym typeface="Symbol" panose="05050102010706020507" pitchFamily="18" charset="2"/>
              </a:rPr>
              <a:t>.</a:t>
            </a:r>
          </a:p>
          <a:p>
            <a:pPr algn="l"/>
            <a:r>
              <a:rPr lang="en-IN" sz="18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                                        Use : </a:t>
            </a:r>
            <a:r>
              <a:rPr lang="en-IN" sz="1800" dirty="0">
                <a:latin typeface="Times New Roman" pitchFamily="18" charset="0"/>
                <a:cs typeface="Times New Roman" pitchFamily="18" charset="0"/>
                <a:sym typeface="Symbol" panose="05050102010706020507" pitchFamily="18" charset="2"/>
              </a:rPr>
              <a:t>It is used for the treatment of GI infections, dermatological infections.</a:t>
            </a: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0610" y="1648496"/>
            <a:ext cx="6670780" cy="426290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742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ii) Aminoglycoside antibiotics :</a:t>
            </a:r>
            <a:r>
              <a:rPr lang="en-IN" sz="1800" dirty="0">
                <a:latin typeface="Times New Roman" pitchFamily="18" charset="0"/>
                <a:cs typeface="Times New Roman" pitchFamily="18" charset="0"/>
                <a:sym typeface="Symbol" panose="05050102010706020507" pitchFamily="18" charset="2"/>
              </a:rPr>
              <a:t> Streptomycin, Neomycin, Paramomycin, </a:t>
            </a:r>
            <a:r>
              <a:rPr lang="en-IN" sz="1800" b="1" dirty="0">
                <a:solidFill>
                  <a:srgbClr val="FF0000"/>
                </a:solidFill>
                <a:latin typeface="Times New Roman" pitchFamily="18" charset="0"/>
                <a:cs typeface="Times New Roman" pitchFamily="18" charset="0"/>
                <a:sym typeface="Symbol" panose="05050102010706020507" pitchFamily="18" charset="2"/>
              </a:rPr>
              <a:t>Kanamycin</a:t>
            </a:r>
            <a:r>
              <a:rPr lang="en-IN" sz="1800" dirty="0">
                <a:latin typeface="Times New Roman" pitchFamily="18" charset="0"/>
                <a:cs typeface="Times New Roman" pitchFamily="18" charset="0"/>
                <a:sym typeface="Symbol" panose="05050102010706020507" pitchFamily="18" charset="2"/>
              </a:rPr>
              <a:t>, Gentamycin,</a:t>
            </a:r>
          </a:p>
          <a:p>
            <a:pPr algn="l"/>
            <a:r>
              <a:rPr lang="en-IN" sz="1800" dirty="0">
                <a:latin typeface="Times New Roman" pitchFamily="18" charset="0"/>
                <a:cs typeface="Times New Roman" pitchFamily="18" charset="0"/>
                <a:sym typeface="Symbol" panose="05050102010706020507" pitchFamily="18" charset="2"/>
              </a:rPr>
              <a:t>                                                      Amikacin, Tobramycin, Netilmicin, Sisomicin, Spectinomycin.</a:t>
            </a:r>
          </a:p>
          <a:p>
            <a:r>
              <a:rPr lang="en-IN" sz="1800" dirty="0">
                <a:latin typeface="Times New Roman" pitchFamily="18" charset="0"/>
                <a:cs typeface="Times New Roman" pitchFamily="18" charset="0"/>
                <a:sym typeface="Symbol" panose="05050102010706020507" pitchFamily="18" charset="2"/>
              </a:rPr>
              <a:t>.</a:t>
            </a:r>
          </a:p>
          <a:p>
            <a:pPr algn="l"/>
            <a:r>
              <a:rPr lang="en-IN" sz="18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7746" y="1674254"/>
            <a:ext cx="6245614" cy="4675030"/>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075472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ii) Aminoglycoside antibiotics :</a:t>
            </a:r>
            <a:r>
              <a:rPr lang="en-IN" sz="1800" dirty="0">
                <a:latin typeface="Times New Roman" pitchFamily="18" charset="0"/>
                <a:cs typeface="Times New Roman" pitchFamily="18" charset="0"/>
                <a:sym typeface="Symbol" panose="05050102010706020507" pitchFamily="18" charset="2"/>
              </a:rPr>
              <a:t> Streptomycin, Neomycin, Paramomycin, Kanamycin, </a:t>
            </a:r>
            <a:r>
              <a:rPr lang="en-IN" sz="1800" b="1" dirty="0">
                <a:latin typeface="Times New Roman" pitchFamily="18" charset="0"/>
                <a:cs typeface="Times New Roman" pitchFamily="18" charset="0"/>
                <a:sym typeface="Symbol" panose="05050102010706020507" pitchFamily="18" charset="2"/>
              </a:rPr>
              <a:t>Gentamycin</a:t>
            </a:r>
            <a:r>
              <a:rPr lang="en-IN" sz="1800" dirty="0">
                <a:latin typeface="Times New Roman" pitchFamily="18" charset="0"/>
                <a:cs typeface="Times New Roman" pitchFamily="18" charset="0"/>
                <a:sym typeface="Symbol" panose="05050102010706020507" pitchFamily="18" charset="2"/>
              </a:rPr>
              <a:t>,</a:t>
            </a:r>
          </a:p>
          <a:p>
            <a:pPr algn="l"/>
            <a:r>
              <a:rPr lang="en-IN" sz="1800" dirty="0">
                <a:latin typeface="Times New Roman" pitchFamily="18" charset="0"/>
                <a:cs typeface="Times New Roman" pitchFamily="18" charset="0"/>
                <a:sym typeface="Symbol" panose="05050102010706020507" pitchFamily="18" charset="2"/>
              </a:rPr>
              <a:t>                                                      Amikacin, Tobramycin, Netilmicin, Sisomicin, Spectinomycin.</a:t>
            </a:r>
          </a:p>
          <a:p>
            <a:r>
              <a:rPr lang="en-IN" sz="1800" dirty="0">
                <a:latin typeface="Times New Roman" pitchFamily="18" charset="0"/>
                <a:cs typeface="Times New Roman" pitchFamily="18" charset="0"/>
                <a:sym typeface="Symbol" panose="05050102010706020507" pitchFamily="18" charset="2"/>
              </a:rPr>
              <a:t>.</a:t>
            </a:r>
          </a:p>
          <a:p>
            <a:pPr algn="l"/>
            <a:r>
              <a:rPr lang="en-IN" sz="18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05100" y="1553916"/>
            <a:ext cx="5981800" cy="4795368"/>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691270" y="6457227"/>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87614929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ii) Aminoglycoside antibiotics :</a:t>
            </a:r>
            <a:r>
              <a:rPr lang="en-IN" sz="1800" dirty="0">
                <a:latin typeface="Times New Roman" pitchFamily="18" charset="0"/>
                <a:cs typeface="Times New Roman" pitchFamily="18" charset="0"/>
                <a:sym typeface="Symbol" panose="05050102010706020507" pitchFamily="18" charset="2"/>
              </a:rPr>
              <a:t> Streptomycin, Neomycin, Paramomycin, Kanamycin, Gentamycin,</a:t>
            </a:r>
          </a:p>
          <a:p>
            <a:pPr algn="l"/>
            <a:r>
              <a:rPr lang="en-IN" sz="1800" dirty="0">
                <a:latin typeface="Times New Roman" pitchFamily="18" charset="0"/>
                <a:cs typeface="Times New Roman" pitchFamily="18" charset="0"/>
                <a:sym typeface="Symbol" panose="05050102010706020507" pitchFamily="18" charset="2"/>
              </a:rPr>
              <a:t>                                                      Amikacin, </a:t>
            </a:r>
            <a:r>
              <a:rPr lang="en-IN" sz="1800" b="1" dirty="0">
                <a:latin typeface="Times New Roman" pitchFamily="18" charset="0"/>
                <a:cs typeface="Times New Roman" pitchFamily="18" charset="0"/>
                <a:sym typeface="Symbol" panose="05050102010706020507" pitchFamily="18" charset="2"/>
              </a:rPr>
              <a:t>Tobramycin</a:t>
            </a:r>
            <a:r>
              <a:rPr lang="en-IN" sz="1800" dirty="0">
                <a:latin typeface="Times New Roman" pitchFamily="18" charset="0"/>
                <a:cs typeface="Times New Roman" pitchFamily="18" charset="0"/>
                <a:sym typeface="Symbol" panose="05050102010706020507" pitchFamily="18" charset="2"/>
              </a:rPr>
              <a:t>, Netilmicin, Sisomicin, Spectinomycin.</a:t>
            </a:r>
          </a:p>
          <a:p>
            <a:r>
              <a:rPr lang="en-IN" sz="1800" dirty="0">
                <a:latin typeface="Times New Roman" pitchFamily="18" charset="0"/>
                <a:cs typeface="Times New Roman" pitchFamily="18" charset="0"/>
                <a:sym typeface="Symbol" panose="05050102010706020507" pitchFamily="18" charset="2"/>
              </a:rPr>
              <a:t>.</a:t>
            </a:r>
          </a:p>
          <a:p>
            <a:pPr algn="l"/>
            <a:r>
              <a:rPr lang="en-IN" sz="18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Use : </a:t>
            </a:r>
            <a:r>
              <a:rPr lang="en-IN" sz="1500" dirty="0">
                <a:latin typeface="Times New Roman" pitchFamily="18" charset="0"/>
                <a:cs typeface="Times New Roman" pitchFamily="18" charset="0"/>
                <a:sym typeface="Symbol" panose="05050102010706020507" pitchFamily="18" charset="2"/>
              </a:rPr>
              <a:t>It is effective against strains of bacteria that are resistant to other aminoglycoside antibiotics.</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9209" y="1687132"/>
            <a:ext cx="5353582" cy="4211392"/>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991377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ii) Aminoglycoside antibiotics :</a:t>
            </a:r>
            <a:r>
              <a:rPr lang="en-IN" sz="1800" dirty="0">
                <a:latin typeface="Times New Roman" pitchFamily="18" charset="0"/>
                <a:cs typeface="Times New Roman" pitchFamily="18" charset="0"/>
                <a:sym typeface="Symbol" panose="05050102010706020507" pitchFamily="18" charset="2"/>
              </a:rPr>
              <a:t> Streptomycin, Neomycin, Paramomycin, Kanamycin, Gentamycin,</a:t>
            </a:r>
          </a:p>
          <a:p>
            <a:pPr algn="l"/>
            <a:r>
              <a:rPr lang="en-IN" sz="1800" dirty="0">
                <a:latin typeface="Times New Roman" pitchFamily="18" charset="0"/>
                <a:cs typeface="Times New Roman" pitchFamily="18" charset="0"/>
                <a:sym typeface="Symbol" panose="05050102010706020507" pitchFamily="18" charset="2"/>
              </a:rPr>
              <a:t>                                                      Amikacin, Tobramycin, </a:t>
            </a:r>
            <a:r>
              <a:rPr lang="en-IN" sz="1800" b="1" dirty="0">
                <a:latin typeface="Times New Roman" pitchFamily="18" charset="0"/>
                <a:cs typeface="Times New Roman" pitchFamily="18" charset="0"/>
                <a:sym typeface="Symbol" panose="05050102010706020507" pitchFamily="18" charset="2"/>
              </a:rPr>
              <a:t>Netilmicin</a:t>
            </a:r>
            <a:r>
              <a:rPr lang="en-IN" sz="1800" dirty="0">
                <a:latin typeface="Times New Roman" pitchFamily="18" charset="0"/>
                <a:cs typeface="Times New Roman" pitchFamily="18" charset="0"/>
                <a:sym typeface="Symbol" panose="05050102010706020507" pitchFamily="18" charset="2"/>
              </a:rPr>
              <a:t>, Sisomicin, Spectinomycin.</a:t>
            </a:r>
          </a:p>
          <a:p>
            <a:r>
              <a:rPr lang="en-IN" sz="1800" dirty="0">
                <a:latin typeface="Times New Roman" pitchFamily="18" charset="0"/>
                <a:cs typeface="Times New Roman" pitchFamily="18" charset="0"/>
                <a:sym typeface="Symbol" panose="05050102010706020507" pitchFamily="18" charset="2"/>
              </a:rPr>
              <a:t>.</a:t>
            </a:r>
          </a:p>
          <a:p>
            <a:pPr algn="l"/>
            <a:r>
              <a:rPr lang="en-IN" sz="18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6676" y="1677507"/>
            <a:ext cx="9337184" cy="456872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448316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r>
              <a:rPr lang="en-IN" sz="4800" b="1" dirty="0">
                <a:latin typeface="Times New Roman" pitchFamily="18" charset="0"/>
                <a:cs typeface="Times New Roman" pitchFamily="18" charset="0"/>
                <a:sym typeface="Symbol" panose="05050102010706020507" pitchFamily="18" charset="2"/>
              </a:rPr>
              <a:t>TETRACYCLINES</a:t>
            </a: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7125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iii)  Tetracyclines                        : </a:t>
            </a:r>
            <a:r>
              <a:rPr lang="en-IN" sz="6400" dirty="0">
                <a:solidFill>
                  <a:srgbClr val="FF0000"/>
                </a:solidFill>
                <a:latin typeface="Times New Roman" pitchFamily="18" charset="0"/>
                <a:cs typeface="Times New Roman" pitchFamily="18" charset="0"/>
                <a:sym typeface="Symbol" panose="05050102010706020507" pitchFamily="18" charset="2"/>
              </a:rPr>
              <a:t>Tetracyclines, Chlortetracyclines</a:t>
            </a:r>
            <a:r>
              <a:rPr lang="en-IN" sz="6400" dirty="0">
                <a:latin typeface="Times New Roman" pitchFamily="18" charset="0"/>
                <a:cs typeface="Times New Roman" pitchFamily="18" charset="0"/>
                <a:sym typeface="Symbol" panose="05050102010706020507" pitchFamily="18" charset="2"/>
              </a:rPr>
              <a:t>, Rolitetracyclines, </a:t>
            </a:r>
            <a:r>
              <a:rPr lang="en-IN" sz="6400" dirty="0">
                <a:solidFill>
                  <a:srgbClr val="FF0000"/>
                </a:solidFill>
                <a:latin typeface="Times New Roman" pitchFamily="18" charset="0"/>
                <a:cs typeface="Times New Roman" pitchFamily="18" charset="0"/>
                <a:sym typeface="Symbol" panose="05050102010706020507" pitchFamily="18" charset="2"/>
              </a:rPr>
              <a:t>Oxytetracyclines</a:t>
            </a:r>
            <a:r>
              <a:rPr lang="en-IN" sz="6400" dirty="0">
                <a:latin typeface="Times New Roman" pitchFamily="18" charset="0"/>
                <a:cs typeface="Times New Roman" pitchFamily="18" charset="0"/>
                <a:sym typeface="Symbol" panose="05050102010706020507" pitchFamily="18" charset="2"/>
              </a:rPr>
              <a:t>,</a:t>
            </a:r>
          </a:p>
          <a:p>
            <a:pPr algn="l"/>
            <a:r>
              <a:rPr lang="en-IN" sz="6400" dirty="0">
                <a:latin typeface="Times New Roman" pitchFamily="18" charset="0"/>
                <a:cs typeface="Times New Roman" pitchFamily="18" charset="0"/>
                <a:sym typeface="Symbol" panose="05050102010706020507" pitchFamily="18" charset="2"/>
              </a:rPr>
              <a:t>                                                       Methacyclines, Demeclocyclines, Meclocyclines, </a:t>
            </a:r>
            <a:r>
              <a:rPr lang="en-IN" sz="6400" dirty="0">
                <a:solidFill>
                  <a:srgbClr val="FF0000"/>
                </a:solidFill>
                <a:latin typeface="Times New Roman" pitchFamily="18" charset="0"/>
                <a:cs typeface="Times New Roman" pitchFamily="18" charset="0"/>
                <a:sym typeface="Symbol" panose="05050102010706020507" pitchFamily="18" charset="2"/>
              </a:rPr>
              <a:t>Doxycyclines, minocycline.</a:t>
            </a:r>
          </a:p>
          <a:p>
            <a:pPr algn="l"/>
            <a:endParaRPr lang="en-IN" sz="6400"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      Tetracyclines : </a:t>
            </a:r>
          </a:p>
          <a:p>
            <a:pPr algn="l"/>
            <a:endParaRPr lang="en-IN" sz="64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r>
              <a:rPr lang="en-IN" sz="6400" dirty="0">
                <a:latin typeface="Times New Roman" pitchFamily="18" charset="0"/>
                <a:cs typeface="Times New Roman" pitchFamily="18" charset="0"/>
                <a:sym typeface="Symbol" panose="05050102010706020507" pitchFamily="18" charset="2"/>
              </a:rPr>
              <a:t> Tetracyclines are obtained by </a:t>
            </a:r>
            <a:r>
              <a:rPr lang="en-IN" sz="6400" dirty="0">
                <a:solidFill>
                  <a:srgbClr val="7030A0"/>
                </a:solidFill>
                <a:latin typeface="Times New Roman" pitchFamily="18" charset="0"/>
                <a:cs typeface="Times New Roman" pitchFamily="18" charset="0"/>
                <a:sym typeface="Symbol" panose="05050102010706020507" pitchFamily="18" charset="2"/>
              </a:rPr>
              <a:t>fermentation</a:t>
            </a:r>
            <a:r>
              <a:rPr lang="en-IN" sz="6400" dirty="0">
                <a:latin typeface="Times New Roman" pitchFamily="18" charset="0"/>
                <a:cs typeface="Times New Roman" pitchFamily="18" charset="0"/>
                <a:sym typeface="Symbol" panose="05050102010706020507" pitchFamily="18" charset="2"/>
              </a:rPr>
              <a:t> from </a:t>
            </a:r>
            <a:r>
              <a:rPr lang="en-IN" sz="6400" dirty="0">
                <a:solidFill>
                  <a:srgbClr val="FF0000"/>
                </a:solidFill>
                <a:latin typeface="Times New Roman" pitchFamily="18" charset="0"/>
                <a:cs typeface="Times New Roman" pitchFamily="18" charset="0"/>
                <a:sym typeface="Symbol" panose="05050102010706020507" pitchFamily="18" charset="2"/>
              </a:rPr>
              <a:t>Streptomyces</a:t>
            </a:r>
            <a:r>
              <a:rPr lang="en-IN" sz="6400" dirty="0">
                <a:latin typeface="Times New Roman" pitchFamily="18" charset="0"/>
                <a:cs typeface="Times New Roman" pitchFamily="18" charset="0"/>
                <a:sym typeface="Symbol" panose="05050102010706020507" pitchFamily="18" charset="2"/>
              </a:rPr>
              <a:t> or by chemical transformation </a:t>
            </a:r>
            <a:r>
              <a:rPr lang="en-IN" sz="6400" dirty="0">
                <a:solidFill>
                  <a:srgbClr val="00B050"/>
                </a:solidFill>
                <a:latin typeface="Times New Roman" pitchFamily="18" charset="0"/>
                <a:cs typeface="Times New Roman" pitchFamily="18" charset="0"/>
                <a:sym typeface="Symbol" panose="05050102010706020507" pitchFamily="18" charset="2"/>
              </a:rPr>
              <a:t>of natural products</a:t>
            </a:r>
            <a:r>
              <a:rPr lang="en-IN" sz="6400" dirty="0">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r>
              <a:rPr lang="en-IN" sz="6400" dirty="0">
                <a:latin typeface="Times New Roman" pitchFamily="18" charset="0"/>
                <a:cs typeface="Times New Roman" pitchFamily="18" charset="0"/>
                <a:sym typeface="Symbol" panose="05050102010706020507" pitchFamily="18" charset="2"/>
              </a:rPr>
              <a:t> They are derivatives of an </a:t>
            </a:r>
            <a:r>
              <a:rPr lang="en-IN" sz="6400" b="1" dirty="0">
                <a:solidFill>
                  <a:srgbClr val="C00000"/>
                </a:solidFill>
                <a:latin typeface="Times New Roman" pitchFamily="18" charset="0"/>
                <a:cs typeface="Times New Roman" pitchFamily="18" charset="0"/>
                <a:sym typeface="Symbol" panose="05050102010706020507" pitchFamily="18" charset="2"/>
              </a:rPr>
              <a:t>Octahydro</a:t>
            </a:r>
            <a:r>
              <a:rPr lang="en-IN" sz="6400" b="1" u="sng" dirty="0">
                <a:solidFill>
                  <a:srgbClr val="C00000"/>
                </a:solidFill>
                <a:latin typeface="Times New Roman" pitchFamily="18" charset="0"/>
                <a:cs typeface="Times New Roman" pitchFamily="18" charset="0"/>
                <a:sym typeface="Symbol" panose="05050102010706020507" pitchFamily="18" charset="2"/>
              </a:rPr>
              <a:t>naphthacene</a:t>
            </a:r>
            <a:r>
              <a:rPr lang="en-IN" sz="6400" dirty="0">
                <a:latin typeface="Times New Roman" pitchFamily="18" charset="0"/>
                <a:cs typeface="Times New Roman" pitchFamily="18" charset="0"/>
                <a:sym typeface="Symbol" panose="05050102010706020507" pitchFamily="18" charset="2"/>
              </a:rPr>
              <a:t>, a hydrocarbon system that comprises four annulated six member rings.</a:t>
            </a: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r>
              <a:rPr lang="en-IN" sz="6400" dirty="0">
                <a:latin typeface="Times New Roman" pitchFamily="18" charset="0"/>
                <a:cs typeface="Times New Roman" pitchFamily="18" charset="0"/>
                <a:sym typeface="Symbol" panose="05050102010706020507" pitchFamily="18" charset="2"/>
              </a:rPr>
              <a:t>  The first member of the tetracycline group of antibiotic is </a:t>
            </a:r>
            <a:r>
              <a:rPr lang="en-IN" sz="6400" b="1" dirty="0">
                <a:latin typeface="Times New Roman" pitchFamily="18" charset="0"/>
                <a:cs typeface="Times New Roman" pitchFamily="18" charset="0"/>
                <a:sym typeface="Symbol" panose="05050102010706020507" pitchFamily="18" charset="2"/>
              </a:rPr>
              <a:t>Chlortetracycline</a:t>
            </a:r>
            <a:r>
              <a:rPr lang="en-IN" sz="6400" dirty="0">
                <a:latin typeface="Times New Roman" pitchFamily="18" charset="0"/>
                <a:cs typeface="Times New Roman" pitchFamily="18" charset="0"/>
                <a:sym typeface="Symbol" panose="05050102010706020507" pitchFamily="18" charset="2"/>
              </a:rPr>
              <a:t> (1948) from the culture of </a:t>
            </a:r>
            <a:r>
              <a:rPr lang="en-IN" sz="6400" dirty="0">
                <a:solidFill>
                  <a:srgbClr val="FF0000"/>
                </a:solidFill>
                <a:latin typeface="Times New Roman" pitchFamily="18" charset="0"/>
                <a:cs typeface="Times New Roman" pitchFamily="18" charset="0"/>
                <a:sym typeface="Symbol" panose="05050102010706020507" pitchFamily="18" charset="2"/>
              </a:rPr>
              <a:t>Streptomyces </a:t>
            </a:r>
          </a:p>
          <a:p>
            <a:pPr algn="l"/>
            <a:r>
              <a:rPr lang="en-IN" sz="6400" dirty="0">
                <a:solidFill>
                  <a:srgbClr val="FF0000"/>
                </a:solidFill>
                <a:latin typeface="Times New Roman" pitchFamily="18" charset="0"/>
                <a:cs typeface="Times New Roman" pitchFamily="18" charset="0"/>
                <a:sym typeface="Symbol" panose="05050102010706020507" pitchFamily="18" charset="2"/>
              </a:rPr>
              <a:t>       </a:t>
            </a:r>
            <a:r>
              <a:rPr lang="en-IN" sz="6400" dirty="0" err="1">
                <a:solidFill>
                  <a:srgbClr val="FF0000"/>
                </a:solidFill>
                <a:latin typeface="Times New Roman" pitchFamily="18" charset="0"/>
                <a:cs typeface="Times New Roman" pitchFamily="18" charset="0"/>
                <a:sym typeface="Symbol" panose="05050102010706020507" pitchFamily="18" charset="2"/>
              </a:rPr>
              <a:t>aureofaciens</a:t>
            </a:r>
            <a:r>
              <a:rPr lang="en-IN" sz="6400" dirty="0">
                <a:solidFill>
                  <a:srgbClr val="FF0000"/>
                </a:solidFill>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
            </a:pPr>
            <a:r>
              <a:rPr lang="en-IN" sz="6400" dirty="0">
                <a:latin typeface="Times New Roman" pitchFamily="18" charset="0"/>
                <a:cs typeface="Times New Roman" pitchFamily="18" charset="0"/>
                <a:sym typeface="Symbol" panose="05050102010706020507" pitchFamily="18" charset="2"/>
              </a:rPr>
              <a:t>  </a:t>
            </a:r>
            <a:r>
              <a:rPr lang="en-IN" sz="6400" b="1" dirty="0">
                <a:latin typeface="Times New Roman" pitchFamily="18" charset="0"/>
                <a:cs typeface="Times New Roman" pitchFamily="18" charset="0"/>
                <a:sym typeface="Symbol" panose="05050102010706020507" pitchFamily="18" charset="2"/>
              </a:rPr>
              <a:t>Later Oxytetracycline </a:t>
            </a:r>
            <a:r>
              <a:rPr lang="en-IN" sz="6400" dirty="0">
                <a:latin typeface="Times New Roman" pitchFamily="18" charset="0"/>
                <a:cs typeface="Times New Roman" pitchFamily="18" charset="0"/>
                <a:sym typeface="Symbol" panose="05050102010706020507" pitchFamily="18" charset="2"/>
              </a:rPr>
              <a:t>was isolated from </a:t>
            </a:r>
            <a:r>
              <a:rPr lang="en-IN" sz="6400" dirty="0">
                <a:solidFill>
                  <a:srgbClr val="FF0000"/>
                </a:solidFill>
                <a:latin typeface="Times New Roman" pitchFamily="18" charset="0"/>
                <a:cs typeface="Times New Roman" pitchFamily="18" charset="0"/>
                <a:sym typeface="Symbol" panose="05050102010706020507" pitchFamily="18" charset="2"/>
              </a:rPr>
              <a:t>Streptomyces </a:t>
            </a:r>
            <a:r>
              <a:rPr lang="en-IN" sz="6400" dirty="0" err="1">
                <a:solidFill>
                  <a:srgbClr val="FF0000"/>
                </a:solidFill>
                <a:latin typeface="Times New Roman" pitchFamily="18" charset="0"/>
                <a:cs typeface="Times New Roman" pitchFamily="18" charset="0"/>
                <a:sym typeface="Symbol" panose="05050102010706020507" pitchFamily="18" charset="2"/>
              </a:rPr>
              <a:t>rimosus</a:t>
            </a:r>
            <a:r>
              <a:rPr lang="en-IN" sz="6400" dirty="0">
                <a:solidFill>
                  <a:srgbClr val="FF0000"/>
                </a:solidFill>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
            </a:pPr>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r>
              <a:rPr lang="en-IN" sz="6400" dirty="0">
                <a:latin typeface="Times New Roman" pitchFamily="18" charset="0"/>
                <a:cs typeface="Times New Roman" pitchFamily="18" charset="0"/>
                <a:sym typeface="Symbol" panose="05050102010706020507" pitchFamily="18" charset="2"/>
              </a:rPr>
              <a:t>  Tetracyclines are broad spectrum antibiotics, active against Gram +ve &amp; Gram- ve bacteria and also Spirochetes,</a:t>
            </a:r>
          </a:p>
          <a:p>
            <a:pPr algn="l"/>
            <a:r>
              <a:rPr lang="en-IN" sz="6400" dirty="0">
                <a:latin typeface="Times New Roman" pitchFamily="18" charset="0"/>
                <a:cs typeface="Times New Roman" pitchFamily="18" charset="0"/>
                <a:sym typeface="Symbol" panose="05050102010706020507" pitchFamily="18" charset="2"/>
              </a:rPr>
              <a:t>        Mycoplasma, Chlamydia</a:t>
            </a:r>
            <a:r>
              <a:rPr lang="en-IN" sz="6400" dirty="0">
                <a:solidFill>
                  <a:srgbClr val="FF0000"/>
                </a:solidFill>
                <a:latin typeface="Times New Roman" pitchFamily="18" charset="0"/>
                <a:cs typeface="Times New Roman" pitchFamily="18" charset="0"/>
                <a:sym typeface="Symbol" panose="05050102010706020507" pitchFamily="18" charset="2"/>
              </a:rPr>
              <a:t>.</a:t>
            </a:r>
          </a:p>
          <a:p>
            <a:pPr marL="285750" indent="-285750" algn="l">
              <a:buFont typeface="Wingdings" panose="05000000000000000000" pitchFamily="2" charset="2"/>
              <a:buChar char="§"/>
            </a:pPr>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r>
              <a:rPr lang="en-IN" sz="6400" dirty="0">
                <a:latin typeface="Times New Roman" pitchFamily="18" charset="0"/>
                <a:cs typeface="Times New Roman" pitchFamily="18" charset="0"/>
                <a:sym typeface="Symbol" panose="05050102010706020507" pitchFamily="18" charset="2"/>
              </a:rPr>
              <a:t>   These are used in the treatment of life threatening infections such as Septicaemia, endocarditis and meningitis.</a:t>
            </a:r>
          </a:p>
          <a:p>
            <a:pPr algn="l"/>
            <a:r>
              <a:rPr lang="en-IN" sz="6400" dirty="0">
                <a:solidFill>
                  <a:srgbClr val="FF0000"/>
                </a:solidFill>
                <a:latin typeface="Times New Roman" pitchFamily="18" charset="0"/>
                <a:cs typeface="Times New Roman" pitchFamily="18" charset="0"/>
                <a:sym typeface="Symbol" panose="05050102010706020507" pitchFamily="18" charset="2"/>
              </a:rPr>
              <a:t>   </a:t>
            </a:r>
          </a:p>
          <a:p>
            <a:pPr marL="285750" indent="-285750" algn="l">
              <a:buFont typeface="Wingdings" panose="05000000000000000000" pitchFamily="2" charset="2"/>
              <a:buChar char="§"/>
            </a:pPr>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91270" y="1790163"/>
            <a:ext cx="2160291" cy="721218"/>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7451"/>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5290114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6400" b="1" dirty="0">
                <a:latin typeface="Times New Roman" pitchFamily="18" charset="0"/>
                <a:cs typeface="Times New Roman" pitchFamily="18" charset="0"/>
                <a:sym typeface="Symbol" panose="05050102010706020507" pitchFamily="18" charset="2"/>
              </a:rPr>
              <a:t>    TETRACYCLINES</a:t>
            </a:r>
          </a:p>
          <a:p>
            <a:pPr algn="l"/>
            <a:r>
              <a:rPr lang="en-IN" sz="6400" b="1" dirty="0">
                <a:latin typeface="Times New Roman" pitchFamily="18" charset="0"/>
                <a:cs typeface="Times New Roman" pitchFamily="18" charset="0"/>
                <a:sym typeface="Symbol" panose="05050102010706020507" pitchFamily="18" charset="2"/>
              </a:rPr>
              <a:t>Chemistry of  Tetracyclines : </a:t>
            </a:r>
          </a:p>
          <a:p>
            <a:pPr algn="l"/>
            <a:endParaRPr lang="en-IN" sz="4500" b="1"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45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marL="685800" indent="-685800" algn="l">
              <a:buFont typeface="Wingdings" panose="05000000000000000000" pitchFamily="2" charset="2"/>
              <a:buChar char="§"/>
            </a:pPr>
            <a:r>
              <a:rPr lang="en-IN" sz="6400" dirty="0">
                <a:latin typeface="Times New Roman" pitchFamily="18" charset="0"/>
                <a:cs typeface="Times New Roman" pitchFamily="18" charset="0"/>
                <a:sym typeface="Symbol" panose="05050102010706020507" pitchFamily="18" charset="2"/>
              </a:rPr>
              <a:t>They are derivatives of an </a:t>
            </a:r>
            <a:r>
              <a:rPr lang="en-IN" sz="6400" b="1" dirty="0">
                <a:solidFill>
                  <a:srgbClr val="C00000"/>
                </a:solidFill>
                <a:latin typeface="Times New Roman" pitchFamily="18" charset="0"/>
                <a:cs typeface="Times New Roman" pitchFamily="18" charset="0"/>
                <a:sym typeface="Symbol" panose="05050102010706020507" pitchFamily="18" charset="2"/>
              </a:rPr>
              <a:t>Octahydronaphthacene / Tetracene.</a:t>
            </a:r>
          </a:p>
          <a:p>
            <a:pPr algn="l"/>
            <a:endParaRPr lang="en-IN" sz="6400" b="1" dirty="0">
              <a:solidFill>
                <a:srgbClr val="C00000"/>
              </a:solidFill>
              <a:latin typeface="Times New Roman" pitchFamily="18" charset="0"/>
              <a:cs typeface="Times New Roman" pitchFamily="18" charset="0"/>
              <a:sym typeface="Symbol" panose="05050102010706020507" pitchFamily="18" charset="2"/>
            </a:endParaRPr>
          </a:p>
          <a:p>
            <a:pPr algn="l"/>
            <a:r>
              <a:rPr lang="en-IN" sz="4500" b="1" dirty="0">
                <a:solidFill>
                  <a:srgbClr val="C00000"/>
                </a:solidFill>
                <a:latin typeface="Times New Roman" pitchFamily="18" charset="0"/>
                <a:cs typeface="Times New Roman" pitchFamily="18" charset="0"/>
                <a:sym typeface="Symbol" panose="05050102010706020507" pitchFamily="18" charset="2"/>
              </a:rPr>
              <a:t> </a:t>
            </a:r>
          </a:p>
          <a:p>
            <a:pPr algn="l"/>
            <a:r>
              <a:rPr lang="en-IN" sz="4500" b="1" dirty="0">
                <a:solidFill>
                  <a:srgbClr val="C00000"/>
                </a:solidFill>
                <a:latin typeface="Times New Roman" pitchFamily="18" charset="0"/>
                <a:cs typeface="Times New Roman" pitchFamily="18" charset="0"/>
                <a:sym typeface="Symbol" panose="05050102010706020507" pitchFamily="18" charset="2"/>
              </a:rPr>
              <a:t>                      </a:t>
            </a:r>
            <a:r>
              <a:rPr lang="en-IN" sz="6400" b="1" dirty="0">
                <a:latin typeface="Times New Roman" pitchFamily="18" charset="0"/>
                <a:cs typeface="Times New Roman" pitchFamily="18" charset="0"/>
                <a:sym typeface="Symbol" panose="05050102010706020507" pitchFamily="18" charset="2"/>
              </a:rPr>
              <a:t>Stereochemistry of </a:t>
            </a:r>
            <a:r>
              <a:rPr lang="en-IN" sz="6400" b="1" dirty="0" err="1">
                <a:latin typeface="Times New Roman" pitchFamily="18" charset="0"/>
                <a:cs typeface="Times New Roman" pitchFamily="18" charset="0"/>
                <a:sym typeface="Symbol" panose="05050102010706020507" pitchFamily="18" charset="2"/>
              </a:rPr>
              <a:t>tetracyclines</a:t>
            </a:r>
            <a:r>
              <a:rPr lang="en-IN" sz="6400" dirty="0">
                <a:latin typeface="Times New Roman" pitchFamily="18" charset="0"/>
                <a:cs typeface="Times New Roman" pitchFamily="18" charset="0"/>
                <a:sym typeface="Symbol" panose="05050102010706020507" pitchFamily="18" charset="2"/>
              </a:rPr>
              <a:t>:</a:t>
            </a:r>
          </a:p>
          <a:p>
            <a:pPr algn="l"/>
            <a:endParaRPr lang="en-IN" sz="6400" dirty="0">
              <a:latin typeface="Times New Roman" pitchFamily="18" charset="0"/>
              <a:cs typeface="Times New Roman" pitchFamily="18" charset="0"/>
              <a:sym typeface="Symbol" panose="05050102010706020507" pitchFamily="18" charset="2"/>
            </a:endParaRPr>
          </a:p>
          <a:p>
            <a:pPr marL="685800" indent="-685800" algn="l">
              <a:buFont typeface="Wingdings" panose="05000000000000000000" pitchFamily="2" charset="2"/>
              <a:buChar char="§"/>
            </a:pPr>
            <a:r>
              <a:rPr lang="en-IN" sz="6400" dirty="0">
                <a:latin typeface="Times New Roman" pitchFamily="18" charset="0"/>
                <a:cs typeface="Times New Roman" pitchFamily="18" charset="0"/>
                <a:sym typeface="Symbol" panose="05050102010706020507" pitchFamily="18" charset="2"/>
              </a:rPr>
              <a:t> Carbon atom </a:t>
            </a:r>
            <a:r>
              <a:rPr lang="en-IN" sz="6400" b="1" dirty="0">
                <a:latin typeface="Times New Roman" pitchFamily="18" charset="0"/>
                <a:cs typeface="Times New Roman" pitchFamily="18" charset="0"/>
                <a:sym typeface="Symbol" panose="05050102010706020507" pitchFamily="18" charset="2"/>
              </a:rPr>
              <a:t>4, 4a, 5, 5a, 6 and 12a </a:t>
            </a:r>
            <a:r>
              <a:rPr lang="en-IN" sz="6400" dirty="0">
                <a:latin typeface="Times New Roman" pitchFamily="18" charset="0"/>
                <a:cs typeface="Times New Roman" pitchFamily="18" charset="0"/>
                <a:sym typeface="Symbol" panose="05050102010706020507" pitchFamily="18" charset="2"/>
              </a:rPr>
              <a:t>are potentially </a:t>
            </a:r>
            <a:r>
              <a:rPr lang="en-IN" sz="6400" b="1" dirty="0">
                <a:latin typeface="Times New Roman" pitchFamily="18" charset="0"/>
                <a:cs typeface="Times New Roman" pitchFamily="18" charset="0"/>
                <a:sym typeface="Symbol" panose="05050102010706020507" pitchFamily="18" charset="2"/>
              </a:rPr>
              <a:t>Chiral</a:t>
            </a:r>
            <a:r>
              <a:rPr lang="en-IN" sz="6400" dirty="0">
                <a:latin typeface="Times New Roman" pitchFamily="18" charset="0"/>
                <a:cs typeface="Times New Roman" pitchFamily="18" charset="0"/>
                <a:sym typeface="Symbol" panose="05050102010706020507" pitchFamily="18" charset="2"/>
              </a:rPr>
              <a:t> depending on substitution</a:t>
            </a:r>
          </a:p>
          <a:p>
            <a:pPr marL="685800" indent="-685800" algn="l">
              <a:buFont typeface="Wingdings" panose="05000000000000000000" pitchFamily="2" charset="2"/>
              <a:buChar char="§"/>
            </a:pPr>
            <a:r>
              <a:rPr lang="en-IN" sz="6400" dirty="0">
                <a:latin typeface="Times New Roman" pitchFamily="18" charset="0"/>
                <a:cs typeface="Times New Roman" pitchFamily="18" charset="0"/>
                <a:sym typeface="Symbol" panose="05050102010706020507" pitchFamily="18" charset="2"/>
              </a:rPr>
              <a:t> </a:t>
            </a:r>
            <a:r>
              <a:rPr lang="en-IN" sz="6400" b="1" dirty="0">
                <a:latin typeface="Times New Roman" pitchFamily="18" charset="0"/>
                <a:cs typeface="Times New Roman" pitchFamily="18" charset="0"/>
                <a:sym typeface="Symbol" panose="05050102010706020507" pitchFamily="18" charset="2"/>
              </a:rPr>
              <a:t>Oxytetracycline</a:t>
            </a:r>
            <a:r>
              <a:rPr lang="en-IN" sz="6400" dirty="0">
                <a:latin typeface="Times New Roman" pitchFamily="18" charset="0"/>
                <a:cs typeface="Times New Roman" pitchFamily="18" charset="0"/>
                <a:sym typeface="Symbol" panose="05050102010706020507" pitchFamily="18" charset="2"/>
              </a:rPr>
              <a:t> and </a:t>
            </a:r>
            <a:r>
              <a:rPr lang="en-IN" sz="6400" b="1" dirty="0">
                <a:latin typeface="Times New Roman" pitchFamily="18" charset="0"/>
                <a:cs typeface="Times New Roman" pitchFamily="18" charset="0"/>
                <a:sym typeface="Symbol" panose="05050102010706020507" pitchFamily="18" charset="2"/>
              </a:rPr>
              <a:t>Doxycycline</a:t>
            </a:r>
            <a:r>
              <a:rPr lang="en-IN" sz="6400" dirty="0">
                <a:latin typeface="Times New Roman" pitchFamily="18" charset="0"/>
                <a:cs typeface="Times New Roman" pitchFamily="18" charset="0"/>
                <a:sym typeface="Symbol" panose="05050102010706020507" pitchFamily="18" charset="2"/>
              </a:rPr>
              <a:t> possess 5- Hydroxy substituent have six chiral carbon and other have only five</a:t>
            </a:r>
          </a:p>
          <a:p>
            <a:pPr algn="l"/>
            <a:r>
              <a:rPr lang="en-IN" sz="6400" dirty="0">
                <a:latin typeface="Times New Roman" pitchFamily="18" charset="0"/>
                <a:cs typeface="Times New Roman" pitchFamily="18" charset="0"/>
                <a:sym typeface="Symbol" panose="05050102010706020507" pitchFamily="18" charset="2"/>
              </a:rPr>
              <a:t>               chiral carbon.</a:t>
            </a:r>
          </a:p>
          <a:p>
            <a:pPr algn="l"/>
            <a:endParaRPr lang="en-IN" sz="4500" b="1" dirty="0">
              <a:latin typeface="Times New Roman" pitchFamily="18" charset="0"/>
              <a:cs typeface="Times New Roman" pitchFamily="18" charset="0"/>
              <a:sym typeface="Symbol" panose="05050102010706020507" pitchFamily="18" charset="2"/>
            </a:endParaRPr>
          </a:p>
          <a:p>
            <a:pPr algn="l"/>
            <a:r>
              <a:rPr lang="en-IN" sz="45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45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2286" y="1553915"/>
            <a:ext cx="4062013" cy="200065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1"/>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02982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4000" dirty="0">
              <a:latin typeface="Times New Roman" pitchFamily="18" charset="0"/>
              <a:cs typeface="Times New Roman" pitchFamily="18" charset="0"/>
              <a:sym typeface="Symbol" panose="05050102010706020507" pitchFamily="18" charset="2"/>
            </a:endParaRPr>
          </a:p>
          <a:p>
            <a:r>
              <a:rPr lang="en-IN" sz="6400" b="1" dirty="0">
                <a:latin typeface="Times New Roman" pitchFamily="18" charset="0"/>
                <a:cs typeface="Times New Roman" pitchFamily="18" charset="0"/>
                <a:sym typeface="Symbol" panose="05050102010706020507" pitchFamily="18" charset="2"/>
              </a:rPr>
              <a:t> STRUCTURE OF TETRACYCLINES:</a:t>
            </a:r>
          </a:p>
          <a:p>
            <a:endParaRPr lang="en-IN" sz="6400" b="1" dirty="0">
              <a:latin typeface="Times New Roman" pitchFamily="18" charset="0"/>
              <a:cs typeface="Times New Roman" pitchFamily="18" charset="0"/>
              <a:sym typeface="Symbol" panose="05050102010706020507" pitchFamily="18" charset="2"/>
            </a:endParaRP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marL="857250" indent="-857250" algn="l">
              <a:buFont typeface="Wingdings" panose="05000000000000000000" pitchFamily="2" charset="2"/>
              <a:buChar char="§"/>
            </a:pPr>
            <a:r>
              <a:rPr lang="en-IN" sz="7200" dirty="0">
                <a:latin typeface="Times New Roman" pitchFamily="18" charset="0"/>
                <a:cs typeface="Times New Roman" pitchFamily="18" charset="0"/>
                <a:sym typeface="Symbol" panose="05050102010706020507" pitchFamily="18" charset="2"/>
              </a:rPr>
              <a:t>These are </a:t>
            </a:r>
            <a:r>
              <a:rPr lang="en-IN" sz="7200" b="1" dirty="0">
                <a:latin typeface="Times New Roman" pitchFamily="18" charset="0"/>
                <a:cs typeface="Times New Roman" pitchFamily="18" charset="0"/>
                <a:sym typeface="Symbol" panose="05050102010706020507" pitchFamily="18" charset="2"/>
              </a:rPr>
              <a:t>amphoteric</a:t>
            </a:r>
            <a:r>
              <a:rPr lang="en-IN" sz="7200" dirty="0">
                <a:latin typeface="Times New Roman" pitchFamily="18" charset="0"/>
                <a:cs typeface="Times New Roman" pitchFamily="18" charset="0"/>
                <a:sym typeface="Symbol" panose="05050102010706020507" pitchFamily="18" charset="2"/>
              </a:rPr>
              <a:t> compounds, forming salts either acids or bases.</a:t>
            </a:r>
          </a:p>
          <a:p>
            <a:pPr marL="857250" indent="-857250" algn="l">
              <a:buFont typeface="Wingdings" panose="05000000000000000000" pitchFamily="2" charset="2"/>
              <a:buChar char="§"/>
            </a:pPr>
            <a:r>
              <a:rPr lang="en-IN" sz="7200" dirty="0">
                <a:latin typeface="Times New Roman" pitchFamily="18" charset="0"/>
                <a:cs typeface="Times New Roman" pitchFamily="18" charset="0"/>
                <a:sym typeface="Symbol" panose="05050102010706020507" pitchFamily="18" charset="2"/>
              </a:rPr>
              <a:t>It exists mainly as </a:t>
            </a:r>
            <a:r>
              <a:rPr lang="en-IN" sz="7200" b="1" dirty="0">
                <a:latin typeface="Times New Roman" pitchFamily="18" charset="0"/>
                <a:cs typeface="Times New Roman" pitchFamily="18" charset="0"/>
                <a:sym typeface="Symbol" panose="05050102010706020507" pitchFamily="18" charset="2"/>
              </a:rPr>
              <a:t>Zwitter</a:t>
            </a:r>
            <a:r>
              <a:rPr lang="en-IN" sz="7200" dirty="0">
                <a:latin typeface="Times New Roman" pitchFamily="18" charset="0"/>
                <a:cs typeface="Times New Roman" pitchFamily="18" charset="0"/>
                <a:sym typeface="Symbol" panose="05050102010706020507" pitchFamily="18" charset="2"/>
              </a:rPr>
              <a:t> ions in neutral solutions.</a:t>
            </a:r>
          </a:p>
          <a:p>
            <a:pPr marL="857250" indent="-857250" algn="l">
              <a:buFont typeface="Wingdings" panose="05000000000000000000" pitchFamily="2" charset="2"/>
              <a:buChar char="§"/>
            </a:pPr>
            <a:r>
              <a:rPr lang="en-IN" sz="7200" dirty="0">
                <a:latin typeface="Times New Roman" pitchFamily="18" charset="0"/>
                <a:cs typeface="Times New Roman" pitchFamily="18" charset="0"/>
                <a:sym typeface="Symbol" panose="05050102010706020507" pitchFamily="18" charset="2"/>
              </a:rPr>
              <a:t>They are yellow in colour.</a:t>
            </a:r>
          </a:p>
          <a:p>
            <a:pPr marL="857250" indent="-857250" algn="l">
              <a:buFont typeface="Wingdings" panose="05000000000000000000" pitchFamily="2" charset="2"/>
              <a:buChar char="§"/>
            </a:pPr>
            <a:r>
              <a:rPr lang="en-IN" sz="7200" dirty="0">
                <a:latin typeface="Times New Roman" pitchFamily="18" charset="0"/>
                <a:cs typeface="Times New Roman" pitchFamily="18" charset="0"/>
                <a:sym typeface="Symbol" panose="05050102010706020507" pitchFamily="18" charset="2"/>
              </a:rPr>
              <a:t>The hydrochloride salts are used for oral administration and usually given in the form of capsule to mask</a:t>
            </a:r>
          </a:p>
          <a:p>
            <a:pPr algn="l"/>
            <a:r>
              <a:rPr lang="en-IN" sz="7200" dirty="0">
                <a:latin typeface="Times New Roman" pitchFamily="18" charset="0"/>
                <a:cs typeface="Times New Roman" pitchFamily="18" charset="0"/>
                <a:sym typeface="Symbol" panose="05050102010706020507" pitchFamily="18" charset="2"/>
              </a:rPr>
              <a:t>               the bitter taste.</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45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endParaRPr lang="en-IN" sz="6400"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r>
              <a:rPr lang="en-IN" sz="45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45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61385" y="1455313"/>
            <a:ext cx="5898525" cy="278183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036085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4000" dirty="0">
              <a:latin typeface="Times New Roman" pitchFamily="18" charset="0"/>
              <a:cs typeface="Times New Roman" pitchFamily="18" charset="0"/>
              <a:sym typeface="Symbol" panose="05050102010706020507" pitchFamily="18" charset="2"/>
            </a:endParaRPr>
          </a:p>
          <a:p>
            <a:r>
              <a:rPr lang="en-IN" sz="6400" b="1" dirty="0">
                <a:latin typeface="Times New Roman" pitchFamily="18" charset="0"/>
                <a:cs typeface="Times New Roman" pitchFamily="18" charset="0"/>
                <a:sym typeface="Symbol" panose="05050102010706020507" pitchFamily="18" charset="2"/>
              </a:rPr>
              <a:t> EPIMERIZATION (AGING) OF TETRACYCLINES:</a:t>
            </a:r>
          </a:p>
          <a:p>
            <a:pPr algn="l"/>
            <a:endParaRPr lang="en-IN" sz="6400" b="1" dirty="0">
              <a:latin typeface="Times New Roman" pitchFamily="18" charset="0"/>
              <a:cs typeface="Times New Roman" pitchFamily="18" charset="0"/>
              <a:sym typeface="Symbol" panose="05050102010706020507" pitchFamily="18" charset="2"/>
            </a:endParaRPr>
          </a:p>
          <a:p>
            <a:endParaRPr lang="en-IN" sz="6400" b="1" dirty="0">
              <a:latin typeface="Times New Roman" pitchFamily="18" charset="0"/>
              <a:cs typeface="Times New Roman" pitchFamily="18" charset="0"/>
              <a:sym typeface="Symbol" panose="05050102010706020507" pitchFamily="18" charset="2"/>
            </a:endParaRP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lnSpc>
                <a:spcPct val="120000"/>
              </a:lnSpc>
            </a:pPr>
            <a:endParaRPr lang="en-IN" sz="7200" dirty="0">
              <a:latin typeface="Times New Roman" pitchFamily="18" charset="0"/>
              <a:cs typeface="Times New Roman" pitchFamily="18" charset="0"/>
              <a:sym typeface="Symbol" panose="05050102010706020507" pitchFamily="18" charset="2"/>
            </a:endParaRPr>
          </a:p>
          <a:p>
            <a:pPr marL="857250" indent="-857250" algn="l">
              <a:lnSpc>
                <a:spcPct val="120000"/>
              </a:lnSpc>
              <a:buFont typeface="Wingdings" panose="05000000000000000000" pitchFamily="2" charset="2"/>
              <a:buChar char="§"/>
            </a:pPr>
            <a:r>
              <a:rPr lang="en-IN" sz="7200" dirty="0">
                <a:latin typeface="Times New Roman" pitchFamily="18" charset="0"/>
                <a:cs typeface="Times New Roman" pitchFamily="18" charset="0"/>
                <a:sym typeface="Symbol" panose="05050102010706020507" pitchFamily="18" charset="2"/>
              </a:rPr>
              <a:t>Tetracycline having the ability to undergo epimerization at </a:t>
            </a:r>
            <a:r>
              <a:rPr lang="en-IN" sz="7200" b="1" dirty="0">
                <a:latin typeface="Times New Roman" pitchFamily="18" charset="0"/>
                <a:cs typeface="Times New Roman" pitchFamily="18" charset="0"/>
                <a:sym typeface="Symbol" panose="05050102010706020507" pitchFamily="18" charset="2"/>
              </a:rPr>
              <a:t>C-4</a:t>
            </a:r>
            <a:r>
              <a:rPr lang="en-IN" sz="7200" dirty="0">
                <a:latin typeface="Times New Roman" pitchFamily="18" charset="0"/>
                <a:cs typeface="Times New Roman" pitchFamily="18" charset="0"/>
                <a:sym typeface="Symbol" panose="05050102010706020507" pitchFamily="18" charset="2"/>
              </a:rPr>
              <a:t> in solution of intermediate pH range to form a product called </a:t>
            </a:r>
            <a:r>
              <a:rPr lang="en-IN" sz="7200" b="1" dirty="0">
                <a:latin typeface="Times New Roman" pitchFamily="18" charset="0"/>
                <a:cs typeface="Times New Roman" pitchFamily="18" charset="0"/>
                <a:sym typeface="Symbol" panose="05050102010706020507" pitchFamily="18" charset="2"/>
              </a:rPr>
              <a:t>epitetracycline</a:t>
            </a:r>
            <a:r>
              <a:rPr lang="en-IN" sz="7200" dirty="0">
                <a:latin typeface="Times New Roman" pitchFamily="18" charset="0"/>
                <a:cs typeface="Times New Roman" pitchFamily="18" charset="0"/>
                <a:sym typeface="Symbol" panose="05050102010706020507" pitchFamily="18" charset="2"/>
              </a:rPr>
              <a:t>.</a:t>
            </a:r>
          </a:p>
          <a:p>
            <a:pPr algn="l">
              <a:lnSpc>
                <a:spcPct val="120000"/>
              </a:lnSpc>
            </a:pPr>
            <a:endParaRPr lang="en-IN" sz="6400"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45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endParaRPr lang="en-IN" sz="6400"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r>
              <a:rPr lang="en-IN" sz="45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45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4562" y="1556755"/>
            <a:ext cx="7353837" cy="2873578"/>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88430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4000" dirty="0">
              <a:latin typeface="Times New Roman" pitchFamily="18" charset="0"/>
              <a:cs typeface="Times New Roman" pitchFamily="18" charset="0"/>
              <a:sym typeface="Symbol" panose="05050102010706020507" pitchFamily="18" charset="2"/>
            </a:endParaRPr>
          </a:p>
          <a:p>
            <a:r>
              <a:rPr lang="en-IN" sz="6400" b="1" dirty="0">
                <a:latin typeface="Times New Roman" pitchFamily="18" charset="0"/>
                <a:cs typeface="Times New Roman" pitchFamily="18" charset="0"/>
                <a:sym typeface="Symbol" panose="05050102010706020507" pitchFamily="18" charset="2"/>
              </a:rPr>
              <a:t>MECHANISM OF ACTION OF TETRACYCLINES:</a:t>
            </a:r>
          </a:p>
          <a:p>
            <a:pPr algn="l"/>
            <a:endParaRPr lang="en-IN" sz="6400" b="1" dirty="0">
              <a:latin typeface="Times New Roman" pitchFamily="18" charset="0"/>
              <a:cs typeface="Times New Roman" pitchFamily="18" charset="0"/>
              <a:sym typeface="Symbol" panose="05050102010706020507" pitchFamily="18" charset="2"/>
            </a:endParaRPr>
          </a:p>
          <a:p>
            <a:pPr algn="just">
              <a:lnSpc>
                <a:spcPct val="220000"/>
              </a:lnSpc>
            </a:pPr>
            <a:r>
              <a:rPr lang="en-IN" sz="7200" dirty="0">
                <a:latin typeface="Times New Roman" pitchFamily="18" charset="0"/>
                <a:cs typeface="Times New Roman" pitchFamily="18" charset="0"/>
                <a:sym typeface="Symbol" panose="05050102010706020507" pitchFamily="18" charset="2"/>
              </a:rPr>
              <a:t>            </a:t>
            </a:r>
            <a:r>
              <a:rPr lang="en-IN" sz="8000" dirty="0">
                <a:latin typeface="Times New Roman" pitchFamily="18" charset="0"/>
                <a:cs typeface="Times New Roman" pitchFamily="18" charset="0"/>
                <a:sym typeface="Symbol" panose="05050102010706020507" pitchFamily="18" charset="2"/>
              </a:rPr>
              <a:t>Tetracyclines are specific inhibitors of bacterial protein synthesis. They bind to the 30S ribosomal subunit  and thereby Prevent the binding of Aminoacyl tRNA to the mRNA ribosome complex.</a:t>
            </a:r>
          </a:p>
          <a:p>
            <a:pPr algn="l">
              <a:lnSpc>
                <a:spcPct val="220000"/>
              </a:lnSpc>
            </a:pPr>
            <a:endParaRPr lang="en-IN" sz="7200" b="1" dirty="0">
              <a:latin typeface="Times New Roman" pitchFamily="18" charset="0"/>
              <a:cs typeface="Times New Roman" pitchFamily="18" charset="0"/>
              <a:sym typeface="Symbol" panose="05050102010706020507" pitchFamily="18" charset="2"/>
            </a:endParaRPr>
          </a:p>
          <a:p>
            <a:pPr algn="l">
              <a:lnSpc>
                <a:spcPct val="220000"/>
              </a:lnSpc>
            </a:pPr>
            <a:endParaRPr lang="en-IN" sz="72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900" b="1"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45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endParaRPr lang="en-IN" sz="6400" dirty="0">
              <a:latin typeface="Times New Roman" pitchFamily="18" charset="0"/>
              <a:cs typeface="Times New Roman" pitchFamily="18" charset="0"/>
              <a:sym typeface="Symbol" panose="05050102010706020507" pitchFamily="18" charset="2"/>
            </a:endParaRPr>
          </a:p>
          <a:p>
            <a:pPr algn="l"/>
            <a:endParaRPr lang="en-IN" sz="4500" b="1" dirty="0">
              <a:latin typeface="Times New Roman" pitchFamily="18" charset="0"/>
              <a:cs typeface="Times New Roman" pitchFamily="18" charset="0"/>
              <a:sym typeface="Symbol" panose="05050102010706020507" pitchFamily="18" charset="2"/>
            </a:endParaRPr>
          </a:p>
          <a:p>
            <a:pPr algn="l"/>
            <a:r>
              <a:rPr lang="en-IN" sz="4500" b="1" dirty="0">
                <a:latin typeface="Times New Roman" pitchFamily="18" charset="0"/>
                <a:cs typeface="Times New Roman" pitchFamily="18" charset="0"/>
                <a:sym typeface="Symbol" panose="05050102010706020507" pitchFamily="18" charset="2"/>
              </a:rPr>
              <a:t>                                                               </a:t>
            </a: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endParaRPr lang="en-IN" sz="45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70" y="6481012"/>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433597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TETRACYCLINES</a:t>
            </a:r>
            <a:r>
              <a:rPr lang="en-IN" sz="1800" dirty="0">
                <a:latin typeface="Times New Roman" pitchFamily="18" charset="0"/>
                <a:cs typeface="Times New Roman" pitchFamily="18" charset="0"/>
                <a:sym typeface="Symbol" panose="05050102010706020507" pitchFamily="18" charset="2"/>
              </a:rPr>
              <a:t>.</a:t>
            </a: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72744" y="1553916"/>
            <a:ext cx="7366715" cy="4344608"/>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717931" y="6503647"/>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5569545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TETRACYCLINES</a:t>
            </a:r>
            <a:r>
              <a:rPr lang="en-IN" sz="1800" dirty="0">
                <a:latin typeface="Times New Roman" pitchFamily="18" charset="0"/>
                <a:cs typeface="Times New Roman" pitchFamily="18" charset="0"/>
                <a:sym typeface="Symbol" panose="05050102010706020507" pitchFamily="18" charset="2"/>
              </a:rPr>
              <a:t>.</a:t>
            </a: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Tetracycline is a derivative of </a:t>
            </a:r>
            <a:r>
              <a:rPr lang="en-IN" sz="1800" b="1" dirty="0">
                <a:latin typeface="Times New Roman" pitchFamily="18" charset="0"/>
                <a:cs typeface="Times New Roman" pitchFamily="18" charset="0"/>
                <a:sym typeface="Symbol" panose="05050102010706020507" pitchFamily="18" charset="2"/>
              </a:rPr>
              <a:t>Octahydronaphthacene / Tetracene.</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Four Rings are essential for activity and all the rings should be six membered.</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Position-1 Keto(=O)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and Position-3 Enol(-OH)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are important for activity. Any modification in keto-enol</a:t>
            </a:r>
          </a:p>
          <a:p>
            <a:pPr algn="l">
              <a:lnSpc>
                <a:spcPct val="150000"/>
              </a:lnSpc>
            </a:pPr>
            <a:r>
              <a:rPr lang="en-IN" sz="1800" dirty="0">
                <a:latin typeface="Times New Roman" pitchFamily="18" charset="0"/>
                <a:cs typeface="Times New Roman" pitchFamily="18" charset="0"/>
                <a:sym typeface="Symbol" panose="05050102010706020507" pitchFamily="18" charset="2"/>
              </a:rPr>
              <a:t>      tautomerism between C2 &amp; C3 leads to the loss of biological activity.</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6982" y="1425127"/>
            <a:ext cx="5422007" cy="2387020"/>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5748375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TETRACYCLINES</a:t>
            </a:r>
            <a:r>
              <a:rPr lang="en-IN" sz="1800" dirty="0">
                <a:latin typeface="Times New Roman" pitchFamily="18" charset="0"/>
                <a:cs typeface="Times New Roman" pitchFamily="18" charset="0"/>
                <a:sym typeface="Symbol" panose="05050102010706020507" pitchFamily="18" charset="2"/>
              </a:rPr>
              <a:t>.</a:t>
            </a: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Position-2 Carboxamide (-CONH</a:t>
            </a:r>
            <a:r>
              <a:rPr lang="en-IN" sz="14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is essential. If we replace it by aldehyde or nitrile, Decreases the activity.   </a:t>
            </a:r>
          </a:p>
          <a:p>
            <a:pPr algn="l"/>
            <a:r>
              <a:rPr lang="en-IN" sz="1800" dirty="0">
                <a:latin typeface="Times New Roman" pitchFamily="18" charset="0"/>
                <a:cs typeface="Times New Roman" pitchFamily="18" charset="0"/>
                <a:sym typeface="Symbol" panose="05050102010706020507" pitchFamily="18" charset="2"/>
              </a:rPr>
              <a:t>     From this (-CO</a:t>
            </a:r>
            <a:r>
              <a:rPr lang="en-IN" sz="1800" dirty="0">
                <a:solidFill>
                  <a:srgbClr val="FF0000"/>
                </a:solidFill>
                <a:latin typeface="Times New Roman" pitchFamily="18" charset="0"/>
                <a:cs typeface="Times New Roman" pitchFamily="18" charset="0"/>
                <a:sym typeface="Symbol" panose="05050102010706020507" pitchFamily="18" charset="2"/>
              </a:rPr>
              <a:t>N</a:t>
            </a:r>
            <a:r>
              <a:rPr lang="en-IN" sz="1800" dirty="0">
                <a:latin typeface="Times New Roman" pitchFamily="18" charset="0"/>
                <a:cs typeface="Times New Roman" pitchFamily="18" charset="0"/>
                <a:sym typeface="Symbol" panose="05050102010706020507" pitchFamily="18" charset="2"/>
              </a:rPr>
              <a:t>H</a:t>
            </a:r>
            <a:r>
              <a:rPr lang="en-IN" sz="14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 N </a:t>
            </a:r>
            <a:r>
              <a:rPr lang="en-IN" sz="1800" dirty="0">
                <a:latin typeface="Times New Roman" pitchFamily="18" charset="0"/>
                <a:cs typeface="Times New Roman" pitchFamily="18" charset="0"/>
                <a:sym typeface="Symbol" panose="05050102010706020507" pitchFamily="18" charset="2"/>
              </a:rPr>
              <a:t>undergoes monoalkylation  –Decreases the activity.</a:t>
            </a:r>
          </a:p>
          <a:p>
            <a:pPr algn="l"/>
            <a:r>
              <a:rPr lang="en-IN" sz="1800" dirty="0">
                <a:latin typeface="Times New Roman" pitchFamily="18" charset="0"/>
                <a:cs typeface="Times New Roman" pitchFamily="18" charset="0"/>
                <a:sym typeface="Symbol" panose="05050102010706020507" pitchFamily="18" charset="2"/>
              </a:rPr>
              <a:t>     From this (-CO</a:t>
            </a:r>
            <a:r>
              <a:rPr lang="en-IN" sz="1800" dirty="0">
                <a:solidFill>
                  <a:srgbClr val="FF0000"/>
                </a:solidFill>
                <a:latin typeface="Times New Roman" pitchFamily="18" charset="0"/>
                <a:cs typeface="Times New Roman" pitchFamily="18" charset="0"/>
                <a:sym typeface="Symbol" panose="05050102010706020507" pitchFamily="18" charset="2"/>
              </a:rPr>
              <a:t>N</a:t>
            </a:r>
            <a:r>
              <a:rPr lang="en-IN" sz="1800" dirty="0">
                <a:latin typeface="Times New Roman" pitchFamily="18" charset="0"/>
                <a:cs typeface="Times New Roman" pitchFamily="18" charset="0"/>
                <a:sym typeface="Symbol" panose="05050102010706020507" pitchFamily="18" charset="2"/>
              </a:rPr>
              <a:t>H</a:t>
            </a:r>
            <a:r>
              <a:rPr lang="en-IN" sz="14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a:t>
            </a:r>
            <a:r>
              <a:rPr lang="en-IN" sz="1800" dirty="0">
                <a:solidFill>
                  <a:srgbClr val="FF0000"/>
                </a:solidFill>
                <a:latin typeface="Times New Roman" pitchFamily="18" charset="0"/>
                <a:cs typeface="Times New Roman" pitchFamily="18" charset="0"/>
                <a:sym typeface="Symbol" panose="05050102010706020507" pitchFamily="18" charset="2"/>
              </a:rPr>
              <a:t> N </a:t>
            </a:r>
            <a:r>
              <a:rPr lang="en-IN" sz="1800" dirty="0">
                <a:latin typeface="Times New Roman" pitchFamily="18" charset="0"/>
                <a:cs typeface="Times New Roman" pitchFamily="18" charset="0"/>
                <a:sym typeface="Symbol" panose="05050102010706020507" pitchFamily="18" charset="2"/>
              </a:rPr>
              <a:t>undergoes Aminoalkylation –getting more water soluble compounds but that would be</a:t>
            </a:r>
          </a:p>
          <a:p>
            <a:pPr algn="l"/>
            <a:r>
              <a:rPr lang="en-IN" sz="1800" dirty="0">
                <a:latin typeface="Times New Roman" pitchFamily="18" charset="0"/>
                <a:cs typeface="Times New Roman" pitchFamily="18" charset="0"/>
                <a:sym typeface="Symbol" panose="05050102010706020507" pitchFamily="18" charset="2"/>
              </a:rPr>
              <a:t>     hydrolysed in vivo. </a:t>
            </a:r>
            <a:r>
              <a:rPr lang="en-IN" sz="1800" dirty="0" err="1">
                <a:latin typeface="Times New Roman" pitchFamily="18" charset="0"/>
                <a:cs typeface="Times New Roman" pitchFamily="18" charset="0"/>
                <a:sym typeface="Symbol" panose="05050102010706020507" pitchFamily="18" charset="2"/>
              </a:rPr>
              <a:t>Eg</a:t>
            </a:r>
            <a:r>
              <a:rPr lang="en-IN" sz="1800" dirty="0">
                <a:latin typeface="Times New Roman" pitchFamily="18" charset="0"/>
                <a:cs typeface="Times New Roman" pitchFamily="18" charset="0"/>
                <a:sym typeface="Symbol" panose="05050102010706020507" pitchFamily="18" charset="2"/>
              </a:rPr>
              <a:t>. </a:t>
            </a:r>
            <a:r>
              <a:rPr lang="en-IN" sz="1800" dirty="0" err="1">
                <a:solidFill>
                  <a:srgbClr val="7030A0"/>
                </a:solidFill>
                <a:latin typeface="Times New Roman" pitchFamily="18" charset="0"/>
                <a:cs typeface="Times New Roman" pitchFamily="18" charset="0"/>
                <a:sym typeface="Symbol" panose="05050102010706020507" pitchFamily="18" charset="2"/>
              </a:rPr>
              <a:t>Rolitetracycline</a:t>
            </a:r>
            <a:r>
              <a:rPr lang="en-IN" sz="1800" dirty="0">
                <a:latin typeface="Times New Roman" pitchFamily="18" charset="0"/>
                <a:cs typeface="Times New Roman" pitchFamily="18" charset="0"/>
                <a:sym typeface="Symbol" panose="05050102010706020507" pitchFamily="18" charset="2"/>
              </a:rPr>
              <a:t>.</a:t>
            </a:r>
            <a:endParaRPr lang="en-IN" sz="18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6982" y="1425126"/>
            <a:ext cx="5422007" cy="269611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1"/>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344984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TETRACYCLINES</a:t>
            </a:r>
            <a:r>
              <a:rPr lang="en-IN" sz="1800" dirty="0">
                <a:latin typeface="Times New Roman" pitchFamily="18" charset="0"/>
                <a:cs typeface="Times New Roman" pitchFamily="18" charset="0"/>
                <a:sym typeface="Symbol" panose="05050102010706020507" pitchFamily="18" charset="2"/>
              </a:rPr>
              <a:t>.</a:t>
            </a: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Position-3</a:t>
            </a:r>
            <a:r>
              <a:rPr lang="en-IN" sz="1800" dirty="0">
                <a:latin typeface="Times New Roman" pitchFamily="18" charset="0"/>
                <a:cs typeface="Times New Roman" pitchFamily="18" charset="0"/>
                <a:sym typeface="Symbol" panose="05050102010706020507" pitchFamily="18" charset="2"/>
              </a:rPr>
              <a:t> (-OH )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and </a:t>
            </a:r>
            <a:r>
              <a:rPr lang="en-IN" sz="1800" b="1" dirty="0">
                <a:latin typeface="Times New Roman" pitchFamily="18" charset="0"/>
                <a:cs typeface="Times New Roman" pitchFamily="18" charset="0"/>
                <a:sym typeface="Symbol" panose="05050102010706020507" pitchFamily="18" charset="2"/>
              </a:rPr>
              <a:t>Position-4</a:t>
            </a:r>
            <a:r>
              <a:rPr lang="en-IN" sz="1800" dirty="0">
                <a:latin typeface="Times New Roman" pitchFamily="18" charset="0"/>
                <a:cs typeface="Times New Roman" pitchFamily="18" charset="0"/>
                <a:sym typeface="Symbol" panose="05050102010706020507" pitchFamily="18" charset="2"/>
              </a:rPr>
              <a:t> (-N(CH</a:t>
            </a:r>
            <a:r>
              <a:rPr lang="en-IN" sz="1100" dirty="0">
                <a:latin typeface="Times New Roman" pitchFamily="18" charset="0"/>
                <a:cs typeface="Times New Roman" pitchFamily="18" charset="0"/>
                <a:sym typeface="Symbol" panose="05050102010706020507" pitchFamily="18" charset="2"/>
              </a:rPr>
              <a:t>3</a:t>
            </a:r>
            <a:r>
              <a:rPr lang="en-IN" sz="1800" dirty="0">
                <a:latin typeface="Times New Roman" pitchFamily="18" charset="0"/>
                <a:cs typeface="Times New Roman" pitchFamily="18" charset="0"/>
                <a:sym typeface="Symbol" panose="05050102010706020507" pitchFamily="18" charset="2"/>
              </a:rPr>
              <a:t>)</a:t>
            </a:r>
            <a:r>
              <a:rPr lang="en-IN" sz="14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 dimethylamine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These two groups are responsible for </a:t>
            </a:r>
          </a:p>
          <a:p>
            <a:pPr algn="l"/>
            <a:r>
              <a:rPr lang="en-IN" sz="1800" dirty="0">
                <a:latin typeface="Times New Roman" pitchFamily="18" charset="0"/>
                <a:cs typeface="Times New Roman" pitchFamily="18" charset="0"/>
                <a:sym typeface="Symbol" panose="05050102010706020507" pitchFamily="18" charset="2"/>
              </a:rPr>
              <a:t>     forming Zwitter ion (having both +</a:t>
            </a:r>
            <a:r>
              <a:rPr lang="en-IN" sz="1800" dirty="0" err="1">
                <a:latin typeface="Times New Roman" pitchFamily="18" charset="0"/>
                <a:cs typeface="Times New Roman" pitchFamily="18" charset="0"/>
                <a:sym typeface="Symbol" panose="05050102010706020507" pitchFamily="18" charset="2"/>
              </a:rPr>
              <a:t>Ve</a:t>
            </a:r>
            <a:r>
              <a:rPr lang="en-IN" sz="1800" dirty="0">
                <a:latin typeface="Times New Roman" pitchFamily="18" charset="0"/>
                <a:cs typeface="Times New Roman" pitchFamily="18" charset="0"/>
                <a:sym typeface="Symbol" panose="05050102010706020507" pitchFamily="18" charset="2"/>
              </a:rPr>
              <a:t> &amp; -</a:t>
            </a:r>
            <a:r>
              <a:rPr lang="en-IN" sz="1800" dirty="0" err="1">
                <a:latin typeface="Times New Roman" pitchFamily="18" charset="0"/>
                <a:cs typeface="Times New Roman" pitchFamily="18" charset="0"/>
                <a:sym typeface="Symbol" panose="05050102010706020507" pitchFamily="18" charset="2"/>
              </a:rPr>
              <a:t>Ve</a:t>
            </a:r>
            <a:r>
              <a:rPr lang="en-IN" sz="1800" dirty="0">
                <a:latin typeface="Times New Roman" pitchFamily="18" charset="0"/>
                <a:cs typeface="Times New Roman" pitchFamily="18" charset="0"/>
                <a:sym typeface="Symbol" panose="05050102010706020507" pitchFamily="18" charset="2"/>
              </a:rPr>
              <a:t> charge) is essential for distributing within the body. If we remove</a:t>
            </a:r>
          </a:p>
          <a:p>
            <a:pPr algn="l"/>
            <a:r>
              <a:rPr lang="en-IN" sz="1800" dirty="0">
                <a:latin typeface="Times New Roman" pitchFamily="18" charset="0"/>
                <a:cs typeface="Times New Roman" pitchFamily="18" charset="0"/>
                <a:sym typeface="Symbol" panose="05050102010706020507" pitchFamily="18" charset="2"/>
              </a:rPr>
              <a:t>     these two groups the activity will be decreased.</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Position-5 – </a:t>
            </a:r>
            <a:r>
              <a:rPr lang="en-IN" sz="1800" dirty="0">
                <a:latin typeface="Times New Roman" pitchFamily="18" charset="0"/>
                <a:cs typeface="Times New Roman" pitchFamily="18" charset="0"/>
                <a:sym typeface="Symbol" panose="05050102010706020507" pitchFamily="18" charset="2"/>
              </a:rPr>
              <a:t>Substitution of –OH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at P-5 –influence the </a:t>
            </a:r>
            <a:r>
              <a:rPr lang="en-IN" sz="1800" b="1" dirty="0">
                <a:latin typeface="Times New Roman" pitchFamily="18" charset="0"/>
                <a:cs typeface="Times New Roman" pitchFamily="18" charset="0"/>
                <a:sym typeface="Symbol" panose="05050102010706020507" pitchFamily="18" charset="2"/>
              </a:rPr>
              <a:t>pharmacokinetic properties </a:t>
            </a:r>
            <a:r>
              <a:rPr lang="en-IN" sz="1800" dirty="0">
                <a:latin typeface="Times New Roman" pitchFamily="18" charset="0"/>
                <a:cs typeface="Times New Roman" pitchFamily="18" charset="0"/>
                <a:sym typeface="Symbol" panose="05050102010706020507" pitchFamily="18" charset="2"/>
              </a:rPr>
              <a:t>there is no change in</a:t>
            </a:r>
          </a:p>
          <a:p>
            <a:pPr algn="l"/>
            <a:r>
              <a:rPr lang="en-IN" sz="1800" dirty="0">
                <a:latin typeface="Times New Roman" pitchFamily="18" charset="0"/>
                <a:cs typeface="Times New Roman" pitchFamily="18" charset="0"/>
                <a:sym typeface="Symbol" panose="05050102010706020507" pitchFamily="18" charset="2"/>
              </a:rPr>
              <a:t>     the activity.  </a:t>
            </a:r>
            <a:r>
              <a:rPr lang="en-IN" sz="1800" dirty="0" err="1">
                <a:latin typeface="Times New Roman" pitchFamily="18" charset="0"/>
                <a:cs typeface="Times New Roman" pitchFamily="18" charset="0"/>
                <a:sym typeface="Symbol" panose="05050102010706020507" pitchFamily="18" charset="2"/>
              </a:rPr>
              <a:t>Eg</a:t>
            </a:r>
            <a:r>
              <a:rPr lang="en-IN" sz="1800" dirty="0">
                <a:latin typeface="Times New Roman" pitchFamily="18" charset="0"/>
                <a:cs typeface="Times New Roman" pitchFamily="18" charset="0"/>
                <a:sym typeface="Symbol" panose="05050102010706020507" pitchFamily="18" charset="2"/>
              </a:rPr>
              <a:t>. Oxytetracycline and Doxycycline.    </a:t>
            </a: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6982" y="1425126"/>
            <a:ext cx="5422007" cy="269611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6394"/>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692855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SAR OF TETRACYCLINES</a:t>
            </a:r>
            <a:r>
              <a:rPr lang="en-IN" sz="1800" dirty="0">
                <a:latin typeface="Times New Roman" pitchFamily="18" charset="0"/>
                <a:cs typeface="Times New Roman" pitchFamily="18" charset="0"/>
                <a:sym typeface="Symbol" panose="05050102010706020507" pitchFamily="18" charset="2"/>
              </a:rPr>
              <a:t>.</a:t>
            </a: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Position-6</a:t>
            </a:r>
            <a:r>
              <a:rPr lang="en-IN" sz="1800" dirty="0">
                <a:latin typeface="Times New Roman" pitchFamily="18" charset="0"/>
                <a:cs typeface="Times New Roman" pitchFamily="18" charset="0"/>
                <a:sym typeface="Symbol" panose="05050102010706020507" pitchFamily="18" charset="2"/>
              </a:rPr>
              <a:t>  having (-OH )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and (-CH</a:t>
            </a:r>
            <a:r>
              <a:rPr lang="en-IN" sz="1400" dirty="0">
                <a:latin typeface="Times New Roman" pitchFamily="18" charset="0"/>
                <a:cs typeface="Times New Roman" pitchFamily="18" charset="0"/>
                <a:sym typeface="Symbol" panose="05050102010706020507" pitchFamily="18" charset="2"/>
              </a:rPr>
              <a:t>3) </a:t>
            </a:r>
            <a:r>
              <a:rPr lang="en-IN" sz="1800" dirty="0">
                <a:latin typeface="Times New Roman" pitchFamily="18" charset="0"/>
                <a:cs typeface="Times New Roman" pitchFamily="18" charset="0"/>
                <a:sym typeface="Symbol" panose="05050102010706020507" pitchFamily="18" charset="2"/>
              </a:rPr>
              <a:t>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If the hydroxyl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is absent means the getting compound is stable</a:t>
            </a:r>
          </a:p>
          <a:p>
            <a:pPr algn="l"/>
            <a:r>
              <a:rPr lang="en-IN" sz="1800" dirty="0">
                <a:latin typeface="Times New Roman" pitchFamily="18" charset="0"/>
                <a:cs typeface="Times New Roman" pitchFamily="18" charset="0"/>
                <a:sym typeface="Symbol" panose="05050102010706020507" pitchFamily="18" charset="2"/>
              </a:rPr>
              <a:t>     to acids, bases and having long biological half life. </a:t>
            </a:r>
            <a:r>
              <a:rPr lang="en-IN" sz="1800" dirty="0" err="1">
                <a:latin typeface="Times New Roman" pitchFamily="18" charset="0"/>
                <a:cs typeface="Times New Roman" pitchFamily="18" charset="0"/>
                <a:sym typeface="Symbol" panose="05050102010706020507" pitchFamily="18" charset="2"/>
              </a:rPr>
              <a:t>Eg</a:t>
            </a:r>
            <a:r>
              <a:rPr lang="en-IN" sz="1800" dirty="0">
                <a:latin typeface="Times New Roman" pitchFamily="18" charset="0"/>
                <a:cs typeface="Times New Roman" pitchFamily="18" charset="0"/>
                <a:sym typeface="Symbol" panose="05050102010706020507" pitchFamily="18" charset="2"/>
              </a:rPr>
              <a:t>. Doxycycline and Minocycline.</a:t>
            </a:r>
          </a:p>
          <a:p>
            <a:pPr algn="l"/>
            <a:r>
              <a:rPr lang="en-IN" sz="1800" dirty="0">
                <a:latin typeface="Times New Roman" pitchFamily="18" charset="0"/>
                <a:cs typeface="Times New Roman" pitchFamily="18" charset="0"/>
                <a:sym typeface="Symbol" panose="05050102010706020507" pitchFamily="18" charset="2"/>
              </a:rPr>
              <a:t>     If it is having only - CH</a:t>
            </a:r>
            <a:r>
              <a:rPr lang="en-IN" sz="1400" dirty="0">
                <a:latin typeface="Times New Roman" pitchFamily="18" charset="0"/>
                <a:cs typeface="Times New Roman" pitchFamily="18" charset="0"/>
                <a:sym typeface="Symbol" panose="05050102010706020507" pitchFamily="18" charset="2"/>
              </a:rPr>
              <a:t>3   </a:t>
            </a:r>
            <a:r>
              <a:rPr lang="en-IN" sz="1800" dirty="0">
                <a:latin typeface="Times New Roman" pitchFamily="18" charset="0"/>
                <a:cs typeface="Times New Roman" pitchFamily="18" charset="0"/>
                <a:sym typeface="Symbol" panose="05050102010706020507" pitchFamily="18" charset="2"/>
              </a:rPr>
              <a:t>at P-6 and –OH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at P-5 the activity would be increases 2-3 times. </a:t>
            </a:r>
            <a:r>
              <a:rPr lang="en-IN" sz="1800" dirty="0" err="1">
                <a:latin typeface="Times New Roman" pitchFamily="18" charset="0"/>
                <a:cs typeface="Times New Roman" pitchFamily="18" charset="0"/>
                <a:sym typeface="Symbol" panose="05050102010706020507" pitchFamily="18" charset="2"/>
              </a:rPr>
              <a:t>Eg</a:t>
            </a:r>
            <a:r>
              <a:rPr lang="en-IN" sz="1800" dirty="0">
                <a:latin typeface="Times New Roman" pitchFamily="18" charset="0"/>
                <a:cs typeface="Times New Roman" pitchFamily="18" charset="0"/>
                <a:sym typeface="Symbol" panose="05050102010706020507" pitchFamily="18" charset="2"/>
              </a:rPr>
              <a:t>. Doxycycline.    </a:t>
            </a:r>
          </a:p>
          <a:p>
            <a:pPr marL="285750" indent="-285750" algn="l">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Position-7, </a:t>
            </a:r>
            <a:r>
              <a:rPr lang="en-IN" sz="1800" dirty="0">
                <a:latin typeface="Times New Roman" pitchFamily="18" charset="0"/>
                <a:cs typeface="Times New Roman" pitchFamily="18" charset="0"/>
                <a:sym typeface="Symbol" panose="05050102010706020507" pitchFamily="18" charset="2"/>
              </a:rPr>
              <a:t>if we introduce  electron withdrawing group (Cl, NH</a:t>
            </a:r>
            <a:r>
              <a:rPr lang="en-IN" sz="1400" dirty="0">
                <a:latin typeface="Times New Roman" pitchFamily="18" charset="0"/>
                <a:cs typeface="Times New Roman" pitchFamily="18" charset="0"/>
                <a:sym typeface="Symbol" panose="05050102010706020507" pitchFamily="18" charset="2"/>
              </a:rPr>
              <a:t>3 </a:t>
            </a:r>
            <a:r>
              <a:rPr lang="en-IN" sz="1800" dirty="0">
                <a:latin typeface="Times New Roman" pitchFamily="18" charset="0"/>
                <a:cs typeface="Times New Roman" pitchFamily="18" charset="0"/>
                <a:sym typeface="Symbol" panose="05050102010706020507" pitchFamily="18" charset="2"/>
              </a:rPr>
              <a:t>) or electron donating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(-N(CH</a:t>
            </a:r>
            <a:r>
              <a:rPr lang="en-IN" sz="1200" dirty="0">
                <a:latin typeface="Times New Roman" pitchFamily="18" charset="0"/>
                <a:cs typeface="Times New Roman" pitchFamily="18" charset="0"/>
                <a:sym typeface="Symbol" panose="05050102010706020507" pitchFamily="18" charset="2"/>
              </a:rPr>
              <a:t>3</a:t>
            </a:r>
            <a:r>
              <a:rPr lang="en-IN" sz="1800" dirty="0">
                <a:latin typeface="Times New Roman" pitchFamily="18" charset="0"/>
                <a:cs typeface="Times New Roman" pitchFamily="18" charset="0"/>
                <a:sym typeface="Symbol" panose="05050102010706020507" pitchFamily="18" charset="2"/>
              </a:rPr>
              <a:t>)</a:t>
            </a:r>
            <a:r>
              <a:rPr lang="en-IN" sz="1400" dirty="0">
                <a:latin typeface="Times New Roman" pitchFamily="18" charset="0"/>
                <a:cs typeface="Times New Roman" pitchFamily="18" charset="0"/>
                <a:sym typeface="Symbol" panose="05050102010706020507" pitchFamily="18" charset="2"/>
              </a:rPr>
              <a:t>2</a:t>
            </a:r>
            <a:r>
              <a:rPr lang="en-IN" sz="1800" dirty="0">
                <a:latin typeface="Times New Roman" pitchFamily="18" charset="0"/>
                <a:cs typeface="Times New Roman" pitchFamily="18" charset="0"/>
                <a:sym typeface="Symbol" panose="05050102010706020507" pitchFamily="18" charset="2"/>
              </a:rPr>
              <a:t> ) </a:t>
            </a:r>
          </a:p>
          <a:p>
            <a:pPr algn="l"/>
            <a:r>
              <a:rPr lang="en-IN" sz="1800" dirty="0">
                <a:latin typeface="Times New Roman" pitchFamily="18" charset="0"/>
                <a:cs typeface="Times New Roman" pitchFamily="18" charset="0"/>
                <a:sym typeface="Symbol" panose="05050102010706020507" pitchFamily="18" charset="2"/>
              </a:rPr>
              <a:t>     increases the activity. </a:t>
            </a:r>
            <a:r>
              <a:rPr lang="en-IN" sz="1800" dirty="0" err="1">
                <a:latin typeface="Times New Roman" pitchFamily="18" charset="0"/>
                <a:cs typeface="Times New Roman" pitchFamily="18" charset="0"/>
                <a:sym typeface="Symbol" panose="05050102010706020507" pitchFamily="18" charset="2"/>
              </a:rPr>
              <a:t>Eg</a:t>
            </a:r>
            <a:r>
              <a:rPr lang="en-IN" sz="1800" dirty="0">
                <a:latin typeface="Times New Roman" pitchFamily="18" charset="0"/>
                <a:cs typeface="Times New Roman" pitchFamily="18" charset="0"/>
                <a:sym typeface="Symbol" panose="05050102010706020507" pitchFamily="18" charset="2"/>
              </a:rPr>
              <a:t>. Chlortetracyclines, Demeclocycline.</a:t>
            </a: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6982" y="1425126"/>
            <a:ext cx="5422007" cy="269611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116630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DEGRADATION OF TETRACYCLINES</a:t>
            </a:r>
            <a:r>
              <a:rPr lang="en-IN" sz="1800" dirty="0">
                <a:latin typeface="Times New Roman" pitchFamily="18" charset="0"/>
                <a:cs typeface="Times New Roman" pitchFamily="18" charset="0"/>
                <a:sym typeface="Symbol" panose="05050102010706020507" pitchFamily="18" charset="2"/>
              </a:rPr>
              <a:t>.</a:t>
            </a:r>
          </a:p>
          <a:p>
            <a:endParaRPr lang="en-IN" sz="1800" b="1"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v"/>
            </a:pPr>
            <a:endParaRPr lang="en-IN" sz="1800"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9691" y="1262130"/>
            <a:ext cx="9863091" cy="5541232"/>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8058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888962"/>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iii)  Tetracyclines                        : </a:t>
            </a:r>
            <a:r>
              <a:rPr lang="en-IN" sz="6400" b="1" dirty="0">
                <a:solidFill>
                  <a:srgbClr val="FF0000"/>
                </a:solidFill>
                <a:latin typeface="Times New Roman" pitchFamily="18" charset="0"/>
                <a:cs typeface="Times New Roman" pitchFamily="18" charset="0"/>
                <a:sym typeface="Symbol" panose="05050102010706020507" pitchFamily="18" charset="2"/>
              </a:rPr>
              <a:t>Tetracyclines</a:t>
            </a:r>
            <a:r>
              <a:rPr lang="en-IN" sz="6400" dirty="0">
                <a:latin typeface="Times New Roman" pitchFamily="18" charset="0"/>
                <a:cs typeface="Times New Roman" pitchFamily="18" charset="0"/>
                <a:sym typeface="Symbol" panose="05050102010706020507" pitchFamily="18" charset="2"/>
              </a:rPr>
              <a:t>, </a:t>
            </a:r>
            <a:r>
              <a:rPr lang="en-IN" sz="6400" dirty="0">
                <a:solidFill>
                  <a:srgbClr val="FF0000"/>
                </a:solidFill>
                <a:latin typeface="Times New Roman" pitchFamily="18" charset="0"/>
                <a:cs typeface="Times New Roman" pitchFamily="18" charset="0"/>
                <a:sym typeface="Symbol" panose="05050102010706020507" pitchFamily="18" charset="2"/>
              </a:rPr>
              <a:t>Chlortetracyclines</a:t>
            </a:r>
            <a:r>
              <a:rPr lang="en-IN" sz="6400" dirty="0">
                <a:latin typeface="Times New Roman" pitchFamily="18" charset="0"/>
                <a:cs typeface="Times New Roman" pitchFamily="18" charset="0"/>
                <a:sym typeface="Symbol" panose="05050102010706020507" pitchFamily="18" charset="2"/>
              </a:rPr>
              <a:t>, Rolitetracyclines, </a:t>
            </a:r>
            <a:r>
              <a:rPr lang="en-IN" sz="6400" dirty="0">
                <a:solidFill>
                  <a:srgbClr val="FF0000"/>
                </a:solidFill>
                <a:latin typeface="Times New Roman" pitchFamily="18" charset="0"/>
                <a:cs typeface="Times New Roman" pitchFamily="18" charset="0"/>
                <a:sym typeface="Symbol" panose="05050102010706020507" pitchFamily="18" charset="2"/>
              </a:rPr>
              <a:t>Oxytetracyclines</a:t>
            </a:r>
            <a:r>
              <a:rPr lang="en-IN" sz="6400" dirty="0">
                <a:latin typeface="Times New Roman" pitchFamily="18" charset="0"/>
                <a:cs typeface="Times New Roman" pitchFamily="18" charset="0"/>
                <a:sym typeface="Symbol" panose="05050102010706020507" pitchFamily="18" charset="2"/>
              </a:rPr>
              <a:t>,</a:t>
            </a:r>
          </a:p>
          <a:p>
            <a:pPr algn="l"/>
            <a:r>
              <a:rPr lang="en-IN" sz="6400" dirty="0">
                <a:latin typeface="Times New Roman" pitchFamily="18" charset="0"/>
                <a:cs typeface="Times New Roman" pitchFamily="18" charset="0"/>
                <a:sym typeface="Symbol" panose="05050102010706020507" pitchFamily="18" charset="2"/>
              </a:rPr>
              <a:t>                                                       Methacyclines, Demeclocyclines, Meclocyclines, </a:t>
            </a:r>
            <a:r>
              <a:rPr lang="en-IN" sz="6400" dirty="0">
                <a:solidFill>
                  <a:srgbClr val="FF0000"/>
                </a:solidFill>
                <a:latin typeface="Times New Roman" pitchFamily="18" charset="0"/>
                <a:cs typeface="Times New Roman" pitchFamily="18" charset="0"/>
                <a:sym typeface="Symbol" panose="05050102010706020507" pitchFamily="18" charset="2"/>
              </a:rPr>
              <a:t>Doxycyclines</a:t>
            </a:r>
            <a:r>
              <a:rPr lang="en-IN" sz="6400" dirty="0">
                <a:latin typeface="Times New Roman" pitchFamily="18" charset="0"/>
                <a:cs typeface="Times New Roman" pitchFamily="18" charset="0"/>
                <a:sym typeface="Symbol" panose="05050102010706020507" pitchFamily="18" charset="2"/>
              </a:rPr>
              <a:t>, </a:t>
            </a:r>
            <a:r>
              <a:rPr lang="en-IN" sz="6400" dirty="0">
                <a:solidFill>
                  <a:srgbClr val="FF0000"/>
                </a:solidFill>
                <a:latin typeface="Times New Roman" pitchFamily="18" charset="0"/>
                <a:cs typeface="Times New Roman" pitchFamily="18" charset="0"/>
                <a:sym typeface="Symbol" panose="05050102010706020507" pitchFamily="18" charset="2"/>
              </a:rPr>
              <a:t>Minocycline</a:t>
            </a:r>
            <a:r>
              <a:rPr lang="en-IN" sz="6400" dirty="0">
                <a:latin typeface="Times New Roman" pitchFamily="18" charset="0"/>
                <a:cs typeface="Times New Roman" pitchFamily="18" charset="0"/>
                <a:sym typeface="Symbol" panose="05050102010706020507" pitchFamily="18" charset="2"/>
              </a:rPr>
              <a:t>.</a:t>
            </a:r>
          </a:p>
          <a:p>
            <a:pPr algn="l"/>
            <a:endParaRPr lang="en-IN" sz="6400"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      </a:t>
            </a:r>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7543" y="1820094"/>
            <a:ext cx="8463612" cy="4620215"/>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92955"/>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039339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888962"/>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iii)  Tetracyclines                        : </a:t>
            </a:r>
            <a:r>
              <a:rPr lang="en-IN" sz="6400" dirty="0">
                <a:latin typeface="Times New Roman" pitchFamily="18" charset="0"/>
                <a:cs typeface="Times New Roman" pitchFamily="18" charset="0"/>
                <a:sym typeface="Symbol" panose="05050102010706020507" pitchFamily="18" charset="2"/>
              </a:rPr>
              <a:t>Tetracyclines, Chlortetracyclines, Rolitetracyclines, </a:t>
            </a:r>
            <a:r>
              <a:rPr lang="en-IN" sz="6400" b="1" dirty="0">
                <a:solidFill>
                  <a:srgbClr val="FF0000"/>
                </a:solidFill>
                <a:latin typeface="Times New Roman" pitchFamily="18" charset="0"/>
                <a:cs typeface="Times New Roman" pitchFamily="18" charset="0"/>
                <a:sym typeface="Symbol" panose="05050102010706020507" pitchFamily="18" charset="2"/>
              </a:rPr>
              <a:t>Oxytetracyclines</a:t>
            </a:r>
            <a:r>
              <a:rPr lang="en-IN" sz="6400" dirty="0">
                <a:solidFill>
                  <a:srgbClr val="FF0000"/>
                </a:solidFill>
                <a:latin typeface="Times New Roman" pitchFamily="18" charset="0"/>
                <a:cs typeface="Times New Roman" pitchFamily="18" charset="0"/>
                <a:sym typeface="Symbol" panose="05050102010706020507" pitchFamily="18" charset="2"/>
              </a:rPr>
              <a:t>,</a:t>
            </a:r>
          </a:p>
          <a:p>
            <a:pPr algn="l"/>
            <a:r>
              <a:rPr lang="en-IN" sz="6400" dirty="0">
                <a:latin typeface="Times New Roman" pitchFamily="18" charset="0"/>
                <a:cs typeface="Times New Roman" pitchFamily="18" charset="0"/>
                <a:sym typeface="Symbol" panose="05050102010706020507" pitchFamily="18" charset="2"/>
              </a:rPr>
              <a:t>                                                       Methacyclines, Demeclocyclines, Meclocyclines, Doxycyclines, minocycline.</a:t>
            </a:r>
          </a:p>
          <a:p>
            <a:pPr algn="l"/>
            <a:endParaRPr lang="en-IN" sz="6400"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      </a:t>
            </a:r>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89407" y="1712891"/>
            <a:ext cx="7018987" cy="285911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4406" y="4391696"/>
            <a:ext cx="8783392" cy="2021463"/>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1682925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888962"/>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iii)  Tetracyclines                        : </a:t>
            </a:r>
            <a:r>
              <a:rPr lang="en-IN" sz="6400" dirty="0">
                <a:latin typeface="Times New Roman" pitchFamily="18" charset="0"/>
                <a:cs typeface="Times New Roman" pitchFamily="18" charset="0"/>
                <a:sym typeface="Symbol" panose="05050102010706020507" pitchFamily="18" charset="2"/>
              </a:rPr>
              <a:t>Tetracyclines, Chlortetracyclines, Rolitetracyclines, Oxytetracyclines,</a:t>
            </a:r>
          </a:p>
          <a:p>
            <a:pPr algn="l"/>
            <a:r>
              <a:rPr lang="en-IN" sz="6400" dirty="0">
                <a:latin typeface="Times New Roman" pitchFamily="18" charset="0"/>
                <a:cs typeface="Times New Roman" pitchFamily="18" charset="0"/>
                <a:sym typeface="Symbol" panose="05050102010706020507" pitchFamily="18" charset="2"/>
              </a:rPr>
              <a:t>                                                       Methacyclines, Demeclocyclines, Meclocyclines, </a:t>
            </a:r>
            <a:r>
              <a:rPr lang="en-IN" sz="6400" b="1" dirty="0">
                <a:solidFill>
                  <a:srgbClr val="FF0000"/>
                </a:solidFill>
                <a:latin typeface="Times New Roman" pitchFamily="18" charset="0"/>
                <a:cs typeface="Times New Roman" pitchFamily="18" charset="0"/>
                <a:sym typeface="Symbol" panose="05050102010706020507" pitchFamily="18" charset="2"/>
              </a:rPr>
              <a:t>Doxycyclines</a:t>
            </a:r>
            <a:r>
              <a:rPr lang="en-IN" sz="6400" dirty="0">
                <a:latin typeface="Times New Roman" pitchFamily="18" charset="0"/>
                <a:cs typeface="Times New Roman" pitchFamily="18" charset="0"/>
                <a:sym typeface="Symbol" panose="05050102010706020507" pitchFamily="18" charset="2"/>
              </a:rPr>
              <a:t>, minocycline.</a:t>
            </a:r>
          </a:p>
          <a:p>
            <a:pPr algn="l"/>
            <a:endParaRPr lang="en-IN" sz="6400"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      </a:t>
            </a:r>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66450" y="1828799"/>
            <a:ext cx="6659099" cy="4604013"/>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77889"/>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345323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888962"/>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iii)  Tetracyclines                        : </a:t>
            </a:r>
            <a:r>
              <a:rPr lang="en-IN" sz="6400" dirty="0">
                <a:latin typeface="Times New Roman" pitchFamily="18" charset="0"/>
                <a:cs typeface="Times New Roman" pitchFamily="18" charset="0"/>
                <a:sym typeface="Symbol" panose="05050102010706020507" pitchFamily="18" charset="2"/>
              </a:rPr>
              <a:t>Tetracyclines, Chlortetracyclines, Rolitetracyclines, Oxytetracyclines,</a:t>
            </a:r>
          </a:p>
          <a:p>
            <a:pPr algn="l"/>
            <a:r>
              <a:rPr lang="en-IN" sz="6400" dirty="0">
                <a:latin typeface="Times New Roman" pitchFamily="18" charset="0"/>
                <a:cs typeface="Times New Roman" pitchFamily="18" charset="0"/>
                <a:sym typeface="Symbol" panose="05050102010706020507" pitchFamily="18" charset="2"/>
              </a:rPr>
              <a:t>                                                       Methacyclines, Demeclocyclines, Meclocyclines, Doxycyclines, </a:t>
            </a:r>
            <a:r>
              <a:rPr lang="en-IN" sz="6400" b="1" dirty="0">
                <a:solidFill>
                  <a:srgbClr val="FF0000"/>
                </a:solidFill>
                <a:latin typeface="Times New Roman" pitchFamily="18" charset="0"/>
                <a:cs typeface="Times New Roman" pitchFamily="18" charset="0"/>
                <a:sym typeface="Symbol" panose="05050102010706020507" pitchFamily="18" charset="2"/>
              </a:rPr>
              <a:t>Minocycline</a:t>
            </a:r>
            <a:r>
              <a:rPr lang="en-IN" sz="6400" dirty="0">
                <a:latin typeface="Times New Roman" pitchFamily="18" charset="0"/>
                <a:cs typeface="Times New Roman" pitchFamily="18" charset="0"/>
                <a:sym typeface="Symbol" panose="05050102010706020507" pitchFamily="18" charset="2"/>
              </a:rPr>
              <a:t>.</a:t>
            </a:r>
          </a:p>
          <a:p>
            <a:pPr algn="l"/>
            <a:endParaRPr lang="en-IN" sz="6400" dirty="0">
              <a:latin typeface="Times New Roman" pitchFamily="18" charset="0"/>
              <a:cs typeface="Times New Roman" pitchFamily="18" charset="0"/>
              <a:sym typeface="Symbol" panose="05050102010706020507" pitchFamily="18" charset="2"/>
            </a:endParaRPr>
          </a:p>
          <a:p>
            <a:pPr algn="l"/>
            <a:r>
              <a:rPr lang="en-IN" sz="6400" b="1" dirty="0">
                <a:latin typeface="Times New Roman" pitchFamily="18" charset="0"/>
                <a:cs typeface="Times New Roman" pitchFamily="18" charset="0"/>
                <a:sym typeface="Symbol" panose="05050102010706020507" pitchFamily="18" charset="2"/>
              </a:rPr>
              <a:t>      </a:t>
            </a:r>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0315" y="1828800"/>
            <a:ext cx="8641724" cy="4479018"/>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691270" y="6487451"/>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00668712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4765183"/>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r>
              <a:rPr lang="en-IN" sz="6600" b="1" dirty="0">
                <a:latin typeface="Times New Roman" pitchFamily="18" charset="0"/>
                <a:cs typeface="Times New Roman" pitchFamily="18" charset="0"/>
                <a:sym typeface="Symbol" panose="05050102010706020507" pitchFamily="18" charset="2"/>
              </a:rPr>
              <a:t> </a:t>
            </a:r>
            <a:r>
              <a:rPr lang="en-IN" sz="16000" b="1" dirty="0">
                <a:latin typeface="Times New Roman" pitchFamily="18" charset="0"/>
                <a:cs typeface="Times New Roman" pitchFamily="18" charset="0"/>
                <a:sym typeface="Symbol" panose="05050102010706020507" pitchFamily="18" charset="2"/>
              </a:rPr>
              <a:t>MACROLIDE ANTIBIOTICS</a:t>
            </a:r>
            <a:endParaRPr lang="en-IN" sz="16000" dirty="0">
              <a:latin typeface="Times New Roman" pitchFamily="18" charset="0"/>
              <a:cs typeface="Times New Roman" pitchFamily="18" charset="0"/>
            </a:endParaRPr>
          </a:p>
          <a:p>
            <a:pPr algn="l"/>
            <a:r>
              <a:rPr lang="en-IN" sz="6400" b="1" dirty="0">
                <a:latin typeface="Times New Roman" pitchFamily="18" charset="0"/>
                <a:cs typeface="Times New Roman" pitchFamily="18" charset="0"/>
                <a:sym typeface="Symbol" panose="05050102010706020507" pitchFamily="18" charset="2"/>
              </a:rPr>
              <a:t>      </a:t>
            </a:r>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289842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iv) Macrolide antibiotics          </a:t>
            </a:r>
            <a:r>
              <a:rPr lang="en-IN" sz="1800" dirty="0">
                <a:latin typeface="Times New Roman" pitchFamily="18" charset="0"/>
                <a:cs typeface="Times New Roman" pitchFamily="18" charset="0"/>
                <a:sym typeface="Symbol" panose="05050102010706020507" pitchFamily="18" charset="2"/>
              </a:rPr>
              <a:t>:  Erythromycin, Clarithromycin, Azithromycin, Dirithromycin, Troleandomycin.</a:t>
            </a:r>
          </a:p>
          <a:p>
            <a:pPr marL="285750" indent="-285750" algn="l">
              <a:lnSpc>
                <a:spcPct val="15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Macrolides are group of antibiotics containing macrocyclic </a:t>
            </a:r>
            <a:r>
              <a:rPr lang="en-IN" sz="1800" b="1" dirty="0">
                <a:latin typeface="Times New Roman" pitchFamily="18" charset="0"/>
                <a:cs typeface="Times New Roman" pitchFamily="18" charset="0"/>
                <a:sym typeface="Symbol" panose="05050102010706020507" pitchFamily="18" charset="2"/>
              </a:rPr>
              <a:t>lactone</a:t>
            </a:r>
            <a:r>
              <a:rPr lang="en-IN" sz="1800" dirty="0">
                <a:latin typeface="Times New Roman" pitchFamily="18" charset="0"/>
                <a:cs typeface="Times New Roman" pitchFamily="18" charset="0"/>
                <a:sym typeface="Symbol" panose="05050102010706020507" pitchFamily="18" charset="2"/>
              </a:rPr>
              <a:t> ring to which a </a:t>
            </a:r>
            <a:r>
              <a:rPr lang="en-IN" sz="1800" b="1" dirty="0">
                <a:latin typeface="Times New Roman" pitchFamily="18" charset="0"/>
                <a:cs typeface="Times New Roman" pitchFamily="18" charset="0"/>
                <a:sym typeface="Symbol" panose="05050102010706020507" pitchFamily="18" charset="2"/>
              </a:rPr>
              <a:t>neutral</a:t>
            </a:r>
            <a:r>
              <a:rPr lang="en-IN" sz="1800" dirty="0">
                <a:latin typeface="Times New Roman" pitchFamily="18" charset="0"/>
                <a:cs typeface="Times New Roman" pitchFamily="18" charset="0"/>
                <a:sym typeface="Symbol" panose="05050102010706020507" pitchFamily="18" charset="2"/>
              </a:rPr>
              <a:t> (Cladinose) </a:t>
            </a:r>
            <a:r>
              <a:rPr lang="en-IN" sz="1800" b="1" dirty="0">
                <a:latin typeface="Times New Roman" pitchFamily="18" charset="0"/>
                <a:cs typeface="Times New Roman" pitchFamily="18" charset="0"/>
                <a:sym typeface="Symbol" panose="05050102010706020507" pitchFamily="18" charset="2"/>
              </a:rPr>
              <a:t>sugar</a:t>
            </a:r>
          </a:p>
          <a:p>
            <a:pPr algn="l">
              <a:lnSpc>
                <a:spcPct val="150000"/>
              </a:lnSpc>
            </a:pPr>
            <a:r>
              <a:rPr lang="en-IN" sz="1800" dirty="0">
                <a:latin typeface="Times New Roman" pitchFamily="18" charset="0"/>
                <a:cs typeface="Times New Roman" pitchFamily="18" charset="0"/>
                <a:sym typeface="Symbol" panose="05050102010706020507" pitchFamily="18" charset="2"/>
              </a:rPr>
              <a:t>      and an </a:t>
            </a:r>
            <a:r>
              <a:rPr lang="en-IN" sz="1800" b="1" dirty="0">
                <a:latin typeface="Times New Roman" pitchFamily="18" charset="0"/>
                <a:cs typeface="Times New Roman" pitchFamily="18" charset="0"/>
                <a:sym typeface="Symbol" panose="05050102010706020507" pitchFamily="18" charset="2"/>
              </a:rPr>
              <a:t>amino</a:t>
            </a:r>
            <a:r>
              <a:rPr lang="en-IN" sz="1800" dirty="0">
                <a:latin typeface="Times New Roman" pitchFamily="18" charset="0"/>
                <a:cs typeface="Times New Roman" pitchFamily="18" charset="0"/>
                <a:sym typeface="Symbol" panose="05050102010706020507" pitchFamily="18" charset="2"/>
              </a:rPr>
              <a:t> (Desosamine) </a:t>
            </a:r>
            <a:r>
              <a:rPr lang="en-IN" sz="1800" b="1" dirty="0">
                <a:latin typeface="Times New Roman" pitchFamily="18" charset="0"/>
                <a:cs typeface="Times New Roman" pitchFamily="18" charset="0"/>
                <a:sym typeface="Symbol" panose="05050102010706020507" pitchFamily="18" charset="2"/>
              </a:rPr>
              <a:t>sugar</a:t>
            </a:r>
            <a:r>
              <a:rPr lang="en-IN" sz="1800" dirty="0">
                <a:latin typeface="Times New Roman" pitchFamily="18" charset="0"/>
                <a:cs typeface="Times New Roman" pitchFamily="18" charset="0"/>
                <a:sym typeface="Symbol" panose="05050102010706020507" pitchFamily="18" charset="2"/>
              </a:rPr>
              <a:t> are attached.</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Usually Lactone ring has 12, 14 or 16 atoms in it.</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Macrolide antibiotics are produced by various strains of </a:t>
            </a:r>
            <a:r>
              <a:rPr lang="en-IN" sz="1800" b="1" dirty="0">
                <a:latin typeface="Times New Roman" pitchFamily="18" charset="0"/>
                <a:cs typeface="Times New Roman" pitchFamily="18" charset="0"/>
                <a:sym typeface="Symbol" panose="05050102010706020507" pitchFamily="18" charset="2"/>
              </a:rPr>
              <a:t>Streptomyces</a:t>
            </a:r>
            <a:r>
              <a:rPr lang="en-IN" sz="1800" dirty="0">
                <a:latin typeface="Times New Roman" pitchFamily="18" charset="0"/>
                <a:cs typeface="Times New Roman" pitchFamily="18" charset="0"/>
                <a:sym typeface="Symbol" panose="05050102010706020507" pitchFamily="18" charset="2"/>
              </a:rPr>
              <a:t>.</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They have 3 common chemical characters:</a:t>
            </a:r>
          </a:p>
          <a:p>
            <a:pPr algn="l">
              <a:lnSpc>
                <a:spcPct val="150000"/>
              </a:lnSpc>
            </a:pPr>
            <a:r>
              <a:rPr lang="en-IN" sz="1800" dirty="0">
                <a:latin typeface="Times New Roman" pitchFamily="18" charset="0"/>
                <a:cs typeface="Times New Roman" pitchFamily="18" charset="0"/>
                <a:sym typeface="Symbol" panose="05050102010706020507" pitchFamily="18" charset="2"/>
              </a:rPr>
              <a:t>      - A large non-planar strain less ring.</a:t>
            </a:r>
          </a:p>
          <a:p>
            <a:pPr algn="l">
              <a:lnSpc>
                <a:spcPct val="150000"/>
              </a:lnSpc>
            </a:pPr>
            <a:r>
              <a:rPr lang="en-IN" sz="1800" dirty="0">
                <a:latin typeface="Times New Roman" pitchFamily="18" charset="0"/>
                <a:cs typeface="Times New Roman" pitchFamily="18" charset="0"/>
                <a:sym typeface="Symbol" panose="05050102010706020507" pitchFamily="18" charset="2"/>
              </a:rPr>
              <a:t>      - A keto group</a:t>
            </a:r>
          </a:p>
          <a:p>
            <a:pPr algn="l">
              <a:lnSpc>
                <a:spcPct val="150000"/>
              </a:lnSpc>
            </a:pPr>
            <a:r>
              <a:rPr lang="en-IN" sz="1800" dirty="0">
                <a:latin typeface="Times New Roman" pitchFamily="18" charset="0"/>
                <a:cs typeface="Times New Roman" pitchFamily="18" charset="0"/>
                <a:sym typeface="Symbol" panose="05050102010706020507" pitchFamily="18" charset="2"/>
              </a:rPr>
              <a:t>      - A glycosidically linked amino sugar.</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9355553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IN" sz="1800" b="1" u="sng" dirty="0">
                <a:solidFill>
                  <a:srgbClr val="0070C0"/>
                </a:solidFill>
                <a:latin typeface="Times New Roman" pitchFamily="18" charset="0"/>
                <a:cs typeface="Times New Roman" pitchFamily="18" charset="0"/>
                <a:sym typeface="Symbol" panose="05050102010706020507" pitchFamily="18" charset="2"/>
              </a:rPr>
              <a:t>MECHANISM OF ACTION OF  </a:t>
            </a:r>
            <a:r>
              <a:rPr lang="en-IN" sz="1800" b="1" u="sng" dirty="0">
                <a:latin typeface="Times New Roman" pitchFamily="18" charset="0"/>
                <a:cs typeface="Times New Roman" pitchFamily="18" charset="0"/>
                <a:sym typeface="Symbol" panose="05050102010706020507" pitchFamily="18" charset="2"/>
              </a:rPr>
              <a:t>MACROLIDE ANTIBIOTICS</a:t>
            </a:r>
            <a:endParaRPr lang="en-IN" sz="1800" u="sng" dirty="0">
              <a:latin typeface="Times New Roman" pitchFamily="18" charset="0"/>
              <a:cs typeface="Times New Roman" pitchFamily="18" charset="0"/>
              <a:sym typeface="Symbol" panose="05050102010706020507" pitchFamily="18" charset="2"/>
            </a:endParaRPr>
          </a:p>
          <a:p>
            <a:pPr algn="just">
              <a:lnSpc>
                <a:spcPct val="200000"/>
              </a:lnSpc>
            </a:pPr>
            <a:r>
              <a:rPr lang="en-IN" sz="2000" b="1" dirty="0">
                <a:latin typeface="Times New Roman" pitchFamily="18" charset="0"/>
                <a:cs typeface="Times New Roman" pitchFamily="18" charset="0"/>
                <a:sym typeface="Symbol" panose="05050102010706020507" pitchFamily="18" charset="2"/>
              </a:rPr>
              <a:t>       </a:t>
            </a:r>
            <a:r>
              <a:rPr lang="en-IN" sz="2000" dirty="0">
                <a:latin typeface="Times New Roman" pitchFamily="18" charset="0"/>
                <a:cs typeface="Times New Roman" pitchFamily="18" charset="0"/>
                <a:sym typeface="Symbol" panose="05050102010706020507" pitchFamily="18" charset="2"/>
              </a:rPr>
              <a:t>Macrolide binds to 50S subunit of the bacterial ribosome, to prevent the translocation step of bacterial protein synthesis. It does not bind to mammalian ribosome. </a:t>
            </a:r>
          </a:p>
          <a:p>
            <a:pPr>
              <a:lnSpc>
                <a:spcPct val="200000"/>
              </a:lnSpc>
            </a:pPr>
            <a:r>
              <a:rPr lang="en-IN" sz="2000" b="1" dirty="0">
                <a:latin typeface="Times New Roman" pitchFamily="18" charset="0"/>
                <a:cs typeface="Times New Roman" pitchFamily="18" charset="0"/>
                <a:sym typeface="Symbol" panose="05050102010706020507" pitchFamily="18" charset="2"/>
              </a:rPr>
              <a:t>SPECTRUM OF ACTIVITY</a:t>
            </a:r>
          </a:p>
          <a:p>
            <a:pPr algn="l">
              <a:lnSpc>
                <a:spcPct val="200000"/>
              </a:lnSpc>
            </a:pPr>
            <a:r>
              <a:rPr lang="en-IN" sz="2000" dirty="0">
                <a:latin typeface="Times New Roman" pitchFamily="18" charset="0"/>
                <a:cs typeface="Times New Roman" pitchFamily="18" charset="0"/>
                <a:sym typeface="Symbol" panose="05050102010706020507" pitchFamily="18" charset="2"/>
              </a:rPr>
              <a:t>      The spectrum of antibacterial activity of macrolides resembles that of penicillin. They are effective against most species of Gram +</a:t>
            </a:r>
            <a:r>
              <a:rPr lang="en-IN" sz="2000" dirty="0" err="1">
                <a:latin typeface="Times New Roman" pitchFamily="18" charset="0"/>
                <a:cs typeface="Times New Roman" pitchFamily="18" charset="0"/>
                <a:sym typeface="Symbol" panose="05050102010706020507" pitchFamily="18" charset="2"/>
              </a:rPr>
              <a:t>Ve</a:t>
            </a:r>
            <a:r>
              <a:rPr lang="en-IN" sz="2000" dirty="0">
                <a:latin typeface="Times New Roman" pitchFamily="18" charset="0"/>
                <a:cs typeface="Times New Roman" pitchFamily="18" charset="0"/>
                <a:sym typeface="Symbol" panose="05050102010706020507" pitchFamily="18" charset="2"/>
              </a:rPr>
              <a:t> bacteria , both cocci and bacilli and also Gram –</a:t>
            </a:r>
            <a:r>
              <a:rPr lang="en-IN" sz="2000" dirty="0" err="1">
                <a:latin typeface="Times New Roman" pitchFamily="18" charset="0"/>
                <a:cs typeface="Times New Roman" pitchFamily="18" charset="0"/>
                <a:sym typeface="Symbol" panose="05050102010706020507" pitchFamily="18" charset="2"/>
              </a:rPr>
              <a:t>Ve</a:t>
            </a:r>
            <a:r>
              <a:rPr lang="en-IN" sz="2000">
                <a:latin typeface="Times New Roman" pitchFamily="18" charset="0"/>
                <a:cs typeface="Times New Roman" pitchFamily="18" charset="0"/>
                <a:sym typeface="Symbol" panose="05050102010706020507" pitchFamily="18" charset="2"/>
              </a:rPr>
              <a:t> Cocci </a:t>
            </a:r>
            <a:r>
              <a:rPr lang="en-IN" sz="2000" dirty="0">
                <a:latin typeface="Times New Roman" pitchFamily="18" charset="0"/>
                <a:cs typeface="Times New Roman" pitchFamily="18" charset="0"/>
                <a:sym typeface="Symbol" panose="05050102010706020507" pitchFamily="18" charset="2"/>
              </a:rPr>
              <a:t>especially Neisseria. They also active against Treponema palladium, Mycoplasma and  Chalmydia.</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46999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iv) Macrolide antibiotics          </a:t>
            </a:r>
            <a:r>
              <a:rPr lang="en-IN" sz="1800" dirty="0">
                <a:latin typeface="Times New Roman" pitchFamily="18" charset="0"/>
                <a:cs typeface="Times New Roman" pitchFamily="18" charset="0"/>
                <a:sym typeface="Symbol" panose="05050102010706020507" pitchFamily="18" charset="2"/>
              </a:rPr>
              <a:t>:  </a:t>
            </a:r>
            <a:r>
              <a:rPr lang="en-IN" sz="1800" b="1" dirty="0">
                <a:solidFill>
                  <a:srgbClr val="FF0000"/>
                </a:solidFill>
                <a:latin typeface="Times New Roman" pitchFamily="18" charset="0"/>
                <a:cs typeface="Times New Roman" pitchFamily="18" charset="0"/>
                <a:sym typeface="Symbol" panose="05050102010706020507" pitchFamily="18" charset="2"/>
              </a:rPr>
              <a:t>Erythromycin</a:t>
            </a:r>
            <a:r>
              <a:rPr lang="en-IN" sz="1800" dirty="0">
                <a:solidFill>
                  <a:srgbClr val="FF0000"/>
                </a:solidFill>
                <a:latin typeface="Times New Roman" pitchFamily="18" charset="0"/>
                <a:cs typeface="Times New Roman" pitchFamily="18" charset="0"/>
                <a:sym typeface="Symbol" panose="05050102010706020507" pitchFamily="18" charset="2"/>
              </a:rPr>
              <a:t>, Clarithromycin, Azithromycin</a:t>
            </a:r>
            <a:r>
              <a:rPr lang="en-IN" sz="1800" dirty="0">
                <a:latin typeface="Times New Roman" pitchFamily="18" charset="0"/>
                <a:cs typeface="Times New Roman" pitchFamily="18" charset="0"/>
                <a:sym typeface="Symbol" panose="05050102010706020507" pitchFamily="18" charset="2"/>
              </a:rPr>
              <a:t>, Dirithromycin, Troleandomycin.</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16677" y="1553916"/>
            <a:ext cx="8706118" cy="147261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9706" y="3026535"/>
            <a:ext cx="8950818" cy="3322749"/>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48680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399"/>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iv) Macrolide antibiotics          </a:t>
            </a:r>
            <a:r>
              <a:rPr lang="en-IN" sz="1800" dirty="0">
                <a:latin typeface="Times New Roman" pitchFamily="18" charset="0"/>
                <a:cs typeface="Times New Roman" pitchFamily="18" charset="0"/>
                <a:sym typeface="Symbol" panose="05050102010706020507" pitchFamily="18" charset="2"/>
              </a:rPr>
              <a:t>:  Erythromycin, </a:t>
            </a:r>
            <a:r>
              <a:rPr lang="en-IN" sz="1800" b="1" dirty="0">
                <a:latin typeface="Times New Roman" pitchFamily="18" charset="0"/>
                <a:cs typeface="Times New Roman" pitchFamily="18" charset="0"/>
                <a:sym typeface="Symbol" panose="05050102010706020507" pitchFamily="18" charset="2"/>
              </a:rPr>
              <a:t>Clarithromycin,</a:t>
            </a:r>
            <a:r>
              <a:rPr lang="en-IN" sz="1800" dirty="0">
                <a:latin typeface="Times New Roman" pitchFamily="18" charset="0"/>
                <a:cs typeface="Times New Roman" pitchFamily="18" charset="0"/>
                <a:sym typeface="Symbol" panose="05050102010706020507" pitchFamily="18" charset="2"/>
              </a:rPr>
              <a:t> Azithromycin, Dirithromycin, Troleandomycin.</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1187" y="1455314"/>
            <a:ext cx="8795399" cy="1700010"/>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68406" y="3293492"/>
            <a:ext cx="8888484" cy="3055792"/>
          </a:xfrm>
          <a:prstGeom prst="rect">
            <a:avLst/>
          </a:prstGeom>
        </p:spPr>
      </p:pic>
      <p:sp>
        <p:nvSpPr>
          <p:cNvPr id="15" name="Flowchart: Process 14"/>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6"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5829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iv) Macrolide antibiotics          </a:t>
            </a:r>
            <a:r>
              <a:rPr lang="en-IN" sz="1800" dirty="0">
                <a:latin typeface="Times New Roman" pitchFamily="18" charset="0"/>
                <a:cs typeface="Times New Roman" pitchFamily="18" charset="0"/>
                <a:sym typeface="Symbol" panose="05050102010706020507" pitchFamily="18" charset="2"/>
              </a:rPr>
              <a:t>:  Erythromycin, Clarithromycin</a:t>
            </a:r>
            <a:r>
              <a:rPr lang="en-IN" sz="1800" b="1" dirty="0">
                <a:latin typeface="Times New Roman" pitchFamily="18" charset="0"/>
                <a:cs typeface="Times New Roman" pitchFamily="18" charset="0"/>
                <a:sym typeface="Symbol" panose="05050102010706020507" pitchFamily="18" charset="2"/>
              </a:rPr>
              <a:t>,</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Azithromycin</a:t>
            </a:r>
            <a:r>
              <a:rPr lang="en-IN" sz="1800" dirty="0">
                <a:latin typeface="Times New Roman" pitchFamily="18" charset="0"/>
                <a:cs typeface="Times New Roman" pitchFamily="18" charset="0"/>
                <a:sym typeface="Symbol" panose="05050102010706020507" pitchFamily="18" charset="2"/>
              </a:rPr>
              <a:t>, Dirithromycin, Troleandomycin.</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00022" y="1535856"/>
            <a:ext cx="4636395" cy="2502003"/>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1527" y="4105524"/>
            <a:ext cx="8654603" cy="2246597"/>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94318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15154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r>
              <a:rPr lang="en-IN" sz="6600" b="1" dirty="0">
                <a:latin typeface="Times New Roman" pitchFamily="18" charset="0"/>
                <a:cs typeface="Times New Roman" pitchFamily="18" charset="0"/>
                <a:sym typeface="Symbol" panose="05050102010706020507" pitchFamily="18" charset="2"/>
              </a:rPr>
              <a:t> </a:t>
            </a:r>
            <a:r>
              <a:rPr lang="en-IN" sz="16000" b="1" dirty="0">
                <a:latin typeface="Times New Roman" pitchFamily="18" charset="0"/>
                <a:cs typeface="Times New Roman" pitchFamily="18" charset="0"/>
                <a:sym typeface="Symbol" panose="05050102010706020507" pitchFamily="18" charset="2"/>
              </a:rPr>
              <a:t>MISCELLANEOUS ANTIBIOTICS</a:t>
            </a:r>
            <a:endParaRPr lang="en-IN" sz="16000" dirty="0">
              <a:latin typeface="Times New Roman" pitchFamily="18" charset="0"/>
              <a:cs typeface="Times New Roman" pitchFamily="18" charset="0"/>
            </a:endParaRPr>
          </a:p>
          <a:p>
            <a:pPr algn="l"/>
            <a:r>
              <a:rPr lang="en-IN" sz="6400" b="1" dirty="0">
                <a:latin typeface="Times New Roman" pitchFamily="18" charset="0"/>
                <a:cs typeface="Times New Roman" pitchFamily="18" charset="0"/>
                <a:sym typeface="Symbol" panose="05050102010706020507" pitchFamily="18" charset="2"/>
              </a:rPr>
              <a:t>      </a:t>
            </a:r>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70" y="6503647"/>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5071072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888962"/>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6600" b="1" dirty="0">
                <a:latin typeface="Times New Roman" pitchFamily="18" charset="0"/>
                <a:cs typeface="Times New Roman" pitchFamily="18" charset="0"/>
                <a:sym typeface="Symbol" panose="05050102010706020507" pitchFamily="18" charset="2"/>
              </a:rPr>
              <a:t> </a:t>
            </a:r>
            <a:r>
              <a:rPr lang="en-IN" sz="8000" b="1" dirty="0">
                <a:latin typeface="Times New Roman" pitchFamily="18" charset="0"/>
                <a:cs typeface="Times New Roman" pitchFamily="18" charset="0"/>
                <a:sym typeface="Symbol" panose="05050102010706020507" pitchFamily="18" charset="2"/>
              </a:rPr>
              <a:t>MISCELLANEOUS ANTIBIOTICS</a:t>
            </a:r>
          </a:p>
          <a:p>
            <a:pPr algn="l"/>
            <a:r>
              <a:rPr lang="en-IN" sz="6400" b="1" dirty="0">
                <a:latin typeface="Times New Roman" pitchFamily="18" charset="0"/>
                <a:cs typeface="Times New Roman" pitchFamily="18" charset="0"/>
                <a:sym typeface="Symbol" panose="05050102010706020507" pitchFamily="18" charset="2"/>
              </a:rPr>
              <a:t>      </a:t>
            </a:r>
            <a:r>
              <a:rPr lang="en-IN" sz="6400" b="1" dirty="0" err="1">
                <a:latin typeface="Times New Roman" pitchFamily="18" charset="0"/>
                <a:cs typeface="Times New Roman" pitchFamily="18" charset="0"/>
                <a:sym typeface="Symbol" panose="05050102010706020507" pitchFamily="18" charset="2"/>
              </a:rPr>
              <a:t>Eg</a:t>
            </a:r>
            <a:r>
              <a:rPr lang="en-IN" sz="6400" b="1" dirty="0">
                <a:latin typeface="Times New Roman" pitchFamily="18" charset="0"/>
                <a:cs typeface="Times New Roman" pitchFamily="18" charset="0"/>
                <a:sym typeface="Symbol" panose="05050102010706020507" pitchFamily="18" charset="2"/>
              </a:rPr>
              <a:t>: </a:t>
            </a:r>
            <a:r>
              <a:rPr lang="en-IN" sz="6400" b="1" dirty="0" err="1">
                <a:latin typeface="Times New Roman" pitchFamily="18" charset="0"/>
                <a:cs typeface="Times New Roman" pitchFamily="18" charset="0"/>
                <a:sym typeface="Symbol" panose="05050102010706020507" pitchFamily="18" charset="2"/>
              </a:rPr>
              <a:t>Chloramphinicol</a:t>
            </a:r>
            <a:r>
              <a:rPr lang="en-IN" sz="6400" b="1" dirty="0">
                <a:latin typeface="Times New Roman" pitchFamily="18" charset="0"/>
                <a:cs typeface="Times New Roman" pitchFamily="18" charset="0"/>
                <a:sym typeface="Symbol" panose="05050102010706020507" pitchFamily="18" charset="2"/>
              </a:rPr>
              <a:t>, Clindamycin.</a:t>
            </a: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r>
              <a:rPr lang="en-IN" sz="6600" b="1" dirty="0">
                <a:latin typeface="Times New Roman" pitchFamily="18" charset="0"/>
                <a:cs typeface="Times New Roman" pitchFamily="18" charset="0"/>
                <a:sym typeface="Symbol" panose="05050102010706020507" pitchFamily="18" charset="2"/>
              </a:rPr>
              <a:t> Nitrobenzene derivatives: </a:t>
            </a:r>
            <a:r>
              <a:rPr lang="en-IN" sz="6600" b="1" dirty="0" err="1">
                <a:latin typeface="Times New Roman" pitchFamily="18" charset="0"/>
                <a:cs typeface="Times New Roman" pitchFamily="18" charset="0"/>
                <a:sym typeface="Symbol" panose="05050102010706020507" pitchFamily="18" charset="2"/>
              </a:rPr>
              <a:t>Eg</a:t>
            </a:r>
            <a:r>
              <a:rPr lang="en-IN" sz="6600" b="1" dirty="0">
                <a:latin typeface="Times New Roman" pitchFamily="18" charset="0"/>
                <a:cs typeface="Times New Roman" pitchFamily="18" charset="0"/>
                <a:sym typeface="Symbol" panose="05050102010706020507" pitchFamily="18" charset="2"/>
              </a:rPr>
              <a:t>. Chloramphenicol</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Chloraxin</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Paraxin</a:t>
            </a:r>
            <a:r>
              <a:rPr lang="en-IN" sz="6600" dirty="0">
                <a:latin typeface="Times New Roman" pitchFamily="18" charset="0"/>
                <a:cs typeface="Times New Roman" pitchFamily="18" charset="0"/>
                <a:sym typeface="Symbol" panose="05050102010706020507" pitchFamily="18" charset="2"/>
              </a:rPr>
              <a:t>).</a:t>
            </a:r>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Chloramphenicol was isolated from a culture of  </a:t>
            </a:r>
            <a:r>
              <a:rPr lang="en-IN" sz="6600" b="1" dirty="0">
                <a:latin typeface="Times New Roman" pitchFamily="18" charset="0"/>
                <a:cs typeface="Times New Roman" pitchFamily="18" charset="0"/>
                <a:sym typeface="Symbol" panose="05050102010706020507" pitchFamily="18" charset="2"/>
              </a:rPr>
              <a:t>Streptomyces</a:t>
            </a:r>
            <a:r>
              <a:rPr lang="en-IN" sz="6600" dirty="0">
                <a:latin typeface="Times New Roman" pitchFamily="18" charset="0"/>
                <a:cs typeface="Times New Roman" pitchFamily="18" charset="0"/>
                <a:sym typeface="Symbol" panose="05050102010706020507" pitchFamily="18" charset="2"/>
              </a:rPr>
              <a:t> (salmonella) </a:t>
            </a:r>
            <a:r>
              <a:rPr lang="en-IN" sz="6600" b="1" dirty="0" err="1">
                <a:latin typeface="Times New Roman" pitchFamily="18" charset="0"/>
                <a:cs typeface="Times New Roman" pitchFamily="18" charset="0"/>
                <a:sym typeface="Symbol" panose="05050102010706020507" pitchFamily="18" charset="2"/>
              </a:rPr>
              <a:t>Venezuelae</a:t>
            </a:r>
            <a:r>
              <a:rPr lang="en-IN" sz="6600" b="1" dirty="0">
                <a:latin typeface="Times New Roman" pitchFamily="18" charset="0"/>
                <a:cs typeface="Times New Roman" pitchFamily="18" charset="0"/>
                <a:sym typeface="Symbol" panose="05050102010706020507" pitchFamily="18" charset="2"/>
              </a:rPr>
              <a:t>.</a:t>
            </a:r>
          </a:p>
          <a:p>
            <a:pPr marL="285750" indent="-285750" algn="l">
              <a:lnSpc>
                <a:spcPct val="150000"/>
              </a:lnSpc>
              <a:buFont typeface="Wingdings" panose="05000000000000000000" pitchFamily="2" charset="2"/>
              <a:buChar char="Ø"/>
            </a:pP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It is a white needle –like crystals, soluble in water and alcohol. </a:t>
            </a:r>
          </a:p>
          <a:p>
            <a:pPr marL="285750" indent="-285750" algn="l">
              <a:lnSpc>
                <a:spcPct val="150000"/>
              </a:lnSpc>
              <a:buFont typeface="Wingdings" panose="05000000000000000000" pitchFamily="2" charset="2"/>
              <a:buChar char="Ø"/>
            </a:pP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It has no odour, but has a very bitter taste.</a:t>
            </a:r>
          </a:p>
          <a:p>
            <a:pPr marL="285750" indent="-285750" algn="l">
              <a:lnSpc>
                <a:spcPct val="150000"/>
              </a:lnSpc>
              <a:buFont typeface="Wingdings" panose="05000000000000000000" pitchFamily="2" charset="2"/>
              <a:buChar char="Ø"/>
            </a:pPr>
            <a:r>
              <a:rPr lang="en-IN" sz="6600" dirty="0">
                <a:latin typeface="Times New Roman" pitchFamily="18" charset="0"/>
                <a:cs typeface="Times New Roman" pitchFamily="18" charset="0"/>
                <a:sym typeface="Symbol" panose="05050102010706020507" pitchFamily="18" charset="2"/>
              </a:rPr>
              <a:t> It possesses </a:t>
            </a:r>
            <a:r>
              <a:rPr lang="en-IN" sz="6600" b="1" dirty="0">
                <a:latin typeface="Times New Roman" pitchFamily="18" charset="0"/>
                <a:cs typeface="Times New Roman" pitchFamily="18" charset="0"/>
                <a:sym typeface="Symbol" panose="05050102010706020507" pitchFamily="18" charset="2"/>
              </a:rPr>
              <a:t>two chiral carbon atoms </a:t>
            </a:r>
            <a:r>
              <a:rPr lang="en-IN" sz="6600" dirty="0">
                <a:latin typeface="Times New Roman" pitchFamily="18" charset="0"/>
                <a:cs typeface="Times New Roman" pitchFamily="18" charset="0"/>
                <a:sym typeface="Symbol" panose="05050102010706020507" pitchFamily="18" charset="2"/>
              </a:rPr>
              <a:t>in the </a:t>
            </a:r>
            <a:r>
              <a:rPr lang="en-IN" sz="6600" b="1" dirty="0">
                <a:latin typeface="Times New Roman" pitchFamily="18" charset="0"/>
                <a:cs typeface="Times New Roman" pitchFamily="18" charset="0"/>
                <a:sym typeface="Symbol" panose="05050102010706020507" pitchFamily="18" charset="2"/>
              </a:rPr>
              <a:t>acyl </a:t>
            </a:r>
            <a:r>
              <a:rPr lang="en-IN" sz="6600" b="1" dirty="0" err="1">
                <a:latin typeface="Times New Roman" pitchFamily="18" charset="0"/>
                <a:cs typeface="Times New Roman" pitchFamily="18" charset="0"/>
                <a:sym typeface="Symbol" panose="05050102010706020507" pitchFamily="18" charset="2"/>
              </a:rPr>
              <a:t>amido</a:t>
            </a:r>
            <a:r>
              <a:rPr lang="en-IN" sz="6600" b="1" dirty="0">
                <a:latin typeface="Times New Roman" pitchFamily="18" charset="0"/>
                <a:cs typeface="Times New Roman" pitchFamily="18" charset="0"/>
                <a:sym typeface="Symbol" panose="05050102010706020507" pitchFamily="18" charset="2"/>
              </a:rPr>
              <a:t> </a:t>
            </a:r>
            <a:r>
              <a:rPr lang="en-IN" sz="6600" b="1" dirty="0" err="1">
                <a:latin typeface="Times New Roman" pitchFamily="18" charset="0"/>
                <a:cs typeface="Times New Roman" pitchFamily="18" charset="0"/>
                <a:sym typeface="Symbol" panose="05050102010706020507" pitchFamily="18" charset="2"/>
              </a:rPr>
              <a:t>propanediol</a:t>
            </a:r>
            <a:r>
              <a:rPr lang="en-IN" sz="6600" b="1" dirty="0">
                <a:latin typeface="Times New Roman" pitchFamily="18" charset="0"/>
                <a:cs typeface="Times New Roman" pitchFamily="18" charset="0"/>
                <a:sym typeface="Symbol" panose="05050102010706020507" pitchFamily="18" charset="2"/>
              </a:rPr>
              <a:t> chain</a:t>
            </a:r>
            <a:r>
              <a:rPr lang="en-IN" sz="6600" dirty="0">
                <a:latin typeface="Times New Roman" pitchFamily="18" charset="0"/>
                <a:cs typeface="Times New Roman" pitchFamily="18" charset="0"/>
                <a:sym typeface="Symbol" panose="05050102010706020507" pitchFamily="18" charset="2"/>
              </a:rPr>
              <a:t>.</a:t>
            </a: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289" y="2369713"/>
            <a:ext cx="6606863" cy="2060619"/>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2560182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6600" b="1" dirty="0">
                <a:latin typeface="Times New Roman" pitchFamily="18" charset="0"/>
                <a:cs typeface="Times New Roman" pitchFamily="18" charset="0"/>
                <a:sym typeface="Symbol" panose="05050102010706020507" pitchFamily="18" charset="2"/>
              </a:rPr>
              <a:t> </a:t>
            </a:r>
            <a:r>
              <a:rPr lang="en-IN" sz="8000" b="1" dirty="0">
                <a:latin typeface="Times New Roman" pitchFamily="18" charset="0"/>
                <a:cs typeface="Times New Roman" pitchFamily="18" charset="0"/>
                <a:sym typeface="Symbol" panose="05050102010706020507" pitchFamily="18" charset="2"/>
              </a:rPr>
              <a:t>MISCELLANEOUS ANTIBIOTICS</a:t>
            </a:r>
          </a:p>
          <a:p>
            <a:pPr algn="l"/>
            <a:r>
              <a:rPr lang="en-IN" sz="6400" b="1" dirty="0">
                <a:latin typeface="Times New Roman" pitchFamily="18" charset="0"/>
                <a:cs typeface="Times New Roman" pitchFamily="18" charset="0"/>
                <a:sym typeface="Symbol" panose="05050102010706020507" pitchFamily="18" charset="2"/>
              </a:rPr>
              <a:t>      </a:t>
            </a:r>
            <a:r>
              <a:rPr lang="en-IN" sz="6400" b="1" dirty="0" err="1">
                <a:latin typeface="Times New Roman" pitchFamily="18" charset="0"/>
                <a:cs typeface="Times New Roman" pitchFamily="18" charset="0"/>
                <a:sym typeface="Symbol" panose="05050102010706020507" pitchFamily="18" charset="2"/>
              </a:rPr>
              <a:t>Eg</a:t>
            </a:r>
            <a:r>
              <a:rPr lang="en-IN" sz="6400" b="1" dirty="0">
                <a:latin typeface="Times New Roman" pitchFamily="18" charset="0"/>
                <a:cs typeface="Times New Roman" pitchFamily="18" charset="0"/>
                <a:sym typeface="Symbol" panose="05050102010706020507" pitchFamily="18" charset="2"/>
              </a:rPr>
              <a:t>: </a:t>
            </a:r>
            <a:r>
              <a:rPr lang="en-IN" sz="6400" b="1" dirty="0" err="1">
                <a:latin typeface="Times New Roman" pitchFamily="18" charset="0"/>
                <a:cs typeface="Times New Roman" pitchFamily="18" charset="0"/>
                <a:sym typeface="Symbol" panose="05050102010706020507" pitchFamily="18" charset="2"/>
              </a:rPr>
              <a:t>Chloramphinicol</a:t>
            </a:r>
            <a:r>
              <a:rPr lang="en-IN" sz="6400" b="1" dirty="0">
                <a:latin typeface="Times New Roman" pitchFamily="18" charset="0"/>
                <a:cs typeface="Times New Roman" pitchFamily="18" charset="0"/>
                <a:sym typeface="Symbol" panose="05050102010706020507" pitchFamily="18" charset="2"/>
              </a:rPr>
              <a:t>, Clindamycin.</a:t>
            </a: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r>
              <a:rPr lang="en-IN" sz="6600" b="1" dirty="0">
                <a:latin typeface="Times New Roman" pitchFamily="18" charset="0"/>
                <a:cs typeface="Times New Roman" pitchFamily="18" charset="0"/>
                <a:sym typeface="Symbol" panose="05050102010706020507" pitchFamily="18" charset="2"/>
              </a:rPr>
              <a:t> Nitrobenzene derivatives: </a:t>
            </a:r>
            <a:r>
              <a:rPr lang="en-IN" sz="6600" b="1" dirty="0" err="1">
                <a:latin typeface="Times New Roman" pitchFamily="18" charset="0"/>
                <a:cs typeface="Times New Roman" pitchFamily="18" charset="0"/>
                <a:sym typeface="Symbol" panose="05050102010706020507" pitchFamily="18" charset="2"/>
              </a:rPr>
              <a:t>Eg</a:t>
            </a:r>
            <a:r>
              <a:rPr lang="en-IN" sz="6600" b="1" dirty="0">
                <a:latin typeface="Times New Roman" pitchFamily="18" charset="0"/>
                <a:cs typeface="Times New Roman" pitchFamily="18" charset="0"/>
                <a:sym typeface="Symbol" panose="05050102010706020507" pitchFamily="18" charset="2"/>
              </a:rPr>
              <a:t>. Chloramphenicol</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Chloraxin</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Paraxin</a:t>
            </a:r>
            <a:r>
              <a:rPr lang="en-IN" sz="6600" dirty="0">
                <a:latin typeface="Times New Roman" pitchFamily="18" charset="0"/>
                <a:cs typeface="Times New Roman" pitchFamily="18" charset="0"/>
                <a:sym typeface="Symbol" panose="05050102010706020507" pitchFamily="18" charset="2"/>
              </a:rPr>
              <a:t>).</a:t>
            </a:r>
          </a:p>
          <a:p>
            <a:pPr algn="l"/>
            <a:endParaRPr lang="en-IN" sz="66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On hydrolysis (acid / alkali) yielded </a:t>
            </a:r>
            <a:r>
              <a:rPr lang="en-IN" sz="6600" b="1" dirty="0" err="1">
                <a:latin typeface="Times New Roman" pitchFamily="18" charset="0"/>
                <a:cs typeface="Times New Roman" pitchFamily="18" charset="0"/>
                <a:sym typeface="Symbol" panose="05050102010706020507" pitchFamily="18" charset="2"/>
              </a:rPr>
              <a:t>Dichloroacetic</a:t>
            </a:r>
            <a:r>
              <a:rPr lang="en-IN" sz="6600" b="1" dirty="0">
                <a:latin typeface="Times New Roman" pitchFamily="18" charset="0"/>
                <a:cs typeface="Times New Roman" pitchFamily="18" charset="0"/>
                <a:sym typeface="Symbol" panose="05050102010706020507" pitchFamily="18" charset="2"/>
              </a:rPr>
              <a:t> </a:t>
            </a:r>
            <a:r>
              <a:rPr lang="en-IN" sz="6600" b="1" dirty="0">
                <a:solidFill>
                  <a:srgbClr val="FF0000"/>
                </a:solidFill>
                <a:latin typeface="Times New Roman" pitchFamily="18" charset="0"/>
                <a:cs typeface="Times New Roman" pitchFamily="18" charset="0"/>
                <a:sym typeface="Symbol" panose="05050102010706020507" pitchFamily="18" charset="2"/>
              </a:rPr>
              <a:t>acid </a:t>
            </a:r>
            <a:r>
              <a:rPr lang="en-IN" sz="6600" dirty="0">
                <a:latin typeface="Times New Roman" pitchFamily="18" charset="0"/>
                <a:cs typeface="Times New Roman" pitchFamily="18" charset="0"/>
                <a:sym typeface="Symbol" panose="05050102010706020507" pitchFamily="18" charset="2"/>
              </a:rPr>
              <a:t>and </a:t>
            </a:r>
            <a:r>
              <a:rPr lang="en-IN" sz="6600" dirty="0">
                <a:solidFill>
                  <a:srgbClr val="00B050"/>
                </a:solidFill>
                <a:latin typeface="Times New Roman" pitchFamily="18" charset="0"/>
                <a:cs typeface="Times New Roman" pitchFamily="18" charset="0"/>
                <a:sym typeface="Symbol" panose="05050102010706020507" pitchFamily="18" charset="2"/>
              </a:rPr>
              <a:t>base</a:t>
            </a:r>
            <a:r>
              <a:rPr lang="en-IN" sz="6600" dirty="0">
                <a:latin typeface="Times New Roman" pitchFamily="18" charset="0"/>
                <a:cs typeface="Times New Roman" pitchFamily="18" charset="0"/>
                <a:sym typeface="Symbol" panose="05050102010706020507" pitchFamily="18" charset="2"/>
              </a:rPr>
              <a:t> called </a:t>
            </a:r>
            <a:r>
              <a:rPr lang="en-IN" sz="6600" b="1" dirty="0">
                <a:latin typeface="Times New Roman" pitchFamily="18" charset="0"/>
                <a:cs typeface="Times New Roman" pitchFamily="18" charset="0"/>
                <a:sym typeface="Symbol" panose="05050102010706020507" pitchFamily="18" charset="2"/>
              </a:rPr>
              <a:t>2-Amino-p-nitrophenyl-1,3</a:t>
            </a:r>
          </a:p>
          <a:p>
            <a:pPr algn="l">
              <a:lnSpc>
                <a:spcPct val="150000"/>
              </a:lnSpc>
            </a:pPr>
            <a:r>
              <a:rPr lang="en-IN" sz="6600" b="1" dirty="0">
                <a:latin typeface="Times New Roman" pitchFamily="18" charset="0"/>
                <a:cs typeface="Times New Roman" pitchFamily="18" charset="0"/>
                <a:sym typeface="Symbol" panose="05050102010706020507" pitchFamily="18" charset="2"/>
              </a:rPr>
              <a:t>      -  </a:t>
            </a:r>
            <a:r>
              <a:rPr lang="en-IN" sz="6600" b="1" dirty="0" err="1">
                <a:latin typeface="Times New Roman" pitchFamily="18" charset="0"/>
                <a:cs typeface="Times New Roman" pitchFamily="18" charset="0"/>
                <a:sym typeface="Symbol" panose="05050102010706020507" pitchFamily="18" charset="2"/>
              </a:rPr>
              <a:t>propanediol</a:t>
            </a: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This base contains 2 chiral carbon atoms give rise to </a:t>
            </a:r>
            <a:r>
              <a:rPr lang="en-IN" sz="6600" b="1" dirty="0" err="1">
                <a:latin typeface="Times New Roman" pitchFamily="18" charset="0"/>
                <a:cs typeface="Times New Roman" pitchFamily="18" charset="0"/>
                <a:sym typeface="Symbol" panose="05050102010706020507" pitchFamily="18" charset="2"/>
              </a:rPr>
              <a:t>Threo</a:t>
            </a:r>
            <a:r>
              <a:rPr lang="en-IN" sz="6600" dirty="0">
                <a:latin typeface="Times New Roman" pitchFamily="18" charset="0"/>
                <a:cs typeface="Times New Roman" pitchFamily="18" charset="0"/>
                <a:sym typeface="Symbol" panose="05050102010706020507" pitchFamily="18" charset="2"/>
              </a:rPr>
              <a:t> and </a:t>
            </a:r>
            <a:r>
              <a:rPr lang="en-IN" sz="6600" b="1" dirty="0" err="1">
                <a:latin typeface="Times New Roman" pitchFamily="18" charset="0"/>
                <a:cs typeface="Times New Roman" pitchFamily="18" charset="0"/>
                <a:sym typeface="Symbol" panose="05050102010706020507" pitchFamily="18" charset="2"/>
              </a:rPr>
              <a:t>Erythro</a:t>
            </a: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forms.</a:t>
            </a: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5617" y="4056845"/>
            <a:ext cx="9066727" cy="2228044"/>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9853433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6600" b="1" dirty="0">
                <a:latin typeface="Times New Roman" pitchFamily="18" charset="0"/>
                <a:cs typeface="Times New Roman" pitchFamily="18" charset="0"/>
                <a:sym typeface="Symbol" panose="05050102010706020507" pitchFamily="18" charset="2"/>
              </a:rPr>
              <a:t> </a:t>
            </a:r>
            <a:r>
              <a:rPr lang="en-IN" sz="8000" b="1" dirty="0">
                <a:latin typeface="Times New Roman" pitchFamily="18" charset="0"/>
                <a:cs typeface="Times New Roman" pitchFamily="18" charset="0"/>
                <a:sym typeface="Symbol" panose="05050102010706020507" pitchFamily="18" charset="2"/>
              </a:rPr>
              <a:t>MISCELLANEOUS ANTIBIOTICS</a:t>
            </a:r>
          </a:p>
          <a:p>
            <a:pPr algn="l"/>
            <a:r>
              <a:rPr lang="en-IN" sz="6400" b="1" dirty="0">
                <a:latin typeface="Times New Roman" pitchFamily="18" charset="0"/>
                <a:cs typeface="Times New Roman" pitchFamily="18" charset="0"/>
                <a:sym typeface="Symbol" panose="05050102010706020507" pitchFamily="18" charset="2"/>
              </a:rPr>
              <a:t>      </a:t>
            </a: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r>
              <a:rPr lang="en-IN" sz="6600" b="1" dirty="0">
                <a:latin typeface="Times New Roman" pitchFamily="18" charset="0"/>
                <a:cs typeface="Times New Roman" pitchFamily="18" charset="0"/>
                <a:sym typeface="Symbol" panose="05050102010706020507" pitchFamily="18" charset="2"/>
              </a:rPr>
              <a:t> MECHANISM OF ACTION OF CHLORAMPHENICOL</a:t>
            </a:r>
          </a:p>
          <a:p>
            <a:endParaRPr lang="en-IN" sz="66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8000" b="1" dirty="0">
                <a:latin typeface="Times New Roman" pitchFamily="18" charset="0"/>
                <a:cs typeface="Times New Roman" pitchFamily="18" charset="0"/>
                <a:sym typeface="Symbol" panose="05050102010706020507" pitchFamily="18" charset="2"/>
              </a:rPr>
              <a:t> </a:t>
            </a:r>
            <a:r>
              <a:rPr lang="en-IN" sz="8000" dirty="0">
                <a:latin typeface="Times New Roman" pitchFamily="18" charset="0"/>
                <a:cs typeface="Times New Roman" pitchFamily="18" charset="0"/>
                <a:sym typeface="Symbol" panose="05050102010706020507" pitchFamily="18" charset="2"/>
              </a:rPr>
              <a:t>It inhibits protein synthesis in bacteria.</a:t>
            </a:r>
          </a:p>
          <a:p>
            <a:pPr marL="285750" indent="-285750" algn="l">
              <a:lnSpc>
                <a:spcPct val="150000"/>
              </a:lnSpc>
              <a:buFont typeface="Wingdings" panose="05000000000000000000" pitchFamily="2" charset="2"/>
              <a:buChar char="Ø"/>
            </a:pPr>
            <a:r>
              <a:rPr lang="en-IN" sz="8000" dirty="0">
                <a:latin typeface="Times New Roman" pitchFamily="18" charset="0"/>
                <a:cs typeface="Times New Roman" pitchFamily="18" charset="0"/>
                <a:sym typeface="Symbol" panose="05050102010706020507" pitchFamily="18" charset="2"/>
              </a:rPr>
              <a:t> It acts primarily by  binding reversibly to 50s ribosomal subunit and appears to prevent the binding of the amino acid containing end of aminoacyl </a:t>
            </a:r>
            <a:r>
              <a:rPr lang="en-IN" sz="8000" dirty="0" err="1">
                <a:latin typeface="Times New Roman" pitchFamily="18" charset="0"/>
                <a:cs typeface="Times New Roman" pitchFamily="18" charset="0"/>
                <a:sym typeface="Symbol" panose="05050102010706020507" pitchFamily="18" charset="2"/>
              </a:rPr>
              <a:t>tRNA</a:t>
            </a:r>
            <a:r>
              <a:rPr lang="en-IN" sz="8000" dirty="0">
                <a:latin typeface="Times New Roman" pitchFamily="18" charset="0"/>
                <a:cs typeface="Times New Roman" pitchFamily="18" charset="0"/>
                <a:sym typeface="Symbol" panose="05050102010706020507" pitchFamily="18" charset="2"/>
              </a:rPr>
              <a:t> to the acceptor site on the 50s ribosomal subunit. </a:t>
            </a:r>
          </a:p>
          <a:p>
            <a:pPr algn="l"/>
            <a:endParaRPr lang="en-IN" sz="6600"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4682886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7200" b="1" dirty="0">
                <a:solidFill>
                  <a:srgbClr val="FF0000"/>
                </a:solidFill>
                <a:latin typeface="Times New Roman" pitchFamily="18" charset="0"/>
                <a:cs typeface="Times New Roman" pitchFamily="18" charset="0"/>
                <a:sym typeface="Symbol" panose="05050102010706020507" pitchFamily="18" charset="2"/>
              </a:rPr>
              <a:t>SAR OF CHLORAMPHENICOL</a:t>
            </a: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marL="342900" indent="-342900" algn="l">
              <a:lnSpc>
                <a:spcPct val="150000"/>
              </a:lnSpc>
              <a:buAutoNum type="alphaUcParenR"/>
            </a:pPr>
            <a:r>
              <a:rPr lang="en-IN" sz="6600" b="1" dirty="0">
                <a:latin typeface="Times New Roman" pitchFamily="18" charset="0"/>
                <a:cs typeface="Times New Roman" pitchFamily="18" charset="0"/>
                <a:sym typeface="Symbol" panose="05050102010706020507" pitchFamily="18" charset="2"/>
              </a:rPr>
              <a:t>Modification of para </a:t>
            </a:r>
            <a:r>
              <a:rPr lang="en-IN" sz="6600" b="1" dirty="0" err="1">
                <a:latin typeface="Times New Roman" pitchFamily="18" charset="0"/>
                <a:cs typeface="Times New Roman" pitchFamily="18" charset="0"/>
                <a:sym typeface="Symbol" panose="05050102010706020507" pitchFamily="18" charset="2"/>
              </a:rPr>
              <a:t>nitrophenyl</a:t>
            </a:r>
            <a:r>
              <a:rPr lang="en-IN" sz="6600" b="1" dirty="0">
                <a:latin typeface="Times New Roman" pitchFamily="18" charset="0"/>
                <a:cs typeface="Times New Roman" pitchFamily="18" charset="0"/>
                <a:sym typeface="Symbol" panose="05050102010706020507" pitchFamily="18" charset="2"/>
              </a:rPr>
              <a:t> group:</a:t>
            </a:r>
          </a:p>
          <a:p>
            <a:pPr marL="342900" indent="-342900" algn="l">
              <a:lnSpc>
                <a:spcPct val="150000"/>
              </a:lnSpc>
              <a:buAutoNum type="alphaUcParenR"/>
            </a:pPr>
            <a:r>
              <a:rPr lang="en-IN" sz="6600" b="1" dirty="0">
                <a:latin typeface="Times New Roman" pitchFamily="18" charset="0"/>
                <a:cs typeface="Times New Roman" pitchFamily="18" charset="0"/>
                <a:sym typeface="Symbol" panose="05050102010706020507" pitchFamily="18" charset="2"/>
              </a:rPr>
              <a:t>Modification of </a:t>
            </a:r>
            <a:r>
              <a:rPr lang="en-IN" sz="6600" b="1" dirty="0" err="1">
                <a:latin typeface="Times New Roman" pitchFamily="18" charset="0"/>
                <a:cs typeface="Times New Roman" pitchFamily="18" charset="0"/>
                <a:sym typeface="Symbol" panose="05050102010706020507" pitchFamily="18" charset="2"/>
              </a:rPr>
              <a:t>dichloroacetamido</a:t>
            </a:r>
            <a:r>
              <a:rPr lang="en-IN" sz="6600" b="1" dirty="0">
                <a:latin typeface="Times New Roman" pitchFamily="18" charset="0"/>
                <a:cs typeface="Times New Roman" pitchFamily="18" charset="0"/>
                <a:sym typeface="Symbol" panose="05050102010706020507" pitchFamily="18" charset="2"/>
              </a:rPr>
              <a:t> side chain.</a:t>
            </a:r>
          </a:p>
          <a:p>
            <a:pPr marL="342900" indent="-342900" algn="l">
              <a:lnSpc>
                <a:spcPct val="150000"/>
              </a:lnSpc>
              <a:buAutoNum type="alphaUcParenR"/>
            </a:pPr>
            <a:r>
              <a:rPr lang="en-IN" sz="6600" b="1" dirty="0">
                <a:latin typeface="Times New Roman" pitchFamily="18" charset="0"/>
                <a:cs typeface="Times New Roman" pitchFamily="18" charset="0"/>
                <a:sym typeface="Symbol" panose="05050102010706020507" pitchFamily="18" charset="2"/>
              </a:rPr>
              <a:t>Modification of 1,3-Propanediol.</a:t>
            </a:r>
          </a:p>
          <a:p>
            <a:pPr algn="l"/>
            <a:endParaRPr lang="en-IN" sz="6600"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5917" y="1782637"/>
            <a:ext cx="6606863" cy="2511382"/>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77575696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7200" b="1" dirty="0">
                <a:solidFill>
                  <a:srgbClr val="FF0000"/>
                </a:solidFill>
                <a:latin typeface="Times New Roman" pitchFamily="18" charset="0"/>
                <a:cs typeface="Times New Roman" pitchFamily="18" charset="0"/>
                <a:sym typeface="Symbol" panose="05050102010706020507" pitchFamily="18" charset="2"/>
              </a:rPr>
              <a:t>SAR OF CHLORAMPHENICOL</a:t>
            </a: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marL="342900" indent="-342900" algn="l">
              <a:lnSpc>
                <a:spcPct val="150000"/>
              </a:lnSpc>
              <a:buAutoNum type="alphaUcParenR"/>
            </a:pPr>
            <a:r>
              <a:rPr lang="en-IN" sz="6600" b="1" dirty="0">
                <a:latin typeface="Times New Roman" pitchFamily="18" charset="0"/>
                <a:cs typeface="Times New Roman" pitchFamily="18" charset="0"/>
                <a:sym typeface="Symbol" panose="05050102010706020507" pitchFamily="18" charset="2"/>
              </a:rPr>
              <a:t>Modification of para </a:t>
            </a:r>
            <a:r>
              <a:rPr lang="en-IN" sz="6600" b="1" dirty="0" err="1">
                <a:latin typeface="Times New Roman" pitchFamily="18" charset="0"/>
                <a:cs typeface="Times New Roman" pitchFamily="18" charset="0"/>
                <a:sym typeface="Symbol" panose="05050102010706020507" pitchFamily="18" charset="2"/>
              </a:rPr>
              <a:t>nitrophenyl</a:t>
            </a:r>
            <a:r>
              <a:rPr lang="en-IN" sz="6600" b="1" dirty="0">
                <a:latin typeface="Times New Roman" pitchFamily="18" charset="0"/>
                <a:cs typeface="Times New Roman" pitchFamily="18" charset="0"/>
                <a:sym typeface="Symbol" panose="05050102010706020507" pitchFamily="18" charset="2"/>
              </a:rPr>
              <a:t> group: </a:t>
            </a:r>
          </a:p>
          <a:p>
            <a:pPr marL="285750" indent="-285750" algn="l">
              <a:lnSpc>
                <a:spcPct val="150000"/>
              </a:lnSpc>
              <a:buFont typeface="Wingdings" panose="05000000000000000000" pitchFamily="2" charset="2"/>
              <a:buChar char="§"/>
            </a:pP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Replacement of –NO</a:t>
            </a:r>
            <a:r>
              <a:rPr lang="en-IN" sz="5400" dirty="0">
                <a:latin typeface="Times New Roman" pitchFamily="18" charset="0"/>
                <a:cs typeface="Times New Roman" pitchFamily="18" charset="0"/>
                <a:sym typeface="Symbol" panose="05050102010706020507" pitchFamily="18" charset="2"/>
              </a:rPr>
              <a:t>2 </a:t>
            </a:r>
            <a:r>
              <a:rPr lang="en-IN" sz="6600" dirty="0">
                <a:latin typeface="Times New Roman" pitchFamily="18" charset="0"/>
                <a:cs typeface="Times New Roman" pitchFamily="18" charset="0"/>
                <a:sym typeface="Symbol" panose="05050102010706020507" pitchFamily="18" charset="2"/>
              </a:rPr>
              <a:t>(nitro) </a:t>
            </a:r>
            <a:r>
              <a:rPr lang="en-IN" sz="6600" dirty="0" err="1">
                <a:latin typeface="Times New Roman" pitchFamily="18" charset="0"/>
                <a:cs typeface="Times New Roman" pitchFamily="18" charset="0"/>
                <a:sym typeface="Symbol" panose="05050102010706020507" pitchFamily="18" charset="2"/>
              </a:rPr>
              <a:t>gp</a:t>
            </a:r>
            <a:r>
              <a:rPr lang="en-IN" sz="6600" dirty="0">
                <a:latin typeface="Times New Roman" pitchFamily="18" charset="0"/>
                <a:cs typeface="Times New Roman" pitchFamily="18" charset="0"/>
                <a:sym typeface="Symbol" panose="05050102010706020507" pitchFamily="18" charset="2"/>
              </a:rPr>
              <a:t> by other substituents like –CN, CONH</a:t>
            </a:r>
            <a:r>
              <a:rPr lang="en-IN" sz="5400" dirty="0">
                <a:latin typeface="Times New Roman" pitchFamily="18" charset="0"/>
                <a:cs typeface="Times New Roman" pitchFamily="18" charset="0"/>
                <a:sym typeface="Symbol" panose="05050102010706020507" pitchFamily="18" charset="2"/>
              </a:rPr>
              <a:t>2, </a:t>
            </a:r>
            <a:r>
              <a:rPr lang="en-IN" sz="6600" dirty="0">
                <a:latin typeface="Times New Roman" pitchFamily="18" charset="0"/>
                <a:cs typeface="Times New Roman" pitchFamily="18" charset="0"/>
                <a:sym typeface="Symbol" panose="05050102010706020507" pitchFamily="18" charset="2"/>
              </a:rPr>
              <a:t>NH</a:t>
            </a:r>
            <a:r>
              <a:rPr lang="en-IN" sz="5400" dirty="0">
                <a:latin typeface="Times New Roman" pitchFamily="18" charset="0"/>
                <a:cs typeface="Times New Roman" pitchFamily="18" charset="0"/>
                <a:sym typeface="Symbol" panose="05050102010706020507" pitchFamily="18" charset="2"/>
              </a:rPr>
              <a:t>2, </a:t>
            </a:r>
            <a:r>
              <a:rPr lang="en-IN" sz="6600" dirty="0">
                <a:latin typeface="Times New Roman" pitchFamily="18" charset="0"/>
                <a:cs typeface="Times New Roman" pitchFamily="18" charset="0"/>
                <a:sym typeface="Symbol" panose="05050102010706020507" pitchFamily="18" charset="2"/>
              </a:rPr>
              <a:t>OH, N(CH</a:t>
            </a:r>
            <a:r>
              <a:rPr lang="en-IN" sz="5400" dirty="0">
                <a:latin typeface="Times New Roman" pitchFamily="18" charset="0"/>
                <a:cs typeface="Times New Roman" pitchFamily="18" charset="0"/>
                <a:sym typeface="Symbol" panose="05050102010706020507" pitchFamily="18" charset="2"/>
              </a:rPr>
              <a:t>3</a:t>
            </a:r>
            <a:r>
              <a:rPr lang="en-IN" sz="6600" dirty="0">
                <a:latin typeface="Times New Roman" pitchFamily="18" charset="0"/>
                <a:cs typeface="Times New Roman" pitchFamily="18" charset="0"/>
                <a:sym typeface="Symbol" panose="05050102010706020507" pitchFamily="18" charset="2"/>
              </a:rPr>
              <a:t>)</a:t>
            </a:r>
            <a:r>
              <a:rPr lang="en-IN" sz="5400" dirty="0">
                <a:latin typeface="Times New Roman" pitchFamily="18" charset="0"/>
                <a:cs typeface="Times New Roman" pitchFamily="18" charset="0"/>
                <a:sym typeface="Symbol" panose="05050102010706020507" pitchFamily="18" charset="2"/>
              </a:rPr>
              <a:t>2 </a:t>
            </a:r>
            <a:r>
              <a:rPr lang="en-IN" sz="6600" dirty="0">
                <a:latin typeface="Times New Roman" pitchFamily="18" charset="0"/>
                <a:cs typeface="Times New Roman" pitchFamily="18" charset="0"/>
                <a:sym typeface="Symbol" panose="05050102010706020507" pitchFamily="18" charset="2"/>
              </a:rPr>
              <a:t> resulted in </a:t>
            </a:r>
          </a:p>
          <a:p>
            <a:pPr algn="l">
              <a:lnSpc>
                <a:spcPct val="150000"/>
              </a:lnSpc>
            </a:pPr>
            <a:r>
              <a:rPr lang="en-IN" sz="6600" dirty="0">
                <a:latin typeface="Times New Roman" pitchFamily="18" charset="0"/>
                <a:cs typeface="Times New Roman" pitchFamily="18" charset="0"/>
                <a:sym typeface="Symbol" panose="05050102010706020507" pitchFamily="18" charset="2"/>
              </a:rPr>
              <a:t>      reduction or complete loss of antibacterial activity.</a:t>
            </a:r>
          </a:p>
          <a:p>
            <a:pPr marL="285750" indent="-285750" algn="l">
              <a:lnSpc>
                <a:spcPct val="150000"/>
              </a:lnSpc>
              <a:buFont typeface="Wingdings" panose="05000000000000000000" pitchFamily="2" charset="2"/>
              <a:buChar char="§"/>
            </a:pPr>
            <a:r>
              <a:rPr lang="en-IN" sz="6600" dirty="0">
                <a:latin typeface="Times New Roman" pitchFamily="18" charset="0"/>
                <a:cs typeface="Times New Roman" pitchFamily="18" charset="0"/>
                <a:sym typeface="Symbol" panose="05050102010706020507" pitchFamily="18" charset="2"/>
              </a:rPr>
              <a:t> Shifting of –NO</a:t>
            </a:r>
            <a:r>
              <a:rPr lang="en-IN" sz="5400" dirty="0">
                <a:latin typeface="Times New Roman" pitchFamily="18" charset="0"/>
                <a:cs typeface="Times New Roman" pitchFamily="18" charset="0"/>
                <a:sym typeface="Symbol" panose="05050102010706020507" pitchFamily="18" charset="2"/>
              </a:rPr>
              <a:t>2 </a:t>
            </a:r>
            <a:r>
              <a:rPr lang="en-IN" sz="6600" dirty="0">
                <a:latin typeface="Times New Roman" pitchFamily="18" charset="0"/>
                <a:cs typeface="Times New Roman" pitchFamily="18" charset="0"/>
                <a:sym typeface="Symbol" panose="05050102010706020507" pitchFamily="18" charset="2"/>
              </a:rPr>
              <a:t>(nitro) </a:t>
            </a:r>
            <a:r>
              <a:rPr lang="en-IN" sz="6600" dirty="0" err="1">
                <a:latin typeface="Times New Roman" pitchFamily="18" charset="0"/>
                <a:cs typeface="Times New Roman" pitchFamily="18" charset="0"/>
                <a:sym typeface="Symbol" panose="05050102010706020507" pitchFamily="18" charset="2"/>
              </a:rPr>
              <a:t>gp</a:t>
            </a:r>
            <a:r>
              <a:rPr lang="en-IN" sz="6600" dirty="0">
                <a:latin typeface="Times New Roman" pitchFamily="18" charset="0"/>
                <a:cs typeface="Times New Roman" pitchFamily="18" charset="0"/>
                <a:sym typeface="Symbol" panose="05050102010706020507" pitchFamily="18" charset="2"/>
              </a:rPr>
              <a:t> from the p-position also reduces the antibacterial activity.</a:t>
            </a:r>
          </a:p>
          <a:p>
            <a:pPr marL="285750" indent="-285750" algn="l">
              <a:lnSpc>
                <a:spcPct val="150000"/>
              </a:lnSpc>
              <a:buFont typeface="Wingdings" panose="05000000000000000000" pitchFamily="2" charset="2"/>
              <a:buChar char="§"/>
            </a:pPr>
            <a:r>
              <a:rPr lang="en-IN" sz="6600" dirty="0">
                <a:latin typeface="Times New Roman" pitchFamily="18" charset="0"/>
                <a:cs typeface="Times New Roman" pitchFamily="18" charset="0"/>
                <a:sym typeface="Symbol" panose="05050102010706020507" pitchFamily="18" charset="2"/>
              </a:rPr>
              <a:t> Replacement of phenyl group by the other aromatic or alicyclic groups like (</a:t>
            </a:r>
            <a:r>
              <a:rPr lang="en-IN" sz="6600" dirty="0" err="1">
                <a:latin typeface="Times New Roman" pitchFamily="18" charset="0"/>
                <a:cs typeface="Times New Roman" pitchFamily="18" charset="0"/>
                <a:sym typeface="Symbol" panose="05050102010706020507" pitchFamily="18" charset="2"/>
              </a:rPr>
              <a:t>naphthyl</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pyridyl</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quinolyl</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thienyl</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cyclohexyl</a:t>
            </a:r>
            <a:r>
              <a:rPr lang="en-IN" sz="6600" dirty="0">
                <a:latin typeface="Times New Roman" pitchFamily="18" charset="0"/>
                <a:cs typeface="Times New Roman" pitchFamily="18" charset="0"/>
                <a:sym typeface="Symbol" panose="05050102010706020507" pitchFamily="18" charset="2"/>
              </a:rPr>
              <a:t> etc., results in less potent than chloramphenicol. </a:t>
            </a:r>
          </a:p>
          <a:p>
            <a:pPr marL="285750" indent="-285750" algn="l">
              <a:lnSpc>
                <a:spcPct val="150000"/>
              </a:lnSpc>
              <a:buFont typeface="Wingdings" panose="05000000000000000000" pitchFamily="2" charset="2"/>
              <a:buChar char="Ø"/>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479" y="1390919"/>
            <a:ext cx="5151549" cy="188031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7451"/>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3815713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7200" b="1" dirty="0">
                <a:solidFill>
                  <a:srgbClr val="FF0000"/>
                </a:solidFill>
                <a:latin typeface="Times New Roman" pitchFamily="18" charset="0"/>
                <a:cs typeface="Times New Roman" pitchFamily="18" charset="0"/>
                <a:sym typeface="Symbol" panose="05050102010706020507" pitchFamily="18" charset="2"/>
              </a:rPr>
              <a:t>SAR OF CHLORAMPHENICOL</a:t>
            </a: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r>
              <a:rPr lang="en-IN" sz="6600" b="1" dirty="0">
                <a:latin typeface="Times New Roman" pitchFamily="18" charset="0"/>
                <a:cs typeface="Times New Roman" pitchFamily="18" charset="0"/>
                <a:sym typeface="Symbol" panose="05050102010706020507" pitchFamily="18" charset="2"/>
              </a:rPr>
              <a:t>B)  Modification of </a:t>
            </a:r>
            <a:r>
              <a:rPr lang="en-IN" sz="6600" b="1" dirty="0" err="1">
                <a:latin typeface="Times New Roman" pitchFamily="18" charset="0"/>
                <a:cs typeface="Times New Roman" pitchFamily="18" charset="0"/>
                <a:sym typeface="Symbol" panose="05050102010706020507" pitchFamily="18" charset="2"/>
              </a:rPr>
              <a:t>dichloroacetamido</a:t>
            </a:r>
            <a:r>
              <a:rPr lang="en-IN" sz="6600" b="1" dirty="0">
                <a:latin typeface="Times New Roman" pitchFamily="18" charset="0"/>
                <a:cs typeface="Times New Roman" pitchFamily="18" charset="0"/>
                <a:sym typeface="Symbol" panose="05050102010706020507" pitchFamily="18" charset="2"/>
              </a:rPr>
              <a:t> side chain.</a:t>
            </a:r>
          </a:p>
          <a:p>
            <a:pPr marL="285750" indent="-285750" algn="l">
              <a:lnSpc>
                <a:spcPct val="150000"/>
              </a:lnSpc>
              <a:buFont typeface="Wingdings" panose="05000000000000000000" pitchFamily="2" charset="2"/>
              <a:buChar char="§"/>
            </a:pP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Other </a:t>
            </a:r>
            <a:r>
              <a:rPr lang="en-IN" sz="6600" dirty="0" err="1">
                <a:latin typeface="Times New Roman" pitchFamily="18" charset="0"/>
                <a:cs typeface="Times New Roman" pitchFamily="18" charset="0"/>
                <a:sym typeface="Symbol" panose="05050102010706020507" pitchFamily="18" charset="2"/>
              </a:rPr>
              <a:t>dihalo</a:t>
            </a:r>
            <a:r>
              <a:rPr lang="en-IN" sz="6600" dirty="0">
                <a:latin typeface="Times New Roman" pitchFamily="18" charset="0"/>
                <a:cs typeface="Times New Roman" pitchFamily="18" charset="0"/>
                <a:sym typeface="Symbol" panose="05050102010706020507" pitchFamily="18" charset="2"/>
              </a:rPr>
              <a:t> derivatives of side chain are slightly less active.</a:t>
            </a:r>
          </a:p>
          <a:p>
            <a:pPr marL="285750" indent="-285750" algn="l">
              <a:lnSpc>
                <a:spcPct val="150000"/>
              </a:lnSpc>
              <a:buFont typeface="Wingdings" panose="05000000000000000000" pitchFamily="2" charset="2"/>
              <a:buChar char="§"/>
            </a:pPr>
            <a:r>
              <a:rPr lang="en-IN" sz="6600" dirty="0">
                <a:latin typeface="Times New Roman" pitchFamily="18" charset="0"/>
                <a:cs typeface="Times New Roman" pitchFamily="18" charset="0"/>
                <a:sym typeface="Symbol" panose="05050102010706020507" pitchFamily="18" charset="2"/>
              </a:rPr>
              <a:t> The </a:t>
            </a:r>
            <a:r>
              <a:rPr lang="en-IN" sz="6600" dirty="0" err="1">
                <a:latin typeface="Times New Roman" pitchFamily="18" charset="0"/>
                <a:cs typeface="Times New Roman" pitchFamily="18" charset="0"/>
                <a:sym typeface="Symbol" panose="05050102010706020507" pitchFamily="18" charset="2"/>
              </a:rPr>
              <a:t>dichloroacetamido</a:t>
            </a:r>
            <a:r>
              <a:rPr lang="en-IN" sz="6600" dirty="0">
                <a:latin typeface="Times New Roman" pitchFamily="18" charset="0"/>
                <a:cs typeface="Times New Roman" pitchFamily="18" charset="0"/>
                <a:sym typeface="Symbol" panose="05050102010706020507" pitchFamily="18" charset="2"/>
              </a:rPr>
              <a:t> group can be replaced with other electro negative groups leads appreciable loss of</a:t>
            </a:r>
          </a:p>
          <a:p>
            <a:pPr algn="l">
              <a:lnSpc>
                <a:spcPct val="150000"/>
              </a:lnSpc>
            </a:pPr>
            <a:r>
              <a:rPr lang="en-IN" sz="6600" dirty="0">
                <a:latin typeface="Times New Roman" pitchFamily="18" charset="0"/>
                <a:cs typeface="Times New Roman" pitchFamily="18" charset="0"/>
                <a:sym typeface="Symbol" panose="05050102010706020507" pitchFamily="18" charset="2"/>
              </a:rPr>
              <a:t>      activity</a:t>
            </a: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479" y="1390919"/>
            <a:ext cx="5151549" cy="188031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1"/>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1467454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7200" b="1" dirty="0">
                <a:solidFill>
                  <a:srgbClr val="FF0000"/>
                </a:solidFill>
                <a:latin typeface="Times New Roman" pitchFamily="18" charset="0"/>
                <a:cs typeface="Times New Roman" pitchFamily="18" charset="0"/>
                <a:sym typeface="Symbol" panose="05050102010706020507" pitchFamily="18" charset="2"/>
              </a:rPr>
              <a:t>SAR OF CHLORAMPHENICOL</a:t>
            </a: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r>
              <a:rPr lang="en-IN" sz="6600" b="1" dirty="0">
                <a:latin typeface="Times New Roman" pitchFamily="18" charset="0"/>
                <a:cs typeface="Times New Roman" pitchFamily="18" charset="0"/>
                <a:sym typeface="Symbol" panose="05050102010706020507" pitchFamily="18" charset="2"/>
              </a:rPr>
              <a:t>C)  Modification of 1,3-Propanediol.</a:t>
            </a:r>
          </a:p>
          <a:p>
            <a:pPr marL="285750" indent="-285750" algn="l">
              <a:lnSpc>
                <a:spcPct val="150000"/>
              </a:lnSpc>
              <a:buFont typeface="Wingdings" panose="05000000000000000000" pitchFamily="2" charset="2"/>
              <a:buChar char="§"/>
            </a:pP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If the primary alcohol group on C-1 atom is modified, it results in a decrease in activity. Hence the alcoholic </a:t>
            </a:r>
          </a:p>
          <a:p>
            <a:pPr algn="l">
              <a:lnSpc>
                <a:spcPct val="150000"/>
              </a:lnSpc>
            </a:pPr>
            <a:r>
              <a:rPr lang="en-IN" sz="6600" dirty="0">
                <a:latin typeface="Times New Roman" pitchFamily="18" charset="0"/>
                <a:cs typeface="Times New Roman" pitchFamily="18" charset="0"/>
                <a:sym typeface="Symbol" panose="05050102010706020507" pitchFamily="18" charset="2"/>
              </a:rPr>
              <a:t>     group is essential for activity.</a:t>
            </a: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479" y="1390919"/>
            <a:ext cx="5151549" cy="188031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2993300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pPr algn="l">
              <a:lnSpc>
                <a:spcPct val="150000"/>
              </a:lnSpc>
            </a:pPr>
            <a:r>
              <a:rPr lang="en-IN" sz="6600" b="1" dirty="0">
                <a:latin typeface="Times New Roman" pitchFamily="18" charset="0"/>
                <a:cs typeface="Times New Roman" pitchFamily="18" charset="0"/>
                <a:sym typeface="Symbol" panose="05050102010706020507" pitchFamily="18" charset="2"/>
              </a:rPr>
              <a:t>Nitrobenzene derivatives: </a:t>
            </a:r>
            <a:r>
              <a:rPr lang="en-IN" sz="6600" b="1" dirty="0" err="1">
                <a:latin typeface="Times New Roman" pitchFamily="18" charset="0"/>
                <a:cs typeface="Times New Roman" pitchFamily="18" charset="0"/>
                <a:sym typeface="Symbol" panose="05050102010706020507" pitchFamily="18" charset="2"/>
              </a:rPr>
              <a:t>Eg</a:t>
            </a:r>
            <a:r>
              <a:rPr lang="en-IN" sz="6600" b="1" dirty="0">
                <a:latin typeface="Times New Roman" pitchFamily="18" charset="0"/>
                <a:cs typeface="Times New Roman" pitchFamily="18" charset="0"/>
                <a:sym typeface="Symbol" panose="05050102010706020507" pitchFamily="18" charset="2"/>
              </a:rPr>
              <a:t>. Chloramphenicol</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Chloraxin</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Paraxin</a:t>
            </a:r>
            <a:r>
              <a:rPr lang="en-IN" sz="6600" dirty="0">
                <a:latin typeface="Times New Roman" pitchFamily="18" charset="0"/>
                <a:cs typeface="Times New Roman" pitchFamily="18" charset="0"/>
                <a:sym typeface="Symbol" panose="05050102010706020507" pitchFamily="18" charset="2"/>
              </a:rPr>
              <a:t>).</a:t>
            </a: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r>
              <a:rPr lang="en-IN" sz="6600" b="1" dirty="0">
                <a:latin typeface="Times New Roman" pitchFamily="18" charset="0"/>
                <a:cs typeface="Times New Roman" pitchFamily="18" charset="0"/>
                <a:sym typeface="Symbol" panose="05050102010706020507" pitchFamily="18" charset="2"/>
              </a:rPr>
              <a:t>ADR</a:t>
            </a:r>
            <a:r>
              <a:rPr lang="en-IN" sz="6600" dirty="0">
                <a:latin typeface="Times New Roman" pitchFamily="18" charset="0"/>
                <a:cs typeface="Times New Roman" pitchFamily="18" charset="0"/>
                <a:sym typeface="Symbol" panose="05050102010706020507" pitchFamily="18" charset="2"/>
              </a:rPr>
              <a:t> : GI symptoms, bleeding, peripheral and optic neuritis.</a:t>
            </a:r>
          </a:p>
          <a:p>
            <a:pPr algn="l">
              <a:lnSpc>
                <a:spcPct val="150000"/>
              </a:lnSpc>
            </a:pPr>
            <a:r>
              <a:rPr lang="en-IN" sz="6600" b="1" dirty="0">
                <a:latin typeface="Times New Roman" pitchFamily="18" charset="0"/>
                <a:cs typeface="Times New Roman" pitchFamily="18" charset="0"/>
                <a:sym typeface="Symbol" panose="05050102010706020507" pitchFamily="18" charset="2"/>
              </a:rPr>
              <a:t>Dose :</a:t>
            </a:r>
            <a:r>
              <a:rPr lang="en-IN" sz="6600" dirty="0">
                <a:latin typeface="Times New Roman" pitchFamily="18" charset="0"/>
                <a:cs typeface="Times New Roman" pitchFamily="18" charset="0"/>
                <a:sym typeface="Symbol" panose="05050102010706020507" pitchFamily="18" charset="2"/>
              </a:rPr>
              <a:t> 500 mg per day in divided doses.</a:t>
            </a:r>
          </a:p>
          <a:p>
            <a:pPr algn="l">
              <a:lnSpc>
                <a:spcPct val="150000"/>
              </a:lnSpc>
            </a:pPr>
            <a:r>
              <a:rPr lang="en-IN" sz="6600" b="1" dirty="0">
                <a:latin typeface="Times New Roman" pitchFamily="18" charset="0"/>
                <a:cs typeface="Times New Roman" pitchFamily="18" charset="0"/>
                <a:sym typeface="Symbol" panose="05050102010706020507" pitchFamily="18" charset="2"/>
              </a:rPr>
              <a:t>Use   :</a:t>
            </a:r>
            <a:r>
              <a:rPr lang="en-IN" sz="6600" dirty="0">
                <a:latin typeface="Times New Roman" pitchFamily="18" charset="0"/>
                <a:cs typeface="Times New Roman" pitchFamily="18" charset="0"/>
                <a:sym typeface="Symbol" panose="05050102010706020507" pitchFamily="18" charset="2"/>
              </a:rPr>
              <a:t> It is used in the treatment of </a:t>
            </a:r>
            <a:r>
              <a:rPr lang="en-IN" sz="6600" b="1" dirty="0">
                <a:latin typeface="Times New Roman" pitchFamily="18" charset="0"/>
                <a:cs typeface="Times New Roman" pitchFamily="18" charset="0"/>
                <a:sym typeface="Symbol" panose="05050102010706020507" pitchFamily="18" charset="2"/>
              </a:rPr>
              <a:t>typhoid fever </a:t>
            </a:r>
            <a:r>
              <a:rPr lang="en-IN" sz="6600" dirty="0">
                <a:latin typeface="Times New Roman" pitchFamily="18" charset="0"/>
                <a:cs typeface="Times New Roman" pitchFamily="18" charset="0"/>
                <a:sym typeface="Symbol" panose="05050102010706020507" pitchFamily="18" charset="2"/>
              </a:rPr>
              <a:t>caused by Salmonella </a:t>
            </a:r>
            <a:r>
              <a:rPr lang="en-IN" sz="6600" dirty="0" err="1">
                <a:latin typeface="Times New Roman" pitchFamily="18" charset="0"/>
                <a:cs typeface="Times New Roman" pitchFamily="18" charset="0"/>
                <a:sym typeface="Symbol" panose="05050102010706020507" pitchFamily="18" charset="2"/>
              </a:rPr>
              <a:t>typhi</a:t>
            </a:r>
            <a:r>
              <a:rPr lang="en-IN" sz="6600" dirty="0">
                <a:latin typeface="Times New Roman" pitchFamily="18" charset="0"/>
                <a:cs typeface="Times New Roman" pitchFamily="18" charset="0"/>
                <a:sym typeface="Symbol" panose="05050102010706020507" pitchFamily="18" charset="2"/>
              </a:rPr>
              <a:t>. It is also effective against bacteria, Haemophilus influenza, Neisseria meningitis.    </a:t>
            </a: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5462" y="2215167"/>
            <a:ext cx="5151549" cy="188031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453865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7200" b="1" dirty="0">
                <a:latin typeface="Times New Roman" pitchFamily="18" charset="0"/>
                <a:cs typeface="Times New Roman" pitchFamily="18" charset="0"/>
                <a:sym typeface="Symbol" panose="05050102010706020507" pitchFamily="18" charset="2"/>
              </a:rPr>
              <a:t>Synthesis of Chloramphenicol</a:t>
            </a: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284" y="1553917"/>
            <a:ext cx="8770513" cy="4798205"/>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4691269" y="6503647"/>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3796941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7200" b="1" dirty="0">
                <a:latin typeface="Times New Roman" pitchFamily="18" charset="0"/>
                <a:cs typeface="Times New Roman" pitchFamily="18" charset="0"/>
                <a:sym typeface="Symbol" panose="05050102010706020507" pitchFamily="18" charset="2"/>
              </a:rPr>
              <a:t> </a:t>
            </a:r>
            <a:r>
              <a:rPr lang="en-IN" sz="8800" b="1" dirty="0">
                <a:latin typeface="Times New Roman" pitchFamily="18" charset="0"/>
                <a:cs typeface="Times New Roman" pitchFamily="18" charset="0"/>
                <a:sym typeface="Symbol" panose="05050102010706020507" pitchFamily="18" charset="2"/>
              </a:rPr>
              <a:t>MISCELLANEOUS ANTIBIOTICS</a:t>
            </a:r>
          </a:p>
          <a:p>
            <a:pPr algn="l"/>
            <a:r>
              <a:rPr lang="en-IN" sz="6600" b="1" dirty="0">
                <a:latin typeface="Times New Roman" pitchFamily="18" charset="0"/>
                <a:cs typeface="Times New Roman" pitchFamily="18" charset="0"/>
                <a:sym typeface="Symbol" panose="05050102010706020507" pitchFamily="18" charset="2"/>
              </a:rPr>
              <a:t>      </a:t>
            </a:r>
            <a:r>
              <a:rPr lang="en-IN" sz="6600" b="1" dirty="0" err="1">
                <a:latin typeface="Times New Roman" pitchFamily="18" charset="0"/>
                <a:cs typeface="Times New Roman" pitchFamily="18" charset="0"/>
                <a:sym typeface="Symbol" panose="05050102010706020507" pitchFamily="18" charset="2"/>
              </a:rPr>
              <a:t>Eg</a:t>
            </a:r>
            <a:r>
              <a:rPr lang="en-IN" sz="6600" b="1" dirty="0">
                <a:latin typeface="Times New Roman" pitchFamily="18" charset="0"/>
                <a:cs typeface="Times New Roman" pitchFamily="18" charset="0"/>
                <a:sym typeface="Symbol" panose="05050102010706020507" pitchFamily="18" charset="2"/>
              </a:rPr>
              <a:t>: </a:t>
            </a:r>
            <a:r>
              <a:rPr lang="en-IN" sz="6600" b="1" dirty="0" err="1">
                <a:latin typeface="Times New Roman" pitchFamily="18" charset="0"/>
                <a:cs typeface="Times New Roman" pitchFamily="18" charset="0"/>
                <a:sym typeface="Symbol" panose="05050102010706020507" pitchFamily="18" charset="2"/>
              </a:rPr>
              <a:t>Chloramphinicol</a:t>
            </a:r>
            <a:r>
              <a:rPr lang="en-IN" sz="6600" b="1" dirty="0">
                <a:latin typeface="Times New Roman" pitchFamily="18" charset="0"/>
                <a:cs typeface="Times New Roman" pitchFamily="18" charset="0"/>
                <a:sym typeface="Symbol" panose="05050102010706020507" pitchFamily="18" charset="2"/>
              </a:rPr>
              <a:t>, Clindamycin.</a:t>
            </a:r>
          </a:p>
          <a:p>
            <a:pPr algn="l">
              <a:lnSpc>
                <a:spcPct val="150000"/>
              </a:lnSpc>
            </a:pPr>
            <a:r>
              <a:rPr lang="en-IN" sz="6600" b="1" dirty="0">
                <a:latin typeface="Times New Roman" pitchFamily="18" charset="0"/>
                <a:cs typeface="Times New Roman" pitchFamily="18" charset="0"/>
                <a:sym typeface="Symbol" panose="05050102010706020507" pitchFamily="18" charset="2"/>
              </a:rPr>
              <a:t>      </a:t>
            </a:r>
            <a:r>
              <a:rPr lang="en-IN" sz="6600" b="1" dirty="0" err="1">
                <a:latin typeface="Times New Roman" pitchFamily="18" charset="0"/>
                <a:cs typeface="Times New Roman" pitchFamily="18" charset="0"/>
                <a:sym typeface="Symbol" panose="05050102010706020507" pitchFamily="18" charset="2"/>
              </a:rPr>
              <a:t>Lincomycin</a:t>
            </a: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Lincomycin</a:t>
            </a:r>
            <a:r>
              <a:rPr lang="en-IN" sz="6600" dirty="0">
                <a:latin typeface="Times New Roman" pitchFamily="18" charset="0"/>
                <a:cs typeface="Times New Roman" pitchFamily="18" charset="0"/>
                <a:sym typeface="Symbol" panose="05050102010706020507" pitchFamily="18" charset="2"/>
              </a:rPr>
              <a:t>, </a:t>
            </a:r>
            <a:r>
              <a:rPr lang="en-IN" sz="6600" dirty="0">
                <a:solidFill>
                  <a:srgbClr val="FF0000"/>
                </a:solidFill>
                <a:latin typeface="Times New Roman" pitchFamily="18" charset="0"/>
                <a:cs typeface="Times New Roman" pitchFamily="18" charset="0"/>
                <a:sym typeface="Symbol" panose="05050102010706020507" pitchFamily="18" charset="2"/>
              </a:rPr>
              <a:t>Clindamycin</a:t>
            </a:r>
            <a:r>
              <a:rPr lang="en-IN" sz="6600" dirty="0">
                <a:latin typeface="Times New Roman" pitchFamily="18" charset="0"/>
                <a:cs typeface="Times New Roman" pitchFamily="18" charset="0"/>
                <a:sym typeface="Symbol" panose="05050102010706020507" pitchFamily="18" charset="2"/>
              </a:rPr>
              <a:t>.</a:t>
            </a: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v"/>
            </a:pPr>
            <a:r>
              <a:rPr lang="en-IN" sz="6600" dirty="0">
                <a:latin typeface="Times New Roman" pitchFamily="18" charset="0"/>
                <a:cs typeface="Times New Roman" pitchFamily="18" charset="0"/>
                <a:sym typeface="Symbol" panose="05050102010706020507" pitchFamily="18" charset="2"/>
              </a:rPr>
              <a:t> </a:t>
            </a:r>
            <a:r>
              <a:rPr lang="en-IN" sz="6600" b="1" dirty="0" err="1">
                <a:latin typeface="Times New Roman" pitchFamily="18" charset="0"/>
                <a:cs typeface="Times New Roman" pitchFamily="18" charset="0"/>
                <a:sym typeface="Symbol" panose="05050102010706020507" pitchFamily="18" charset="2"/>
              </a:rPr>
              <a:t>Lincomycins</a:t>
            </a:r>
            <a:r>
              <a:rPr lang="en-IN" sz="6600" dirty="0">
                <a:latin typeface="Times New Roman" pitchFamily="18" charset="0"/>
                <a:cs typeface="Times New Roman" pitchFamily="18" charset="0"/>
                <a:sym typeface="Symbol" panose="05050102010706020507" pitchFamily="18" charset="2"/>
              </a:rPr>
              <a:t> are </a:t>
            </a:r>
            <a:r>
              <a:rPr lang="en-IN" sz="6600" dirty="0" err="1">
                <a:latin typeface="Times New Roman" pitchFamily="18" charset="0"/>
                <a:cs typeface="Times New Roman" pitchFamily="18" charset="0"/>
                <a:sym typeface="Symbol" panose="05050102010706020507" pitchFamily="18" charset="2"/>
              </a:rPr>
              <a:t>Suplhur</a:t>
            </a:r>
            <a:r>
              <a:rPr lang="en-IN" sz="6600" dirty="0">
                <a:latin typeface="Times New Roman" pitchFamily="18" charset="0"/>
                <a:cs typeface="Times New Roman" pitchFamily="18" charset="0"/>
                <a:sym typeface="Symbol" panose="05050102010706020507" pitchFamily="18" charset="2"/>
              </a:rPr>
              <a:t> containing antibiotics isolated from </a:t>
            </a:r>
            <a:r>
              <a:rPr lang="en-IN" sz="6600" b="1" dirty="0">
                <a:latin typeface="Times New Roman" pitchFamily="18" charset="0"/>
                <a:cs typeface="Times New Roman" pitchFamily="18" charset="0"/>
                <a:sym typeface="Symbol" panose="05050102010706020507" pitchFamily="18" charset="2"/>
              </a:rPr>
              <a:t>Streptomyces </a:t>
            </a:r>
            <a:r>
              <a:rPr lang="en-IN" sz="6600" b="1" dirty="0" err="1">
                <a:latin typeface="Times New Roman" pitchFamily="18" charset="0"/>
                <a:cs typeface="Times New Roman" pitchFamily="18" charset="0"/>
                <a:sym typeface="Symbol" panose="05050102010706020507" pitchFamily="18" charset="2"/>
              </a:rPr>
              <a:t>lincotensis</a:t>
            </a:r>
            <a:r>
              <a:rPr lang="en-IN" sz="6600" dirty="0">
                <a:latin typeface="Times New Roman" pitchFamily="18" charset="0"/>
                <a:cs typeface="Times New Roman" pitchFamily="18" charset="0"/>
                <a:sym typeface="Symbol" panose="05050102010706020507" pitchFamily="18" charset="2"/>
              </a:rPr>
              <a:t>.</a:t>
            </a:r>
          </a:p>
          <a:p>
            <a:pPr marL="285750" indent="-285750" algn="l">
              <a:lnSpc>
                <a:spcPct val="150000"/>
              </a:lnSpc>
              <a:buFont typeface="Wingdings" panose="05000000000000000000" pitchFamily="2" charset="2"/>
              <a:buChar char="v"/>
            </a:pPr>
            <a:r>
              <a:rPr lang="en-IN" sz="6600" dirty="0">
                <a:latin typeface="Times New Roman" pitchFamily="18" charset="0"/>
                <a:cs typeface="Times New Roman" pitchFamily="18" charset="0"/>
                <a:sym typeface="Symbol" panose="05050102010706020507" pitchFamily="18" charset="2"/>
              </a:rPr>
              <a:t> Structural modification of </a:t>
            </a:r>
            <a:r>
              <a:rPr lang="en-IN" sz="6600" dirty="0" err="1">
                <a:latin typeface="Times New Roman" pitchFamily="18" charset="0"/>
                <a:cs typeface="Times New Roman" pitchFamily="18" charset="0"/>
                <a:sym typeface="Symbol" panose="05050102010706020507" pitchFamily="18" charset="2"/>
              </a:rPr>
              <a:t>Lincomycin</a:t>
            </a:r>
            <a:r>
              <a:rPr lang="en-IN" sz="6600" dirty="0">
                <a:latin typeface="Times New Roman" pitchFamily="18" charset="0"/>
                <a:cs typeface="Times New Roman" pitchFamily="18" charset="0"/>
                <a:sym typeface="Symbol" panose="05050102010706020507" pitchFamily="18" charset="2"/>
              </a:rPr>
              <a:t> resulted in 7-chloro-7-deoxy derivative called </a:t>
            </a:r>
            <a:r>
              <a:rPr lang="en-IN" sz="6600" b="1" dirty="0">
                <a:latin typeface="Times New Roman" pitchFamily="18" charset="0"/>
                <a:cs typeface="Times New Roman" pitchFamily="18" charset="0"/>
                <a:sym typeface="Symbol" panose="05050102010706020507" pitchFamily="18" charset="2"/>
              </a:rPr>
              <a:t>Clindamycin</a:t>
            </a:r>
            <a:r>
              <a:rPr lang="en-IN" sz="6600" dirty="0">
                <a:latin typeface="Times New Roman" pitchFamily="18" charset="0"/>
                <a:cs typeface="Times New Roman" pitchFamily="18" charset="0"/>
                <a:sym typeface="Symbol" panose="05050102010706020507" pitchFamily="18" charset="2"/>
              </a:rPr>
              <a:t>. </a:t>
            </a:r>
          </a:p>
          <a:p>
            <a:pPr algn="l">
              <a:lnSpc>
                <a:spcPct val="150000"/>
              </a:lnSpc>
            </a:pPr>
            <a:r>
              <a:rPr lang="en-IN" sz="6600" dirty="0">
                <a:latin typeface="Times New Roman" pitchFamily="18" charset="0"/>
                <a:cs typeface="Times New Roman" pitchFamily="18" charset="0"/>
                <a:sym typeface="Symbol" panose="05050102010706020507" pitchFamily="18" charset="2"/>
              </a:rPr>
              <a:t>      Clindamycin possess great antibacterial potency than </a:t>
            </a:r>
            <a:r>
              <a:rPr lang="en-IN" sz="6600" dirty="0" err="1">
                <a:latin typeface="Times New Roman" pitchFamily="18" charset="0"/>
                <a:cs typeface="Times New Roman" pitchFamily="18" charset="0"/>
                <a:sym typeface="Symbol" panose="05050102010706020507" pitchFamily="18" charset="2"/>
              </a:rPr>
              <a:t>lincomycin</a:t>
            </a:r>
            <a:r>
              <a:rPr lang="en-IN" sz="6600" dirty="0">
                <a:latin typeface="Times New Roman" pitchFamily="18" charset="0"/>
                <a:cs typeface="Times New Roman" pitchFamily="18" charset="0"/>
                <a:sym typeface="Symbol" panose="05050102010706020507" pitchFamily="18" charset="2"/>
              </a:rPr>
              <a:t>. </a:t>
            </a:r>
          </a:p>
          <a:p>
            <a:pPr marL="285750" indent="-285750" algn="l">
              <a:lnSpc>
                <a:spcPct val="150000"/>
              </a:lnSpc>
              <a:buFont typeface="Wingdings" panose="05000000000000000000" pitchFamily="2" charset="2"/>
              <a:buChar char="v"/>
            </a:pPr>
            <a:r>
              <a:rPr lang="en-IN" sz="6600" dirty="0">
                <a:latin typeface="Times New Roman" pitchFamily="18" charset="0"/>
                <a:cs typeface="Times New Roman" pitchFamily="18" charset="0"/>
                <a:sym typeface="Symbol" panose="05050102010706020507" pitchFamily="18" charset="2"/>
              </a:rPr>
              <a:t> They are active against Gram +</a:t>
            </a:r>
            <a:r>
              <a:rPr lang="en-IN" sz="6600" dirty="0" err="1">
                <a:latin typeface="Times New Roman" pitchFamily="18" charset="0"/>
                <a:cs typeface="Times New Roman" pitchFamily="18" charset="0"/>
                <a:sym typeface="Symbol" panose="05050102010706020507" pitchFamily="18" charset="2"/>
              </a:rPr>
              <a:t>Ve</a:t>
            </a:r>
            <a:r>
              <a:rPr lang="en-IN" sz="6600" dirty="0">
                <a:latin typeface="Times New Roman" pitchFamily="18" charset="0"/>
                <a:cs typeface="Times New Roman" pitchFamily="18" charset="0"/>
                <a:sym typeface="Symbol" panose="05050102010706020507" pitchFamily="18" charset="2"/>
              </a:rPr>
              <a:t> bacteria particularly Cocci and also effective against non-spore-forming </a:t>
            </a:r>
          </a:p>
          <a:p>
            <a:pPr algn="l">
              <a:lnSpc>
                <a:spcPct val="150000"/>
              </a:lnSpc>
            </a:pPr>
            <a:r>
              <a:rPr lang="en-IN" sz="6600" dirty="0">
                <a:latin typeface="Times New Roman" pitchFamily="18" charset="0"/>
                <a:cs typeface="Times New Roman" pitchFamily="18" charset="0"/>
                <a:sym typeface="Symbol" panose="05050102010706020507" pitchFamily="18" charset="2"/>
              </a:rPr>
              <a:t>      anaerobic bacteria, </a:t>
            </a:r>
            <a:r>
              <a:rPr lang="en-IN" sz="6600" dirty="0" err="1">
                <a:latin typeface="Times New Roman" pitchFamily="18" charset="0"/>
                <a:cs typeface="Times New Roman" pitchFamily="18" charset="0"/>
                <a:sym typeface="Symbol" panose="05050102010706020507" pitchFamily="18" charset="2"/>
              </a:rPr>
              <a:t>Actinomycin</a:t>
            </a:r>
            <a:r>
              <a:rPr lang="en-IN" sz="6600" dirty="0">
                <a:latin typeface="Times New Roman" pitchFamily="18" charset="0"/>
                <a:cs typeface="Times New Roman" pitchFamily="18" charset="0"/>
                <a:sym typeface="Symbol" panose="05050102010706020507" pitchFamily="18" charset="2"/>
              </a:rPr>
              <a:t>, mycoplasma.</a:t>
            </a:r>
          </a:p>
          <a:p>
            <a:pPr marL="285750" indent="-285750" algn="l">
              <a:lnSpc>
                <a:spcPct val="150000"/>
              </a:lnSpc>
              <a:buFont typeface="Wingdings" panose="05000000000000000000" pitchFamily="2" charset="2"/>
              <a:buChar char="v"/>
            </a:pP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Lincomycin</a:t>
            </a:r>
            <a:r>
              <a:rPr lang="en-IN" sz="6600" dirty="0">
                <a:latin typeface="Times New Roman" pitchFamily="18" charset="0"/>
                <a:cs typeface="Times New Roman" pitchFamily="18" charset="0"/>
                <a:sym typeface="Symbol" panose="05050102010706020507" pitchFamily="18" charset="2"/>
              </a:rPr>
              <a:t> binds to  50S ribosomal subunit to inhibit protein synthesis. </a:t>
            </a: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70" y="6490768"/>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543922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370490"/>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r>
              <a:rPr lang="en-IN" sz="7200" b="1" dirty="0">
                <a:latin typeface="Times New Roman" pitchFamily="18" charset="0"/>
                <a:cs typeface="Times New Roman" pitchFamily="18" charset="0"/>
                <a:sym typeface="Symbol" panose="05050102010706020507" pitchFamily="18" charset="2"/>
              </a:rPr>
              <a:t> </a:t>
            </a:r>
            <a:r>
              <a:rPr lang="en-IN" sz="4800" b="1" dirty="0">
                <a:latin typeface="Times New Roman" pitchFamily="18" charset="0"/>
                <a:cs typeface="Times New Roman" pitchFamily="18" charset="0"/>
                <a:sym typeface="Symbol" panose="05050102010706020507" pitchFamily="18" charset="2"/>
              </a:rPr>
              <a:t>MISCELLANEOUS ANTIBIOTICS</a:t>
            </a:r>
          </a:p>
          <a:p>
            <a:pPr algn="l"/>
            <a:r>
              <a:rPr lang="en-IN" sz="6600" b="1" dirty="0">
                <a:latin typeface="Times New Roman" pitchFamily="18" charset="0"/>
                <a:cs typeface="Times New Roman" pitchFamily="18" charset="0"/>
                <a:sym typeface="Symbol" panose="05050102010706020507" pitchFamily="18" charset="2"/>
              </a:rPr>
              <a:t>      </a:t>
            </a:r>
            <a:r>
              <a:rPr lang="en-IN" sz="6600" b="1" dirty="0" err="1">
                <a:latin typeface="Times New Roman" pitchFamily="18" charset="0"/>
                <a:cs typeface="Times New Roman" pitchFamily="18" charset="0"/>
                <a:sym typeface="Symbol" panose="05050102010706020507" pitchFamily="18" charset="2"/>
              </a:rPr>
              <a:t>Eg</a:t>
            </a:r>
            <a:r>
              <a:rPr lang="en-IN" sz="6600" b="1" dirty="0">
                <a:latin typeface="Times New Roman" pitchFamily="18" charset="0"/>
                <a:cs typeface="Times New Roman" pitchFamily="18" charset="0"/>
                <a:sym typeface="Symbol" panose="05050102010706020507" pitchFamily="18" charset="2"/>
              </a:rPr>
              <a:t>: </a:t>
            </a:r>
            <a:r>
              <a:rPr lang="en-IN" sz="6600" b="1" dirty="0" err="1">
                <a:latin typeface="Times New Roman" pitchFamily="18" charset="0"/>
                <a:cs typeface="Times New Roman" pitchFamily="18" charset="0"/>
                <a:sym typeface="Symbol" panose="05050102010706020507" pitchFamily="18" charset="2"/>
              </a:rPr>
              <a:t>Chloramphinicol</a:t>
            </a:r>
            <a:r>
              <a:rPr lang="en-IN" sz="6600" b="1" dirty="0">
                <a:latin typeface="Times New Roman" pitchFamily="18" charset="0"/>
                <a:cs typeface="Times New Roman" pitchFamily="18" charset="0"/>
                <a:sym typeface="Symbol" panose="05050102010706020507" pitchFamily="18" charset="2"/>
              </a:rPr>
              <a:t>, Clindamycin.</a:t>
            </a:r>
          </a:p>
          <a:p>
            <a:pPr algn="l">
              <a:lnSpc>
                <a:spcPct val="150000"/>
              </a:lnSpc>
            </a:pPr>
            <a:r>
              <a:rPr lang="en-IN" sz="6600" b="1" dirty="0">
                <a:latin typeface="Times New Roman" pitchFamily="18" charset="0"/>
                <a:cs typeface="Times New Roman" pitchFamily="18" charset="0"/>
                <a:sym typeface="Symbol" panose="05050102010706020507" pitchFamily="18" charset="2"/>
              </a:rPr>
              <a:t>      </a:t>
            </a:r>
            <a:r>
              <a:rPr lang="en-IN" sz="6600" b="1" dirty="0" err="1">
                <a:latin typeface="Times New Roman" pitchFamily="18" charset="0"/>
                <a:cs typeface="Times New Roman" pitchFamily="18" charset="0"/>
                <a:sym typeface="Symbol" panose="05050102010706020507" pitchFamily="18" charset="2"/>
              </a:rPr>
              <a:t>Lincomycin</a:t>
            </a:r>
            <a:r>
              <a:rPr lang="en-IN" sz="6600" b="1" dirty="0">
                <a:latin typeface="Times New Roman" pitchFamily="18" charset="0"/>
                <a:cs typeface="Times New Roman" pitchFamily="18" charset="0"/>
                <a:sym typeface="Symbol" panose="05050102010706020507" pitchFamily="18" charset="2"/>
              </a:rPr>
              <a:t>                       :</a:t>
            </a:r>
            <a:r>
              <a:rPr lang="en-IN" sz="6600" dirty="0">
                <a:latin typeface="Times New Roman" pitchFamily="18" charset="0"/>
                <a:cs typeface="Times New Roman" pitchFamily="18" charset="0"/>
                <a:sym typeface="Symbol" panose="05050102010706020507" pitchFamily="18" charset="2"/>
              </a:rPr>
              <a:t> </a:t>
            </a:r>
            <a:r>
              <a:rPr lang="en-IN" sz="6600" dirty="0" err="1">
                <a:latin typeface="Times New Roman" pitchFamily="18" charset="0"/>
                <a:cs typeface="Times New Roman" pitchFamily="18" charset="0"/>
                <a:sym typeface="Symbol" panose="05050102010706020507" pitchFamily="18" charset="2"/>
              </a:rPr>
              <a:t>Lincomycin</a:t>
            </a:r>
            <a:r>
              <a:rPr lang="en-IN" sz="6600" dirty="0">
                <a:latin typeface="Times New Roman" pitchFamily="18" charset="0"/>
                <a:cs typeface="Times New Roman" pitchFamily="18" charset="0"/>
                <a:sym typeface="Symbol" panose="05050102010706020507" pitchFamily="18" charset="2"/>
              </a:rPr>
              <a:t>, </a:t>
            </a:r>
            <a:r>
              <a:rPr lang="en-IN" sz="6600" dirty="0">
                <a:solidFill>
                  <a:srgbClr val="FF0000"/>
                </a:solidFill>
                <a:latin typeface="Times New Roman" pitchFamily="18" charset="0"/>
                <a:cs typeface="Times New Roman" pitchFamily="18" charset="0"/>
                <a:sym typeface="Symbol" panose="05050102010706020507" pitchFamily="18" charset="2"/>
              </a:rPr>
              <a:t>Clindamycin</a:t>
            </a:r>
            <a:r>
              <a:rPr lang="en-IN" sz="6600" dirty="0">
                <a:latin typeface="Times New Roman" pitchFamily="18" charset="0"/>
                <a:cs typeface="Times New Roman" pitchFamily="18" charset="0"/>
                <a:sym typeface="Symbol" panose="05050102010706020507" pitchFamily="18" charset="2"/>
              </a:rPr>
              <a:t>.</a:t>
            </a: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pPr algn="l">
              <a:lnSpc>
                <a:spcPct val="150000"/>
              </a:lnSpc>
            </a:pPr>
            <a:endParaRPr lang="en-IN" sz="66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2557" y="2150772"/>
            <a:ext cx="7806886" cy="4201349"/>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5244929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473521"/>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r>
              <a:rPr lang="en-IN" sz="6600" b="1" dirty="0">
                <a:latin typeface="Times New Roman" pitchFamily="18" charset="0"/>
                <a:cs typeface="Times New Roman" pitchFamily="18" charset="0"/>
                <a:sym typeface="Symbol" panose="05050102010706020507" pitchFamily="18" charset="2"/>
              </a:rPr>
              <a:t> </a:t>
            </a:r>
            <a:r>
              <a:rPr lang="en-IN" sz="16000" b="1" dirty="0">
                <a:latin typeface="Times New Roman" pitchFamily="18" charset="0"/>
                <a:cs typeface="Times New Roman" pitchFamily="18" charset="0"/>
                <a:sym typeface="Symbol" panose="05050102010706020507" pitchFamily="18" charset="2"/>
              </a:rPr>
              <a:t>THANK YOU</a:t>
            </a:r>
            <a:endParaRPr lang="en-IN" sz="16000" dirty="0">
              <a:latin typeface="Times New Roman" pitchFamily="18" charset="0"/>
              <a:cs typeface="Times New Roman" pitchFamily="18" charset="0"/>
            </a:endParaRPr>
          </a:p>
          <a:p>
            <a:pPr algn="l"/>
            <a:r>
              <a:rPr lang="en-IN" sz="6400" b="1" dirty="0">
                <a:latin typeface="Times New Roman" pitchFamily="18" charset="0"/>
                <a:cs typeface="Times New Roman" pitchFamily="18" charset="0"/>
                <a:sym typeface="Symbol" panose="05050102010706020507" pitchFamily="18" charset="2"/>
              </a:rPr>
              <a:t>      </a:t>
            </a:r>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70" y="6467718"/>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8683956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4533363"/>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r>
              <a:rPr lang="en-IN" sz="6600" b="1" dirty="0">
                <a:latin typeface="Times New Roman" pitchFamily="18" charset="0"/>
                <a:cs typeface="Times New Roman" pitchFamily="18" charset="0"/>
                <a:sym typeface="Symbol" panose="05050102010706020507" pitchFamily="18" charset="2"/>
              </a:rPr>
              <a:t> </a:t>
            </a:r>
            <a:r>
              <a:rPr lang="en-IN" sz="16000" b="1" dirty="0">
                <a:latin typeface="Times New Roman" pitchFamily="18" charset="0"/>
                <a:cs typeface="Times New Roman" pitchFamily="18" charset="0"/>
                <a:sym typeface="Symbol" panose="05050102010706020507" pitchFamily="18" charset="2"/>
              </a:rPr>
              <a:t>LINCOMYCINS</a:t>
            </a:r>
            <a:endParaRPr lang="en-IN" sz="16000" dirty="0">
              <a:latin typeface="Times New Roman" pitchFamily="18" charset="0"/>
              <a:cs typeface="Times New Roman" pitchFamily="18" charset="0"/>
            </a:endParaRPr>
          </a:p>
          <a:p>
            <a:pPr algn="l"/>
            <a:r>
              <a:rPr lang="en-IN" sz="6400" b="1" dirty="0">
                <a:latin typeface="Times New Roman" pitchFamily="18" charset="0"/>
                <a:cs typeface="Times New Roman" pitchFamily="18" charset="0"/>
                <a:sym typeface="Symbol" panose="05050102010706020507" pitchFamily="18" charset="2"/>
              </a:rPr>
              <a:t>      </a:t>
            </a:r>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70"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785510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rPr>
              <a:t>v) </a:t>
            </a:r>
            <a:r>
              <a:rPr lang="en-IN" sz="1800" b="1" dirty="0">
                <a:latin typeface="Times New Roman" pitchFamily="18" charset="0"/>
                <a:cs typeface="Times New Roman" pitchFamily="18" charset="0"/>
                <a:sym typeface="Symbol" panose="05050102010706020507" pitchFamily="18" charset="2"/>
              </a:rPr>
              <a:t>Lincomycin                       :</a:t>
            </a:r>
            <a:r>
              <a:rPr lang="en-IN" sz="1800" dirty="0">
                <a:latin typeface="Times New Roman" pitchFamily="18" charset="0"/>
                <a:cs typeface="Times New Roman" pitchFamily="18" charset="0"/>
                <a:sym typeface="Symbol" panose="05050102010706020507" pitchFamily="18" charset="2"/>
              </a:rPr>
              <a:t> Lincomycin, </a:t>
            </a:r>
            <a:r>
              <a:rPr lang="en-IN" sz="1800" dirty="0">
                <a:solidFill>
                  <a:srgbClr val="FF0000"/>
                </a:solidFill>
                <a:latin typeface="Times New Roman" pitchFamily="18" charset="0"/>
                <a:cs typeface="Times New Roman" pitchFamily="18" charset="0"/>
                <a:sym typeface="Symbol" panose="05050102010706020507" pitchFamily="18" charset="2"/>
              </a:rPr>
              <a:t>Clindamycin</a:t>
            </a:r>
            <a:r>
              <a:rPr lang="en-IN" sz="1800" dirty="0">
                <a:latin typeface="Times New Roman" pitchFamily="18" charset="0"/>
                <a:cs typeface="Times New Roman" pitchFamily="18" charset="0"/>
                <a:sym typeface="Symbol" panose="05050102010706020507" pitchFamily="18" charset="2"/>
              </a:rPr>
              <a:t>.</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Lincomycins</a:t>
            </a:r>
            <a:r>
              <a:rPr lang="en-IN" sz="1800" dirty="0">
                <a:latin typeface="Times New Roman" pitchFamily="18" charset="0"/>
                <a:cs typeface="Times New Roman" pitchFamily="18" charset="0"/>
                <a:sym typeface="Symbol" panose="05050102010706020507" pitchFamily="18" charset="2"/>
              </a:rPr>
              <a:t> are Suplhur containing antibiotics isolated from </a:t>
            </a:r>
            <a:r>
              <a:rPr lang="en-IN" sz="1800" b="1" dirty="0">
                <a:latin typeface="Times New Roman" pitchFamily="18" charset="0"/>
                <a:cs typeface="Times New Roman" pitchFamily="18" charset="0"/>
                <a:sym typeface="Symbol" panose="05050102010706020507" pitchFamily="18" charset="2"/>
              </a:rPr>
              <a:t>Streptomyces lincotensis</a:t>
            </a:r>
            <a:r>
              <a:rPr lang="en-IN" sz="1800" dirty="0">
                <a:latin typeface="Times New Roman" pitchFamily="18" charset="0"/>
                <a:cs typeface="Times New Roman" pitchFamily="18" charset="0"/>
                <a:sym typeface="Symbol" panose="05050102010706020507" pitchFamily="18" charset="2"/>
              </a:rPr>
              <a:t>.</a:t>
            </a:r>
          </a:p>
          <a:p>
            <a:pPr marL="285750" indent="-285750" algn="l">
              <a:lnSpc>
                <a:spcPct val="15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 Structural modification of Lincomycin resulted in 7-chloro-7-deoxy derivative called </a:t>
            </a:r>
            <a:r>
              <a:rPr lang="en-IN" sz="1800" b="1" dirty="0">
                <a:latin typeface="Times New Roman" pitchFamily="18" charset="0"/>
                <a:cs typeface="Times New Roman" pitchFamily="18" charset="0"/>
                <a:sym typeface="Symbol" panose="05050102010706020507" pitchFamily="18" charset="2"/>
              </a:rPr>
              <a:t>Clindamycin</a:t>
            </a:r>
            <a:r>
              <a:rPr lang="en-IN" sz="1800" dirty="0">
                <a:latin typeface="Times New Roman" pitchFamily="18" charset="0"/>
                <a:cs typeface="Times New Roman" pitchFamily="18" charset="0"/>
                <a:sym typeface="Symbol" panose="05050102010706020507" pitchFamily="18" charset="2"/>
              </a:rPr>
              <a:t>. </a:t>
            </a:r>
          </a:p>
          <a:p>
            <a:pPr algn="l">
              <a:lnSpc>
                <a:spcPct val="150000"/>
              </a:lnSpc>
            </a:pPr>
            <a:r>
              <a:rPr lang="en-IN" sz="1800" dirty="0">
                <a:latin typeface="Times New Roman" pitchFamily="18" charset="0"/>
                <a:cs typeface="Times New Roman" pitchFamily="18" charset="0"/>
                <a:sym typeface="Symbol" panose="05050102010706020507" pitchFamily="18" charset="2"/>
              </a:rPr>
              <a:t>      Clindamycin possess great antibacterial potency than lincomycin. </a:t>
            </a:r>
          </a:p>
          <a:p>
            <a:pPr marL="285750" indent="-285750" algn="l">
              <a:lnSpc>
                <a:spcPct val="15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 They are active against Gram +Ve bacteria particularly Cocci and also effective against non-spore-forming </a:t>
            </a:r>
          </a:p>
          <a:p>
            <a:pPr algn="l">
              <a:lnSpc>
                <a:spcPct val="150000"/>
              </a:lnSpc>
            </a:pPr>
            <a:r>
              <a:rPr lang="en-IN" sz="1800" dirty="0">
                <a:latin typeface="Times New Roman" pitchFamily="18" charset="0"/>
                <a:cs typeface="Times New Roman" pitchFamily="18" charset="0"/>
                <a:sym typeface="Symbol" panose="05050102010706020507" pitchFamily="18" charset="2"/>
              </a:rPr>
              <a:t>      anaerobic bacteria, Actinomycin, mycoplasma.</a:t>
            </a:r>
          </a:p>
          <a:p>
            <a:pPr marL="285750" indent="-285750" algn="l">
              <a:lnSpc>
                <a:spcPct val="150000"/>
              </a:lnSpc>
              <a:buFont typeface="Wingdings" panose="05000000000000000000" pitchFamily="2" charset="2"/>
              <a:buChar char="v"/>
            </a:pPr>
            <a:r>
              <a:rPr lang="en-IN" sz="1800" dirty="0">
                <a:latin typeface="Times New Roman" pitchFamily="18" charset="0"/>
                <a:cs typeface="Times New Roman" pitchFamily="18" charset="0"/>
                <a:sym typeface="Symbol" panose="05050102010706020507" pitchFamily="18" charset="2"/>
              </a:rPr>
              <a:t> Lincomycin binds to  50S ribosomal subunit to inhibit protein synthesis. </a:t>
            </a: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963691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rPr>
              <a:t>v) </a:t>
            </a:r>
            <a:r>
              <a:rPr lang="en-IN" sz="1800" b="1" dirty="0">
                <a:latin typeface="Times New Roman" pitchFamily="18" charset="0"/>
                <a:cs typeface="Times New Roman" pitchFamily="18" charset="0"/>
                <a:sym typeface="Symbol" panose="05050102010706020507" pitchFamily="18" charset="2"/>
              </a:rPr>
              <a:t>Lincomycin                       :</a:t>
            </a:r>
            <a:r>
              <a:rPr lang="en-IN" sz="1800"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Lincomycin</a:t>
            </a:r>
            <a:r>
              <a:rPr lang="en-IN" sz="1800" dirty="0">
                <a:latin typeface="Times New Roman" pitchFamily="18" charset="0"/>
                <a:cs typeface="Times New Roman" pitchFamily="18" charset="0"/>
                <a:sym typeface="Symbol" panose="05050102010706020507" pitchFamily="18" charset="2"/>
              </a:rPr>
              <a:t>.</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18859" y="1506828"/>
            <a:ext cx="8744755" cy="258653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0162" y="4529118"/>
            <a:ext cx="9672638" cy="1823003"/>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46811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rPr>
              <a:t>v) </a:t>
            </a:r>
            <a:r>
              <a:rPr lang="en-IN" sz="1800" b="1" dirty="0">
                <a:latin typeface="Times New Roman" pitchFamily="18" charset="0"/>
                <a:cs typeface="Times New Roman" pitchFamily="18" charset="0"/>
                <a:sym typeface="Symbol" panose="05050102010706020507" pitchFamily="18" charset="2"/>
              </a:rPr>
              <a:t>Lincomycin                       :</a:t>
            </a:r>
            <a:r>
              <a:rPr lang="en-IN" sz="1800" dirty="0">
                <a:latin typeface="Times New Roman" pitchFamily="18" charset="0"/>
                <a:cs typeface="Times New Roman" pitchFamily="18" charset="0"/>
                <a:sym typeface="Symbol" panose="05050102010706020507" pitchFamily="18" charset="2"/>
              </a:rPr>
              <a:t> </a:t>
            </a:r>
            <a:r>
              <a:rPr lang="en-IN" sz="1800" b="1" dirty="0">
                <a:latin typeface="Times New Roman" pitchFamily="18" charset="0"/>
                <a:cs typeface="Times New Roman" pitchFamily="18" charset="0"/>
                <a:sym typeface="Symbol" panose="05050102010706020507" pitchFamily="18" charset="2"/>
              </a:rPr>
              <a:t>Clindamycin</a:t>
            </a:r>
            <a:r>
              <a:rPr lang="en-IN" sz="1800" dirty="0">
                <a:latin typeface="Times New Roman" pitchFamily="18" charset="0"/>
                <a:cs typeface="Times New Roman" pitchFamily="18" charset="0"/>
                <a:sym typeface="Symbol" panose="05050102010706020507" pitchFamily="18" charset="2"/>
              </a:rPr>
              <a:t>.</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b="1" dirty="0">
              <a:latin typeface="Times New Roman" pitchFamily="18" charset="0"/>
              <a:cs typeface="Times New Roman" pitchFamily="18" charset="0"/>
              <a:sym typeface="Symbol" panose="05050102010706020507" pitchFamily="18" charset="2"/>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2557" y="1606284"/>
            <a:ext cx="7806886" cy="474583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501761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5125792"/>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r>
              <a:rPr lang="en-IN" sz="16000" b="1" dirty="0">
                <a:latin typeface="Times New Roman" pitchFamily="18" charset="0"/>
                <a:cs typeface="Times New Roman" pitchFamily="18" charset="0"/>
                <a:sym typeface="Symbol" panose="05050102010706020507" pitchFamily="18" charset="2"/>
              </a:rPr>
              <a:t>POLYPEPTIDE ANTIBIOTICS</a:t>
            </a:r>
            <a:endParaRPr lang="en-IN" sz="16000" dirty="0">
              <a:latin typeface="Times New Roman" pitchFamily="18" charset="0"/>
              <a:cs typeface="Times New Roman" pitchFamily="18" charset="0"/>
            </a:endParaRPr>
          </a:p>
          <a:p>
            <a:pPr algn="l"/>
            <a:r>
              <a:rPr lang="en-IN" sz="6400" b="1" dirty="0">
                <a:latin typeface="Times New Roman" pitchFamily="18" charset="0"/>
                <a:cs typeface="Times New Roman" pitchFamily="18" charset="0"/>
                <a:sym typeface="Symbol" panose="05050102010706020507" pitchFamily="18" charset="2"/>
              </a:rPr>
              <a:t>      </a:t>
            </a:r>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marL="285750" indent="-2857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91269" y="6487450"/>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514358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vi) Polypeptide antibiotics    : </a:t>
            </a:r>
            <a:r>
              <a:rPr lang="en-IN" sz="1800" dirty="0">
                <a:latin typeface="Times New Roman" pitchFamily="18" charset="0"/>
                <a:cs typeface="Times New Roman" pitchFamily="18" charset="0"/>
                <a:sym typeface="Symbol" panose="05050102010706020507" pitchFamily="18" charset="2"/>
              </a:rPr>
              <a:t>Polymyxin-B, Colistin, Vancomycin, Teicoplanin, Bacitracin.</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Polypeptides are composed of  amino acids joined by peptide links to cyclic structures with or without branches from the ring.</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They contain unusual amino acids such as </a:t>
            </a:r>
            <a:r>
              <a:rPr lang="en-IN" sz="1800" b="1" dirty="0">
                <a:latin typeface="Times New Roman" pitchFamily="18" charset="0"/>
                <a:cs typeface="Times New Roman" pitchFamily="18" charset="0"/>
                <a:sym typeface="Symbol" panose="05050102010706020507" pitchFamily="18" charset="2"/>
              </a:rPr>
              <a:t>,- Diaminobutyric acid </a:t>
            </a:r>
            <a:r>
              <a:rPr lang="en-IN" sz="1800" dirty="0">
                <a:latin typeface="Times New Roman" pitchFamily="18" charset="0"/>
                <a:cs typeface="Times New Roman" pitchFamily="18" charset="0"/>
                <a:sym typeface="Symbol" panose="05050102010706020507" pitchFamily="18" charset="2"/>
              </a:rPr>
              <a:t>and </a:t>
            </a:r>
            <a:r>
              <a:rPr lang="en-IN" sz="1800" b="1" dirty="0">
                <a:latin typeface="Times New Roman" pitchFamily="18" charset="0"/>
                <a:cs typeface="Times New Roman" pitchFamily="18" charset="0"/>
                <a:sym typeface="Symbol" panose="05050102010706020507" pitchFamily="18" charset="2"/>
              </a:rPr>
              <a:t>,- </a:t>
            </a:r>
            <a:r>
              <a:rPr lang="en-IN" sz="1800" b="1" dirty="0" err="1">
                <a:latin typeface="Times New Roman" pitchFamily="18" charset="0"/>
                <a:cs typeface="Times New Roman" pitchFamily="18" charset="0"/>
                <a:sym typeface="Symbol" panose="05050102010706020507" pitchFamily="18" charset="2"/>
              </a:rPr>
              <a:t>Diamino</a:t>
            </a:r>
            <a:r>
              <a:rPr lang="en-IN" sz="1800" b="1" dirty="0">
                <a:latin typeface="Times New Roman" pitchFamily="18" charset="0"/>
                <a:cs typeface="Times New Roman" pitchFamily="18" charset="0"/>
                <a:sym typeface="Symbol" panose="05050102010706020507" pitchFamily="18" charset="2"/>
              </a:rPr>
              <a:t> propionic acid </a:t>
            </a:r>
            <a:r>
              <a:rPr lang="en-IN" sz="1800" dirty="0">
                <a:latin typeface="Times New Roman" pitchFamily="18" charset="0"/>
                <a:cs typeface="Times New Roman" pitchFamily="18" charset="0"/>
                <a:sym typeface="Symbol" panose="05050102010706020507" pitchFamily="18" charset="2"/>
              </a:rPr>
              <a:t>as well as saturated aliphatic acid such </a:t>
            </a:r>
            <a:r>
              <a:rPr lang="en-IN" sz="1800" b="1" dirty="0">
                <a:latin typeface="Times New Roman" pitchFamily="18" charset="0"/>
                <a:cs typeface="Times New Roman" pitchFamily="18" charset="0"/>
                <a:sym typeface="Symbol" panose="05050102010706020507" pitchFamily="18" charset="2"/>
              </a:rPr>
              <a:t>as Methyl octanoic acid.</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They are isolated from Bacillus Polymyxa (</a:t>
            </a:r>
            <a:r>
              <a:rPr lang="en-IN" sz="1800" dirty="0" err="1">
                <a:latin typeface="Times New Roman" pitchFamily="18" charset="0"/>
                <a:cs typeface="Times New Roman" pitchFamily="18" charset="0"/>
                <a:sym typeface="Symbol" panose="05050102010706020507" pitchFamily="18" charset="2"/>
              </a:rPr>
              <a:t>polymyxin</a:t>
            </a:r>
            <a:r>
              <a:rPr lang="en-IN" sz="1800" dirty="0">
                <a:latin typeface="Times New Roman" pitchFamily="18" charset="0"/>
                <a:cs typeface="Times New Roman" pitchFamily="18" charset="0"/>
                <a:sym typeface="Symbol" panose="05050102010706020507" pitchFamily="18" charset="2"/>
              </a:rPr>
              <a:t>), Bacillus Polymyxavar. Colistinus (colistin) , and  </a:t>
            </a:r>
          </a:p>
          <a:p>
            <a:pPr algn="l">
              <a:lnSpc>
                <a:spcPct val="150000"/>
              </a:lnSpc>
            </a:pPr>
            <a:r>
              <a:rPr lang="en-IN" sz="1800" dirty="0">
                <a:latin typeface="Times New Roman" pitchFamily="18" charset="0"/>
                <a:cs typeface="Times New Roman" pitchFamily="18" charset="0"/>
                <a:sym typeface="Symbol" panose="05050102010706020507" pitchFamily="18" charset="2"/>
              </a:rPr>
              <a:t>      Bacillus subtiles (Bacitracin) </a:t>
            </a: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109686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vi) Polypeptide antibiotics    : Polymyxin-B</a:t>
            </a:r>
            <a:r>
              <a:rPr lang="en-IN" sz="1800" dirty="0">
                <a:latin typeface="Times New Roman" pitchFamily="18" charset="0"/>
                <a:cs typeface="Times New Roman" pitchFamily="18" charset="0"/>
                <a:sym typeface="Symbol" panose="05050102010706020507" pitchFamily="18" charset="2"/>
              </a:rPr>
              <a:t>, Colistin, Vancomycin, Teicoplanin, Bacitracin.</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00000"/>
              </a:lnSpc>
            </a:pPr>
            <a:r>
              <a:rPr lang="en-IN" sz="1800" dirty="0">
                <a:latin typeface="Times New Roman" pitchFamily="18" charset="0"/>
                <a:cs typeface="Times New Roman" pitchFamily="18" charset="0"/>
                <a:sym typeface="Symbol" panose="05050102010706020507" pitchFamily="18" charset="2"/>
              </a:rPr>
              <a:t>                   </a:t>
            </a:r>
          </a:p>
          <a:p>
            <a:pPr algn="l">
              <a:lnSpc>
                <a:spcPct val="100000"/>
              </a:lnSpc>
            </a:pPr>
            <a:r>
              <a:rPr lang="en-IN" sz="1800" dirty="0">
                <a:latin typeface="Times New Roman" pitchFamily="18" charset="0"/>
                <a:cs typeface="Times New Roman" pitchFamily="18" charset="0"/>
                <a:sym typeface="Symbol" panose="05050102010706020507" pitchFamily="18" charset="2"/>
              </a:rPr>
              <a:t>                        </a:t>
            </a:r>
            <a:r>
              <a:rPr lang="en-IN" sz="1600" b="1" dirty="0">
                <a:latin typeface="Times New Roman" pitchFamily="18" charset="0"/>
                <a:cs typeface="Times New Roman" pitchFamily="18" charset="0"/>
                <a:sym typeface="Symbol" panose="05050102010706020507" pitchFamily="18" charset="2"/>
              </a:rPr>
              <a:t>Use : </a:t>
            </a:r>
            <a:r>
              <a:rPr lang="en-IN" sz="1600" dirty="0">
                <a:latin typeface="Times New Roman" pitchFamily="18" charset="0"/>
                <a:cs typeface="Times New Roman" pitchFamily="18" charset="0"/>
                <a:sym typeface="Symbol" panose="05050102010706020507" pitchFamily="18" charset="2"/>
              </a:rPr>
              <a:t>It is useful against many Gram –</a:t>
            </a:r>
            <a:r>
              <a:rPr lang="en-IN" sz="1600" dirty="0" err="1">
                <a:latin typeface="Times New Roman" pitchFamily="18" charset="0"/>
                <a:cs typeface="Times New Roman" pitchFamily="18" charset="0"/>
                <a:sym typeface="Symbol" panose="05050102010706020507" pitchFamily="18" charset="2"/>
              </a:rPr>
              <a:t>Ve</a:t>
            </a:r>
            <a:r>
              <a:rPr lang="en-IN" sz="1600" dirty="0">
                <a:latin typeface="Times New Roman" pitchFamily="18" charset="0"/>
                <a:cs typeface="Times New Roman" pitchFamily="18" charset="0"/>
                <a:sym typeface="Symbol" panose="05050102010706020507" pitchFamily="18" charset="2"/>
              </a:rPr>
              <a:t> organisms. It is mainly used in topical application for local</a:t>
            </a:r>
          </a:p>
          <a:p>
            <a:pPr algn="l">
              <a:lnSpc>
                <a:spcPct val="100000"/>
              </a:lnSpc>
            </a:pPr>
            <a:r>
              <a:rPr lang="en-IN" sz="1600" dirty="0">
                <a:latin typeface="Times New Roman" pitchFamily="18" charset="0"/>
                <a:cs typeface="Times New Roman" pitchFamily="18" charset="0"/>
                <a:sym typeface="Symbol" panose="05050102010706020507" pitchFamily="18" charset="2"/>
              </a:rPr>
              <a:t>                                    infection in wounds and burns. </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5730" y="1455312"/>
            <a:ext cx="8420539" cy="3850784"/>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13785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vi) Polypeptide antibiotics    : </a:t>
            </a:r>
            <a:r>
              <a:rPr lang="en-IN" sz="1800" dirty="0">
                <a:latin typeface="Times New Roman" pitchFamily="18" charset="0"/>
                <a:cs typeface="Times New Roman" pitchFamily="18" charset="0"/>
                <a:sym typeface="Symbol" panose="05050102010706020507" pitchFamily="18" charset="2"/>
              </a:rPr>
              <a:t>Polymyxin-B, </a:t>
            </a:r>
            <a:r>
              <a:rPr lang="en-IN" sz="1800" b="1" dirty="0">
                <a:latin typeface="Times New Roman" pitchFamily="18" charset="0"/>
                <a:cs typeface="Times New Roman" pitchFamily="18" charset="0"/>
                <a:sym typeface="Symbol" panose="05050102010706020507" pitchFamily="18" charset="2"/>
              </a:rPr>
              <a:t>Colistin</a:t>
            </a:r>
            <a:r>
              <a:rPr lang="en-IN" sz="1800" dirty="0">
                <a:latin typeface="Times New Roman" pitchFamily="18" charset="0"/>
                <a:cs typeface="Times New Roman" pitchFamily="18" charset="0"/>
                <a:sym typeface="Symbol" panose="05050102010706020507" pitchFamily="18" charset="2"/>
              </a:rPr>
              <a:t>, Vancomycin, Teicoplanin, Bacitracin.</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00000"/>
              </a:lnSpc>
            </a:pPr>
            <a:r>
              <a:rPr lang="en-IN" sz="1800" dirty="0">
                <a:latin typeface="Times New Roman" pitchFamily="18" charset="0"/>
                <a:cs typeface="Times New Roman" pitchFamily="18" charset="0"/>
                <a:sym typeface="Symbol" panose="05050102010706020507" pitchFamily="18" charset="2"/>
              </a:rPr>
              <a:t>                   </a:t>
            </a:r>
          </a:p>
          <a:p>
            <a:pPr algn="l">
              <a:lnSpc>
                <a:spcPct val="100000"/>
              </a:lnSpc>
            </a:pPr>
            <a:r>
              <a:rPr lang="en-IN" sz="1800" dirty="0">
                <a:latin typeface="Times New Roman" pitchFamily="18" charset="0"/>
                <a:cs typeface="Times New Roman" pitchFamily="18" charset="0"/>
                <a:sym typeface="Symbol" panose="05050102010706020507" pitchFamily="18" charset="2"/>
              </a:rPr>
              <a:t>                        </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9707" y="1365161"/>
            <a:ext cx="8968535" cy="4881094"/>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35048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vi) Polypeptide antibiotics    : </a:t>
            </a:r>
            <a:r>
              <a:rPr lang="en-IN" sz="1800" dirty="0">
                <a:latin typeface="Times New Roman" pitchFamily="18" charset="0"/>
                <a:cs typeface="Times New Roman" pitchFamily="18" charset="0"/>
                <a:sym typeface="Symbol" panose="05050102010706020507" pitchFamily="18" charset="2"/>
              </a:rPr>
              <a:t>Polymyxin-B, Colistin, </a:t>
            </a:r>
            <a:r>
              <a:rPr lang="en-IN" sz="1800" b="1" dirty="0">
                <a:latin typeface="Times New Roman" pitchFamily="18" charset="0"/>
                <a:cs typeface="Times New Roman" pitchFamily="18" charset="0"/>
                <a:sym typeface="Symbol" panose="05050102010706020507" pitchFamily="18" charset="2"/>
              </a:rPr>
              <a:t>Vancomycin</a:t>
            </a:r>
            <a:r>
              <a:rPr lang="en-IN" sz="1800" dirty="0">
                <a:latin typeface="Times New Roman" pitchFamily="18" charset="0"/>
                <a:cs typeface="Times New Roman" pitchFamily="18" charset="0"/>
                <a:sym typeface="Symbol" panose="05050102010706020507" pitchFamily="18" charset="2"/>
              </a:rPr>
              <a:t>, Teicoplanin, Bacitracin</a:t>
            </a:r>
            <a:r>
              <a:rPr lang="en-IN" sz="1800" b="1" dirty="0">
                <a:latin typeface="Times New Roman" pitchFamily="18" charset="0"/>
                <a:cs typeface="Times New Roman" pitchFamily="18" charset="0"/>
                <a:sym typeface="Symbol" panose="05050102010706020507" pitchFamily="18" charset="2"/>
              </a:rPr>
              <a:t>.</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lnSpc>
                <a:spcPct val="100000"/>
              </a:lnSpc>
            </a:pPr>
            <a:r>
              <a:rPr lang="en-IN" sz="1800" dirty="0">
                <a:latin typeface="Times New Roman" pitchFamily="18" charset="0"/>
                <a:cs typeface="Times New Roman" pitchFamily="18" charset="0"/>
                <a:sym typeface="Symbol" panose="05050102010706020507" pitchFamily="18" charset="2"/>
              </a:rPr>
              <a:t>                   </a:t>
            </a:r>
          </a:p>
          <a:p>
            <a:pPr algn="l">
              <a:lnSpc>
                <a:spcPct val="100000"/>
              </a:lnSpc>
            </a:pPr>
            <a:r>
              <a:rPr lang="en-IN" sz="1800" dirty="0">
                <a:latin typeface="Times New Roman" pitchFamily="18" charset="0"/>
                <a:cs typeface="Times New Roman" pitchFamily="18" charset="0"/>
                <a:sym typeface="Symbol" panose="05050102010706020507" pitchFamily="18" charset="2"/>
              </a:rPr>
              <a:t>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549" y="1790163"/>
            <a:ext cx="9395944" cy="4055381"/>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46303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4400"/>
            <a:ext cx="10715626" cy="4353059"/>
          </a:xfrm>
          <a:prstGeom prst="rect">
            <a:avLst/>
          </a:prstGeom>
        </p:spPr>
        <p:txBody>
          <a:bodyPr vert="horz" lIns="91440" tIns="45720" rIns="91440" bIns="45720" rtlCol="0">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IN" sz="2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6600" b="1" dirty="0">
              <a:latin typeface="Times New Roman" pitchFamily="18" charset="0"/>
              <a:cs typeface="Times New Roman" pitchFamily="18" charset="0"/>
              <a:sym typeface="Symbol" panose="05050102010706020507" pitchFamily="18" charset="2"/>
            </a:endParaRPr>
          </a:p>
          <a:p>
            <a:endParaRPr lang="en-IN" sz="16000" b="1" dirty="0">
              <a:latin typeface="Times New Roman" pitchFamily="18" charset="0"/>
              <a:cs typeface="Times New Roman" pitchFamily="18" charset="0"/>
              <a:sym typeface="Symbol" panose="05050102010706020507" pitchFamily="18" charset="2"/>
            </a:endParaRPr>
          </a:p>
          <a:p>
            <a:r>
              <a:rPr lang="en-IN" sz="14400" b="1" dirty="0">
                <a:latin typeface="Times New Roman" pitchFamily="18" charset="0"/>
                <a:cs typeface="Times New Roman" pitchFamily="18" charset="0"/>
                <a:sym typeface="Symbol" panose="05050102010706020507" pitchFamily="18" charset="2"/>
              </a:rPr>
              <a:t>NITROBENZENE DERIVATIVES      </a:t>
            </a:r>
            <a:endParaRPr lang="en-IN" sz="14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solidFill>
                <a:srgbClr val="FF0000"/>
              </a:solidFill>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pPr algn="l"/>
            <a:r>
              <a:rPr lang="en-IN" sz="6400" dirty="0">
                <a:latin typeface="Times New Roman" pitchFamily="18" charset="0"/>
                <a:cs typeface="Times New Roman" pitchFamily="18" charset="0"/>
                <a:sym typeface="Symbol" panose="05050102010706020507" pitchFamily="18" charset="2"/>
              </a:rPr>
              <a:t> </a:t>
            </a:r>
          </a:p>
          <a:p>
            <a:pPr marL="857250" indent="-857250" algn="l">
              <a:buFont typeface="Wingdings" panose="05000000000000000000" pitchFamily="2" charset="2"/>
              <a:buChar char="§"/>
            </a:pPr>
            <a:endParaRPr lang="en-IN" sz="6400" dirty="0">
              <a:latin typeface="Times New Roman" pitchFamily="18" charset="0"/>
              <a:cs typeface="Times New Roman" pitchFamily="18" charset="0"/>
              <a:sym typeface="Symbol" panose="05050102010706020507" pitchFamily="18" charset="2"/>
            </a:endParaRPr>
          </a:p>
          <a:p>
            <a:pPr algn="l"/>
            <a:endParaRPr lang="en-IN" sz="6400" dirty="0">
              <a:latin typeface="Times New Roman" pitchFamily="18" charset="0"/>
              <a:cs typeface="Times New Roman" pitchFamily="18" charset="0"/>
              <a:sym typeface="Symbol" panose="05050102010706020507" pitchFamily="18" charset="2"/>
            </a:endParaRPr>
          </a:p>
          <a:p>
            <a:r>
              <a:rPr lang="en-IN" sz="6400" dirty="0">
                <a:latin typeface="Times New Roman" pitchFamily="18" charset="0"/>
                <a:cs typeface="Times New Roman" pitchFamily="18" charset="0"/>
                <a:sym typeface="Symbol" panose="05050102010706020507" pitchFamily="18" charset="2"/>
              </a:rPr>
              <a:t>.</a:t>
            </a:r>
          </a:p>
          <a:p>
            <a:pPr algn="l"/>
            <a:endParaRPr lang="en-IN" sz="64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r>
              <a:rPr lang="en-IN" sz="18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p>
          <a:p>
            <a:pPr algn="l"/>
            <a:r>
              <a:rPr lang="en-IN" sz="1500" b="1" dirty="0">
                <a:latin typeface="Times New Roman" pitchFamily="18" charset="0"/>
                <a:cs typeface="Times New Roman" pitchFamily="18" charset="0"/>
                <a:sym typeface="Symbol" panose="05050102010706020507" pitchFamily="18" charset="2"/>
              </a:rPr>
              <a:t>                                             </a:t>
            </a:r>
            <a:endParaRPr lang="en-IN" sz="1800" b="1"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pPr algn="l"/>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4691269" y="6493476"/>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03986904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1" name="Footer Placeholder 4">
            <a:extLst>
              <a:ext uri="{FF2B5EF4-FFF2-40B4-BE49-F238E27FC236}">
                <a16:creationId xmlns:a16="http://schemas.microsoft.com/office/drawing/2014/main" xmlns="" id="{A60243DA-EF30-4066-83D9-4BA114AFAD2E}"/>
              </a:ext>
            </a:extLst>
          </p:cNvPr>
          <p:cNvSpPr txBox="1">
            <a:spLocks/>
          </p:cNvSpPr>
          <p:nvPr/>
        </p:nvSpPr>
        <p:spPr>
          <a:xfrm>
            <a:off x="4691270" y="6487451"/>
            <a:ext cx="2876339" cy="315911"/>
          </a:xfrm>
          <a:prstGeom prst="rect">
            <a:avLst/>
          </a:prstGeom>
          <a:solidFill>
            <a:srgbClr val="FF0000"/>
          </a:solidFill>
          <a:ln w="12700">
            <a:solidFill>
              <a:schemeClr val="tx1"/>
            </a:solidFill>
          </a:ln>
        </p:spPr>
        <p:style>
          <a:lnRef idx="0">
            <a:schemeClr val="accent2"/>
          </a:lnRef>
          <a:fillRef idx="3">
            <a:schemeClr val="accent2"/>
          </a:fillRef>
          <a:effectRef idx="3">
            <a:schemeClr val="accent2"/>
          </a:effectRef>
          <a:fontRef idx="minor">
            <a:schemeClr val="lt1"/>
          </a:fontRef>
        </p:style>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a:r>
              <a:rPr lang="en-IN" dirty="0">
                <a:solidFill>
                  <a:schemeClr val="bg1">
                    <a:lumMod val="95000"/>
                  </a:schemeClr>
                </a:solidFill>
                <a:latin typeface="Georgia" panose="02040502050405020303" pitchFamily="18" charset="0"/>
              </a:rPr>
              <a:t>© R </a:t>
            </a:r>
            <a:r>
              <a:rPr lang="en-IN" dirty="0" err="1">
                <a:solidFill>
                  <a:schemeClr val="bg1">
                    <a:lumMod val="95000"/>
                  </a:schemeClr>
                </a:solidFill>
                <a:latin typeface="Georgia" panose="02040502050405020303" pitchFamily="18" charset="0"/>
              </a:rPr>
              <a:t>R</a:t>
            </a:r>
            <a:r>
              <a:rPr lang="en-IN" dirty="0">
                <a:solidFill>
                  <a:schemeClr val="bg1">
                    <a:lumMod val="95000"/>
                  </a:schemeClr>
                </a:solidFill>
                <a:latin typeface="Georgia" panose="02040502050405020303" pitchFamily="18" charset="0"/>
              </a:rPr>
              <a:t> INSTITUTIONS , BANGALORE</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vii) Nitrobenzene derivatives: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Chloramphenicol</a:t>
            </a:r>
            <a:r>
              <a:rPr lang="en-IN" sz="1800" dirty="0">
                <a:latin typeface="Times New Roman" pitchFamily="18" charset="0"/>
                <a:cs typeface="Times New Roman" pitchFamily="18" charset="0"/>
                <a:sym typeface="Symbol" panose="05050102010706020507" pitchFamily="18" charset="2"/>
              </a:rPr>
              <a:t> (Chloraxin, Paraxin).</a:t>
            </a:r>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Chloramphenicol was isolated from a culture of  </a:t>
            </a:r>
            <a:r>
              <a:rPr lang="en-IN" sz="1800" b="1" dirty="0">
                <a:latin typeface="Times New Roman" pitchFamily="18" charset="0"/>
                <a:cs typeface="Times New Roman" pitchFamily="18" charset="0"/>
                <a:sym typeface="Symbol" panose="05050102010706020507" pitchFamily="18" charset="2"/>
              </a:rPr>
              <a:t>Streptomyces</a:t>
            </a:r>
            <a:r>
              <a:rPr lang="en-IN" sz="1800" dirty="0">
                <a:latin typeface="Times New Roman" pitchFamily="18" charset="0"/>
                <a:cs typeface="Times New Roman" pitchFamily="18" charset="0"/>
                <a:sym typeface="Symbol" panose="05050102010706020507" pitchFamily="18" charset="2"/>
              </a:rPr>
              <a:t> (salmonella) </a:t>
            </a:r>
            <a:r>
              <a:rPr lang="en-IN" sz="1800" b="1" dirty="0">
                <a:latin typeface="Times New Roman" pitchFamily="18" charset="0"/>
                <a:cs typeface="Times New Roman" pitchFamily="18" charset="0"/>
                <a:sym typeface="Symbol" panose="05050102010706020507" pitchFamily="18" charset="2"/>
              </a:rPr>
              <a:t>Venezuelae.</a:t>
            </a:r>
          </a:p>
          <a:p>
            <a:pPr marL="285750" indent="-285750" algn="l">
              <a:lnSpc>
                <a:spcPct val="15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It is a white needle –like crystals, soluble in water and alcohol. </a:t>
            </a:r>
          </a:p>
          <a:p>
            <a:pPr marL="285750" indent="-285750" algn="l">
              <a:lnSpc>
                <a:spcPct val="15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It has no odour, but has a very bitter taste.</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It possesses </a:t>
            </a:r>
            <a:r>
              <a:rPr lang="en-IN" sz="1800" b="1" dirty="0">
                <a:latin typeface="Times New Roman" pitchFamily="18" charset="0"/>
                <a:cs typeface="Times New Roman" pitchFamily="18" charset="0"/>
                <a:sym typeface="Symbol" panose="05050102010706020507" pitchFamily="18" charset="2"/>
              </a:rPr>
              <a:t>two chiral carbon atoms </a:t>
            </a:r>
            <a:r>
              <a:rPr lang="en-IN" sz="1800" dirty="0">
                <a:latin typeface="Times New Roman" pitchFamily="18" charset="0"/>
                <a:cs typeface="Times New Roman" pitchFamily="18" charset="0"/>
                <a:sym typeface="Symbol" panose="05050102010706020507" pitchFamily="18" charset="2"/>
              </a:rPr>
              <a:t>in the </a:t>
            </a:r>
            <a:r>
              <a:rPr lang="en-IN" sz="1800" b="1" dirty="0">
                <a:latin typeface="Times New Roman" pitchFamily="18" charset="0"/>
                <a:cs typeface="Times New Roman" pitchFamily="18" charset="0"/>
                <a:sym typeface="Symbol" panose="05050102010706020507" pitchFamily="18" charset="2"/>
              </a:rPr>
              <a:t>acylamido propanediol chain</a:t>
            </a:r>
            <a:r>
              <a:rPr lang="en-IN" sz="1800" dirty="0">
                <a:latin typeface="Times New Roman" pitchFamily="18" charset="0"/>
                <a:cs typeface="Times New Roman" pitchFamily="18" charset="0"/>
                <a:sym typeface="Symbol" panose="05050102010706020507" pitchFamily="18" charset="2"/>
              </a:rPr>
              <a:t>.</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289" y="1403797"/>
            <a:ext cx="6606863" cy="2511382"/>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4691270" y="6487451"/>
            <a:ext cx="2876339" cy="31591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63995497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vii) Nitrobenzene derivatives: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Chloramphenicol</a:t>
            </a:r>
            <a:r>
              <a:rPr lang="en-IN" sz="1800" dirty="0">
                <a:latin typeface="Times New Roman" pitchFamily="18" charset="0"/>
                <a:cs typeface="Times New Roman" pitchFamily="18" charset="0"/>
                <a:sym typeface="Symbol" panose="05050102010706020507" pitchFamily="18" charset="2"/>
              </a:rPr>
              <a:t> (Chloraxin, Paraxin).</a:t>
            </a:r>
            <a:endParaRPr lang="en-IN" sz="18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endParaRPr lang="en-IN" sz="18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On hydrolysis (acid / alkali) yielded </a:t>
            </a:r>
            <a:r>
              <a:rPr lang="en-IN" sz="1800" b="1" dirty="0">
                <a:latin typeface="Times New Roman" pitchFamily="18" charset="0"/>
                <a:cs typeface="Times New Roman" pitchFamily="18" charset="0"/>
                <a:sym typeface="Symbol" panose="05050102010706020507" pitchFamily="18" charset="2"/>
              </a:rPr>
              <a:t>Dichloroacetic </a:t>
            </a:r>
            <a:r>
              <a:rPr lang="en-IN" sz="1800" b="1" dirty="0">
                <a:solidFill>
                  <a:srgbClr val="FF0000"/>
                </a:solidFill>
                <a:latin typeface="Times New Roman" pitchFamily="18" charset="0"/>
                <a:cs typeface="Times New Roman" pitchFamily="18" charset="0"/>
                <a:sym typeface="Symbol" panose="05050102010706020507" pitchFamily="18" charset="2"/>
              </a:rPr>
              <a:t>acid </a:t>
            </a:r>
            <a:r>
              <a:rPr lang="en-IN" sz="1800" dirty="0">
                <a:latin typeface="Times New Roman" pitchFamily="18" charset="0"/>
                <a:cs typeface="Times New Roman" pitchFamily="18" charset="0"/>
                <a:sym typeface="Symbol" panose="05050102010706020507" pitchFamily="18" charset="2"/>
              </a:rPr>
              <a:t>and </a:t>
            </a:r>
            <a:r>
              <a:rPr lang="en-IN" sz="1800" dirty="0">
                <a:solidFill>
                  <a:srgbClr val="00B050"/>
                </a:solidFill>
                <a:latin typeface="Times New Roman" pitchFamily="18" charset="0"/>
                <a:cs typeface="Times New Roman" pitchFamily="18" charset="0"/>
                <a:sym typeface="Symbol" panose="05050102010706020507" pitchFamily="18" charset="2"/>
              </a:rPr>
              <a:t>base</a:t>
            </a:r>
            <a:r>
              <a:rPr lang="en-IN" sz="1800" dirty="0">
                <a:latin typeface="Times New Roman" pitchFamily="18" charset="0"/>
                <a:cs typeface="Times New Roman" pitchFamily="18" charset="0"/>
                <a:sym typeface="Symbol" panose="05050102010706020507" pitchFamily="18" charset="2"/>
              </a:rPr>
              <a:t> called </a:t>
            </a:r>
            <a:r>
              <a:rPr lang="en-IN" sz="1800" b="1" dirty="0">
                <a:latin typeface="Times New Roman" pitchFamily="18" charset="0"/>
                <a:cs typeface="Times New Roman" pitchFamily="18" charset="0"/>
                <a:sym typeface="Symbol" panose="05050102010706020507" pitchFamily="18" charset="2"/>
              </a:rPr>
              <a:t>2-Amino-p-nitrophenyl-1,3</a:t>
            </a:r>
          </a:p>
          <a:p>
            <a:pPr algn="l">
              <a:lnSpc>
                <a:spcPct val="150000"/>
              </a:lnSpc>
            </a:pPr>
            <a:r>
              <a:rPr lang="en-IN" sz="1800" b="1" dirty="0">
                <a:latin typeface="Times New Roman" pitchFamily="18" charset="0"/>
                <a:cs typeface="Times New Roman" pitchFamily="18" charset="0"/>
                <a:sym typeface="Symbol" panose="05050102010706020507" pitchFamily="18" charset="2"/>
              </a:rPr>
              <a:t>      -  propanediol. </a:t>
            </a:r>
            <a:r>
              <a:rPr lang="en-IN" sz="1800" dirty="0">
                <a:latin typeface="Times New Roman" pitchFamily="18" charset="0"/>
                <a:cs typeface="Times New Roman" pitchFamily="18" charset="0"/>
                <a:sym typeface="Symbol" panose="05050102010706020507" pitchFamily="18" charset="2"/>
              </a:rPr>
              <a:t>This base contains 2 chiral carbon atoms give rise to </a:t>
            </a:r>
            <a:r>
              <a:rPr lang="en-IN" sz="1800" b="1" dirty="0">
                <a:latin typeface="Times New Roman" pitchFamily="18" charset="0"/>
                <a:cs typeface="Times New Roman" pitchFamily="18" charset="0"/>
                <a:sym typeface="Symbol" panose="05050102010706020507" pitchFamily="18" charset="2"/>
              </a:rPr>
              <a:t>Threo</a:t>
            </a:r>
            <a:r>
              <a:rPr lang="en-IN" sz="1800" dirty="0">
                <a:latin typeface="Times New Roman" pitchFamily="18" charset="0"/>
                <a:cs typeface="Times New Roman" pitchFamily="18" charset="0"/>
                <a:sym typeface="Symbol" panose="05050102010706020507" pitchFamily="18" charset="2"/>
              </a:rPr>
              <a:t> and </a:t>
            </a:r>
            <a:r>
              <a:rPr lang="en-IN" sz="1800" b="1" dirty="0">
                <a:latin typeface="Times New Roman" pitchFamily="18" charset="0"/>
                <a:cs typeface="Times New Roman" pitchFamily="18" charset="0"/>
                <a:sym typeface="Symbol" panose="05050102010706020507" pitchFamily="18" charset="2"/>
              </a:rPr>
              <a:t>Erythro </a:t>
            </a:r>
            <a:r>
              <a:rPr lang="en-IN" sz="1800" dirty="0">
                <a:latin typeface="Times New Roman" pitchFamily="18" charset="0"/>
                <a:cs typeface="Times New Roman" pitchFamily="18" charset="0"/>
                <a:sym typeface="Symbol" panose="05050102010706020507" pitchFamily="18" charset="2"/>
              </a:rPr>
              <a:t>forms.</a:t>
            </a: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5617" y="3355893"/>
            <a:ext cx="9066727" cy="2491116"/>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66050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MECHANISM OF ACTION OF CHLORAMPHENICOL</a:t>
            </a: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It inhibits protein synthesis in bacteria.</a:t>
            </a:r>
          </a:p>
          <a:p>
            <a:pPr marL="285750" indent="-285750" algn="l">
              <a:lnSpc>
                <a:spcPct val="150000"/>
              </a:lnSpc>
              <a:buFont typeface="Wingdings" panose="05000000000000000000" pitchFamily="2" charset="2"/>
              <a:buChar char="Ø"/>
            </a:pPr>
            <a:r>
              <a:rPr lang="en-IN" sz="1800" dirty="0">
                <a:latin typeface="Times New Roman" pitchFamily="18" charset="0"/>
                <a:cs typeface="Times New Roman" pitchFamily="18" charset="0"/>
                <a:sym typeface="Symbol" panose="05050102010706020507" pitchFamily="18" charset="2"/>
              </a:rPr>
              <a:t> It acts primarily by  binding reversibly to 50s ribosomal subunit and appears to prevent the binding of the amino acid containing end of aminoacyl </a:t>
            </a:r>
            <a:r>
              <a:rPr lang="en-IN" sz="1800" dirty="0" err="1">
                <a:latin typeface="Times New Roman" pitchFamily="18" charset="0"/>
                <a:cs typeface="Times New Roman" pitchFamily="18" charset="0"/>
                <a:sym typeface="Symbol" panose="05050102010706020507" pitchFamily="18" charset="2"/>
              </a:rPr>
              <a:t>tRNA</a:t>
            </a:r>
            <a:r>
              <a:rPr lang="en-IN" sz="1800" dirty="0">
                <a:latin typeface="Times New Roman" pitchFamily="18" charset="0"/>
                <a:cs typeface="Times New Roman" pitchFamily="18" charset="0"/>
                <a:sym typeface="Symbol" panose="05050102010706020507" pitchFamily="18" charset="2"/>
              </a:rPr>
              <a:t> to the acceptor site on the 50s ribosomal subunit. </a:t>
            </a:r>
          </a:p>
          <a:p>
            <a:pPr marL="285750" indent="-285750" algn="l">
              <a:lnSpc>
                <a:spcPct val="150000"/>
              </a:lnSpc>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4737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IN" sz="1800" b="1" dirty="0">
                <a:latin typeface="Times New Roman" pitchFamily="18" charset="0"/>
                <a:cs typeface="Times New Roman" pitchFamily="18" charset="0"/>
                <a:sym typeface="Symbol" panose="05050102010706020507" pitchFamily="18" charset="2"/>
              </a:rPr>
              <a:t>SAR OF CHLORAMPHENICOL</a:t>
            </a: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endParaRPr lang="en-IN" sz="1800" b="1" dirty="0">
              <a:latin typeface="Times New Roman" pitchFamily="18" charset="0"/>
              <a:cs typeface="Times New Roman" pitchFamily="18" charset="0"/>
              <a:sym typeface="Symbol" panose="05050102010706020507" pitchFamily="18" charset="2"/>
            </a:endParaRPr>
          </a:p>
          <a:p>
            <a:pPr marL="342900" indent="-342900" algn="l">
              <a:lnSpc>
                <a:spcPct val="150000"/>
              </a:lnSpc>
              <a:buAutoNum type="alphaUcParenR"/>
            </a:pPr>
            <a:r>
              <a:rPr lang="en-IN" sz="1800" b="1" dirty="0">
                <a:latin typeface="Times New Roman" pitchFamily="18" charset="0"/>
                <a:cs typeface="Times New Roman" pitchFamily="18" charset="0"/>
                <a:sym typeface="Symbol" panose="05050102010706020507" pitchFamily="18" charset="2"/>
              </a:rPr>
              <a:t>Modification of para nitrophenyl group:</a:t>
            </a:r>
          </a:p>
          <a:p>
            <a:pPr marL="342900" indent="-342900" algn="l">
              <a:lnSpc>
                <a:spcPct val="150000"/>
              </a:lnSpc>
              <a:buAutoNum type="alphaUcParenR"/>
            </a:pPr>
            <a:r>
              <a:rPr lang="en-IN" sz="1800" b="1" dirty="0">
                <a:latin typeface="Times New Roman" pitchFamily="18" charset="0"/>
                <a:cs typeface="Times New Roman" pitchFamily="18" charset="0"/>
                <a:sym typeface="Symbol" panose="05050102010706020507" pitchFamily="18" charset="2"/>
              </a:rPr>
              <a:t>Modification of dichloroacetamido side chain.</a:t>
            </a:r>
          </a:p>
          <a:p>
            <a:pPr marL="342900" indent="-342900" algn="l">
              <a:lnSpc>
                <a:spcPct val="150000"/>
              </a:lnSpc>
              <a:buAutoNum type="alphaUcParenR"/>
            </a:pPr>
            <a:r>
              <a:rPr lang="en-IN" sz="1800" b="1" dirty="0">
                <a:latin typeface="Times New Roman" pitchFamily="18" charset="0"/>
                <a:cs typeface="Times New Roman" pitchFamily="18" charset="0"/>
                <a:sym typeface="Symbol" panose="05050102010706020507" pitchFamily="18" charset="2"/>
              </a:rPr>
              <a:t>Modification of 1,3-Propanediol.</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4410" y="1481070"/>
            <a:ext cx="6606863" cy="2511382"/>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152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IN" sz="1800" b="1" dirty="0">
                <a:latin typeface="Times New Roman" pitchFamily="18" charset="0"/>
                <a:cs typeface="Times New Roman" pitchFamily="18" charset="0"/>
                <a:sym typeface="Symbol" panose="05050102010706020507" pitchFamily="18" charset="2"/>
              </a:rPr>
              <a:t>SAR OF CHLORAMPHENICOL</a:t>
            </a: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marL="342900" indent="-342900" algn="l">
              <a:lnSpc>
                <a:spcPct val="150000"/>
              </a:lnSpc>
              <a:buAutoNum type="alphaUcParenR"/>
            </a:pPr>
            <a:r>
              <a:rPr lang="en-IN" sz="1800" b="1" dirty="0">
                <a:latin typeface="Times New Roman" pitchFamily="18" charset="0"/>
                <a:cs typeface="Times New Roman" pitchFamily="18" charset="0"/>
                <a:sym typeface="Symbol" panose="05050102010706020507" pitchFamily="18" charset="2"/>
              </a:rPr>
              <a:t>Modification of para nitrophenyl group: </a:t>
            </a:r>
          </a:p>
          <a:p>
            <a:pPr marL="285750" indent="-285750" algn="l">
              <a:lnSpc>
                <a:spcPct val="150000"/>
              </a:lnSpc>
              <a:buFont typeface="Wingdings" panose="05000000000000000000" pitchFamily="2" charset="2"/>
              <a:buChar char="§"/>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Replacement of –NO</a:t>
            </a:r>
            <a:r>
              <a:rPr lang="en-IN" sz="1400" dirty="0">
                <a:latin typeface="Times New Roman" pitchFamily="18" charset="0"/>
                <a:cs typeface="Times New Roman" pitchFamily="18" charset="0"/>
                <a:sym typeface="Symbol" panose="05050102010706020507" pitchFamily="18" charset="2"/>
              </a:rPr>
              <a:t>2 </a:t>
            </a:r>
            <a:r>
              <a:rPr lang="en-IN" sz="1800" dirty="0">
                <a:latin typeface="Times New Roman" pitchFamily="18" charset="0"/>
                <a:cs typeface="Times New Roman" pitchFamily="18" charset="0"/>
                <a:sym typeface="Symbol" panose="05050102010706020507" pitchFamily="18" charset="2"/>
              </a:rPr>
              <a:t>(nitro)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by other substituents like –CN, CONH</a:t>
            </a:r>
            <a:r>
              <a:rPr lang="en-IN" sz="1400" dirty="0">
                <a:latin typeface="Times New Roman" pitchFamily="18" charset="0"/>
                <a:cs typeface="Times New Roman" pitchFamily="18" charset="0"/>
                <a:sym typeface="Symbol" panose="05050102010706020507" pitchFamily="18" charset="2"/>
              </a:rPr>
              <a:t>2, </a:t>
            </a:r>
            <a:r>
              <a:rPr lang="en-IN" sz="1800" dirty="0">
                <a:latin typeface="Times New Roman" pitchFamily="18" charset="0"/>
                <a:cs typeface="Times New Roman" pitchFamily="18" charset="0"/>
                <a:sym typeface="Symbol" panose="05050102010706020507" pitchFamily="18" charset="2"/>
              </a:rPr>
              <a:t>NH</a:t>
            </a:r>
            <a:r>
              <a:rPr lang="en-IN" sz="1400" dirty="0">
                <a:latin typeface="Times New Roman" pitchFamily="18" charset="0"/>
                <a:cs typeface="Times New Roman" pitchFamily="18" charset="0"/>
                <a:sym typeface="Symbol" panose="05050102010706020507" pitchFamily="18" charset="2"/>
              </a:rPr>
              <a:t>2, </a:t>
            </a:r>
            <a:r>
              <a:rPr lang="en-IN" sz="1800" dirty="0">
                <a:latin typeface="Times New Roman" pitchFamily="18" charset="0"/>
                <a:cs typeface="Times New Roman" pitchFamily="18" charset="0"/>
                <a:sym typeface="Symbol" panose="05050102010706020507" pitchFamily="18" charset="2"/>
              </a:rPr>
              <a:t>OH, N(CH</a:t>
            </a:r>
            <a:r>
              <a:rPr lang="en-IN" sz="1400" dirty="0">
                <a:latin typeface="Times New Roman" pitchFamily="18" charset="0"/>
                <a:cs typeface="Times New Roman" pitchFamily="18" charset="0"/>
                <a:sym typeface="Symbol" panose="05050102010706020507" pitchFamily="18" charset="2"/>
              </a:rPr>
              <a:t>3</a:t>
            </a:r>
            <a:r>
              <a:rPr lang="en-IN" sz="1800" dirty="0">
                <a:latin typeface="Times New Roman" pitchFamily="18" charset="0"/>
                <a:cs typeface="Times New Roman" pitchFamily="18" charset="0"/>
                <a:sym typeface="Symbol" panose="05050102010706020507" pitchFamily="18" charset="2"/>
              </a:rPr>
              <a:t>)</a:t>
            </a:r>
            <a:r>
              <a:rPr lang="en-IN" sz="1400" dirty="0">
                <a:latin typeface="Times New Roman" pitchFamily="18" charset="0"/>
                <a:cs typeface="Times New Roman" pitchFamily="18" charset="0"/>
                <a:sym typeface="Symbol" panose="05050102010706020507" pitchFamily="18" charset="2"/>
              </a:rPr>
              <a:t>2 </a:t>
            </a:r>
            <a:r>
              <a:rPr lang="en-IN" sz="1800" dirty="0">
                <a:latin typeface="Times New Roman" pitchFamily="18" charset="0"/>
                <a:cs typeface="Times New Roman" pitchFamily="18" charset="0"/>
                <a:sym typeface="Symbol" panose="05050102010706020507" pitchFamily="18" charset="2"/>
              </a:rPr>
              <a:t> resulted in </a:t>
            </a:r>
          </a:p>
          <a:p>
            <a:pPr algn="l">
              <a:lnSpc>
                <a:spcPct val="150000"/>
              </a:lnSpc>
            </a:pPr>
            <a:r>
              <a:rPr lang="en-IN" sz="1800" dirty="0">
                <a:latin typeface="Times New Roman" pitchFamily="18" charset="0"/>
                <a:cs typeface="Times New Roman" pitchFamily="18" charset="0"/>
                <a:sym typeface="Symbol" panose="05050102010706020507" pitchFamily="18" charset="2"/>
              </a:rPr>
              <a:t>      reduction or complete loss of antibacterial activity.</a:t>
            </a:r>
          </a:p>
          <a:p>
            <a:pPr marL="285750" indent="-285750" algn="l">
              <a:lnSpc>
                <a:spcPct val="150000"/>
              </a:lnSpc>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 Shifting of –NO</a:t>
            </a:r>
            <a:r>
              <a:rPr lang="en-IN" sz="1400" dirty="0">
                <a:latin typeface="Times New Roman" pitchFamily="18" charset="0"/>
                <a:cs typeface="Times New Roman" pitchFamily="18" charset="0"/>
                <a:sym typeface="Symbol" panose="05050102010706020507" pitchFamily="18" charset="2"/>
              </a:rPr>
              <a:t>2 </a:t>
            </a:r>
            <a:r>
              <a:rPr lang="en-IN" sz="1800" dirty="0">
                <a:latin typeface="Times New Roman" pitchFamily="18" charset="0"/>
                <a:cs typeface="Times New Roman" pitchFamily="18" charset="0"/>
                <a:sym typeface="Symbol" panose="05050102010706020507" pitchFamily="18" charset="2"/>
              </a:rPr>
              <a:t>(nitro) </a:t>
            </a:r>
            <a:r>
              <a:rPr lang="en-IN" sz="1800" dirty="0" err="1">
                <a:latin typeface="Times New Roman" pitchFamily="18" charset="0"/>
                <a:cs typeface="Times New Roman" pitchFamily="18" charset="0"/>
                <a:sym typeface="Symbol" panose="05050102010706020507" pitchFamily="18" charset="2"/>
              </a:rPr>
              <a:t>gp</a:t>
            </a:r>
            <a:r>
              <a:rPr lang="en-IN" sz="1800" dirty="0">
                <a:latin typeface="Times New Roman" pitchFamily="18" charset="0"/>
                <a:cs typeface="Times New Roman" pitchFamily="18" charset="0"/>
                <a:sym typeface="Symbol" panose="05050102010706020507" pitchFamily="18" charset="2"/>
              </a:rPr>
              <a:t> from the p-position also reduces the antibacterial activity.</a:t>
            </a:r>
          </a:p>
          <a:p>
            <a:pPr marL="285750" indent="-285750" algn="l">
              <a:lnSpc>
                <a:spcPct val="150000"/>
              </a:lnSpc>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 Replacement of phenyl group by the other aromatic or alicyclic groups like (naphthyl, pyridyl, quinolyl, thienyl, cyclohexyl etc., results in less potent than chloramphenicol. </a:t>
            </a:r>
          </a:p>
          <a:p>
            <a:pPr marL="285750" indent="-285750" algn="l">
              <a:lnSpc>
                <a:spcPct val="150000"/>
              </a:lnSpc>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3961" y="1349692"/>
            <a:ext cx="5640946" cy="1766995"/>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41705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IN" sz="1800" b="1" dirty="0">
                <a:latin typeface="Times New Roman" pitchFamily="18" charset="0"/>
                <a:cs typeface="Times New Roman" pitchFamily="18" charset="0"/>
                <a:sym typeface="Symbol" panose="05050102010706020507" pitchFamily="18" charset="2"/>
              </a:rPr>
              <a:t>SAR OF CHLORAMPHENICOL</a:t>
            </a: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B)  Modification of dichloroacetamido side chain.</a:t>
            </a:r>
          </a:p>
          <a:p>
            <a:pPr marL="285750" indent="-285750" algn="l">
              <a:lnSpc>
                <a:spcPct val="150000"/>
              </a:lnSpc>
              <a:buFont typeface="Wingdings" panose="05000000000000000000" pitchFamily="2" charset="2"/>
              <a:buChar char="§"/>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Other dihalo derivatives of side chain are slightly less active.</a:t>
            </a:r>
          </a:p>
          <a:p>
            <a:pPr marL="285750" indent="-285750" algn="l">
              <a:lnSpc>
                <a:spcPct val="150000"/>
              </a:lnSpc>
              <a:buFont typeface="Wingdings" panose="05000000000000000000" pitchFamily="2" charset="2"/>
              <a:buChar char="§"/>
            </a:pPr>
            <a:r>
              <a:rPr lang="en-IN" sz="1800" dirty="0">
                <a:latin typeface="Times New Roman" pitchFamily="18" charset="0"/>
                <a:cs typeface="Times New Roman" pitchFamily="18" charset="0"/>
                <a:sym typeface="Symbol" panose="05050102010706020507" pitchFamily="18" charset="2"/>
              </a:rPr>
              <a:t> The dichloroacetamido group can be replaced with other electro negative groups leads appreciable loss of</a:t>
            </a:r>
          </a:p>
          <a:p>
            <a:pPr algn="l">
              <a:lnSpc>
                <a:spcPct val="150000"/>
              </a:lnSpc>
            </a:pPr>
            <a:r>
              <a:rPr lang="en-IN" sz="1800" dirty="0">
                <a:latin typeface="Times New Roman" pitchFamily="18" charset="0"/>
                <a:cs typeface="Times New Roman" pitchFamily="18" charset="0"/>
                <a:sym typeface="Symbol" panose="05050102010706020507" pitchFamily="18" charset="2"/>
              </a:rPr>
              <a:t>      activity</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0764" y="1542782"/>
            <a:ext cx="5640946" cy="2011787"/>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5"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996369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IN" sz="1800" b="1" dirty="0">
                <a:latin typeface="Times New Roman" pitchFamily="18" charset="0"/>
                <a:cs typeface="Times New Roman" pitchFamily="18" charset="0"/>
                <a:sym typeface="Symbol" panose="05050102010706020507" pitchFamily="18" charset="2"/>
              </a:rPr>
              <a:t>SAR OF CHLORAMPHENICOL</a:t>
            </a: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nSpc>
                <a:spcPct val="150000"/>
              </a:lnSpc>
            </a:pPr>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C)  Modification of 1,3-Propanediol.</a:t>
            </a:r>
          </a:p>
          <a:p>
            <a:pPr marL="285750" indent="-285750" algn="l">
              <a:lnSpc>
                <a:spcPct val="150000"/>
              </a:lnSpc>
              <a:buFont typeface="Wingdings" panose="05000000000000000000" pitchFamily="2" charset="2"/>
              <a:buChar char="§"/>
            </a:pPr>
            <a:r>
              <a:rPr lang="en-IN" sz="1800" b="1" dirty="0">
                <a:latin typeface="Times New Roman" pitchFamily="18" charset="0"/>
                <a:cs typeface="Times New Roman" pitchFamily="18" charset="0"/>
                <a:sym typeface="Symbol" panose="05050102010706020507" pitchFamily="18" charset="2"/>
              </a:rPr>
              <a:t> </a:t>
            </a:r>
            <a:r>
              <a:rPr lang="en-IN" sz="1800" dirty="0">
                <a:latin typeface="Times New Roman" pitchFamily="18" charset="0"/>
                <a:cs typeface="Times New Roman" pitchFamily="18" charset="0"/>
                <a:sym typeface="Symbol" panose="05050102010706020507" pitchFamily="18" charset="2"/>
              </a:rPr>
              <a:t>If the primary alcohol group on C-1 atom is modified, it results in a decrease in activity. Hence the alcoholic </a:t>
            </a:r>
          </a:p>
          <a:p>
            <a:pPr algn="l">
              <a:lnSpc>
                <a:spcPct val="150000"/>
              </a:lnSpc>
            </a:pPr>
            <a:r>
              <a:rPr lang="en-IN" sz="1800" dirty="0">
                <a:latin typeface="Times New Roman" pitchFamily="18" charset="0"/>
                <a:cs typeface="Times New Roman" pitchFamily="18" charset="0"/>
                <a:sym typeface="Symbol" panose="05050102010706020507" pitchFamily="18" charset="2"/>
              </a:rPr>
              <a:t>     group is essential for activity.</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0764" y="1542782"/>
            <a:ext cx="5640946" cy="2011787"/>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49026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IN" sz="1800" b="1" dirty="0">
                <a:latin typeface="Times New Roman" pitchFamily="18" charset="0"/>
                <a:cs typeface="Times New Roman" pitchFamily="18" charset="0"/>
                <a:sym typeface="Symbol" panose="05050102010706020507" pitchFamily="18" charset="2"/>
              </a:rPr>
              <a:t>vii) Nitrobenzene derivatives: </a:t>
            </a:r>
            <a:r>
              <a:rPr lang="en-IN" sz="1800" b="1" dirty="0" err="1">
                <a:latin typeface="Times New Roman" pitchFamily="18" charset="0"/>
                <a:cs typeface="Times New Roman" pitchFamily="18" charset="0"/>
                <a:sym typeface="Symbol" panose="05050102010706020507" pitchFamily="18" charset="2"/>
              </a:rPr>
              <a:t>Eg</a:t>
            </a:r>
            <a:r>
              <a:rPr lang="en-IN" sz="1800" b="1" dirty="0">
                <a:latin typeface="Times New Roman" pitchFamily="18" charset="0"/>
                <a:cs typeface="Times New Roman" pitchFamily="18" charset="0"/>
                <a:sym typeface="Symbol" panose="05050102010706020507" pitchFamily="18" charset="2"/>
              </a:rPr>
              <a:t>. Chloramphenicol</a:t>
            </a:r>
            <a:r>
              <a:rPr lang="en-IN" sz="1800" dirty="0">
                <a:latin typeface="Times New Roman" pitchFamily="18" charset="0"/>
                <a:cs typeface="Times New Roman" pitchFamily="18" charset="0"/>
                <a:sym typeface="Symbol" panose="05050102010706020507" pitchFamily="18" charset="2"/>
              </a:rPr>
              <a:t> (Chloraxin, Paraxin).</a:t>
            </a:r>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r>
              <a:rPr lang="en-IN" sz="1800" b="1" dirty="0">
                <a:latin typeface="Times New Roman" pitchFamily="18" charset="0"/>
                <a:cs typeface="Times New Roman" pitchFamily="18" charset="0"/>
                <a:sym typeface="Symbol" panose="05050102010706020507" pitchFamily="18" charset="2"/>
              </a:rPr>
              <a:t>ADR</a:t>
            </a:r>
            <a:r>
              <a:rPr lang="en-IN" sz="1800" dirty="0">
                <a:latin typeface="Times New Roman" pitchFamily="18" charset="0"/>
                <a:cs typeface="Times New Roman" pitchFamily="18" charset="0"/>
                <a:sym typeface="Symbol" panose="05050102010706020507" pitchFamily="18" charset="2"/>
              </a:rPr>
              <a:t> : GI symptoms, bleeding, peripheral and optic neuritis.</a:t>
            </a:r>
          </a:p>
          <a:p>
            <a:pPr algn="l">
              <a:lnSpc>
                <a:spcPct val="150000"/>
              </a:lnSpc>
            </a:pPr>
            <a:r>
              <a:rPr lang="en-IN" sz="1800" b="1" dirty="0">
                <a:latin typeface="Times New Roman" pitchFamily="18" charset="0"/>
                <a:cs typeface="Times New Roman" pitchFamily="18" charset="0"/>
                <a:sym typeface="Symbol" panose="05050102010706020507" pitchFamily="18" charset="2"/>
              </a:rPr>
              <a:t>Dose :</a:t>
            </a:r>
            <a:r>
              <a:rPr lang="en-IN" sz="1800" dirty="0">
                <a:latin typeface="Times New Roman" pitchFamily="18" charset="0"/>
                <a:cs typeface="Times New Roman" pitchFamily="18" charset="0"/>
                <a:sym typeface="Symbol" panose="05050102010706020507" pitchFamily="18" charset="2"/>
              </a:rPr>
              <a:t> 500 mg per day in divided doses.</a:t>
            </a:r>
          </a:p>
          <a:p>
            <a:pPr algn="l">
              <a:lnSpc>
                <a:spcPct val="150000"/>
              </a:lnSpc>
            </a:pPr>
            <a:r>
              <a:rPr lang="en-IN" sz="1800" b="1" dirty="0">
                <a:latin typeface="Times New Roman" pitchFamily="18" charset="0"/>
                <a:cs typeface="Times New Roman" pitchFamily="18" charset="0"/>
                <a:sym typeface="Symbol" panose="05050102010706020507" pitchFamily="18" charset="2"/>
              </a:rPr>
              <a:t>Use   :</a:t>
            </a:r>
            <a:r>
              <a:rPr lang="en-IN" sz="1800" dirty="0">
                <a:latin typeface="Times New Roman" pitchFamily="18" charset="0"/>
                <a:cs typeface="Times New Roman" pitchFamily="18" charset="0"/>
                <a:sym typeface="Symbol" panose="05050102010706020507" pitchFamily="18" charset="2"/>
              </a:rPr>
              <a:t> It is used in the treatment of </a:t>
            </a:r>
            <a:r>
              <a:rPr lang="en-IN" sz="1800" b="1" dirty="0">
                <a:latin typeface="Times New Roman" pitchFamily="18" charset="0"/>
                <a:cs typeface="Times New Roman" pitchFamily="18" charset="0"/>
                <a:sym typeface="Symbol" panose="05050102010706020507" pitchFamily="18" charset="2"/>
              </a:rPr>
              <a:t>typhoid fever </a:t>
            </a:r>
            <a:r>
              <a:rPr lang="en-IN" sz="1800" dirty="0">
                <a:latin typeface="Times New Roman" pitchFamily="18" charset="0"/>
                <a:cs typeface="Times New Roman" pitchFamily="18" charset="0"/>
                <a:sym typeface="Symbol" panose="05050102010706020507" pitchFamily="18" charset="2"/>
              </a:rPr>
              <a:t>caused by Salmonella </a:t>
            </a:r>
            <a:r>
              <a:rPr lang="en-IN" sz="1800" dirty="0" err="1">
                <a:latin typeface="Times New Roman" pitchFamily="18" charset="0"/>
                <a:cs typeface="Times New Roman" pitchFamily="18" charset="0"/>
                <a:sym typeface="Symbol" panose="05050102010706020507" pitchFamily="18" charset="2"/>
              </a:rPr>
              <a:t>typhi</a:t>
            </a:r>
            <a:r>
              <a:rPr lang="en-IN" sz="1800" dirty="0">
                <a:latin typeface="Times New Roman" pitchFamily="18" charset="0"/>
                <a:cs typeface="Times New Roman" pitchFamily="18" charset="0"/>
                <a:sym typeface="Symbol" panose="05050102010706020507" pitchFamily="18" charset="2"/>
              </a:rPr>
              <a:t>. It is also effective against bacteria, Haemophilus influenza, Neisseria meningitis.    </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0764" y="1390918"/>
            <a:ext cx="5640946" cy="2189409"/>
          </a:xfrm>
          <a:prstGeom prst="rect">
            <a:avLst/>
          </a:prstGeom>
        </p:spPr>
      </p:pic>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5"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71475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N" sz="1800" b="1" dirty="0">
                <a:latin typeface="Times New Roman" pitchFamily="18" charset="0"/>
                <a:cs typeface="Times New Roman" pitchFamily="18" charset="0"/>
                <a:sym typeface="Symbol" panose="05050102010706020507" pitchFamily="18" charset="2"/>
              </a:rPr>
              <a:t>Synthesis of Chloramphenicol</a:t>
            </a: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7284" y="1287887"/>
            <a:ext cx="8770513" cy="5064235"/>
          </a:xfrm>
          <a:prstGeom prst="rect">
            <a:avLst/>
          </a:prstGeom>
        </p:spPr>
      </p:pic>
      <p:sp>
        <p:nvSpPr>
          <p:cNvPr id="9" name="Flowchart: Process 8"/>
          <p:cNvSpPr/>
          <p:nvPr/>
        </p:nvSpPr>
        <p:spPr>
          <a:xfrm>
            <a:off x="0" y="323724"/>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27413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viii) Steroidal antibiotic         : </a:t>
            </a:r>
            <a:r>
              <a:rPr lang="en-IN" sz="1800" dirty="0">
                <a:latin typeface="Times New Roman" pitchFamily="18" charset="0"/>
                <a:cs typeface="Times New Roman" pitchFamily="18" charset="0"/>
                <a:sym typeface="Symbol" panose="05050102010706020507" pitchFamily="18" charset="2"/>
              </a:rPr>
              <a:t>Fusidic acid.</a:t>
            </a:r>
          </a:p>
          <a:p>
            <a:pPr algn="l">
              <a:lnSpc>
                <a:spcPct val="150000"/>
              </a:lnSpc>
            </a:pPr>
            <a:r>
              <a:rPr lang="en-IN" sz="1800" b="1" dirty="0">
                <a:latin typeface="Times New Roman" pitchFamily="18" charset="0"/>
                <a:cs typeface="Times New Roman" pitchFamily="18" charset="0"/>
                <a:sym typeface="Symbol" panose="05050102010706020507" pitchFamily="18" charset="2"/>
              </a:rPr>
              <a:t>      </a:t>
            </a:r>
            <a:endParaRPr lang="en-IN" sz="1800"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5207" y="1606285"/>
            <a:ext cx="7661586" cy="4652848"/>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49993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flipV="1">
            <a:off x="0" y="0"/>
            <a:ext cx="12182475"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2000" b="1" u="sng" dirty="0">
                <a:latin typeface="Times New Roman" panose="02020603050405020304" pitchFamily="18" charset="0"/>
                <a:cs typeface="Times New Roman" panose="02020603050405020304" pitchFamily="18" charset="0"/>
              </a:rPr>
              <a:t>ANTIBIOTICS</a:t>
            </a:r>
            <a:endParaRPr lang="en-IN" sz="1600"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971549" y="917237"/>
            <a:ext cx="10715626" cy="543488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pPr>
            <a:r>
              <a:rPr lang="en-IN" sz="1800" b="1" dirty="0">
                <a:latin typeface="Times New Roman" pitchFamily="18" charset="0"/>
                <a:cs typeface="Times New Roman" pitchFamily="18" charset="0"/>
                <a:sym typeface="Symbol" panose="05050102010706020507" pitchFamily="18" charset="2"/>
              </a:rPr>
              <a:t>ix) Miscellaneous                  : </a:t>
            </a:r>
            <a:r>
              <a:rPr lang="en-IN" sz="1800" dirty="0">
                <a:latin typeface="Times New Roman" pitchFamily="18" charset="0"/>
                <a:cs typeface="Times New Roman" pitchFamily="18" charset="0"/>
                <a:sym typeface="Symbol" panose="05050102010706020507" pitchFamily="18" charset="2"/>
              </a:rPr>
              <a:t>Novobiocin, </a:t>
            </a:r>
            <a:r>
              <a:rPr lang="en-IN" sz="1800" b="1" dirty="0">
                <a:latin typeface="Times New Roman" pitchFamily="18" charset="0"/>
                <a:cs typeface="Times New Roman" pitchFamily="18" charset="0"/>
                <a:sym typeface="Symbol" panose="05050102010706020507" pitchFamily="18" charset="2"/>
              </a:rPr>
              <a:t>mupirocin, </a:t>
            </a:r>
            <a:r>
              <a:rPr lang="en-IN" sz="1800" dirty="0">
                <a:latin typeface="Times New Roman" pitchFamily="18" charset="0"/>
                <a:cs typeface="Times New Roman" pitchFamily="18" charset="0"/>
                <a:sym typeface="Symbol" panose="05050102010706020507" pitchFamily="18" charset="2"/>
              </a:rPr>
              <a:t>Quinupristin.</a:t>
            </a:r>
            <a:r>
              <a:rPr lang="en-IN" sz="1800" b="1" dirty="0">
                <a:latin typeface="Times New Roman" pitchFamily="18" charset="0"/>
                <a:cs typeface="Times New Roman" pitchFamily="18" charset="0"/>
                <a:sym typeface="Symbol" panose="05050102010706020507" pitchFamily="18" charset="2"/>
              </a:rPr>
              <a:t>  </a:t>
            </a:r>
          </a:p>
          <a:p>
            <a:pPr algn="l">
              <a:lnSpc>
                <a:spcPct val="150000"/>
              </a:lnSpc>
            </a:pPr>
            <a:endParaRPr lang="en-IN" sz="1800" dirty="0">
              <a:latin typeface="Times New Roman" pitchFamily="18" charset="0"/>
              <a:cs typeface="Times New Roman" pitchFamily="18" charset="0"/>
              <a:sym typeface="Symbol" panose="05050102010706020507" pitchFamily="18" charset="2"/>
            </a:endParaRPr>
          </a:p>
          <a:p>
            <a:pPr algn="l"/>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endParaRPr lang="en-IN" sz="1800" b="1"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a:p>
            <a:pPr marL="285750" indent="-285750" algn="l">
              <a:lnSpc>
                <a:spcPct val="150000"/>
              </a:lnSpc>
              <a:buFont typeface="Wingdings" panose="05000000000000000000" pitchFamily="2" charset="2"/>
              <a:buChar char="Ø"/>
            </a:pPr>
            <a:endParaRPr lang="en-IN" sz="1800" dirty="0">
              <a:latin typeface="Times New Roman" pitchFamily="18" charset="0"/>
              <a:cs typeface="Times New Roman" pitchFamily="18" charset="0"/>
              <a:sym typeface="Symbol" panose="05050102010706020507" pitchFamily="18" charset="2"/>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1797" y="1606285"/>
            <a:ext cx="8048406" cy="4524060"/>
          </a:xfrm>
          <a:prstGeom prst="rect">
            <a:avLst/>
          </a:prstGeom>
        </p:spPr>
      </p:pic>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69794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xmlns=""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IN" b="1" dirty="0">
                <a:solidFill>
                  <a:schemeClr val="tx1"/>
                </a:solidFill>
                <a:latin typeface="Times New Roman" panose="02020603050405020304" pitchFamily="18" charset="0"/>
                <a:cs typeface="Times New Roman" panose="02020603050405020304" pitchFamily="18" charset="0"/>
              </a:rPr>
              <a:t>-09-2020</a:t>
            </a:r>
          </a:p>
          <a:p>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a16="http://schemas.microsoft.com/office/drawing/2014/main" xmlns=""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a16="http://schemas.microsoft.com/office/drawing/2014/main" xmlns=""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a16="http://schemas.microsoft.com/office/drawing/2014/main" xmlns="" id="{131964C2-1F0F-49AA-A6A1-810494132F58}"/>
              </a:ext>
            </a:extLst>
          </p:cNvPr>
          <p:cNvSpPr txBox="1">
            <a:spLocks/>
          </p:cNvSpPr>
          <p:nvPr/>
        </p:nvSpPr>
        <p:spPr>
          <a:xfrm>
            <a:off x="971549" y="206062"/>
            <a:ext cx="10515600" cy="47090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a16="http://schemas.microsoft.com/office/drawing/2014/main" xmlns="" id="{2923AB95-CA95-4CB2-AC79-FEE222BA5A62}"/>
              </a:ext>
            </a:extLst>
          </p:cNvPr>
          <p:cNvSpPr txBox="1">
            <a:spLocks/>
          </p:cNvSpPr>
          <p:nvPr/>
        </p:nvSpPr>
        <p:spPr>
          <a:xfrm>
            <a:off x="875763" y="787781"/>
            <a:ext cx="10811412" cy="549711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endParaRPr lang="en-IN" sz="1600" dirty="0">
              <a:latin typeface="Times New Roman" pitchFamily="18" charset="0"/>
              <a:cs typeface="Times New Roman" pitchFamily="18" charset="0"/>
            </a:endParaRPr>
          </a:p>
          <a:p>
            <a:endParaRPr lang="en-IN" sz="1600" b="1" dirty="0"/>
          </a:p>
          <a:p>
            <a:endParaRPr lang="en-IN" sz="1600" b="1" dirty="0"/>
          </a:p>
          <a:p>
            <a:endParaRPr lang="en-IN" sz="1600" b="1" dirty="0"/>
          </a:p>
          <a:p>
            <a:r>
              <a:rPr lang="en-IN" sz="1600" b="1" dirty="0"/>
              <a:t> </a:t>
            </a:r>
            <a:r>
              <a:rPr lang="en-IN" sz="4800" b="1" dirty="0">
                <a:latin typeface="Times New Roman" panose="02020603050405020304" pitchFamily="18" charset="0"/>
                <a:cs typeface="Times New Roman" pitchFamily="18" charset="0"/>
              </a:rPr>
              <a:t>THANK YOU</a:t>
            </a:r>
            <a:endParaRPr lang="en-IN" sz="4800" dirty="0">
              <a:latin typeface="Times New Roman" panose="02020603050405020304" pitchFamily="18" charset="0"/>
              <a:cs typeface="Times New Roman" panose="02020603050405020304" pitchFamily="18" charset="0"/>
            </a:endParaRPr>
          </a:p>
          <a:p>
            <a:endParaRPr lang="en-IN" sz="1600" b="1" dirty="0">
              <a:latin typeface="Times New Roman" pitchFamily="18" charset="0"/>
              <a:cs typeface="Times New Roman" pitchFamily="18" charset="0"/>
            </a:endParaRPr>
          </a:p>
          <a:p>
            <a:endParaRPr lang="en-IN" sz="1600" dirty="0">
              <a:latin typeface="Times New Roman" pitchFamily="18" charset="0"/>
              <a:cs typeface="Times New Roman" pitchFamily="18" charset="0"/>
            </a:endParaRPr>
          </a:p>
          <a:p>
            <a:endParaRPr lang="en-IN" sz="1400" dirty="0">
              <a:latin typeface="Times New Roman" panose="02020603050405020304" pitchFamily="18" charset="0"/>
              <a:cs typeface="Times New Roman" panose="02020603050405020304"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4179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10700</TotalTime>
  <Words>8440</Words>
  <Application>Microsoft Office PowerPoint</Application>
  <PresentationFormat>Widescreen</PresentationFormat>
  <Paragraphs>2455</Paragraphs>
  <Slides>137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137</vt:i4>
      </vt:variant>
    </vt:vector>
  </HeadingPairs>
  <TitlesOfParts>
    <vt:vector size="145" baseType="lpstr">
      <vt:lpstr>Arial</vt:lpstr>
      <vt:lpstr>Calibri</vt:lpstr>
      <vt:lpstr>Calibri Light</vt:lpstr>
      <vt:lpstr>Georgia</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773</cp:revision>
  <dcterms:created xsi:type="dcterms:W3CDTF">2020-07-13T05:58:17Z</dcterms:created>
  <dcterms:modified xsi:type="dcterms:W3CDTF">2024-09-09T12:43:24Z</dcterms:modified>
</cp:coreProperties>
</file>