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552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BBD78D-346C-4E4A-A654-D67001727163}" type="datetimeFigureOut">
              <a:rPr lang="en-US" smtClean="0"/>
              <a:t>9/9/2024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410FDA-607D-4B2D-89C7-025A2E083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015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410FDA-607D-4B2D-89C7-025A2E08343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020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410FDA-607D-4B2D-89C7-025A2E08343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767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 u="sng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849876" y="6553785"/>
            <a:ext cx="2648584" cy="198754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F1F1F1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765915" y="6596287"/>
            <a:ext cx="339978" cy="263525"/>
          </a:xfrm>
          <a:prstGeom prst="rect">
            <a:avLst/>
          </a:prstGeom>
        </p:spPr>
        <p:txBody>
          <a:bodyPr lIns="0" tIns="0" rIns="0" bIns="0"/>
          <a:lstStyle>
            <a:lvl1pPr>
              <a:defRPr sz="155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814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 u="sng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849876" y="6553785"/>
            <a:ext cx="2648584" cy="198754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F1F1F1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8739" y="6604436"/>
            <a:ext cx="590232" cy="202564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23520">
              <a:lnSpc>
                <a:spcPts val="1410"/>
              </a:lnSpc>
            </a:pPr>
            <a:r>
              <a:rPr lang="en-US" spc="-30" smtClean="0"/>
              <a:t>-2020</a:t>
            </a:r>
            <a:endParaRPr spc="-2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765915" y="6596287"/>
            <a:ext cx="339978" cy="263525"/>
          </a:xfrm>
          <a:prstGeom prst="rect">
            <a:avLst/>
          </a:prstGeom>
        </p:spPr>
        <p:txBody>
          <a:bodyPr lIns="0" tIns="0" rIns="0" bIns="0"/>
          <a:lstStyle>
            <a:lvl1pPr>
              <a:defRPr sz="155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814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 u="sng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849876" y="6553785"/>
            <a:ext cx="2648584" cy="198754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F1F1F1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78739" y="6604436"/>
            <a:ext cx="590232" cy="202564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23520">
              <a:lnSpc>
                <a:spcPts val="1410"/>
              </a:lnSpc>
            </a:pPr>
            <a:r>
              <a:rPr lang="en-US" spc="-30" smtClean="0"/>
              <a:t>-2020</a:t>
            </a:r>
            <a:endParaRPr spc="-20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1765915" y="6596287"/>
            <a:ext cx="339978" cy="263525"/>
          </a:xfrm>
          <a:prstGeom prst="rect">
            <a:avLst/>
          </a:prstGeom>
        </p:spPr>
        <p:txBody>
          <a:bodyPr lIns="0" tIns="0" rIns="0" bIns="0"/>
          <a:lstStyle>
            <a:lvl1pPr>
              <a:defRPr sz="155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814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 u="sng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849876" y="6553785"/>
            <a:ext cx="2648584" cy="198754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F1F1F1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78739" y="6604436"/>
            <a:ext cx="590232" cy="202564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23520">
              <a:lnSpc>
                <a:spcPts val="1410"/>
              </a:lnSpc>
            </a:pPr>
            <a:r>
              <a:rPr lang="en-US" spc="-30" smtClean="0"/>
              <a:t>-2020</a:t>
            </a:r>
            <a:endParaRPr spc="-20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1765915" y="6596287"/>
            <a:ext cx="339978" cy="263525"/>
          </a:xfrm>
          <a:prstGeom prst="rect">
            <a:avLst/>
          </a:prstGeom>
        </p:spPr>
        <p:txBody>
          <a:bodyPr lIns="0" tIns="0" rIns="0" bIns="0"/>
          <a:lstStyle>
            <a:lvl1pPr>
              <a:defRPr sz="155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814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849876" y="6553785"/>
            <a:ext cx="2648584" cy="198754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F1F1F1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78739" y="6604436"/>
            <a:ext cx="590232" cy="202564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23520">
              <a:lnSpc>
                <a:spcPts val="1410"/>
              </a:lnSpc>
            </a:pPr>
            <a:r>
              <a:rPr lang="en-US" spc="-30" smtClean="0"/>
              <a:t>-2020</a:t>
            </a:r>
            <a:endParaRPr spc="-20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11765915" y="6596287"/>
            <a:ext cx="339978" cy="263525"/>
          </a:xfrm>
          <a:prstGeom prst="rect">
            <a:avLst/>
          </a:prstGeom>
        </p:spPr>
        <p:txBody>
          <a:bodyPr lIns="0" tIns="0" rIns="0" bIns="0"/>
          <a:lstStyle>
            <a:lvl1pPr>
              <a:defRPr sz="155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814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705350" y="6457950"/>
            <a:ext cx="2929001" cy="400050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4763" y="4826"/>
            <a:ext cx="12182475" cy="95250"/>
          </a:xfrm>
          <a:custGeom>
            <a:avLst/>
            <a:gdLst/>
            <a:ahLst/>
            <a:cxnLst/>
            <a:rect l="l" t="t" r="r" b="b"/>
            <a:pathLst>
              <a:path w="12182475" h="95250">
                <a:moveTo>
                  <a:pt x="12182475" y="0"/>
                </a:moveTo>
                <a:lnTo>
                  <a:pt x="0" y="0"/>
                </a:lnTo>
                <a:lnTo>
                  <a:pt x="0" y="95250"/>
                </a:lnTo>
                <a:lnTo>
                  <a:pt x="12182475" y="95250"/>
                </a:lnTo>
                <a:lnTo>
                  <a:pt x="12182475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4763" y="4826"/>
            <a:ext cx="12182475" cy="95250"/>
          </a:xfrm>
          <a:custGeom>
            <a:avLst/>
            <a:gdLst/>
            <a:ahLst/>
            <a:cxnLst/>
            <a:rect l="l" t="t" r="r" b="b"/>
            <a:pathLst>
              <a:path w="12182475" h="95250">
                <a:moveTo>
                  <a:pt x="0" y="95250"/>
                </a:moveTo>
                <a:lnTo>
                  <a:pt x="12182475" y="95250"/>
                </a:lnTo>
                <a:lnTo>
                  <a:pt x="12182475" y="0"/>
                </a:lnTo>
                <a:lnTo>
                  <a:pt x="0" y="0"/>
                </a:lnTo>
                <a:lnTo>
                  <a:pt x="0" y="95250"/>
                </a:lnTo>
                <a:close/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83480" y="364553"/>
            <a:ext cx="3493134" cy="3346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 u="sng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51242" y="2856166"/>
            <a:ext cx="10385425" cy="178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14" name="Flowchart: Process 13"/>
          <p:cNvSpPr/>
          <p:nvPr userDrawn="1"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 userDrawn="1"/>
        </p:nvSpPr>
        <p:spPr>
          <a:xfrm rot="19915241">
            <a:off x="2205354" y="3396620"/>
            <a:ext cx="807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g"/><Relationship Id="rId4" Type="http://schemas.openxmlformats.org/officeDocument/2006/relationships/image" Target="../media/image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g"/><Relationship Id="rId5" Type="http://schemas.openxmlformats.org/officeDocument/2006/relationships/image" Target="../media/image60.jpg"/><Relationship Id="rId4" Type="http://schemas.openxmlformats.org/officeDocument/2006/relationships/image" Target="../media/image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g"/><Relationship Id="rId5" Type="http://schemas.openxmlformats.org/officeDocument/2006/relationships/image" Target="../media/image62.jpg"/><Relationship Id="rId4" Type="http://schemas.openxmlformats.org/officeDocument/2006/relationships/image" Target="../media/image1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2507868" y="1600200"/>
            <a:ext cx="7332599" cy="28552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5"/>
              </a:spcBef>
            </a:pPr>
            <a:r>
              <a:rPr sz="4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MEDICINAL</a:t>
            </a:r>
            <a:r>
              <a:rPr sz="4400" b="1" u="sng" spc="-1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CHEMISTRY</a:t>
            </a:r>
            <a:endParaRPr sz="4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45"/>
              </a:spcBef>
            </a:pPr>
            <a:endParaRPr sz="4400" dirty="0">
              <a:latin typeface="Times New Roman"/>
              <a:cs typeface="Times New Roman"/>
            </a:endParaRPr>
          </a:p>
          <a:p>
            <a:pPr marL="184150">
              <a:lnSpc>
                <a:spcPct val="100000"/>
              </a:lnSpc>
            </a:pPr>
            <a:r>
              <a:rPr sz="40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ANTINEOPLASTIC</a:t>
            </a:r>
            <a:r>
              <a:rPr sz="4000" b="1" u="sng" spc="3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AGENTS</a:t>
            </a:r>
            <a:endParaRPr sz="4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2000" dirty="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-1586" y="-6350"/>
            <a:ext cx="12195175" cy="103505"/>
            <a:chOff x="-1586" y="-6350"/>
            <a:chExt cx="12195175" cy="103505"/>
          </a:xfrm>
        </p:grpSpPr>
        <p:sp>
          <p:nvSpPr>
            <p:cNvPr id="11" name="object 11"/>
            <p:cNvSpPr/>
            <p:nvPr/>
          </p:nvSpPr>
          <p:spPr>
            <a:xfrm>
              <a:off x="4763" y="0"/>
              <a:ext cx="12182475" cy="90805"/>
            </a:xfrm>
            <a:custGeom>
              <a:avLst/>
              <a:gdLst/>
              <a:ahLst/>
              <a:cxnLst/>
              <a:rect l="l" t="t" r="r" b="b"/>
              <a:pathLst>
                <a:path w="12182475" h="90805">
                  <a:moveTo>
                    <a:pt x="12182475" y="0"/>
                  </a:moveTo>
                  <a:lnTo>
                    <a:pt x="0" y="0"/>
                  </a:lnTo>
                  <a:lnTo>
                    <a:pt x="0" y="90424"/>
                  </a:lnTo>
                  <a:lnTo>
                    <a:pt x="12182475" y="90424"/>
                  </a:lnTo>
                  <a:lnTo>
                    <a:pt x="1218247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63" y="0"/>
              <a:ext cx="12182475" cy="90805"/>
            </a:xfrm>
            <a:custGeom>
              <a:avLst/>
              <a:gdLst/>
              <a:ahLst/>
              <a:cxnLst/>
              <a:rect l="l" t="t" r="r" b="b"/>
              <a:pathLst>
                <a:path w="12182475" h="90805">
                  <a:moveTo>
                    <a:pt x="0" y="0"/>
                  </a:moveTo>
                  <a:lnTo>
                    <a:pt x="0" y="90424"/>
                  </a:lnTo>
                  <a:lnTo>
                    <a:pt x="12182475" y="90424"/>
                  </a:lnTo>
                  <a:lnTo>
                    <a:pt x="12182475" y="0"/>
                  </a:lnTo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4"/>
              </a:lnSpc>
            </a:pPr>
            <a:fld id="{81D60167-4931-47E6-BA6A-407CBD079E47}" type="slidenum">
              <a:rPr spc="-50" dirty="0"/>
              <a:t>1</a:t>
            </a:fld>
            <a:endParaRPr spc="-50" dirty="0"/>
          </a:p>
        </p:txBody>
      </p:sp>
      <p:sp>
        <p:nvSpPr>
          <p:cNvPr id="18" name="Flowchart: Process 1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39260" y="300412"/>
            <a:ext cx="5409565" cy="730250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R="420370" algn="ctr">
              <a:lnSpc>
                <a:spcPct val="100000"/>
              </a:lnSpc>
              <a:spcBef>
                <a:spcPts val="630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  <a:p>
            <a:pPr algn="ctr">
              <a:lnSpc>
                <a:spcPct val="100000"/>
              </a:lnSpc>
              <a:spcBef>
                <a:spcPts val="459"/>
              </a:spcBef>
            </a:pPr>
            <a:r>
              <a:rPr sz="1800" u="none" spc="-20" dirty="0"/>
              <a:t>CLASSIFICATION</a:t>
            </a:r>
            <a:r>
              <a:rPr sz="1800" u="none" spc="50" dirty="0"/>
              <a:t> </a:t>
            </a:r>
            <a:r>
              <a:rPr sz="1800" u="none" dirty="0"/>
              <a:t>OF</a:t>
            </a:r>
            <a:r>
              <a:rPr sz="1800" u="none" spc="-204" dirty="0"/>
              <a:t> </a:t>
            </a:r>
            <a:r>
              <a:rPr sz="1800" u="none" spc="-10" dirty="0"/>
              <a:t>ANTINEOPLASTIC</a:t>
            </a:r>
            <a:r>
              <a:rPr sz="1800" u="none" spc="55" dirty="0"/>
              <a:t> </a:t>
            </a:r>
            <a:r>
              <a:rPr sz="1800" u="none" spc="-10" dirty="0"/>
              <a:t>AGENTS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1394078" y="1112202"/>
            <a:ext cx="10132695" cy="1320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85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I)</a:t>
            </a:r>
            <a:r>
              <a:rPr sz="1800" b="1" spc="-1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Alkylating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agents:</a:t>
            </a:r>
            <a:endParaRPr sz="1800">
              <a:latin typeface="Times New Roman"/>
              <a:cs typeface="Times New Roman"/>
            </a:endParaRPr>
          </a:p>
          <a:p>
            <a:pPr marL="355600" marR="5080" indent="-343535">
              <a:lnSpc>
                <a:spcPts val="4210"/>
              </a:lnSpc>
              <a:tabLst>
                <a:tab pos="384810" algn="l"/>
                <a:tab pos="244094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i)</a:t>
            </a:r>
            <a:r>
              <a:rPr sz="1800" b="1" dirty="0">
                <a:latin typeface="Times New Roman"/>
                <a:cs typeface="Times New Roman"/>
              </a:rPr>
              <a:t>		Nitrogen</a:t>
            </a:r>
            <a:r>
              <a:rPr sz="1800" b="1" spc="-8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mustards</a:t>
            </a:r>
            <a:r>
              <a:rPr sz="1800" b="1" dirty="0">
                <a:latin typeface="Times New Roman"/>
                <a:cs typeface="Times New Roman"/>
              </a:rPr>
              <a:t>	:</a:t>
            </a:r>
            <a:r>
              <a:rPr sz="1800" b="1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Cyclophosphamide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Chlorambucil,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Mechlorethamine,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Ifosfamide,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Melphalan.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Cyclophosphamide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3050" y="2657475"/>
            <a:ext cx="9330222" cy="3263722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1242" y="1112202"/>
            <a:ext cx="10372090" cy="2279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Mechanism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action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Cyclophosphamide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725"/>
              </a:spcBef>
            </a:pPr>
            <a:endParaRPr sz="1800">
              <a:latin typeface="Times New Roman"/>
              <a:cs typeface="Times New Roman"/>
            </a:endParaRPr>
          </a:p>
          <a:p>
            <a:pPr marL="450850" indent="-43815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450850" algn="l"/>
                <a:tab pos="3691890" algn="l"/>
              </a:tabLst>
            </a:pPr>
            <a:r>
              <a:rPr sz="1550" dirty="0">
                <a:latin typeface="Times New Roman"/>
                <a:cs typeface="Times New Roman"/>
              </a:rPr>
              <a:t>The</a:t>
            </a:r>
            <a:r>
              <a:rPr sz="1550" spc="9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main</a:t>
            </a:r>
            <a:r>
              <a:rPr sz="1550" spc="15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effect</a:t>
            </a:r>
            <a:r>
              <a:rPr sz="1550" spc="5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of</a:t>
            </a:r>
            <a:r>
              <a:rPr sz="1550" spc="45" dirty="0">
                <a:latin typeface="Times New Roman"/>
                <a:cs typeface="Times New Roman"/>
              </a:rPr>
              <a:t> </a:t>
            </a:r>
            <a:r>
              <a:rPr sz="1550" spc="-10" dirty="0">
                <a:latin typeface="Times New Roman"/>
                <a:cs typeface="Times New Roman"/>
              </a:rPr>
              <a:t>cyclophosphamide</a:t>
            </a:r>
            <a:r>
              <a:rPr sz="1550" dirty="0">
                <a:latin typeface="Times New Roman"/>
                <a:cs typeface="Times New Roman"/>
              </a:rPr>
              <a:t>	is</a:t>
            </a:r>
            <a:r>
              <a:rPr sz="1550" spc="7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due</a:t>
            </a:r>
            <a:r>
              <a:rPr sz="1550" spc="7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to</a:t>
            </a:r>
            <a:r>
              <a:rPr sz="1550" spc="5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its metabolite</a:t>
            </a:r>
            <a:r>
              <a:rPr sz="1550" spc="195" dirty="0"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FF0000"/>
                </a:solidFill>
                <a:latin typeface="Times New Roman"/>
                <a:cs typeface="Times New Roman"/>
              </a:rPr>
              <a:t>Phosphoramide</a:t>
            </a:r>
            <a:r>
              <a:rPr sz="1550" spc="3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FF0000"/>
                </a:solidFill>
                <a:latin typeface="Times New Roman"/>
                <a:cs typeface="Times New Roman"/>
              </a:rPr>
              <a:t>mustard</a:t>
            </a:r>
            <a:r>
              <a:rPr sz="1550" spc="-10" dirty="0">
                <a:latin typeface="Times New Roman"/>
                <a:cs typeface="Times New Roman"/>
              </a:rPr>
              <a:t>.</a:t>
            </a:r>
            <a:endParaRPr sz="1550">
              <a:latin typeface="Times New Roman"/>
              <a:cs typeface="Times New Roman"/>
            </a:endParaRPr>
          </a:p>
          <a:p>
            <a:pPr marL="297815" marR="323850" indent="-285750">
              <a:lnSpc>
                <a:spcPts val="1730"/>
              </a:lnSpc>
              <a:spcBef>
                <a:spcPts val="1010"/>
              </a:spcBef>
              <a:buFont typeface="Wingdings"/>
              <a:buChar char=""/>
              <a:tabLst>
                <a:tab pos="297815" algn="l"/>
                <a:tab pos="450850" algn="l"/>
                <a:tab pos="1070610" algn="l"/>
              </a:tabLst>
            </a:pPr>
            <a:r>
              <a:rPr sz="1550" dirty="0">
                <a:latin typeface="Times New Roman"/>
                <a:cs typeface="Times New Roman"/>
              </a:rPr>
              <a:t>	Phosphoramide</a:t>
            </a:r>
            <a:r>
              <a:rPr sz="1550" spc="25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mustard</a:t>
            </a:r>
            <a:r>
              <a:rPr sz="1550" spc="17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forms</a:t>
            </a:r>
            <a:r>
              <a:rPr sz="1550" spc="4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DNA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crosslinks</a:t>
            </a:r>
            <a:r>
              <a:rPr sz="1550" spc="19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both</a:t>
            </a:r>
            <a:r>
              <a:rPr sz="1550" spc="80" dirty="0">
                <a:latin typeface="Times New Roman"/>
                <a:cs typeface="Times New Roman"/>
              </a:rPr>
              <a:t> </a:t>
            </a:r>
            <a:r>
              <a:rPr sz="1550" b="1" dirty="0">
                <a:latin typeface="Times New Roman"/>
                <a:cs typeface="Times New Roman"/>
              </a:rPr>
              <a:t>between</a:t>
            </a:r>
            <a:r>
              <a:rPr sz="1550" b="1" spc="459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(interstrand</a:t>
            </a:r>
            <a:r>
              <a:rPr sz="1550" spc="24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cross</a:t>
            </a:r>
            <a:r>
              <a:rPr sz="1550" spc="4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linkage)</a:t>
            </a:r>
            <a:r>
              <a:rPr sz="1550" spc="28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and</a:t>
            </a:r>
            <a:r>
              <a:rPr sz="1550" spc="135" dirty="0">
                <a:latin typeface="Times New Roman"/>
                <a:cs typeface="Times New Roman"/>
              </a:rPr>
              <a:t> </a:t>
            </a:r>
            <a:r>
              <a:rPr sz="1550" b="1" dirty="0">
                <a:latin typeface="Times New Roman"/>
                <a:cs typeface="Times New Roman"/>
              </a:rPr>
              <a:t>within</a:t>
            </a:r>
            <a:r>
              <a:rPr sz="1550" b="1" spc="229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(intrastand</a:t>
            </a:r>
            <a:r>
              <a:rPr sz="1550" spc="240" dirty="0">
                <a:latin typeface="Times New Roman"/>
                <a:cs typeface="Times New Roman"/>
              </a:rPr>
              <a:t> </a:t>
            </a:r>
            <a:r>
              <a:rPr sz="1550" spc="-10" dirty="0">
                <a:latin typeface="Times New Roman"/>
                <a:cs typeface="Times New Roman"/>
              </a:rPr>
              <a:t>cross linkage)</a:t>
            </a:r>
            <a:r>
              <a:rPr sz="1550" dirty="0">
                <a:latin typeface="Times New Roman"/>
                <a:cs typeface="Times New Roman"/>
              </a:rPr>
              <a:t>	</a:t>
            </a:r>
            <a:r>
              <a:rPr sz="1550" b="1" dirty="0">
                <a:latin typeface="Times New Roman"/>
                <a:cs typeface="Times New Roman"/>
              </a:rPr>
              <a:t>DNA</a:t>
            </a:r>
            <a:r>
              <a:rPr sz="1550" b="1" spc="-45" dirty="0">
                <a:latin typeface="Times New Roman"/>
                <a:cs typeface="Times New Roman"/>
              </a:rPr>
              <a:t> </a:t>
            </a:r>
            <a:r>
              <a:rPr sz="1550" b="1" dirty="0">
                <a:latin typeface="Times New Roman"/>
                <a:cs typeface="Times New Roman"/>
              </a:rPr>
              <a:t>strands</a:t>
            </a:r>
            <a:r>
              <a:rPr sz="1550" b="1" spc="254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at</a:t>
            </a:r>
            <a:r>
              <a:rPr sz="1550" spc="5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guanine</a:t>
            </a:r>
            <a:r>
              <a:rPr sz="1550" spc="17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N-7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position,</a:t>
            </a:r>
            <a:r>
              <a:rPr sz="1550" spc="10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this</a:t>
            </a:r>
            <a:r>
              <a:rPr sz="1550" spc="3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eventually</a:t>
            </a:r>
            <a:r>
              <a:rPr sz="1550" spc="22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leads</a:t>
            </a:r>
            <a:r>
              <a:rPr sz="1550" spc="10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to</a:t>
            </a:r>
            <a:r>
              <a:rPr sz="1550" spc="1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cell</a:t>
            </a:r>
            <a:r>
              <a:rPr sz="1550" spc="55" dirty="0">
                <a:latin typeface="Times New Roman"/>
                <a:cs typeface="Times New Roman"/>
              </a:rPr>
              <a:t> </a:t>
            </a:r>
            <a:r>
              <a:rPr sz="1550" spc="-10" dirty="0">
                <a:latin typeface="Times New Roman"/>
                <a:cs typeface="Times New Roman"/>
              </a:rPr>
              <a:t>death.</a:t>
            </a:r>
            <a:endParaRPr sz="1550">
              <a:latin typeface="Times New Roman"/>
              <a:cs typeface="Times New Roman"/>
            </a:endParaRPr>
          </a:p>
          <a:p>
            <a:pPr marL="422275">
              <a:lnSpc>
                <a:spcPct val="100000"/>
              </a:lnSpc>
              <a:spcBef>
                <a:spcPts val="880"/>
              </a:spcBef>
            </a:pPr>
            <a:r>
              <a:rPr sz="1550" dirty="0">
                <a:solidFill>
                  <a:srgbClr val="4471C4"/>
                </a:solidFill>
                <a:latin typeface="Times New Roman"/>
                <a:cs typeface="Times New Roman"/>
              </a:rPr>
              <a:t>(</a:t>
            </a:r>
            <a:r>
              <a:rPr sz="1550" spc="-25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4471C4"/>
                </a:solidFill>
                <a:latin typeface="Times New Roman"/>
                <a:cs typeface="Times New Roman"/>
              </a:rPr>
              <a:t>Bio-activation</a:t>
            </a:r>
            <a:r>
              <a:rPr sz="1550" spc="155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4471C4"/>
                </a:solidFill>
                <a:latin typeface="Times New Roman"/>
                <a:cs typeface="Times New Roman"/>
              </a:rPr>
              <a:t>by</a:t>
            </a:r>
            <a:r>
              <a:rPr sz="1550" spc="85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4471C4"/>
                </a:solidFill>
                <a:latin typeface="Times New Roman"/>
                <a:cs typeface="Times New Roman"/>
              </a:rPr>
              <a:t>CYP450</a:t>
            </a:r>
            <a:r>
              <a:rPr sz="1550" spc="-65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4471C4"/>
                </a:solidFill>
                <a:latin typeface="Times New Roman"/>
                <a:cs typeface="Times New Roman"/>
              </a:rPr>
              <a:t>(CytoplasmP450)</a:t>
            </a:r>
            <a:r>
              <a:rPr sz="1550" spc="195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4471C4"/>
                </a:solidFill>
                <a:latin typeface="Times New Roman"/>
                <a:cs typeface="Times New Roman"/>
              </a:rPr>
              <a:t>enzyme</a:t>
            </a:r>
            <a:r>
              <a:rPr sz="1550" spc="310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4471C4"/>
                </a:solidFill>
                <a:latin typeface="Times New Roman"/>
                <a:cs typeface="Times New Roman"/>
              </a:rPr>
              <a:t>gives</a:t>
            </a:r>
            <a:r>
              <a:rPr sz="1550" spc="180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4471C4"/>
                </a:solidFill>
                <a:latin typeface="Times New Roman"/>
                <a:cs typeface="Times New Roman"/>
              </a:rPr>
              <a:t>hydroxylation</a:t>
            </a:r>
            <a:r>
              <a:rPr sz="1550" spc="300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4471C4"/>
                </a:solidFill>
                <a:latin typeface="Times New Roman"/>
                <a:cs typeface="Times New Roman"/>
              </a:rPr>
              <a:t>to</a:t>
            </a:r>
            <a:r>
              <a:rPr sz="1550" spc="10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4471C4"/>
                </a:solidFill>
                <a:latin typeface="Times New Roman"/>
                <a:cs typeface="Times New Roman"/>
              </a:rPr>
              <a:t>an</a:t>
            </a:r>
            <a:r>
              <a:rPr sz="1550" spc="80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4471C4"/>
                </a:solidFill>
                <a:latin typeface="Times New Roman"/>
                <a:cs typeface="Times New Roman"/>
              </a:rPr>
              <a:t>unstable</a:t>
            </a:r>
            <a:r>
              <a:rPr sz="1550" spc="100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4471C4"/>
                </a:solidFill>
                <a:latin typeface="Times New Roman"/>
                <a:cs typeface="Times New Roman"/>
              </a:rPr>
              <a:t>carbinolamine</a:t>
            </a:r>
            <a:r>
              <a:rPr sz="1550" spc="315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4471C4"/>
                </a:solidFill>
                <a:latin typeface="Times New Roman"/>
                <a:cs typeface="Times New Roman"/>
              </a:rPr>
              <a:t>intermediate.</a:t>
            </a:r>
            <a:endParaRPr sz="1550">
              <a:latin typeface="Times New Roman"/>
              <a:cs typeface="Times New Roman"/>
            </a:endParaRPr>
          </a:p>
          <a:p>
            <a:pPr marL="565150">
              <a:lnSpc>
                <a:spcPct val="100000"/>
              </a:lnSpc>
              <a:spcBef>
                <a:spcPts val="844"/>
              </a:spcBef>
            </a:pPr>
            <a:r>
              <a:rPr sz="1550" dirty="0">
                <a:solidFill>
                  <a:srgbClr val="4471C4"/>
                </a:solidFill>
                <a:latin typeface="Times New Roman"/>
                <a:cs typeface="Times New Roman"/>
              </a:rPr>
              <a:t>This</a:t>
            </a:r>
            <a:r>
              <a:rPr sz="1550" spc="155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4471C4"/>
                </a:solidFill>
                <a:latin typeface="Times New Roman"/>
                <a:cs typeface="Times New Roman"/>
              </a:rPr>
              <a:t>undergoes</a:t>
            </a:r>
            <a:r>
              <a:rPr sz="1550" spc="90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4471C4"/>
                </a:solidFill>
                <a:latin typeface="Times New Roman"/>
                <a:cs typeface="Times New Roman"/>
              </a:rPr>
              <a:t>non-</a:t>
            </a:r>
            <a:r>
              <a:rPr sz="1550" dirty="0">
                <a:solidFill>
                  <a:srgbClr val="4471C4"/>
                </a:solidFill>
                <a:latin typeface="Times New Roman"/>
                <a:cs typeface="Times New Roman"/>
              </a:rPr>
              <a:t>enzymatic</a:t>
            </a:r>
            <a:r>
              <a:rPr sz="1550" spc="285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4471C4"/>
                </a:solidFill>
                <a:latin typeface="Times New Roman"/>
                <a:cs typeface="Times New Roman"/>
              </a:rPr>
              <a:t>fragmentation</a:t>
            </a:r>
            <a:r>
              <a:rPr sz="1550" spc="204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4471C4"/>
                </a:solidFill>
                <a:latin typeface="Times New Roman"/>
                <a:cs typeface="Times New Roman"/>
              </a:rPr>
              <a:t>to</a:t>
            </a:r>
            <a:r>
              <a:rPr sz="1550" spc="30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550" b="1" dirty="0">
                <a:solidFill>
                  <a:srgbClr val="4471C4"/>
                </a:solidFill>
                <a:latin typeface="Times New Roman"/>
                <a:cs typeface="Times New Roman"/>
              </a:rPr>
              <a:t>acrolein</a:t>
            </a:r>
            <a:r>
              <a:rPr sz="1550" b="1" spc="135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550" b="1" dirty="0">
                <a:solidFill>
                  <a:srgbClr val="4471C4"/>
                </a:solidFill>
                <a:latin typeface="Times New Roman"/>
                <a:cs typeface="Times New Roman"/>
              </a:rPr>
              <a:t>and</a:t>
            </a:r>
            <a:r>
              <a:rPr sz="1550" b="1" spc="409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550" b="1" dirty="0">
                <a:solidFill>
                  <a:srgbClr val="4471C4"/>
                </a:solidFill>
                <a:latin typeface="Times New Roman"/>
                <a:cs typeface="Times New Roman"/>
              </a:rPr>
              <a:t>phosphoramide</a:t>
            </a:r>
            <a:r>
              <a:rPr sz="1550" b="1" spc="365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550" b="1" dirty="0">
                <a:solidFill>
                  <a:srgbClr val="4471C4"/>
                </a:solidFill>
                <a:latin typeface="Times New Roman"/>
                <a:cs typeface="Times New Roman"/>
              </a:rPr>
              <a:t>mustard</a:t>
            </a:r>
            <a:r>
              <a:rPr sz="1550" b="1" spc="160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4471C4"/>
                </a:solidFill>
                <a:latin typeface="Times New Roman"/>
                <a:cs typeface="Times New Roman"/>
              </a:rPr>
              <a:t>which</a:t>
            </a:r>
            <a:r>
              <a:rPr sz="1550" spc="140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4471C4"/>
                </a:solidFill>
                <a:latin typeface="Times New Roman"/>
                <a:cs typeface="Times New Roman"/>
              </a:rPr>
              <a:t>act</a:t>
            </a:r>
            <a:r>
              <a:rPr sz="1550" spc="40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4471C4"/>
                </a:solidFill>
                <a:latin typeface="Times New Roman"/>
                <a:cs typeface="Times New Roman"/>
              </a:rPr>
              <a:t>as</a:t>
            </a:r>
            <a:r>
              <a:rPr sz="1550" spc="20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4471C4"/>
                </a:solidFill>
                <a:latin typeface="Times New Roman"/>
                <a:cs typeface="Times New Roman"/>
              </a:rPr>
              <a:t>alkylating</a:t>
            </a:r>
            <a:r>
              <a:rPr sz="1550" spc="275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550" spc="-10" dirty="0">
                <a:solidFill>
                  <a:srgbClr val="4471C4"/>
                </a:solidFill>
                <a:latin typeface="Times New Roman"/>
                <a:cs typeface="Times New Roman"/>
              </a:rPr>
              <a:t>agent.)</a:t>
            </a:r>
            <a:endParaRPr sz="155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250" y="4023159"/>
            <a:ext cx="9686925" cy="2330015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39260" y="300412"/>
            <a:ext cx="5409565" cy="730250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R="420370" algn="ctr">
              <a:lnSpc>
                <a:spcPct val="100000"/>
              </a:lnSpc>
              <a:spcBef>
                <a:spcPts val="630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  <a:p>
            <a:pPr algn="ctr">
              <a:lnSpc>
                <a:spcPct val="100000"/>
              </a:lnSpc>
              <a:spcBef>
                <a:spcPts val="459"/>
              </a:spcBef>
            </a:pPr>
            <a:r>
              <a:rPr sz="1800" u="none" spc="-20" dirty="0"/>
              <a:t>CLASSIFICATION</a:t>
            </a:r>
            <a:r>
              <a:rPr sz="1800" u="none" spc="50" dirty="0"/>
              <a:t> </a:t>
            </a:r>
            <a:r>
              <a:rPr sz="1800" u="none" dirty="0"/>
              <a:t>OF</a:t>
            </a:r>
            <a:r>
              <a:rPr sz="1800" u="none" spc="-204" dirty="0"/>
              <a:t> </a:t>
            </a:r>
            <a:r>
              <a:rPr sz="1800" u="none" spc="-10" dirty="0"/>
              <a:t>ANTINEOPLASTIC</a:t>
            </a:r>
            <a:r>
              <a:rPr sz="1800" u="none" spc="55" dirty="0"/>
              <a:t> </a:t>
            </a:r>
            <a:r>
              <a:rPr sz="1800" u="none" spc="-10" dirty="0"/>
              <a:t>AGENTS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1394078" y="1112202"/>
            <a:ext cx="10135235" cy="1320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85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I)</a:t>
            </a:r>
            <a:r>
              <a:rPr sz="1800" b="1" spc="-1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Alkylating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agents:</a:t>
            </a:r>
            <a:endParaRPr sz="1800">
              <a:latin typeface="Times New Roman"/>
              <a:cs typeface="Times New Roman"/>
            </a:endParaRPr>
          </a:p>
          <a:p>
            <a:pPr marL="355600" marR="5080" indent="-343535">
              <a:lnSpc>
                <a:spcPts val="4210"/>
              </a:lnSpc>
              <a:tabLst>
                <a:tab pos="384810" algn="l"/>
                <a:tab pos="244094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i)</a:t>
            </a:r>
            <a:r>
              <a:rPr sz="1800" b="1" dirty="0">
                <a:latin typeface="Times New Roman"/>
                <a:cs typeface="Times New Roman"/>
              </a:rPr>
              <a:t>		Nitrogen</a:t>
            </a:r>
            <a:r>
              <a:rPr sz="1800" b="1" spc="-8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mustards</a:t>
            </a:r>
            <a:r>
              <a:rPr sz="1800" b="1" dirty="0">
                <a:latin typeface="Times New Roman"/>
                <a:cs typeface="Times New Roman"/>
              </a:rPr>
              <a:t>	:</a:t>
            </a:r>
            <a:r>
              <a:rPr sz="1800" b="1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Cyclophosphamide,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Chlorambucil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Mechlorethamine,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Ifosfamide,</a:t>
            </a:r>
            <a:r>
              <a:rPr sz="1800" spc="-10" dirty="0">
                <a:latin typeface="Times New Roman"/>
                <a:cs typeface="Times New Roman"/>
              </a:rPr>
              <a:t> Melphalan.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Chlorambucil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(Leukeran)</a:t>
            </a:r>
            <a:r>
              <a:rPr sz="1800" b="1" spc="-55" dirty="0">
                <a:latin typeface="Times New Roman"/>
                <a:cs typeface="Times New Roman"/>
              </a:rPr>
              <a:t> </a:t>
            </a:r>
            <a:r>
              <a:rPr sz="1800" b="1" spc="-50" dirty="0"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76825" y="2119116"/>
            <a:ext cx="4295775" cy="126764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14500" y="3597490"/>
            <a:ext cx="9258300" cy="274652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39260" y="300412"/>
            <a:ext cx="5409565" cy="730250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R="420370" algn="ctr">
              <a:lnSpc>
                <a:spcPct val="100000"/>
              </a:lnSpc>
              <a:spcBef>
                <a:spcPts val="630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  <a:p>
            <a:pPr algn="ctr">
              <a:lnSpc>
                <a:spcPct val="100000"/>
              </a:lnSpc>
              <a:spcBef>
                <a:spcPts val="459"/>
              </a:spcBef>
            </a:pPr>
            <a:r>
              <a:rPr sz="1800" u="none" spc="-20" dirty="0"/>
              <a:t>CLASSIFICATION</a:t>
            </a:r>
            <a:r>
              <a:rPr sz="1800" u="none" spc="50" dirty="0"/>
              <a:t> </a:t>
            </a:r>
            <a:r>
              <a:rPr sz="1800" u="none" dirty="0"/>
              <a:t>OF</a:t>
            </a:r>
            <a:r>
              <a:rPr sz="1800" u="none" spc="-204" dirty="0"/>
              <a:t> </a:t>
            </a:r>
            <a:r>
              <a:rPr sz="1800" u="none" spc="-10" dirty="0"/>
              <a:t>ANTINEOPLASTIC</a:t>
            </a:r>
            <a:r>
              <a:rPr sz="1800" u="none" spc="55" dirty="0"/>
              <a:t> </a:t>
            </a:r>
            <a:r>
              <a:rPr sz="1800" u="none" spc="-10" dirty="0"/>
              <a:t>AGENTS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1394078" y="1112202"/>
            <a:ext cx="10120630" cy="1320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85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I)</a:t>
            </a:r>
            <a:r>
              <a:rPr sz="1800" b="1" spc="-1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Alkylating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agents:</a:t>
            </a:r>
            <a:endParaRPr sz="1800">
              <a:latin typeface="Times New Roman"/>
              <a:cs typeface="Times New Roman"/>
            </a:endParaRPr>
          </a:p>
          <a:p>
            <a:pPr marL="355600" marR="5080" indent="-343535">
              <a:lnSpc>
                <a:spcPts val="4210"/>
              </a:lnSpc>
              <a:tabLst>
                <a:tab pos="384810" algn="l"/>
                <a:tab pos="244094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i)</a:t>
            </a:r>
            <a:r>
              <a:rPr sz="1800" b="1" dirty="0">
                <a:latin typeface="Times New Roman"/>
                <a:cs typeface="Times New Roman"/>
              </a:rPr>
              <a:t>		Nitrogen</a:t>
            </a:r>
            <a:r>
              <a:rPr sz="1800" b="1" spc="-8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mustards</a:t>
            </a:r>
            <a:r>
              <a:rPr sz="1800" b="1" dirty="0">
                <a:latin typeface="Times New Roman"/>
                <a:cs typeface="Times New Roman"/>
              </a:rPr>
              <a:t>	:</a:t>
            </a:r>
            <a:r>
              <a:rPr sz="1800" b="1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Cyclophosphamide,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Chlorambucil,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Mechlorethamine,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Ifosfamide,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Melphalan</a:t>
            </a:r>
            <a:r>
              <a:rPr sz="1800" spc="-10" dirty="0">
                <a:latin typeface="Times New Roman"/>
                <a:cs typeface="Times New Roman"/>
              </a:rPr>
              <a:t>.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Melphalan</a:t>
            </a:r>
            <a:r>
              <a:rPr sz="1800" b="1" spc="-1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(Alkacel,</a:t>
            </a:r>
            <a:r>
              <a:rPr sz="1800" b="1" spc="-1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Alkeran)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50" dirty="0"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95650" y="2533650"/>
            <a:ext cx="7953375" cy="200977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55788" y="4827722"/>
            <a:ext cx="10031361" cy="1525452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39260" y="300412"/>
            <a:ext cx="5409565" cy="730250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R="420370" algn="ctr">
              <a:lnSpc>
                <a:spcPct val="100000"/>
              </a:lnSpc>
              <a:spcBef>
                <a:spcPts val="630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  <a:p>
            <a:pPr algn="ctr">
              <a:lnSpc>
                <a:spcPct val="100000"/>
              </a:lnSpc>
              <a:spcBef>
                <a:spcPts val="459"/>
              </a:spcBef>
            </a:pPr>
            <a:r>
              <a:rPr sz="1800" u="none" spc="-20" dirty="0"/>
              <a:t>CLASSIFICATION</a:t>
            </a:r>
            <a:r>
              <a:rPr sz="1800" u="none" spc="50" dirty="0"/>
              <a:t> </a:t>
            </a:r>
            <a:r>
              <a:rPr sz="1800" u="none" dirty="0"/>
              <a:t>OF</a:t>
            </a:r>
            <a:r>
              <a:rPr sz="1800" u="none" spc="-204" dirty="0"/>
              <a:t> </a:t>
            </a:r>
            <a:r>
              <a:rPr sz="1800" u="none" spc="-10" dirty="0"/>
              <a:t>ANTINEOPLASTIC</a:t>
            </a:r>
            <a:r>
              <a:rPr sz="1800" u="none" spc="55" dirty="0"/>
              <a:t> </a:t>
            </a:r>
            <a:r>
              <a:rPr sz="1800" u="none" spc="-10" dirty="0"/>
              <a:t>AGENTS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1394078" y="1112202"/>
            <a:ext cx="10090785" cy="1320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85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I)</a:t>
            </a:r>
            <a:r>
              <a:rPr sz="1800" b="1" spc="-1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Alkylating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agents:</a:t>
            </a:r>
            <a:endParaRPr sz="1800">
              <a:latin typeface="Times New Roman"/>
              <a:cs typeface="Times New Roman"/>
            </a:endParaRPr>
          </a:p>
          <a:p>
            <a:pPr marL="355600" marR="5080" indent="-343535">
              <a:lnSpc>
                <a:spcPts val="4210"/>
              </a:lnSpc>
              <a:tabLst>
                <a:tab pos="384810" algn="l"/>
                <a:tab pos="244094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i)</a:t>
            </a:r>
            <a:r>
              <a:rPr sz="1800" b="1" dirty="0">
                <a:latin typeface="Times New Roman"/>
                <a:cs typeface="Times New Roman"/>
              </a:rPr>
              <a:t>		Nitrogen</a:t>
            </a:r>
            <a:r>
              <a:rPr sz="1800" b="1" spc="-8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mustards</a:t>
            </a:r>
            <a:r>
              <a:rPr sz="1800" b="1" dirty="0">
                <a:latin typeface="Times New Roman"/>
                <a:cs typeface="Times New Roman"/>
              </a:rPr>
              <a:t>	:</a:t>
            </a:r>
            <a:r>
              <a:rPr sz="1800" b="1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Cyclophosphamide,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Chlorambucil,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Mechlorethamine,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Ifosfamide</a:t>
            </a:r>
            <a:r>
              <a:rPr sz="1800" spc="-10" dirty="0">
                <a:latin typeface="Times New Roman"/>
                <a:cs typeface="Times New Roman"/>
              </a:rPr>
              <a:t>,</a:t>
            </a:r>
            <a:r>
              <a:rPr sz="1800" spc="1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Melphalan.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Ifosfamide</a:t>
            </a:r>
            <a:r>
              <a:rPr sz="1800" b="1" spc="114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(Holoxan,Isoxan)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spc="-50" dirty="0"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24275" y="2897916"/>
            <a:ext cx="5200650" cy="150299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00150" y="4600575"/>
            <a:ext cx="10058400" cy="1686285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39260" y="300412"/>
            <a:ext cx="5409565" cy="730250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R="420370" algn="ctr">
              <a:lnSpc>
                <a:spcPct val="100000"/>
              </a:lnSpc>
              <a:spcBef>
                <a:spcPts val="630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  <a:p>
            <a:pPr algn="ctr">
              <a:lnSpc>
                <a:spcPct val="100000"/>
              </a:lnSpc>
              <a:spcBef>
                <a:spcPts val="459"/>
              </a:spcBef>
            </a:pPr>
            <a:r>
              <a:rPr sz="1800" u="none" spc="-20" dirty="0"/>
              <a:t>CLASSIFICATION</a:t>
            </a:r>
            <a:r>
              <a:rPr sz="1800" u="none" spc="50" dirty="0"/>
              <a:t> </a:t>
            </a:r>
            <a:r>
              <a:rPr sz="1800" u="none" dirty="0"/>
              <a:t>OF</a:t>
            </a:r>
            <a:r>
              <a:rPr sz="1800" u="none" spc="-204" dirty="0"/>
              <a:t> </a:t>
            </a:r>
            <a:r>
              <a:rPr sz="1800" u="none" spc="-10" dirty="0"/>
              <a:t>ANTINEOPLASTIC</a:t>
            </a:r>
            <a:r>
              <a:rPr sz="1800" u="none" spc="55" dirty="0"/>
              <a:t> </a:t>
            </a:r>
            <a:r>
              <a:rPr sz="1800" u="none" spc="-10" dirty="0"/>
              <a:t>AGENTS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1451610" y="1014793"/>
            <a:ext cx="2202815" cy="769620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70"/>
              </a:spcBef>
            </a:pPr>
            <a:r>
              <a:rPr sz="1800" b="1" dirty="0">
                <a:latin typeface="Times New Roman"/>
                <a:cs typeface="Times New Roman"/>
              </a:rPr>
              <a:t>I)</a:t>
            </a:r>
            <a:r>
              <a:rPr sz="1800" b="1" spc="-1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Alkylating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agents:</a:t>
            </a:r>
            <a:endParaRPr sz="1800">
              <a:latin typeface="Times New Roman"/>
              <a:cs typeface="Times New Roman"/>
            </a:endParaRPr>
          </a:p>
          <a:p>
            <a:pPr marL="184150">
              <a:lnSpc>
                <a:spcPct val="100000"/>
              </a:lnSpc>
              <a:spcBef>
                <a:spcPts val="770"/>
              </a:spcBef>
              <a:tabLst>
                <a:tab pos="545465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ii)</a:t>
            </a:r>
            <a:r>
              <a:rPr sz="1800" b="1" dirty="0">
                <a:latin typeface="Times New Roman"/>
                <a:cs typeface="Times New Roman"/>
              </a:rPr>
              <a:t>	Alkyl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sulphonate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41141" y="1484312"/>
            <a:ext cx="33464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Busulfan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(Bucelan,</a:t>
            </a:r>
            <a:r>
              <a:rPr sz="1800" b="1" spc="-1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Mylefan)</a:t>
            </a:r>
            <a:r>
              <a:rPr sz="1800" spc="-10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80210" y="5604827"/>
            <a:ext cx="644652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Use: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It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is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used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in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the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treatment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chronic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granulocytic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leukaemia.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7825" y="1987701"/>
            <a:ext cx="8815928" cy="3366104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39260" y="300412"/>
            <a:ext cx="5409565" cy="730250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R="420370" algn="ctr">
              <a:lnSpc>
                <a:spcPct val="100000"/>
              </a:lnSpc>
              <a:spcBef>
                <a:spcPts val="630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  <a:p>
            <a:pPr algn="ctr">
              <a:lnSpc>
                <a:spcPct val="100000"/>
              </a:lnSpc>
              <a:spcBef>
                <a:spcPts val="459"/>
              </a:spcBef>
            </a:pPr>
            <a:r>
              <a:rPr sz="1800" u="none" spc="-20" dirty="0"/>
              <a:t>CLASSIFICATION</a:t>
            </a:r>
            <a:r>
              <a:rPr sz="1800" u="none" spc="50" dirty="0"/>
              <a:t> </a:t>
            </a:r>
            <a:r>
              <a:rPr sz="1800" u="none" dirty="0"/>
              <a:t>OF</a:t>
            </a:r>
            <a:r>
              <a:rPr sz="1800" u="none" spc="-204" dirty="0"/>
              <a:t> </a:t>
            </a:r>
            <a:r>
              <a:rPr sz="1800" u="none" spc="-10" dirty="0"/>
              <a:t>ANTINEOPLASTIC</a:t>
            </a:r>
            <a:r>
              <a:rPr sz="1800" u="none" spc="55" dirty="0"/>
              <a:t> </a:t>
            </a:r>
            <a:r>
              <a:rPr sz="1800" u="none" spc="-10" dirty="0"/>
              <a:t>AGENTS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1451610" y="1014793"/>
            <a:ext cx="6410325" cy="1141730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70"/>
              </a:spcBef>
            </a:pPr>
            <a:r>
              <a:rPr sz="1800" b="1" dirty="0">
                <a:latin typeface="Times New Roman"/>
                <a:cs typeface="Times New Roman"/>
              </a:rPr>
              <a:t>I)</a:t>
            </a:r>
            <a:r>
              <a:rPr sz="1800" b="1" spc="-1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Alkylating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agents:</a:t>
            </a:r>
            <a:endParaRPr sz="1800">
              <a:latin typeface="Times New Roman"/>
              <a:cs typeface="Times New Roman"/>
            </a:endParaRPr>
          </a:p>
          <a:p>
            <a:pPr marL="584200" marR="5080" indent="-343535">
              <a:lnSpc>
                <a:spcPct val="135500"/>
              </a:lnSpc>
              <a:tabLst>
                <a:tab pos="2668270" algn="l"/>
              </a:tabLst>
            </a:pPr>
            <a:r>
              <a:rPr sz="1800" b="1" dirty="0">
                <a:latin typeface="Times New Roman"/>
                <a:cs typeface="Times New Roman"/>
              </a:rPr>
              <a:t>iii)</a:t>
            </a:r>
            <a:r>
              <a:rPr sz="1800" b="1" spc="40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Nitroso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ureas</a:t>
            </a:r>
            <a:r>
              <a:rPr sz="1800" b="1" dirty="0">
                <a:latin typeface="Times New Roman"/>
                <a:cs typeface="Times New Roman"/>
              </a:rPr>
              <a:t>	: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Carmustine,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Lomustine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8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Semustine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Lomustine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(Belustine)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b="1" spc="-50" dirty="0"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6375" y="2265454"/>
            <a:ext cx="9109266" cy="391664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39260" y="300412"/>
            <a:ext cx="5409565" cy="730250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R="420370" algn="ctr">
              <a:lnSpc>
                <a:spcPct val="100000"/>
              </a:lnSpc>
              <a:spcBef>
                <a:spcPts val="630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  <a:p>
            <a:pPr algn="ctr">
              <a:lnSpc>
                <a:spcPct val="100000"/>
              </a:lnSpc>
              <a:spcBef>
                <a:spcPts val="459"/>
              </a:spcBef>
            </a:pPr>
            <a:r>
              <a:rPr sz="1800" u="none" spc="-20" dirty="0"/>
              <a:t>CLASSIFICATION</a:t>
            </a:r>
            <a:r>
              <a:rPr sz="1800" u="none" spc="50" dirty="0"/>
              <a:t> </a:t>
            </a:r>
            <a:r>
              <a:rPr sz="1800" u="none" dirty="0"/>
              <a:t>OF</a:t>
            </a:r>
            <a:r>
              <a:rPr sz="1800" u="none" spc="-204" dirty="0"/>
              <a:t> </a:t>
            </a:r>
            <a:r>
              <a:rPr sz="1800" u="none" spc="-10" dirty="0"/>
              <a:t>ANTINEOPLASTIC</a:t>
            </a:r>
            <a:r>
              <a:rPr sz="1800" u="none" spc="55" dirty="0"/>
              <a:t> </a:t>
            </a:r>
            <a:r>
              <a:rPr sz="1800" u="none" spc="-10" dirty="0"/>
              <a:t>AGENTS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1451610" y="1112202"/>
            <a:ext cx="5800090" cy="1206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I)</a:t>
            </a:r>
            <a:r>
              <a:rPr sz="1800" b="1" spc="-1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Alkylating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agents:</a:t>
            </a:r>
            <a:endParaRPr sz="1800">
              <a:latin typeface="Times New Roman"/>
              <a:cs typeface="Times New Roman"/>
            </a:endParaRPr>
          </a:p>
          <a:p>
            <a:pPr marL="698500" marR="5080" indent="-457834">
              <a:lnSpc>
                <a:spcPct val="153000"/>
              </a:lnSpc>
              <a:spcBef>
                <a:spcPts val="525"/>
              </a:spcBef>
              <a:tabLst>
                <a:tab pos="669290" algn="l"/>
                <a:tab pos="2715895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vi)</a:t>
            </a:r>
            <a:r>
              <a:rPr sz="1800" b="1" dirty="0">
                <a:latin typeface="Times New Roman"/>
                <a:cs typeface="Times New Roman"/>
              </a:rPr>
              <a:t>	Methyl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hydrazines</a:t>
            </a:r>
            <a:r>
              <a:rPr sz="1800" b="1" dirty="0">
                <a:latin typeface="Times New Roman"/>
                <a:cs typeface="Times New Roman"/>
              </a:rPr>
              <a:t>	: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Dacarbazine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Procarbazine.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Dacarbazine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(Dabaz,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Daczin)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50" dirty="0"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19350" y="2714625"/>
            <a:ext cx="7639050" cy="362481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39260" y="300412"/>
            <a:ext cx="5409565" cy="730250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R="420370" algn="ctr">
              <a:lnSpc>
                <a:spcPct val="100000"/>
              </a:lnSpc>
              <a:spcBef>
                <a:spcPts val="630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  <a:p>
            <a:pPr algn="ctr">
              <a:lnSpc>
                <a:spcPct val="100000"/>
              </a:lnSpc>
              <a:spcBef>
                <a:spcPts val="459"/>
              </a:spcBef>
            </a:pPr>
            <a:r>
              <a:rPr sz="1800" u="none" spc="-20" dirty="0"/>
              <a:t>CLASSIFICATION</a:t>
            </a:r>
            <a:r>
              <a:rPr sz="1800" u="none" spc="50" dirty="0"/>
              <a:t> </a:t>
            </a:r>
            <a:r>
              <a:rPr sz="1800" u="none" dirty="0"/>
              <a:t>OF</a:t>
            </a:r>
            <a:r>
              <a:rPr sz="1800" u="none" spc="-204" dirty="0"/>
              <a:t> </a:t>
            </a:r>
            <a:r>
              <a:rPr sz="1800" u="none" spc="-10" dirty="0"/>
              <a:t>ANTINEOPLASTIC</a:t>
            </a:r>
            <a:r>
              <a:rPr sz="1800" u="none" spc="55" dirty="0"/>
              <a:t> </a:t>
            </a:r>
            <a:r>
              <a:rPr sz="1800" u="none" spc="-10" dirty="0"/>
              <a:t>AGENTS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1451610" y="1112202"/>
            <a:ext cx="5800090" cy="1206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I)</a:t>
            </a:r>
            <a:r>
              <a:rPr sz="1800" b="1" spc="-1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Alkylating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agents:</a:t>
            </a:r>
            <a:endParaRPr sz="1800">
              <a:latin typeface="Times New Roman"/>
              <a:cs typeface="Times New Roman"/>
            </a:endParaRPr>
          </a:p>
          <a:p>
            <a:pPr marL="698500" marR="5080" indent="-457834">
              <a:lnSpc>
                <a:spcPct val="153000"/>
              </a:lnSpc>
              <a:spcBef>
                <a:spcPts val="525"/>
              </a:spcBef>
              <a:tabLst>
                <a:tab pos="669290" algn="l"/>
                <a:tab pos="2715895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vi)</a:t>
            </a:r>
            <a:r>
              <a:rPr sz="1800" b="1" dirty="0">
                <a:latin typeface="Times New Roman"/>
                <a:cs typeface="Times New Roman"/>
              </a:rPr>
              <a:t>	Methyl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hydrazines</a:t>
            </a:r>
            <a:r>
              <a:rPr sz="1800" b="1" dirty="0">
                <a:latin typeface="Times New Roman"/>
                <a:cs typeface="Times New Roman"/>
              </a:rPr>
              <a:t>	: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Dacarbazine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Procarbazine.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Dacarbazine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(Dabaz,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Daczin)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50" dirty="0"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0150" y="2714625"/>
            <a:ext cx="9843418" cy="265785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051242" y="910653"/>
            <a:ext cx="10457815" cy="4611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7660" algn="ctr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700"/>
              </a:spcBef>
            </a:pPr>
            <a:endParaRPr sz="1800">
              <a:latin typeface="Times New Roman"/>
              <a:cs typeface="Times New Roman"/>
            </a:endParaRPr>
          </a:p>
          <a:p>
            <a:pPr marL="69850">
              <a:lnSpc>
                <a:spcPct val="100000"/>
              </a:lnSpc>
              <a:spcBef>
                <a:spcPts val="5"/>
              </a:spcBef>
            </a:pPr>
            <a:r>
              <a:rPr sz="1800" b="1" spc="-20" dirty="0">
                <a:latin typeface="Times New Roman"/>
                <a:cs typeface="Times New Roman"/>
              </a:rPr>
              <a:t>II)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Antimetabolites: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9"/>
              </a:spcBef>
            </a:pPr>
            <a:endParaRPr sz="1800">
              <a:latin typeface="Times New Roman"/>
              <a:cs typeface="Times New Roman"/>
            </a:endParaRPr>
          </a:p>
          <a:p>
            <a:pPr marL="412750" indent="-400050">
              <a:lnSpc>
                <a:spcPct val="100000"/>
              </a:lnSpc>
              <a:buFont typeface="Wingdings"/>
              <a:buChar char=""/>
              <a:tabLst>
                <a:tab pos="412750" algn="l"/>
              </a:tabLst>
            </a:pPr>
            <a:r>
              <a:rPr sz="1800" dirty="0">
                <a:latin typeface="Times New Roman"/>
                <a:cs typeface="Times New Roman"/>
              </a:rPr>
              <a:t>Antimetabolites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are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compounds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that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prevent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biosynthesis</a:t>
            </a:r>
            <a:r>
              <a:rPr sz="1800" spc="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or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use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normal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cellular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metabolite.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Wingdings"/>
              <a:buChar char=""/>
            </a:pPr>
            <a:endParaRPr sz="1800">
              <a:latin typeface="Times New Roman"/>
              <a:cs typeface="Times New Roman"/>
            </a:endParaRPr>
          </a:p>
          <a:p>
            <a:pPr marL="412750" indent="-400050">
              <a:lnSpc>
                <a:spcPct val="100000"/>
              </a:lnSpc>
              <a:buFont typeface="Wingdings"/>
              <a:buChar char=""/>
              <a:tabLst>
                <a:tab pos="412750" algn="l"/>
              </a:tabLst>
            </a:pPr>
            <a:r>
              <a:rPr sz="1800" dirty="0">
                <a:latin typeface="Times New Roman"/>
                <a:cs typeface="Times New Roman"/>
              </a:rPr>
              <a:t>Chemical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substances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which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take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part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cellular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metabolite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are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called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antimetabolites.</a:t>
            </a:r>
            <a:endParaRPr sz="1800">
              <a:latin typeface="Times New Roman"/>
              <a:cs typeface="Times New Roman"/>
            </a:endParaRPr>
          </a:p>
          <a:p>
            <a:pPr marL="412750" marR="1609090" indent="-400685">
              <a:lnSpc>
                <a:spcPts val="4280"/>
              </a:lnSpc>
              <a:spcBef>
                <a:spcPts val="420"/>
              </a:spcBef>
              <a:buFont typeface="Wingdings"/>
              <a:buChar char=""/>
              <a:tabLst>
                <a:tab pos="412750" algn="l"/>
              </a:tabLst>
            </a:pPr>
            <a:r>
              <a:rPr sz="1800" dirty="0">
                <a:latin typeface="Times New Roman"/>
                <a:cs typeface="Times New Roman"/>
              </a:rPr>
              <a:t>Antimetabolites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exert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their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action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by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acting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as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false</a:t>
            </a:r>
            <a:r>
              <a:rPr sz="1800" spc="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precursor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for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enzyme</a:t>
            </a:r>
            <a:r>
              <a:rPr sz="1800" spc="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or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by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acting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as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50" dirty="0">
                <a:latin typeface="Times New Roman"/>
                <a:cs typeface="Times New Roman"/>
              </a:rPr>
              <a:t>a </a:t>
            </a:r>
            <a:r>
              <a:rPr sz="1800" dirty="0">
                <a:latin typeface="Times New Roman"/>
                <a:cs typeface="Times New Roman"/>
              </a:rPr>
              <a:t>competitive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antagonist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for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enzyme.</a:t>
            </a:r>
            <a:endParaRPr sz="1800">
              <a:latin typeface="Times New Roman"/>
              <a:cs typeface="Times New Roman"/>
            </a:endParaRPr>
          </a:p>
          <a:p>
            <a:pPr marL="412750" marR="5080" indent="-400685">
              <a:lnSpc>
                <a:spcPts val="4210"/>
              </a:lnSpc>
              <a:buFont typeface="Wingdings"/>
              <a:buChar char=""/>
              <a:tabLst>
                <a:tab pos="412750" algn="l"/>
              </a:tabLst>
            </a:pPr>
            <a:r>
              <a:rPr sz="1800" dirty="0">
                <a:latin typeface="Times New Roman"/>
                <a:cs typeface="Times New Roman"/>
              </a:rPr>
              <a:t>These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drugs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are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usually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structural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analogues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normal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body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metabolites,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derived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by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incorporating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one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or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two bio-</a:t>
            </a:r>
            <a:r>
              <a:rPr sz="1800" dirty="0">
                <a:latin typeface="Times New Roman"/>
                <a:cs typeface="Times New Roman"/>
              </a:rPr>
              <a:t>isosteric</a:t>
            </a:r>
            <a:r>
              <a:rPr sz="1800" spc="1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groups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or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other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structural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changes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metabolites.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2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051242" y="1664017"/>
            <a:ext cx="9815195" cy="2169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815" indent="-28511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97815" algn="l"/>
              </a:tabLst>
            </a:pPr>
            <a:r>
              <a:rPr sz="1800" b="1" dirty="0">
                <a:latin typeface="Times New Roman"/>
                <a:cs typeface="Times New Roman"/>
              </a:rPr>
              <a:t>Neoplasm:</a:t>
            </a:r>
            <a:r>
              <a:rPr sz="1800" b="1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term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neoplasm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is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defined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as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new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diseased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form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tissue</a:t>
            </a:r>
            <a:r>
              <a:rPr sz="1800" b="1" spc="6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growth</a:t>
            </a:r>
            <a:r>
              <a:rPr sz="1800" spc="-10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630"/>
              </a:spcBef>
              <a:buFont typeface="Wingdings"/>
              <a:buChar char=""/>
            </a:pPr>
            <a:endParaRPr sz="1800">
              <a:latin typeface="Times New Roman"/>
              <a:cs typeface="Times New Roman"/>
            </a:endParaRPr>
          </a:p>
          <a:p>
            <a:pPr marL="297815" indent="-285115">
              <a:lnSpc>
                <a:spcPct val="100000"/>
              </a:lnSpc>
              <a:buFont typeface="Wingdings"/>
              <a:buChar char=""/>
              <a:tabLst>
                <a:tab pos="297815" algn="l"/>
              </a:tabLst>
            </a:pPr>
            <a:r>
              <a:rPr sz="1800" b="1" dirty="0">
                <a:latin typeface="Times New Roman"/>
                <a:cs typeface="Times New Roman"/>
              </a:rPr>
              <a:t>Benign</a:t>
            </a:r>
            <a:r>
              <a:rPr sz="1800" b="1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neoplasm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is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not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cancerous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while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malignant</a:t>
            </a:r>
            <a:r>
              <a:rPr sz="1800" b="1" spc="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neoplasm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is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cancerous</a:t>
            </a:r>
            <a:r>
              <a:rPr sz="1800" spc="-10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35"/>
              </a:spcBef>
            </a:pPr>
            <a:endParaRPr sz="1800">
              <a:latin typeface="Times New Roman"/>
              <a:cs typeface="Times New Roman"/>
            </a:endParaRPr>
          </a:p>
          <a:p>
            <a:pPr marL="2529205" marR="5080" indent="-2231390">
              <a:lnSpc>
                <a:spcPct val="135500"/>
              </a:lnSpc>
              <a:spcBef>
                <a:spcPts val="5"/>
              </a:spcBef>
            </a:pPr>
            <a:r>
              <a:rPr sz="1800" b="1" dirty="0">
                <a:latin typeface="Times New Roman"/>
                <a:cs typeface="Times New Roman"/>
              </a:rPr>
              <a:t>Antineoplastic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agents: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Antineoplastic</a:t>
            </a:r>
            <a:r>
              <a:rPr sz="1800" spc="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agents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are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drugs</a:t>
            </a:r>
            <a:r>
              <a:rPr sz="1800" spc="9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used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treatment</a:t>
            </a:r>
            <a:r>
              <a:rPr sz="1800" spc="-1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cancer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6F2F9F"/>
                </a:solidFill>
                <a:latin typeface="Times New Roman"/>
                <a:cs typeface="Times New Roman"/>
              </a:rPr>
              <a:t>malignancy</a:t>
            </a:r>
            <a:r>
              <a:rPr sz="1800" spc="-20" dirty="0">
                <a:latin typeface="Times New Roman"/>
                <a:cs typeface="Times New Roman"/>
              </a:rPr>
              <a:t>, </a:t>
            </a:r>
            <a:r>
              <a:rPr sz="1800" spc="-10" dirty="0">
                <a:solidFill>
                  <a:srgbClr val="FF0000"/>
                </a:solidFill>
                <a:latin typeface="Times New Roman"/>
                <a:cs typeface="Times New Roman"/>
              </a:rPr>
              <a:t>tumor</a:t>
            </a:r>
            <a:r>
              <a:rPr sz="1800" spc="-10" dirty="0">
                <a:latin typeface="Times New Roman"/>
                <a:cs typeface="Times New Roman"/>
              </a:rPr>
              <a:t>,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1F4E79"/>
                </a:solidFill>
                <a:latin typeface="Times New Roman"/>
                <a:cs typeface="Times New Roman"/>
              </a:rPr>
              <a:t>carcinoma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leukaemia</a:t>
            </a:r>
            <a:r>
              <a:rPr sz="1800" spc="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etc.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lang="en-US" spc="-1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94078" y="803846"/>
            <a:ext cx="9197340" cy="1809114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2357755">
              <a:lnSpc>
                <a:spcPct val="100000"/>
              </a:lnSpc>
              <a:spcBef>
                <a:spcPts val="94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69850">
              <a:lnSpc>
                <a:spcPct val="100000"/>
              </a:lnSpc>
              <a:spcBef>
                <a:spcPts val="844"/>
              </a:spcBef>
            </a:pPr>
            <a:r>
              <a:rPr sz="1800" b="1" spc="-20" dirty="0">
                <a:latin typeface="Times New Roman"/>
                <a:cs typeface="Times New Roman"/>
              </a:rPr>
              <a:t>II)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Antimetabolites:</a:t>
            </a:r>
            <a:endParaRPr sz="1800">
              <a:latin typeface="Times New Roman"/>
              <a:cs typeface="Times New Roman"/>
            </a:endParaRPr>
          </a:p>
          <a:p>
            <a:pPr marL="355600" marR="5080" indent="-343535">
              <a:lnSpc>
                <a:spcPts val="4200"/>
              </a:lnSpc>
              <a:tabLst>
                <a:tab pos="38481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i)</a:t>
            </a:r>
            <a:r>
              <a:rPr sz="1800" b="1" dirty="0">
                <a:latin typeface="Times New Roman"/>
                <a:cs typeface="Times New Roman"/>
              </a:rPr>
              <a:t>		Pyrimidine</a:t>
            </a:r>
            <a:r>
              <a:rPr sz="1800" b="1" spc="-10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analogues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</a:t>
            </a:r>
            <a:r>
              <a:rPr sz="1800" b="1" dirty="0">
                <a:latin typeface="Times New Roman"/>
                <a:cs typeface="Times New Roman"/>
              </a:rPr>
              <a:t>.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Fluorouracil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1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Cytarabine,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Floxuridine,</a:t>
            </a:r>
            <a:r>
              <a:rPr sz="1800" spc="11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Capecitabine,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Gemcitabine. </a:t>
            </a:r>
            <a:r>
              <a:rPr sz="1800" dirty="0">
                <a:latin typeface="Times New Roman"/>
                <a:cs typeface="Times New Roman"/>
              </a:rPr>
              <a:t>eg</a:t>
            </a:r>
            <a:r>
              <a:rPr sz="1800" b="1" dirty="0">
                <a:latin typeface="Times New Roman"/>
                <a:cs typeface="Times New Roman"/>
              </a:rPr>
              <a:t>.</a:t>
            </a:r>
            <a:r>
              <a:rPr sz="1800" b="1" spc="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Fluorouracil</a:t>
            </a:r>
            <a:r>
              <a:rPr sz="1800" b="1" spc="-1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Synthesis</a:t>
            </a:r>
            <a:r>
              <a:rPr sz="1800" b="1" spc="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Method-</a:t>
            </a:r>
            <a:r>
              <a:rPr sz="1800" b="1" spc="-50" dirty="0">
                <a:latin typeface="Times New Roman"/>
                <a:cs typeface="Times New Roman"/>
              </a:rPr>
              <a:t>I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43100" y="2827434"/>
            <a:ext cx="8515350" cy="322168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20</a:t>
            </a:fld>
            <a:endParaRPr spc="-2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94078" y="803846"/>
            <a:ext cx="9197340" cy="1809114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2357755">
              <a:lnSpc>
                <a:spcPct val="100000"/>
              </a:lnSpc>
              <a:spcBef>
                <a:spcPts val="94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69850">
              <a:lnSpc>
                <a:spcPct val="100000"/>
              </a:lnSpc>
              <a:spcBef>
                <a:spcPts val="844"/>
              </a:spcBef>
            </a:pPr>
            <a:r>
              <a:rPr sz="1800" b="1" spc="-20" dirty="0">
                <a:latin typeface="Times New Roman"/>
                <a:cs typeface="Times New Roman"/>
              </a:rPr>
              <a:t>II)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Antimetabolites:</a:t>
            </a:r>
            <a:endParaRPr sz="1800">
              <a:latin typeface="Times New Roman"/>
              <a:cs typeface="Times New Roman"/>
            </a:endParaRPr>
          </a:p>
          <a:p>
            <a:pPr marL="355600" marR="5080" indent="-343535">
              <a:lnSpc>
                <a:spcPts val="4200"/>
              </a:lnSpc>
              <a:tabLst>
                <a:tab pos="38481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i)</a:t>
            </a:r>
            <a:r>
              <a:rPr sz="1800" b="1" dirty="0">
                <a:latin typeface="Times New Roman"/>
                <a:cs typeface="Times New Roman"/>
              </a:rPr>
              <a:t>		Pyrimidine</a:t>
            </a:r>
            <a:r>
              <a:rPr sz="1800" b="1" spc="-10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analogues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</a:t>
            </a:r>
            <a:r>
              <a:rPr sz="1800" b="1" dirty="0">
                <a:latin typeface="Times New Roman"/>
                <a:cs typeface="Times New Roman"/>
              </a:rPr>
              <a:t>.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Fluorouracil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1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Cytarabine,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Floxuridine,</a:t>
            </a:r>
            <a:r>
              <a:rPr sz="1800" spc="11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Capecitabine,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Gemcitabine. </a:t>
            </a:r>
            <a:r>
              <a:rPr sz="1800" dirty="0">
                <a:latin typeface="Times New Roman"/>
                <a:cs typeface="Times New Roman"/>
              </a:rPr>
              <a:t>eg</a:t>
            </a:r>
            <a:r>
              <a:rPr sz="1800" b="1" dirty="0">
                <a:latin typeface="Times New Roman"/>
                <a:cs typeface="Times New Roman"/>
              </a:rPr>
              <a:t>.</a:t>
            </a:r>
            <a:r>
              <a:rPr sz="1800" b="1" spc="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Fluorouracil</a:t>
            </a:r>
            <a:r>
              <a:rPr sz="1800" b="1" spc="-125" dirty="0">
                <a:latin typeface="Times New Roman"/>
                <a:cs typeface="Times New Roman"/>
              </a:rPr>
              <a:t> </a:t>
            </a:r>
            <a:r>
              <a:rPr sz="1800" b="1" spc="-50" dirty="0"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6850" y="2752725"/>
            <a:ext cx="9035790" cy="3586725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21</a:t>
            </a:fld>
            <a:endParaRPr spc="-2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1242" y="803846"/>
            <a:ext cx="9977120" cy="263906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2700655">
              <a:lnSpc>
                <a:spcPct val="100000"/>
              </a:lnSpc>
              <a:spcBef>
                <a:spcPts val="94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412750">
              <a:lnSpc>
                <a:spcPct val="100000"/>
              </a:lnSpc>
              <a:spcBef>
                <a:spcPts val="844"/>
              </a:spcBef>
            </a:pPr>
            <a:r>
              <a:rPr sz="1800" b="1" spc="-20" dirty="0">
                <a:latin typeface="Times New Roman"/>
                <a:cs typeface="Times New Roman"/>
              </a:rPr>
              <a:t>II)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Antimetabolites:</a:t>
            </a:r>
            <a:endParaRPr sz="1800">
              <a:latin typeface="Times New Roman"/>
              <a:cs typeface="Times New Roman"/>
            </a:endParaRPr>
          </a:p>
          <a:p>
            <a:pPr marL="698500" marR="329565" indent="-343535">
              <a:lnSpc>
                <a:spcPts val="4200"/>
              </a:lnSpc>
              <a:spcBef>
                <a:spcPts val="110"/>
              </a:spcBef>
              <a:tabLst>
                <a:tab pos="727075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i)</a:t>
            </a:r>
            <a:r>
              <a:rPr sz="1800" b="1" dirty="0">
                <a:latin typeface="Times New Roman"/>
                <a:cs typeface="Times New Roman"/>
              </a:rPr>
              <a:t>		Pyrimidine</a:t>
            </a:r>
            <a:r>
              <a:rPr sz="1800" b="1" spc="-1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analogues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</a:t>
            </a:r>
            <a:r>
              <a:rPr sz="1800" b="1" dirty="0">
                <a:latin typeface="Times New Roman"/>
                <a:cs typeface="Times New Roman"/>
              </a:rPr>
              <a:t>.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Fluorouracil,</a:t>
            </a:r>
            <a:r>
              <a:rPr sz="1800" spc="9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Cytarabine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Floxuridine,</a:t>
            </a:r>
            <a:r>
              <a:rPr sz="1800" spc="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Capecitabine,</a:t>
            </a:r>
            <a:r>
              <a:rPr sz="1800" spc="-1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Gemcitabine. </a:t>
            </a:r>
            <a:r>
              <a:rPr sz="1800" dirty="0">
                <a:latin typeface="Times New Roman"/>
                <a:cs typeface="Times New Roman"/>
              </a:rPr>
              <a:t>eg</a:t>
            </a:r>
            <a:r>
              <a:rPr sz="1800" b="1" dirty="0">
                <a:latin typeface="Times New Roman"/>
                <a:cs typeface="Times New Roman"/>
              </a:rPr>
              <a:t>.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Cytarabine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Cytarabine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example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pyrimidine</a:t>
            </a:r>
            <a:r>
              <a:rPr sz="1800" spc="1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antimetabolite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which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sugar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has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been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1800" dirty="0">
                <a:latin typeface="Times New Roman"/>
                <a:cs typeface="Times New Roman"/>
              </a:rPr>
              <a:t>modified.</a:t>
            </a:r>
            <a:r>
              <a:rPr sz="1800" spc="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It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is called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cytosine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arabinoside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because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it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combines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cytosine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base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with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</a:t>
            </a:r>
            <a:r>
              <a:rPr sz="1800" spc="-1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arabinose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with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2’-</a:t>
            </a:r>
            <a:r>
              <a:rPr sz="1800" spc="-25" dirty="0">
                <a:latin typeface="Times New Roman"/>
                <a:cs typeface="Times New Roman"/>
              </a:rPr>
              <a:t>OH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70"/>
              </a:spcBef>
            </a:pPr>
            <a:r>
              <a:rPr sz="1800" dirty="0">
                <a:latin typeface="Times New Roman"/>
                <a:cs typeface="Times New Roman"/>
              </a:rPr>
              <a:t>group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having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Symbol"/>
                <a:cs typeface="Symbol"/>
              </a:rPr>
              <a:t></a:t>
            </a:r>
            <a:r>
              <a:rPr sz="1800" dirty="0">
                <a:latin typeface="Times New Roman"/>
                <a:cs typeface="Times New Roman"/>
              </a:rPr>
              <a:t>-configuration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rather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than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normal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Symbol"/>
                <a:cs typeface="Symbol"/>
              </a:rPr>
              <a:t></a:t>
            </a:r>
            <a:r>
              <a:rPr sz="1800" spc="-20" dirty="0">
                <a:latin typeface="Times New Roman"/>
                <a:cs typeface="Times New Roman"/>
              </a:rPr>
              <a:t>-</a:t>
            </a:r>
            <a:r>
              <a:rPr sz="1800" spc="-10" dirty="0">
                <a:latin typeface="Times New Roman"/>
                <a:cs typeface="Times New Roman"/>
              </a:rPr>
              <a:t>configuration.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67125" y="3702187"/>
            <a:ext cx="4267527" cy="2450961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22</a:t>
            </a:fld>
            <a:endParaRPr spc="-2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94078" y="803846"/>
            <a:ext cx="9211310" cy="1809114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2357755">
              <a:lnSpc>
                <a:spcPct val="100000"/>
              </a:lnSpc>
              <a:spcBef>
                <a:spcPts val="94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69850">
              <a:lnSpc>
                <a:spcPct val="100000"/>
              </a:lnSpc>
              <a:spcBef>
                <a:spcPts val="844"/>
              </a:spcBef>
            </a:pPr>
            <a:r>
              <a:rPr sz="1800" b="1" spc="-20" dirty="0">
                <a:latin typeface="Times New Roman"/>
                <a:cs typeface="Times New Roman"/>
              </a:rPr>
              <a:t>II)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Antimetabolites:</a:t>
            </a:r>
            <a:endParaRPr sz="1800">
              <a:latin typeface="Times New Roman"/>
              <a:cs typeface="Times New Roman"/>
            </a:endParaRPr>
          </a:p>
          <a:p>
            <a:pPr marL="355600" marR="5080" indent="-343535">
              <a:lnSpc>
                <a:spcPts val="4200"/>
              </a:lnSpc>
              <a:tabLst>
                <a:tab pos="38481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i)</a:t>
            </a:r>
            <a:r>
              <a:rPr sz="1800" b="1" dirty="0">
                <a:latin typeface="Times New Roman"/>
                <a:cs typeface="Times New Roman"/>
              </a:rPr>
              <a:t>		Pyrimidine</a:t>
            </a:r>
            <a:r>
              <a:rPr sz="1800" b="1" spc="-1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analogues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</a:t>
            </a:r>
            <a:r>
              <a:rPr sz="1800" b="1" dirty="0">
                <a:latin typeface="Times New Roman"/>
                <a:cs typeface="Times New Roman"/>
              </a:rPr>
              <a:t>.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Fluorouracil,</a:t>
            </a:r>
            <a:r>
              <a:rPr sz="1800" spc="9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Cytarabine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Floxuridine,</a:t>
            </a:r>
            <a:r>
              <a:rPr sz="1800" spc="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Capecitabine,</a:t>
            </a:r>
            <a:r>
              <a:rPr sz="1800" spc="-1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Gemcitabine. </a:t>
            </a:r>
            <a:r>
              <a:rPr sz="1800" dirty="0">
                <a:latin typeface="Times New Roman"/>
                <a:cs typeface="Times New Roman"/>
              </a:rPr>
              <a:t>eg</a:t>
            </a:r>
            <a:r>
              <a:rPr sz="1800" b="1" dirty="0">
                <a:latin typeface="Times New Roman"/>
                <a:cs typeface="Times New Roman"/>
              </a:rPr>
              <a:t>.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Cytarabine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spc="-50" dirty="0"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0200" y="2847975"/>
            <a:ext cx="9220200" cy="3210396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23</a:t>
            </a:fld>
            <a:endParaRPr spc="-25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94078" y="803846"/>
            <a:ext cx="9196070" cy="1809114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2357755">
              <a:lnSpc>
                <a:spcPct val="100000"/>
              </a:lnSpc>
              <a:spcBef>
                <a:spcPts val="94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69850">
              <a:lnSpc>
                <a:spcPct val="100000"/>
              </a:lnSpc>
              <a:spcBef>
                <a:spcPts val="844"/>
              </a:spcBef>
            </a:pPr>
            <a:r>
              <a:rPr sz="1800" b="1" spc="-20" dirty="0">
                <a:latin typeface="Times New Roman"/>
                <a:cs typeface="Times New Roman"/>
              </a:rPr>
              <a:t>II)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Antimetabolites:</a:t>
            </a:r>
            <a:endParaRPr sz="1800">
              <a:latin typeface="Times New Roman"/>
              <a:cs typeface="Times New Roman"/>
            </a:endParaRPr>
          </a:p>
          <a:p>
            <a:pPr marL="355600" marR="5080" indent="-343535">
              <a:lnSpc>
                <a:spcPts val="4200"/>
              </a:lnSpc>
              <a:tabLst>
                <a:tab pos="38481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i)</a:t>
            </a:r>
            <a:r>
              <a:rPr sz="1800" b="1" dirty="0">
                <a:latin typeface="Times New Roman"/>
                <a:cs typeface="Times New Roman"/>
              </a:rPr>
              <a:t>		Pyrimidine</a:t>
            </a:r>
            <a:r>
              <a:rPr sz="1800" b="1" spc="-1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analogues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</a:t>
            </a:r>
            <a:r>
              <a:rPr sz="1800" b="1" dirty="0">
                <a:latin typeface="Times New Roman"/>
                <a:cs typeface="Times New Roman"/>
              </a:rPr>
              <a:t>.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Fluorouracil,</a:t>
            </a:r>
            <a:r>
              <a:rPr sz="1800" spc="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Cytarabine,</a:t>
            </a:r>
            <a:r>
              <a:rPr sz="1800" spc="-11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Floxuridine,</a:t>
            </a:r>
            <a:r>
              <a:rPr sz="1800" spc="1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Capecitabine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Gemcitabine. </a:t>
            </a:r>
            <a:r>
              <a:rPr sz="1800" dirty="0">
                <a:latin typeface="Times New Roman"/>
                <a:cs typeface="Times New Roman"/>
              </a:rPr>
              <a:t>eg</a:t>
            </a:r>
            <a:r>
              <a:rPr sz="1800" b="1" dirty="0">
                <a:latin typeface="Times New Roman"/>
                <a:cs typeface="Times New Roman"/>
              </a:rPr>
              <a:t>.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Capecitabine</a:t>
            </a:r>
            <a:r>
              <a:rPr sz="1800" b="1" spc="-95" dirty="0">
                <a:latin typeface="Times New Roman"/>
                <a:cs typeface="Times New Roman"/>
              </a:rPr>
              <a:t> </a:t>
            </a:r>
            <a:r>
              <a:rPr sz="1800" b="1" spc="-50" dirty="0"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86200" y="2309734"/>
            <a:ext cx="4491771" cy="142406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81150" y="3886200"/>
            <a:ext cx="9563100" cy="2343888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24</a:t>
            </a:fld>
            <a:endParaRPr spc="-25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94078" y="803846"/>
            <a:ext cx="9186545" cy="1809114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2357755">
              <a:lnSpc>
                <a:spcPct val="100000"/>
              </a:lnSpc>
              <a:spcBef>
                <a:spcPts val="94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69850">
              <a:lnSpc>
                <a:spcPct val="100000"/>
              </a:lnSpc>
              <a:spcBef>
                <a:spcPts val="844"/>
              </a:spcBef>
            </a:pPr>
            <a:r>
              <a:rPr sz="1800" b="1" spc="-20" dirty="0">
                <a:latin typeface="Times New Roman"/>
                <a:cs typeface="Times New Roman"/>
              </a:rPr>
              <a:t>II)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Antimetabolites:</a:t>
            </a:r>
            <a:endParaRPr sz="1800">
              <a:latin typeface="Times New Roman"/>
              <a:cs typeface="Times New Roman"/>
            </a:endParaRPr>
          </a:p>
          <a:p>
            <a:pPr marL="355600" marR="5080" indent="-343535">
              <a:lnSpc>
                <a:spcPts val="4200"/>
              </a:lnSpc>
              <a:tabLst>
                <a:tab pos="38481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i)</a:t>
            </a:r>
            <a:r>
              <a:rPr sz="1800" b="1" dirty="0">
                <a:latin typeface="Times New Roman"/>
                <a:cs typeface="Times New Roman"/>
              </a:rPr>
              <a:t>		Pyrimidine</a:t>
            </a:r>
            <a:r>
              <a:rPr sz="1800" b="1" spc="-1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analogues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</a:t>
            </a:r>
            <a:r>
              <a:rPr sz="1800" b="1" dirty="0">
                <a:latin typeface="Times New Roman"/>
                <a:cs typeface="Times New Roman"/>
              </a:rPr>
              <a:t>.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Fluorouracil,</a:t>
            </a:r>
            <a:r>
              <a:rPr sz="1800" spc="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Cytarabine,</a:t>
            </a:r>
            <a:r>
              <a:rPr sz="1800" spc="-1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Floxuridine,</a:t>
            </a:r>
            <a:r>
              <a:rPr sz="1800" spc="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Capecitabine,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Gemcitabine</a:t>
            </a:r>
            <a:r>
              <a:rPr sz="1800" spc="-10" dirty="0">
                <a:latin typeface="Times New Roman"/>
                <a:cs typeface="Times New Roman"/>
              </a:rPr>
              <a:t>. </a:t>
            </a:r>
            <a:r>
              <a:rPr sz="1800" dirty="0">
                <a:latin typeface="Times New Roman"/>
                <a:cs typeface="Times New Roman"/>
              </a:rPr>
              <a:t>eg</a:t>
            </a:r>
            <a:r>
              <a:rPr sz="1800" b="1" dirty="0">
                <a:latin typeface="Times New Roman"/>
                <a:cs typeface="Times New Roman"/>
              </a:rPr>
              <a:t>.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Gemcitabine</a:t>
            </a:r>
            <a:r>
              <a:rPr sz="1800" b="1" spc="-60" dirty="0">
                <a:latin typeface="Times New Roman"/>
                <a:cs typeface="Times New Roman"/>
              </a:rPr>
              <a:t> </a:t>
            </a:r>
            <a:r>
              <a:rPr sz="1800" b="1" spc="-50" dirty="0"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7288" y="2702104"/>
            <a:ext cx="9133586" cy="365107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25</a:t>
            </a:fld>
            <a:endParaRPr spc="-25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26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3739260" y="910653"/>
            <a:ext cx="54095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79778" y="1195006"/>
            <a:ext cx="2085339" cy="76962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1800" b="1" spc="-20" dirty="0">
                <a:latin typeface="Times New Roman"/>
                <a:cs typeface="Times New Roman"/>
              </a:rPr>
              <a:t>II)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Antimetabolites: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  <a:tabLst>
                <a:tab pos="38354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ii)</a:t>
            </a:r>
            <a:r>
              <a:rPr sz="1800" b="1" dirty="0">
                <a:latin typeface="Times New Roman"/>
                <a:cs typeface="Times New Roman"/>
              </a:rPr>
              <a:t>	Purine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analogues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93633" y="1664017"/>
            <a:ext cx="66821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Thioguanine,</a:t>
            </a:r>
            <a:r>
              <a:rPr sz="1800" spc="1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Mercaptopurine,</a:t>
            </a:r>
            <a:r>
              <a:rPr sz="1800" spc="-11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Fludarabine,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Pentostatin,</a:t>
            </a:r>
            <a:r>
              <a:rPr sz="1800" spc="-1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Cladribine.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51242" y="2627312"/>
            <a:ext cx="10398760" cy="195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4200" indent="-571500" algn="just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584200" algn="l"/>
              </a:tabLst>
            </a:pPr>
            <a:r>
              <a:rPr sz="1800" dirty="0">
                <a:latin typeface="Times New Roman"/>
                <a:cs typeface="Times New Roman"/>
              </a:rPr>
              <a:t>These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are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analogues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 natural</a:t>
            </a:r>
            <a:r>
              <a:rPr sz="1800" spc="-1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purine</a:t>
            </a:r>
            <a:r>
              <a:rPr sz="1800" spc="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bases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nucleotides.6-</a:t>
            </a:r>
            <a:r>
              <a:rPr sz="1800" spc="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Mercaptopurine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(6MP) and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Thioguanine</a:t>
            </a:r>
            <a:endParaRPr sz="1800">
              <a:latin typeface="Times New Roman"/>
              <a:cs typeface="Times New Roman"/>
            </a:endParaRPr>
          </a:p>
          <a:p>
            <a:pPr marL="297815" marR="181610" algn="just">
              <a:lnSpc>
                <a:spcPct val="199900"/>
              </a:lnSpc>
              <a:spcBef>
                <a:spcPts val="40"/>
              </a:spcBef>
            </a:pPr>
            <a:r>
              <a:rPr sz="1800" dirty="0">
                <a:latin typeface="Times New Roman"/>
                <a:cs typeface="Times New Roman"/>
              </a:rPr>
              <a:t>are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derivatives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adenine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guanine</a:t>
            </a:r>
            <a:r>
              <a:rPr sz="1800" spc="9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respectively.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10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sulphur</a:t>
            </a:r>
            <a:r>
              <a:rPr sz="1800" spc="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group</a:t>
            </a:r>
            <a:r>
              <a:rPr sz="1800" spc="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replaces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keto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group</a:t>
            </a:r>
            <a:r>
              <a:rPr sz="1800" spc="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on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carbon-6</a:t>
            </a:r>
            <a:r>
              <a:rPr sz="1800" spc="44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in </a:t>
            </a:r>
            <a:r>
              <a:rPr sz="1800" dirty="0">
                <a:latin typeface="Times New Roman"/>
                <a:cs typeface="Times New Roman"/>
              </a:rPr>
              <a:t>these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compounds.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many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cases,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drugs</a:t>
            </a:r>
            <a:r>
              <a:rPr sz="1800" spc="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require initial</a:t>
            </a:r>
            <a:r>
              <a:rPr sz="1800" spc="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activation.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They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are then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able to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inhibit</a:t>
            </a:r>
            <a:r>
              <a:rPr sz="1800" spc="6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nucleotide </a:t>
            </a:r>
            <a:r>
              <a:rPr sz="1800" dirty="0">
                <a:latin typeface="Times New Roman"/>
                <a:cs typeface="Times New Roman"/>
              </a:rPr>
              <a:t>biosynthesis</a:t>
            </a:r>
            <a:r>
              <a:rPr sz="1800" spc="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by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direct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incorporation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into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DNA.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739260" y="910653"/>
            <a:ext cx="54095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79778" y="1195006"/>
            <a:ext cx="2085339" cy="114173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1800" b="1" spc="-20" dirty="0">
                <a:latin typeface="Times New Roman"/>
                <a:cs typeface="Times New Roman"/>
              </a:rPr>
              <a:t>II)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Antimetabolites: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  <a:tabLst>
                <a:tab pos="38354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ii)</a:t>
            </a:r>
            <a:r>
              <a:rPr sz="1800" b="1" dirty="0">
                <a:latin typeface="Times New Roman"/>
                <a:cs typeface="Times New Roman"/>
              </a:rPr>
              <a:t>	Purine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analogues</a:t>
            </a:r>
            <a:endParaRPr sz="18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770"/>
              </a:spcBef>
            </a:pP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Thioguanine: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93633" y="1664017"/>
            <a:ext cx="676783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Thioguanine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Mercaptopurine,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Fludarabine,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Pentostatin,</a:t>
            </a:r>
            <a:r>
              <a:rPr sz="1800" spc="-1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Cladribine.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0" y="2343150"/>
            <a:ext cx="9115425" cy="208597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95400" y="4610100"/>
            <a:ext cx="9134475" cy="172020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27</a:t>
            </a:fld>
            <a:endParaRPr spc="-25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79778" y="803846"/>
            <a:ext cx="9329420" cy="153289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2472055">
              <a:lnSpc>
                <a:spcPct val="100000"/>
              </a:lnSpc>
              <a:spcBef>
                <a:spcPts val="94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44"/>
              </a:spcBef>
            </a:pPr>
            <a:r>
              <a:rPr sz="1800" b="1" spc="-20" dirty="0">
                <a:latin typeface="Times New Roman"/>
                <a:cs typeface="Times New Roman"/>
              </a:rPr>
              <a:t>II)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Antimetabolites:</a:t>
            </a:r>
            <a:endParaRPr sz="180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135600"/>
              </a:lnSpc>
              <a:tabLst>
                <a:tab pos="383540" algn="l"/>
                <a:tab pos="252603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ii)</a:t>
            </a:r>
            <a:r>
              <a:rPr sz="1800" b="1" dirty="0">
                <a:latin typeface="Times New Roman"/>
                <a:cs typeface="Times New Roman"/>
              </a:rPr>
              <a:t>		Purine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analogues</a:t>
            </a:r>
            <a:r>
              <a:rPr sz="1800" b="1" dirty="0">
                <a:latin typeface="Times New Roman"/>
                <a:cs typeface="Times New Roman"/>
              </a:rPr>
              <a:t>	: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Thioguanine,</a:t>
            </a:r>
            <a:r>
              <a:rPr sz="1800" spc="19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Mercaptopurine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1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Fludarabine,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Pentostatin,</a:t>
            </a:r>
            <a:r>
              <a:rPr sz="1800" spc="-16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Cladribine.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Mercaptopurine:</a:t>
            </a:r>
            <a:r>
              <a:rPr sz="1800" b="1" spc="2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Synthesis</a:t>
            </a:r>
            <a:r>
              <a:rPr sz="1800" spc="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Method-</a:t>
            </a:r>
            <a:r>
              <a:rPr sz="1800" b="1" spc="-50" dirty="0">
                <a:latin typeface="Times New Roman"/>
                <a:cs typeface="Times New Roman"/>
              </a:rPr>
              <a:t>I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5641" y="2590800"/>
            <a:ext cx="9131883" cy="3476625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28</a:t>
            </a:fld>
            <a:endParaRPr spc="-25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79778" y="803846"/>
            <a:ext cx="9329420" cy="153289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2472055">
              <a:lnSpc>
                <a:spcPct val="100000"/>
              </a:lnSpc>
              <a:spcBef>
                <a:spcPts val="94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44"/>
              </a:spcBef>
            </a:pPr>
            <a:r>
              <a:rPr sz="1800" b="1" spc="-20" dirty="0">
                <a:latin typeface="Times New Roman"/>
                <a:cs typeface="Times New Roman"/>
              </a:rPr>
              <a:t>II)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Antimetabolites:</a:t>
            </a:r>
            <a:endParaRPr sz="180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135600"/>
              </a:lnSpc>
              <a:tabLst>
                <a:tab pos="383540" algn="l"/>
                <a:tab pos="252603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ii)</a:t>
            </a:r>
            <a:r>
              <a:rPr sz="1800" b="1" dirty="0">
                <a:latin typeface="Times New Roman"/>
                <a:cs typeface="Times New Roman"/>
              </a:rPr>
              <a:t>		Purine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analogues</a:t>
            </a:r>
            <a:r>
              <a:rPr sz="1800" b="1" dirty="0">
                <a:latin typeface="Times New Roman"/>
                <a:cs typeface="Times New Roman"/>
              </a:rPr>
              <a:t>	: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Thioguanine,</a:t>
            </a:r>
            <a:r>
              <a:rPr sz="1800" spc="19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Mercaptopurine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1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Fludarabine,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Pentostatin,</a:t>
            </a:r>
            <a:r>
              <a:rPr sz="1800" spc="-16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Cladribine.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Mercaptopurine:</a:t>
            </a:r>
            <a:r>
              <a:rPr sz="1800" b="1" spc="2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Synthesis</a:t>
            </a:r>
            <a:r>
              <a:rPr sz="1800" spc="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Method-</a:t>
            </a:r>
            <a:r>
              <a:rPr sz="1800" b="1" spc="-25" dirty="0">
                <a:latin typeface="Times New Roman"/>
                <a:cs typeface="Times New Roman"/>
              </a:rPr>
              <a:t>II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0175" y="2371725"/>
            <a:ext cx="9363075" cy="398145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29</a:t>
            </a:fld>
            <a:endParaRPr spc="-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3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156017" y="882078"/>
            <a:ext cx="7863840" cy="9658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719070">
              <a:lnSpc>
                <a:spcPct val="100000"/>
              </a:lnSpc>
              <a:spcBef>
                <a:spcPts val="125"/>
              </a:spcBef>
            </a:pPr>
            <a:r>
              <a:rPr sz="1700" b="1" dirty="0">
                <a:latin typeface="Times New Roman"/>
                <a:cs typeface="Times New Roman"/>
              </a:rPr>
              <a:t>CLASSIFICATION</a:t>
            </a:r>
            <a:r>
              <a:rPr sz="1700" b="1" spc="-12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OF</a:t>
            </a:r>
            <a:r>
              <a:rPr sz="1700" b="1" spc="-15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ANTINEOPLASTIC</a:t>
            </a:r>
            <a:r>
              <a:rPr sz="1700" b="1" spc="-215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AGENTS</a:t>
            </a: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335"/>
              </a:spcBef>
            </a:pP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700" b="1" dirty="0">
                <a:latin typeface="Times New Roman"/>
                <a:cs typeface="Times New Roman"/>
              </a:rPr>
              <a:t>I)</a:t>
            </a:r>
            <a:r>
              <a:rPr sz="1700" b="1" spc="-110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Alkylating</a:t>
            </a:r>
            <a:r>
              <a:rPr sz="1700" b="1" spc="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agents: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75028" y="2341181"/>
            <a:ext cx="213423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356235" algn="l"/>
              </a:tabLst>
            </a:pPr>
            <a:r>
              <a:rPr sz="1700" b="1" spc="-25" dirty="0">
                <a:latin typeface="Times New Roman"/>
                <a:cs typeface="Times New Roman"/>
              </a:rPr>
              <a:t>i)</a:t>
            </a:r>
            <a:r>
              <a:rPr sz="1700" b="1" dirty="0">
                <a:latin typeface="Times New Roman"/>
                <a:cs typeface="Times New Roman"/>
              </a:rPr>
              <a:t>	Nitrogen</a:t>
            </a:r>
            <a:r>
              <a:rPr sz="1700" b="1" spc="25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mustards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75234" y="2341181"/>
            <a:ext cx="7176770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b="1" dirty="0">
                <a:latin typeface="Times New Roman"/>
                <a:cs typeface="Times New Roman"/>
              </a:rPr>
              <a:t>:</a:t>
            </a:r>
            <a:r>
              <a:rPr sz="1700" b="1" spc="1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eg.</a:t>
            </a:r>
            <a:r>
              <a:rPr sz="1700" spc="3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Cyclophosphamide,</a:t>
            </a:r>
            <a:r>
              <a:rPr sz="1700" spc="-5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Chlorambucil,</a:t>
            </a:r>
            <a:r>
              <a:rPr sz="1700" spc="-50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Mechlorethamine,</a:t>
            </a:r>
            <a:r>
              <a:rPr sz="1700" spc="-5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Ifosfamide,</a:t>
            </a:r>
            <a:r>
              <a:rPr sz="1700" spc="-140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Melphalan.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75028" y="2827591"/>
            <a:ext cx="196659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356870" algn="l"/>
              </a:tabLst>
            </a:pPr>
            <a:r>
              <a:rPr sz="1700" b="1" spc="-25" dirty="0">
                <a:latin typeface="Times New Roman"/>
                <a:cs typeface="Times New Roman"/>
              </a:rPr>
              <a:t>ii)</a:t>
            </a:r>
            <a:r>
              <a:rPr sz="1700" b="1" dirty="0">
                <a:latin typeface="Times New Roman"/>
                <a:cs typeface="Times New Roman"/>
              </a:rPr>
              <a:t>	Alkyl</a:t>
            </a:r>
            <a:r>
              <a:rPr sz="1700" b="1" spc="5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sulphonate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67486" y="2827591"/>
            <a:ext cx="1303020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b="1" dirty="0">
                <a:latin typeface="Times New Roman"/>
                <a:cs typeface="Times New Roman"/>
              </a:rPr>
              <a:t>:</a:t>
            </a:r>
            <a:r>
              <a:rPr sz="1700" b="1" spc="-7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eg.</a:t>
            </a:r>
            <a:r>
              <a:rPr sz="1700" spc="20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Busulfan.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75028" y="3323653"/>
            <a:ext cx="1647825" cy="7753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75920" indent="-363220">
              <a:lnSpc>
                <a:spcPct val="100000"/>
              </a:lnSpc>
              <a:spcBef>
                <a:spcPts val="125"/>
              </a:spcBef>
              <a:buAutoNum type="romanLcParenR" startAt="3"/>
              <a:tabLst>
                <a:tab pos="375920" algn="l"/>
              </a:tabLst>
            </a:pPr>
            <a:r>
              <a:rPr sz="1700" b="1" dirty="0">
                <a:latin typeface="Times New Roman"/>
                <a:cs typeface="Times New Roman"/>
              </a:rPr>
              <a:t>Nitroso</a:t>
            </a:r>
            <a:r>
              <a:rPr sz="1700" b="1" spc="-60" dirty="0">
                <a:latin typeface="Times New Roman"/>
                <a:cs typeface="Times New Roman"/>
              </a:rPr>
              <a:t> </a:t>
            </a:r>
            <a:r>
              <a:rPr sz="1700" b="1" spc="-20" dirty="0">
                <a:latin typeface="Times New Roman"/>
                <a:cs typeface="Times New Roman"/>
              </a:rPr>
              <a:t>ureas</a:t>
            </a:r>
            <a:endParaRPr sz="17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1795"/>
              </a:spcBef>
              <a:buAutoNum type="romanLcParenR" startAt="3"/>
              <a:tabLst>
                <a:tab pos="354965" algn="l"/>
              </a:tabLst>
            </a:pPr>
            <a:r>
              <a:rPr sz="1700" b="1" spc="-10" dirty="0">
                <a:latin typeface="Times New Roman"/>
                <a:cs typeface="Times New Roman"/>
              </a:rPr>
              <a:t>Ethylenimine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76352" y="3323653"/>
            <a:ext cx="356044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b="1" dirty="0">
                <a:latin typeface="Times New Roman"/>
                <a:cs typeface="Times New Roman"/>
              </a:rPr>
              <a:t>:</a:t>
            </a:r>
            <a:r>
              <a:rPr sz="1700" b="1" spc="-4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eg.</a:t>
            </a:r>
            <a:r>
              <a:rPr sz="1700" spc="5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Carmustine,</a:t>
            </a:r>
            <a:r>
              <a:rPr sz="1700" spc="-9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Lomustine,</a:t>
            </a:r>
            <a:r>
              <a:rPr sz="1700" spc="-100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Semustine.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667789" y="3810317"/>
            <a:ext cx="1283970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b="1" dirty="0">
                <a:latin typeface="Times New Roman"/>
                <a:cs typeface="Times New Roman"/>
              </a:rPr>
              <a:t>:</a:t>
            </a:r>
            <a:r>
              <a:rPr sz="1700" b="1" spc="-8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eg.</a:t>
            </a:r>
            <a:r>
              <a:rPr sz="1700" spc="-45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Thiotepa.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70253" y="4306252"/>
            <a:ext cx="2196465" cy="1261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458470" indent="-283845">
              <a:lnSpc>
                <a:spcPct val="100000"/>
              </a:lnSpc>
              <a:spcBef>
                <a:spcPts val="125"/>
              </a:spcBef>
              <a:buAutoNum type="romanLcParenR" startAt="5"/>
              <a:tabLst>
                <a:tab pos="458470" algn="l"/>
              </a:tabLst>
            </a:pPr>
            <a:r>
              <a:rPr sz="1700" b="1" spc="-10" dirty="0">
                <a:latin typeface="Times New Roman"/>
                <a:cs typeface="Times New Roman"/>
              </a:rPr>
              <a:t>Methylmelamine</a:t>
            </a:r>
            <a:endParaRPr sz="1700">
              <a:latin typeface="Times New Roman"/>
              <a:cs typeface="Times New Roman"/>
            </a:endParaRPr>
          </a:p>
          <a:p>
            <a:pPr marL="459105" indent="-398780">
              <a:lnSpc>
                <a:spcPct val="100000"/>
              </a:lnSpc>
              <a:spcBef>
                <a:spcPts val="1789"/>
              </a:spcBef>
              <a:buAutoNum type="romanLcParenR" startAt="5"/>
              <a:tabLst>
                <a:tab pos="459105" algn="l"/>
              </a:tabLst>
            </a:pPr>
            <a:r>
              <a:rPr sz="1700" b="1" spc="10" dirty="0">
                <a:latin typeface="Times New Roman"/>
                <a:cs typeface="Times New Roman"/>
              </a:rPr>
              <a:t>Methyl</a:t>
            </a:r>
            <a:r>
              <a:rPr sz="1700" b="1" spc="-80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hydrazines</a:t>
            </a:r>
            <a:endParaRPr sz="1700">
              <a:latin typeface="Times New Roman"/>
              <a:cs typeface="Times New Roman"/>
            </a:endParaRPr>
          </a:p>
          <a:p>
            <a:pPr marL="468630" indent="-455930">
              <a:lnSpc>
                <a:spcPct val="100000"/>
              </a:lnSpc>
              <a:spcBef>
                <a:spcPts val="1789"/>
              </a:spcBef>
              <a:buAutoNum type="romanLcParenR" startAt="5"/>
              <a:tabLst>
                <a:tab pos="468630" algn="l"/>
              </a:tabLst>
            </a:pPr>
            <a:r>
              <a:rPr sz="1700" b="1" dirty="0">
                <a:latin typeface="Times New Roman"/>
                <a:cs typeface="Times New Roman"/>
              </a:rPr>
              <a:t>Imidazo</a:t>
            </a:r>
            <a:r>
              <a:rPr sz="1700" b="1" spc="-55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tetrazine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648692" y="4306252"/>
            <a:ext cx="241744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b="1" dirty="0">
                <a:latin typeface="Times New Roman"/>
                <a:cs typeface="Times New Roman"/>
              </a:rPr>
              <a:t>:</a:t>
            </a:r>
            <a:r>
              <a:rPr sz="1700" b="1" spc="-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eg.</a:t>
            </a:r>
            <a:r>
              <a:rPr sz="1700" spc="25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Hexamethylmelamine.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659349" y="4792662"/>
            <a:ext cx="284289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b="1" dirty="0">
                <a:latin typeface="Times New Roman"/>
                <a:cs typeface="Times New Roman"/>
              </a:rPr>
              <a:t>:</a:t>
            </a:r>
            <a:r>
              <a:rPr sz="1700" b="1" spc="-3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eg.</a:t>
            </a:r>
            <a:r>
              <a:rPr sz="1700" spc="1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Dacarbazine,</a:t>
            </a:r>
            <a:r>
              <a:rPr sz="1700" spc="-60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Procarbazine.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666472" y="5279072"/>
            <a:ext cx="1812289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b="1" dirty="0">
                <a:latin typeface="Times New Roman"/>
                <a:cs typeface="Times New Roman"/>
              </a:rPr>
              <a:t>:</a:t>
            </a:r>
            <a:r>
              <a:rPr sz="1700" b="1" spc="8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eg.</a:t>
            </a:r>
            <a:r>
              <a:rPr sz="1700" spc="-45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Temozolamide.</a:t>
            </a:r>
            <a:endParaRPr sz="1700" dirty="0">
              <a:latin typeface="Times New Roman"/>
              <a:cs typeface="Times New Roman"/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lang="en-US" spc="-1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79778" y="803846"/>
            <a:ext cx="9329420" cy="153289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2472055">
              <a:lnSpc>
                <a:spcPct val="100000"/>
              </a:lnSpc>
              <a:spcBef>
                <a:spcPts val="94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44"/>
              </a:spcBef>
            </a:pPr>
            <a:r>
              <a:rPr sz="1800" b="1" spc="-20" dirty="0">
                <a:latin typeface="Times New Roman"/>
                <a:cs typeface="Times New Roman"/>
              </a:rPr>
              <a:t>II)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Antimetabolites:</a:t>
            </a:r>
            <a:endParaRPr sz="180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135600"/>
              </a:lnSpc>
              <a:tabLst>
                <a:tab pos="383540" algn="l"/>
                <a:tab pos="252603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ii)</a:t>
            </a:r>
            <a:r>
              <a:rPr sz="1800" b="1" dirty="0">
                <a:latin typeface="Times New Roman"/>
                <a:cs typeface="Times New Roman"/>
              </a:rPr>
              <a:t>		Purine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analogues</a:t>
            </a:r>
            <a:r>
              <a:rPr sz="1800" b="1" dirty="0">
                <a:latin typeface="Times New Roman"/>
                <a:cs typeface="Times New Roman"/>
              </a:rPr>
              <a:t>	: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Thioguanine,</a:t>
            </a:r>
            <a:r>
              <a:rPr sz="1800" spc="19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Mercaptopurine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1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Fludarabine,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Pentostatin,</a:t>
            </a:r>
            <a:r>
              <a:rPr sz="1800" spc="-16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Cladribine.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Mercaptopurine:</a:t>
            </a:r>
            <a:r>
              <a:rPr sz="1800" b="1" spc="-1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MECHANISM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ACTION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7325" y="2438400"/>
            <a:ext cx="9448800" cy="3914775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30</a:t>
            </a:fld>
            <a:endParaRPr spc="-25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79778" y="803846"/>
            <a:ext cx="9329420" cy="153289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2472055">
              <a:lnSpc>
                <a:spcPct val="100000"/>
              </a:lnSpc>
              <a:spcBef>
                <a:spcPts val="94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44"/>
              </a:spcBef>
            </a:pPr>
            <a:r>
              <a:rPr sz="1800" b="1" spc="-20" dirty="0">
                <a:latin typeface="Times New Roman"/>
                <a:cs typeface="Times New Roman"/>
              </a:rPr>
              <a:t>II)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Antimetabolites:</a:t>
            </a:r>
            <a:endParaRPr sz="180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135600"/>
              </a:lnSpc>
              <a:tabLst>
                <a:tab pos="383540" algn="l"/>
                <a:tab pos="252603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ii)</a:t>
            </a:r>
            <a:r>
              <a:rPr sz="1800" b="1" dirty="0">
                <a:latin typeface="Times New Roman"/>
                <a:cs typeface="Times New Roman"/>
              </a:rPr>
              <a:t>		Purine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analogues</a:t>
            </a:r>
            <a:r>
              <a:rPr sz="1800" b="1" dirty="0">
                <a:latin typeface="Times New Roman"/>
                <a:cs typeface="Times New Roman"/>
              </a:rPr>
              <a:t>	: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Thioguanine,</a:t>
            </a:r>
            <a:r>
              <a:rPr sz="1800" spc="19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Mercaptopurine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1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Fludarabine,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Pentostatin,</a:t>
            </a:r>
            <a:r>
              <a:rPr sz="1800" spc="-16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Cladribine.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Mercaptopurine:</a:t>
            </a:r>
            <a:r>
              <a:rPr sz="1800" b="1" spc="-1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MECHANISM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ACTION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3950" y="2657475"/>
            <a:ext cx="9734550" cy="36957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31</a:t>
            </a:fld>
            <a:endParaRPr spc="-25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739260" y="910653"/>
            <a:ext cx="54095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79778" y="1195006"/>
            <a:ext cx="2386965" cy="114173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1800" b="1" spc="-20" dirty="0">
                <a:latin typeface="Times New Roman"/>
                <a:cs typeface="Times New Roman"/>
              </a:rPr>
              <a:t>II)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Antimetabolites: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  <a:tabLst>
                <a:tab pos="38354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ii)</a:t>
            </a:r>
            <a:r>
              <a:rPr sz="1800" b="1" dirty="0">
                <a:latin typeface="Times New Roman"/>
                <a:cs typeface="Times New Roman"/>
              </a:rPr>
              <a:t>	Purine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analogues</a:t>
            </a:r>
            <a:endParaRPr sz="18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770"/>
              </a:spcBef>
            </a:pP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Mercaptopurine: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93633" y="1664017"/>
            <a:ext cx="681545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Thioguanine,</a:t>
            </a:r>
            <a:r>
              <a:rPr sz="1800" spc="19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Mercaptopurine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1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Fludarabine,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Pentostatin,</a:t>
            </a:r>
            <a:r>
              <a:rPr sz="1800" spc="-16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Cladribine.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0150" y="2767974"/>
            <a:ext cx="9768076" cy="2720804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32</a:t>
            </a:fld>
            <a:endParaRPr spc="-25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33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279778" y="910653"/>
            <a:ext cx="7868920" cy="1053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72055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700"/>
              </a:spcBef>
            </a:pP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spc="-20" dirty="0">
                <a:latin typeface="Times New Roman"/>
                <a:cs typeface="Times New Roman"/>
              </a:rPr>
              <a:t>II)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Antimetabolites: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79778" y="2408237"/>
            <a:ext cx="236982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iii)</a:t>
            </a:r>
            <a:r>
              <a:rPr sz="1800" b="1" spc="4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Folic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acid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analogues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01267" y="2408237"/>
            <a:ext cx="46456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Methotrexate,</a:t>
            </a:r>
            <a:r>
              <a:rPr sz="1800" spc="-229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Azathioprine,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calcium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folinate.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51242" y="3381057"/>
            <a:ext cx="10173335" cy="1654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1350" indent="-62865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641350" algn="l"/>
              </a:tabLst>
            </a:pPr>
            <a:r>
              <a:rPr sz="1800" dirty="0">
                <a:latin typeface="Times New Roman"/>
                <a:cs typeface="Times New Roman"/>
              </a:rPr>
              <a:t>Folic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acid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analogues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act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by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inhibiting</a:t>
            </a:r>
            <a:r>
              <a:rPr sz="1800" spc="1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10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metabolism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folic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acid.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05"/>
              </a:spcBef>
              <a:buFont typeface="Wingdings"/>
              <a:buChar char=""/>
            </a:pPr>
            <a:endParaRPr sz="1800">
              <a:latin typeface="Times New Roman"/>
              <a:cs typeface="Times New Roman"/>
            </a:endParaRPr>
          </a:p>
          <a:p>
            <a:pPr marL="641350" indent="-628650">
              <a:lnSpc>
                <a:spcPct val="100000"/>
              </a:lnSpc>
              <a:buFont typeface="Wingdings"/>
              <a:buChar char=""/>
              <a:tabLst>
                <a:tab pos="641350" algn="l"/>
              </a:tabLst>
            </a:pPr>
            <a:r>
              <a:rPr sz="1800" dirty="0">
                <a:latin typeface="Times New Roman"/>
                <a:cs typeface="Times New Roman"/>
              </a:rPr>
              <a:t>Folic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acid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is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needed</a:t>
            </a:r>
            <a:r>
              <a:rPr sz="1800" spc="-10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for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novo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synthesis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nucleoside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thymidine,</a:t>
            </a:r>
            <a:r>
              <a:rPr sz="1800" spc="1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required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for</a:t>
            </a:r>
            <a:r>
              <a:rPr sz="1800" spc="-25" dirty="0">
                <a:latin typeface="Times New Roman"/>
                <a:cs typeface="Times New Roman"/>
              </a:rPr>
              <a:t> DNA</a:t>
            </a:r>
            <a:r>
              <a:rPr sz="1800" spc="-10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synthesis.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00"/>
              </a:spcBef>
              <a:buFont typeface="Wingdings"/>
              <a:buChar char=""/>
            </a:pPr>
            <a:endParaRPr sz="1800">
              <a:latin typeface="Times New Roman"/>
              <a:cs typeface="Times New Roman"/>
            </a:endParaRPr>
          </a:p>
          <a:p>
            <a:pPr marL="631825" indent="-619125">
              <a:lnSpc>
                <a:spcPct val="100000"/>
              </a:lnSpc>
              <a:buFont typeface="Wingdings"/>
              <a:buChar char=""/>
              <a:tabLst>
                <a:tab pos="631825" algn="l"/>
              </a:tabLst>
            </a:pPr>
            <a:r>
              <a:rPr sz="1800" dirty="0">
                <a:latin typeface="Times New Roman"/>
                <a:cs typeface="Times New Roman"/>
              </a:rPr>
              <a:t>Also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folate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is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essential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for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purine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-1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pyrimidine</a:t>
            </a:r>
            <a:r>
              <a:rPr sz="1800" spc="1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base</a:t>
            </a:r>
            <a:r>
              <a:rPr sz="1800" spc="-10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biosynthesis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so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DNA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synthesis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will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be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inhibited.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79778" y="803846"/>
            <a:ext cx="7868920" cy="153289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2472055">
              <a:lnSpc>
                <a:spcPct val="100000"/>
              </a:lnSpc>
              <a:spcBef>
                <a:spcPts val="94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44"/>
              </a:spcBef>
            </a:pPr>
            <a:r>
              <a:rPr sz="1800" b="1" spc="-20" dirty="0">
                <a:latin typeface="Times New Roman"/>
                <a:cs typeface="Times New Roman"/>
              </a:rPr>
              <a:t>II)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Antimetabolites: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  <a:tabLst>
                <a:tab pos="2533650" algn="l"/>
              </a:tabLst>
            </a:pPr>
            <a:r>
              <a:rPr sz="1800" b="1" dirty="0">
                <a:latin typeface="Times New Roman"/>
                <a:cs typeface="Times New Roman"/>
              </a:rPr>
              <a:t>iii)</a:t>
            </a:r>
            <a:r>
              <a:rPr sz="1800" b="1" spc="4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Folic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acid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analogues</a:t>
            </a:r>
            <a:r>
              <a:rPr sz="1800" b="1" dirty="0">
                <a:latin typeface="Times New Roman"/>
                <a:cs typeface="Times New Roman"/>
              </a:rPr>
              <a:t>	: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eg.</a:t>
            </a:r>
            <a:r>
              <a:rPr sz="1800" b="1" spc="-8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Methotrexate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229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Azathioprine,</a:t>
            </a:r>
            <a:r>
              <a:rPr sz="1800" spc="1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calcium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folinate.</a:t>
            </a:r>
            <a:endParaRPr sz="1800">
              <a:latin typeface="Times New Roman"/>
              <a:cs typeface="Times New Roman"/>
            </a:endParaRPr>
          </a:p>
          <a:p>
            <a:pPr marL="412750">
              <a:lnSpc>
                <a:spcPct val="100000"/>
              </a:lnSpc>
              <a:spcBef>
                <a:spcPts val="770"/>
              </a:spcBef>
            </a:pPr>
            <a:r>
              <a:rPr sz="1800" b="1" dirty="0">
                <a:latin typeface="Times New Roman"/>
                <a:cs typeface="Times New Roman"/>
              </a:rPr>
              <a:t>eg.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Methotrexate:</a:t>
            </a:r>
            <a:r>
              <a:rPr sz="1800" b="1" spc="-1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(Oncotrex,</a:t>
            </a:r>
            <a:r>
              <a:rPr sz="1800" b="1" spc="-10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Plastomet)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52825" y="2705100"/>
            <a:ext cx="6638925" cy="179564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4000" y="4648200"/>
            <a:ext cx="9191625" cy="1609725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34</a:t>
            </a:fld>
            <a:endParaRPr spc="-25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739260" y="910653"/>
            <a:ext cx="54095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79778" y="1195006"/>
            <a:ext cx="2369820" cy="114173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1800" b="1" spc="-20" dirty="0">
                <a:latin typeface="Times New Roman"/>
                <a:cs typeface="Times New Roman"/>
              </a:rPr>
              <a:t>II)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Antimetabolites:</a:t>
            </a:r>
            <a:endParaRPr sz="1800">
              <a:latin typeface="Times New Roman"/>
              <a:cs typeface="Times New Roman"/>
            </a:endParaRPr>
          </a:p>
          <a:p>
            <a:pPr marL="412750" marR="5080" indent="-400685">
              <a:lnSpc>
                <a:spcPct val="135600"/>
              </a:lnSpc>
            </a:pPr>
            <a:r>
              <a:rPr sz="1800" b="1" dirty="0">
                <a:latin typeface="Times New Roman"/>
                <a:cs typeface="Times New Roman"/>
              </a:rPr>
              <a:t>iii)</a:t>
            </a:r>
            <a:r>
              <a:rPr sz="1800" b="1" spc="4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Folic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acid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analogues </a:t>
            </a:r>
            <a:r>
              <a:rPr sz="1800" b="1" dirty="0">
                <a:latin typeface="Times New Roman"/>
                <a:cs typeface="Times New Roman"/>
              </a:rPr>
              <a:t>eg.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Methotrexate: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01267" y="1664017"/>
            <a:ext cx="475361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eg.</a:t>
            </a:r>
            <a:r>
              <a:rPr sz="1800" b="1" spc="-8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Methotrexate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229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Azathioprine,</a:t>
            </a:r>
            <a:r>
              <a:rPr sz="1800" spc="1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calcium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folinate.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0" y="2476500"/>
            <a:ext cx="10058400" cy="3876675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35</a:t>
            </a:fld>
            <a:endParaRPr spc="-25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739260" y="910653"/>
            <a:ext cx="54095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79778" y="1195006"/>
            <a:ext cx="2369820" cy="114173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1800" b="1" spc="-20" dirty="0">
                <a:latin typeface="Times New Roman"/>
                <a:cs typeface="Times New Roman"/>
              </a:rPr>
              <a:t>II)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Antimetabolites:</a:t>
            </a:r>
            <a:endParaRPr sz="1800">
              <a:latin typeface="Times New Roman"/>
              <a:cs typeface="Times New Roman"/>
            </a:endParaRPr>
          </a:p>
          <a:p>
            <a:pPr marL="412750" marR="5080" indent="-400685">
              <a:lnSpc>
                <a:spcPct val="135600"/>
              </a:lnSpc>
            </a:pPr>
            <a:r>
              <a:rPr sz="1800" b="1" dirty="0">
                <a:latin typeface="Times New Roman"/>
                <a:cs typeface="Times New Roman"/>
              </a:rPr>
              <a:t>iii)</a:t>
            </a:r>
            <a:r>
              <a:rPr sz="1800" b="1" spc="4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Folic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acid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analogues </a:t>
            </a:r>
            <a:r>
              <a:rPr sz="1800" b="1" dirty="0">
                <a:latin typeface="Times New Roman"/>
                <a:cs typeface="Times New Roman"/>
              </a:rPr>
              <a:t>eg.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Methotrexate: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01267" y="1664017"/>
            <a:ext cx="475361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eg.</a:t>
            </a:r>
            <a:r>
              <a:rPr sz="1800" b="1" spc="-8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Methotrexate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229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Azathioprine,</a:t>
            </a:r>
            <a:r>
              <a:rPr sz="1800" spc="1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calcium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folinate.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0200" y="2412912"/>
            <a:ext cx="9172575" cy="3940262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36</a:t>
            </a:fld>
            <a:endParaRPr spc="-25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79778" y="803846"/>
            <a:ext cx="7868920" cy="153289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2472055">
              <a:lnSpc>
                <a:spcPct val="100000"/>
              </a:lnSpc>
              <a:spcBef>
                <a:spcPts val="94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44"/>
              </a:spcBef>
            </a:pPr>
            <a:r>
              <a:rPr sz="1800" b="1" spc="-20" dirty="0">
                <a:latin typeface="Times New Roman"/>
                <a:cs typeface="Times New Roman"/>
              </a:rPr>
              <a:t>II)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Antimetabolites:</a:t>
            </a:r>
            <a:endParaRPr sz="1800">
              <a:latin typeface="Times New Roman"/>
              <a:cs typeface="Times New Roman"/>
            </a:endParaRPr>
          </a:p>
          <a:p>
            <a:pPr marL="412750" marR="622300" indent="-400685">
              <a:lnSpc>
                <a:spcPct val="135600"/>
              </a:lnSpc>
              <a:tabLst>
                <a:tab pos="2533650" algn="l"/>
              </a:tabLst>
            </a:pPr>
            <a:r>
              <a:rPr sz="1800" b="1" dirty="0">
                <a:latin typeface="Times New Roman"/>
                <a:cs typeface="Times New Roman"/>
              </a:rPr>
              <a:t>iii)</a:t>
            </a:r>
            <a:r>
              <a:rPr sz="1800" b="1" spc="4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Folic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acid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analogues</a:t>
            </a:r>
            <a:r>
              <a:rPr sz="1800" b="1" dirty="0">
                <a:latin typeface="Times New Roman"/>
                <a:cs typeface="Times New Roman"/>
              </a:rPr>
              <a:t>	: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eg.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Methotrexat</a:t>
            </a:r>
            <a:r>
              <a:rPr sz="1800" b="1" dirty="0">
                <a:latin typeface="Times New Roman"/>
                <a:cs typeface="Times New Roman"/>
              </a:rPr>
              <a:t>e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2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Azathioprine,</a:t>
            </a:r>
            <a:r>
              <a:rPr sz="1800" spc="9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calcium</a:t>
            </a:r>
            <a:r>
              <a:rPr sz="1800" b="1" spc="-6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folinate</a:t>
            </a:r>
            <a:r>
              <a:rPr sz="1800" spc="-10" dirty="0">
                <a:latin typeface="Times New Roman"/>
                <a:cs typeface="Times New Roman"/>
              </a:rPr>
              <a:t>. </a:t>
            </a:r>
            <a:r>
              <a:rPr sz="1800" b="1" dirty="0">
                <a:latin typeface="Times New Roman"/>
                <a:cs typeface="Times New Roman"/>
              </a:rPr>
              <a:t>eg.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calcium</a:t>
            </a:r>
            <a:r>
              <a:rPr sz="1800" b="1" spc="-8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folinate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(Covorin,</a:t>
            </a:r>
            <a:r>
              <a:rPr sz="1800" b="1" spc="6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Leucovorin)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9225" y="2418974"/>
            <a:ext cx="9621009" cy="39342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37</a:t>
            </a:fld>
            <a:endParaRPr spc="-25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1242" y="910653"/>
            <a:ext cx="10330815" cy="3361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4025" algn="ctr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127000">
              <a:lnSpc>
                <a:spcPct val="100000"/>
              </a:lnSpc>
              <a:spcBef>
                <a:spcPts val="1745"/>
              </a:spcBef>
            </a:pPr>
            <a:r>
              <a:rPr sz="1800" b="1" dirty="0">
                <a:latin typeface="Times New Roman"/>
                <a:cs typeface="Times New Roman"/>
              </a:rPr>
              <a:t>III)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Antibiotics:</a:t>
            </a:r>
            <a:endParaRPr sz="18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  <a:spcBef>
                <a:spcPts val="2050"/>
              </a:spcBef>
              <a:tabLst>
                <a:tab pos="650875" algn="l"/>
                <a:tab pos="286893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i)</a:t>
            </a:r>
            <a:r>
              <a:rPr sz="1800" b="1" dirty="0">
                <a:latin typeface="Times New Roman"/>
                <a:cs typeface="Times New Roman"/>
              </a:rPr>
              <a:t>	</a:t>
            </a:r>
            <a:r>
              <a:rPr sz="1800" b="1" spc="-10" dirty="0">
                <a:latin typeface="Times New Roman"/>
                <a:cs typeface="Times New Roman"/>
              </a:rPr>
              <a:t>Anthracyclines</a:t>
            </a:r>
            <a:r>
              <a:rPr sz="1800" b="1" dirty="0">
                <a:latin typeface="Times New Roman"/>
                <a:cs typeface="Times New Roman"/>
              </a:rPr>
              <a:t>	:</a:t>
            </a:r>
            <a:r>
              <a:rPr sz="1800" b="1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 Doxorubicin, Daunorubicin, Idarubicin, Mitoxntrone,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Epirubicin.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00">
              <a:latin typeface="Times New Roman"/>
              <a:cs typeface="Times New Roman"/>
            </a:endParaRPr>
          </a:p>
          <a:p>
            <a:pPr marL="297815" indent="-285115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297815" algn="l"/>
              </a:tabLst>
            </a:pPr>
            <a:r>
              <a:rPr sz="1800" dirty="0">
                <a:latin typeface="Times New Roman"/>
                <a:cs typeface="Times New Roman"/>
              </a:rPr>
              <a:t>Anthracyclines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are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large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complex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family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antibiotics.</a:t>
            </a:r>
            <a:endParaRPr sz="1800">
              <a:latin typeface="Times New Roman"/>
              <a:cs typeface="Times New Roman"/>
            </a:endParaRPr>
          </a:p>
          <a:p>
            <a:pPr marL="297815" indent="-285115">
              <a:lnSpc>
                <a:spcPct val="100000"/>
              </a:lnSpc>
              <a:spcBef>
                <a:spcPts val="2045"/>
              </a:spcBef>
              <a:buFont typeface="Wingdings"/>
              <a:buChar char=""/>
              <a:tabLst>
                <a:tab pos="297815" algn="l"/>
              </a:tabLst>
            </a:pPr>
            <a:r>
              <a:rPr sz="1800" dirty="0">
                <a:latin typeface="Times New Roman"/>
                <a:cs typeface="Times New Roman"/>
              </a:rPr>
              <a:t>They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occur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as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glycoside</a:t>
            </a:r>
            <a:r>
              <a:rPr sz="1800" spc="1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anthracyclinone.</a:t>
            </a:r>
            <a:endParaRPr sz="1800">
              <a:latin typeface="Times New Roman"/>
              <a:cs typeface="Times New Roman"/>
            </a:endParaRPr>
          </a:p>
          <a:p>
            <a:pPr marL="297815" marR="5080" indent="-285750">
              <a:lnSpc>
                <a:spcPct val="149400"/>
              </a:lnSpc>
              <a:spcBef>
                <a:spcPts val="1055"/>
              </a:spcBef>
              <a:buFont typeface="Wingdings"/>
              <a:buChar char=""/>
              <a:tabLst>
                <a:tab pos="297815" algn="l"/>
              </a:tabLst>
            </a:pP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glycosidic</a:t>
            </a:r>
            <a:r>
              <a:rPr sz="1800" spc="19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linkage</a:t>
            </a:r>
            <a:r>
              <a:rPr sz="1800" spc="1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usually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involves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7-hydroxyl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group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anthracyclinone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Symbol"/>
                <a:cs typeface="Symbol"/>
              </a:rPr>
              <a:t></a:t>
            </a:r>
            <a:r>
              <a:rPr sz="1800" dirty="0">
                <a:latin typeface="Times New Roman"/>
                <a:cs typeface="Times New Roman"/>
              </a:rPr>
              <a:t>-anomer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sugar </a:t>
            </a:r>
            <a:r>
              <a:rPr sz="1800" dirty="0">
                <a:latin typeface="Times New Roman"/>
                <a:cs typeface="Times New Roman"/>
              </a:rPr>
              <a:t>with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35" dirty="0">
                <a:latin typeface="Times New Roman"/>
                <a:cs typeface="Times New Roman"/>
              </a:rPr>
              <a:t>l-</a:t>
            </a:r>
            <a:r>
              <a:rPr sz="1800" spc="-10" dirty="0">
                <a:latin typeface="Times New Roman"/>
                <a:cs typeface="Times New Roman"/>
              </a:rPr>
              <a:t>configurations.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33700" y="4219575"/>
            <a:ext cx="7162800" cy="2200275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38</a:t>
            </a:fld>
            <a:endParaRPr spc="-25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1242" y="910653"/>
            <a:ext cx="9934575" cy="3400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00655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127000">
              <a:lnSpc>
                <a:spcPct val="100000"/>
              </a:lnSpc>
              <a:spcBef>
                <a:spcPts val="1745"/>
              </a:spcBef>
            </a:pPr>
            <a:r>
              <a:rPr sz="1800" b="1" dirty="0">
                <a:latin typeface="Times New Roman"/>
                <a:cs typeface="Times New Roman"/>
              </a:rPr>
              <a:t>III)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Antibiotics:</a:t>
            </a:r>
            <a:endParaRPr sz="18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  <a:spcBef>
                <a:spcPts val="2050"/>
              </a:spcBef>
              <a:tabLst>
                <a:tab pos="650875" algn="l"/>
                <a:tab pos="286893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i)</a:t>
            </a:r>
            <a:r>
              <a:rPr sz="1800" b="1" dirty="0">
                <a:latin typeface="Times New Roman"/>
                <a:cs typeface="Times New Roman"/>
              </a:rPr>
              <a:t>	</a:t>
            </a:r>
            <a:r>
              <a:rPr sz="1800" b="1" spc="-10" dirty="0">
                <a:latin typeface="Times New Roman"/>
                <a:cs typeface="Times New Roman"/>
              </a:rPr>
              <a:t>Anthracyclines</a:t>
            </a:r>
            <a:r>
              <a:rPr sz="1800" b="1" dirty="0">
                <a:latin typeface="Times New Roman"/>
                <a:cs typeface="Times New Roman"/>
              </a:rPr>
              <a:t>	:</a:t>
            </a:r>
            <a:r>
              <a:rPr sz="1800" b="1" spc="-6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eg.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Daunorubicin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,Doxorubicin,,</a:t>
            </a:r>
            <a:r>
              <a:rPr sz="1800" spc="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Idarubicin,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Mitoxntrone,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Epirubicin.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latin typeface="Times New Roman"/>
                <a:cs typeface="Times New Roman"/>
              </a:rPr>
              <a:t>eg.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Daunorubicin:</a:t>
            </a:r>
            <a:endParaRPr sz="18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1370"/>
              </a:spcBef>
              <a:buFont typeface="Wingdings"/>
              <a:buChar char=""/>
              <a:tabLst>
                <a:tab pos="354965" algn="l"/>
              </a:tabLst>
            </a:pPr>
            <a:r>
              <a:rPr sz="1800" dirty="0">
                <a:latin typeface="Times New Roman"/>
                <a:cs typeface="Times New Roman"/>
              </a:rPr>
              <a:t>Daunorubicin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is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obtained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by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fermentation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Streptomyces</a:t>
            </a:r>
            <a:r>
              <a:rPr sz="1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peucetius</a:t>
            </a:r>
            <a:r>
              <a:rPr sz="1800" spc="-10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297815" indent="-285115">
              <a:lnSpc>
                <a:spcPct val="100000"/>
              </a:lnSpc>
              <a:spcBef>
                <a:spcPts val="995"/>
              </a:spcBef>
              <a:buFont typeface="Wingdings"/>
              <a:buChar char=""/>
              <a:tabLst>
                <a:tab pos="297815" algn="l"/>
              </a:tabLst>
            </a:pPr>
            <a:r>
              <a:rPr sz="1800" dirty="0">
                <a:latin typeface="Times New Roman"/>
                <a:cs typeface="Times New Roman"/>
              </a:rPr>
              <a:t>It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glycoside</a:t>
            </a:r>
            <a:r>
              <a:rPr sz="1800" spc="1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formed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between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daunomycinoma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L-</a:t>
            </a:r>
            <a:r>
              <a:rPr sz="1800" spc="-10" dirty="0">
                <a:latin typeface="Times New Roman"/>
                <a:cs typeface="Times New Roman"/>
              </a:rPr>
              <a:t>daunosamine.</a:t>
            </a:r>
            <a:endParaRPr sz="1800">
              <a:latin typeface="Times New Roman"/>
              <a:cs typeface="Times New Roman"/>
            </a:endParaRPr>
          </a:p>
          <a:p>
            <a:pPr marL="297815" marR="5080" indent="-285750">
              <a:lnSpc>
                <a:spcPct val="101000"/>
              </a:lnSpc>
              <a:spcBef>
                <a:spcPts val="969"/>
              </a:spcBef>
              <a:buFont typeface="Wingdings"/>
              <a:buChar char=""/>
              <a:tabLst>
                <a:tab pos="297815" algn="l"/>
              </a:tabLst>
            </a:pPr>
            <a:r>
              <a:rPr sz="1800" dirty="0">
                <a:latin typeface="Times New Roman"/>
                <a:cs typeface="Times New Roman"/>
              </a:rPr>
              <a:t>Hydroxylation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Daunorubicin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gives</a:t>
            </a:r>
            <a:r>
              <a:rPr sz="1800" spc="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daunorubinol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active metabolite.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It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intercalates</a:t>
            </a:r>
            <a:r>
              <a:rPr sz="1800" spc="-1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DNA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inhibits tropoisomerase-</a:t>
            </a:r>
            <a:r>
              <a:rPr sz="1800" spc="-25" dirty="0">
                <a:latin typeface="Times New Roman"/>
                <a:cs typeface="Times New Roman"/>
              </a:rPr>
              <a:t>II.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7974" y="4467225"/>
            <a:ext cx="10030575" cy="186763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39</a:t>
            </a:fld>
            <a:endParaRPr spc="-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4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4168140" y="901128"/>
            <a:ext cx="4522470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30" dirty="0">
                <a:latin typeface="Times New Roman"/>
                <a:cs typeface="Times New Roman"/>
              </a:rPr>
              <a:t>CLASSIFICATION</a:t>
            </a:r>
            <a:r>
              <a:rPr sz="1500" b="1" spc="185" dirty="0">
                <a:latin typeface="Times New Roman"/>
                <a:cs typeface="Times New Roman"/>
              </a:rPr>
              <a:t> </a:t>
            </a:r>
            <a:r>
              <a:rPr sz="1500" b="1" dirty="0">
                <a:latin typeface="Times New Roman"/>
                <a:cs typeface="Times New Roman"/>
              </a:rPr>
              <a:t>OF</a:t>
            </a:r>
            <a:r>
              <a:rPr sz="1500" b="1" spc="-170" dirty="0">
                <a:latin typeface="Times New Roman"/>
                <a:cs typeface="Times New Roman"/>
              </a:rPr>
              <a:t> </a:t>
            </a:r>
            <a:r>
              <a:rPr sz="1500" b="1" spc="-25" dirty="0">
                <a:latin typeface="Times New Roman"/>
                <a:cs typeface="Times New Roman"/>
              </a:rPr>
              <a:t>ANTINEOPLASTIC</a:t>
            </a:r>
            <a:r>
              <a:rPr sz="1500" b="1" spc="155" dirty="0">
                <a:latin typeface="Times New Roman"/>
                <a:cs typeface="Times New Roman"/>
              </a:rPr>
              <a:t> </a:t>
            </a:r>
            <a:r>
              <a:rPr sz="1500" b="1" spc="-10" dirty="0">
                <a:latin typeface="Times New Roman"/>
                <a:cs typeface="Times New Roman"/>
              </a:rPr>
              <a:t>AGENTS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46492" y="1521459"/>
            <a:ext cx="7849870" cy="20091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9079" indent="-246379">
              <a:lnSpc>
                <a:spcPct val="100000"/>
              </a:lnSpc>
              <a:spcBef>
                <a:spcPts val="100"/>
              </a:spcBef>
              <a:buClr>
                <a:srgbClr val="000000"/>
              </a:buClr>
              <a:buAutoNum type="romanUcParenR" startAt="2"/>
              <a:tabLst>
                <a:tab pos="259079" algn="l"/>
              </a:tabLst>
            </a:pPr>
            <a:r>
              <a:rPr sz="15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Antimetabolites:</a:t>
            </a:r>
            <a:endParaRPr sz="1500">
              <a:latin typeface="Times New Roman"/>
              <a:cs typeface="Times New Roman"/>
            </a:endParaRPr>
          </a:p>
          <a:p>
            <a:pPr marL="508634" lvl="1" indent="-306070">
              <a:lnSpc>
                <a:spcPct val="100000"/>
              </a:lnSpc>
              <a:spcBef>
                <a:spcPts val="1425"/>
              </a:spcBef>
              <a:buAutoNum type="romanLcParenR"/>
              <a:tabLst>
                <a:tab pos="508634" algn="l"/>
              </a:tabLst>
            </a:pPr>
            <a:r>
              <a:rPr sz="1500" b="1" spc="-20" dirty="0">
                <a:latin typeface="Times New Roman"/>
                <a:cs typeface="Times New Roman"/>
              </a:rPr>
              <a:t>Pyrimidine</a:t>
            </a:r>
            <a:r>
              <a:rPr sz="1500" b="1" spc="160" dirty="0">
                <a:latin typeface="Times New Roman"/>
                <a:cs typeface="Times New Roman"/>
              </a:rPr>
              <a:t> </a:t>
            </a:r>
            <a:r>
              <a:rPr sz="1500" b="1" dirty="0">
                <a:latin typeface="Times New Roman"/>
                <a:cs typeface="Times New Roman"/>
              </a:rPr>
              <a:t>analogues</a:t>
            </a:r>
            <a:r>
              <a:rPr sz="1500" b="1" spc="50" dirty="0">
                <a:latin typeface="Times New Roman"/>
                <a:cs typeface="Times New Roman"/>
              </a:rPr>
              <a:t> </a:t>
            </a:r>
            <a:r>
              <a:rPr sz="1500" b="1" dirty="0">
                <a:latin typeface="Times New Roman"/>
                <a:cs typeface="Times New Roman"/>
              </a:rPr>
              <a:t>:</a:t>
            </a:r>
            <a:r>
              <a:rPr sz="1500" b="1" spc="-9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eg.</a:t>
            </a:r>
            <a:r>
              <a:rPr sz="1500" spc="-8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Fluorouracil,</a:t>
            </a:r>
            <a:r>
              <a:rPr sz="1500" spc="-8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Cytarabine,</a:t>
            </a:r>
            <a:r>
              <a:rPr sz="1500" spc="3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Floxuridine,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Capecitabine,</a:t>
            </a:r>
            <a:r>
              <a:rPr sz="1500" spc="-8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Gemcitabine.</a:t>
            </a:r>
            <a:endParaRPr sz="15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Font typeface="Times New Roman"/>
              <a:buAutoNum type="romanLcParenR"/>
            </a:pPr>
            <a:endParaRPr sz="1500">
              <a:latin typeface="Times New Roman"/>
              <a:cs typeface="Times New Roman"/>
            </a:endParaRPr>
          </a:p>
          <a:p>
            <a:pPr marL="516890" lvl="1" indent="-314325">
              <a:lnSpc>
                <a:spcPct val="100000"/>
              </a:lnSpc>
              <a:buAutoNum type="romanLcParenR"/>
              <a:tabLst>
                <a:tab pos="516890" algn="l"/>
                <a:tab pos="2300605" algn="l"/>
              </a:tabLst>
            </a:pPr>
            <a:r>
              <a:rPr sz="1500" b="1" spc="-25" dirty="0">
                <a:latin typeface="Times New Roman"/>
                <a:cs typeface="Times New Roman"/>
              </a:rPr>
              <a:t>Purine</a:t>
            </a:r>
            <a:r>
              <a:rPr sz="1500" b="1" spc="60" dirty="0">
                <a:latin typeface="Times New Roman"/>
                <a:cs typeface="Times New Roman"/>
              </a:rPr>
              <a:t> </a:t>
            </a:r>
            <a:r>
              <a:rPr sz="1500" b="1" spc="-10" dirty="0">
                <a:latin typeface="Times New Roman"/>
                <a:cs typeface="Times New Roman"/>
              </a:rPr>
              <a:t>analogues</a:t>
            </a:r>
            <a:r>
              <a:rPr sz="1500" b="1" dirty="0">
                <a:latin typeface="Times New Roman"/>
                <a:cs typeface="Times New Roman"/>
              </a:rPr>
              <a:t>	:</a:t>
            </a:r>
            <a:r>
              <a:rPr sz="1500" b="1" spc="-9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eg.</a:t>
            </a:r>
            <a:r>
              <a:rPr sz="1500" spc="-5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Thioguanine,</a:t>
            </a:r>
            <a:r>
              <a:rPr sz="1500" spc="16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Mercaptopurine,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Fludarabine,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Pentostatin,</a:t>
            </a:r>
            <a:r>
              <a:rPr sz="1500" spc="4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Cladribine.</a:t>
            </a:r>
            <a:endParaRPr sz="15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Font typeface="Times New Roman"/>
              <a:buAutoNum type="romanLcParenR"/>
            </a:pPr>
            <a:endParaRPr sz="1500">
              <a:latin typeface="Times New Roman"/>
              <a:cs typeface="Times New Roman"/>
            </a:endParaRPr>
          </a:p>
          <a:p>
            <a:pPr marL="514984" lvl="1" indent="-312420">
              <a:lnSpc>
                <a:spcPct val="100000"/>
              </a:lnSpc>
              <a:buAutoNum type="romanLcParenR"/>
              <a:tabLst>
                <a:tab pos="514984" algn="l"/>
                <a:tab pos="2299970" algn="l"/>
              </a:tabLst>
            </a:pPr>
            <a:r>
              <a:rPr sz="1500" b="1" dirty="0">
                <a:latin typeface="Times New Roman"/>
                <a:cs typeface="Times New Roman"/>
              </a:rPr>
              <a:t>Folic</a:t>
            </a:r>
            <a:r>
              <a:rPr sz="1500" b="1" spc="25" dirty="0">
                <a:latin typeface="Times New Roman"/>
                <a:cs typeface="Times New Roman"/>
              </a:rPr>
              <a:t> </a:t>
            </a:r>
            <a:r>
              <a:rPr sz="1500" b="1" dirty="0">
                <a:latin typeface="Times New Roman"/>
                <a:cs typeface="Times New Roman"/>
              </a:rPr>
              <a:t>acid</a:t>
            </a:r>
            <a:r>
              <a:rPr sz="1500" b="1" spc="-40" dirty="0">
                <a:latin typeface="Times New Roman"/>
                <a:cs typeface="Times New Roman"/>
              </a:rPr>
              <a:t> </a:t>
            </a:r>
            <a:r>
              <a:rPr sz="1500" b="1" spc="-10" dirty="0">
                <a:latin typeface="Times New Roman"/>
                <a:cs typeface="Times New Roman"/>
              </a:rPr>
              <a:t>analogues</a:t>
            </a:r>
            <a:r>
              <a:rPr sz="1500" b="1" dirty="0">
                <a:latin typeface="Times New Roman"/>
                <a:cs typeface="Times New Roman"/>
              </a:rPr>
              <a:t>	:</a:t>
            </a:r>
            <a:r>
              <a:rPr sz="1500" b="1" spc="-2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eg.</a:t>
            </a:r>
            <a:r>
              <a:rPr sz="1500" spc="25" dirty="0">
                <a:latin typeface="Times New Roman"/>
                <a:cs typeface="Times New Roman"/>
              </a:rPr>
              <a:t> </a:t>
            </a:r>
            <a:r>
              <a:rPr sz="1500" spc="-20" dirty="0">
                <a:latin typeface="Times New Roman"/>
                <a:cs typeface="Times New Roman"/>
              </a:rPr>
              <a:t>Methotrexate,</a:t>
            </a:r>
            <a:r>
              <a:rPr sz="1500" spc="9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Azathioprine,</a:t>
            </a:r>
            <a:r>
              <a:rPr sz="1500" spc="9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calcium</a:t>
            </a:r>
            <a:r>
              <a:rPr sz="1500" spc="-8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folinate.</a:t>
            </a:r>
            <a:endParaRPr sz="15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Font typeface="Times New Roman"/>
              <a:buAutoNum type="romanLcParenR"/>
            </a:pPr>
            <a:endParaRPr sz="1500">
              <a:latin typeface="Times New Roman"/>
              <a:cs typeface="Times New Roman"/>
            </a:endParaRPr>
          </a:p>
          <a:p>
            <a:pPr marL="334010" indent="-321310">
              <a:lnSpc>
                <a:spcPct val="100000"/>
              </a:lnSpc>
              <a:buClr>
                <a:srgbClr val="000000"/>
              </a:buClr>
              <a:buAutoNum type="romanUcParenR" startAt="2"/>
              <a:tabLst>
                <a:tab pos="334010" algn="l"/>
              </a:tabLst>
            </a:pPr>
            <a:r>
              <a:rPr sz="15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Antibiotics: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36928" y="3724211"/>
            <a:ext cx="1466215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0985" algn="l"/>
              </a:tabLst>
            </a:pPr>
            <a:r>
              <a:rPr sz="1500" b="1" spc="-25" dirty="0">
                <a:latin typeface="Times New Roman"/>
                <a:cs typeface="Times New Roman"/>
              </a:rPr>
              <a:t>i)</a:t>
            </a:r>
            <a:r>
              <a:rPr sz="1500" b="1" dirty="0">
                <a:latin typeface="Times New Roman"/>
                <a:cs typeface="Times New Roman"/>
              </a:rPr>
              <a:t>	</a:t>
            </a:r>
            <a:r>
              <a:rPr sz="1500" b="1" spc="-25" dirty="0">
                <a:latin typeface="Times New Roman"/>
                <a:cs typeface="Times New Roman"/>
              </a:rPr>
              <a:t>Anthracyclines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40012" y="3724211"/>
            <a:ext cx="5367655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latin typeface="Times New Roman"/>
                <a:cs typeface="Times New Roman"/>
              </a:rPr>
              <a:t>:</a:t>
            </a:r>
            <a:r>
              <a:rPr sz="1500" b="1" spc="-9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eg.</a:t>
            </a:r>
            <a:r>
              <a:rPr sz="1500" spc="-9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Doxorubicin,</a:t>
            </a:r>
            <a:r>
              <a:rPr sz="1500" spc="3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Daunorubicin,</a:t>
            </a:r>
            <a:r>
              <a:rPr sz="1500" spc="9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Idarubicin,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Mitoxntrone,</a:t>
            </a:r>
            <a:r>
              <a:rPr sz="1500" spc="15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Epirubicin.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36928" y="4163123"/>
            <a:ext cx="1132840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latin typeface="Times New Roman"/>
                <a:cs typeface="Times New Roman"/>
              </a:rPr>
              <a:t>ii)</a:t>
            </a:r>
            <a:r>
              <a:rPr sz="1500" b="1" spc="385" dirty="0">
                <a:latin typeface="Times New Roman"/>
                <a:cs typeface="Times New Roman"/>
              </a:rPr>
              <a:t> </a:t>
            </a:r>
            <a:r>
              <a:rPr sz="1500" b="1" spc="-10" dirty="0">
                <a:latin typeface="Times New Roman"/>
                <a:cs typeface="Times New Roman"/>
              </a:rPr>
              <a:t>Bleomycin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405235" y="4163123"/>
            <a:ext cx="1833880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latin typeface="Times New Roman"/>
                <a:cs typeface="Times New Roman"/>
              </a:rPr>
              <a:t>:</a:t>
            </a:r>
            <a:r>
              <a:rPr sz="1500" b="1" spc="-2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eg.</a:t>
            </a:r>
            <a:r>
              <a:rPr sz="1500" spc="2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Bleomycin</a:t>
            </a:r>
            <a:r>
              <a:rPr sz="1500" spc="2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sulfate.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89303" y="4611306"/>
            <a:ext cx="1198880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latin typeface="Times New Roman"/>
                <a:cs typeface="Times New Roman"/>
              </a:rPr>
              <a:t>iii)</a:t>
            </a:r>
            <a:r>
              <a:rPr sz="1500" b="1" spc="345" dirty="0">
                <a:latin typeface="Times New Roman"/>
                <a:cs typeface="Times New Roman"/>
              </a:rPr>
              <a:t> </a:t>
            </a:r>
            <a:r>
              <a:rPr sz="1500" b="1" spc="-25" dirty="0">
                <a:latin typeface="Times New Roman"/>
                <a:cs typeface="Times New Roman"/>
              </a:rPr>
              <a:t>Mitomycin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94408" y="4611306"/>
            <a:ext cx="1474470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latin typeface="Times New Roman"/>
                <a:cs typeface="Times New Roman"/>
              </a:rPr>
              <a:t>:</a:t>
            </a:r>
            <a:r>
              <a:rPr sz="1500" b="1" spc="-3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eg.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Mitomycin</a:t>
            </a:r>
            <a:r>
              <a:rPr sz="1500" spc="55" dirty="0">
                <a:latin typeface="Times New Roman"/>
                <a:cs typeface="Times New Roman"/>
              </a:rPr>
              <a:t> </a:t>
            </a:r>
            <a:r>
              <a:rPr sz="1500" spc="-25" dirty="0">
                <a:latin typeface="Times New Roman"/>
                <a:cs typeface="Times New Roman"/>
              </a:rPr>
              <a:t>C.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89303" y="5059616"/>
            <a:ext cx="1426845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latin typeface="Times New Roman"/>
                <a:cs typeface="Times New Roman"/>
              </a:rPr>
              <a:t>iv)</a:t>
            </a:r>
            <a:r>
              <a:rPr sz="1500" b="1" spc="350" dirty="0">
                <a:latin typeface="Times New Roman"/>
                <a:cs typeface="Times New Roman"/>
              </a:rPr>
              <a:t> </a:t>
            </a:r>
            <a:r>
              <a:rPr sz="1500" b="1" spc="-20" dirty="0">
                <a:latin typeface="Times New Roman"/>
                <a:cs typeface="Times New Roman"/>
              </a:rPr>
              <a:t>Dectinomycin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84391" y="5059616"/>
            <a:ext cx="2920365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latin typeface="Times New Roman"/>
                <a:cs typeface="Times New Roman"/>
              </a:rPr>
              <a:t>:</a:t>
            </a:r>
            <a:r>
              <a:rPr sz="1500" b="1" spc="-9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eg.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Dectinimycin</a:t>
            </a:r>
            <a:r>
              <a:rPr sz="1500" spc="13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or</a:t>
            </a:r>
            <a:r>
              <a:rPr sz="1500" spc="-12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Actinomycin</a:t>
            </a:r>
            <a:r>
              <a:rPr sz="1500" spc="195" dirty="0">
                <a:latin typeface="Times New Roman"/>
                <a:cs typeface="Times New Roman"/>
              </a:rPr>
              <a:t> </a:t>
            </a:r>
            <a:r>
              <a:rPr sz="1500" spc="-25" dirty="0">
                <a:latin typeface="Times New Roman"/>
                <a:cs typeface="Times New Roman"/>
              </a:rPr>
              <a:t>D.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36928" y="5507990"/>
            <a:ext cx="1151890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latin typeface="Times New Roman"/>
                <a:cs typeface="Times New Roman"/>
              </a:rPr>
              <a:t>v)</a:t>
            </a:r>
            <a:r>
              <a:rPr sz="1500" b="1" spc="400" dirty="0">
                <a:latin typeface="Times New Roman"/>
                <a:cs typeface="Times New Roman"/>
              </a:rPr>
              <a:t> </a:t>
            </a:r>
            <a:r>
              <a:rPr sz="1500" b="1" spc="-25" dirty="0">
                <a:latin typeface="Times New Roman"/>
                <a:cs typeface="Times New Roman"/>
              </a:rPr>
              <a:t>Plicamycin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395696" y="5507990"/>
            <a:ext cx="1405890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latin typeface="Times New Roman"/>
                <a:cs typeface="Times New Roman"/>
              </a:rPr>
              <a:t>:</a:t>
            </a:r>
            <a:r>
              <a:rPr sz="1500" b="1" spc="-8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eg.</a:t>
            </a:r>
            <a:r>
              <a:rPr sz="1500" spc="30" dirty="0">
                <a:latin typeface="Times New Roman"/>
                <a:cs typeface="Times New Roman"/>
              </a:rPr>
              <a:t> </a:t>
            </a:r>
            <a:r>
              <a:rPr sz="1500" spc="-30" dirty="0">
                <a:latin typeface="Times New Roman"/>
                <a:cs typeface="Times New Roman"/>
              </a:rPr>
              <a:t>Mithramycin.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lang="en-US" spc="-1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65542" y="910653"/>
            <a:ext cx="7983220" cy="796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86355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45"/>
              </a:spcBef>
            </a:pPr>
            <a:r>
              <a:rPr sz="1800" b="1" dirty="0">
                <a:latin typeface="Times New Roman"/>
                <a:cs typeface="Times New Roman"/>
              </a:rPr>
              <a:t>III)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Antibiotics: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94078" y="1940877"/>
            <a:ext cx="1799589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07975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i)</a:t>
            </a:r>
            <a:r>
              <a:rPr sz="1800" b="1" dirty="0">
                <a:latin typeface="Times New Roman"/>
                <a:cs typeface="Times New Roman"/>
              </a:rPr>
              <a:t>	</a:t>
            </a:r>
            <a:r>
              <a:rPr sz="1800" b="1" spc="-10" dirty="0">
                <a:latin typeface="Times New Roman"/>
                <a:cs typeface="Times New Roman"/>
              </a:rPr>
              <a:t>Anthracyclines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08001" y="1940877"/>
            <a:ext cx="651573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eg.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Daunorubicin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b="1" dirty="0">
                <a:latin typeface="Times New Roman"/>
                <a:cs typeface="Times New Roman"/>
              </a:rPr>
              <a:t>Doxorubicin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Idarubicin,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Mitoxntrone,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Epirubicin.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94078" y="2484437"/>
            <a:ext cx="17151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eg.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Doxorubicin </a:t>
            </a:r>
            <a:r>
              <a:rPr sz="1800" b="1" spc="-50" dirty="0"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0150" y="2895600"/>
            <a:ext cx="9558526" cy="32956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40</a:t>
            </a:fld>
            <a:endParaRPr spc="-25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65542" y="910653"/>
            <a:ext cx="7983220" cy="796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86355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45"/>
              </a:spcBef>
            </a:pPr>
            <a:r>
              <a:rPr sz="1800" b="1" dirty="0">
                <a:latin typeface="Times New Roman"/>
                <a:cs typeface="Times New Roman"/>
              </a:rPr>
              <a:t>III)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Antibiotics: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94078" y="1940877"/>
            <a:ext cx="1799589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07975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i)</a:t>
            </a:r>
            <a:r>
              <a:rPr sz="1800" b="1" dirty="0">
                <a:latin typeface="Times New Roman"/>
                <a:cs typeface="Times New Roman"/>
              </a:rPr>
              <a:t>	</a:t>
            </a:r>
            <a:r>
              <a:rPr sz="1800" b="1" spc="-10" dirty="0">
                <a:latin typeface="Times New Roman"/>
                <a:cs typeface="Times New Roman"/>
              </a:rPr>
              <a:t>Anthracyclines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08001" y="1940877"/>
            <a:ext cx="65678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-6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eg.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Daunorubicin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,Doxorubicin,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Idarubicin,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Mitoxntrone,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Epirubicin</a:t>
            </a:r>
            <a:r>
              <a:rPr sz="1800" spc="-10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94078" y="2484437"/>
            <a:ext cx="15430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eg.</a:t>
            </a:r>
            <a:r>
              <a:rPr sz="1800" b="1" spc="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Epirubicin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b="1" spc="-50" dirty="0"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2054" y="2895600"/>
            <a:ext cx="9822195" cy="3453001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41</a:t>
            </a:fld>
            <a:endParaRPr spc="-25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65542" y="910653"/>
            <a:ext cx="7983220" cy="796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86355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45"/>
              </a:spcBef>
            </a:pPr>
            <a:r>
              <a:rPr sz="1800" b="1" dirty="0">
                <a:latin typeface="Times New Roman"/>
                <a:cs typeface="Times New Roman"/>
              </a:rPr>
              <a:t>III)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Antibiotics: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94078" y="1940877"/>
            <a:ext cx="1799589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07975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i)</a:t>
            </a:r>
            <a:r>
              <a:rPr sz="1800" b="1" dirty="0">
                <a:latin typeface="Times New Roman"/>
                <a:cs typeface="Times New Roman"/>
              </a:rPr>
              <a:t>	</a:t>
            </a:r>
            <a:r>
              <a:rPr sz="1800" b="1" spc="-10" dirty="0">
                <a:latin typeface="Times New Roman"/>
                <a:cs typeface="Times New Roman"/>
              </a:rPr>
              <a:t>Anthracyclines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08001" y="1940877"/>
            <a:ext cx="666178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-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eg.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Daunorubicin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,Doxorubicin,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Idarubicin,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Mitoxantrone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1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Epirubicin.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94078" y="2484437"/>
            <a:ext cx="183705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eg.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Mitoxantrone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spc="-50" dirty="0"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81175" y="2828925"/>
            <a:ext cx="9048750" cy="331470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42</a:t>
            </a:fld>
            <a:endParaRPr spc="-25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65542" y="910653"/>
            <a:ext cx="7983220" cy="796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86355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45"/>
              </a:spcBef>
            </a:pPr>
            <a:r>
              <a:rPr sz="1800" b="1" dirty="0">
                <a:latin typeface="Times New Roman"/>
                <a:cs typeface="Times New Roman"/>
              </a:rPr>
              <a:t>III)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Antibiotics: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08760" y="1940877"/>
            <a:ext cx="137033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ii)</a:t>
            </a:r>
            <a:r>
              <a:rPr sz="1800" b="1" spc="4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Bleomycin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93472" y="1940877"/>
            <a:ext cx="221805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Bleomycin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sulfate.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1550" y="2590800"/>
            <a:ext cx="9619488" cy="2381250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43</a:t>
            </a:fld>
            <a:endParaRPr spc="-25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65542" y="910653"/>
            <a:ext cx="7983220" cy="796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86355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45"/>
              </a:spcBef>
            </a:pPr>
            <a:r>
              <a:rPr sz="1800" b="1" dirty="0">
                <a:latin typeface="Times New Roman"/>
                <a:cs typeface="Times New Roman"/>
              </a:rPr>
              <a:t>III)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Antibiotics: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08760" y="1940877"/>
            <a:ext cx="137033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ii)</a:t>
            </a:r>
            <a:r>
              <a:rPr sz="1800" b="1" spc="4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Bleomycin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93472" y="1940877"/>
            <a:ext cx="221805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Bleomycin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sulfate.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9299" y="2438400"/>
            <a:ext cx="8315341" cy="3914775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44</a:t>
            </a:fld>
            <a:endParaRPr spc="-25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65542" y="910653"/>
            <a:ext cx="7983220" cy="796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86355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45"/>
              </a:spcBef>
            </a:pPr>
            <a:r>
              <a:rPr sz="1800" b="1" dirty="0">
                <a:latin typeface="Times New Roman"/>
                <a:cs typeface="Times New Roman"/>
              </a:rPr>
              <a:t>III)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Antibiotics: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08760" y="1940877"/>
            <a:ext cx="14751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iii)</a:t>
            </a:r>
            <a:r>
              <a:rPr sz="1800" b="1" spc="43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Mitomycin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40594" y="1940877"/>
            <a:ext cx="177228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Mitomycin </a:t>
            </a:r>
            <a:r>
              <a:rPr sz="1800" spc="-25" dirty="0">
                <a:latin typeface="Times New Roman"/>
                <a:cs typeface="Times New Roman"/>
              </a:rPr>
              <a:t>C.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4900" y="2495550"/>
            <a:ext cx="9639300" cy="3762375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45</a:t>
            </a:fld>
            <a:endParaRPr spc="-25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65542" y="910653"/>
            <a:ext cx="7983220" cy="796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86355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45"/>
              </a:spcBef>
            </a:pPr>
            <a:r>
              <a:rPr sz="1800" b="1" dirty="0">
                <a:latin typeface="Times New Roman"/>
                <a:cs typeface="Times New Roman"/>
              </a:rPr>
              <a:t>III)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Antibiotics: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08760" y="1940877"/>
            <a:ext cx="14751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iii)</a:t>
            </a:r>
            <a:r>
              <a:rPr sz="1800" b="1" spc="43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Mitomycin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40594" y="1940877"/>
            <a:ext cx="177228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Mitomycin </a:t>
            </a:r>
            <a:r>
              <a:rPr sz="1800" spc="-25" dirty="0">
                <a:latin typeface="Times New Roman"/>
                <a:cs typeface="Times New Roman"/>
              </a:rPr>
              <a:t>C.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5400" y="3097718"/>
            <a:ext cx="9441157" cy="2329631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46</a:t>
            </a:fld>
            <a:endParaRPr spc="-25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55634" y="910653"/>
            <a:ext cx="6009640" cy="796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6265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45"/>
              </a:spcBef>
              <a:tabLst>
                <a:tab pos="2524760" algn="l"/>
              </a:tabLst>
            </a:pPr>
            <a:r>
              <a:rPr sz="1800" b="1" dirty="0">
                <a:latin typeface="Times New Roman"/>
                <a:cs typeface="Times New Roman"/>
              </a:rPr>
              <a:t>iv)</a:t>
            </a:r>
            <a:r>
              <a:rPr sz="1800" b="1" spc="38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Dectinomycin</a:t>
            </a:r>
            <a:r>
              <a:rPr sz="1800" b="1" dirty="0">
                <a:latin typeface="Times New Roman"/>
                <a:cs typeface="Times New Roman"/>
              </a:rPr>
              <a:t>	: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Dectinimycin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or</a:t>
            </a:r>
            <a:r>
              <a:rPr sz="1800" spc="-11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Actinomycin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D.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5542" y="1406461"/>
            <a:ext cx="155765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III)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Antibiotics: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57500" y="1866900"/>
            <a:ext cx="6477000" cy="4486275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47</a:t>
            </a:fld>
            <a:endParaRPr spc="-25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48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051242" y="882078"/>
            <a:ext cx="10392410" cy="512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065" algn="ctr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631190" indent="-561340">
              <a:lnSpc>
                <a:spcPct val="100000"/>
              </a:lnSpc>
              <a:spcBef>
                <a:spcPts val="1595"/>
              </a:spcBef>
              <a:buAutoNum type="romanUcParenR" startAt="4"/>
              <a:tabLst>
                <a:tab pos="631190" algn="l"/>
              </a:tabLst>
            </a:pPr>
            <a:r>
              <a:rPr sz="1800" b="1" dirty="0">
                <a:latin typeface="Times New Roman"/>
                <a:cs typeface="Times New Roman"/>
              </a:rPr>
              <a:t>Plant</a:t>
            </a:r>
            <a:r>
              <a:rPr sz="1800" b="1" spc="-7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products:</a:t>
            </a:r>
            <a:endParaRPr sz="1800">
              <a:latin typeface="Times New Roman"/>
              <a:cs typeface="Times New Roman"/>
            </a:endParaRPr>
          </a:p>
          <a:p>
            <a:pPr marL="717550" lvl="1" indent="-362585">
              <a:lnSpc>
                <a:spcPct val="100000"/>
              </a:lnSpc>
              <a:spcBef>
                <a:spcPts val="1820"/>
              </a:spcBef>
              <a:buAutoNum type="romanLcParenR"/>
              <a:tabLst>
                <a:tab pos="717550" algn="l"/>
                <a:tab pos="2898140" algn="l"/>
              </a:tabLst>
            </a:pPr>
            <a:r>
              <a:rPr sz="1800" b="1" dirty="0">
                <a:latin typeface="Times New Roman"/>
                <a:cs typeface="Times New Roman"/>
              </a:rPr>
              <a:t>Vinca</a:t>
            </a:r>
            <a:r>
              <a:rPr sz="1800" b="1" spc="-9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alkaloids</a:t>
            </a:r>
            <a:r>
              <a:rPr sz="1800" b="1" dirty="0">
                <a:latin typeface="Times New Roman"/>
                <a:cs typeface="Times New Roman"/>
              </a:rPr>
              <a:t>	:</a:t>
            </a:r>
            <a:r>
              <a:rPr sz="1800" b="1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Vincristine,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Vinblastine,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Vinorelbine.</a:t>
            </a:r>
            <a:endParaRPr sz="18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1895"/>
              </a:spcBef>
              <a:buFont typeface="Wingdings"/>
              <a:buChar char=""/>
              <a:tabLst>
                <a:tab pos="354965" algn="l"/>
              </a:tabLst>
            </a:pPr>
            <a:r>
              <a:rPr sz="1800" spc="-10" dirty="0">
                <a:latin typeface="Times New Roman"/>
                <a:cs typeface="Times New Roman"/>
              </a:rPr>
              <a:t>Vinca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alkaloids</a:t>
            </a:r>
            <a:r>
              <a:rPr sz="1800" spc="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are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important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antitumor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agents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from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plants.</a:t>
            </a:r>
            <a:endParaRPr sz="18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1900"/>
              </a:spcBef>
              <a:buFont typeface="Wingdings"/>
              <a:buChar char=""/>
              <a:tabLst>
                <a:tab pos="354965" algn="l"/>
              </a:tabLst>
            </a:pP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compounds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are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isolated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from the</a:t>
            </a:r>
            <a:r>
              <a:rPr sz="1800" spc="-10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periwinkle</a:t>
            </a:r>
            <a:r>
              <a:rPr sz="1800" b="1" spc="-7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Catharanthus</a:t>
            </a:r>
            <a:r>
              <a:rPr sz="1800" b="1" spc="9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rosea</a:t>
            </a:r>
            <a:r>
              <a:rPr sz="1800" b="1" spc="-10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(Vinca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rosea)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50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1820"/>
              </a:spcBef>
              <a:buFont typeface="Wingdings"/>
              <a:buChar char=""/>
              <a:tabLst>
                <a:tab pos="354965" algn="l"/>
              </a:tabLst>
            </a:pPr>
            <a:r>
              <a:rPr sz="1800" dirty="0">
                <a:latin typeface="Times New Roman"/>
                <a:cs typeface="Times New Roman"/>
              </a:rPr>
              <a:t>They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are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composed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two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multi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ringed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units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Vidoline</a:t>
            </a:r>
            <a:r>
              <a:rPr sz="1800" spc="1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Catharanthine.</a:t>
            </a:r>
            <a:endParaRPr sz="18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1895"/>
              </a:spcBef>
              <a:buFont typeface="Wingdings"/>
              <a:buChar char=""/>
              <a:tabLst>
                <a:tab pos="354965" algn="l"/>
              </a:tabLst>
            </a:pPr>
            <a:r>
              <a:rPr sz="1800" spc="-10" dirty="0">
                <a:latin typeface="Times New Roman"/>
                <a:cs typeface="Times New Roman"/>
              </a:rPr>
              <a:t>Vinblastine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inhibits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tubulin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polymerization</a:t>
            </a:r>
            <a:r>
              <a:rPr sz="1800" spc="1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-1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it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binds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between</a:t>
            </a:r>
            <a:r>
              <a:rPr sz="1800" spc="-15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Symbol"/>
                <a:cs typeface="Symbol"/>
              </a:rPr>
              <a:t></a:t>
            </a:r>
            <a:r>
              <a:rPr sz="1800" spc="-25" dirty="0">
                <a:latin typeface="Times New Roman"/>
                <a:cs typeface="Times New Roman"/>
              </a:rPr>
              <a:t>-</a:t>
            </a:r>
            <a:r>
              <a:rPr sz="1800" dirty="0">
                <a:latin typeface="Times New Roman"/>
                <a:cs typeface="Times New Roman"/>
              </a:rPr>
              <a:t>tubulin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-114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β-</a:t>
            </a:r>
            <a:r>
              <a:rPr sz="1800" spc="-10" dirty="0">
                <a:latin typeface="Times New Roman"/>
                <a:cs typeface="Times New Roman"/>
              </a:rPr>
              <a:t>tubulin.</a:t>
            </a:r>
            <a:endParaRPr sz="1800">
              <a:latin typeface="Times New Roman"/>
              <a:cs typeface="Times New Roman"/>
            </a:endParaRPr>
          </a:p>
          <a:p>
            <a:pPr marL="297815" marR="5080" indent="-285750">
              <a:lnSpc>
                <a:spcPct val="139100"/>
              </a:lnSpc>
              <a:spcBef>
                <a:spcPts val="1050"/>
              </a:spcBef>
              <a:buFont typeface="Wingdings"/>
              <a:buChar char=""/>
              <a:tabLst>
                <a:tab pos="297815" algn="l"/>
                <a:tab pos="354965" algn="l"/>
              </a:tabLst>
            </a:pPr>
            <a:r>
              <a:rPr sz="1800" dirty="0">
                <a:latin typeface="Times New Roman"/>
                <a:cs typeface="Times New Roman"/>
              </a:rPr>
              <a:t>	Four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closely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related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compounds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are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Vincristine,</a:t>
            </a:r>
            <a:r>
              <a:rPr sz="1800" spc="8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Vinblastine,</a:t>
            </a:r>
            <a:r>
              <a:rPr sz="1800" spc="7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Vinrosidine</a:t>
            </a:r>
            <a:r>
              <a:rPr sz="1800" spc="1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-1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Vinleurosine</a:t>
            </a:r>
            <a:r>
              <a:rPr sz="1800" spc="1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-11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semi-</a:t>
            </a:r>
            <a:r>
              <a:rPr sz="1800" spc="-10" dirty="0">
                <a:latin typeface="Times New Roman"/>
                <a:cs typeface="Times New Roman"/>
              </a:rPr>
              <a:t>synthetic </a:t>
            </a:r>
            <a:r>
              <a:rPr sz="1800" dirty="0">
                <a:latin typeface="Times New Roman"/>
                <a:cs typeface="Times New Roman"/>
              </a:rPr>
              <a:t>derivative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Vinorelbine.</a:t>
            </a:r>
            <a:endParaRPr sz="1800">
              <a:latin typeface="Times New Roman"/>
              <a:cs typeface="Times New Roman"/>
            </a:endParaRPr>
          </a:p>
          <a:p>
            <a:pPr marL="297815" marR="315595" indent="-285750">
              <a:lnSpc>
                <a:spcPct val="139100"/>
              </a:lnSpc>
              <a:spcBef>
                <a:spcPts val="1050"/>
              </a:spcBef>
              <a:buFont typeface="Wingdings"/>
              <a:buChar char=""/>
              <a:tabLst>
                <a:tab pos="297815" algn="l"/>
              </a:tabLst>
            </a:pPr>
            <a:r>
              <a:rPr sz="1800" b="1" spc="-10" dirty="0">
                <a:latin typeface="Times New Roman"/>
                <a:cs typeface="Times New Roman"/>
              </a:rPr>
              <a:t>Vincristine</a:t>
            </a:r>
            <a:r>
              <a:rPr sz="1800" b="1" spc="-9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and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Vinblastine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are</a:t>
            </a:r>
            <a:r>
              <a:rPr sz="1800" b="1" spc="-7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important</a:t>
            </a:r>
            <a:r>
              <a:rPr sz="1800" b="1" spc="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clinical</a:t>
            </a:r>
            <a:r>
              <a:rPr sz="1800" b="1" spc="-1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agents.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They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block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mitosis</a:t>
            </a:r>
            <a:r>
              <a:rPr sz="1800" spc="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with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metaphase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arrest </a:t>
            </a:r>
            <a:r>
              <a:rPr sz="1800" dirty="0">
                <a:latin typeface="Times New Roman"/>
                <a:cs typeface="Times New Roman"/>
              </a:rPr>
              <a:t>(Antimitotic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agent).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739260" y="910653"/>
            <a:ext cx="54095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08392" y="1406461"/>
            <a:ext cx="2171700" cy="835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4040" indent="-561340">
              <a:lnSpc>
                <a:spcPct val="100000"/>
              </a:lnSpc>
              <a:spcBef>
                <a:spcPts val="100"/>
              </a:spcBef>
              <a:buAutoNum type="romanUcParenR" startAt="4"/>
              <a:tabLst>
                <a:tab pos="574040" algn="l"/>
              </a:tabLst>
            </a:pPr>
            <a:r>
              <a:rPr sz="1800" b="1" dirty="0">
                <a:latin typeface="Times New Roman"/>
                <a:cs typeface="Times New Roman"/>
              </a:rPr>
              <a:t>Plant</a:t>
            </a:r>
            <a:r>
              <a:rPr sz="1800" b="1" spc="-7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products:</a:t>
            </a:r>
            <a:endParaRPr sz="1800">
              <a:latin typeface="Times New Roman"/>
              <a:cs typeface="Times New Roman"/>
            </a:endParaRPr>
          </a:p>
          <a:p>
            <a:pPr marL="660400" lvl="1" indent="-362585">
              <a:lnSpc>
                <a:spcPct val="100000"/>
              </a:lnSpc>
              <a:spcBef>
                <a:spcPts val="2050"/>
              </a:spcBef>
              <a:buAutoNum type="romanLcParenR"/>
              <a:tabLst>
                <a:tab pos="660400" algn="l"/>
              </a:tabLst>
            </a:pPr>
            <a:r>
              <a:rPr sz="1800" b="1" dirty="0">
                <a:latin typeface="Times New Roman"/>
                <a:cs typeface="Times New Roman"/>
              </a:rPr>
              <a:t>Vinca</a:t>
            </a:r>
            <a:r>
              <a:rPr sz="1800" b="1" spc="-9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alkaloids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37099" y="1940877"/>
            <a:ext cx="38639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Vincristine,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Vinblastine,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Vinorelbine.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09900" y="2352675"/>
            <a:ext cx="5915025" cy="3991345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49</a:t>
            </a:fld>
            <a:endParaRPr spc="-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165542" y="910653"/>
            <a:ext cx="7983220" cy="2990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86355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700"/>
              </a:spcBef>
            </a:pPr>
            <a:endParaRPr sz="1800">
              <a:latin typeface="Times New Roman"/>
              <a:cs typeface="Times New Roman"/>
            </a:endParaRPr>
          </a:p>
          <a:p>
            <a:pPr marL="574675" indent="-561975">
              <a:lnSpc>
                <a:spcPct val="100000"/>
              </a:lnSpc>
              <a:spcBef>
                <a:spcPts val="5"/>
              </a:spcBef>
              <a:buClr>
                <a:srgbClr val="000000"/>
              </a:buClr>
              <a:buAutoNum type="romanUcParenR" startAt="4"/>
              <a:tabLst>
                <a:tab pos="574675" algn="l"/>
              </a:tabLst>
            </a:pP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Plant</a:t>
            </a:r>
            <a:r>
              <a:rPr sz="18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products</a:t>
            </a:r>
            <a:r>
              <a:rPr sz="1800" b="1" spc="-10" dirty="0"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Times New Roman"/>
              <a:buAutoNum type="romanUcParenR" startAt="4"/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9"/>
              </a:spcBef>
              <a:buFont typeface="Times New Roman"/>
              <a:buAutoNum type="romanUcParenR" startAt="4"/>
            </a:pPr>
            <a:endParaRPr sz="1800">
              <a:latin typeface="Times New Roman"/>
              <a:cs typeface="Times New Roman"/>
            </a:endParaRPr>
          </a:p>
          <a:p>
            <a:pPr marL="603250" lvl="1" indent="-362585">
              <a:lnSpc>
                <a:spcPct val="100000"/>
              </a:lnSpc>
              <a:buAutoNum type="romanLcParenR"/>
              <a:tabLst>
                <a:tab pos="603250" algn="l"/>
                <a:tab pos="2783840" algn="l"/>
              </a:tabLst>
            </a:pPr>
            <a:r>
              <a:rPr sz="1800" b="1" dirty="0">
                <a:latin typeface="Times New Roman"/>
                <a:cs typeface="Times New Roman"/>
              </a:rPr>
              <a:t>Vinca</a:t>
            </a:r>
            <a:r>
              <a:rPr sz="1800" b="1" spc="-9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alkaloids</a:t>
            </a:r>
            <a:r>
              <a:rPr sz="1800" b="1" dirty="0">
                <a:latin typeface="Times New Roman"/>
                <a:cs typeface="Times New Roman"/>
              </a:rPr>
              <a:t>	:</a:t>
            </a:r>
            <a:r>
              <a:rPr sz="1800" b="1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Vincristine,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Vinblastine,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Vinorelbine.</a:t>
            </a:r>
            <a:endParaRPr sz="18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50"/>
              </a:spcBef>
              <a:buFont typeface="Times New Roman"/>
              <a:buAutoNum type="romanLcParenR"/>
            </a:pPr>
            <a:endParaRPr sz="1800">
              <a:latin typeface="Times New Roman"/>
              <a:cs typeface="Times New Roman"/>
            </a:endParaRPr>
          </a:p>
          <a:p>
            <a:pPr marL="613410" lvl="1" indent="-372745">
              <a:lnSpc>
                <a:spcPct val="100000"/>
              </a:lnSpc>
              <a:buAutoNum type="romanLcParenR"/>
              <a:tabLst>
                <a:tab pos="613410" algn="l"/>
              </a:tabLst>
            </a:pPr>
            <a:r>
              <a:rPr sz="1800" b="1" dirty="0">
                <a:latin typeface="Times New Roman"/>
                <a:cs typeface="Times New Roman"/>
              </a:rPr>
              <a:t>Epipodophyllotoxins</a:t>
            </a:r>
            <a:r>
              <a:rPr sz="1800" b="1" spc="4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Etoposide,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Teniposide.</a:t>
            </a:r>
            <a:endParaRPr sz="1800">
              <a:latin typeface="Times New Roman"/>
              <a:cs typeface="Times New Roman"/>
            </a:endParaRPr>
          </a:p>
          <a:p>
            <a:pPr marL="622300" lvl="1" indent="-381635">
              <a:lnSpc>
                <a:spcPct val="100000"/>
              </a:lnSpc>
              <a:spcBef>
                <a:spcPts val="2045"/>
              </a:spcBef>
              <a:buAutoNum type="romanLcParenR"/>
              <a:tabLst>
                <a:tab pos="622300" algn="l"/>
                <a:tab pos="2735580" algn="l"/>
              </a:tabLst>
            </a:pPr>
            <a:r>
              <a:rPr sz="1800" b="1" spc="-10" dirty="0">
                <a:latin typeface="Times New Roman"/>
                <a:cs typeface="Times New Roman"/>
              </a:rPr>
              <a:t>Taxols</a:t>
            </a:r>
            <a:r>
              <a:rPr sz="1800" b="1" dirty="0">
                <a:latin typeface="Times New Roman"/>
                <a:cs typeface="Times New Roman"/>
              </a:rPr>
              <a:t>	: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Palcitaxel,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Docetaxel.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5542" y="4687506"/>
            <a:ext cx="130238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V)</a:t>
            </a:r>
            <a:r>
              <a:rPr sz="1800" b="1" spc="420" dirty="0">
                <a:latin typeface="Times New Roman"/>
                <a:cs typeface="Times New Roman"/>
              </a:rPr>
              <a:t> </a:t>
            </a:r>
            <a:r>
              <a:rPr sz="1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Enzymes: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01059" y="4687506"/>
            <a:ext cx="32067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L-</a:t>
            </a:r>
            <a:r>
              <a:rPr sz="1800" spc="-1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Asparginase,</a:t>
            </a:r>
            <a:r>
              <a:rPr sz="1800" spc="8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Pegaspagase.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lang="en-US" spc="-1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739260" y="910653"/>
            <a:ext cx="54095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08392" y="1406461"/>
            <a:ext cx="2171700" cy="835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4040" indent="-561340">
              <a:lnSpc>
                <a:spcPct val="100000"/>
              </a:lnSpc>
              <a:spcBef>
                <a:spcPts val="100"/>
              </a:spcBef>
              <a:buAutoNum type="romanUcParenR" startAt="4"/>
              <a:tabLst>
                <a:tab pos="574040" algn="l"/>
              </a:tabLst>
            </a:pPr>
            <a:r>
              <a:rPr sz="1800" b="1" dirty="0">
                <a:latin typeface="Times New Roman"/>
                <a:cs typeface="Times New Roman"/>
              </a:rPr>
              <a:t>Plant</a:t>
            </a:r>
            <a:r>
              <a:rPr sz="1800" b="1" spc="-7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products:</a:t>
            </a:r>
            <a:endParaRPr sz="1800">
              <a:latin typeface="Times New Roman"/>
              <a:cs typeface="Times New Roman"/>
            </a:endParaRPr>
          </a:p>
          <a:p>
            <a:pPr marL="660400" lvl="1" indent="-362585">
              <a:lnSpc>
                <a:spcPct val="100000"/>
              </a:lnSpc>
              <a:spcBef>
                <a:spcPts val="2050"/>
              </a:spcBef>
              <a:buAutoNum type="romanLcParenR"/>
              <a:tabLst>
                <a:tab pos="660400" algn="l"/>
              </a:tabLst>
            </a:pPr>
            <a:r>
              <a:rPr sz="1800" b="1" dirty="0">
                <a:latin typeface="Times New Roman"/>
                <a:cs typeface="Times New Roman"/>
              </a:rPr>
              <a:t>Vinca</a:t>
            </a:r>
            <a:r>
              <a:rPr sz="1800" b="1" spc="-9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alkaloids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37099" y="1940877"/>
            <a:ext cx="38639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Vincristine,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Vinblastine,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Vinorelbine.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99925" y="2381250"/>
            <a:ext cx="8093824" cy="3953621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50</a:t>
            </a:fld>
            <a:endParaRPr spc="-25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739260" y="910653"/>
            <a:ext cx="54095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08392" y="1406461"/>
            <a:ext cx="242379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7404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IV)</a:t>
            </a:r>
            <a:r>
              <a:rPr sz="1800" b="1" dirty="0">
                <a:latin typeface="Times New Roman"/>
                <a:cs typeface="Times New Roman"/>
              </a:rPr>
              <a:t>	Plant</a:t>
            </a:r>
            <a:r>
              <a:rPr sz="1800" b="1" spc="-114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products:</a:t>
            </a:r>
            <a:r>
              <a:rPr sz="1800" b="1" spc="470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Times New Roman"/>
                <a:cs typeface="Times New Roman"/>
              </a:rPr>
              <a:t>ii)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68644" y="1406461"/>
            <a:ext cx="469519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Epipodophyllotoxins</a:t>
            </a:r>
            <a:r>
              <a:rPr sz="1800" b="1" spc="4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Etoposide,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Teniposide.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95525" y="1857375"/>
            <a:ext cx="6572250" cy="4495800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51</a:t>
            </a:fld>
            <a:endParaRPr spc="-25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52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051242" y="910653"/>
            <a:ext cx="10191750" cy="402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00655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69850">
              <a:lnSpc>
                <a:spcPct val="100000"/>
              </a:lnSpc>
              <a:spcBef>
                <a:spcPts val="1745"/>
              </a:spcBef>
              <a:tabLst>
                <a:tab pos="63119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IV)</a:t>
            </a:r>
            <a:r>
              <a:rPr sz="1800" b="1" dirty="0">
                <a:latin typeface="Times New Roman"/>
                <a:cs typeface="Times New Roman"/>
              </a:rPr>
              <a:t>	Plant</a:t>
            </a:r>
            <a:r>
              <a:rPr sz="1800" b="1" spc="-7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products:</a:t>
            </a:r>
            <a:endParaRPr sz="1800">
              <a:latin typeface="Times New Roman"/>
              <a:cs typeface="Times New Roman"/>
            </a:endParaRPr>
          </a:p>
          <a:p>
            <a:pPr marL="698500">
              <a:lnSpc>
                <a:spcPct val="100000"/>
              </a:lnSpc>
              <a:spcBef>
                <a:spcPts val="2050"/>
              </a:spcBef>
              <a:tabLst>
                <a:tab pos="3186430" algn="l"/>
              </a:tabLst>
            </a:pPr>
            <a:r>
              <a:rPr sz="1800" b="1" dirty="0">
                <a:latin typeface="Times New Roman"/>
                <a:cs typeface="Times New Roman"/>
              </a:rPr>
              <a:t>iii)</a:t>
            </a:r>
            <a:r>
              <a:rPr sz="1800" b="1" spc="44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Taxols</a:t>
            </a:r>
            <a:r>
              <a:rPr sz="1800" b="1" dirty="0">
                <a:latin typeface="Times New Roman"/>
                <a:cs typeface="Times New Roman"/>
              </a:rPr>
              <a:t>	: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Paclitaxel,</a:t>
            </a:r>
            <a:r>
              <a:rPr sz="1800" spc="-10" dirty="0">
                <a:latin typeface="Times New Roman"/>
                <a:cs typeface="Times New Roman"/>
              </a:rPr>
              <a:t> Docetaxel.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00">
              <a:latin typeface="Times New Roman"/>
              <a:cs typeface="Times New Roman"/>
            </a:endParaRPr>
          </a:p>
          <a:p>
            <a:pPr marL="412750" indent="-40005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412750" algn="l"/>
              </a:tabLst>
            </a:pPr>
            <a:r>
              <a:rPr sz="1800" spc="-20" dirty="0">
                <a:latin typeface="Times New Roman"/>
                <a:cs typeface="Times New Roman"/>
              </a:rPr>
              <a:t>Taxol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is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 extract</a:t>
            </a:r>
            <a:r>
              <a:rPr sz="1800" spc="-1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from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bark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needles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 the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yew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tree, </a:t>
            </a:r>
            <a:r>
              <a:rPr sz="1800" b="1" spc="-30" dirty="0">
                <a:latin typeface="Times New Roman"/>
                <a:cs typeface="Times New Roman"/>
              </a:rPr>
              <a:t>Taxus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brevifolia</a:t>
            </a:r>
            <a:r>
              <a:rPr sz="1800" spc="-10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354965" marR="5080" indent="-342900">
              <a:lnSpc>
                <a:spcPts val="4280"/>
              </a:lnSpc>
              <a:spcBef>
                <a:spcPts val="420"/>
              </a:spcBef>
              <a:buFont typeface="Wingdings"/>
              <a:buChar char=""/>
              <a:tabLst>
                <a:tab pos="354965" algn="l"/>
              </a:tabLst>
            </a:pPr>
            <a:r>
              <a:rPr sz="1800" dirty="0">
                <a:latin typeface="Times New Roman"/>
                <a:cs typeface="Times New Roman"/>
              </a:rPr>
              <a:t>It is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white</a:t>
            </a:r>
            <a:r>
              <a:rPr sz="1800" spc="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powder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when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prepared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for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use become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clear,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colourless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liquid.</a:t>
            </a:r>
            <a:r>
              <a:rPr sz="1800" spc="1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Which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is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given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by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IV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route only.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It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irritant.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It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causes</a:t>
            </a:r>
            <a:r>
              <a:rPr sz="1800" spc="-11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inflammation</a:t>
            </a:r>
            <a:r>
              <a:rPr sz="1800" spc="1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vein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through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which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it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given.</a:t>
            </a:r>
            <a:endParaRPr sz="18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1550"/>
              </a:spcBef>
              <a:buFont typeface="Wingdings"/>
              <a:buChar char=""/>
              <a:tabLst>
                <a:tab pos="354965" algn="l"/>
              </a:tabLst>
            </a:pPr>
            <a:r>
              <a:rPr sz="1800" dirty="0">
                <a:latin typeface="Times New Roman"/>
                <a:cs typeface="Times New Roman"/>
              </a:rPr>
              <a:t>It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is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used in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treatment</a:t>
            </a:r>
            <a:r>
              <a:rPr sz="1800" spc="-1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 cancers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like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breast</a:t>
            </a:r>
            <a:r>
              <a:rPr sz="1800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cancer,</a:t>
            </a:r>
            <a:r>
              <a:rPr sz="1800" spc="-1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ling</a:t>
            </a:r>
            <a:r>
              <a:rPr sz="1800" spc="1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cancer</a:t>
            </a:r>
            <a:r>
              <a:rPr sz="1800" spc="-1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and ovarian </a:t>
            </a:r>
            <a:r>
              <a:rPr sz="1800" spc="-10" dirty="0">
                <a:solidFill>
                  <a:srgbClr val="FF0000"/>
                </a:solidFill>
                <a:latin typeface="Times New Roman"/>
                <a:cs typeface="Times New Roman"/>
              </a:rPr>
              <a:t>cancer.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Wingdings"/>
              <a:buChar char=""/>
            </a:pPr>
            <a:endParaRPr sz="18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Wingdings"/>
              <a:buChar char=""/>
              <a:tabLst>
                <a:tab pos="354965" algn="l"/>
              </a:tabLst>
            </a:pPr>
            <a:r>
              <a:rPr sz="1800" dirty="0">
                <a:latin typeface="Times New Roman"/>
                <a:cs typeface="Times New Roman"/>
              </a:rPr>
              <a:t>It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is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also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used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to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treat</a:t>
            </a:r>
            <a:r>
              <a:rPr sz="1800" spc="-2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AIDS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related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Kaposi’s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sarcoma.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698249" y="910653"/>
            <a:ext cx="5450205" cy="796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34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45"/>
              </a:spcBef>
              <a:tabLst>
                <a:tab pos="1187450" algn="l"/>
              </a:tabLst>
            </a:pPr>
            <a:r>
              <a:rPr sz="1800" b="1" dirty="0">
                <a:latin typeface="Times New Roman"/>
                <a:cs typeface="Times New Roman"/>
              </a:rPr>
              <a:t>iii)</a:t>
            </a:r>
            <a:r>
              <a:rPr sz="1800" b="1" spc="46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Taxols</a:t>
            </a:r>
            <a:r>
              <a:rPr sz="1800" b="1" dirty="0">
                <a:latin typeface="Times New Roman"/>
                <a:cs typeface="Times New Roman"/>
              </a:rPr>
              <a:t>	: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Paclitaxel,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Docetaxel.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08392" y="1406461"/>
            <a:ext cx="209105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7404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IV)</a:t>
            </a:r>
            <a:r>
              <a:rPr sz="1800" b="1" dirty="0">
                <a:latin typeface="Times New Roman"/>
                <a:cs typeface="Times New Roman"/>
              </a:rPr>
              <a:t>	Plant</a:t>
            </a:r>
            <a:r>
              <a:rPr sz="1800" b="1" spc="-7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products: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4620" y="1911522"/>
            <a:ext cx="9094445" cy="4208853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53</a:t>
            </a:fld>
            <a:endParaRPr spc="-25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739260" y="910653"/>
            <a:ext cx="54095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51242" y="1406461"/>
            <a:ext cx="135001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275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V)</a:t>
            </a:r>
            <a:r>
              <a:rPr sz="1800" b="1" dirty="0">
                <a:latin typeface="Times New Roman"/>
                <a:cs typeface="Times New Roman"/>
              </a:rPr>
              <a:t>	</a:t>
            </a:r>
            <a:r>
              <a:rPr sz="1800" b="1" spc="-30" dirty="0">
                <a:latin typeface="Times New Roman"/>
                <a:cs typeface="Times New Roman"/>
              </a:rPr>
              <a:t>Enzymes: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32813" y="1406461"/>
            <a:ext cx="33521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eg.</a:t>
            </a:r>
            <a:r>
              <a:rPr sz="1800" b="1" spc="4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L-</a:t>
            </a:r>
            <a:r>
              <a:rPr sz="1800" b="1" spc="-1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Asparginase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6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Pegaspagase.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51610" y="1940877"/>
            <a:ext cx="202628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eg.</a:t>
            </a:r>
            <a:r>
              <a:rPr sz="1800" b="1" spc="40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L-</a:t>
            </a:r>
            <a:r>
              <a:rPr sz="1800" b="1" spc="-1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Asparginase</a:t>
            </a:r>
            <a:r>
              <a:rPr sz="1800" b="1" spc="75" dirty="0">
                <a:latin typeface="Times New Roman"/>
                <a:cs typeface="Times New Roman"/>
              </a:rPr>
              <a:t> </a:t>
            </a:r>
            <a:r>
              <a:rPr sz="1800" b="1" spc="-50" dirty="0"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9716" y="2352675"/>
            <a:ext cx="9447050" cy="3991345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54</a:t>
            </a:fld>
            <a:endParaRPr spc="-25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350" y="361950"/>
            <a:ext cx="704850" cy="8382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057400" y="2767214"/>
            <a:ext cx="8543925" cy="4091304"/>
            <a:chOff x="2057400" y="2767214"/>
            <a:chExt cx="8543925" cy="4091304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38660" y="6448425"/>
              <a:ext cx="2986180" cy="4095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05350" y="6457950"/>
              <a:ext cx="2929001" cy="40005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700651" y="6491287"/>
              <a:ext cx="2867025" cy="314325"/>
            </a:xfrm>
            <a:custGeom>
              <a:avLst/>
              <a:gdLst/>
              <a:ahLst/>
              <a:cxnLst/>
              <a:rect l="l" t="t" r="r" b="b"/>
              <a:pathLst>
                <a:path w="2867025" h="314325">
                  <a:moveTo>
                    <a:pt x="2867025" y="0"/>
                  </a:moveTo>
                  <a:lnTo>
                    <a:pt x="0" y="0"/>
                  </a:lnTo>
                  <a:lnTo>
                    <a:pt x="0" y="314325"/>
                  </a:lnTo>
                  <a:lnTo>
                    <a:pt x="2867025" y="314325"/>
                  </a:lnTo>
                  <a:lnTo>
                    <a:pt x="286702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700651" y="6491287"/>
              <a:ext cx="2867025" cy="314325"/>
            </a:xfrm>
            <a:custGeom>
              <a:avLst/>
              <a:gdLst/>
              <a:ahLst/>
              <a:cxnLst/>
              <a:rect l="l" t="t" r="r" b="b"/>
              <a:pathLst>
                <a:path w="2867025" h="314325">
                  <a:moveTo>
                    <a:pt x="0" y="314325"/>
                  </a:moveTo>
                  <a:lnTo>
                    <a:pt x="2867025" y="314325"/>
                  </a:lnTo>
                  <a:lnTo>
                    <a:pt x="2867025" y="0"/>
                  </a:lnTo>
                  <a:lnTo>
                    <a:pt x="0" y="0"/>
                  </a:lnTo>
                  <a:lnTo>
                    <a:pt x="0" y="31432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57400" y="2767214"/>
              <a:ext cx="8543925" cy="3657968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-1586" y="-1523"/>
            <a:ext cx="12195175" cy="107950"/>
            <a:chOff x="-1586" y="-1523"/>
            <a:chExt cx="12195175" cy="107950"/>
          </a:xfrm>
        </p:grpSpPr>
        <p:sp>
          <p:nvSpPr>
            <p:cNvPr id="10" name="object 10"/>
            <p:cNvSpPr/>
            <p:nvPr/>
          </p:nvSpPr>
          <p:spPr>
            <a:xfrm>
              <a:off x="4763" y="4826"/>
              <a:ext cx="12182475" cy="95250"/>
            </a:xfrm>
            <a:custGeom>
              <a:avLst/>
              <a:gdLst/>
              <a:ahLst/>
              <a:cxnLst/>
              <a:rect l="l" t="t" r="r" b="b"/>
              <a:pathLst>
                <a:path w="12182475" h="95250">
                  <a:moveTo>
                    <a:pt x="12182475" y="0"/>
                  </a:moveTo>
                  <a:lnTo>
                    <a:pt x="0" y="0"/>
                  </a:lnTo>
                  <a:lnTo>
                    <a:pt x="0" y="95250"/>
                  </a:lnTo>
                  <a:lnTo>
                    <a:pt x="12182475" y="95250"/>
                  </a:lnTo>
                  <a:lnTo>
                    <a:pt x="1218247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763" y="4826"/>
              <a:ext cx="12182475" cy="95250"/>
            </a:xfrm>
            <a:custGeom>
              <a:avLst/>
              <a:gdLst/>
              <a:ahLst/>
              <a:cxnLst/>
              <a:rect l="l" t="t" r="r" b="b"/>
              <a:pathLst>
                <a:path w="12182475" h="95250">
                  <a:moveTo>
                    <a:pt x="0" y="95250"/>
                  </a:moveTo>
                  <a:lnTo>
                    <a:pt x="12182475" y="95250"/>
                  </a:lnTo>
                  <a:lnTo>
                    <a:pt x="12182475" y="0"/>
                  </a:lnTo>
                  <a:lnTo>
                    <a:pt x="0" y="0"/>
                  </a:lnTo>
                  <a:lnTo>
                    <a:pt x="0" y="9525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55</a:t>
            </a:fld>
            <a:endParaRPr spc="-25" dirty="0"/>
          </a:p>
        </p:txBody>
      </p:sp>
      <p:sp>
        <p:nvSpPr>
          <p:cNvPr id="13" name="object 13"/>
          <p:cNvSpPr txBox="1"/>
          <p:nvPr/>
        </p:nvSpPr>
        <p:spPr>
          <a:xfrm>
            <a:off x="3405535" y="803846"/>
            <a:ext cx="5742940" cy="78867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346075">
              <a:lnSpc>
                <a:spcPct val="100000"/>
              </a:lnSpc>
              <a:spcBef>
                <a:spcPts val="94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44"/>
              </a:spcBef>
            </a:pPr>
            <a:r>
              <a:rPr sz="1800" b="1" dirty="0">
                <a:latin typeface="Times New Roman"/>
                <a:cs typeface="Times New Roman"/>
              </a:rPr>
              <a:t>Adrenocarticosteroids</a:t>
            </a:r>
            <a:r>
              <a:rPr sz="1800" b="1" spc="-19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-10" dirty="0">
                <a:latin typeface="Times New Roman"/>
                <a:cs typeface="Times New Roman"/>
              </a:rPr>
              <a:t> Prednisone.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51242" y="1292161"/>
            <a:ext cx="21609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31190" algn="l"/>
                <a:tab pos="2004695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VI)</a:t>
            </a:r>
            <a:r>
              <a:rPr sz="1800" b="1" dirty="0">
                <a:latin typeface="Times New Roman"/>
                <a:cs typeface="Times New Roman"/>
              </a:rPr>
              <a:t>	</a:t>
            </a:r>
            <a:r>
              <a:rPr sz="1800" b="1" spc="-10" dirty="0">
                <a:latin typeface="Times New Roman"/>
                <a:cs typeface="Times New Roman"/>
              </a:rPr>
              <a:t>Hormones:</a:t>
            </a:r>
            <a:r>
              <a:rPr sz="1800" b="1" dirty="0">
                <a:latin typeface="Times New Roman"/>
                <a:cs typeface="Times New Roman"/>
              </a:rPr>
              <a:t>	</a:t>
            </a:r>
            <a:r>
              <a:rPr sz="1800" b="1" spc="-25" dirty="0">
                <a:latin typeface="Times New Roman"/>
                <a:cs typeface="Times New Roman"/>
              </a:rPr>
              <a:t>i)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65910" y="1778698"/>
            <a:ext cx="9539605" cy="834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adrenal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gland,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located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below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kidney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is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flat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cap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like</a:t>
            </a:r>
            <a:r>
              <a:rPr sz="1800" spc="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structure.</a:t>
            </a:r>
            <a:r>
              <a:rPr sz="1800" spc="-1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cortex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(shell)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gland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045"/>
              </a:spcBef>
            </a:pPr>
            <a:r>
              <a:rPr sz="1800" dirty="0">
                <a:latin typeface="Times New Roman"/>
                <a:cs typeface="Times New Roman"/>
              </a:rPr>
              <a:t>synthesizes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steroid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hormone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known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as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Adrenocarticoids.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95954" y="803846"/>
            <a:ext cx="7014845" cy="78867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555625">
              <a:lnSpc>
                <a:spcPct val="100000"/>
              </a:lnSpc>
              <a:spcBef>
                <a:spcPts val="94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44"/>
              </a:spcBef>
              <a:tabLst>
                <a:tab pos="1251585" algn="l"/>
              </a:tabLst>
            </a:pPr>
            <a:r>
              <a:rPr sz="1800" b="1" spc="-10" dirty="0">
                <a:latin typeface="Times New Roman"/>
                <a:cs typeface="Times New Roman"/>
              </a:rPr>
              <a:t>Progestins</a:t>
            </a:r>
            <a:r>
              <a:rPr sz="1800" b="1" dirty="0">
                <a:latin typeface="Times New Roman"/>
                <a:cs typeface="Times New Roman"/>
              </a:rPr>
              <a:t>	: eg.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Megestrol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1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Hydroxy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progesterone,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Medroxy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progestrone.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51242" y="1292161"/>
            <a:ext cx="19958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3119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VI)</a:t>
            </a:r>
            <a:r>
              <a:rPr sz="1800" b="1" dirty="0">
                <a:latin typeface="Times New Roman"/>
                <a:cs typeface="Times New Roman"/>
              </a:rPr>
              <a:t>	Hormones:</a:t>
            </a:r>
            <a:r>
              <a:rPr sz="1800" b="1" spc="-85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Times New Roman"/>
                <a:cs typeface="Times New Roman"/>
              </a:rPr>
              <a:t>ii)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79458" y="1693951"/>
            <a:ext cx="6741512" cy="274507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95425" y="4664382"/>
            <a:ext cx="9145872" cy="1613309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56</a:t>
            </a:fld>
            <a:endParaRPr spc="-25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984036" y="803846"/>
            <a:ext cx="6164580" cy="78867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767715">
              <a:lnSpc>
                <a:spcPct val="100000"/>
              </a:lnSpc>
              <a:spcBef>
                <a:spcPts val="94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44"/>
              </a:spcBef>
              <a:tabLst>
                <a:tab pos="1772285" algn="l"/>
              </a:tabLst>
            </a:pPr>
            <a:r>
              <a:rPr sz="1800" b="1" dirty="0">
                <a:latin typeface="Times New Roman"/>
                <a:cs typeface="Times New Roman"/>
              </a:rPr>
              <a:t>iii)</a:t>
            </a:r>
            <a:r>
              <a:rPr sz="1800" b="1" spc="43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Oestrogens</a:t>
            </a:r>
            <a:r>
              <a:rPr sz="1800" b="1" dirty="0">
                <a:latin typeface="Times New Roman"/>
                <a:cs typeface="Times New Roman"/>
              </a:rPr>
              <a:t>	: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Diethyl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stilbosterol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Ethyniloestrodiol.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51242" y="1292161"/>
            <a:ext cx="1729739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3119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VI)</a:t>
            </a:r>
            <a:r>
              <a:rPr sz="1800" b="1" dirty="0">
                <a:latin typeface="Times New Roman"/>
                <a:cs typeface="Times New Roman"/>
              </a:rPr>
              <a:t>	</a:t>
            </a:r>
            <a:r>
              <a:rPr sz="1800" b="1" spc="-10" dirty="0">
                <a:latin typeface="Times New Roman"/>
                <a:cs typeface="Times New Roman"/>
              </a:rPr>
              <a:t>Hormones: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57425" y="1762125"/>
            <a:ext cx="7668367" cy="263385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09725" y="4581525"/>
            <a:ext cx="9086850" cy="1790700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57</a:t>
            </a:fld>
            <a:endParaRPr spc="-25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984036" y="803846"/>
            <a:ext cx="6164580" cy="78867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767715">
              <a:lnSpc>
                <a:spcPct val="100000"/>
              </a:lnSpc>
              <a:spcBef>
                <a:spcPts val="94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44"/>
              </a:spcBef>
              <a:tabLst>
                <a:tab pos="2115820" algn="l"/>
              </a:tabLst>
            </a:pPr>
            <a:r>
              <a:rPr sz="1800" b="1" dirty="0">
                <a:latin typeface="Times New Roman"/>
                <a:cs typeface="Times New Roman"/>
              </a:rPr>
              <a:t>iv)</a:t>
            </a:r>
            <a:r>
              <a:rPr sz="1800" b="1" spc="38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Antioestrogens</a:t>
            </a:r>
            <a:r>
              <a:rPr sz="1800" b="1" dirty="0">
                <a:latin typeface="Times New Roman"/>
                <a:cs typeface="Times New Roman"/>
              </a:rPr>
              <a:t>	:</a:t>
            </a:r>
            <a:r>
              <a:rPr sz="1800" b="1" spc="-7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eg.</a:t>
            </a:r>
            <a:r>
              <a:rPr sz="1800" b="1" spc="-114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Tamoxifen</a:t>
            </a:r>
            <a:r>
              <a:rPr sz="1800" spc="-20" dirty="0">
                <a:latin typeface="Times New Roman"/>
                <a:cs typeface="Times New Roman"/>
              </a:rPr>
              <a:t>,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Anastrozole,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Letrozole.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51242" y="1292161"/>
            <a:ext cx="1729739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3119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VI)</a:t>
            </a:r>
            <a:r>
              <a:rPr sz="1800" b="1" dirty="0">
                <a:latin typeface="Times New Roman"/>
                <a:cs typeface="Times New Roman"/>
              </a:rPr>
              <a:t>	</a:t>
            </a:r>
            <a:r>
              <a:rPr sz="1800" b="1" spc="-10" dirty="0">
                <a:latin typeface="Times New Roman"/>
                <a:cs typeface="Times New Roman"/>
              </a:rPr>
              <a:t>Hormones: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57500" y="1733550"/>
            <a:ext cx="4972050" cy="201508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33625" y="4092761"/>
            <a:ext cx="7391724" cy="2260413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58</a:t>
            </a:fld>
            <a:endParaRPr spc="-25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59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051242" y="803846"/>
            <a:ext cx="8097520" cy="127508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2700655">
              <a:lnSpc>
                <a:spcPct val="100000"/>
              </a:lnSpc>
              <a:spcBef>
                <a:spcPts val="94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44"/>
              </a:spcBef>
              <a:tabLst>
                <a:tab pos="631190" algn="l"/>
                <a:tab pos="342011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VI)</a:t>
            </a:r>
            <a:r>
              <a:rPr sz="1800" b="1" dirty="0">
                <a:latin typeface="Times New Roman"/>
                <a:cs typeface="Times New Roman"/>
              </a:rPr>
              <a:t>	Hormones:</a:t>
            </a:r>
            <a:r>
              <a:rPr sz="1800" b="1" spc="36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v)</a:t>
            </a:r>
            <a:r>
              <a:rPr sz="1800" b="1" spc="36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Androgens</a:t>
            </a:r>
            <a:r>
              <a:rPr sz="1800" b="1" dirty="0">
                <a:latin typeface="Times New Roman"/>
                <a:cs typeface="Times New Roman"/>
              </a:rPr>
              <a:t>	: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eg.</a:t>
            </a:r>
            <a:r>
              <a:rPr sz="1800" b="1" spc="-9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Testosterone</a:t>
            </a:r>
            <a:r>
              <a:rPr sz="1800" spc="-10" dirty="0">
                <a:latin typeface="Times New Roman"/>
                <a:cs typeface="Times New Roman"/>
              </a:rPr>
              <a:t>, Fluoxymesterone.</a:t>
            </a:r>
            <a:endParaRPr sz="1800">
              <a:latin typeface="Times New Roman"/>
              <a:cs typeface="Times New Roman"/>
            </a:endParaRPr>
          </a:p>
          <a:p>
            <a:pPr marL="641350">
              <a:lnSpc>
                <a:spcPct val="100000"/>
              </a:lnSpc>
              <a:spcBef>
                <a:spcPts val="1670"/>
              </a:spcBef>
            </a:pPr>
            <a:r>
              <a:rPr sz="1800" b="1" dirty="0">
                <a:latin typeface="Times New Roman"/>
                <a:cs typeface="Times New Roman"/>
              </a:rPr>
              <a:t>eg.</a:t>
            </a:r>
            <a:r>
              <a:rPr sz="1800" b="1" spc="-114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Testosterone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(Testonova,</a:t>
            </a:r>
            <a:r>
              <a:rPr sz="1800" b="1" spc="1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Sustrone)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815" indent="-285115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297815" algn="l"/>
              </a:tabLst>
            </a:pPr>
            <a:r>
              <a:rPr dirty="0"/>
              <a:t>It</a:t>
            </a:r>
            <a:r>
              <a:rPr spc="-15" dirty="0"/>
              <a:t> </a:t>
            </a:r>
            <a:r>
              <a:rPr dirty="0"/>
              <a:t>is</a:t>
            </a:r>
            <a:r>
              <a:rPr spc="15" dirty="0"/>
              <a:t> </a:t>
            </a:r>
            <a:r>
              <a:rPr dirty="0"/>
              <a:t>naturally</a:t>
            </a:r>
            <a:r>
              <a:rPr spc="-30" dirty="0"/>
              <a:t> </a:t>
            </a:r>
            <a:r>
              <a:rPr dirty="0"/>
              <a:t>occurring</a:t>
            </a:r>
            <a:r>
              <a:rPr spc="-25" dirty="0"/>
              <a:t> </a:t>
            </a:r>
            <a:r>
              <a:rPr dirty="0"/>
              <a:t>androgens</a:t>
            </a:r>
            <a:r>
              <a:rPr spc="10" dirty="0"/>
              <a:t> </a:t>
            </a:r>
            <a:r>
              <a:rPr dirty="0"/>
              <a:t>in</a:t>
            </a:r>
            <a:r>
              <a:rPr spc="-25" dirty="0"/>
              <a:t> </a:t>
            </a:r>
            <a:r>
              <a:rPr spc="-20" dirty="0"/>
              <a:t>men.</a:t>
            </a:r>
          </a:p>
          <a:p>
            <a:pPr>
              <a:lnSpc>
                <a:spcPct val="100000"/>
              </a:lnSpc>
              <a:buFont typeface="Wingdings"/>
              <a:buChar char=""/>
            </a:pPr>
            <a:endParaRPr spc="-20" dirty="0"/>
          </a:p>
          <a:p>
            <a:pPr>
              <a:lnSpc>
                <a:spcPct val="100000"/>
              </a:lnSpc>
              <a:spcBef>
                <a:spcPts val="1120"/>
              </a:spcBef>
              <a:buFont typeface="Wingdings"/>
              <a:buChar char=""/>
            </a:pPr>
            <a:endParaRPr spc="-20" dirty="0"/>
          </a:p>
          <a:p>
            <a:pPr marL="297815" marR="5080" indent="-285750">
              <a:lnSpc>
                <a:spcPct val="149500"/>
              </a:lnSpc>
              <a:buFont typeface="Wingdings"/>
              <a:buChar char=""/>
              <a:tabLst>
                <a:tab pos="297815" algn="l"/>
              </a:tabLst>
            </a:pPr>
            <a:r>
              <a:rPr spc="-10" dirty="0"/>
              <a:t>Testosterone</a:t>
            </a:r>
            <a:r>
              <a:rPr spc="-25" dirty="0"/>
              <a:t> </a:t>
            </a:r>
            <a:r>
              <a:rPr dirty="0"/>
              <a:t>deficiency</a:t>
            </a:r>
            <a:r>
              <a:rPr spc="-30" dirty="0"/>
              <a:t> </a:t>
            </a:r>
            <a:r>
              <a:rPr dirty="0"/>
              <a:t>(male</a:t>
            </a:r>
            <a:r>
              <a:rPr spc="55" dirty="0"/>
              <a:t> </a:t>
            </a:r>
            <a:r>
              <a:rPr dirty="0"/>
              <a:t>hypogonadism)</a:t>
            </a:r>
            <a:r>
              <a:rPr spc="105" dirty="0"/>
              <a:t> </a:t>
            </a:r>
            <a:r>
              <a:rPr dirty="0"/>
              <a:t>is</a:t>
            </a:r>
            <a:r>
              <a:rPr spc="15" dirty="0"/>
              <a:t> </a:t>
            </a:r>
            <a:r>
              <a:rPr dirty="0"/>
              <a:t>the</a:t>
            </a:r>
            <a:r>
              <a:rPr spc="-80" dirty="0"/>
              <a:t> </a:t>
            </a:r>
            <a:r>
              <a:rPr dirty="0"/>
              <a:t>inability</a:t>
            </a:r>
            <a:r>
              <a:rPr spc="110" dirty="0"/>
              <a:t> </a:t>
            </a:r>
            <a:r>
              <a:rPr dirty="0"/>
              <a:t>of</a:t>
            </a:r>
            <a:r>
              <a:rPr spc="-30" dirty="0"/>
              <a:t> </a:t>
            </a:r>
            <a:r>
              <a:rPr dirty="0"/>
              <a:t>the</a:t>
            </a:r>
            <a:r>
              <a:rPr spc="-10" dirty="0"/>
              <a:t> </a:t>
            </a:r>
            <a:r>
              <a:rPr dirty="0"/>
              <a:t>testes</a:t>
            </a:r>
            <a:r>
              <a:rPr spc="-110" dirty="0"/>
              <a:t> </a:t>
            </a:r>
            <a:r>
              <a:rPr dirty="0"/>
              <a:t>to</a:t>
            </a:r>
            <a:r>
              <a:rPr spc="-30" dirty="0"/>
              <a:t> </a:t>
            </a:r>
            <a:r>
              <a:rPr dirty="0"/>
              <a:t>produce</a:t>
            </a:r>
            <a:r>
              <a:rPr spc="-80" dirty="0"/>
              <a:t> </a:t>
            </a:r>
            <a:r>
              <a:rPr dirty="0"/>
              <a:t>sufficient</a:t>
            </a:r>
            <a:r>
              <a:rPr spc="-10" dirty="0"/>
              <a:t> </a:t>
            </a:r>
            <a:r>
              <a:rPr dirty="0"/>
              <a:t>testosterone</a:t>
            </a:r>
            <a:r>
              <a:rPr spc="-75" dirty="0"/>
              <a:t> </a:t>
            </a:r>
            <a:r>
              <a:rPr spc="-25" dirty="0"/>
              <a:t>to </a:t>
            </a:r>
            <a:r>
              <a:rPr dirty="0"/>
              <a:t>maintain</a:t>
            </a:r>
            <a:r>
              <a:rPr spc="15" dirty="0"/>
              <a:t> </a:t>
            </a:r>
            <a:r>
              <a:rPr dirty="0"/>
              <a:t>sexual</a:t>
            </a:r>
            <a:r>
              <a:rPr spc="-85" dirty="0"/>
              <a:t> </a:t>
            </a:r>
            <a:r>
              <a:rPr dirty="0"/>
              <a:t>function,</a:t>
            </a:r>
            <a:r>
              <a:rPr spc="-40" dirty="0"/>
              <a:t> </a:t>
            </a:r>
            <a:r>
              <a:rPr dirty="0"/>
              <a:t>muscle</a:t>
            </a:r>
            <a:r>
              <a:rPr spc="50" dirty="0"/>
              <a:t> </a:t>
            </a:r>
            <a:r>
              <a:rPr dirty="0"/>
              <a:t>strength,</a:t>
            </a:r>
            <a:r>
              <a:rPr spc="25" dirty="0"/>
              <a:t> </a:t>
            </a:r>
            <a:r>
              <a:rPr dirty="0"/>
              <a:t>bone</a:t>
            </a:r>
            <a:r>
              <a:rPr spc="-85" dirty="0"/>
              <a:t> </a:t>
            </a:r>
            <a:r>
              <a:rPr dirty="0"/>
              <a:t>mineral</a:t>
            </a:r>
            <a:r>
              <a:rPr spc="50" dirty="0"/>
              <a:t> </a:t>
            </a:r>
            <a:r>
              <a:rPr dirty="0"/>
              <a:t>density</a:t>
            </a:r>
            <a:r>
              <a:rPr spc="-40" dirty="0"/>
              <a:t> </a:t>
            </a:r>
            <a:r>
              <a:rPr dirty="0"/>
              <a:t>and</a:t>
            </a:r>
            <a:r>
              <a:rPr spc="-40" dirty="0"/>
              <a:t> </a:t>
            </a:r>
            <a:r>
              <a:rPr dirty="0"/>
              <a:t>fertility</a:t>
            </a:r>
            <a:r>
              <a:rPr spc="30" dirty="0"/>
              <a:t> </a:t>
            </a:r>
            <a:r>
              <a:rPr spc="-10" dirty="0"/>
              <a:t>(spermatogenesis).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156017" y="882078"/>
            <a:ext cx="8087359" cy="48482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719070">
              <a:lnSpc>
                <a:spcPct val="100000"/>
              </a:lnSpc>
              <a:spcBef>
                <a:spcPts val="125"/>
              </a:spcBef>
            </a:pPr>
            <a:r>
              <a:rPr sz="1700" b="1" dirty="0">
                <a:latin typeface="Times New Roman"/>
                <a:cs typeface="Times New Roman"/>
              </a:rPr>
              <a:t>CLASSIFICATION</a:t>
            </a:r>
            <a:r>
              <a:rPr sz="1700" b="1" spc="-12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OF</a:t>
            </a:r>
            <a:r>
              <a:rPr sz="1700" b="1" spc="-15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ANTINEOPLASTIC</a:t>
            </a:r>
            <a:r>
              <a:rPr sz="1700" b="1" spc="-215" dirty="0">
                <a:latin typeface="Times New Roman"/>
                <a:cs typeface="Times New Roman"/>
              </a:rPr>
              <a:t> </a:t>
            </a:r>
            <a:r>
              <a:rPr sz="1700" b="1" spc="-10" dirty="0">
                <a:latin typeface="Times New Roman"/>
                <a:cs typeface="Times New Roman"/>
              </a:rPr>
              <a:t>AGENTS</a:t>
            </a: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335"/>
              </a:spcBef>
            </a:pPr>
            <a:endParaRPr sz="1700">
              <a:latin typeface="Times New Roman"/>
              <a:cs typeface="Times New Roman"/>
            </a:endParaRPr>
          </a:p>
          <a:p>
            <a:pPr marL="593725" indent="-581025">
              <a:lnSpc>
                <a:spcPct val="100000"/>
              </a:lnSpc>
              <a:spcBef>
                <a:spcPts val="5"/>
              </a:spcBef>
              <a:buClr>
                <a:srgbClr val="000000"/>
              </a:buClr>
              <a:buAutoNum type="romanUcParenR" startAt="6"/>
              <a:tabLst>
                <a:tab pos="593725" algn="l"/>
              </a:tabLst>
            </a:pPr>
            <a:r>
              <a:rPr sz="17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Hormones:</a:t>
            </a:r>
            <a:endParaRPr sz="1700">
              <a:latin typeface="Times New Roman"/>
              <a:cs typeface="Times New Roman"/>
            </a:endParaRPr>
          </a:p>
          <a:p>
            <a:pPr marL="565785" lvl="1" indent="-334645">
              <a:lnSpc>
                <a:spcPct val="100000"/>
              </a:lnSpc>
              <a:spcBef>
                <a:spcPts val="1490"/>
              </a:spcBef>
              <a:buAutoNum type="romanLcParenR"/>
              <a:tabLst>
                <a:tab pos="565785" algn="l"/>
              </a:tabLst>
            </a:pPr>
            <a:r>
              <a:rPr sz="1700" b="1" dirty="0">
                <a:latin typeface="Times New Roman"/>
                <a:cs typeface="Times New Roman"/>
              </a:rPr>
              <a:t>Adrenocarticosteroids</a:t>
            </a:r>
            <a:r>
              <a:rPr sz="1700" b="1" spc="-10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:</a:t>
            </a:r>
            <a:r>
              <a:rPr sz="1700" b="1" spc="-10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eg.</a:t>
            </a:r>
            <a:r>
              <a:rPr sz="1700" spc="60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Prednisone.</a:t>
            </a:r>
            <a:endParaRPr sz="1700">
              <a:latin typeface="Times New Roman"/>
              <a:cs typeface="Times New Roman"/>
            </a:endParaRPr>
          </a:p>
          <a:p>
            <a:pPr marL="585470" lvl="1" indent="-354330">
              <a:lnSpc>
                <a:spcPct val="100000"/>
              </a:lnSpc>
              <a:spcBef>
                <a:spcPts val="1790"/>
              </a:spcBef>
              <a:buAutoNum type="romanLcParenR"/>
              <a:tabLst>
                <a:tab pos="585470" algn="l"/>
                <a:tab pos="2677160" algn="l"/>
              </a:tabLst>
            </a:pPr>
            <a:r>
              <a:rPr sz="1700" b="1" spc="-10" dirty="0">
                <a:latin typeface="Times New Roman"/>
                <a:cs typeface="Times New Roman"/>
              </a:rPr>
              <a:t>Progestins</a:t>
            </a:r>
            <a:r>
              <a:rPr sz="1700" b="1" dirty="0">
                <a:latin typeface="Times New Roman"/>
                <a:cs typeface="Times New Roman"/>
              </a:rPr>
              <a:t>	:</a:t>
            </a:r>
            <a:r>
              <a:rPr sz="1700" b="1" spc="-2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eg.</a:t>
            </a:r>
            <a:r>
              <a:rPr sz="1700" spc="-4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Megestrol,</a:t>
            </a:r>
            <a:r>
              <a:rPr sz="1700" spc="2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Hydroxy</a:t>
            </a:r>
            <a:r>
              <a:rPr sz="1700" spc="4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progesterone,</a:t>
            </a:r>
            <a:r>
              <a:rPr sz="1700" spc="-110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Medroxy</a:t>
            </a:r>
            <a:r>
              <a:rPr sz="1700" spc="-165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progestrone.</a:t>
            </a:r>
            <a:endParaRPr sz="1700">
              <a:latin typeface="Times New Roman"/>
              <a:cs typeface="Times New Roman"/>
            </a:endParaRPr>
          </a:p>
          <a:p>
            <a:pPr marL="594995" lvl="1" indent="-363855">
              <a:lnSpc>
                <a:spcPct val="100000"/>
              </a:lnSpc>
              <a:spcBef>
                <a:spcPts val="1865"/>
              </a:spcBef>
              <a:buAutoNum type="romanLcParenR"/>
              <a:tabLst>
                <a:tab pos="594995" algn="l"/>
                <a:tab pos="2647950" algn="l"/>
              </a:tabLst>
            </a:pPr>
            <a:r>
              <a:rPr sz="1700" b="1" spc="-10" dirty="0">
                <a:latin typeface="Times New Roman"/>
                <a:cs typeface="Times New Roman"/>
              </a:rPr>
              <a:t>Oestrogens</a:t>
            </a:r>
            <a:r>
              <a:rPr sz="1700" b="1" dirty="0">
                <a:latin typeface="Times New Roman"/>
                <a:cs typeface="Times New Roman"/>
              </a:rPr>
              <a:t>	:</a:t>
            </a:r>
            <a:r>
              <a:rPr sz="1700" b="1" spc="-10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eg.</a:t>
            </a:r>
            <a:r>
              <a:rPr sz="1700" spc="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Diethyl</a:t>
            </a:r>
            <a:r>
              <a:rPr sz="1700" spc="4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stilbosterol,</a:t>
            </a:r>
            <a:r>
              <a:rPr sz="1700" spc="-110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Ethyniloestrodiol.</a:t>
            </a:r>
            <a:endParaRPr sz="1700">
              <a:latin typeface="Times New Roman"/>
              <a:cs typeface="Times New Roman"/>
            </a:endParaRPr>
          </a:p>
          <a:p>
            <a:pPr marL="563880" lvl="1" indent="-332740">
              <a:lnSpc>
                <a:spcPct val="100000"/>
              </a:lnSpc>
              <a:spcBef>
                <a:spcPts val="1790"/>
              </a:spcBef>
              <a:buAutoNum type="romanLcParenR"/>
              <a:tabLst>
                <a:tab pos="563880" algn="l"/>
                <a:tab pos="2647315" algn="l"/>
              </a:tabLst>
            </a:pPr>
            <a:r>
              <a:rPr sz="1700" b="1" spc="-10" dirty="0">
                <a:latin typeface="Times New Roman"/>
                <a:cs typeface="Times New Roman"/>
              </a:rPr>
              <a:t>Antioestrogens</a:t>
            </a:r>
            <a:r>
              <a:rPr sz="1700" b="1" dirty="0">
                <a:latin typeface="Times New Roman"/>
                <a:cs typeface="Times New Roman"/>
              </a:rPr>
              <a:t>	:</a:t>
            </a:r>
            <a:r>
              <a:rPr sz="1700" b="1" spc="-3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eg.</a:t>
            </a:r>
            <a:r>
              <a:rPr sz="1700" spc="60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Tamoxifen,</a:t>
            </a:r>
            <a:r>
              <a:rPr sz="1700" spc="-170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Anastrozole,</a:t>
            </a:r>
            <a:r>
              <a:rPr sz="1700" spc="-95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Letrozole.</a:t>
            </a:r>
            <a:endParaRPr sz="1700">
              <a:latin typeface="Times New Roman"/>
              <a:cs typeface="Times New Roman"/>
            </a:endParaRPr>
          </a:p>
          <a:p>
            <a:pPr marL="563880" lvl="1" indent="-274955">
              <a:lnSpc>
                <a:spcPct val="100000"/>
              </a:lnSpc>
              <a:spcBef>
                <a:spcPts val="1790"/>
              </a:spcBef>
              <a:buAutoNum type="romanLcParenR"/>
              <a:tabLst>
                <a:tab pos="563880" algn="l"/>
                <a:tab pos="2636520" algn="l"/>
              </a:tabLst>
            </a:pPr>
            <a:r>
              <a:rPr sz="1700" b="1" spc="-10" dirty="0">
                <a:latin typeface="Times New Roman"/>
                <a:cs typeface="Times New Roman"/>
              </a:rPr>
              <a:t>Androgens</a:t>
            </a:r>
            <a:r>
              <a:rPr sz="1700" b="1" dirty="0">
                <a:latin typeface="Times New Roman"/>
                <a:cs typeface="Times New Roman"/>
              </a:rPr>
              <a:t>	:</a:t>
            </a:r>
            <a:r>
              <a:rPr sz="1700" b="1" spc="12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eg.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Testosterone,</a:t>
            </a:r>
            <a:r>
              <a:rPr sz="1700" spc="-95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Fluoxymesterone.</a:t>
            </a:r>
            <a:endParaRPr sz="1700">
              <a:latin typeface="Times New Roman"/>
              <a:cs typeface="Times New Roman"/>
            </a:endParaRPr>
          </a:p>
          <a:p>
            <a:pPr marL="563880" lvl="1" indent="-389890">
              <a:lnSpc>
                <a:spcPct val="100000"/>
              </a:lnSpc>
              <a:spcBef>
                <a:spcPts val="1865"/>
              </a:spcBef>
              <a:buAutoNum type="romanLcParenR"/>
              <a:tabLst>
                <a:tab pos="563880" algn="l"/>
                <a:tab pos="2685415" algn="l"/>
              </a:tabLst>
            </a:pPr>
            <a:r>
              <a:rPr sz="1700" b="1" spc="-10" dirty="0">
                <a:latin typeface="Times New Roman"/>
                <a:cs typeface="Times New Roman"/>
              </a:rPr>
              <a:t>Antiandrogens</a:t>
            </a:r>
            <a:r>
              <a:rPr sz="1700" b="1" dirty="0">
                <a:latin typeface="Times New Roman"/>
                <a:cs typeface="Times New Roman"/>
              </a:rPr>
              <a:t>	:</a:t>
            </a:r>
            <a:r>
              <a:rPr sz="1700" b="1" spc="1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eg.</a:t>
            </a:r>
            <a:r>
              <a:rPr sz="1700" spc="3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Flutamide,</a:t>
            </a:r>
            <a:r>
              <a:rPr sz="1700" spc="-110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Bicalutamide.</a:t>
            </a:r>
            <a:endParaRPr sz="1700">
              <a:latin typeface="Times New Roman"/>
              <a:cs typeface="Times New Roman"/>
            </a:endParaRPr>
          </a:p>
          <a:p>
            <a:pPr marL="523875" lvl="1" indent="-397510">
              <a:lnSpc>
                <a:spcPct val="100000"/>
              </a:lnSpc>
              <a:spcBef>
                <a:spcPts val="1789"/>
              </a:spcBef>
              <a:buAutoNum type="romanLcParenR"/>
              <a:tabLst>
                <a:tab pos="523875" algn="l"/>
              </a:tabLst>
            </a:pPr>
            <a:r>
              <a:rPr sz="1700" b="1" dirty="0">
                <a:latin typeface="Times New Roman"/>
                <a:cs typeface="Times New Roman"/>
              </a:rPr>
              <a:t>Gonadotropin-</a:t>
            </a:r>
            <a:r>
              <a:rPr sz="1700" b="1" spc="-25" dirty="0">
                <a:latin typeface="Times New Roman"/>
                <a:cs typeface="Times New Roman"/>
              </a:rPr>
              <a:t>releasing</a:t>
            </a:r>
            <a:r>
              <a:rPr sz="1700" b="1" spc="-2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hormone</a:t>
            </a:r>
            <a:r>
              <a:rPr sz="1700" b="1" spc="-80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analogue</a:t>
            </a:r>
            <a:r>
              <a:rPr sz="1700" b="1" spc="-8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:</a:t>
            </a:r>
            <a:r>
              <a:rPr sz="1700" b="1" spc="1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eg.</a:t>
            </a:r>
            <a:r>
              <a:rPr sz="1700" spc="5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Leuprorelin,</a:t>
            </a:r>
            <a:r>
              <a:rPr sz="1700" spc="-4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Triptorelin,</a:t>
            </a:r>
            <a:r>
              <a:rPr sz="1700" spc="-40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Goserelin.</a:t>
            </a:r>
            <a:endParaRPr sz="1700">
              <a:latin typeface="Times New Roman"/>
              <a:cs typeface="Times New Roman"/>
            </a:endParaRPr>
          </a:p>
          <a:p>
            <a:pPr marL="116839">
              <a:lnSpc>
                <a:spcPct val="100000"/>
              </a:lnSpc>
              <a:spcBef>
                <a:spcPts val="1864"/>
              </a:spcBef>
            </a:pPr>
            <a:r>
              <a:rPr sz="1700" b="1" dirty="0">
                <a:solidFill>
                  <a:srgbClr val="FF0000"/>
                </a:solidFill>
                <a:latin typeface="Times New Roman"/>
                <a:cs typeface="Times New Roman"/>
              </a:rPr>
              <a:t>VII)</a:t>
            </a:r>
            <a:r>
              <a:rPr sz="17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b="1" dirty="0">
                <a:solidFill>
                  <a:srgbClr val="FF0000"/>
                </a:solidFill>
                <a:latin typeface="Times New Roman"/>
                <a:cs typeface="Times New Roman"/>
              </a:rPr>
              <a:t>Miscellaneous</a:t>
            </a:r>
            <a:r>
              <a:rPr sz="17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:</a:t>
            </a:r>
            <a:r>
              <a:rPr sz="1700" b="1" spc="425" dirty="0">
                <a:latin typeface="Times New Roman"/>
                <a:cs typeface="Times New Roman"/>
              </a:rPr>
              <a:t> </a:t>
            </a:r>
            <a:r>
              <a:rPr sz="1700" b="1" dirty="0">
                <a:latin typeface="Times New Roman"/>
                <a:cs typeface="Times New Roman"/>
              </a:rPr>
              <a:t>eg.</a:t>
            </a:r>
            <a:r>
              <a:rPr sz="1700" b="1" spc="-80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Hydroxyurea,</a:t>
            </a:r>
            <a:r>
              <a:rPr sz="1700" spc="-16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Altretamine,</a:t>
            </a:r>
            <a:r>
              <a:rPr sz="1700" spc="80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Cisplatin.</a:t>
            </a:r>
            <a:endParaRPr sz="17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350" y="361950"/>
            <a:ext cx="704850" cy="8382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71625" y="4876800"/>
            <a:ext cx="8715375" cy="1981200"/>
            <a:chOff x="1571625" y="4876800"/>
            <a:chExt cx="8715375" cy="19812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38660" y="6448425"/>
              <a:ext cx="2986180" cy="4095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05350" y="6457950"/>
              <a:ext cx="2929001" cy="40005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700651" y="6491287"/>
              <a:ext cx="2867025" cy="314325"/>
            </a:xfrm>
            <a:custGeom>
              <a:avLst/>
              <a:gdLst/>
              <a:ahLst/>
              <a:cxnLst/>
              <a:rect l="l" t="t" r="r" b="b"/>
              <a:pathLst>
                <a:path w="2867025" h="314325">
                  <a:moveTo>
                    <a:pt x="2867025" y="0"/>
                  </a:moveTo>
                  <a:lnTo>
                    <a:pt x="0" y="0"/>
                  </a:lnTo>
                  <a:lnTo>
                    <a:pt x="0" y="314325"/>
                  </a:lnTo>
                  <a:lnTo>
                    <a:pt x="2867025" y="314325"/>
                  </a:lnTo>
                  <a:lnTo>
                    <a:pt x="286702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700651" y="6491287"/>
              <a:ext cx="2867025" cy="314325"/>
            </a:xfrm>
            <a:custGeom>
              <a:avLst/>
              <a:gdLst/>
              <a:ahLst/>
              <a:cxnLst/>
              <a:rect l="l" t="t" r="r" b="b"/>
              <a:pathLst>
                <a:path w="2867025" h="314325">
                  <a:moveTo>
                    <a:pt x="0" y="314325"/>
                  </a:moveTo>
                  <a:lnTo>
                    <a:pt x="2867025" y="314325"/>
                  </a:lnTo>
                  <a:lnTo>
                    <a:pt x="2867025" y="0"/>
                  </a:lnTo>
                  <a:lnTo>
                    <a:pt x="0" y="0"/>
                  </a:lnTo>
                  <a:lnTo>
                    <a:pt x="0" y="31432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71625" y="4876800"/>
              <a:ext cx="8715375" cy="1538471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-1586" y="-1523"/>
            <a:ext cx="12195175" cy="107950"/>
            <a:chOff x="-1586" y="-1523"/>
            <a:chExt cx="12195175" cy="107950"/>
          </a:xfrm>
        </p:grpSpPr>
        <p:sp>
          <p:nvSpPr>
            <p:cNvPr id="10" name="object 10"/>
            <p:cNvSpPr/>
            <p:nvPr/>
          </p:nvSpPr>
          <p:spPr>
            <a:xfrm>
              <a:off x="4763" y="4826"/>
              <a:ext cx="12182475" cy="95250"/>
            </a:xfrm>
            <a:custGeom>
              <a:avLst/>
              <a:gdLst/>
              <a:ahLst/>
              <a:cxnLst/>
              <a:rect l="l" t="t" r="r" b="b"/>
              <a:pathLst>
                <a:path w="12182475" h="95250">
                  <a:moveTo>
                    <a:pt x="12182475" y="0"/>
                  </a:moveTo>
                  <a:lnTo>
                    <a:pt x="0" y="0"/>
                  </a:lnTo>
                  <a:lnTo>
                    <a:pt x="0" y="95250"/>
                  </a:lnTo>
                  <a:lnTo>
                    <a:pt x="12182475" y="95250"/>
                  </a:lnTo>
                  <a:lnTo>
                    <a:pt x="1218247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763" y="4826"/>
              <a:ext cx="12182475" cy="95250"/>
            </a:xfrm>
            <a:custGeom>
              <a:avLst/>
              <a:gdLst/>
              <a:ahLst/>
              <a:cxnLst/>
              <a:rect l="l" t="t" r="r" b="b"/>
              <a:pathLst>
                <a:path w="12182475" h="95250">
                  <a:moveTo>
                    <a:pt x="0" y="95250"/>
                  </a:moveTo>
                  <a:lnTo>
                    <a:pt x="12182475" y="95250"/>
                  </a:lnTo>
                  <a:lnTo>
                    <a:pt x="12182475" y="0"/>
                  </a:lnTo>
                  <a:lnTo>
                    <a:pt x="0" y="0"/>
                  </a:lnTo>
                  <a:lnTo>
                    <a:pt x="0" y="9525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051242" y="784796"/>
            <a:ext cx="8097520" cy="1637664"/>
          </a:xfrm>
          <a:prstGeom prst="rect">
            <a:avLst/>
          </a:prstGeom>
        </p:spPr>
        <p:txBody>
          <a:bodyPr vert="horz" wrap="square" lIns="0" tIns="138430" rIns="0" bIns="0" rtlCol="0">
            <a:spAutoFit/>
          </a:bodyPr>
          <a:lstStyle/>
          <a:p>
            <a:pPr marL="2700655">
              <a:lnSpc>
                <a:spcPct val="100000"/>
              </a:lnSpc>
              <a:spcBef>
                <a:spcPts val="109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631190" algn="l"/>
                <a:tab pos="342011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VI)</a:t>
            </a:r>
            <a:r>
              <a:rPr sz="1800" b="1" dirty="0">
                <a:latin typeface="Times New Roman"/>
                <a:cs typeface="Times New Roman"/>
              </a:rPr>
              <a:t>	Hormones:</a:t>
            </a:r>
            <a:r>
              <a:rPr sz="1800" b="1" spc="36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v)</a:t>
            </a:r>
            <a:r>
              <a:rPr sz="1800" b="1" spc="36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Androgens</a:t>
            </a:r>
            <a:r>
              <a:rPr sz="1800" b="1" dirty="0">
                <a:latin typeface="Times New Roman"/>
                <a:cs typeface="Times New Roman"/>
              </a:rPr>
              <a:t>	: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eg.</a:t>
            </a:r>
            <a:r>
              <a:rPr sz="1800" b="1" spc="-9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Testosterone</a:t>
            </a:r>
            <a:r>
              <a:rPr sz="1800" spc="-10" dirty="0">
                <a:latin typeface="Times New Roman"/>
                <a:cs typeface="Times New Roman"/>
              </a:rPr>
              <a:t>, Fluoxymesterone.</a:t>
            </a:r>
            <a:endParaRPr sz="1800">
              <a:latin typeface="Times New Roman"/>
              <a:cs typeface="Times New Roman"/>
            </a:endParaRPr>
          </a:p>
          <a:p>
            <a:pPr marL="641350">
              <a:lnSpc>
                <a:spcPct val="100000"/>
              </a:lnSpc>
              <a:spcBef>
                <a:spcPts val="1070"/>
              </a:spcBef>
            </a:pPr>
            <a:r>
              <a:rPr sz="1800" b="1" dirty="0">
                <a:latin typeface="Times New Roman"/>
                <a:cs typeface="Times New Roman"/>
              </a:rPr>
              <a:t>eg.</a:t>
            </a:r>
            <a:r>
              <a:rPr sz="1800" b="1" spc="-114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Testosterone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(Testonova,</a:t>
            </a:r>
            <a:r>
              <a:rPr sz="1800" b="1" spc="1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Sustrone)</a:t>
            </a:r>
            <a:endParaRPr sz="1800">
              <a:latin typeface="Times New Roman"/>
              <a:cs typeface="Times New Roman"/>
            </a:endParaRPr>
          </a:p>
          <a:p>
            <a:pPr marL="3215005">
              <a:lnSpc>
                <a:spcPct val="100000"/>
              </a:lnSpc>
              <a:spcBef>
                <a:spcPts val="994"/>
              </a:spcBef>
            </a:pPr>
            <a:r>
              <a:rPr sz="1800" b="1" dirty="0">
                <a:latin typeface="Times New Roman"/>
                <a:cs typeface="Times New Roman"/>
              </a:rPr>
              <a:t>Ester</a:t>
            </a:r>
            <a:r>
              <a:rPr sz="1800" b="1" spc="-8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derivatives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Testosterone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267075" y="2524125"/>
            <a:ext cx="5924550" cy="2219325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60</a:t>
            </a:fld>
            <a:endParaRPr spc="-25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350" y="361950"/>
            <a:ext cx="704850" cy="8382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666875" y="4931045"/>
            <a:ext cx="8928735" cy="1927225"/>
            <a:chOff x="1666875" y="4931045"/>
            <a:chExt cx="8928735" cy="192722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38660" y="6448425"/>
              <a:ext cx="2986180" cy="4095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05350" y="6457950"/>
              <a:ext cx="2929001" cy="40005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700651" y="6491287"/>
              <a:ext cx="2867025" cy="314325"/>
            </a:xfrm>
            <a:custGeom>
              <a:avLst/>
              <a:gdLst/>
              <a:ahLst/>
              <a:cxnLst/>
              <a:rect l="l" t="t" r="r" b="b"/>
              <a:pathLst>
                <a:path w="2867025" h="314325">
                  <a:moveTo>
                    <a:pt x="2867025" y="0"/>
                  </a:moveTo>
                  <a:lnTo>
                    <a:pt x="0" y="0"/>
                  </a:lnTo>
                  <a:lnTo>
                    <a:pt x="0" y="314325"/>
                  </a:lnTo>
                  <a:lnTo>
                    <a:pt x="2867025" y="314325"/>
                  </a:lnTo>
                  <a:lnTo>
                    <a:pt x="286702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700651" y="6491287"/>
              <a:ext cx="2867025" cy="314325"/>
            </a:xfrm>
            <a:custGeom>
              <a:avLst/>
              <a:gdLst/>
              <a:ahLst/>
              <a:cxnLst/>
              <a:rect l="l" t="t" r="r" b="b"/>
              <a:pathLst>
                <a:path w="2867025" h="314325">
                  <a:moveTo>
                    <a:pt x="0" y="314325"/>
                  </a:moveTo>
                  <a:lnTo>
                    <a:pt x="2867025" y="314325"/>
                  </a:lnTo>
                  <a:lnTo>
                    <a:pt x="2867025" y="0"/>
                  </a:lnTo>
                  <a:lnTo>
                    <a:pt x="0" y="0"/>
                  </a:lnTo>
                  <a:lnTo>
                    <a:pt x="0" y="31432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66875" y="4931045"/>
              <a:ext cx="8928271" cy="1488804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-1586" y="-1523"/>
            <a:ext cx="12195175" cy="107950"/>
            <a:chOff x="-1586" y="-1523"/>
            <a:chExt cx="12195175" cy="107950"/>
          </a:xfrm>
        </p:grpSpPr>
        <p:sp>
          <p:nvSpPr>
            <p:cNvPr id="10" name="object 10"/>
            <p:cNvSpPr/>
            <p:nvPr/>
          </p:nvSpPr>
          <p:spPr>
            <a:xfrm>
              <a:off x="4763" y="4826"/>
              <a:ext cx="12182475" cy="95250"/>
            </a:xfrm>
            <a:custGeom>
              <a:avLst/>
              <a:gdLst/>
              <a:ahLst/>
              <a:cxnLst/>
              <a:rect l="l" t="t" r="r" b="b"/>
              <a:pathLst>
                <a:path w="12182475" h="95250">
                  <a:moveTo>
                    <a:pt x="12182475" y="0"/>
                  </a:moveTo>
                  <a:lnTo>
                    <a:pt x="0" y="0"/>
                  </a:lnTo>
                  <a:lnTo>
                    <a:pt x="0" y="95250"/>
                  </a:lnTo>
                  <a:lnTo>
                    <a:pt x="12182475" y="95250"/>
                  </a:lnTo>
                  <a:lnTo>
                    <a:pt x="1218247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763" y="4826"/>
              <a:ext cx="12182475" cy="95250"/>
            </a:xfrm>
            <a:custGeom>
              <a:avLst/>
              <a:gdLst/>
              <a:ahLst/>
              <a:cxnLst/>
              <a:rect l="l" t="t" r="r" b="b"/>
              <a:pathLst>
                <a:path w="12182475" h="95250">
                  <a:moveTo>
                    <a:pt x="0" y="95250"/>
                  </a:moveTo>
                  <a:lnTo>
                    <a:pt x="12182475" y="95250"/>
                  </a:lnTo>
                  <a:lnTo>
                    <a:pt x="12182475" y="0"/>
                  </a:lnTo>
                  <a:lnTo>
                    <a:pt x="0" y="0"/>
                  </a:lnTo>
                  <a:lnTo>
                    <a:pt x="0" y="9525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984036" y="803846"/>
            <a:ext cx="6164580" cy="78867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767715">
              <a:lnSpc>
                <a:spcPct val="100000"/>
              </a:lnSpc>
              <a:spcBef>
                <a:spcPts val="94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44"/>
              </a:spcBef>
              <a:tabLst>
                <a:tab pos="430530" algn="l"/>
                <a:tab pos="266827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vi)</a:t>
            </a:r>
            <a:r>
              <a:rPr sz="1800" b="1" dirty="0">
                <a:latin typeface="Times New Roman"/>
                <a:cs typeface="Times New Roman"/>
              </a:rPr>
              <a:t>	</a:t>
            </a:r>
            <a:r>
              <a:rPr sz="1800" b="1" spc="-10" dirty="0">
                <a:latin typeface="Times New Roman"/>
                <a:cs typeface="Times New Roman"/>
              </a:rPr>
              <a:t>Antiandrogens</a:t>
            </a:r>
            <a:r>
              <a:rPr sz="1800" b="1" dirty="0">
                <a:latin typeface="Times New Roman"/>
                <a:cs typeface="Times New Roman"/>
              </a:rPr>
              <a:t>	: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Flutamide,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Bicalutamide</a:t>
            </a:r>
            <a:r>
              <a:rPr sz="1800" spc="-10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51242" y="1292161"/>
            <a:ext cx="1729739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3119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VI)</a:t>
            </a:r>
            <a:r>
              <a:rPr sz="1800" b="1" dirty="0">
                <a:latin typeface="Times New Roman"/>
                <a:cs typeface="Times New Roman"/>
              </a:rPr>
              <a:t>	</a:t>
            </a:r>
            <a:r>
              <a:rPr sz="1800" b="1" spc="-10" dirty="0">
                <a:latin typeface="Times New Roman"/>
                <a:cs typeface="Times New Roman"/>
              </a:rPr>
              <a:t>Hormones: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133600" y="1714500"/>
            <a:ext cx="7915275" cy="2914650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61</a:t>
            </a:fld>
            <a:endParaRPr spc="-25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984036" y="803846"/>
            <a:ext cx="6164580" cy="78867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767715">
              <a:lnSpc>
                <a:spcPct val="100000"/>
              </a:lnSpc>
              <a:spcBef>
                <a:spcPts val="94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44"/>
              </a:spcBef>
              <a:tabLst>
                <a:tab pos="430530" algn="l"/>
                <a:tab pos="266827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vi)</a:t>
            </a:r>
            <a:r>
              <a:rPr sz="1800" b="1" dirty="0">
                <a:latin typeface="Times New Roman"/>
                <a:cs typeface="Times New Roman"/>
              </a:rPr>
              <a:t>	</a:t>
            </a:r>
            <a:r>
              <a:rPr sz="1800" b="1" spc="-10" dirty="0">
                <a:latin typeface="Times New Roman"/>
                <a:cs typeface="Times New Roman"/>
              </a:rPr>
              <a:t>Antiandrogens</a:t>
            </a:r>
            <a:r>
              <a:rPr sz="1800" b="1" dirty="0">
                <a:latin typeface="Times New Roman"/>
                <a:cs typeface="Times New Roman"/>
              </a:rPr>
              <a:t>	: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eg.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Flutamide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Bicalutamide.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51242" y="1292161"/>
            <a:ext cx="1729739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3119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VI)</a:t>
            </a:r>
            <a:r>
              <a:rPr sz="1800" b="1" dirty="0">
                <a:latin typeface="Times New Roman"/>
                <a:cs typeface="Times New Roman"/>
              </a:rPr>
              <a:t>	</a:t>
            </a:r>
            <a:r>
              <a:rPr sz="1800" b="1" spc="-10" dirty="0">
                <a:latin typeface="Times New Roman"/>
                <a:cs typeface="Times New Roman"/>
              </a:rPr>
              <a:t>Hormones: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04950" y="1657350"/>
            <a:ext cx="9220200" cy="4682107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62</a:t>
            </a:fld>
            <a:endParaRPr spc="-25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1242" y="803846"/>
            <a:ext cx="10234930" cy="78867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2700655">
              <a:lnSpc>
                <a:spcPct val="100000"/>
              </a:lnSpc>
              <a:spcBef>
                <a:spcPts val="94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44"/>
              </a:spcBef>
              <a:tabLst>
                <a:tab pos="63119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VI)</a:t>
            </a:r>
            <a:r>
              <a:rPr sz="1800" b="1" dirty="0">
                <a:latin typeface="Times New Roman"/>
                <a:cs typeface="Times New Roman"/>
              </a:rPr>
              <a:t>	Hormones: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vii)</a:t>
            </a:r>
            <a:r>
              <a:rPr sz="1800" b="1" spc="44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Gonadotropin-</a:t>
            </a:r>
            <a:r>
              <a:rPr sz="1800" b="1" dirty="0">
                <a:latin typeface="Times New Roman"/>
                <a:cs typeface="Times New Roman"/>
              </a:rPr>
              <a:t>releasing</a:t>
            </a:r>
            <a:r>
              <a:rPr sz="1800" b="1" spc="-1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hormone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analogue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Leuprorelin,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Triptorelin,</a:t>
            </a:r>
            <a:r>
              <a:rPr sz="1800" spc="1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Goserelin</a:t>
            </a:r>
            <a:r>
              <a:rPr sz="1800" spc="-10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43075" y="1780263"/>
            <a:ext cx="8413583" cy="4555336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63</a:t>
            </a:fld>
            <a:endParaRPr spc="-25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08392" y="803846"/>
            <a:ext cx="8040370" cy="78867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2643505">
              <a:lnSpc>
                <a:spcPct val="100000"/>
              </a:lnSpc>
              <a:spcBef>
                <a:spcPts val="94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44"/>
              </a:spcBef>
            </a:pPr>
            <a:r>
              <a:rPr sz="1800" b="1" dirty="0">
                <a:latin typeface="Times New Roman"/>
                <a:cs typeface="Times New Roman"/>
              </a:rPr>
              <a:t>VII)</a:t>
            </a:r>
            <a:r>
              <a:rPr sz="1800" b="1" spc="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Miscellaneous</a:t>
            </a:r>
            <a:r>
              <a:rPr sz="1800" b="1" spc="-114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434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eg.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Hydroxyurea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-229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Altretamine,</a:t>
            </a:r>
            <a:r>
              <a:rPr sz="1800" spc="6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Cisplatin.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4450" y="1781175"/>
            <a:ext cx="9610725" cy="4491226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64</a:t>
            </a:fld>
            <a:endParaRPr spc="-25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4459" y="2118931"/>
            <a:ext cx="3742690" cy="758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800" u="none" dirty="0"/>
              <a:t>THANK</a:t>
            </a:r>
            <a:r>
              <a:rPr sz="4800" u="none" spc="-229" dirty="0"/>
              <a:t> </a:t>
            </a:r>
            <a:r>
              <a:rPr sz="4800" u="none" spc="-25" dirty="0"/>
              <a:t>YOU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78739" y="6512996"/>
            <a:ext cx="578485" cy="194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10"/>
              </a:lnSpc>
            </a:pPr>
            <a:r>
              <a:rPr sz="1200" b="1" spc="-30" dirty="0">
                <a:latin typeface="Times New Roman"/>
                <a:cs typeface="Times New Roman"/>
              </a:rPr>
              <a:t>-</a:t>
            </a:r>
            <a:r>
              <a:rPr sz="1200" b="1" spc="-20" dirty="0">
                <a:latin typeface="Times New Roman"/>
                <a:cs typeface="Times New Roman"/>
              </a:rPr>
              <a:t>08-2020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65</a:t>
            </a:fld>
            <a:endParaRPr spc="-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1242" y="910653"/>
            <a:ext cx="10164445" cy="1911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00655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700"/>
              </a:spcBef>
            </a:pPr>
            <a:endParaRPr sz="1800">
              <a:latin typeface="Times New Roman"/>
              <a:cs typeface="Times New Roman"/>
            </a:endParaRPr>
          </a:p>
          <a:p>
            <a:pPr marL="127000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latin typeface="Times New Roman"/>
                <a:cs typeface="Times New Roman"/>
              </a:rPr>
              <a:t>I)</a:t>
            </a:r>
            <a:r>
              <a:rPr sz="1800" b="1" spc="3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Alkylating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agents: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9"/>
              </a:spcBef>
            </a:pPr>
            <a:endParaRPr sz="18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Wingdings"/>
              <a:buChar char=""/>
              <a:tabLst>
                <a:tab pos="354965" algn="l"/>
              </a:tabLst>
            </a:pPr>
            <a:r>
              <a:rPr sz="1800" dirty="0">
                <a:latin typeface="Times New Roman"/>
                <a:cs typeface="Times New Roman"/>
              </a:rPr>
              <a:t>These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are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highly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electrophilic</a:t>
            </a:r>
            <a:r>
              <a:rPr sz="1800" b="1" spc="-8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compounds.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Which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react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with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nucleophiles </a:t>
            </a:r>
            <a:r>
              <a:rPr sz="1800" dirty="0">
                <a:latin typeface="Times New Roman"/>
                <a:cs typeface="Times New Roman"/>
              </a:rPr>
              <a:t>to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form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strong covalent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bond.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51242" y="4687506"/>
            <a:ext cx="9355455" cy="835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354965" algn="l"/>
              </a:tabLst>
            </a:pPr>
            <a:r>
              <a:rPr sz="1800" dirty="0">
                <a:latin typeface="Times New Roman"/>
                <a:cs typeface="Times New Roman"/>
              </a:rPr>
              <a:t>It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acts</a:t>
            </a:r>
            <a:r>
              <a:rPr sz="1800" spc="-1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by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transfer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alkyl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group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to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biologically</a:t>
            </a:r>
            <a:r>
              <a:rPr sz="1800" spc="2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important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constituents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such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as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amino,</a:t>
            </a:r>
            <a:r>
              <a:rPr sz="1800" spc="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sulfydryl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of</a:t>
            </a:r>
            <a:endParaRPr sz="18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  <a:spcBef>
                <a:spcPts val="2050"/>
              </a:spcBef>
            </a:pPr>
            <a:r>
              <a:rPr sz="1800" dirty="0">
                <a:latin typeface="Times New Roman"/>
                <a:cs typeface="Times New Roman"/>
              </a:rPr>
              <a:t>phosphate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group</a:t>
            </a:r>
            <a:r>
              <a:rPr sz="1800" spc="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whose</a:t>
            </a:r>
            <a:r>
              <a:rPr sz="1800" spc="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function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is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then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impaired.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38300" y="3118593"/>
            <a:ext cx="9035032" cy="1211044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051242" y="910653"/>
            <a:ext cx="10250805" cy="3533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00655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Times New Roman"/>
                <a:cs typeface="Times New Roman"/>
              </a:rPr>
              <a:t>CLASSIFICATION</a:t>
            </a:r>
            <a:r>
              <a:rPr sz="1800" b="1" spc="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20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ANTINEOPLASTIC</a:t>
            </a:r>
            <a:r>
              <a:rPr sz="1800" b="1" spc="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700"/>
              </a:spcBef>
            </a:pPr>
            <a:endParaRPr sz="1800">
              <a:latin typeface="Times New Roman"/>
              <a:cs typeface="Times New Roman"/>
            </a:endParaRPr>
          </a:p>
          <a:p>
            <a:pPr marL="127000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latin typeface="Times New Roman"/>
                <a:cs typeface="Times New Roman"/>
              </a:rPr>
              <a:t>I)</a:t>
            </a:r>
            <a:r>
              <a:rPr sz="1800" b="1" spc="-1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Alkylating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agents: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18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98100"/>
              </a:lnSpc>
              <a:buFont typeface="Wingdings"/>
              <a:buChar char=""/>
              <a:tabLst>
                <a:tab pos="354965" algn="l"/>
              </a:tabLst>
            </a:pPr>
            <a:r>
              <a:rPr sz="1800" dirty="0">
                <a:latin typeface="Times New Roman"/>
                <a:cs typeface="Times New Roman"/>
              </a:rPr>
              <a:t>Under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physiological</a:t>
            </a:r>
            <a:r>
              <a:rPr sz="1800" spc="1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condition,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alkylating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agents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are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positively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charged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they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react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with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negative</a:t>
            </a:r>
            <a:r>
              <a:rPr sz="1800" spc="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or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high </a:t>
            </a:r>
            <a:r>
              <a:rPr sz="1800" dirty="0">
                <a:latin typeface="Times New Roman"/>
                <a:cs typeface="Times New Roman"/>
              </a:rPr>
              <a:t>electron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density</a:t>
            </a:r>
            <a:r>
              <a:rPr sz="1800" spc="9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region.</a:t>
            </a:r>
            <a:endParaRPr sz="1800">
              <a:latin typeface="Times New Roman"/>
              <a:cs typeface="Times New Roman"/>
            </a:endParaRPr>
          </a:p>
          <a:p>
            <a:pPr marL="354965" marR="403225" indent="-342900">
              <a:lnSpc>
                <a:spcPts val="4280"/>
              </a:lnSpc>
              <a:spcBef>
                <a:spcPts val="220"/>
              </a:spcBef>
              <a:buFont typeface="Wingdings"/>
              <a:buChar char=""/>
              <a:tabLst>
                <a:tab pos="354965" algn="l"/>
              </a:tabLst>
            </a:pPr>
            <a:r>
              <a:rPr sz="1800" dirty="0">
                <a:latin typeface="Times New Roman"/>
                <a:cs typeface="Times New Roman"/>
              </a:rPr>
              <a:t>Alkylating</a:t>
            </a:r>
            <a:r>
              <a:rPr sz="1800" spc="1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agents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are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known</a:t>
            </a:r>
            <a:r>
              <a:rPr sz="1800" spc="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to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react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with</a:t>
            </a:r>
            <a:r>
              <a:rPr sz="1800" spc="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DNA,</a:t>
            </a:r>
            <a:r>
              <a:rPr sz="1800" spc="6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RNA</a:t>
            </a:r>
            <a:r>
              <a:rPr sz="1800" spc="-10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protein.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They</a:t>
            </a:r>
            <a:r>
              <a:rPr sz="1800" spc="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act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by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alkylating</a:t>
            </a:r>
            <a:r>
              <a:rPr sz="1800" spc="25" dirty="0">
                <a:latin typeface="Times New Roman"/>
                <a:cs typeface="Times New Roman"/>
              </a:rPr>
              <a:t>  </a:t>
            </a:r>
            <a:r>
              <a:rPr sz="1800" spc="-70" dirty="0">
                <a:latin typeface="Times New Roman"/>
                <a:cs typeface="Times New Roman"/>
              </a:rPr>
              <a:t>N-</a:t>
            </a:r>
            <a:r>
              <a:rPr sz="1800" dirty="0">
                <a:latin typeface="Times New Roman"/>
                <a:cs typeface="Times New Roman"/>
              </a:rPr>
              <a:t>7 </a:t>
            </a:r>
            <a:r>
              <a:rPr sz="1800" spc="-10" dirty="0">
                <a:latin typeface="Times New Roman"/>
                <a:cs typeface="Times New Roman"/>
              </a:rPr>
              <a:t>position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guanine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DNA,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which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results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formation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apurinic</a:t>
            </a:r>
            <a:r>
              <a:rPr sz="1800" spc="-10" dirty="0">
                <a:latin typeface="Times New Roman"/>
                <a:cs typeface="Times New Roman"/>
              </a:rPr>
              <a:t> site.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51242" y="5221922"/>
            <a:ext cx="634301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5440" indent="-33274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345440" algn="l"/>
              </a:tabLst>
            </a:pPr>
            <a:r>
              <a:rPr sz="1800" dirty="0">
                <a:latin typeface="Times New Roman"/>
                <a:cs typeface="Times New Roman"/>
              </a:rPr>
              <a:t>Alkylating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agents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appears</a:t>
            </a:r>
            <a:r>
              <a:rPr sz="1800" spc="-1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to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be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most</a:t>
            </a:r>
            <a:r>
              <a:rPr sz="1800" spc="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effective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G1</a:t>
            </a:r>
            <a:r>
              <a:rPr sz="1800" spc="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or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35" dirty="0">
                <a:latin typeface="Times New Roman"/>
                <a:cs typeface="Times New Roman"/>
              </a:rPr>
              <a:t>‘S’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Phase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39260" y="300412"/>
            <a:ext cx="5409565" cy="730250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R="420370" algn="ctr">
              <a:lnSpc>
                <a:spcPct val="100000"/>
              </a:lnSpc>
              <a:spcBef>
                <a:spcPts val="630"/>
              </a:spcBef>
            </a:pPr>
            <a:r>
              <a:rPr dirty="0"/>
              <a:t>ANTINEOPLASTIC</a:t>
            </a:r>
            <a:r>
              <a:rPr spc="315" dirty="0"/>
              <a:t> </a:t>
            </a:r>
            <a:r>
              <a:rPr spc="-10" dirty="0"/>
              <a:t>AGENTS</a:t>
            </a:r>
          </a:p>
          <a:p>
            <a:pPr algn="ctr">
              <a:lnSpc>
                <a:spcPct val="100000"/>
              </a:lnSpc>
              <a:spcBef>
                <a:spcPts val="459"/>
              </a:spcBef>
            </a:pPr>
            <a:r>
              <a:rPr sz="1800" u="none" spc="-20" dirty="0"/>
              <a:t>CLASSIFICATION</a:t>
            </a:r>
            <a:r>
              <a:rPr sz="1800" u="none" spc="50" dirty="0"/>
              <a:t> </a:t>
            </a:r>
            <a:r>
              <a:rPr sz="1800" u="none" dirty="0"/>
              <a:t>OF</a:t>
            </a:r>
            <a:r>
              <a:rPr sz="1800" u="none" spc="-204" dirty="0"/>
              <a:t> </a:t>
            </a:r>
            <a:r>
              <a:rPr sz="1800" u="none" spc="-10" dirty="0"/>
              <a:t>ANTINEOPLASTIC</a:t>
            </a:r>
            <a:r>
              <a:rPr sz="1800" u="none" spc="55" dirty="0"/>
              <a:t> </a:t>
            </a:r>
            <a:r>
              <a:rPr sz="1800" u="none" spc="-10" dirty="0"/>
              <a:t>AGENTS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1394078" y="1112202"/>
            <a:ext cx="10132695" cy="1320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85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I)</a:t>
            </a:r>
            <a:r>
              <a:rPr sz="1800" b="1" spc="-1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Alkylating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agents:</a:t>
            </a:r>
            <a:endParaRPr sz="1800">
              <a:latin typeface="Times New Roman"/>
              <a:cs typeface="Times New Roman"/>
            </a:endParaRPr>
          </a:p>
          <a:p>
            <a:pPr marL="355600" marR="5080" indent="-343535">
              <a:lnSpc>
                <a:spcPts val="4210"/>
              </a:lnSpc>
              <a:tabLst>
                <a:tab pos="384810" algn="l"/>
                <a:tab pos="2440940" algn="l"/>
              </a:tabLst>
            </a:pPr>
            <a:r>
              <a:rPr sz="1800" b="1" spc="-25" dirty="0">
                <a:latin typeface="Times New Roman"/>
                <a:cs typeface="Times New Roman"/>
              </a:rPr>
              <a:t>i)</a:t>
            </a:r>
            <a:r>
              <a:rPr sz="1800" b="1" dirty="0">
                <a:latin typeface="Times New Roman"/>
                <a:cs typeface="Times New Roman"/>
              </a:rPr>
              <a:t>		Nitrogen</a:t>
            </a:r>
            <a:r>
              <a:rPr sz="1800" b="1" spc="-8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mustards</a:t>
            </a:r>
            <a:r>
              <a:rPr sz="1800" b="1" dirty="0">
                <a:latin typeface="Times New Roman"/>
                <a:cs typeface="Times New Roman"/>
              </a:rPr>
              <a:t>	:</a:t>
            </a:r>
            <a:r>
              <a:rPr sz="1800" b="1" spc="-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Cyclophosphamide</a:t>
            </a:r>
            <a:r>
              <a:rPr sz="1800" dirty="0">
                <a:latin typeface="Times New Roman"/>
                <a:cs typeface="Times New Roman"/>
              </a:rPr>
              <a:t>,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Chlorambucil,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Mechlorethamine,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Ifosfamide,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Melphalan. </a:t>
            </a:r>
            <a:r>
              <a:rPr sz="1800" dirty="0">
                <a:latin typeface="Times New Roman"/>
                <a:cs typeface="Times New Roman"/>
              </a:rPr>
              <a:t>eg.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Cyclophosphamide</a:t>
            </a:r>
            <a:r>
              <a:rPr sz="1800" b="1" spc="9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(Cyphos,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Oncomide)</a:t>
            </a:r>
            <a:r>
              <a:rPr sz="1800" b="1" spc="-50" dirty="0">
                <a:latin typeface="Times New Roman"/>
                <a:cs typeface="Times New Roman"/>
              </a:rPr>
              <a:t> :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0" y="2524125"/>
            <a:ext cx="9439275" cy="382905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mtClean="0"/>
              <a:t>RDP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>
              <a:lnSpc>
                <a:spcPts val="1814"/>
              </a:lnSpc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1655</Words>
  <Application>Microsoft Office PowerPoint</Application>
  <PresentationFormat>Widescreen</PresentationFormat>
  <Paragraphs>516</Paragraphs>
  <Slides>65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1" baseType="lpstr">
      <vt:lpstr>Calibri</vt:lpstr>
      <vt:lpstr>Georgia</vt:lpstr>
      <vt:lpstr>Symbol</vt:lpstr>
      <vt:lpstr>Times New Roman</vt:lpstr>
      <vt:lpstr>Wingdings</vt:lpstr>
      <vt:lpstr>Office Theme</vt:lpstr>
      <vt:lpstr>PowerPoint Presentation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 CLASSIFICATION OF ANTINEOPLASTIC AGENTS</vt:lpstr>
      <vt:lpstr>ANTINEOPLASTIC AGENTS CLASSIFICATION OF ANTINEOPLASTIC AGENTS</vt:lpstr>
      <vt:lpstr>ANTINEOPLASTIC AGENTS</vt:lpstr>
      <vt:lpstr>ANTINEOPLASTIC AGENTS CLASSIFICATION OF ANTINEOPLASTIC AGENTS</vt:lpstr>
      <vt:lpstr>ANTINEOPLASTIC AGENTS CLASSIFICATION OF ANTINEOPLASTIC AGENTS</vt:lpstr>
      <vt:lpstr>ANTINEOPLASTIC AGENTS CLASSIFICATION OF ANTINEOPLASTIC AGENTS</vt:lpstr>
      <vt:lpstr>ANTINEOPLASTIC AGENTS CLASSIFICATION OF ANTINEOPLASTIC AGENTS</vt:lpstr>
      <vt:lpstr>ANTINEOPLASTIC AGENTS CLASSIFICATION OF ANTINEOPLASTIC AGENTS</vt:lpstr>
      <vt:lpstr>ANTINEOPLASTIC AGENTS CLASSIFICATION OF ANTINEOPLASTIC AGENTS</vt:lpstr>
      <vt:lpstr>ANTINEOPLASTIC AGENTS CLASSIFICATION OF 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ANTINEOPLASTIC AGENTS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</cp:revision>
  <dcterms:created xsi:type="dcterms:W3CDTF">2024-09-09T13:06:00Z</dcterms:created>
  <dcterms:modified xsi:type="dcterms:W3CDTF">2024-09-09T13:12:44Z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2022-09-05T00:00:00Z</vt:filetime>
  </property>
  <property fmtid="{D5CDD505-2E9C-101B-9397-08002B2CF9AE}" pid="3" name="LastSaved">
    <vt:filetime>2024-09-09T00:00:00Z</vt:filetime>
  </property>
</Properties>
</file>