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6"/>
  </p:notesMasterIdLst>
  <p:sldIdLst>
    <p:sldId id="282" r:id="rId5"/>
    <p:sldId id="284" r:id="rId6"/>
    <p:sldId id="258" r:id="rId7"/>
    <p:sldId id="259" r:id="rId8"/>
    <p:sldId id="260" r:id="rId9"/>
    <p:sldId id="261" r:id="rId10"/>
    <p:sldId id="262" r:id="rId11"/>
    <p:sldId id="263" r:id="rId12"/>
    <p:sldId id="264" r:id="rId13"/>
    <p:sldId id="265" r:id="rId14"/>
    <p:sldId id="266" r:id="rId15"/>
    <p:sldId id="267" r:id="rId16"/>
    <p:sldId id="269" r:id="rId17"/>
    <p:sldId id="278" r:id="rId18"/>
    <p:sldId id="272" r:id="rId19"/>
    <p:sldId id="273" r:id="rId20"/>
    <p:sldId id="274" r:id="rId21"/>
    <p:sldId id="275" r:id="rId22"/>
    <p:sldId id="276" r:id="rId23"/>
    <p:sldId id="277"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714" y="4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CE582A-99CF-4B6B-BD54-0264A2B6E1CB}" type="datetimeFigureOut">
              <a:rPr lang="en-US" smtClean="0"/>
              <a:t>9/15/2024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DE2258-FC3D-4B1D-9EB0-4D21C0C8FCD9}" type="slidenum">
              <a:rPr lang="en-US" smtClean="0"/>
              <a:t>‹#›</a:t>
            </a:fld>
            <a:endParaRPr lang="en-US"/>
          </a:p>
        </p:txBody>
      </p:sp>
    </p:spTree>
    <p:extLst>
      <p:ext uri="{BB962C8B-B14F-4D97-AF65-F5344CB8AC3E}">
        <p14:creationId xmlns:p14="http://schemas.microsoft.com/office/powerpoint/2010/main" val="2092245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60F44AE-B156-4299-B59F-5E80C1A98DF3}" type="datetime1">
              <a:rPr lang="en-US" smtClean="0"/>
              <a:t>9/15/2024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2490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435AB9-753E-425E-B55D-293AB0BFC13C}" type="datetime1">
              <a:rPr lang="en-US" smtClean="0"/>
              <a:t>9/15/2024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95983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6E7C9C-1AFC-4590-84E9-8E5ED629E876}" type="datetime1">
              <a:rPr lang="en-US" smtClean="0"/>
              <a:t>9/15/2024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81835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AE2903-019F-47A3-8DCB-9D23DE7BF898}" type="datetime1">
              <a:rPr lang="en-US" smtClean="0"/>
              <a:t>9/15/2024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64306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117ACE-AD09-4364-8BD7-63A87E42196E}" type="datetime1">
              <a:rPr lang="en-US" smtClean="0"/>
              <a:t>9/15/2024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0865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7574FD-D891-4329-8548-57D33C1B0569}" type="datetime1">
              <a:rPr lang="en-US" smtClean="0"/>
              <a:t>9/15/2024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1921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3B9801-24FB-481A-ACB6-8622DD0F8A1C}" type="datetime1">
              <a:rPr lang="en-US" smtClean="0"/>
              <a:t>9/15/2024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58168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34CB66-A7F4-42C6-BAA7-B8EA55504916}" type="datetime1">
              <a:rPr lang="en-US" smtClean="0"/>
              <a:t>9/15/2024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333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D7E343-DD46-48D6-A94B-82FBC10840CD}" type="datetime1">
              <a:rPr lang="en-US" smtClean="0"/>
              <a:t>9/15/2024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7949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3E4BE2-D849-4248-BED5-F739F7BD73F7}" type="datetime1">
              <a:rPr lang="en-US" smtClean="0"/>
              <a:t>9/15/2024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55954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2C0154-E4F9-4FC7-ABBB-98E5D55457EF}" type="datetime1">
              <a:rPr lang="en-US" smtClean="0"/>
              <a:t>9/15/2024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1386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CA3199-6E84-4658-9EDA-5F38ED564C2E}" type="datetime1">
              <a:rPr lang="en-US" smtClean="0"/>
              <a:t>9/15/2024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7" name="TextBox 6"/>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4892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p:cNvSpPr txBox="1">
            <a:spLocks/>
          </p:cNvSpPr>
          <p:nvPr/>
        </p:nvSpPr>
        <p:spPr>
          <a:xfrm>
            <a:off x="1682751" y="6542088"/>
            <a:ext cx="728663"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defRPr/>
            </a:pPr>
            <a:fld id="{3F2B6CD2-9FAC-4B66-9FED-0B35ED6381BF}" type="datetime1">
              <a:rPr lang="en-IN" b="1">
                <a:solidFill>
                  <a:schemeClr val="tx1"/>
                </a:solidFill>
                <a:latin typeface="Times New Roman" panose="02020603050405020304" pitchFamily="18" charset="0"/>
                <a:cs typeface="Times New Roman" panose="02020603050405020304" pitchFamily="18" charset="0"/>
              </a:rPr>
              <a:pPr>
                <a:def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p:cNvSpPr txBox="1">
            <a:spLocks/>
          </p:cNvSpPr>
          <p:nvPr/>
        </p:nvSpPr>
        <p:spPr>
          <a:xfrm>
            <a:off x="10221913" y="6557963"/>
            <a:ext cx="379412" cy="28416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fld id="{BBE6DAED-9218-47AE-9900-496D314FFD45}" type="slidenum">
              <a:rPr lang="en-IN" sz="1600" b="1">
                <a:solidFill>
                  <a:schemeClr val="tx1"/>
                </a:solidFill>
                <a:latin typeface="Times New Roman" panose="02020603050405020304" pitchFamily="18" charset="0"/>
                <a:cs typeface="Times New Roman" panose="02020603050405020304" pitchFamily="18" charset="0"/>
              </a:rPr>
              <a:pPr algn="ctr">
                <a:defRPr/>
              </a:pP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0486" name="TextBox 17"/>
          <p:cNvSpPr txBox="1">
            <a:spLocks noChangeArrowheads="1"/>
          </p:cNvSpPr>
          <p:nvPr/>
        </p:nvSpPr>
        <p:spPr bwMode="auto">
          <a:xfrm>
            <a:off x="2971800" y="1066800"/>
            <a:ext cx="5886450" cy="1200329"/>
          </a:xfrm>
          <a:prstGeom prst="rect">
            <a:avLst/>
          </a:prstGeom>
          <a:noFill/>
          <a:ln w="9525">
            <a:noFill/>
            <a:miter lim="800000"/>
            <a:headEnd/>
            <a:tailEnd/>
          </a:ln>
        </p:spPr>
        <p:txBody>
          <a:bodyPr>
            <a:spAutoFit/>
          </a:bodyPr>
          <a:lstStyle/>
          <a:p>
            <a:pPr algn="ctr"/>
            <a:r>
              <a:rPr lang="en-IN" sz="3600" b="1" u="sng" dirty="0">
                <a:latin typeface="Times New Roman" pitchFamily="18" charset="0"/>
                <a:cs typeface="Times New Roman" pitchFamily="18" charset="0"/>
              </a:rPr>
              <a:t>SUBJECT NAME </a:t>
            </a:r>
            <a:r>
              <a:rPr lang="en-IN" sz="2400" b="1" u="sng" dirty="0">
                <a:latin typeface="Times New Roman" pitchFamily="18" charset="0"/>
                <a:cs typeface="Times New Roman" pitchFamily="18" charset="0"/>
              </a:rPr>
              <a:t>– </a:t>
            </a:r>
            <a:r>
              <a:rPr lang="en-IN" sz="3600" b="1" u="sng" dirty="0">
                <a:latin typeface="Times New Roman" pitchFamily="18" charset="0"/>
                <a:cs typeface="Times New Roman" pitchFamily="18" charset="0"/>
              </a:rPr>
              <a:t>CLINICAL TOXICOLOGY</a:t>
            </a:r>
          </a:p>
        </p:txBody>
      </p:sp>
      <p:sp>
        <p:nvSpPr>
          <p:cNvPr id="20487" name="TextBox 19"/>
          <p:cNvSpPr txBox="1">
            <a:spLocks noChangeArrowheads="1"/>
          </p:cNvSpPr>
          <p:nvPr/>
        </p:nvSpPr>
        <p:spPr bwMode="auto">
          <a:xfrm>
            <a:off x="533400" y="3429000"/>
            <a:ext cx="10972800" cy="646331"/>
          </a:xfrm>
          <a:prstGeom prst="rect">
            <a:avLst/>
          </a:prstGeom>
          <a:noFill/>
          <a:ln w="9525">
            <a:noFill/>
            <a:miter lim="800000"/>
            <a:headEnd/>
            <a:tailEnd/>
          </a:ln>
        </p:spPr>
        <p:txBody>
          <a:bodyPr wrap="square">
            <a:spAutoFit/>
          </a:bodyPr>
          <a:lstStyle/>
          <a:p>
            <a:pPr algn="ctr"/>
            <a:r>
              <a:rPr lang="en-IN" sz="3600" b="1" u="sng" dirty="0">
                <a:latin typeface="Times New Roman" pitchFamily="18" charset="0"/>
                <a:cs typeface="Times New Roman" pitchFamily="18" charset="0"/>
              </a:rPr>
              <a:t>UNIT NO 13 &amp; NAME –SUBSTANCE ABUSE </a:t>
            </a:r>
            <a:endParaRPr lang="en-IN" sz="2800" u="sng" dirty="0">
              <a:latin typeface="Times New Roman" pitchFamily="18" charset="0"/>
              <a:cs typeface="Times New Roman" pitchFamily="18" charset="0"/>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990601"/>
            <a:ext cx="8229600" cy="5016691"/>
          </a:xfrm>
        </p:spPr>
        <p:txBody>
          <a:bodyPr>
            <a:normAutofit/>
          </a:bodyPr>
          <a:lstStyle/>
          <a:p>
            <a:pPr>
              <a:lnSpc>
                <a:spcPct val="150000"/>
              </a:lnSpc>
            </a:pPr>
            <a:r>
              <a:rPr lang="en-IN" dirty="0"/>
              <a:t>OST refers most commonly to methadone or buprenorphine and their various forms, have been successfully used as replacement therapy for illicit opioid dependence. </a:t>
            </a:r>
          </a:p>
          <a:p>
            <a:pPr>
              <a:lnSpc>
                <a:spcPct val="150000"/>
              </a:lnSpc>
            </a:pPr>
            <a:r>
              <a:rPr lang="en-IN" dirty="0"/>
              <a:t> OST is also known as opioid agonist therapy, agonist maintenance treatment, substitution maintenance therapy or opioid replacement therapy.</a:t>
            </a:r>
          </a:p>
          <a:p>
            <a:pPr>
              <a:lnSpc>
                <a:spcPct val="150000"/>
              </a:lnSpc>
            </a:pPr>
            <a:endParaRPr lang="en-IN" dirty="0"/>
          </a:p>
          <a:p>
            <a:pPr>
              <a:lnSpc>
                <a:spcPct val="150000"/>
              </a:lnSpc>
            </a:pPr>
            <a:endParaRPr lang="en-IN" dirty="0"/>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04801"/>
            <a:ext cx="8229600" cy="5821363"/>
          </a:xfrm>
        </p:spPr>
        <p:txBody>
          <a:bodyPr>
            <a:normAutofit fontScale="92500" lnSpcReduction="10000"/>
          </a:bodyPr>
          <a:lstStyle/>
          <a:p>
            <a:pPr>
              <a:buNone/>
            </a:pPr>
            <a:r>
              <a:rPr lang="en-IN" b="1" dirty="0">
                <a:solidFill>
                  <a:srgbClr val="7030A0"/>
                </a:solidFill>
              </a:rPr>
              <a:t>Methadone therapy</a:t>
            </a:r>
            <a:endParaRPr lang="en-IN" dirty="0">
              <a:solidFill>
                <a:srgbClr val="7030A0"/>
              </a:solidFill>
            </a:endParaRPr>
          </a:p>
          <a:p>
            <a:pPr>
              <a:buNone/>
            </a:pPr>
            <a:r>
              <a:rPr lang="en-IN" b="1" dirty="0"/>
              <a:t>Careful induction</a:t>
            </a:r>
            <a:r>
              <a:rPr lang="en-IN" dirty="0"/>
              <a:t> </a:t>
            </a:r>
            <a:r>
              <a:rPr lang="en-IN" b="1" dirty="0"/>
              <a:t>and review during the first week</a:t>
            </a:r>
            <a:endParaRPr lang="en-IN" dirty="0"/>
          </a:p>
          <a:p>
            <a:pPr algn="just">
              <a:lnSpc>
                <a:spcPct val="150000"/>
              </a:lnSpc>
            </a:pPr>
            <a:r>
              <a:rPr lang="en-IN" dirty="0"/>
              <a:t>Patients should be counselled to not consume opioids or sedatives (including alcohol) for 24 hours prior to commencing methadone. The initial dose should be administered in the morning. The induction dose depends on:</a:t>
            </a:r>
          </a:p>
          <a:p>
            <a:pPr algn="just">
              <a:lnSpc>
                <a:spcPct val="150000"/>
              </a:lnSpc>
              <a:buNone/>
            </a:pPr>
            <a:endParaRPr lang="en-IN" dirty="0"/>
          </a:p>
          <a:p>
            <a:pPr>
              <a:lnSpc>
                <a:spcPct val="150000"/>
              </a:lnSpc>
            </a:pPr>
            <a:r>
              <a:rPr lang="en-IN" dirty="0"/>
              <a:t>• The severity of opioid dependence</a:t>
            </a:r>
          </a:p>
          <a:p>
            <a:pPr>
              <a:lnSpc>
                <a:spcPct val="150000"/>
              </a:lnSpc>
            </a:pPr>
            <a:r>
              <a:rPr lang="en-IN" dirty="0"/>
              <a:t>• Use of other drugs such as sedatives</a:t>
            </a:r>
          </a:p>
          <a:p>
            <a:pPr>
              <a:lnSpc>
                <a:spcPct val="150000"/>
              </a:lnSpc>
            </a:pPr>
            <a:endParaRPr lang="en-IN" dirty="0"/>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667000" y="1524001"/>
          <a:ext cx="6400800" cy="2971799"/>
        </p:xfrm>
        <a:graphic>
          <a:graphicData uri="http://schemas.openxmlformats.org/drawingml/2006/table">
            <a:tbl>
              <a:tblPr/>
              <a:tblGrid>
                <a:gridCol w="2934335">
                  <a:extLst>
                    <a:ext uri="{9D8B030D-6E8A-4147-A177-3AD203B41FA5}">
                      <a16:colId xmlns:a16="http://schemas.microsoft.com/office/drawing/2014/main" xmlns="" val="20000"/>
                    </a:ext>
                  </a:extLst>
                </a:gridCol>
                <a:gridCol w="3466465">
                  <a:extLst>
                    <a:ext uri="{9D8B030D-6E8A-4147-A177-3AD203B41FA5}">
                      <a16:colId xmlns:a16="http://schemas.microsoft.com/office/drawing/2014/main" xmlns="" val="20001"/>
                    </a:ext>
                  </a:extLst>
                </a:gridCol>
              </a:tblGrid>
              <a:tr h="838199">
                <a:tc>
                  <a:txBody>
                    <a:bodyPr/>
                    <a:lstStyle/>
                    <a:p>
                      <a:pPr algn="just">
                        <a:lnSpc>
                          <a:spcPct val="115000"/>
                        </a:lnSpc>
                        <a:spcAft>
                          <a:spcPts val="0"/>
                        </a:spcAft>
                      </a:pPr>
                      <a:r>
                        <a:rPr lang="en-IN" sz="2000" dirty="0">
                          <a:solidFill>
                            <a:srgbClr val="000000"/>
                          </a:solidFill>
                          <a:latin typeface="+mn-lt"/>
                          <a:ea typeface="Times New Roman"/>
                          <a:cs typeface="Times New Roman"/>
                        </a:rPr>
                        <a:t>Induction dose</a:t>
                      </a:r>
                      <a:endParaRPr lang="en-IN" sz="20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2000">
                          <a:solidFill>
                            <a:srgbClr val="FFFFFF"/>
                          </a:solidFill>
                          <a:latin typeface="+mn-lt"/>
                          <a:ea typeface="Times New Roman"/>
                          <a:cs typeface="Times New Roman"/>
                        </a:rPr>
                        <a:t>C</a:t>
                      </a:r>
                      <a:r>
                        <a:rPr lang="en-IN" sz="2000">
                          <a:solidFill>
                            <a:srgbClr val="000000"/>
                          </a:solidFill>
                          <a:latin typeface="+mn-lt"/>
                          <a:ea typeface="Times New Roman"/>
                          <a:cs typeface="Times New Roman"/>
                        </a:rPr>
                        <a:t> Clinical condition</a:t>
                      </a:r>
                      <a:r>
                        <a:rPr lang="en-IN" sz="2000">
                          <a:solidFill>
                            <a:srgbClr val="FFFFFF"/>
                          </a:solidFill>
                          <a:latin typeface="+mn-lt"/>
                          <a:ea typeface="Times New Roman"/>
                          <a:cs typeface="Times New Roman"/>
                        </a:rPr>
                        <a:t> loi</a:t>
                      </a:r>
                      <a:endParaRPr lang="en-IN" sz="200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048385">
                <a:tc>
                  <a:txBody>
                    <a:bodyPr/>
                    <a:lstStyle/>
                    <a:p>
                      <a:pPr algn="just">
                        <a:lnSpc>
                          <a:spcPct val="115000"/>
                        </a:lnSpc>
                        <a:spcAft>
                          <a:spcPts val="0"/>
                        </a:spcAft>
                      </a:pPr>
                      <a:r>
                        <a:rPr lang="en-IN" sz="2000" dirty="0">
                          <a:solidFill>
                            <a:srgbClr val="FFFFFF"/>
                          </a:solidFill>
                          <a:latin typeface="+mn-lt"/>
                          <a:ea typeface="Times New Roman"/>
                          <a:cs typeface="Times New Roman"/>
                        </a:rPr>
                        <a:t>220</a:t>
                      </a:r>
                      <a:r>
                        <a:rPr lang="en-IN" sz="2000" dirty="0">
                          <a:solidFill>
                            <a:srgbClr val="000000"/>
                          </a:solidFill>
                          <a:latin typeface="+mn-lt"/>
                          <a:ea typeface="Times New Roman"/>
                          <a:cs typeface="Times New Roman"/>
                        </a:rPr>
                        <a:t>20 mg</a:t>
                      </a:r>
                      <a:endParaRPr lang="en-IN" sz="20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2000" dirty="0">
                          <a:latin typeface="+mn-lt"/>
                          <a:ea typeface="Times New Roman"/>
                          <a:cs typeface="Times New Roman"/>
                        </a:rPr>
                        <a:t>Opioid dependence with </a:t>
                      </a:r>
                      <a:r>
                        <a:rPr lang="en-IN" sz="2000" dirty="0" err="1">
                          <a:latin typeface="+mn-lt"/>
                          <a:ea typeface="Times New Roman"/>
                          <a:cs typeface="Times New Roman"/>
                        </a:rPr>
                        <a:t>polysubstance</a:t>
                      </a:r>
                      <a:r>
                        <a:rPr lang="en-IN" sz="2000" dirty="0">
                          <a:latin typeface="+mn-lt"/>
                          <a:ea typeface="Times New Roman"/>
                          <a:cs typeface="Times New Roman"/>
                        </a:rPr>
                        <a:t> use or severe concomitant medical conditions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731520">
                <a:tc>
                  <a:txBody>
                    <a:bodyPr/>
                    <a:lstStyle/>
                    <a:p>
                      <a:pPr algn="just">
                        <a:lnSpc>
                          <a:spcPct val="115000"/>
                        </a:lnSpc>
                        <a:spcAft>
                          <a:spcPts val="0"/>
                        </a:spcAft>
                      </a:pPr>
                      <a:r>
                        <a:rPr lang="en-IN" sz="2000">
                          <a:solidFill>
                            <a:srgbClr val="000000"/>
                          </a:solidFill>
                          <a:latin typeface="+mn-lt"/>
                          <a:ea typeface="Times New Roman"/>
                          <a:cs typeface="Times New Roman"/>
                        </a:rPr>
                        <a:t>        </a:t>
                      </a:r>
                      <a:endParaRPr lang="en-IN" sz="2000">
                        <a:latin typeface="+mn-lt"/>
                        <a:ea typeface="Times New Roman"/>
                        <a:cs typeface="Times New Roman"/>
                      </a:endParaRPr>
                    </a:p>
                    <a:p>
                      <a:pPr algn="just">
                        <a:lnSpc>
                          <a:spcPct val="115000"/>
                        </a:lnSpc>
                        <a:spcAft>
                          <a:spcPts val="0"/>
                        </a:spcAft>
                      </a:pPr>
                      <a:r>
                        <a:rPr lang="en-IN" sz="2000">
                          <a:solidFill>
                            <a:srgbClr val="000000"/>
                          </a:solidFill>
                          <a:latin typeface="+mn-lt"/>
                          <a:ea typeface="Times New Roman"/>
                          <a:cs typeface="Times New Roman"/>
                        </a:rPr>
                        <a:t>      30 mg</a:t>
                      </a:r>
                      <a:endParaRPr lang="en-IN" sz="200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2000" dirty="0">
                          <a:solidFill>
                            <a:srgbClr val="000000"/>
                          </a:solidFill>
                          <a:latin typeface="+mn-lt"/>
                          <a:ea typeface="Times New Roman"/>
                          <a:cs typeface="Times New Roman"/>
                        </a:rPr>
                        <a:t>Opioid dependence with minimal other drug use</a:t>
                      </a:r>
                      <a:endParaRPr lang="en-IN" sz="20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
        <p:nvSpPr>
          <p:cNvPr id="1025" name="Rectangle 1"/>
          <p:cNvSpPr>
            <a:spLocks noChangeArrowheads="1"/>
          </p:cNvSpPr>
          <p:nvPr/>
        </p:nvSpPr>
        <p:spPr bwMode="auto">
          <a:xfrm>
            <a:off x="1905000" y="304801"/>
            <a:ext cx="7924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en-US" sz="2400" dirty="0">
              <a:solidFill>
                <a:srgbClr val="000000"/>
              </a:solidFill>
              <a:latin typeface="Times New Roman" pitchFamily="18" charset="0"/>
              <a:ea typeface="Times New Roman" pitchFamily="18" charset="0"/>
              <a:cs typeface="Times New Roman" pitchFamily="18" charset="0"/>
            </a:endParaRPr>
          </a:p>
          <a:p>
            <a:pPr fontAlgn="base">
              <a:spcBef>
                <a:spcPct val="0"/>
              </a:spcBef>
              <a:spcAft>
                <a:spcPct val="0"/>
              </a:spcAft>
            </a:pPr>
            <a:r>
              <a:rPr lang="en-US" sz="2400" dirty="0">
                <a:solidFill>
                  <a:srgbClr val="000000"/>
                </a:solidFill>
                <a:latin typeface="Times New Roman" pitchFamily="18" charset="0"/>
                <a:ea typeface="Times New Roman" pitchFamily="18" charset="0"/>
                <a:cs typeface="Times New Roman" pitchFamily="18" charset="0"/>
              </a:rPr>
              <a:t>Recommended initial dose for methadone maintenance</a:t>
            </a:r>
            <a:endParaRPr lang="en-US" sz="2400" dirty="0">
              <a:latin typeface="Arial" pitchFamily="34" charset="0"/>
              <a:cs typeface="Arial" pitchFamily="34" charset="0"/>
            </a:endParaRPr>
          </a:p>
          <a:p>
            <a:pPr eaLnBrk="0" fontAlgn="base" hangingPunct="0">
              <a:spcBef>
                <a:spcPct val="0"/>
              </a:spcBef>
              <a:spcAft>
                <a:spcPct val="0"/>
              </a:spcAft>
            </a:pPr>
            <a:r>
              <a:rPr lang="en-US" sz="2400" dirty="0">
                <a:solidFill>
                  <a:srgbClr val="FFFFFF"/>
                </a:solidFill>
                <a:latin typeface="Times New Roman" pitchFamily="18" charset="0"/>
                <a:ea typeface="Times New Roman" pitchFamily="18" charset="0"/>
                <a:cs typeface="Times New Roman" pitchFamily="18" charset="0"/>
              </a:rPr>
              <a:t>Induction </a:t>
            </a:r>
            <a:endParaRPr lang="en-US" sz="2400" dirty="0">
              <a:latin typeface="Arial" pitchFamily="34" charset="0"/>
              <a:cs typeface="Arial" pitchFamily="34" charset="0"/>
            </a:endParaRPr>
          </a:p>
        </p:txBody>
      </p:sp>
      <p:sp>
        <p:nvSpPr>
          <p:cNvPr id="6" name="Rectangle 5"/>
          <p:cNvSpPr/>
          <p:nvPr/>
        </p:nvSpPr>
        <p:spPr>
          <a:xfrm>
            <a:off x="2286000" y="4572000"/>
            <a:ext cx="7391400" cy="1938992"/>
          </a:xfrm>
          <a:prstGeom prst="rect">
            <a:avLst/>
          </a:prstGeom>
        </p:spPr>
        <p:txBody>
          <a:bodyPr wrap="square">
            <a:spAutoFit/>
          </a:bodyPr>
          <a:lstStyle/>
          <a:p>
            <a:r>
              <a:rPr lang="en-IN" sz="2000" dirty="0"/>
              <a:t>Patients should be reviewed 3–4 days after the first dose. At this stage, it should be clear whether the initial dose needs to be increased. If the patient is experiencing withdrawal symptoms for most of the time, the dose can be increased by a maximum of 10 mg</a:t>
            </a:r>
          </a:p>
          <a:p>
            <a:r>
              <a:rPr lang="en-IN" sz="2000" dirty="0"/>
              <a:t> </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68362"/>
          </a:xfrm>
        </p:spPr>
        <p:txBody>
          <a:bodyPr>
            <a:noAutofit/>
          </a:bodyPr>
          <a:lstStyle/>
          <a:p>
            <a:r>
              <a:rPr lang="en-IN" sz="3200" dirty="0"/>
              <a:t> </a:t>
            </a:r>
            <a:br>
              <a:rPr lang="en-IN" sz="3200" dirty="0"/>
            </a:br>
            <a:r>
              <a:rPr lang="en-IN" sz="3200" dirty="0"/>
              <a:t>Review patient progress regularly</a:t>
            </a:r>
            <a:br>
              <a:rPr lang="en-IN" sz="3200" dirty="0"/>
            </a:br>
            <a:endParaRPr lang="en-IN" sz="3200" dirty="0"/>
          </a:p>
        </p:txBody>
      </p:sp>
      <p:sp>
        <p:nvSpPr>
          <p:cNvPr id="3" name="Content Placeholder 2"/>
          <p:cNvSpPr>
            <a:spLocks noGrp="1"/>
          </p:cNvSpPr>
          <p:nvPr>
            <p:ph idx="1"/>
          </p:nvPr>
        </p:nvSpPr>
        <p:spPr>
          <a:xfrm>
            <a:off x="1981200" y="1066801"/>
            <a:ext cx="8229600" cy="5059363"/>
          </a:xfrm>
        </p:spPr>
        <p:txBody>
          <a:bodyPr>
            <a:normAutofit/>
          </a:bodyPr>
          <a:lstStyle/>
          <a:p>
            <a:r>
              <a:rPr lang="en-IN" dirty="0"/>
              <a:t>Patients should be clinically reviewed on:</a:t>
            </a:r>
          </a:p>
          <a:p>
            <a:pPr>
              <a:buFont typeface="Wingdings" pitchFamily="2" charset="2"/>
              <a:buChar char="ü"/>
            </a:pPr>
            <a:r>
              <a:rPr lang="en-IN" dirty="0"/>
              <a:t> Day 1, four hours after the first dose</a:t>
            </a:r>
          </a:p>
          <a:p>
            <a:pPr>
              <a:buFont typeface="Wingdings" pitchFamily="2" charset="2"/>
              <a:buChar char="ü"/>
            </a:pPr>
            <a:r>
              <a:rPr lang="en-IN" dirty="0"/>
              <a:t> Day 3 or 4</a:t>
            </a:r>
          </a:p>
          <a:p>
            <a:pPr>
              <a:buFont typeface="Wingdings" pitchFamily="2" charset="2"/>
              <a:buChar char="ü"/>
            </a:pPr>
            <a:r>
              <a:rPr lang="en-IN" dirty="0"/>
              <a:t> End of week 1</a:t>
            </a:r>
          </a:p>
          <a:p>
            <a:pPr>
              <a:buFont typeface="Wingdings" pitchFamily="2" charset="2"/>
              <a:buChar char="ü"/>
            </a:pPr>
            <a:r>
              <a:rPr lang="en-IN" dirty="0"/>
              <a:t> At least weekly for the first month or until a stable dosage has been achieved</a:t>
            </a:r>
          </a:p>
          <a:p>
            <a:pPr>
              <a:buFont typeface="Wingdings" pitchFamily="2" charset="2"/>
              <a:buChar char="ü"/>
            </a:pPr>
            <a:r>
              <a:rPr lang="en-IN" dirty="0"/>
              <a:t> At least every two weeks for the first three months of treatment</a:t>
            </a:r>
          </a:p>
          <a:p>
            <a:pPr>
              <a:buFont typeface="Wingdings" pitchFamily="2" charset="2"/>
              <a:buChar char="ü"/>
            </a:pPr>
            <a:r>
              <a:rPr lang="en-IN" dirty="0"/>
              <a:t> At least monthly thereafter</a:t>
            </a: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8229600" cy="1066800"/>
          </a:xfrm>
        </p:spPr>
        <p:txBody>
          <a:bodyPr>
            <a:normAutofit/>
          </a:bodyPr>
          <a:lstStyle/>
          <a:p>
            <a:r>
              <a:rPr lang="en-US" sz="2800" dirty="0"/>
              <a:t>Each review should include the following</a:t>
            </a:r>
            <a:endParaRPr lang="en-IN" sz="2800" dirty="0"/>
          </a:p>
        </p:txBody>
      </p:sp>
      <p:sp>
        <p:nvSpPr>
          <p:cNvPr id="5" name="Content Placeholder 4"/>
          <p:cNvSpPr>
            <a:spLocks noGrp="1"/>
          </p:cNvSpPr>
          <p:nvPr>
            <p:ph sz="half" idx="2"/>
          </p:nvPr>
        </p:nvSpPr>
        <p:spPr>
          <a:xfrm>
            <a:off x="1981200" y="1444294"/>
            <a:ext cx="4040188" cy="4880306"/>
          </a:xfrm>
        </p:spPr>
        <p:txBody>
          <a:bodyPr>
            <a:normAutofit fontScale="62500" lnSpcReduction="20000"/>
          </a:bodyPr>
          <a:lstStyle/>
          <a:p>
            <a:pPr>
              <a:buNone/>
            </a:pPr>
            <a:r>
              <a:rPr lang="en-IN" b="1" i="1" dirty="0"/>
              <a:t>History</a:t>
            </a:r>
            <a:endParaRPr lang="en-IN" dirty="0"/>
          </a:p>
          <a:p>
            <a:pPr>
              <a:buFont typeface="Wingdings" pitchFamily="2" charset="2"/>
              <a:buChar char="ü"/>
            </a:pPr>
            <a:r>
              <a:rPr lang="en-IN" dirty="0"/>
              <a:t>Current methadone dose</a:t>
            </a:r>
          </a:p>
          <a:p>
            <a:pPr>
              <a:buFont typeface="Wingdings" pitchFamily="2" charset="2"/>
              <a:buChar char="ü"/>
            </a:pPr>
            <a:r>
              <a:rPr lang="en-IN" dirty="0"/>
              <a:t>Current drug and alcohol use</a:t>
            </a:r>
          </a:p>
          <a:p>
            <a:pPr>
              <a:buFont typeface="Wingdings" pitchFamily="2" charset="2"/>
              <a:buChar char="ü"/>
            </a:pPr>
            <a:r>
              <a:rPr lang="en-IN" dirty="0"/>
              <a:t>• Opioids</a:t>
            </a:r>
          </a:p>
          <a:p>
            <a:pPr>
              <a:buFont typeface="Wingdings" pitchFamily="2" charset="2"/>
              <a:buChar char="ü"/>
            </a:pPr>
            <a:r>
              <a:rPr lang="en-IN" dirty="0"/>
              <a:t>• Amphetamines</a:t>
            </a:r>
          </a:p>
          <a:p>
            <a:pPr>
              <a:buFont typeface="Wingdings" pitchFamily="2" charset="2"/>
              <a:buChar char="ü"/>
            </a:pPr>
            <a:r>
              <a:rPr lang="en-IN" dirty="0"/>
              <a:t>• Benzodiazepines</a:t>
            </a:r>
          </a:p>
          <a:p>
            <a:pPr>
              <a:buFont typeface="Wingdings" pitchFamily="2" charset="2"/>
              <a:buChar char="ü"/>
            </a:pPr>
            <a:r>
              <a:rPr lang="en-IN" dirty="0"/>
              <a:t>• Alcohol</a:t>
            </a:r>
          </a:p>
          <a:p>
            <a:pPr>
              <a:buFont typeface="Wingdings" pitchFamily="2" charset="2"/>
              <a:buChar char="ü"/>
            </a:pPr>
            <a:r>
              <a:rPr lang="en-IN" dirty="0"/>
              <a:t> Other drugs commonly used locally</a:t>
            </a:r>
          </a:p>
          <a:p>
            <a:pPr>
              <a:buFont typeface="Wingdings" pitchFamily="2" charset="2"/>
              <a:buChar char="ü"/>
            </a:pPr>
            <a:r>
              <a:rPr lang="en-IN" dirty="0"/>
              <a:t>Co-morbid medical conditions</a:t>
            </a:r>
          </a:p>
          <a:p>
            <a:pPr>
              <a:buFont typeface="Wingdings" pitchFamily="2" charset="2"/>
              <a:buChar char="ü"/>
            </a:pPr>
            <a:r>
              <a:rPr lang="en-IN" dirty="0"/>
              <a:t>Viral hepatitis and chronic liver disease</a:t>
            </a:r>
          </a:p>
          <a:p>
            <a:pPr>
              <a:buFont typeface="Wingdings" pitchFamily="2" charset="2"/>
              <a:buChar char="ü"/>
            </a:pPr>
            <a:r>
              <a:rPr lang="en-IN" dirty="0"/>
              <a:t> Injecting-related injury and disease</a:t>
            </a:r>
          </a:p>
          <a:p>
            <a:pPr>
              <a:buFont typeface="Wingdings" pitchFamily="2" charset="2"/>
              <a:buChar char="ü"/>
            </a:pPr>
            <a:r>
              <a:rPr lang="en-IN" dirty="0"/>
              <a:t> HIV infection</a:t>
            </a:r>
          </a:p>
          <a:p>
            <a:pPr>
              <a:buFont typeface="Wingdings" pitchFamily="2" charset="2"/>
              <a:buChar char="ü"/>
            </a:pPr>
            <a:r>
              <a:rPr lang="en-IN" dirty="0"/>
              <a:t> TB</a:t>
            </a:r>
          </a:p>
          <a:p>
            <a:endParaRPr lang="en-IN" dirty="0"/>
          </a:p>
          <a:p>
            <a:endParaRPr lang="en-IN" dirty="0"/>
          </a:p>
        </p:txBody>
      </p:sp>
      <p:sp>
        <p:nvSpPr>
          <p:cNvPr id="6" name="Content Placeholder 5"/>
          <p:cNvSpPr>
            <a:spLocks noGrp="1"/>
          </p:cNvSpPr>
          <p:nvPr>
            <p:ph sz="quarter" idx="4"/>
          </p:nvPr>
        </p:nvSpPr>
        <p:spPr>
          <a:xfrm>
            <a:off x="6169026" y="1444294"/>
            <a:ext cx="4041775" cy="4880306"/>
          </a:xfrm>
        </p:spPr>
        <p:txBody>
          <a:bodyPr>
            <a:normAutofit fontScale="70000" lnSpcReduction="20000"/>
          </a:bodyPr>
          <a:lstStyle/>
          <a:p>
            <a:endParaRPr lang="en-IN" b="1" i="1" dirty="0"/>
          </a:p>
          <a:p>
            <a:pPr>
              <a:buNone/>
            </a:pPr>
            <a:r>
              <a:rPr lang="en-IN" b="1" i="1" dirty="0"/>
              <a:t>Physical examination</a:t>
            </a:r>
          </a:p>
          <a:p>
            <a:r>
              <a:rPr lang="en-IN" dirty="0"/>
              <a:t>Signs of withdrawal or intoxication</a:t>
            </a:r>
          </a:p>
          <a:p>
            <a:r>
              <a:rPr lang="en-IN" dirty="0"/>
              <a:t>Signs of other medical conditions</a:t>
            </a:r>
          </a:p>
          <a:p>
            <a:endParaRPr lang="en-IN" b="1" i="1" dirty="0"/>
          </a:p>
          <a:p>
            <a:endParaRPr lang="en-IN" b="1" i="1" dirty="0"/>
          </a:p>
          <a:p>
            <a:endParaRPr lang="en-IN" b="1" i="1" dirty="0"/>
          </a:p>
          <a:p>
            <a:pPr>
              <a:buNone/>
            </a:pPr>
            <a:r>
              <a:rPr lang="en-IN" b="1" i="1" dirty="0"/>
              <a:t>Mental state examination</a:t>
            </a:r>
            <a:endParaRPr lang="en-IN" dirty="0"/>
          </a:p>
          <a:p>
            <a:r>
              <a:rPr lang="en-IN" dirty="0"/>
              <a:t>Screen for</a:t>
            </a:r>
          </a:p>
          <a:p>
            <a:r>
              <a:rPr lang="en-IN" dirty="0"/>
              <a:t>• Depression</a:t>
            </a:r>
          </a:p>
          <a:p>
            <a:r>
              <a:rPr lang="en-IN" dirty="0"/>
              <a:t>• Anxiety</a:t>
            </a:r>
          </a:p>
          <a:p>
            <a:r>
              <a:rPr lang="en-IN" dirty="0"/>
              <a:t>• Mania</a:t>
            </a:r>
          </a:p>
          <a:p>
            <a:r>
              <a:rPr lang="en-IN" dirty="0"/>
              <a:t>• Psychosis</a:t>
            </a:r>
          </a:p>
          <a:p>
            <a:endParaRPr lang="en-US" dirty="0"/>
          </a:p>
          <a:p>
            <a:endParaRPr lang="en-IN" dirty="0"/>
          </a:p>
          <a:p>
            <a:endParaRPr lang="en-IN" dirty="0"/>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838201"/>
            <a:ext cx="8229600" cy="5287963"/>
          </a:xfrm>
        </p:spPr>
        <p:txBody>
          <a:bodyPr>
            <a:normAutofit fontScale="92500" lnSpcReduction="10000"/>
          </a:bodyPr>
          <a:lstStyle/>
          <a:p>
            <a:pPr>
              <a:buNone/>
            </a:pPr>
            <a:r>
              <a:rPr lang="en-IN" b="1" dirty="0"/>
              <a:t>Side-effects of methadone</a:t>
            </a:r>
            <a:endParaRPr lang="en-IN" dirty="0"/>
          </a:p>
          <a:p>
            <a:pPr>
              <a:lnSpc>
                <a:spcPct val="150000"/>
              </a:lnSpc>
              <a:buFont typeface="Wingdings" pitchFamily="2" charset="2"/>
              <a:buChar char="ü"/>
            </a:pPr>
            <a:r>
              <a:rPr lang="en-IN" dirty="0"/>
              <a:t>Sedation – particularly in combination with other sedatives</a:t>
            </a:r>
          </a:p>
          <a:p>
            <a:pPr>
              <a:lnSpc>
                <a:spcPct val="150000"/>
              </a:lnSpc>
              <a:buFont typeface="Wingdings" pitchFamily="2" charset="2"/>
              <a:buChar char="ü"/>
            </a:pPr>
            <a:r>
              <a:rPr lang="en-IN" dirty="0"/>
              <a:t> Constipation – fluids and osmotic laxatives, e.g. </a:t>
            </a:r>
            <a:r>
              <a:rPr lang="en-IN" dirty="0" err="1"/>
              <a:t>Lactulose</a:t>
            </a:r>
            <a:endParaRPr lang="en-IN" dirty="0"/>
          </a:p>
          <a:p>
            <a:pPr>
              <a:lnSpc>
                <a:spcPct val="150000"/>
              </a:lnSpc>
              <a:buFont typeface="Wingdings" pitchFamily="2" charset="2"/>
              <a:buChar char="ü"/>
            </a:pPr>
            <a:r>
              <a:rPr lang="en-IN" dirty="0"/>
              <a:t> Sweating</a:t>
            </a:r>
          </a:p>
          <a:p>
            <a:pPr>
              <a:lnSpc>
                <a:spcPct val="150000"/>
              </a:lnSpc>
              <a:buFont typeface="Wingdings" pitchFamily="2" charset="2"/>
              <a:buChar char="ü"/>
            </a:pPr>
            <a:r>
              <a:rPr lang="en-IN" dirty="0"/>
              <a:t> Nausea and possibly vomiting</a:t>
            </a:r>
          </a:p>
          <a:p>
            <a:pPr>
              <a:lnSpc>
                <a:spcPct val="150000"/>
              </a:lnSpc>
              <a:buFont typeface="Wingdings" pitchFamily="2" charset="2"/>
              <a:buChar char="ü"/>
            </a:pPr>
            <a:r>
              <a:rPr lang="en-IN" dirty="0"/>
              <a:t> Reduction in libido</a:t>
            </a:r>
          </a:p>
          <a:p>
            <a:pPr>
              <a:lnSpc>
                <a:spcPct val="150000"/>
              </a:lnSpc>
              <a:buFont typeface="Wingdings" pitchFamily="2" charset="2"/>
              <a:buChar char="ü"/>
            </a:pPr>
            <a:r>
              <a:rPr lang="en-IN" dirty="0"/>
              <a:t> Dry mouth.</a:t>
            </a:r>
          </a:p>
          <a:p>
            <a:pPr>
              <a:buFont typeface="Wingdings" pitchFamily="2" charset="2"/>
              <a:buChar char="ü"/>
            </a:pPr>
            <a:endParaRPr lang="en-IN" dirty="0"/>
          </a:p>
          <a:p>
            <a:pPr>
              <a:buNone/>
            </a:pPr>
            <a:endParaRPr lang="en-IN" dirty="0"/>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85801"/>
            <a:ext cx="8229600" cy="5440363"/>
          </a:xfrm>
        </p:spPr>
        <p:txBody>
          <a:bodyPr anchor="t"/>
          <a:lstStyle/>
          <a:p>
            <a:pPr>
              <a:buNone/>
            </a:pPr>
            <a:endParaRPr lang="en-IN" b="1" dirty="0"/>
          </a:p>
          <a:p>
            <a:pPr>
              <a:buNone/>
            </a:pPr>
            <a:r>
              <a:rPr lang="en-IN" b="1" dirty="0"/>
              <a:t>Buprenorphine-based therapy</a:t>
            </a:r>
            <a:endParaRPr lang="en-IN" dirty="0"/>
          </a:p>
          <a:p>
            <a:pPr>
              <a:buNone/>
            </a:pPr>
            <a:endParaRPr lang="en-IN" dirty="0"/>
          </a:p>
          <a:p>
            <a:pPr>
              <a:lnSpc>
                <a:spcPct val="150000"/>
              </a:lnSpc>
              <a:buNone/>
            </a:pPr>
            <a:r>
              <a:rPr lang="en-IN" dirty="0"/>
              <a:t>			Buprenorphine-based therapies include buprenorphine alone or in combination with </a:t>
            </a:r>
            <a:r>
              <a:rPr lang="en-IN" dirty="0" err="1"/>
              <a:t>naloxone</a:t>
            </a:r>
            <a:r>
              <a:rPr lang="en-IN" dirty="0"/>
              <a:t> in a 4:1 ratio, both administered sublingually.</a:t>
            </a:r>
          </a:p>
          <a:p>
            <a:endParaRPr lang="en-IN" dirty="0"/>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Termination of treatment</a:t>
            </a:r>
            <a:endParaRPr lang="en-IN" dirty="0"/>
          </a:p>
        </p:txBody>
      </p:sp>
      <p:sp>
        <p:nvSpPr>
          <p:cNvPr id="3" name="Content Placeholder 2"/>
          <p:cNvSpPr>
            <a:spLocks noGrp="1"/>
          </p:cNvSpPr>
          <p:nvPr>
            <p:ph idx="1"/>
          </p:nvPr>
        </p:nvSpPr>
        <p:spPr/>
        <p:txBody>
          <a:bodyPr>
            <a:normAutofit/>
          </a:bodyPr>
          <a:lstStyle/>
          <a:p>
            <a:pPr>
              <a:lnSpc>
                <a:spcPct val="150000"/>
              </a:lnSpc>
            </a:pPr>
            <a:r>
              <a:rPr lang="en-IN" sz="4000" b="1" i="1" dirty="0">
                <a:solidFill>
                  <a:srgbClr val="800000"/>
                </a:solidFill>
              </a:rPr>
              <a:t>Voluntary cessation of OST</a:t>
            </a:r>
            <a:endParaRPr lang="en-IN" sz="4000" dirty="0">
              <a:solidFill>
                <a:srgbClr val="800000"/>
              </a:solidFill>
            </a:endParaRPr>
          </a:p>
          <a:p>
            <a:pPr algn="just">
              <a:lnSpc>
                <a:spcPct val="150000"/>
              </a:lnSpc>
              <a:buNone/>
            </a:pPr>
            <a:r>
              <a:rPr lang="en-IN" dirty="0"/>
              <a:t>Patients, having achieved a stable dose and stability in their lives, will then gradually reduce the dose of OST. Those who eventually reach low-dose therapy may plan to cease completely. Complete cessation is only recommended when the patient is socially engaged.</a:t>
            </a: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i="1" dirty="0">
                <a:solidFill>
                  <a:srgbClr val="C00000"/>
                </a:solidFill>
              </a:rPr>
              <a:t>Dose reduction of methadone</a:t>
            </a:r>
            <a:endParaRPr lang="en-IN" sz="3200" i="1" dirty="0">
              <a:solidFill>
                <a:srgbClr val="C00000"/>
              </a:solidFill>
            </a:endParaRPr>
          </a:p>
        </p:txBody>
      </p:sp>
      <p:sp>
        <p:nvSpPr>
          <p:cNvPr id="3" name="Content Placeholder 2"/>
          <p:cNvSpPr>
            <a:spLocks noGrp="1"/>
          </p:cNvSpPr>
          <p:nvPr>
            <p:ph idx="1"/>
          </p:nvPr>
        </p:nvSpPr>
        <p:spPr>
          <a:xfrm>
            <a:off x="1981200" y="1295401"/>
            <a:ext cx="8229600" cy="4830763"/>
          </a:xfrm>
        </p:spPr>
        <p:txBody>
          <a:bodyPr>
            <a:normAutofit/>
          </a:bodyPr>
          <a:lstStyle/>
          <a:p>
            <a:r>
              <a:rPr lang="en-IN" dirty="0"/>
              <a:t>Methadone should be reduced at the following rate:</a:t>
            </a:r>
          </a:p>
          <a:p>
            <a:pPr>
              <a:buFont typeface="Wingdings" pitchFamily="2" charset="2"/>
              <a:buChar char="ü"/>
            </a:pPr>
            <a:r>
              <a:rPr lang="en-IN" dirty="0"/>
              <a:t> Dose &gt;50 mg maximum of 5 mg/week</a:t>
            </a:r>
          </a:p>
          <a:p>
            <a:pPr>
              <a:buFont typeface="Wingdings" pitchFamily="2" charset="2"/>
              <a:buChar char="ü"/>
            </a:pPr>
            <a:r>
              <a:rPr lang="en-IN" dirty="0"/>
              <a:t> Dose 30–50 mg maximum of 2.5 mg/week</a:t>
            </a:r>
          </a:p>
          <a:p>
            <a:pPr>
              <a:buFont typeface="Wingdings" pitchFamily="2" charset="2"/>
              <a:buChar char="ü"/>
            </a:pPr>
            <a:r>
              <a:rPr lang="en-IN" dirty="0"/>
              <a:t> Dose &lt;30 mg maximum of 1–2 mg/week</a:t>
            </a:r>
          </a:p>
          <a:p>
            <a:endParaRPr lang="en-IN" dirty="0"/>
          </a:p>
          <a:p>
            <a:r>
              <a:rPr lang="en-IN" dirty="0"/>
              <a:t>Patients may experience withdrawal symptoms for a number of weeks after cessation despite very gradual tapering of the dose during the final 5 mg of therapy.</a:t>
            </a:r>
          </a:p>
          <a:p>
            <a:endParaRPr lang="en-IN" dirty="0"/>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762001"/>
            <a:ext cx="8229600" cy="5364163"/>
          </a:xfrm>
        </p:spPr>
        <p:txBody>
          <a:bodyPr>
            <a:normAutofit/>
          </a:bodyPr>
          <a:lstStyle/>
          <a:p>
            <a:pPr>
              <a:buNone/>
            </a:pPr>
            <a:r>
              <a:rPr lang="en-IN" sz="4800" b="1" i="1" dirty="0">
                <a:solidFill>
                  <a:srgbClr val="800000"/>
                </a:solidFill>
                <a:latin typeface="High Tower Text" pitchFamily="18" charset="0"/>
              </a:rPr>
              <a:t>Involuntary cessation of OST </a:t>
            </a:r>
            <a:endParaRPr lang="en-IN" sz="4800" dirty="0">
              <a:solidFill>
                <a:srgbClr val="800000"/>
              </a:solidFill>
              <a:latin typeface="High Tower Text" pitchFamily="18" charset="0"/>
            </a:endParaRPr>
          </a:p>
          <a:p>
            <a:pPr>
              <a:buNone/>
            </a:pPr>
            <a:r>
              <a:rPr lang="en-IN" dirty="0"/>
              <a:t>Reasons for involuntary cessation may include:</a:t>
            </a:r>
          </a:p>
          <a:p>
            <a:pPr>
              <a:buNone/>
            </a:pPr>
            <a:r>
              <a:rPr lang="en-IN" dirty="0"/>
              <a:t>• Violence, threats or abuse to staff or other patients</a:t>
            </a:r>
          </a:p>
          <a:p>
            <a:pPr>
              <a:buNone/>
            </a:pPr>
            <a:r>
              <a:rPr lang="en-IN" dirty="0"/>
              <a:t>• Confirmed drug dealing or other illegal activities around dosing points</a:t>
            </a:r>
          </a:p>
          <a:p>
            <a:pPr>
              <a:buNone/>
            </a:pPr>
            <a:r>
              <a:rPr lang="en-IN" dirty="0"/>
              <a:t>• Continued use of dangerous quantities of other central nervous system (CNS) depressant drugs</a:t>
            </a:r>
          </a:p>
          <a:p>
            <a:pPr>
              <a:buNone/>
            </a:pPr>
            <a:r>
              <a:rPr lang="en-IN" dirty="0"/>
              <a:t>• Repeated failure to attend for treatment</a:t>
            </a:r>
          </a:p>
          <a:p>
            <a:pPr>
              <a:buNone/>
            </a:pPr>
            <a:r>
              <a:rPr lang="en-IN" dirty="0"/>
              <a:t>• Diversion of methadone or buprenorphine</a:t>
            </a:r>
          </a:p>
          <a:p>
            <a:pPr>
              <a:buNone/>
            </a:pPr>
            <a:r>
              <a:rPr lang="en-IN" dirty="0"/>
              <a:t>• Trafficking of take-away doses.</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OPIOD ABUSE AND DEPENDENCE</a:t>
            </a:r>
            <a:endParaRPr lang="en-IN" dirty="0"/>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838201"/>
            <a:ext cx="8229600" cy="5287963"/>
          </a:xfrm>
        </p:spPr>
        <p:txBody>
          <a:bodyPr anchor="ctr"/>
          <a:lstStyle/>
          <a:p>
            <a:pPr>
              <a:buNone/>
            </a:pPr>
            <a:r>
              <a:rPr lang="en-IN" sz="3200" b="1" dirty="0">
                <a:solidFill>
                  <a:srgbClr val="00B050"/>
                </a:solidFill>
                <a:latin typeface="Harrington" pitchFamily="82" charset="0"/>
                <a:ea typeface="Tahoma" pitchFamily="34" charset="0"/>
                <a:cs typeface="Tahoma" pitchFamily="34" charset="0"/>
              </a:rPr>
              <a:t>Prevention of Opioid abuse and dependence</a:t>
            </a:r>
          </a:p>
          <a:p>
            <a:pPr algn="just">
              <a:lnSpc>
                <a:spcPct val="150000"/>
              </a:lnSpc>
              <a:buNone/>
            </a:pPr>
            <a:r>
              <a:rPr lang="en-IN" sz="2400" b="1" dirty="0">
                <a:latin typeface="Harrington" pitchFamily="82" charset="0"/>
                <a:ea typeface="Tahoma" pitchFamily="34" charset="0"/>
                <a:cs typeface="Tahoma" pitchFamily="34" charset="0"/>
              </a:rPr>
              <a:t>		</a:t>
            </a:r>
            <a:r>
              <a:rPr lang="en-IN" dirty="0"/>
              <a:t>	The best way to prevent this condition is to never use opioids. They can be highly addictive. If you do have to take prescription drugs to treat pain, follow the directions closely.</a:t>
            </a:r>
          </a:p>
          <a:p>
            <a:pPr algn="just">
              <a:lnSpc>
                <a:spcPct val="150000"/>
              </a:lnSpc>
              <a:buNone/>
            </a:pPr>
            <a:r>
              <a:rPr lang="en-IN" dirty="0"/>
              <a:t> </a:t>
            </a:r>
          </a:p>
          <a:p>
            <a:endParaRPr lang="en-IN" dirty="0"/>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6376" y="1059712"/>
            <a:ext cx="7772400" cy="3893288"/>
          </a:xfrm>
        </p:spPr>
        <p:txBody>
          <a:bodyPr>
            <a:normAutofit/>
          </a:bodyPr>
          <a:lstStyle/>
          <a:p>
            <a:r>
              <a:rPr lang="en-US" sz="5400" dirty="0"/>
              <a:t/>
            </a:r>
            <a:br>
              <a:rPr lang="en-US" sz="5400" dirty="0"/>
            </a:br>
            <a:r>
              <a:rPr lang="en-US" sz="5400" dirty="0"/>
              <a:t/>
            </a:r>
            <a:br>
              <a:rPr lang="en-US" sz="5400" dirty="0"/>
            </a:br>
            <a:r>
              <a:rPr lang="en-US" sz="5400" dirty="0"/>
              <a:t>Thank You</a:t>
            </a:r>
            <a:endParaRPr lang="en-IN" sz="5400" dirty="0"/>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04800"/>
            <a:ext cx="8229600" cy="6248400"/>
          </a:xfrm>
        </p:spPr>
        <p:txBody>
          <a:bodyPr anchor="t">
            <a:normAutofit/>
          </a:bodyPr>
          <a:lstStyle/>
          <a:p>
            <a:pPr>
              <a:buNone/>
            </a:pPr>
            <a:endParaRPr lang="en-IN" b="1" dirty="0"/>
          </a:p>
          <a:p>
            <a:pPr>
              <a:buNone/>
            </a:pPr>
            <a:endParaRPr lang="en-IN" b="1" dirty="0"/>
          </a:p>
          <a:p>
            <a:pPr>
              <a:buNone/>
            </a:pPr>
            <a:r>
              <a:rPr lang="en-IN" b="1" dirty="0"/>
              <a:t>OPIOID ABUSE</a:t>
            </a:r>
            <a:endParaRPr lang="en-IN" dirty="0"/>
          </a:p>
          <a:p>
            <a:pPr algn="just">
              <a:buNone/>
            </a:pPr>
            <a:r>
              <a:rPr lang="en-IN" dirty="0"/>
              <a:t> 			Opioid abuse occurs when the compulsive use of opioids harms a person’s health or social functioning. It also occurs when a person is addicted to or dependent on opioids.</a:t>
            </a:r>
          </a:p>
          <a:p>
            <a:pPr algn="just">
              <a:buNone/>
            </a:pPr>
            <a:endParaRPr lang="en-IN" dirty="0"/>
          </a:p>
          <a:p>
            <a:pPr>
              <a:buNone/>
            </a:pPr>
            <a:r>
              <a:rPr lang="en-IN" b="1" dirty="0"/>
              <a:t>OPIOID DEPENDENCE:</a:t>
            </a:r>
            <a:endParaRPr lang="en-IN" dirty="0"/>
          </a:p>
          <a:p>
            <a:pPr algn="just">
              <a:buNone/>
            </a:pPr>
            <a:r>
              <a:rPr lang="en-IN" dirty="0"/>
              <a:t>              A syndrome characterized by compulsive use of a substance despite knowledge of the negative consequences of such use</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85800"/>
            <a:ext cx="8229600" cy="5715000"/>
          </a:xfrm>
        </p:spPr>
        <p:txBody>
          <a:bodyPr>
            <a:normAutofit lnSpcReduction="10000"/>
          </a:bodyPr>
          <a:lstStyle/>
          <a:p>
            <a:r>
              <a:rPr lang="en-IN" b="1" dirty="0"/>
              <a:t>Causes</a:t>
            </a:r>
          </a:p>
          <a:p>
            <a:pPr algn="just">
              <a:buNone/>
            </a:pPr>
            <a:r>
              <a:rPr lang="en-IN" b="1" dirty="0"/>
              <a:t>                  </a:t>
            </a:r>
            <a:r>
              <a:rPr lang="en-IN" dirty="0"/>
              <a:t>Opioids produce a quick, intense feeling of pleasure (euphoria), followed by a sense of well-being and calm drowsiness. </a:t>
            </a:r>
          </a:p>
          <a:p>
            <a:pPr algn="just">
              <a:buNone/>
            </a:pPr>
            <a:endParaRPr lang="en-IN" dirty="0"/>
          </a:p>
          <a:p>
            <a:pPr algn="just"/>
            <a:r>
              <a:rPr lang="en-IN" b="1" dirty="0"/>
              <a:t>Risk Factors</a:t>
            </a:r>
            <a:endParaRPr lang="en-IN" dirty="0"/>
          </a:p>
          <a:p>
            <a:pPr algn="just">
              <a:buNone/>
            </a:pPr>
            <a:r>
              <a:rPr lang="en-IN" dirty="0"/>
              <a:t>Following factors increase your chance of developing opioid abuse.</a:t>
            </a:r>
          </a:p>
          <a:p>
            <a:pPr lvl="0" algn="just">
              <a:buFont typeface="Wingdings" pitchFamily="2" charset="2"/>
              <a:buChar char="Ø"/>
            </a:pPr>
            <a:r>
              <a:rPr lang="en-IN" dirty="0"/>
              <a:t>Gender: male</a:t>
            </a:r>
          </a:p>
          <a:p>
            <a:pPr lvl="0">
              <a:buFont typeface="Wingdings" pitchFamily="2" charset="2"/>
              <a:buChar char="Ø"/>
            </a:pPr>
            <a:r>
              <a:rPr lang="en-IN" dirty="0"/>
              <a:t>Age: 20-29</a:t>
            </a:r>
          </a:p>
          <a:p>
            <a:pPr lvl="0">
              <a:buFont typeface="Wingdings" pitchFamily="2" charset="2"/>
              <a:buChar char="Ø"/>
            </a:pPr>
            <a:r>
              <a:rPr lang="en-IN" dirty="0"/>
              <a:t>Abusing other types of drugs</a:t>
            </a:r>
          </a:p>
          <a:p>
            <a:pPr>
              <a:buFont typeface="Wingdings" pitchFamily="2" charset="2"/>
              <a:buChar char="Ø"/>
            </a:pPr>
            <a:r>
              <a:rPr lang="en-IN" dirty="0"/>
              <a:t>Having a psychological disorder</a:t>
            </a:r>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533401"/>
            <a:ext cx="8229600" cy="5592763"/>
          </a:xfrm>
        </p:spPr>
        <p:txBody>
          <a:bodyPr>
            <a:normAutofit lnSpcReduction="10000"/>
          </a:bodyPr>
          <a:lstStyle/>
          <a:p>
            <a:pPr>
              <a:buNone/>
            </a:pPr>
            <a:r>
              <a:rPr lang="en-IN" sz="3800" b="1" dirty="0"/>
              <a:t>Symptoms</a:t>
            </a:r>
            <a:endParaRPr lang="en-IN" sz="3800" dirty="0"/>
          </a:p>
          <a:p>
            <a:r>
              <a:rPr lang="en-IN" dirty="0"/>
              <a:t>The symptoms associated with opioid abuse are:</a:t>
            </a:r>
          </a:p>
          <a:p>
            <a:pPr lvl="0">
              <a:buFont typeface="Wingdings" pitchFamily="2" charset="2"/>
              <a:buChar char="v"/>
            </a:pPr>
            <a:r>
              <a:rPr lang="en-IN" dirty="0"/>
              <a:t>Tolerance—need to increase the dose to get the same effect</a:t>
            </a:r>
          </a:p>
          <a:p>
            <a:pPr lvl="0">
              <a:buFont typeface="Wingdings" pitchFamily="2" charset="2"/>
              <a:buChar char="v"/>
            </a:pPr>
            <a:r>
              <a:rPr lang="en-IN" dirty="0"/>
              <a:t>Interference of drug or drug-seeking behaviour with social, occupational, or school functioning</a:t>
            </a:r>
          </a:p>
          <a:p>
            <a:pPr lvl="0">
              <a:buFont typeface="Wingdings" pitchFamily="2" charset="2"/>
              <a:buChar char="v"/>
            </a:pPr>
            <a:r>
              <a:rPr lang="en-IN" dirty="0"/>
              <a:t>Continued use of drugs despite social, legal, occupational, or interpersonal problems stemming from drug use</a:t>
            </a:r>
          </a:p>
          <a:p>
            <a:pPr lvl="0">
              <a:buFont typeface="Wingdings" pitchFamily="2" charset="2"/>
              <a:buChar char="v"/>
            </a:pPr>
            <a:r>
              <a:rPr lang="en-IN" dirty="0"/>
              <a:t>Desire or efforts made to decrease or stop drug use</a:t>
            </a:r>
          </a:p>
          <a:p>
            <a:pPr lvl="0">
              <a:buFont typeface="Wingdings" pitchFamily="2" charset="2"/>
              <a:buChar char="v"/>
            </a:pPr>
            <a:r>
              <a:rPr lang="en-IN" dirty="0"/>
              <a:t>Withdrawal (see below)—adverse symptoms occur when the drug is not taken</a:t>
            </a:r>
          </a:p>
          <a:p>
            <a:endParaRPr lang="en-IN" dirty="0"/>
          </a:p>
        </p:txBody>
      </p:sp>
      <p:sp>
        <p:nvSpPr>
          <p:cNvPr id="2" name="Footer Placeholder 1"/>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Opioid withdrawal symptoms</a:t>
            </a:r>
            <a:endParaRPr lang="en-IN" dirty="0"/>
          </a:p>
        </p:txBody>
      </p:sp>
      <p:sp>
        <p:nvSpPr>
          <p:cNvPr id="4" name="Content Placeholder 3"/>
          <p:cNvSpPr>
            <a:spLocks noGrp="1"/>
          </p:cNvSpPr>
          <p:nvPr>
            <p:ph sz="half" idx="2"/>
          </p:nvPr>
        </p:nvSpPr>
        <p:spPr>
          <a:xfrm>
            <a:off x="1981200" y="1676401"/>
            <a:ext cx="4040188" cy="4449763"/>
          </a:xfrm>
        </p:spPr>
        <p:txBody>
          <a:bodyPr>
            <a:noAutofit/>
          </a:bodyPr>
          <a:lstStyle/>
          <a:p>
            <a:pPr lvl="0"/>
            <a:r>
              <a:rPr lang="en-IN" dirty="0"/>
              <a:t>Aching</a:t>
            </a:r>
          </a:p>
          <a:p>
            <a:pPr lvl="0"/>
            <a:r>
              <a:rPr lang="en-IN" dirty="0"/>
              <a:t>Fever</a:t>
            </a:r>
          </a:p>
          <a:p>
            <a:pPr lvl="0"/>
            <a:r>
              <a:rPr lang="en-IN" dirty="0"/>
              <a:t>Sweating</a:t>
            </a:r>
          </a:p>
          <a:p>
            <a:pPr lvl="0"/>
            <a:r>
              <a:rPr lang="en-IN" dirty="0"/>
              <a:t>Chills</a:t>
            </a:r>
          </a:p>
          <a:p>
            <a:pPr lvl="0"/>
            <a:r>
              <a:rPr lang="en-IN" dirty="0"/>
              <a:t>Craving</a:t>
            </a:r>
          </a:p>
          <a:p>
            <a:pPr lvl="0"/>
            <a:r>
              <a:rPr lang="en-IN" dirty="0"/>
              <a:t>Diarrh0ea</a:t>
            </a:r>
          </a:p>
          <a:p>
            <a:pPr lvl="0"/>
            <a:r>
              <a:rPr lang="en-IN" dirty="0"/>
              <a:t>Nausea </a:t>
            </a:r>
          </a:p>
          <a:p>
            <a:pPr lvl="0"/>
            <a:r>
              <a:rPr lang="en-IN" dirty="0"/>
              <a:t>Sleeplessness</a:t>
            </a:r>
          </a:p>
          <a:p>
            <a:pPr lvl="0"/>
            <a:r>
              <a:rPr lang="en-IN" dirty="0"/>
              <a:t>Abdominal pain</a:t>
            </a:r>
          </a:p>
          <a:p>
            <a:endParaRPr lang="en-IN" dirty="0"/>
          </a:p>
        </p:txBody>
      </p:sp>
      <p:sp>
        <p:nvSpPr>
          <p:cNvPr id="6" name="Content Placeholder 5"/>
          <p:cNvSpPr>
            <a:spLocks noGrp="1"/>
          </p:cNvSpPr>
          <p:nvPr>
            <p:ph sz="quarter" idx="4"/>
          </p:nvPr>
        </p:nvSpPr>
        <p:spPr>
          <a:xfrm>
            <a:off x="6169026" y="1676401"/>
            <a:ext cx="4041775" cy="4449763"/>
          </a:xfrm>
        </p:spPr>
        <p:txBody>
          <a:bodyPr>
            <a:normAutofit fontScale="92500" lnSpcReduction="10000"/>
          </a:bodyPr>
          <a:lstStyle/>
          <a:p>
            <a:pPr lvl="0"/>
            <a:r>
              <a:rPr lang="en-IN" dirty="0"/>
              <a:t>Muscle aches</a:t>
            </a:r>
          </a:p>
          <a:p>
            <a:pPr lvl="0"/>
            <a:r>
              <a:rPr lang="en-IN" dirty="0"/>
              <a:t>Goose pimples</a:t>
            </a:r>
          </a:p>
          <a:p>
            <a:pPr lvl="0"/>
            <a:r>
              <a:rPr lang="en-IN" dirty="0"/>
              <a:t>Uncontrollable shivering, tremors</a:t>
            </a:r>
          </a:p>
          <a:p>
            <a:pPr lvl="0"/>
            <a:r>
              <a:rPr lang="en-IN" dirty="0"/>
              <a:t>Restlessness</a:t>
            </a:r>
          </a:p>
          <a:p>
            <a:pPr lvl="0"/>
            <a:r>
              <a:rPr lang="en-IN" dirty="0"/>
              <a:t>Tearing eyes, runny nose (always wiping your nose)</a:t>
            </a:r>
          </a:p>
          <a:p>
            <a:pPr lvl="0"/>
            <a:r>
              <a:rPr lang="en-IN" dirty="0"/>
              <a:t>Yawning</a:t>
            </a:r>
          </a:p>
          <a:p>
            <a:pPr lvl="0"/>
            <a:r>
              <a:rPr lang="en-IN" dirty="0"/>
              <a:t>Panic</a:t>
            </a:r>
          </a:p>
          <a:p>
            <a:pPr lvl="0"/>
            <a:r>
              <a:rPr lang="en-IN" dirty="0"/>
              <a:t>Irritability</a:t>
            </a:r>
          </a:p>
          <a:p>
            <a:endParaRPr lang="en-IN" dirty="0"/>
          </a:p>
        </p:txBody>
      </p:sp>
      <p:sp>
        <p:nvSpPr>
          <p:cNvPr id="3" name="Footer Placeholder 2"/>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Diagnosis</a:t>
            </a:r>
            <a:endParaRPr lang="en-IN" dirty="0"/>
          </a:p>
        </p:txBody>
      </p:sp>
      <p:sp>
        <p:nvSpPr>
          <p:cNvPr id="3" name="Content Placeholder 2"/>
          <p:cNvSpPr>
            <a:spLocks noGrp="1"/>
          </p:cNvSpPr>
          <p:nvPr>
            <p:ph idx="1"/>
          </p:nvPr>
        </p:nvSpPr>
        <p:spPr/>
        <p:txBody>
          <a:bodyPr/>
          <a:lstStyle/>
          <a:p>
            <a:pPr algn="just">
              <a:lnSpc>
                <a:spcPct val="150000"/>
              </a:lnSpc>
            </a:pPr>
            <a:r>
              <a:rPr lang="en-IN" dirty="0"/>
              <a:t>Your doctor will ask about your symptoms and medical history. They will also do a physical exam. The doctor will ask you questions about your opioid use, such as how long you have been using opioids and how often you use them. Urine and blood tests may also be done.</a:t>
            </a:r>
          </a:p>
          <a:p>
            <a:pPr algn="just">
              <a:lnSpc>
                <a:spcPct val="150000"/>
              </a:lnSpc>
            </a:pPr>
            <a:endParaRPr lang="en-IN" dirty="0"/>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Treatment</a:t>
            </a:r>
            <a:endParaRPr lang="en-IN" dirty="0"/>
          </a:p>
        </p:txBody>
      </p:sp>
      <p:sp>
        <p:nvSpPr>
          <p:cNvPr id="3" name="Content Placeholder 2"/>
          <p:cNvSpPr>
            <a:spLocks noGrp="1"/>
          </p:cNvSpPr>
          <p:nvPr>
            <p:ph idx="1"/>
          </p:nvPr>
        </p:nvSpPr>
        <p:spPr/>
        <p:txBody>
          <a:bodyPr/>
          <a:lstStyle/>
          <a:p>
            <a:pPr>
              <a:lnSpc>
                <a:spcPct val="150000"/>
              </a:lnSpc>
            </a:pPr>
            <a:r>
              <a:rPr lang="en-US" dirty="0"/>
              <a:t>Rehabilitation programs</a:t>
            </a:r>
          </a:p>
          <a:p>
            <a:pPr>
              <a:lnSpc>
                <a:spcPct val="150000"/>
              </a:lnSpc>
            </a:pPr>
            <a:r>
              <a:rPr lang="en-US" dirty="0"/>
              <a:t>Support groups</a:t>
            </a:r>
          </a:p>
          <a:p>
            <a:pPr>
              <a:lnSpc>
                <a:spcPct val="150000"/>
              </a:lnSpc>
            </a:pPr>
            <a:r>
              <a:rPr lang="en-US" dirty="0"/>
              <a:t>Behavioral therapy</a:t>
            </a:r>
          </a:p>
          <a:p>
            <a:pPr>
              <a:lnSpc>
                <a:spcPct val="150000"/>
              </a:lnSpc>
            </a:pPr>
            <a:r>
              <a:rPr lang="en-US" dirty="0"/>
              <a:t>Medications</a:t>
            </a:r>
          </a:p>
          <a:p>
            <a:endParaRPr lang="en-IN" dirty="0"/>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Opioid substitution therapy</a:t>
            </a:r>
            <a:endParaRPr lang="en-IN" dirty="0"/>
          </a:p>
        </p:txBody>
      </p:sp>
      <p:sp>
        <p:nvSpPr>
          <p:cNvPr id="3" name="Content Placeholder 2"/>
          <p:cNvSpPr>
            <a:spLocks noGrp="1"/>
          </p:cNvSpPr>
          <p:nvPr>
            <p:ph idx="1"/>
          </p:nvPr>
        </p:nvSpPr>
        <p:spPr/>
        <p:txBody>
          <a:bodyPr>
            <a:normAutofit/>
          </a:bodyPr>
          <a:lstStyle/>
          <a:p>
            <a:pPr algn="just">
              <a:lnSpc>
                <a:spcPct val="150000"/>
              </a:lnSpc>
            </a:pPr>
            <a:r>
              <a:rPr lang="en-IN" dirty="0"/>
              <a:t>It “involves the administration of a long-acting opioid drug to an opioid-dependent person, usually by a non-</a:t>
            </a:r>
            <a:r>
              <a:rPr lang="en-IN" dirty="0" err="1"/>
              <a:t>parenteral</a:t>
            </a:r>
            <a:r>
              <a:rPr lang="en-IN" dirty="0"/>
              <a:t> route of administration, for the therapeutic purposes of preventing or substantially reducing the injection of illicit opioids.</a:t>
            </a:r>
          </a:p>
          <a:p>
            <a:pPr algn="just">
              <a:lnSpc>
                <a:spcPct val="150000"/>
              </a:lnSpc>
            </a:pPr>
            <a:r>
              <a:rPr lang="en-IN" dirty="0"/>
              <a:t> Its goal is to improve the health status and psychological and social wellbeing of the opiate-dependent person.”</a:t>
            </a:r>
          </a:p>
          <a:p>
            <a:pPr algn="just">
              <a:lnSpc>
                <a:spcPct val="150000"/>
              </a:lnSpc>
            </a:pPr>
            <a:endParaRPr lang="en-IN" dirty="0"/>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6" ma:contentTypeDescription="Create a new document." ma:contentTypeScope="" ma:versionID="faa036d22f56a16cde9b7aa97ce92539">
  <xsd:schema xmlns:xsd="http://www.w3.org/2001/XMLSchema" xmlns:xs="http://www.w3.org/2001/XMLSchema" xmlns:p="http://schemas.microsoft.com/office/2006/metadata/properties" xmlns:ns2="1e863c3e-37bc-489c-8a97-a2b2e8e58ff9" targetNamespace="http://schemas.microsoft.com/office/2006/metadata/properties" ma:root="true" ma:fieldsID="17ae55b51d5adf974f409f68725140ce"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F839EF-08BF-4E89-BB04-2BBE37A596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863c3e-37bc-489c-8a97-a2b2e8e58f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36428D-992B-48A9-A55C-3C5569D39CFA}">
  <ds:schemaRefs>
    <ds:schemaRef ds:uri="http://schemas.microsoft.com/sharepoint/v3/contenttype/forms"/>
  </ds:schemaRefs>
</ds:datastoreItem>
</file>

<file path=customXml/itemProps3.xml><?xml version="1.0" encoding="utf-8"?>
<ds:datastoreItem xmlns:ds="http://schemas.openxmlformats.org/officeDocument/2006/customXml" ds:itemID="{CC8AA9C2-EDFF-4A51-B4F5-35C4036B0503}">
  <ds:schemaRefs>
    <ds:schemaRef ds:uri="http://purl.org/dc/terms/"/>
    <ds:schemaRef ds:uri="http://schemas.microsoft.com/office/2006/documentManagement/types"/>
    <ds:schemaRef ds:uri="http://schemas.openxmlformats.org/package/2006/metadata/core-properties"/>
    <ds:schemaRef ds:uri="1e863c3e-37bc-489c-8a97-a2b2e8e58ff9"/>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184</TotalTime>
  <Words>892</Words>
  <Application>Microsoft Office PowerPoint</Application>
  <PresentationFormat>Widescreen</PresentationFormat>
  <Paragraphs>187</Paragraphs>
  <Slides>21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Calibri Light</vt:lpstr>
      <vt:lpstr>Harrington</vt:lpstr>
      <vt:lpstr>High Tower Text</vt:lpstr>
      <vt:lpstr>Tahoma</vt:lpstr>
      <vt:lpstr>Times New Roman</vt:lpstr>
      <vt:lpstr>Wingdings</vt:lpstr>
      <vt:lpstr>Office Theme</vt:lpstr>
      <vt:lpstr>PowerPoint Presentation</vt:lpstr>
      <vt:lpstr>OPIOD ABUSE AND DEPENDENCE</vt:lpstr>
      <vt:lpstr>PowerPoint Presentation</vt:lpstr>
      <vt:lpstr>PowerPoint Presentation</vt:lpstr>
      <vt:lpstr>PowerPoint Presentation</vt:lpstr>
      <vt:lpstr>Opioid withdrawal symptoms</vt:lpstr>
      <vt:lpstr>Diagnosis</vt:lpstr>
      <vt:lpstr>Treatment</vt:lpstr>
      <vt:lpstr>Opioid substitution therapy</vt:lpstr>
      <vt:lpstr>PowerPoint Presentation</vt:lpstr>
      <vt:lpstr>PowerPoint Presentation</vt:lpstr>
      <vt:lpstr>PowerPoint Presentation</vt:lpstr>
      <vt:lpstr>  Review patient progress regularly </vt:lpstr>
      <vt:lpstr>Each review should include the following</vt:lpstr>
      <vt:lpstr>PowerPoint Presentation</vt:lpstr>
      <vt:lpstr>PowerPoint Presentation</vt:lpstr>
      <vt:lpstr>Termination of treatment</vt:lpstr>
      <vt:lpstr>Dose reduction of methadone</vt:lpstr>
      <vt:lpstr>PowerPoint Presentation</vt:lpstr>
      <vt:lpstr>PowerPoint Presentation</vt:lpstr>
      <vt:lpstr>  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Bhuvany</dc:creator>
  <cp:lastModifiedBy>User</cp:lastModifiedBy>
  <cp:revision>23</cp:revision>
  <dcterms:created xsi:type="dcterms:W3CDTF">2006-08-16T00:00:00Z</dcterms:created>
  <dcterms:modified xsi:type="dcterms:W3CDTF">2024-09-15T15:12:34Z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