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78"/>
  </p:notesMasterIdLst>
  <p:handoutMasterIdLst>
    <p:handoutMasterId r:id="rId79"/>
  </p:handoutMasterIdLst>
  <p:sldIdLst>
    <p:sldId id="263" r:id="rId2"/>
    <p:sldId id="262" r:id="rId3"/>
    <p:sldId id="264" r:id="rId4"/>
    <p:sldId id="267" r:id="rId5"/>
    <p:sldId id="265" r:id="rId6"/>
    <p:sldId id="269" r:id="rId7"/>
    <p:sldId id="268" r:id="rId8"/>
    <p:sldId id="270" r:id="rId9"/>
    <p:sldId id="266" r:id="rId10"/>
    <p:sldId id="271" r:id="rId11"/>
    <p:sldId id="276" r:id="rId12"/>
    <p:sldId id="275" r:id="rId13"/>
    <p:sldId id="274" r:id="rId14"/>
    <p:sldId id="273" r:id="rId15"/>
    <p:sldId id="272" r:id="rId16"/>
    <p:sldId id="278" r:id="rId17"/>
    <p:sldId id="277" r:id="rId18"/>
    <p:sldId id="281" r:id="rId19"/>
    <p:sldId id="288" r:id="rId20"/>
    <p:sldId id="279" r:id="rId21"/>
    <p:sldId id="280" r:id="rId22"/>
    <p:sldId id="283" r:id="rId23"/>
    <p:sldId id="282" r:id="rId24"/>
    <p:sldId id="284" r:id="rId25"/>
    <p:sldId id="285" r:id="rId26"/>
    <p:sldId id="286" r:id="rId27"/>
    <p:sldId id="287" r:id="rId28"/>
    <p:sldId id="289" r:id="rId29"/>
    <p:sldId id="291" r:id="rId30"/>
    <p:sldId id="290" r:id="rId31"/>
    <p:sldId id="294" r:id="rId32"/>
    <p:sldId id="293" r:id="rId33"/>
    <p:sldId id="292" r:id="rId34"/>
    <p:sldId id="295" r:id="rId35"/>
    <p:sldId id="296" r:id="rId36"/>
    <p:sldId id="298" r:id="rId37"/>
    <p:sldId id="297" r:id="rId38"/>
    <p:sldId id="299" r:id="rId39"/>
    <p:sldId id="301" r:id="rId40"/>
    <p:sldId id="303" r:id="rId41"/>
    <p:sldId id="300" r:id="rId42"/>
    <p:sldId id="304" r:id="rId43"/>
    <p:sldId id="306" r:id="rId44"/>
    <p:sldId id="302" r:id="rId45"/>
    <p:sldId id="305" r:id="rId46"/>
    <p:sldId id="320" r:id="rId47"/>
    <p:sldId id="322" r:id="rId48"/>
    <p:sldId id="321" r:id="rId49"/>
    <p:sldId id="307" r:id="rId50"/>
    <p:sldId id="310" r:id="rId51"/>
    <p:sldId id="309" r:id="rId52"/>
    <p:sldId id="308" r:id="rId53"/>
    <p:sldId id="311" r:id="rId54"/>
    <p:sldId id="312" r:id="rId55"/>
    <p:sldId id="313" r:id="rId56"/>
    <p:sldId id="317" r:id="rId57"/>
    <p:sldId id="318" r:id="rId58"/>
    <p:sldId id="319" r:id="rId59"/>
    <p:sldId id="323" r:id="rId60"/>
    <p:sldId id="314" r:id="rId61"/>
    <p:sldId id="315" r:id="rId62"/>
    <p:sldId id="316" r:id="rId63"/>
    <p:sldId id="324" r:id="rId64"/>
    <p:sldId id="336" r:id="rId65"/>
    <p:sldId id="326" r:id="rId66"/>
    <p:sldId id="325" r:id="rId67"/>
    <p:sldId id="328" r:id="rId68"/>
    <p:sldId id="327" r:id="rId69"/>
    <p:sldId id="333" r:id="rId70"/>
    <p:sldId id="335" r:id="rId71"/>
    <p:sldId id="330" r:id="rId72"/>
    <p:sldId id="329" r:id="rId73"/>
    <p:sldId id="331" r:id="rId74"/>
    <p:sldId id="332" r:id="rId75"/>
    <p:sldId id="334" r:id="rId76"/>
    <p:sldId id="337" r:id="rId7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14995" autoAdjust="0"/>
    <p:restoredTop sz="94660"/>
  </p:normalViewPr>
  <p:slideViewPr>
    <p:cSldViewPr snapToGrid="0">
      <p:cViewPr varScale="1">
        <p:scale>
          <a:sx n="75" d="100"/>
          <a:sy n="75" d="100"/>
        </p:scale>
        <p:origin x="540" y="72"/>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 xmlns:a16="http://schemas.microsoft.com/office/drawing/2014/main"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t>15-09-2024</a:t>
            </a:fld>
            <a:endParaRPr lang="en-IN"/>
          </a:p>
        </p:txBody>
      </p:sp>
      <p:sp>
        <p:nvSpPr>
          <p:cNvPr id="4" name="Footer Placeholder 3">
            <a:extLst>
              <a:ext uri="{FF2B5EF4-FFF2-40B4-BE49-F238E27FC236}">
                <a16:creationId xmlns="" xmlns:a16="http://schemas.microsoft.com/office/drawing/2014/main"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 xmlns:a16="http://schemas.microsoft.com/office/drawing/2014/main"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t>15-09-2024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44A333-46EF-4665-ACD4-6848AE646224}" type="slidenum">
              <a:rPr lang="en-IN" smtClean="0"/>
              <a:t>30</a:t>
            </a:fld>
            <a:endParaRPr lang="en-IN"/>
          </a:p>
        </p:txBody>
      </p:sp>
    </p:spTree>
    <p:extLst>
      <p:ext uri="{BB962C8B-B14F-4D97-AF65-F5344CB8AC3E}">
        <p14:creationId xmlns:p14="http://schemas.microsoft.com/office/powerpoint/2010/main" val="32863963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79B9575-D644-4961-B4B1-221C3CD106A2}" type="datetime1">
              <a:rPr lang="en-IN" smtClean="0"/>
              <a:t>15-09-2024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21D55E-A05D-4BA2-94B8-AFA3E2B989F1}" type="datetime1">
              <a:rPr lang="en-IN" smtClean="0"/>
              <a:t>15-09-2024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C1BE90-CED0-454D-872E-627CEABD98E3}" type="datetime1">
              <a:rPr lang="en-IN" smtClean="0"/>
              <a:t>15-09-2024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C5BC5E-B392-4069-A966-26DB75699EB0}" type="datetime1">
              <a:rPr lang="en-IN" smtClean="0"/>
              <a:t>15-09-2024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DD60AF3-0EA0-41B6-8170-2D8E48E3352B}" type="datetime1">
              <a:rPr lang="en-IN" smtClean="0"/>
              <a:t>15-09-2024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E678386-50AA-4DC2-A57D-7F6F7982E8F9}" type="datetime1">
              <a:rPr lang="en-IN" smtClean="0"/>
              <a:t>15-09-2024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7E4E64A-A9C4-4F74-8324-7A3F39027DF7}" type="datetime1">
              <a:rPr lang="en-IN" smtClean="0"/>
              <a:t>15-09-2024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39DA878-30C2-45AF-B424-9820D41144BA}" type="datetime1">
              <a:rPr lang="en-IN" smtClean="0"/>
              <a:t>15-09-2024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011E9D-D739-4034-AA75-9CF131C2D701}" type="datetime1">
              <a:rPr lang="en-IN" smtClean="0"/>
              <a:t>15-09-2024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CBDB116-0070-464A-82C8-24BB92BA9630}" type="datetime1">
              <a:rPr lang="en-IN" smtClean="0"/>
              <a:t>15-09-2024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82A0925-CD42-41E9-8B5E-9BFA4E6E6E8C}" type="datetime1">
              <a:rPr lang="en-IN" smtClean="0"/>
              <a:t>15-09-2024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1A1992-E4CD-493D-9BF3-6CD7FBBF2192}" type="datetime1">
              <a:rPr lang="en-IN" smtClean="0"/>
              <a:t>15-09-2024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t>‹#›</a:t>
            </a:fld>
            <a:endParaRPr lang="en-IN"/>
          </a:p>
        </p:txBody>
      </p:sp>
      <p:pic>
        <p:nvPicPr>
          <p:cNvPr id="8"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userDrawn="1"/>
        </p:nvSpPr>
        <p:spPr>
          <a:xfrm rot="20006977">
            <a:off x="1146736" y="2929365"/>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endParaRPr lang="en-US" sz="48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 xmlns:a16="http://schemas.microsoft.com/office/drawing/2014/main" id="{D8957920-506D-4F31-9CB9-011BD525C6C5}"/>
              </a:ext>
            </a:extLst>
          </p:cNvPr>
          <p:cNvSpPr txBox="1"/>
          <p:nvPr/>
        </p:nvSpPr>
        <p:spPr>
          <a:xfrm>
            <a:off x="2166935" y="918606"/>
            <a:ext cx="7848600" cy="461665"/>
          </a:xfrm>
          <a:prstGeom prst="rect">
            <a:avLst/>
          </a:prstGeom>
          <a:noFill/>
        </p:spPr>
        <p:txBody>
          <a:bodyPr wrap="square" rtlCol="0">
            <a:spAutoFit/>
          </a:bodyPr>
          <a:lstStyle/>
          <a:p>
            <a:pPr algn="ctr"/>
            <a:r>
              <a:rPr lang="en-IN" sz="2400" b="1" u="sng" dirty="0">
                <a:latin typeface="Times New Roman" panose="02020603050405020304" pitchFamily="18" charset="0"/>
                <a:cs typeface="Times New Roman" panose="02020603050405020304" pitchFamily="18" charset="0"/>
              </a:rPr>
              <a:t>BIOSTATISTICS AND RESEARCH METHODOLOGY</a:t>
            </a:r>
          </a:p>
        </p:txBody>
      </p:sp>
      <p:sp>
        <p:nvSpPr>
          <p:cNvPr id="20" name="TextBox 19">
            <a:extLst>
              <a:ext uri="{FF2B5EF4-FFF2-40B4-BE49-F238E27FC236}">
                <a16:creationId xmlns="" xmlns:a16="http://schemas.microsoft.com/office/drawing/2014/main" id="{E5D32C6D-EED6-45D3-B2F4-4A294908127E}"/>
              </a:ext>
            </a:extLst>
          </p:cNvPr>
          <p:cNvSpPr txBox="1"/>
          <p:nvPr/>
        </p:nvSpPr>
        <p:spPr>
          <a:xfrm>
            <a:off x="1986631" y="2984777"/>
            <a:ext cx="7848600" cy="1631216"/>
          </a:xfrm>
          <a:prstGeom prst="rect">
            <a:avLst/>
          </a:prstGeom>
          <a:noFill/>
        </p:spPr>
        <p:txBody>
          <a:bodyPr wrap="square" rtlCol="0">
            <a:spAutoFit/>
          </a:bodyPr>
          <a:lstStyle/>
          <a:p>
            <a:pPr algn="ctr"/>
            <a:r>
              <a:rPr lang="en-IN" sz="3600" b="1" u="sng" dirty="0">
                <a:latin typeface="Times New Roman" panose="02020603050405020304" pitchFamily="18" charset="0"/>
                <a:cs typeface="Times New Roman" panose="02020603050405020304" pitchFamily="18" charset="0"/>
              </a:rPr>
              <a:t>UNIT -2  </a:t>
            </a:r>
            <a:r>
              <a:rPr lang="en-IN" sz="2800" u="sng" dirty="0">
                <a:latin typeface="Times New Roman" panose="02020603050405020304" pitchFamily="18" charset="0"/>
                <a:cs typeface="Times New Roman" panose="02020603050405020304" pitchFamily="18" charset="0"/>
              </a:rPr>
              <a:t>BIOSTATISTICS</a:t>
            </a:r>
          </a:p>
          <a:p>
            <a:pPr algn="ctr"/>
            <a:r>
              <a:rPr lang="en-IN" sz="2800" u="sng" dirty="0">
                <a:latin typeface="Times New Roman" panose="02020603050405020304" pitchFamily="18" charset="0"/>
                <a:cs typeface="Times New Roman" panose="02020603050405020304" pitchFamily="18" charset="0"/>
              </a:rPr>
              <a:t> </a:t>
            </a:r>
          </a:p>
          <a:p>
            <a:pPr algn="ctr"/>
            <a:r>
              <a:rPr lang="en-US" sz="3600" dirty="0">
                <a:latin typeface="Times New Roman" panose="02020603050405020304" pitchFamily="18" charset="0"/>
                <a:cs typeface="Times New Roman" panose="02020603050405020304" pitchFamily="18" charset="0"/>
              </a:rPr>
              <a:t>2.2 Data graphics</a:t>
            </a: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1</a:t>
            </a:fld>
            <a:endParaRPr lang="en-IN"/>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1094704" y="572194"/>
            <a:ext cx="10592471" cy="5509200"/>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In the example ,note the units of mmHg and weeks for the ordinate and abscissa, respectively. Grid lines (E) may be added but, if used, should be kept to a minimum, not be prominent and should not interfere with the interpretation of the figure.</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3. </a:t>
            </a:r>
            <a:r>
              <a:rPr lang="en-US" sz="1600" dirty="0">
                <a:latin typeface="Times New Roman" panose="02020603050405020304" pitchFamily="18" charset="0"/>
                <a:cs typeface="Times New Roman" panose="02020603050405020304" pitchFamily="18" charset="0"/>
              </a:rPr>
              <a:t>The numerical values assigned to the axes should be appropriately spaced so as to nicely cover the extent of the graph. This can easily be accomplished by trial and error and a little manipulation. The scales and proportions should be constructed to present a fair picture of the results and should not be exaggerated so to prejudice the interpretation. Sometimes, it may be necessary to skip or omit some of the data to achieve this objective. In these cases, the use of a “broken line” is recommended to clearly indicate the range of data not included in the graph (previous slide).</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4. </a:t>
            </a:r>
            <a:r>
              <a:rPr lang="en-US" sz="1600" dirty="0">
                <a:latin typeface="Times New Roman" panose="02020603050405020304" pitchFamily="18" charset="0"/>
                <a:cs typeface="Times New Roman" panose="02020603050405020304" pitchFamily="18" charset="0"/>
              </a:rPr>
              <a:t>If appropriate, a key explaining the symbols used in the graph should be used. For example, at the bottom of Figure in (slide number 8)  the key defines     as the symbol for placebo and + for drug. In many cases, labeling the curves directly on the graph (Fig) results in more clarity.</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5. </a:t>
            </a:r>
            <a:r>
              <a:rPr lang="en-US" sz="1600" dirty="0">
                <a:latin typeface="Times New Roman" panose="02020603050405020304" pitchFamily="18" charset="0"/>
                <a:cs typeface="Times New Roman" panose="02020603050405020304" pitchFamily="18" charset="0"/>
              </a:rPr>
              <a:t>In situations where the graph is derived from laboratory data, inclusion of the source of the data (name, laboratory notebook number, and page number, for example) is recommended.</a:t>
            </a:r>
          </a:p>
          <a:p>
            <a:endParaRPr lang="en-US" sz="1600" dirty="0">
              <a:latin typeface="Times New Roman" panose="02020603050405020304" pitchFamily="18" charset="0"/>
              <a:cs typeface="Times New Roman" panose="02020603050405020304" pitchFamily="18" charset="0"/>
            </a:endParaRPr>
          </a:p>
          <a:p>
            <a:pPr algn="just"/>
            <a:r>
              <a:rPr lang="en-US" sz="1600" b="1" dirty="0">
                <a:latin typeface="Times New Roman" panose="02020603050405020304" pitchFamily="18" charset="0"/>
                <a:cs typeface="Times New Roman" panose="02020603050405020304" pitchFamily="18" charset="0"/>
              </a:rPr>
              <a:t>6. </a:t>
            </a:r>
            <a:r>
              <a:rPr lang="en-US" sz="1600" dirty="0">
                <a:latin typeface="Times New Roman" panose="02020603050405020304" pitchFamily="18" charset="0"/>
                <a:cs typeface="Times New Roman" panose="02020603050405020304" pitchFamily="18" charset="0"/>
              </a:rPr>
              <a:t>If more than one curve appears on the same graph, a convenient way to differentiate the curves is to use different symbols for the experimental points (e.g., ◦, ×, , , +) and, if necessary, connecting the points in different ways (e.g., —.—.—., . . . . . ., –.–.–.–). A key or label is used, which is helpful in distinguishing the various curves, as shown in Figures. Other ways of differentiating curves include different kinds of crosshatching and use of different colors.</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sp>
        <p:nvSpPr>
          <p:cNvPr id="7" name="Rectangle 6"/>
          <p:cNvSpPr/>
          <p:nvPr/>
        </p:nvSpPr>
        <p:spPr>
          <a:xfrm>
            <a:off x="3417942" y="3141056"/>
            <a:ext cx="176944" cy="11591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10</a:t>
            </a:fld>
            <a:endParaRPr lang="en-IN"/>
          </a:p>
        </p:txBody>
      </p:sp>
    </p:spTree>
    <p:extLst>
      <p:ext uri="{BB962C8B-B14F-4D97-AF65-F5344CB8AC3E}">
        <p14:creationId xmlns:p14="http://schemas.microsoft.com/office/powerpoint/2010/main" val="34229812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25984"/>
            <a:ext cx="10980045" cy="1077218"/>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7. </a:t>
            </a:r>
            <a:r>
              <a:rPr lang="en-US" sz="1600" dirty="0">
                <a:latin typeface="Times New Roman" panose="02020603050405020304" pitchFamily="18" charset="0"/>
                <a:cs typeface="Times New Roman" panose="02020603050405020304" pitchFamily="18" charset="0"/>
              </a:rPr>
              <a:t>One should take care not to place too many curves on the same graph, as this can result in confusion. There are no specific rules in this regard. The decision depends on the nature of the data, and how the data look when they are plotted. The curves graphed in below diagram are cluttered and confusing. The curves should be presented differently or separated into two or more graphs. Figure in next slide  is a clearer depiction of the dissolution results of the five formulations shown in  below diagram.</a:t>
            </a:r>
          </a:p>
        </p:txBody>
      </p:sp>
      <p:pic>
        <p:nvPicPr>
          <p:cNvPr id="6" name="Picture 5"/>
          <p:cNvPicPr>
            <a:picLocks noChangeAspect="1"/>
          </p:cNvPicPr>
          <p:nvPr/>
        </p:nvPicPr>
        <p:blipFill rotWithShape="1">
          <a:blip r:embed="rId2"/>
          <a:srcRect l="12847" t="55062" r="27565" b="8545"/>
          <a:stretch/>
        </p:blipFill>
        <p:spPr>
          <a:xfrm>
            <a:off x="1144180" y="2122255"/>
            <a:ext cx="10170338" cy="3492198"/>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11</a:t>
            </a:fld>
            <a:endParaRPr lang="en-IN"/>
          </a:p>
        </p:txBody>
      </p:sp>
    </p:spTree>
    <p:extLst>
      <p:ext uri="{BB962C8B-B14F-4D97-AF65-F5344CB8AC3E}">
        <p14:creationId xmlns:p14="http://schemas.microsoft.com/office/powerpoint/2010/main" val="1889137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l="10275" t="10167" r="43401" b="5502"/>
          <a:stretch/>
        </p:blipFill>
        <p:spPr>
          <a:xfrm>
            <a:off x="2301901" y="220392"/>
            <a:ext cx="6323525" cy="6472156"/>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12</a:t>
            </a:fld>
            <a:endParaRPr lang="en-IN"/>
          </a:p>
        </p:txBody>
      </p:sp>
    </p:spTree>
    <p:extLst>
      <p:ext uri="{BB962C8B-B14F-4D97-AF65-F5344CB8AC3E}">
        <p14:creationId xmlns:p14="http://schemas.microsoft.com/office/powerpoint/2010/main" val="3344383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25984"/>
            <a:ext cx="10941409" cy="1569660"/>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8. </a:t>
            </a:r>
            <a:r>
              <a:rPr lang="en-US" sz="1600" dirty="0">
                <a:latin typeface="Times New Roman" panose="02020603050405020304" pitchFamily="18" charset="0"/>
                <a:cs typeface="Times New Roman" panose="02020603050405020304" pitchFamily="18" charset="0"/>
              </a:rPr>
              <a:t>The standard deviation may be indicated on graphs as shown in below figure . However, when the standard deviation is indicated on a graph (or in a table, for that matter), it should be made clear whether the variation described in the graph is an indication of the </a:t>
            </a:r>
            <a:r>
              <a:rPr lang="en-US" sz="1600" b="1" i="1" u="sng" dirty="0">
                <a:latin typeface="Times New Roman" panose="02020603050405020304" pitchFamily="18" charset="0"/>
                <a:cs typeface="Times New Roman" panose="02020603050405020304" pitchFamily="18" charset="0"/>
              </a:rPr>
              <a:t>standard deviation (S) or the standard deviation of the mean (</a:t>
            </a:r>
            <a:r>
              <a:rPr lang="en-US" sz="1600" b="1" i="1" u="sng" dirty="0" err="1">
                <a:latin typeface="Times New Roman" panose="02020603050405020304" pitchFamily="18" charset="0"/>
                <a:cs typeface="Times New Roman" panose="02020603050405020304" pitchFamily="18" charset="0"/>
              </a:rPr>
              <a:t>S¯x</a:t>
            </a:r>
            <a:r>
              <a:rPr lang="en-US" sz="1600" b="1" i="1" u="sng"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The standard deviation of the mean, if appropriate, is often preferable to the standard deviation not only because the values on the graph are mean values, but also because </a:t>
            </a:r>
            <a:r>
              <a:rPr lang="en-US" sz="1600" dirty="0" err="1">
                <a:latin typeface="Times New Roman" panose="02020603050405020304" pitchFamily="18" charset="0"/>
                <a:cs typeface="Times New Roman" panose="02020603050405020304" pitchFamily="18" charset="0"/>
              </a:rPr>
              <a:t>S¯x</a:t>
            </a:r>
            <a:r>
              <a:rPr lang="en-US" sz="1600" dirty="0">
                <a:latin typeface="Times New Roman" panose="02020603050405020304" pitchFamily="18" charset="0"/>
                <a:cs typeface="Times New Roman" panose="02020603050405020304" pitchFamily="18" charset="0"/>
              </a:rPr>
              <a:t> is smaller than the </a:t>
            </a:r>
            <a:r>
              <a:rPr lang="en-US" sz="1600" dirty="0" err="1">
                <a:latin typeface="Times New Roman" panose="02020603050405020304" pitchFamily="18" charset="0"/>
                <a:cs typeface="Times New Roman" panose="02020603050405020304" pitchFamily="18" charset="0"/>
              </a:rPr>
              <a:t>s.d.</a:t>
            </a:r>
            <a:r>
              <a:rPr lang="en-US" sz="1600" dirty="0">
                <a:latin typeface="Times New Roman" panose="02020603050405020304" pitchFamily="18" charset="0"/>
                <a:cs typeface="Times New Roman" panose="02020603050405020304" pitchFamily="18" charset="0"/>
              </a:rPr>
              <a:t>, and therefore less cluttering. Overlapping standard deviations, as shown in Figure (next slide ), should be avoided, as this representation of the experimental results is usually more confusing than clarifying.</a:t>
            </a:r>
          </a:p>
        </p:txBody>
      </p:sp>
      <p:pic>
        <p:nvPicPr>
          <p:cNvPr id="6" name="Picture 5"/>
          <p:cNvPicPr>
            <a:picLocks noChangeAspect="1"/>
          </p:cNvPicPr>
          <p:nvPr/>
        </p:nvPicPr>
        <p:blipFill rotWithShape="1">
          <a:blip r:embed="rId2"/>
          <a:srcRect l="12551" t="39921" r="26871" b="7438"/>
          <a:stretch/>
        </p:blipFill>
        <p:spPr>
          <a:xfrm>
            <a:off x="1517023" y="1995644"/>
            <a:ext cx="9148428" cy="4469575"/>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13</a:t>
            </a:fld>
            <a:endParaRPr lang="en-IN"/>
          </a:p>
        </p:txBody>
      </p:sp>
    </p:spTree>
    <p:extLst>
      <p:ext uri="{BB962C8B-B14F-4D97-AF65-F5344CB8AC3E}">
        <p14:creationId xmlns:p14="http://schemas.microsoft.com/office/powerpoint/2010/main" val="1918085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l="10572" t="24604" r="29543" b="21456"/>
          <a:stretch/>
        </p:blipFill>
        <p:spPr>
          <a:xfrm>
            <a:off x="1080061" y="914399"/>
            <a:ext cx="10298576" cy="5215272"/>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14</a:t>
            </a:fld>
            <a:endParaRPr lang="en-IN"/>
          </a:p>
        </p:txBody>
      </p:sp>
    </p:spTree>
    <p:extLst>
      <p:ext uri="{BB962C8B-B14F-4D97-AF65-F5344CB8AC3E}">
        <p14:creationId xmlns:p14="http://schemas.microsoft.com/office/powerpoint/2010/main" val="1679946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1" name="Footer Placeholder 4">
            <a:extLst>
              <a:ext uri="{FF2B5EF4-FFF2-40B4-BE49-F238E27FC236}">
                <a16:creationId xmlns="" xmlns:a16="http://schemas.microsoft.com/office/drawing/2014/main" id="{A60243DA-EF30-4066-83D9-4BA114AFAD2E}"/>
              </a:ext>
            </a:extLst>
          </p:cNvPr>
          <p:cNvSpPr txBox="1">
            <a:spLocks/>
          </p:cNvSpPr>
          <p:nvPr/>
        </p:nvSpPr>
        <p:spPr>
          <a:xfrm>
            <a:off x="4691270" y="6487451"/>
            <a:ext cx="2876339" cy="315911"/>
          </a:xfrm>
          <a:prstGeom prst="rect">
            <a:avLst/>
          </a:prstGeom>
          <a:solidFill>
            <a:srgbClr val="FF0000"/>
          </a:solidFill>
          <a:ln w="12700">
            <a:solidFill>
              <a:schemeClr val="tx1"/>
            </a:solidFill>
          </a:ln>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r"/>
            <a:r>
              <a:rPr lang="en-IN" dirty="0">
                <a:solidFill>
                  <a:schemeClr val="bg1">
                    <a:lumMod val="95000"/>
                  </a:schemeClr>
                </a:solidFill>
                <a:latin typeface="Georgia" panose="02040502050405020303" pitchFamily="18" charset="0"/>
              </a:rPr>
              <a:t>© R </a:t>
            </a:r>
            <a:r>
              <a:rPr lang="en-IN" dirty="0" err="1">
                <a:solidFill>
                  <a:schemeClr val="bg1">
                    <a:lumMod val="95000"/>
                  </a:schemeClr>
                </a:solidFill>
                <a:latin typeface="Georgia" panose="02040502050405020303" pitchFamily="18" charset="0"/>
              </a:rPr>
              <a:t>R</a:t>
            </a:r>
            <a:r>
              <a:rPr lang="en-IN" dirty="0">
                <a:solidFill>
                  <a:schemeClr val="bg1">
                    <a:lumMod val="95000"/>
                  </a:schemeClr>
                </a:solidFill>
                <a:latin typeface="Georgia" panose="02040502050405020303" pitchFamily="18" charset="0"/>
              </a:rPr>
              <a:t> INSTITUTIONS , BANGALORE</a:t>
            </a: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25984"/>
            <a:ext cx="11018682" cy="2308324"/>
          </a:xfrm>
          <a:prstGeom prst="rect">
            <a:avLst/>
          </a:prstGeom>
          <a:noFill/>
        </p:spPr>
        <p:txBody>
          <a:bodyPr wrap="square" rtlCol="0">
            <a:spAutoFit/>
          </a:bodyPr>
          <a:lstStyle/>
          <a:p>
            <a:pPr algn="just"/>
            <a:r>
              <a:rPr lang="en-US" sz="1600" b="1" dirty="0">
                <a:latin typeface="Times New Roman" panose="02020603050405020304" pitchFamily="18" charset="0"/>
                <a:cs typeface="Times New Roman" panose="02020603050405020304" pitchFamily="18" charset="0"/>
              </a:rPr>
              <a:t>9. </a:t>
            </a:r>
            <a:r>
              <a:rPr lang="en-US" sz="1600" dirty="0">
                <a:latin typeface="Times New Roman" panose="02020603050405020304" pitchFamily="18" charset="0"/>
                <a:cs typeface="Times New Roman" panose="02020603050405020304" pitchFamily="18" charset="0"/>
              </a:rPr>
              <a:t>The manner in which the points on a graph should be connected is not always obvious. Should the individual points be connected by straight lines, or should a smooth curve that approximates the points be drawn through the data. . (See this slide) If the graphs represent functional relationships, the data should probably be connected by a smooth curve. </a:t>
            </a:r>
            <a:r>
              <a:rPr lang="en-US" sz="1600" b="1" i="1" u="sng" dirty="0">
                <a:latin typeface="Times New Roman" panose="02020603050405020304" pitchFamily="18" charset="0"/>
                <a:cs typeface="Times New Roman" panose="02020603050405020304" pitchFamily="18" charset="0"/>
              </a:rPr>
              <a:t>For example, the blood level versus time data shown in Figure</a:t>
            </a:r>
            <a:r>
              <a:rPr lang="en-US" sz="1600" dirty="0">
                <a:latin typeface="Times New Roman" panose="02020603050405020304" pitchFamily="18" charset="0"/>
                <a:cs typeface="Times New Roman" panose="02020603050405020304" pitchFamily="18" charset="0"/>
              </a:rPr>
              <a:t> are described most accurately by a smooth curve. Although, theoretically, the points should not be connected by straight lines as shown in Figure (A) , such graphs are often depicted this way. Connecting the individual points with straight lines may be considered acceptable if one recognizes that this representation is meant to clarify the graphical presentation, or is done for some other appropriate reason. </a:t>
            </a:r>
            <a:r>
              <a:rPr lang="en-US" sz="1600" b="1" i="1" u="sng" dirty="0">
                <a:latin typeface="Times New Roman" panose="02020603050405020304" pitchFamily="18" charset="0"/>
                <a:cs typeface="Times New Roman" panose="02020603050405020304" pitchFamily="18" charset="0"/>
              </a:rPr>
              <a:t>In the blood-level example, the area under the curve is proportional to the amount of drug absorbed</a:t>
            </a:r>
            <a:r>
              <a:rPr lang="en-US" sz="1600" dirty="0">
                <a:latin typeface="Times New Roman" panose="02020603050405020304" pitchFamily="18" charset="0"/>
                <a:cs typeface="Times New Roman" panose="02020603050405020304" pitchFamily="18" charset="0"/>
              </a:rPr>
              <a:t>. The area is often computed by the trapezoidal rule and depiction of the data as shown in Figure (A) makes it easier to visualize and perform such calculations.</a:t>
            </a:r>
          </a:p>
        </p:txBody>
      </p:sp>
      <p:pic>
        <p:nvPicPr>
          <p:cNvPr id="6" name="Picture 5"/>
          <p:cNvPicPr>
            <a:picLocks noChangeAspect="1"/>
          </p:cNvPicPr>
          <p:nvPr/>
        </p:nvPicPr>
        <p:blipFill rotWithShape="1">
          <a:blip r:embed="rId2"/>
          <a:srcRect l="13144" t="49252" r="32315" b="7506"/>
          <a:stretch/>
        </p:blipFill>
        <p:spPr>
          <a:xfrm>
            <a:off x="1771950" y="2787452"/>
            <a:ext cx="9114823" cy="4063052"/>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15</a:t>
            </a:fld>
            <a:endParaRPr lang="en-IN"/>
          </a:p>
        </p:txBody>
      </p:sp>
    </p:spTree>
    <p:extLst>
      <p:ext uri="{BB962C8B-B14F-4D97-AF65-F5344CB8AC3E}">
        <p14:creationId xmlns:p14="http://schemas.microsoft.com/office/powerpoint/2010/main" val="32174941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27278"/>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l="11462" t="59815" r="28950" b="5325"/>
          <a:stretch/>
        </p:blipFill>
        <p:spPr>
          <a:xfrm>
            <a:off x="498653" y="2678379"/>
            <a:ext cx="10886935" cy="3580754"/>
          </a:xfrm>
          <a:prstGeom prst="rect">
            <a:avLst/>
          </a:prstGeom>
        </p:spPr>
      </p:pic>
      <p:sp>
        <p:nvSpPr>
          <p:cNvPr id="6" name="TextBox 5"/>
          <p:cNvSpPr txBox="1"/>
          <p:nvPr/>
        </p:nvSpPr>
        <p:spPr>
          <a:xfrm>
            <a:off x="1081825" y="580375"/>
            <a:ext cx="10290220" cy="1815882"/>
          </a:xfrm>
          <a:prstGeom prst="rect">
            <a:avLst/>
          </a:prstGeom>
          <a:noFill/>
        </p:spPr>
        <p:txBody>
          <a:bodyPr wrap="square" rtlCol="0">
            <a:spAutoFit/>
          </a:bodyPr>
          <a:lstStyle/>
          <a:p>
            <a:pPr algn="just"/>
            <a:r>
              <a:rPr lang="en-US" sz="1600" dirty="0">
                <a:latin typeface="Times New Roman" panose="02020603050405020304" pitchFamily="18" charset="0"/>
                <a:cs typeface="Times New Roman" panose="02020603050405020304" pitchFamily="18" charset="0"/>
              </a:rPr>
              <a:t>This below example in which connecting points by straight lines is convenient but may not be a good representation of the experimental outcome. The straight line connecting the blood pressure at zero time (before drug administration) to the blood pressure after two weeks of drug administration suggests a gradual decrease (a linear decrease) in blood pressure over the two-week period. In fact, no measurements were made during the initial two-week interval. The 10-mmHg decrease observed after two weeks of therapy may have occurred before the two-week reading (e.g., in one week, as indicated by the dashed line in Fig .One should be careful to ensure that graphs constructed in such a manner are not</a:t>
            </a:r>
          </a:p>
          <a:p>
            <a:pPr algn="just"/>
            <a:r>
              <a:rPr lang="en-US" sz="1600" dirty="0">
                <a:latin typeface="Times New Roman" panose="02020603050405020304" pitchFamily="18" charset="0"/>
                <a:cs typeface="Times New Roman" panose="02020603050405020304" pitchFamily="18" charset="0"/>
              </a:rPr>
              <a:t>misinterpreted.</a:t>
            </a:r>
          </a:p>
        </p:txBody>
      </p:sp>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16</a:t>
            </a:fld>
            <a:endParaRPr lang="en-IN"/>
          </a:p>
        </p:txBody>
      </p:sp>
    </p:spTree>
    <p:extLst>
      <p:ext uri="{BB962C8B-B14F-4D97-AF65-F5344CB8AC3E}">
        <p14:creationId xmlns:p14="http://schemas.microsoft.com/office/powerpoint/2010/main" val="39499173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081825" y="425984"/>
            <a:ext cx="10702344" cy="4647426"/>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HISTOGRAM</a:t>
            </a:r>
          </a:p>
          <a:p>
            <a:endParaRPr lang="en-US" sz="2000" b="1"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The histogram, sometimes known as a bar graph, is one of the most popular ways of presenting and summarizing data. All of us have seen bar graphs, not only in scientific reports but also in advertisements and other kinds of presentations illustrating the distribution of scientific data.</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i="1" u="sng" dirty="0">
                <a:latin typeface="Times New Roman" panose="02020603050405020304" pitchFamily="18" charset="0"/>
                <a:cs typeface="Times New Roman" panose="02020603050405020304" pitchFamily="18" charset="0"/>
              </a:rPr>
              <a:t>The histogram can be considered as a visual presentation of a frequency table. The frequency, or proportion, of observations in each class interval is plotted as a bar, or rectangle, where the area of the bar is proportional to the frequency (or proportion) of observations in a given interval.</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b="1" dirty="0">
                <a:latin typeface="Times New Roman" panose="02020603050405020304" pitchFamily="18" charset="0"/>
                <a:cs typeface="Times New Roman" panose="02020603050405020304" pitchFamily="18" charset="0"/>
              </a:rPr>
              <a:t>An example of a histogram </a:t>
            </a:r>
            <a:r>
              <a:rPr lang="en-US" sz="1600" dirty="0">
                <a:latin typeface="Times New Roman" panose="02020603050405020304" pitchFamily="18" charset="0"/>
                <a:cs typeface="Times New Roman" panose="02020603050405020304" pitchFamily="18" charset="0"/>
              </a:rPr>
              <a:t>is shown in figure (A) where the data from the frequency table in (Table) have been used as the data source. As is the case with frequency tables, class intervals for histograms should be of equal width. When the intervals are of equal width, the height of the bar is proportional to the frequency of observations in the interval. If the intervals are not of equal width, the histogram is not easily or obviously interpreted, as shown in Figure (B).</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The choice of intervals for a histogram depends on the nature of the data, the distribution of the data, and the purpose of the presentation. In general, rules of thumb similar to that used for frequency distribution tables (sect. 1.2) can be used. Eight to twenty equally spaced intervals usually are sufficient to give a good picture of the data distribution.</a:t>
            </a:r>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17</a:t>
            </a:fld>
            <a:endParaRPr lang="en-IN"/>
          </a:p>
        </p:txBody>
      </p:sp>
    </p:spTree>
    <p:extLst>
      <p:ext uri="{BB962C8B-B14F-4D97-AF65-F5344CB8AC3E}">
        <p14:creationId xmlns:p14="http://schemas.microsoft.com/office/powerpoint/2010/main" val="7831910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800702" y="580375"/>
            <a:ext cx="11057319" cy="5016758"/>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  DRAWING THE HISTOGRAM</a:t>
            </a:r>
          </a:p>
          <a:p>
            <a:endParaRPr lang="en-US" sz="1600" b="1" dirty="0">
              <a:latin typeface="Times New Roman" panose="02020603050405020304" pitchFamily="18" charset="0"/>
              <a:cs typeface="Times New Roman" panose="02020603050405020304" pitchFamily="18" charset="0"/>
            </a:endParaRPr>
          </a:p>
          <a:p>
            <a:pPr marL="285750" indent="-285750">
              <a:lnSpc>
                <a:spcPct val="200000"/>
              </a:lnSpc>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Draw a horizontal line. This will be where we denote our classes.</a:t>
            </a:r>
          </a:p>
          <a:p>
            <a:pPr marL="285750" indent="-285750">
              <a:lnSpc>
                <a:spcPct val="200000"/>
              </a:lnSpc>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Place evenly spaced marks along this line that correspond to the classes.</a:t>
            </a:r>
          </a:p>
          <a:p>
            <a:pPr marL="285750" indent="-285750">
              <a:lnSpc>
                <a:spcPct val="200000"/>
              </a:lnSpc>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Label the marks so that the scale is clear and give a name to the horizontal axis.</a:t>
            </a:r>
          </a:p>
          <a:p>
            <a:pPr marL="285750" indent="-285750">
              <a:lnSpc>
                <a:spcPct val="200000"/>
              </a:lnSpc>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Draw a vertical line just to the left of the lowest class.</a:t>
            </a:r>
          </a:p>
          <a:p>
            <a:pPr marL="285750" indent="-285750">
              <a:lnSpc>
                <a:spcPct val="200000"/>
              </a:lnSpc>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Choose a scale for the vertical axis that will accommodate the class with the highest frequency.</a:t>
            </a:r>
          </a:p>
          <a:p>
            <a:pPr marL="285750" indent="-285750">
              <a:lnSpc>
                <a:spcPct val="200000"/>
              </a:lnSpc>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Label the marks so that the scale is clear and give a name to the vertical axis.</a:t>
            </a:r>
          </a:p>
          <a:p>
            <a:pPr marL="285750" indent="-285750">
              <a:lnSpc>
                <a:spcPct val="200000"/>
              </a:lnSpc>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Construct bars for each class. </a:t>
            </a:r>
          </a:p>
          <a:p>
            <a:pPr marL="285750" indent="-285750">
              <a:lnSpc>
                <a:spcPct val="200000"/>
              </a:lnSpc>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The height of each bar should correspond to the frequency of the class at the base of the bar. We can also use relative frequencies for the heights of our bars.</a:t>
            </a:r>
          </a:p>
        </p:txBody>
      </p:sp>
      <p:pic>
        <p:nvPicPr>
          <p:cNvPr id="7" name="Picture 6"/>
          <p:cNvPicPr>
            <a:picLocks noChangeAspect="1"/>
          </p:cNvPicPr>
          <p:nvPr/>
        </p:nvPicPr>
        <p:blipFill>
          <a:blip r:embed="rId2"/>
          <a:stretch>
            <a:fillRect/>
          </a:stretch>
        </p:blipFill>
        <p:spPr>
          <a:xfrm>
            <a:off x="7827562" y="340738"/>
            <a:ext cx="4354913" cy="2835230"/>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18</a:t>
            </a:fld>
            <a:endParaRPr lang="en-IN"/>
          </a:p>
        </p:txBody>
      </p:sp>
    </p:spTree>
    <p:extLst>
      <p:ext uri="{BB962C8B-B14F-4D97-AF65-F5344CB8AC3E}">
        <p14:creationId xmlns:p14="http://schemas.microsoft.com/office/powerpoint/2010/main" val="34325570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rotWithShape="1">
          <a:blip r:embed="rId2"/>
          <a:srcRect t="15391" b="6829"/>
          <a:stretch/>
        </p:blipFill>
        <p:spPr>
          <a:xfrm>
            <a:off x="1430178" y="1171977"/>
            <a:ext cx="10256997" cy="4489147"/>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19</a:t>
            </a:fld>
            <a:endParaRPr lang="en-IN"/>
          </a:p>
        </p:txBody>
      </p:sp>
    </p:spTree>
    <p:extLst>
      <p:ext uri="{BB962C8B-B14F-4D97-AF65-F5344CB8AC3E}">
        <p14:creationId xmlns:p14="http://schemas.microsoft.com/office/powerpoint/2010/main" val="969250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IN" sz="2000" b="1" u="sng" dirty="0">
                <a:latin typeface="Times New Roman" panose="02020603050405020304" pitchFamily="18" charset="0"/>
                <a:cs typeface="Times New Roman" panose="02020603050405020304" pitchFamily="18" charset="0"/>
              </a:rPr>
              <a:t>2.2 DATA GRAPHICS</a:t>
            </a: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3585492" y="396213"/>
            <a:ext cx="8101683" cy="33855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Construction and labeling of graphs, histogram, </a:t>
            </a:r>
            <a:r>
              <a:rPr lang="en-US" sz="1600" dirty="0" err="1">
                <a:latin typeface="Times New Roman" panose="02020603050405020304" pitchFamily="18" charset="0"/>
                <a:cs typeface="Times New Roman" panose="02020603050405020304" pitchFamily="18" charset="0"/>
              </a:rPr>
              <a:t>piecharts</a:t>
            </a:r>
            <a:r>
              <a:rPr lang="en-US" sz="1600" dirty="0">
                <a:latin typeface="Times New Roman" panose="02020603050405020304" pitchFamily="18" charset="0"/>
                <a:cs typeface="Times New Roman" panose="02020603050405020304" pitchFamily="18" charset="0"/>
              </a:rPr>
              <a:t>, scatter plots, </a:t>
            </a:r>
            <a:r>
              <a:rPr lang="en-US" sz="1600" dirty="0" err="1">
                <a:latin typeface="Times New Roman" panose="02020603050405020304" pitchFamily="18" charset="0"/>
                <a:cs typeface="Times New Roman" panose="02020603050405020304" pitchFamily="18" charset="0"/>
              </a:rPr>
              <a:t>semilogarthimic</a:t>
            </a:r>
            <a:r>
              <a:rPr lang="en-US" sz="1600" dirty="0">
                <a:latin typeface="Times New Roman" panose="02020603050405020304" pitchFamily="18" charset="0"/>
                <a:cs typeface="Times New Roman" panose="02020603050405020304" pitchFamily="18" charset="0"/>
              </a:rPr>
              <a:t> plots</a:t>
            </a:r>
          </a:p>
        </p:txBody>
      </p:sp>
      <p:sp>
        <p:nvSpPr>
          <p:cNvPr id="7" name="TextBox 6"/>
          <p:cNvSpPr txBox="1"/>
          <p:nvPr/>
        </p:nvSpPr>
        <p:spPr>
          <a:xfrm>
            <a:off x="971549" y="914399"/>
            <a:ext cx="10851257" cy="2062103"/>
          </a:xfrm>
          <a:prstGeom prst="rect">
            <a:avLst/>
          </a:prstGeom>
          <a:noFill/>
        </p:spPr>
        <p:txBody>
          <a:bodyPr wrap="square" rtlCol="0">
            <a:spAutoFit/>
          </a:bodyPr>
          <a:lstStyle/>
          <a:p>
            <a:r>
              <a:rPr lang="en-US" sz="1600" b="1" i="1" u="sng" dirty="0">
                <a:latin typeface="Times New Roman" panose="02020603050405020304" pitchFamily="18" charset="0"/>
                <a:cs typeface="Times New Roman" panose="02020603050405020304" pitchFamily="18" charset="0"/>
              </a:rPr>
              <a:t> GRAPH  </a:t>
            </a:r>
            <a:r>
              <a:rPr lang="en-US" sz="1600" dirty="0">
                <a:latin typeface="Times New Roman" panose="02020603050405020304" pitchFamily="18" charset="0"/>
                <a:cs typeface="Times New Roman" panose="02020603050405020304" pitchFamily="18" charset="0"/>
              </a:rPr>
              <a:t>is Two-dimensional drawing showing a relationship (usually between two set of numbers) by means of a line, curve, a series of bars , or other symbols . Also called plot. </a:t>
            </a:r>
          </a:p>
          <a:p>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A graph is a visual representation of a relationship between, but not restricted to, two variables. A graph commonly consists of two axes called the x-axis (horizontal) and y-axis (vertical). </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Each axis corresponds to one variable. The axes are labeled with different names, such as Price and Quantity . The place where the two axes intersect is called the origin. The origin is also identified as the point (0,0).</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78199" y="3258355"/>
            <a:ext cx="4008971" cy="2836450"/>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2</a:t>
            </a:fld>
            <a:endParaRPr lang="en-IN"/>
          </a:p>
        </p:txBody>
      </p:sp>
    </p:spTree>
    <p:extLst>
      <p:ext uri="{BB962C8B-B14F-4D97-AF65-F5344CB8AC3E}">
        <p14:creationId xmlns:p14="http://schemas.microsoft.com/office/powerpoint/2010/main" val="1523926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25984"/>
            <a:ext cx="11031561" cy="5016758"/>
          </a:xfrm>
          <a:prstGeom prst="rect">
            <a:avLst/>
          </a:prstGeom>
          <a:noFill/>
        </p:spPr>
        <p:txBody>
          <a:bodyPr wrap="square" rtlCol="0">
            <a:spAutoFit/>
          </a:bodyPr>
          <a:lstStyle/>
          <a:p>
            <a:r>
              <a:rPr lang="en-US" sz="1600" b="1" i="1" u="sng" dirty="0">
                <a:latin typeface="Times New Roman" panose="02020603050405020304" pitchFamily="18" charset="0"/>
                <a:cs typeface="Times New Roman" panose="02020603050405020304" pitchFamily="18" charset="0"/>
              </a:rPr>
              <a:t>Step I</a:t>
            </a:r>
            <a:r>
              <a:rPr lang="en-US" sz="1600" dirty="0">
                <a:latin typeface="Times New Roman" panose="02020603050405020304" pitchFamily="18" charset="0"/>
                <a:cs typeface="Times New Roman" panose="02020603050405020304" pitchFamily="18" charset="0"/>
              </a:rPr>
              <a:t>: Observe the class intervals of the distribution. If they are no </a:t>
            </a:r>
            <a:r>
              <a:rPr lang="en-US" sz="1600" dirty="0" err="1">
                <a:latin typeface="Times New Roman" panose="02020603050405020304" pitchFamily="18" charset="0"/>
                <a:cs typeface="Times New Roman" panose="02020603050405020304" pitchFamily="18" charset="0"/>
              </a:rPr>
              <a:t>no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verlapping</a:t>
            </a:r>
            <a:r>
              <a:rPr lang="en-US" sz="1600" dirty="0">
                <a:latin typeface="Times New Roman" panose="02020603050405020304" pitchFamily="18" charset="0"/>
                <a:cs typeface="Times New Roman" panose="02020603050405020304" pitchFamily="18" charset="0"/>
              </a:rPr>
              <a:t> (discontinuous), Change them into overlapping (continuous) classes.</a:t>
            </a:r>
          </a:p>
          <a:p>
            <a:endParaRPr lang="en-US" sz="1600" dirty="0">
              <a:latin typeface="Times New Roman" panose="02020603050405020304" pitchFamily="18" charset="0"/>
              <a:cs typeface="Times New Roman" panose="02020603050405020304" pitchFamily="18" charset="0"/>
            </a:endParaRPr>
          </a:p>
          <a:p>
            <a:r>
              <a:rPr lang="en-US" sz="1600" b="1" i="1" u="sng" dirty="0">
                <a:latin typeface="Times New Roman" panose="02020603050405020304" pitchFamily="18" charset="0"/>
                <a:cs typeface="Times New Roman" panose="02020603050405020304" pitchFamily="18" charset="0"/>
              </a:rPr>
              <a:t>Step II</a:t>
            </a:r>
            <a:r>
              <a:rPr lang="en-US" sz="1600" dirty="0">
                <a:latin typeface="Times New Roman" panose="02020603050405020304" pitchFamily="18" charset="0"/>
                <a:cs typeface="Times New Roman" panose="02020603050405020304" pitchFamily="18" charset="0"/>
              </a:rPr>
              <a:t>: Locate the class boundaries on the x-axis (horizontal axis).</a:t>
            </a:r>
          </a:p>
          <a:p>
            <a:endParaRPr lang="en-US" sz="1600" dirty="0">
              <a:latin typeface="Times New Roman" panose="02020603050405020304" pitchFamily="18" charset="0"/>
              <a:cs typeface="Times New Roman" panose="02020603050405020304" pitchFamily="18" charset="0"/>
            </a:endParaRPr>
          </a:p>
          <a:p>
            <a:r>
              <a:rPr lang="en-US" sz="1600" b="1" i="1" u="sng" dirty="0">
                <a:latin typeface="Times New Roman" panose="02020603050405020304" pitchFamily="18" charset="0"/>
                <a:cs typeface="Times New Roman" panose="02020603050405020304" pitchFamily="18" charset="0"/>
              </a:rPr>
              <a:t>Step III: </a:t>
            </a:r>
            <a:r>
              <a:rPr lang="en-US" sz="1600" dirty="0">
                <a:latin typeface="Times New Roman" panose="02020603050405020304" pitchFamily="18" charset="0"/>
                <a:cs typeface="Times New Roman" panose="02020603050405020304" pitchFamily="18" charset="0"/>
              </a:rPr>
              <a:t>Construct a vertical rectangle on each line segment representing a class interval such that the height of the rectangle represents frequency of the class interval.</a:t>
            </a:r>
          </a:p>
          <a:p>
            <a:endParaRPr lang="en-US" sz="1600" dirty="0">
              <a:latin typeface="Times New Roman" panose="02020603050405020304" pitchFamily="18" charset="0"/>
              <a:cs typeface="Times New Roman" panose="02020603050405020304" pitchFamily="18" charset="0"/>
            </a:endParaRPr>
          </a:p>
          <a:p>
            <a:r>
              <a:rPr lang="en-US" sz="1600" b="1" i="1" u="sng" dirty="0">
                <a:latin typeface="Times New Roman" panose="02020603050405020304" pitchFamily="18" charset="0"/>
                <a:cs typeface="Times New Roman" panose="02020603050405020304" pitchFamily="18" charset="0"/>
              </a:rPr>
              <a:t>Step IV: </a:t>
            </a:r>
            <a:r>
              <a:rPr lang="en-US" sz="1600" dirty="0">
                <a:latin typeface="Times New Roman" panose="02020603050405020304" pitchFamily="18" charset="0"/>
                <a:cs typeface="Times New Roman" panose="02020603050405020304" pitchFamily="18" charset="0"/>
              </a:rPr>
              <a:t>Put a kink mark (N) on the horizontal axis, between the vertical axis and the first rectangle if the leftmost rectangle does not have the vertical axis on its side.</a:t>
            </a:r>
          </a:p>
          <a:p>
            <a:endParaRPr lang="en-US" sz="1600" dirty="0">
              <a:latin typeface="Times New Roman" panose="02020603050405020304" pitchFamily="18" charset="0"/>
              <a:cs typeface="Times New Roman" panose="02020603050405020304" pitchFamily="18" charset="0"/>
            </a:endParaRPr>
          </a:p>
          <a:p>
            <a:r>
              <a:rPr lang="en-US" sz="1600" b="1" i="1" u="sng" dirty="0">
                <a:latin typeface="Times New Roman" panose="02020603050405020304" pitchFamily="18" charset="0"/>
                <a:cs typeface="Times New Roman" panose="02020603050405020304" pitchFamily="18" charset="0"/>
              </a:rPr>
              <a:t>Note: </a:t>
            </a:r>
            <a:r>
              <a:rPr lang="en-US" sz="1600" dirty="0">
                <a:latin typeface="Times New Roman" panose="02020603050405020304" pitchFamily="18" charset="0"/>
                <a:cs typeface="Times New Roman" panose="02020603050405020304" pitchFamily="18" charset="0"/>
              </a:rPr>
              <a:t>For drawing graphs, a scale of representation is required. Unless given, the choice of scale is made of suit the data.</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Different scales can be taken for the two axes.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In the scale for the x-axis is “1 mm = an interval of 5” then the class interval 20 – 40 will be shown by 4-mm-long line segment on the x-axis.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If the scale for the y-axis is “1 mm = frequency 1” (i.e., frequency of 1 is denoted by 1 mm) then the frequency 10 will be shown by 1-cm-long line segment on the y-axis.</a:t>
            </a:r>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20</a:t>
            </a:fld>
            <a:endParaRPr lang="en-IN"/>
          </a:p>
        </p:txBody>
      </p:sp>
    </p:spTree>
    <p:extLst>
      <p:ext uri="{BB962C8B-B14F-4D97-AF65-F5344CB8AC3E}">
        <p14:creationId xmlns:p14="http://schemas.microsoft.com/office/powerpoint/2010/main" val="4507238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l="9483" t="11928" r="50627" b="41241"/>
          <a:stretch/>
        </p:blipFill>
        <p:spPr>
          <a:xfrm>
            <a:off x="0" y="1199627"/>
            <a:ext cx="6409500" cy="4230587"/>
          </a:xfrm>
          <a:prstGeom prst="rect">
            <a:avLst/>
          </a:prstGeom>
        </p:spPr>
      </p:pic>
      <p:pic>
        <p:nvPicPr>
          <p:cNvPr id="6" name="Picture 5"/>
          <p:cNvPicPr>
            <a:picLocks noChangeAspect="1"/>
          </p:cNvPicPr>
          <p:nvPr/>
        </p:nvPicPr>
        <p:blipFill rotWithShape="1">
          <a:blip r:embed="rId3"/>
          <a:srcRect l="10869" t="48020" r="53398" b="6579"/>
          <a:stretch/>
        </p:blipFill>
        <p:spPr>
          <a:xfrm>
            <a:off x="6478040" y="1577075"/>
            <a:ext cx="5461547" cy="3901476"/>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21</a:t>
            </a:fld>
            <a:endParaRPr lang="en-IN"/>
          </a:p>
        </p:txBody>
      </p:sp>
    </p:spTree>
    <p:extLst>
      <p:ext uri="{BB962C8B-B14F-4D97-AF65-F5344CB8AC3E}">
        <p14:creationId xmlns:p14="http://schemas.microsoft.com/office/powerpoint/2010/main" val="27480693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l="22154" t="18266" r="24494" b="19258"/>
          <a:stretch/>
        </p:blipFill>
        <p:spPr>
          <a:xfrm>
            <a:off x="1516627" y="425984"/>
            <a:ext cx="9237232" cy="6081518"/>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22</a:t>
            </a:fld>
            <a:endParaRPr lang="en-IN"/>
          </a:p>
        </p:txBody>
      </p:sp>
    </p:spTree>
    <p:extLst>
      <p:ext uri="{BB962C8B-B14F-4D97-AF65-F5344CB8AC3E}">
        <p14:creationId xmlns:p14="http://schemas.microsoft.com/office/powerpoint/2010/main" val="5363052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l="27894" t="18618" r="28851" b="13261"/>
          <a:stretch/>
        </p:blipFill>
        <p:spPr>
          <a:xfrm>
            <a:off x="2715432" y="345575"/>
            <a:ext cx="6751610" cy="5977936"/>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23</a:t>
            </a:fld>
            <a:endParaRPr lang="en-IN"/>
          </a:p>
        </p:txBody>
      </p:sp>
    </p:spTree>
    <p:extLst>
      <p:ext uri="{BB962C8B-B14F-4D97-AF65-F5344CB8AC3E}">
        <p14:creationId xmlns:p14="http://schemas.microsoft.com/office/powerpoint/2010/main" val="20234879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334851"/>
            <a:ext cx="10941409" cy="5988676"/>
          </a:xfrm>
          <a:prstGeom prst="rect">
            <a:avLst/>
          </a:prstGeom>
          <a:noFill/>
        </p:spPr>
        <p:txBody>
          <a:bodyPr wrap="square" rtlCol="0">
            <a:spAutoFit/>
          </a:bodyPr>
          <a:lstStyle/>
          <a:p>
            <a:pPr algn="l"/>
            <a:endParaRPr lang="en-US" dirty="0"/>
          </a:p>
        </p:txBody>
      </p:sp>
      <p:pic>
        <p:nvPicPr>
          <p:cNvPr id="7" name="Picture 6"/>
          <p:cNvPicPr>
            <a:picLocks noChangeAspect="1"/>
          </p:cNvPicPr>
          <p:nvPr/>
        </p:nvPicPr>
        <p:blipFill rotWithShape="1">
          <a:blip r:embed="rId2"/>
          <a:srcRect l="21586" t="11225" r="21328" b="16594"/>
          <a:stretch/>
        </p:blipFill>
        <p:spPr>
          <a:xfrm>
            <a:off x="2086377" y="413105"/>
            <a:ext cx="8062174" cy="5731407"/>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24</a:t>
            </a:fld>
            <a:endParaRPr lang="en-IN"/>
          </a:p>
        </p:txBody>
      </p:sp>
    </p:spTree>
    <p:extLst>
      <p:ext uri="{BB962C8B-B14F-4D97-AF65-F5344CB8AC3E}">
        <p14:creationId xmlns:p14="http://schemas.microsoft.com/office/powerpoint/2010/main" val="42517083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l="22153" t="16092" r="19051" b="13073"/>
          <a:stretch/>
        </p:blipFill>
        <p:spPr>
          <a:xfrm>
            <a:off x="1795998" y="682579"/>
            <a:ext cx="8288160" cy="5613969"/>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25</a:t>
            </a:fld>
            <a:endParaRPr lang="en-IN"/>
          </a:p>
        </p:txBody>
      </p:sp>
    </p:spTree>
    <p:extLst>
      <p:ext uri="{BB962C8B-B14F-4D97-AF65-F5344CB8AC3E}">
        <p14:creationId xmlns:p14="http://schemas.microsoft.com/office/powerpoint/2010/main" val="40965423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l="24429" t="10167" r="19645" b="15048"/>
          <a:stretch/>
        </p:blipFill>
        <p:spPr>
          <a:xfrm>
            <a:off x="1920815" y="369396"/>
            <a:ext cx="8137586" cy="6118055"/>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26</a:t>
            </a:fld>
            <a:endParaRPr lang="en-IN"/>
          </a:p>
        </p:txBody>
      </p:sp>
    </p:spTree>
    <p:extLst>
      <p:ext uri="{BB962C8B-B14F-4D97-AF65-F5344CB8AC3E}">
        <p14:creationId xmlns:p14="http://schemas.microsoft.com/office/powerpoint/2010/main" val="1431738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880315" y="425984"/>
            <a:ext cx="10059272" cy="6090432"/>
          </a:xfrm>
          <a:prstGeom prst="rect">
            <a:avLst/>
          </a:prstGeom>
        </p:spPr>
      </p:pic>
      <p:sp>
        <p:nvSpPr>
          <p:cNvPr id="6" name="TextBox 5"/>
          <p:cNvSpPr txBox="1"/>
          <p:nvPr/>
        </p:nvSpPr>
        <p:spPr>
          <a:xfrm>
            <a:off x="154545" y="1687132"/>
            <a:ext cx="3953815" cy="338554"/>
          </a:xfrm>
          <a:prstGeom prst="rect">
            <a:avLst/>
          </a:prstGeom>
          <a:noFill/>
        </p:spPr>
        <p:txBody>
          <a:bodyPr wrap="square" rtlCol="0">
            <a:spAutoFit/>
          </a:bodyPr>
          <a:lstStyle/>
          <a:p>
            <a:pPr algn="l"/>
            <a:r>
              <a:rPr lang="en-US" sz="1600" b="1" i="1" u="sng" dirty="0">
                <a:latin typeface="Times New Roman" panose="02020603050405020304" pitchFamily="18" charset="0"/>
                <a:cs typeface="Times New Roman" panose="02020603050405020304" pitchFamily="18" charset="0"/>
              </a:rPr>
              <a:t>Example of histogram in clinical trails</a:t>
            </a:r>
          </a:p>
        </p:txBody>
      </p:sp>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27</a:t>
            </a:fld>
            <a:endParaRPr lang="en-IN"/>
          </a:p>
        </p:txBody>
      </p:sp>
    </p:spTree>
    <p:extLst>
      <p:ext uri="{BB962C8B-B14F-4D97-AF65-F5344CB8AC3E}">
        <p14:creationId xmlns:p14="http://schemas.microsoft.com/office/powerpoint/2010/main" val="22643560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1094704" y="425984"/>
            <a:ext cx="6375042" cy="5509200"/>
          </a:xfrm>
          <a:prstGeom prst="rect">
            <a:avLst/>
          </a:prstGeom>
          <a:noFill/>
        </p:spPr>
        <p:txBody>
          <a:bodyPr wrap="square" rtlCol="0">
            <a:spAutoFit/>
          </a:bodyPr>
          <a:lstStyle/>
          <a:p>
            <a:pPr algn="l"/>
            <a:r>
              <a:rPr lang="en-US" sz="1600" b="1" dirty="0">
                <a:latin typeface="Times New Roman" panose="02020603050405020304" pitchFamily="18" charset="0"/>
                <a:cs typeface="Times New Roman" panose="02020603050405020304" pitchFamily="18" charset="0"/>
              </a:rPr>
              <a:t>ADVANTAGES</a:t>
            </a:r>
          </a:p>
          <a:p>
            <a:pPr algn="l"/>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 bar graph that shows the frequency distribution of values/data.</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To assess process capability &amp; to understand variation.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Useful to understand the spread or variations, location and shape of the data.</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To know whether process is stable and predictable.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To know whether process produces within specification.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Process monitoring and centering.</a:t>
            </a:r>
          </a:p>
          <a:p>
            <a:endParaRPr lang="en-US" sz="1600" b="1"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WHEN TO USE A HISTOGRAM</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-To summarize large data sets graphically.</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-To compare measurements to specifications.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-Assist in decision making.</a:t>
            </a:r>
          </a:p>
        </p:txBody>
      </p:sp>
      <p:sp>
        <p:nvSpPr>
          <p:cNvPr id="8" name="TextBox 7"/>
          <p:cNvSpPr txBox="1"/>
          <p:nvPr/>
        </p:nvSpPr>
        <p:spPr>
          <a:xfrm>
            <a:off x="7675808" y="425984"/>
            <a:ext cx="4011367" cy="4278094"/>
          </a:xfrm>
          <a:prstGeom prst="rect">
            <a:avLst/>
          </a:prstGeom>
          <a:noFill/>
        </p:spPr>
        <p:txBody>
          <a:bodyPr wrap="square" rtlCol="0">
            <a:spAutoFit/>
          </a:bodyPr>
          <a:lstStyle/>
          <a:p>
            <a:pPr algn="l"/>
            <a:r>
              <a:rPr lang="en-US" sz="1600" b="1" dirty="0">
                <a:latin typeface="Times New Roman" panose="02020603050405020304" pitchFamily="18" charset="0"/>
                <a:cs typeface="Times New Roman" panose="02020603050405020304" pitchFamily="18" charset="0"/>
              </a:rPr>
              <a:t>DISAVANTAGES</a:t>
            </a:r>
          </a:p>
          <a:p>
            <a:pPr algn="l"/>
            <a:endParaRPr lang="en-US" sz="1600" b="1" dirty="0">
              <a:latin typeface="Times New Roman" panose="02020603050405020304" pitchFamily="18" charset="0"/>
              <a:cs typeface="Times New Roman" panose="02020603050405020304" pitchFamily="18" charset="0"/>
            </a:endParaRPr>
          </a:p>
          <a:p>
            <a:pPr marL="285750" indent="-285750">
              <a:lnSpc>
                <a:spcPct val="250000"/>
              </a:lnSpc>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It shows the number of values within an interval and not the actual values.  </a:t>
            </a:r>
          </a:p>
          <a:p>
            <a:pPr marL="285750" indent="-285750">
              <a:lnSpc>
                <a:spcPct val="250000"/>
              </a:lnSpc>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They are used only for numerical data.</a:t>
            </a:r>
          </a:p>
          <a:p>
            <a:pPr marL="285750" indent="-285750">
              <a:lnSpc>
                <a:spcPct val="250000"/>
              </a:lnSpc>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You could change the intervals of the histogram to see which gives a better description of the data.</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28</a:t>
            </a:fld>
            <a:endParaRPr lang="en-IN"/>
          </a:p>
        </p:txBody>
      </p:sp>
    </p:spTree>
    <p:extLst>
      <p:ext uri="{BB962C8B-B14F-4D97-AF65-F5344CB8AC3E}">
        <p14:creationId xmlns:p14="http://schemas.microsoft.com/office/powerpoint/2010/main" val="5881073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833437" y="384597"/>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01520"/>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833437" y="438026"/>
            <a:ext cx="10728101" cy="4278094"/>
          </a:xfrm>
          <a:prstGeom prst="rect">
            <a:avLst/>
          </a:prstGeom>
          <a:noFill/>
        </p:spPr>
        <p:txBody>
          <a:bodyPr wrap="square" rtlCol="0">
            <a:spAutoFit/>
          </a:bodyPr>
          <a:lstStyle/>
          <a:p>
            <a:pPr algn="l"/>
            <a:r>
              <a:rPr lang="en-US" sz="1600" b="1" dirty="0">
                <a:latin typeface="Times New Roman" panose="02020603050405020304" pitchFamily="18" charset="0"/>
                <a:cs typeface="Times New Roman" panose="02020603050405020304" pitchFamily="18" charset="0"/>
              </a:rPr>
              <a:t>KEY POINTS</a:t>
            </a:r>
          </a:p>
          <a:p>
            <a:pPr algn="l"/>
            <a:endParaRPr lang="en-US" sz="1600" b="1"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  Although there are many instances where using a histogram would be considered convenient, there are also many instances where using or interpreting a histogram could be troublesome as well.</a:t>
            </a:r>
          </a:p>
          <a:p>
            <a:pPr algn="just"/>
            <a:endParaRPr lang="en-US" sz="1600"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For example,  (i)  </a:t>
            </a:r>
            <a:r>
              <a:rPr lang="en-US" sz="1600" i="1" u="sng" dirty="0">
                <a:latin typeface="Times New Roman" panose="02020603050405020304" pitchFamily="18" charset="0"/>
                <a:cs typeface="Times New Roman" panose="02020603050405020304" pitchFamily="18" charset="0"/>
              </a:rPr>
              <a:t>when interpreting a histogram, it is extremely difficult and practically impossible to extract the exact amount   of "input" in the histogram unless it is a frequency histogram.  </a:t>
            </a:r>
          </a:p>
          <a:p>
            <a:pPr algn="just"/>
            <a:r>
              <a:rPr lang="en-US" sz="1600" i="1"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(ii)  </a:t>
            </a:r>
            <a:r>
              <a:rPr lang="en-US" sz="1600" i="1" u="sng" dirty="0">
                <a:latin typeface="Times New Roman" panose="02020603050405020304" pitchFamily="18" charset="0"/>
                <a:cs typeface="Times New Roman" panose="02020603050405020304" pitchFamily="18" charset="0"/>
              </a:rPr>
              <a:t>if you are given a histogram and asked how many people gave their data in a survey, it would be extremely difficult to    pinpoint an exact number.  </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Histograms are often considered inconvenient when comparing multiple categories, because even though you can compare several histograms side by side, it doesn't quite create the desired effect.</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 Although histograms are considered to be some of the most commonly used graphs to display data, the histogram has many pros and cons hidden within its formulaic set up  </a:t>
            </a:r>
            <a:r>
              <a:rPr lang="en-US" sz="1600" i="1" u="sng" dirty="0">
                <a:latin typeface="Times New Roman" panose="02020603050405020304" pitchFamily="18" charset="0"/>
                <a:cs typeface="Times New Roman" panose="02020603050405020304" pitchFamily="18" charset="0"/>
              </a:rPr>
              <a:t>Histograms allow viewers to easily compare data, and in addition, they work well with large ranges of information.</a:t>
            </a:r>
            <a:r>
              <a:rPr lang="en-US" sz="1600" dirty="0">
                <a:latin typeface="Times New Roman" panose="02020603050405020304" pitchFamily="18" charset="0"/>
                <a:cs typeface="Times New Roman" panose="02020603050405020304" pitchFamily="18" charset="0"/>
              </a:rPr>
              <a:t>  They are also provide a more concrete from of consistency, as the intervals are always equal, a factor that allows easy data transfer from frequency tables to histograms. </a:t>
            </a:r>
          </a:p>
        </p:txBody>
      </p:sp>
      <p:pic>
        <p:nvPicPr>
          <p:cNvPr id="7" name="Picture 6"/>
          <p:cNvPicPr>
            <a:picLocks noChangeAspect="1"/>
          </p:cNvPicPr>
          <p:nvPr/>
        </p:nvPicPr>
        <p:blipFill>
          <a:blip r:embed="rId2"/>
          <a:stretch>
            <a:fillRect/>
          </a:stretch>
        </p:blipFill>
        <p:spPr>
          <a:xfrm>
            <a:off x="2450947" y="4634168"/>
            <a:ext cx="5070315" cy="2216336"/>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29</a:t>
            </a:fld>
            <a:endParaRPr lang="en-IN"/>
          </a:p>
        </p:txBody>
      </p:sp>
    </p:spTree>
    <p:extLst>
      <p:ext uri="{BB962C8B-B14F-4D97-AF65-F5344CB8AC3E}">
        <p14:creationId xmlns:p14="http://schemas.microsoft.com/office/powerpoint/2010/main" val="3214390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502276"/>
            <a:ext cx="10915651" cy="5509200"/>
          </a:xfrm>
          <a:prstGeom prst="rect">
            <a:avLst/>
          </a:prstGeom>
          <a:noFill/>
        </p:spPr>
        <p:txBody>
          <a:bodyPr wrap="square" rtlCol="0">
            <a:spAutoFit/>
          </a:bodyPr>
          <a:lstStyle/>
          <a:p>
            <a:pPr algn="l"/>
            <a:r>
              <a:rPr lang="en-US" sz="1600" dirty="0">
                <a:latin typeface="Times New Roman" panose="02020603050405020304" pitchFamily="18" charset="0"/>
                <a:cs typeface="Times New Roman" panose="02020603050405020304" pitchFamily="18" charset="0"/>
              </a:rPr>
              <a:t>WHY GRAPH ? - </a:t>
            </a:r>
            <a:r>
              <a:rPr lang="en-US" sz="1600" b="1" i="1" u="sng" dirty="0">
                <a:latin typeface="Times New Roman" panose="02020603050405020304" pitchFamily="18" charset="0"/>
                <a:cs typeface="Times New Roman" panose="02020603050405020304" pitchFamily="18" charset="0"/>
              </a:rPr>
              <a:t>Graphs provide a powerful way of </a:t>
            </a:r>
            <a:r>
              <a:rPr lang="en-US" sz="1600" b="1" i="1" u="sng" dirty="0" err="1">
                <a:latin typeface="Times New Roman" panose="02020603050405020304" pitchFamily="18" charset="0"/>
                <a:cs typeface="Times New Roman" panose="02020603050405020304" pitchFamily="18" charset="0"/>
              </a:rPr>
              <a:t>summarising</a:t>
            </a:r>
            <a:r>
              <a:rPr lang="en-US" sz="1600" b="1" i="1" u="sng" dirty="0">
                <a:latin typeface="Times New Roman" panose="02020603050405020304" pitchFamily="18" charset="0"/>
                <a:cs typeface="Times New Roman" panose="02020603050405020304" pitchFamily="18" charset="0"/>
              </a:rPr>
              <a:t> data and presenting them in a way that most people find easy to read.</a:t>
            </a:r>
          </a:p>
          <a:p>
            <a:r>
              <a:rPr lang="en-US" sz="1600" dirty="0">
                <a:latin typeface="Times New Roman" panose="02020603050405020304" pitchFamily="18" charset="0"/>
                <a:cs typeface="Times New Roman" panose="02020603050405020304" pitchFamily="18" charset="0"/>
              </a:rPr>
              <a:t> </a:t>
            </a:r>
          </a:p>
          <a:p>
            <a:r>
              <a:rPr lang="en-US" sz="1600" u="sng" dirty="0">
                <a:latin typeface="Times New Roman" panose="02020603050405020304" pitchFamily="18" charset="0"/>
                <a:cs typeface="Times New Roman" panose="02020603050405020304" pitchFamily="18" charset="0"/>
              </a:rPr>
              <a:t>Why use graphs to present data- </a:t>
            </a:r>
          </a:p>
          <a:p>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They are quick and direct. </a:t>
            </a: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It highlight the most important facts. </a:t>
            </a: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facilitate understanding of the data. </a:t>
            </a: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It can convince readers. </a:t>
            </a: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It can be easily remembered.</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u="sng" dirty="0">
                <a:latin typeface="Times New Roman" panose="02020603050405020304" pitchFamily="18" charset="0"/>
                <a:cs typeface="Times New Roman" panose="02020603050405020304" pitchFamily="18" charset="0"/>
              </a:rPr>
              <a:t>The preliminary examination of most data is facilitated by the use of diagrams. Diagrams prove nothing, but bring outstanding features readily to the eye; they are therefore no substitute for such critical tests as may be applied to the data, but are valuable in suggesting such tests, and in explaining the conclusions founded upon them</a:t>
            </a:r>
            <a:r>
              <a:rPr lang="en-US" sz="1600" i="1" u="sng" dirty="0">
                <a:latin typeface="Times New Roman" panose="02020603050405020304" pitchFamily="18" charset="0"/>
                <a:cs typeface="Times New Roman" panose="02020603050405020304" pitchFamily="18" charset="0"/>
              </a:rPr>
              <a:t>.</a:t>
            </a:r>
          </a:p>
          <a:p>
            <a:pPr marL="285750" indent="-285750">
              <a:buFont typeface="Courier New" panose="02070309020205020404" pitchFamily="49" charset="0"/>
              <a:buChar char="o"/>
            </a:pPr>
            <a:endParaRPr lang="en-US" sz="1600" i="1" u="sng" dirty="0">
              <a:latin typeface="Times New Roman" panose="02020603050405020304" pitchFamily="18" charset="0"/>
              <a:cs typeface="Times New Roman" panose="02020603050405020304" pitchFamily="18" charset="0"/>
            </a:endParaRPr>
          </a:p>
          <a:p>
            <a:pPr marL="285750" indent="-285750" algn="just">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Summary statistics such as the mean, median, variance, standard deviation, and the range are concise descriptions of the properties of data, but much information is lost in this processing of experimental results. Graphical methods of displaying data are to be encouraged and are important adjuncts to data analysis and presentation. Graphical presentations clarify and also reinforce conclusions based on formal statistical analyses. Finally, the researcher has the opportunity to design aesthetic graphical presentations that command attention.</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79223" y="709108"/>
            <a:ext cx="3579943" cy="3239766"/>
          </a:xfrm>
          <a:prstGeom prst="rect">
            <a:avLst/>
          </a:prstGeom>
        </p:spPr>
      </p:pic>
      <p:sp>
        <p:nvSpPr>
          <p:cNvPr id="3" name="Footer Placeholder 2"/>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3</a:t>
            </a:fld>
            <a:endParaRPr lang="en-IN"/>
          </a:p>
        </p:txBody>
      </p:sp>
    </p:spTree>
    <p:extLst>
      <p:ext uri="{BB962C8B-B14F-4D97-AF65-F5344CB8AC3E}">
        <p14:creationId xmlns:p14="http://schemas.microsoft.com/office/powerpoint/2010/main" val="2294192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321272"/>
            <a:ext cx="10592471" cy="2800767"/>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PIECHARTS </a:t>
            </a:r>
            <a:r>
              <a:rPr lang="en-US" sz="1600" u="sng" dirty="0">
                <a:latin typeface="Times New Roman" panose="02020603050405020304" pitchFamily="18" charset="0"/>
                <a:cs typeface="Times New Roman" panose="02020603050405020304" pitchFamily="18" charset="0"/>
              </a:rPr>
              <a:t>:-  A Pie Chart is a circular chart which is divided into sectors in which the area of each sector represents the size of the data. It is also known as circle graph. In a  circle, there are 360 degree in a circle so each group in the pie chart will be a proportion of 360 degree.</a:t>
            </a:r>
          </a:p>
          <a:p>
            <a:endParaRPr lang="en-US" sz="1600" b="1"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Pie charts are popular ways of presenting categorical data. Although the principles used in the construction of these charts are relatively simple, thought and care are necessary to convey the correct message. </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For example</a:t>
            </a:r>
            <a:r>
              <a:rPr lang="en-US" sz="1600" dirty="0">
                <a:latin typeface="Times New Roman" panose="02020603050405020304" pitchFamily="18" charset="0"/>
                <a:cs typeface="Times New Roman" panose="02020603050405020304" pitchFamily="18" charset="0"/>
              </a:rPr>
              <a:t>, </a:t>
            </a:r>
            <a:r>
              <a:rPr lang="en-US" sz="1600" i="1" dirty="0">
                <a:latin typeface="Times New Roman" panose="02020603050405020304" pitchFamily="18" charset="0"/>
                <a:cs typeface="Times New Roman" panose="02020603050405020304" pitchFamily="18" charset="0"/>
              </a:rPr>
              <a:t>dividing the circle into too many categories can be confusing and misleading. As a rule of thumb, no more than six sectors should be used. Another problem with pie charts is that it is not always easy to differentiate two segments that are reasonably close in size, whereas in the bar graph, values close in size are easily differentiated, since length is the critical feature.</a:t>
            </a:r>
          </a:p>
        </p:txBody>
      </p:sp>
      <p:pic>
        <p:nvPicPr>
          <p:cNvPr id="6" name="Picture 5"/>
          <p:cNvPicPr>
            <a:picLocks noChangeAspect="1"/>
          </p:cNvPicPr>
          <p:nvPr/>
        </p:nvPicPr>
        <p:blipFill rotWithShape="1">
          <a:blip r:embed="rId3"/>
          <a:srcRect l="60981" t="20788" r="17566" b="58274"/>
          <a:stretch/>
        </p:blipFill>
        <p:spPr>
          <a:xfrm>
            <a:off x="1231333" y="3065042"/>
            <a:ext cx="5357193" cy="2939538"/>
          </a:xfrm>
          <a:prstGeom prst="rect">
            <a:avLst/>
          </a:prstGeom>
        </p:spPr>
      </p:pic>
      <p:pic>
        <p:nvPicPr>
          <p:cNvPr id="7" name="Picture 6"/>
          <p:cNvPicPr>
            <a:picLocks noChangeAspect="1"/>
          </p:cNvPicPr>
          <p:nvPr/>
        </p:nvPicPr>
        <p:blipFill rotWithShape="1">
          <a:blip r:embed="rId4"/>
          <a:srcRect l="67784" t="28125" r="4995" b="34551"/>
          <a:stretch/>
        </p:blipFill>
        <p:spPr>
          <a:xfrm>
            <a:off x="7236827" y="2991976"/>
            <a:ext cx="4584345" cy="3534112"/>
          </a:xfrm>
          <a:prstGeom prst="rect">
            <a:avLst/>
          </a:prstGeom>
        </p:spPr>
      </p:pic>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30</a:t>
            </a:fld>
            <a:endParaRPr lang="en-IN"/>
          </a:p>
        </p:txBody>
      </p:sp>
    </p:spTree>
    <p:extLst>
      <p:ext uri="{BB962C8B-B14F-4D97-AF65-F5344CB8AC3E}">
        <p14:creationId xmlns:p14="http://schemas.microsoft.com/office/powerpoint/2010/main" val="19856678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25984"/>
            <a:ext cx="10515600" cy="1815882"/>
          </a:xfrm>
          <a:prstGeom prst="rect">
            <a:avLst/>
          </a:prstGeom>
          <a:noFill/>
        </p:spPr>
        <p:txBody>
          <a:bodyPr wrap="square" rtlCol="0">
            <a:spAutoFit/>
          </a:bodyPr>
          <a:lstStyle/>
          <a:p>
            <a:pPr algn="just"/>
            <a:r>
              <a:rPr lang="en-US" sz="1600" dirty="0">
                <a:latin typeface="Times New Roman" panose="02020603050405020304" pitchFamily="18" charset="0"/>
                <a:cs typeface="Times New Roman" panose="02020603050405020304" pitchFamily="18" charset="0"/>
              </a:rPr>
              <a:t>The circle (or pie) represents 100%, or all of the results. Each segment (or slice of pie) has an area proportional to the area of the circle, representative of the contribution due to the particular segment. </a:t>
            </a:r>
          </a:p>
          <a:p>
            <a:pPr algn="just"/>
            <a:endParaRPr lang="en-US" sz="1600"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In the example shown in Figure (A), the pie represents the anti-inflammatory drug market. The slices are proportions of the market accounted for by major drugs in this therapeutic class. These charts are frequently used for business and economic descriptions, but can be applied to the presentation of scientific data in appropriate circumstances. Figure (B) shows the proportion of patients with good, fair, and poor responses to a drug in a clinical trial.</a:t>
            </a:r>
          </a:p>
        </p:txBody>
      </p:sp>
      <p:pic>
        <p:nvPicPr>
          <p:cNvPr id="6" name="Picture 5"/>
          <p:cNvPicPr>
            <a:picLocks noChangeAspect="1"/>
          </p:cNvPicPr>
          <p:nvPr/>
        </p:nvPicPr>
        <p:blipFill rotWithShape="1">
          <a:blip r:embed="rId2"/>
          <a:srcRect l="6909" t="49604" r="43896" b="10899"/>
          <a:stretch/>
        </p:blipFill>
        <p:spPr>
          <a:xfrm>
            <a:off x="1551434" y="2241866"/>
            <a:ext cx="9079606" cy="4098480"/>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31</a:t>
            </a:fld>
            <a:endParaRPr lang="en-IN"/>
          </a:p>
        </p:txBody>
      </p:sp>
    </p:spTree>
    <p:extLst>
      <p:ext uri="{BB962C8B-B14F-4D97-AF65-F5344CB8AC3E}">
        <p14:creationId xmlns:p14="http://schemas.microsoft.com/office/powerpoint/2010/main" val="9155357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068946" y="425984"/>
            <a:ext cx="10766739" cy="3170099"/>
          </a:xfrm>
          <a:prstGeom prst="rect">
            <a:avLst/>
          </a:prstGeom>
          <a:noFill/>
        </p:spPr>
        <p:txBody>
          <a:bodyPr wrap="square" rtlCol="0">
            <a:spAutoFit/>
          </a:bodyPr>
          <a:lstStyle/>
          <a:p>
            <a:pPr algn="l"/>
            <a:r>
              <a:rPr lang="en-US" sz="1600" dirty="0">
                <a:latin typeface="Times New Roman" panose="02020603050405020304" pitchFamily="18" charset="0"/>
                <a:cs typeface="Times New Roman" panose="02020603050405020304" pitchFamily="18" charset="0"/>
              </a:rPr>
              <a:t> </a:t>
            </a:r>
            <a:r>
              <a:rPr lang="en-US" sz="1600" b="1" u="sng" dirty="0">
                <a:latin typeface="Times New Roman" panose="02020603050405020304" pitchFamily="18" charset="0"/>
                <a:cs typeface="Times New Roman" panose="02020603050405020304" pitchFamily="18" charset="0"/>
              </a:rPr>
              <a:t>CONSTRUCTION AND LABELLING OF PIE CHART </a:t>
            </a:r>
          </a:p>
          <a:p>
            <a:pPr algn="l"/>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In a pie chart, the various observations or components are represented by the sectors of a circle and the whole circle represents the sum of the values of all components.</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central angle for a component is given by:</a:t>
            </a:r>
          </a:p>
          <a:p>
            <a:pPr>
              <a:lnSpc>
                <a:spcPct val="150000"/>
              </a:lnSpc>
            </a:pPr>
            <a:endParaRPr lang="en-US" sz="1600" dirty="0">
              <a:latin typeface="Times New Roman" panose="02020603050405020304" pitchFamily="18" charset="0"/>
              <a:cs typeface="Times New Roman" panose="02020603050405020304" pitchFamily="18" charset="0"/>
            </a:endParaRPr>
          </a:p>
          <a:p>
            <a:pPr>
              <a:lnSpc>
                <a:spcPct val="150000"/>
              </a:lnSpc>
            </a:pPr>
            <a:r>
              <a:rPr lang="en-US" sz="1600" b="1" dirty="0">
                <a:latin typeface="Times New Roman" panose="02020603050405020304" pitchFamily="18" charset="0"/>
                <a:cs typeface="Times New Roman" panose="02020603050405020304" pitchFamily="18" charset="0"/>
              </a:rPr>
              <a:t>Central angle for a component </a:t>
            </a:r>
            <a:r>
              <a:rPr lang="en-US" sz="1600" dirty="0">
                <a:latin typeface="Times New Roman" panose="02020603050405020304" pitchFamily="18" charset="0"/>
                <a:cs typeface="Times New Roman" panose="02020603050405020304" pitchFamily="18" charset="0"/>
              </a:rPr>
              <a:t>=  Value of the component                      × 360 °</a:t>
            </a:r>
          </a:p>
          <a:p>
            <a:pPr>
              <a:lnSpc>
                <a:spcPct val="150000"/>
              </a:lnSpc>
            </a:pPr>
            <a:r>
              <a:rPr lang="en-US" sz="1600" dirty="0">
                <a:latin typeface="Times New Roman" panose="02020603050405020304" pitchFamily="18" charset="0"/>
                <a:cs typeface="Times New Roman" panose="02020603050405020304" pitchFamily="18" charset="0"/>
              </a:rPr>
              <a:t>                                                    Sum of the values of all components     </a:t>
            </a:r>
          </a:p>
        </p:txBody>
      </p:sp>
      <p:cxnSp>
        <p:nvCxnSpPr>
          <p:cNvPr id="7" name="Straight Connector 6"/>
          <p:cNvCxnSpPr/>
          <p:nvPr/>
        </p:nvCxnSpPr>
        <p:spPr>
          <a:xfrm flipV="1">
            <a:off x="3760631" y="3181082"/>
            <a:ext cx="3013656" cy="16738"/>
          </a:xfrm>
          <a:prstGeom prst="line">
            <a:avLst/>
          </a:prstGeom>
        </p:spPr>
        <p:style>
          <a:lnRef idx="1">
            <a:schemeClr val="dk1"/>
          </a:lnRef>
          <a:fillRef idx="0">
            <a:schemeClr val="dk1"/>
          </a:fillRef>
          <a:effectRef idx="0">
            <a:schemeClr val="dk1"/>
          </a:effectRef>
          <a:fontRef idx="minor">
            <a:schemeClr val="tx1"/>
          </a:fontRef>
        </p:style>
      </p:cxnSp>
      <p:sp>
        <p:nvSpPr>
          <p:cNvPr id="9" name="TextBox 8"/>
          <p:cNvSpPr txBox="1"/>
          <p:nvPr/>
        </p:nvSpPr>
        <p:spPr>
          <a:xfrm>
            <a:off x="263112" y="3926817"/>
            <a:ext cx="11732653" cy="2554545"/>
          </a:xfrm>
          <a:prstGeom prst="rect">
            <a:avLst/>
          </a:prstGeom>
          <a:noFill/>
        </p:spPr>
        <p:txBody>
          <a:bodyPr wrap="square" rtlCol="0">
            <a:spAutoFit/>
          </a:bodyPr>
          <a:lstStyle/>
          <a:p>
            <a:pPr marL="342900" indent="-342900">
              <a:buAutoNum type="arabicPeriod"/>
            </a:pPr>
            <a:r>
              <a:rPr lang="en-US" sz="1600" dirty="0">
                <a:latin typeface="Times New Roman" panose="02020603050405020304" pitchFamily="18" charset="0"/>
                <a:cs typeface="Times New Roman" panose="02020603050405020304" pitchFamily="18" charset="0"/>
              </a:rPr>
              <a:t>Calculate the central angle for each component, given in above formula </a:t>
            </a:r>
          </a:p>
          <a:p>
            <a:pPr marL="342900" indent="-342900">
              <a:buAutoNum type="arabicPeriod"/>
            </a:pPr>
            <a:endParaRPr lang="en-US" sz="1600" dirty="0">
              <a:latin typeface="Times New Roman" panose="02020603050405020304" pitchFamily="18" charset="0"/>
              <a:cs typeface="Times New Roman" panose="02020603050405020304" pitchFamily="18" charset="0"/>
            </a:endParaRPr>
          </a:p>
          <a:p>
            <a:pPr marL="342900" indent="-342900">
              <a:buAutoNum type="arabicPeriod"/>
            </a:pPr>
            <a:r>
              <a:rPr lang="en-US" sz="1600" dirty="0">
                <a:latin typeface="Times New Roman" panose="02020603050405020304" pitchFamily="18" charset="0"/>
                <a:cs typeface="Times New Roman" panose="02020603050405020304" pitchFamily="18" charset="0"/>
              </a:rPr>
              <a:t> Draw a circle of convenient radius.</a:t>
            </a:r>
          </a:p>
          <a:p>
            <a:pPr marL="342900" indent="-342900">
              <a:buAutoNum type="arabicPeriod"/>
            </a:pPr>
            <a:endParaRPr lang="en-US" sz="1600" dirty="0">
              <a:latin typeface="Times New Roman" panose="02020603050405020304" pitchFamily="18" charset="0"/>
              <a:cs typeface="Times New Roman" panose="02020603050405020304" pitchFamily="18" charset="0"/>
            </a:endParaRPr>
          </a:p>
          <a:p>
            <a:pPr marL="342900" indent="-342900">
              <a:buAutoNum type="arabicPeriod"/>
            </a:pPr>
            <a:r>
              <a:rPr lang="en-US" sz="1600" dirty="0">
                <a:latin typeface="Times New Roman" panose="02020603050405020304" pitchFamily="18" charset="0"/>
                <a:cs typeface="Times New Roman" panose="02020603050405020304" pitchFamily="18" charset="0"/>
              </a:rPr>
              <a:t> Within this circle, draw a horizontal radius.</a:t>
            </a:r>
          </a:p>
          <a:p>
            <a:pPr marL="342900" indent="-342900">
              <a:buAutoNum type="arabicPeriod"/>
            </a:pPr>
            <a:endParaRPr lang="en-US" sz="1600" dirty="0">
              <a:latin typeface="Times New Roman" panose="02020603050405020304" pitchFamily="18" charset="0"/>
              <a:cs typeface="Times New Roman" panose="02020603050405020304" pitchFamily="18" charset="0"/>
            </a:endParaRPr>
          </a:p>
          <a:p>
            <a:pPr marL="342900" indent="-342900">
              <a:buAutoNum type="arabicPeriod"/>
            </a:pPr>
            <a:r>
              <a:rPr lang="en-US" sz="1600" dirty="0">
                <a:latin typeface="Times New Roman" panose="02020603050405020304" pitchFamily="18" charset="0"/>
                <a:cs typeface="Times New Roman" panose="02020603050405020304" pitchFamily="18" charset="0"/>
              </a:rPr>
              <a:t> Starting with the horizontal radius, draw radii making central angles corresponding to the values of the respective components, till all the components are exhausted. These radii divide the whole circle into various sectors.</a:t>
            </a:r>
          </a:p>
          <a:p>
            <a:pPr marL="342900" indent="-342900">
              <a:buAutoNum type="arabicPeriod"/>
            </a:pPr>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5.     Shade each sector with different design and This will be the required pie chart for the given data.</a:t>
            </a:r>
          </a:p>
        </p:txBody>
      </p:sp>
      <p:sp>
        <p:nvSpPr>
          <p:cNvPr id="6" name="Footer Placeholder 5"/>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32</a:t>
            </a:fld>
            <a:endParaRPr lang="en-IN"/>
          </a:p>
        </p:txBody>
      </p:sp>
    </p:spTree>
    <p:extLst>
      <p:ext uri="{BB962C8B-B14F-4D97-AF65-F5344CB8AC3E}">
        <p14:creationId xmlns:p14="http://schemas.microsoft.com/office/powerpoint/2010/main" val="39492555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107583" y="425984"/>
            <a:ext cx="10792496" cy="33855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Example :-  There are 216 workers in a company as per list given below: </a:t>
            </a:r>
          </a:p>
        </p:txBody>
      </p:sp>
      <p:graphicFrame>
        <p:nvGraphicFramePr>
          <p:cNvPr id="7" name="Table 6"/>
          <p:cNvGraphicFramePr>
            <a:graphicFrameLocks noGrp="1"/>
          </p:cNvGraphicFramePr>
          <p:nvPr>
            <p:extLst>
              <p:ext uri="{D42A27DB-BD31-4B8C-83A1-F6EECF244321}">
                <p14:modId xmlns:p14="http://schemas.microsoft.com/office/powerpoint/2010/main" val="639491065"/>
              </p:ext>
            </p:extLst>
          </p:nvPr>
        </p:nvGraphicFramePr>
        <p:xfrm>
          <a:off x="1171575" y="764538"/>
          <a:ext cx="10515600" cy="731520"/>
        </p:xfrm>
        <a:graphic>
          <a:graphicData uri="http://schemas.openxmlformats.org/drawingml/2006/table">
            <a:tbl>
              <a:tblPr/>
              <a:tblGrid>
                <a:gridCol w="1752600">
                  <a:extLst>
                    <a:ext uri="{9D8B030D-6E8A-4147-A177-3AD203B41FA5}">
                      <a16:colId xmlns="" xmlns:a16="http://schemas.microsoft.com/office/drawing/2014/main" val="20000"/>
                    </a:ext>
                  </a:extLst>
                </a:gridCol>
                <a:gridCol w="1752600">
                  <a:extLst>
                    <a:ext uri="{9D8B030D-6E8A-4147-A177-3AD203B41FA5}">
                      <a16:colId xmlns="" xmlns:a16="http://schemas.microsoft.com/office/drawing/2014/main" val="20001"/>
                    </a:ext>
                  </a:extLst>
                </a:gridCol>
                <a:gridCol w="1752600">
                  <a:extLst>
                    <a:ext uri="{9D8B030D-6E8A-4147-A177-3AD203B41FA5}">
                      <a16:colId xmlns="" xmlns:a16="http://schemas.microsoft.com/office/drawing/2014/main" val="20002"/>
                    </a:ext>
                  </a:extLst>
                </a:gridCol>
                <a:gridCol w="1752600">
                  <a:extLst>
                    <a:ext uri="{9D8B030D-6E8A-4147-A177-3AD203B41FA5}">
                      <a16:colId xmlns="" xmlns:a16="http://schemas.microsoft.com/office/drawing/2014/main" val="20003"/>
                    </a:ext>
                  </a:extLst>
                </a:gridCol>
                <a:gridCol w="1752600">
                  <a:extLst>
                    <a:ext uri="{9D8B030D-6E8A-4147-A177-3AD203B41FA5}">
                      <a16:colId xmlns="" xmlns:a16="http://schemas.microsoft.com/office/drawing/2014/main" val="20004"/>
                    </a:ext>
                  </a:extLst>
                </a:gridCol>
                <a:gridCol w="1752600">
                  <a:extLst>
                    <a:ext uri="{9D8B030D-6E8A-4147-A177-3AD203B41FA5}">
                      <a16:colId xmlns="" xmlns:a16="http://schemas.microsoft.com/office/drawing/2014/main" val="20005"/>
                    </a:ext>
                  </a:extLst>
                </a:gridCol>
              </a:tblGrid>
              <a:tr h="0">
                <a:tc>
                  <a:txBody>
                    <a:bodyPr/>
                    <a:lstStyle/>
                    <a:p>
                      <a:r>
                        <a:rPr lang="en-US" b="1" dirty="0"/>
                        <a:t>Cadre </a:t>
                      </a:r>
                      <a:r>
                        <a:rPr lang="en-US" dirty="0"/>
                        <a:t> </a:t>
                      </a:r>
                    </a:p>
                  </a:txBody>
                  <a:tcPr anchor="ctr">
                    <a:lnL>
                      <a:noFill/>
                    </a:lnL>
                    <a:lnR>
                      <a:noFill/>
                    </a:lnR>
                    <a:lnT>
                      <a:noFill/>
                    </a:lnT>
                    <a:lnB>
                      <a:noFill/>
                    </a:lnB>
                    <a:solidFill>
                      <a:srgbClr val="FFFFFF"/>
                    </a:solidFill>
                  </a:tcPr>
                </a:tc>
                <a:tc>
                  <a:txBody>
                    <a:bodyPr/>
                    <a:lstStyle/>
                    <a:p>
                      <a:r>
                        <a:rPr lang="en-US" b="1"/>
                        <a:t>  Labourer </a:t>
                      </a:r>
                      <a:endParaRPr lang="en-US"/>
                    </a:p>
                  </a:txBody>
                  <a:tcPr anchor="ctr">
                    <a:lnL>
                      <a:noFill/>
                    </a:lnL>
                    <a:lnR>
                      <a:noFill/>
                    </a:lnR>
                    <a:lnT>
                      <a:noFill/>
                    </a:lnT>
                    <a:lnB>
                      <a:noFill/>
                    </a:lnB>
                    <a:solidFill>
                      <a:srgbClr val="FFFFFF"/>
                    </a:solidFill>
                  </a:tcPr>
                </a:tc>
                <a:tc>
                  <a:txBody>
                    <a:bodyPr/>
                    <a:lstStyle/>
                    <a:p>
                      <a:r>
                        <a:rPr lang="en-US" b="1"/>
                        <a:t>  Mechanic </a:t>
                      </a:r>
                      <a:endParaRPr lang="en-US"/>
                    </a:p>
                  </a:txBody>
                  <a:tcPr anchor="ctr">
                    <a:lnL>
                      <a:noFill/>
                    </a:lnL>
                    <a:lnR>
                      <a:noFill/>
                    </a:lnR>
                    <a:lnT>
                      <a:noFill/>
                    </a:lnT>
                    <a:lnB>
                      <a:noFill/>
                    </a:lnB>
                    <a:solidFill>
                      <a:srgbClr val="FFFFFF"/>
                    </a:solidFill>
                  </a:tcPr>
                </a:tc>
                <a:tc>
                  <a:txBody>
                    <a:bodyPr/>
                    <a:lstStyle/>
                    <a:p>
                      <a:r>
                        <a:rPr lang="en-US" b="1"/>
                        <a:t>  Fitter </a:t>
                      </a:r>
                      <a:endParaRPr lang="en-US"/>
                    </a:p>
                  </a:txBody>
                  <a:tcPr anchor="ctr">
                    <a:lnL>
                      <a:noFill/>
                    </a:lnL>
                    <a:lnR>
                      <a:noFill/>
                    </a:lnR>
                    <a:lnT>
                      <a:noFill/>
                    </a:lnT>
                    <a:lnB>
                      <a:noFill/>
                    </a:lnB>
                    <a:solidFill>
                      <a:srgbClr val="FFFFFF"/>
                    </a:solidFill>
                  </a:tcPr>
                </a:tc>
                <a:tc>
                  <a:txBody>
                    <a:bodyPr/>
                    <a:lstStyle/>
                    <a:p>
                      <a:r>
                        <a:rPr lang="en-US" b="1"/>
                        <a:t>  Supervisor </a:t>
                      </a:r>
                      <a:endParaRPr lang="en-US"/>
                    </a:p>
                  </a:txBody>
                  <a:tcPr anchor="ctr">
                    <a:lnL>
                      <a:noFill/>
                    </a:lnL>
                    <a:lnR>
                      <a:noFill/>
                    </a:lnR>
                    <a:lnT>
                      <a:noFill/>
                    </a:lnT>
                    <a:lnB>
                      <a:noFill/>
                    </a:lnB>
                    <a:solidFill>
                      <a:srgbClr val="FFFFFF"/>
                    </a:solidFill>
                  </a:tcPr>
                </a:tc>
                <a:tc>
                  <a:txBody>
                    <a:bodyPr/>
                    <a:lstStyle/>
                    <a:p>
                      <a:r>
                        <a:rPr lang="en-US" b="1"/>
                        <a:t>  Clerk  </a:t>
                      </a:r>
                      <a:endParaRPr lang="en-US"/>
                    </a:p>
                  </a:txBody>
                  <a:tcPr anchor="ctr">
                    <a:lnL>
                      <a:noFill/>
                    </a:lnL>
                    <a:lnR>
                      <a:noFill/>
                    </a:lnR>
                    <a:lnT>
                      <a:noFill/>
                    </a:lnT>
                    <a:lnB>
                      <a:noFill/>
                    </a:lnB>
                    <a:solidFill>
                      <a:srgbClr val="FFFFFF"/>
                    </a:solidFill>
                  </a:tcPr>
                </a:tc>
                <a:extLst>
                  <a:ext uri="{0D108BD9-81ED-4DB2-BD59-A6C34878D82A}">
                    <a16:rowId xmlns="" xmlns:a16="http://schemas.microsoft.com/office/drawing/2014/main" val="10000"/>
                  </a:ext>
                </a:extLst>
              </a:tr>
              <a:tr h="0">
                <a:tc>
                  <a:txBody>
                    <a:bodyPr/>
                    <a:lstStyle/>
                    <a:p>
                      <a:r>
                        <a:rPr lang="en-US" dirty="0"/>
                        <a:t>No. of Workers           </a:t>
                      </a:r>
                    </a:p>
                  </a:txBody>
                  <a:tcPr anchor="ctr">
                    <a:lnL>
                      <a:noFill/>
                    </a:lnL>
                    <a:lnR>
                      <a:noFill/>
                    </a:lnR>
                    <a:lnT>
                      <a:noFill/>
                    </a:lnT>
                    <a:lnB>
                      <a:noFill/>
                    </a:lnB>
                    <a:solidFill>
                      <a:srgbClr val="FFFFFF"/>
                    </a:solidFill>
                  </a:tcPr>
                </a:tc>
                <a:tc>
                  <a:txBody>
                    <a:bodyPr/>
                    <a:lstStyle/>
                    <a:p>
                      <a:r>
                        <a:rPr lang="en-US" dirty="0"/>
                        <a:t>75</a:t>
                      </a:r>
                    </a:p>
                  </a:txBody>
                  <a:tcPr anchor="ctr">
                    <a:lnL>
                      <a:noFill/>
                    </a:lnL>
                    <a:lnR>
                      <a:noFill/>
                    </a:lnR>
                    <a:lnT>
                      <a:noFill/>
                    </a:lnT>
                    <a:lnB>
                      <a:noFill/>
                    </a:lnB>
                    <a:solidFill>
                      <a:srgbClr val="FFFFFF"/>
                    </a:solidFill>
                  </a:tcPr>
                </a:tc>
                <a:tc>
                  <a:txBody>
                    <a:bodyPr/>
                    <a:lstStyle/>
                    <a:p>
                      <a:r>
                        <a:rPr lang="en-US" dirty="0"/>
                        <a:t>60</a:t>
                      </a:r>
                    </a:p>
                  </a:txBody>
                  <a:tcPr anchor="ctr">
                    <a:lnL>
                      <a:noFill/>
                    </a:lnL>
                    <a:lnR>
                      <a:noFill/>
                    </a:lnR>
                    <a:lnT>
                      <a:noFill/>
                    </a:lnT>
                    <a:lnB>
                      <a:noFill/>
                    </a:lnB>
                    <a:solidFill>
                      <a:srgbClr val="FFFFFF"/>
                    </a:solidFill>
                  </a:tcPr>
                </a:tc>
                <a:tc>
                  <a:txBody>
                    <a:bodyPr/>
                    <a:lstStyle/>
                    <a:p>
                      <a:r>
                        <a:rPr lang="en-US"/>
                        <a:t>36</a:t>
                      </a:r>
                    </a:p>
                  </a:txBody>
                  <a:tcPr anchor="ctr">
                    <a:lnL>
                      <a:noFill/>
                    </a:lnL>
                    <a:lnR>
                      <a:noFill/>
                    </a:lnR>
                    <a:lnT>
                      <a:noFill/>
                    </a:lnT>
                    <a:lnB>
                      <a:noFill/>
                    </a:lnB>
                    <a:solidFill>
                      <a:srgbClr val="FFFFFF"/>
                    </a:solidFill>
                  </a:tcPr>
                </a:tc>
                <a:tc>
                  <a:txBody>
                    <a:bodyPr/>
                    <a:lstStyle/>
                    <a:p>
                      <a:r>
                        <a:rPr lang="en-US"/>
                        <a:t>27</a:t>
                      </a:r>
                    </a:p>
                  </a:txBody>
                  <a:tcPr anchor="ctr">
                    <a:lnL>
                      <a:noFill/>
                    </a:lnL>
                    <a:lnR>
                      <a:noFill/>
                    </a:lnR>
                    <a:lnT>
                      <a:noFill/>
                    </a:lnT>
                    <a:lnB>
                      <a:noFill/>
                    </a:lnB>
                    <a:solidFill>
                      <a:srgbClr val="FFFFFF"/>
                    </a:solidFill>
                  </a:tcPr>
                </a:tc>
                <a:tc>
                  <a:txBody>
                    <a:bodyPr/>
                    <a:lstStyle/>
                    <a:p>
                      <a:r>
                        <a:rPr lang="en-US" dirty="0"/>
                        <a:t>18</a:t>
                      </a:r>
                    </a:p>
                  </a:txBody>
                  <a:tcPr anchor="ctr">
                    <a:lnL>
                      <a:noFill/>
                    </a:lnL>
                    <a:lnR>
                      <a:noFill/>
                    </a:lnR>
                    <a:lnT>
                      <a:noFill/>
                    </a:lnT>
                    <a:lnB>
                      <a:noFill/>
                    </a:lnB>
                    <a:solidFill>
                      <a:srgbClr val="FFFFFF"/>
                    </a:solidFill>
                  </a:tcPr>
                </a:tc>
                <a:extLst>
                  <a:ext uri="{0D108BD9-81ED-4DB2-BD59-A6C34878D82A}">
                    <a16:rowId xmlns="" xmlns:a16="http://schemas.microsoft.com/office/drawing/2014/main" val="10001"/>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4198796619"/>
              </p:ext>
            </p:extLst>
          </p:nvPr>
        </p:nvGraphicFramePr>
        <p:xfrm>
          <a:off x="1107583" y="4028758"/>
          <a:ext cx="10515600" cy="2560320"/>
        </p:xfrm>
        <a:graphic>
          <a:graphicData uri="http://schemas.openxmlformats.org/drawingml/2006/table">
            <a:tbl>
              <a:tblPr/>
              <a:tblGrid>
                <a:gridCol w="3505200">
                  <a:extLst>
                    <a:ext uri="{9D8B030D-6E8A-4147-A177-3AD203B41FA5}">
                      <a16:colId xmlns="" xmlns:a16="http://schemas.microsoft.com/office/drawing/2014/main" val="20000"/>
                    </a:ext>
                  </a:extLst>
                </a:gridCol>
                <a:gridCol w="3505200">
                  <a:extLst>
                    <a:ext uri="{9D8B030D-6E8A-4147-A177-3AD203B41FA5}">
                      <a16:colId xmlns="" xmlns:a16="http://schemas.microsoft.com/office/drawing/2014/main" val="20001"/>
                    </a:ext>
                  </a:extLst>
                </a:gridCol>
                <a:gridCol w="3505200">
                  <a:extLst>
                    <a:ext uri="{9D8B030D-6E8A-4147-A177-3AD203B41FA5}">
                      <a16:colId xmlns="" xmlns:a16="http://schemas.microsoft.com/office/drawing/2014/main" val="20002"/>
                    </a:ext>
                  </a:extLst>
                </a:gridCol>
              </a:tblGrid>
              <a:tr h="0">
                <a:tc>
                  <a:txBody>
                    <a:bodyPr/>
                    <a:lstStyle/>
                    <a:p>
                      <a:r>
                        <a:rPr lang="en-US" sz="2200" dirty="0">
                          <a:latin typeface="Times New Roman" panose="02020603050405020304" pitchFamily="18" charset="0"/>
                          <a:cs typeface="Times New Roman" panose="02020603050405020304" pitchFamily="18" charset="0"/>
                        </a:rPr>
                        <a:t> </a:t>
                      </a:r>
                      <a:r>
                        <a:rPr lang="en-US" sz="2200" b="1" dirty="0">
                          <a:latin typeface="Times New Roman" panose="02020603050405020304" pitchFamily="18" charset="0"/>
                          <a:cs typeface="Times New Roman" panose="02020603050405020304" pitchFamily="18" charset="0"/>
                        </a:rPr>
                        <a:t>   Cadre  </a:t>
                      </a:r>
                      <a:r>
                        <a:rPr lang="en-US" sz="2200" dirty="0">
                          <a:latin typeface="Times New Roman" panose="02020603050405020304" pitchFamily="18" charset="0"/>
                          <a:cs typeface="Times New Roman" panose="02020603050405020304" pitchFamily="18" charset="0"/>
                        </a:rPr>
                        <a:t> </a:t>
                      </a:r>
                    </a:p>
                  </a:txBody>
                  <a:tcPr anchor="ctr">
                    <a:lnL>
                      <a:noFill/>
                    </a:lnL>
                    <a:lnR>
                      <a:noFill/>
                    </a:lnR>
                    <a:lnT>
                      <a:noFill/>
                    </a:lnT>
                    <a:lnB>
                      <a:noFill/>
                    </a:lnB>
                  </a:tcPr>
                </a:tc>
                <a:tc>
                  <a:txBody>
                    <a:bodyPr/>
                    <a:lstStyle/>
                    <a:p>
                      <a:r>
                        <a:rPr lang="en-US" sz="2200" b="1">
                          <a:latin typeface="Times New Roman" panose="02020603050405020304" pitchFamily="18" charset="0"/>
                          <a:cs typeface="Times New Roman" panose="02020603050405020304" pitchFamily="18" charset="0"/>
                        </a:rPr>
                        <a:t>  No. of Workers  </a:t>
                      </a:r>
                      <a:endParaRPr lang="en-US" sz="220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c>
                  <a:txBody>
                    <a:bodyPr/>
                    <a:lstStyle/>
                    <a:p>
                      <a:r>
                        <a:rPr lang="en-US" sz="2200" b="1" dirty="0">
                          <a:latin typeface="Times New Roman" panose="02020603050405020304" pitchFamily="18" charset="0"/>
                          <a:cs typeface="Times New Roman" panose="02020603050405020304" pitchFamily="18" charset="0"/>
                        </a:rPr>
                        <a:t>  Central Angle </a:t>
                      </a:r>
                      <a:endParaRPr lang="en-US" sz="2200" dirty="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extLst>
                  <a:ext uri="{0D108BD9-81ED-4DB2-BD59-A6C34878D82A}">
                    <a16:rowId xmlns="" xmlns:a16="http://schemas.microsoft.com/office/drawing/2014/main" val="10000"/>
                  </a:ext>
                </a:extLst>
              </a:tr>
              <a:tr h="0">
                <a:tc>
                  <a:txBody>
                    <a:bodyPr/>
                    <a:lstStyle/>
                    <a:p>
                      <a:r>
                        <a:rPr lang="en-US" sz="2200">
                          <a:latin typeface="Times New Roman" panose="02020603050405020304" pitchFamily="18" charset="0"/>
                          <a:cs typeface="Times New Roman" panose="02020603050405020304" pitchFamily="18" charset="0"/>
                        </a:rPr>
                        <a:t>Labourer</a:t>
                      </a:r>
                    </a:p>
                  </a:txBody>
                  <a:tcPr anchor="ctr">
                    <a:lnL>
                      <a:noFill/>
                    </a:lnL>
                    <a:lnR>
                      <a:noFill/>
                    </a:lnR>
                    <a:lnT>
                      <a:noFill/>
                    </a:lnT>
                    <a:lnB>
                      <a:noFill/>
                    </a:lnB>
                  </a:tcPr>
                </a:tc>
                <a:tc>
                  <a:txBody>
                    <a:bodyPr/>
                    <a:lstStyle/>
                    <a:p>
                      <a:r>
                        <a:rPr lang="en-US" sz="2200">
                          <a:latin typeface="Times New Roman" panose="02020603050405020304" pitchFamily="18" charset="0"/>
                          <a:cs typeface="Times New Roman" panose="02020603050405020304" pitchFamily="18" charset="0"/>
                        </a:rPr>
                        <a:t>75</a:t>
                      </a:r>
                    </a:p>
                  </a:txBody>
                  <a:tcPr anchor="ctr">
                    <a:lnL>
                      <a:noFill/>
                    </a:lnL>
                    <a:lnR>
                      <a:noFill/>
                    </a:lnR>
                    <a:lnT>
                      <a:noFill/>
                    </a:lnT>
                    <a:lnB>
                      <a:noFill/>
                    </a:lnB>
                  </a:tcPr>
                </a:tc>
                <a:tc>
                  <a:txBody>
                    <a:bodyPr/>
                    <a:lstStyle/>
                    <a:p>
                      <a:r>
                        <a:rPr lang="en-US" sz="2200">
                          <a:latin typeface="Times New Roman" panose="02020603050405020304" pitchFamily="18" charset="0"/>
                          <a:cs typeface="Times New Roman" panose="02020603050405020304" pitchFamily="18" charset="0"/>
                        </a:rPr>
                        <a:t>(</a:t>
                      </a:r>
                      <a:r>
                        <a:rPr lang="en-US" sz="2200" baseline="30000">
                          <a:latin typeface="Times New Roman" panose="02020603050405020304" pitchFamily="18" charset="0"/>
                          <a:cs typeface="Times New Roman" panose="02020603050405020304" pitchFamily="18" charset="0"/>
                        </a:rPr>
                        <a:t>⁷⁵/</a:t>
                      </a:r>
                      <a:r>
                        <a:rPr lang="en-US" sz="2200" baseline="-25000">
                          <a:latin typeface="Times New Roman" panose="02020603050405020304" pitchFamily="18" charset="0"/>
                          <a:cs typeface="Times New Roman" panose="02020603050405020304" pitchFamily="18" charset="0"/>
                        </a:rPr>
                        <a:t>₂₁₆ × 360)° = 125°</a:t>
                      </a:r>
                      <a:endParaRPr lang="en-US" sz="220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extLst>
                  <a:ext uri="{0D108BD9-81ED-4DB2-BD59-A6C34878D82A}">
                    <a16:rowId xmlns="" xmlns:a16="http://schemas.microsoft.com/office/drawing/2014/main" val="10001"/>
                  </a:ext>
                </a:extLst>
              </a:tr>
              <a:tr h="0">
                <a:tc>
                  <a:txBody>
                    <a:bodyPr/>
                    <a:lstStyle/>
                    <a:p>
                      <a:r>
                        <a:rPr lang="en-US" sz="2200" dirty="0">
                          <a:latin typeface="Times New Roman" panose="02020603050405020304" pitchFamily="18" charset="0"/>
                          <a:cs typeface="Times New Roman" panose="02020603050405020304" pitchFamily="18" charset="0"/>
                        </a:rPr>
                        <a:t>Mechanic</a:t>
                      </a:r>
                    </a:p>
                  </a:txBody>
                  <a:tcPr anchor="ctr">
                    <a:lnL>
                      <a:noFill/>
                    </a:lnL>
                    <a:lnR>
                      <a:noFill/>
                    </a:lnR>
                    <a:lnT>
                      <a:noFill/>
                    </a:lnT>
                    <a:lnB>
                      <a:noFill/>
                    </a:lnB>
                  </a:tcPr>
                </a:tc>
                <a:tc>
                  <a:txBody>
                    <a:bodyPr/>
                    <a:lstStyle/>
                    <a:p>
                      <a:r>
                        <a:rPr lang="en-US" sz="2200">
                          <a:latin typeface="Times New Roman" panose="02020603050405020304" pitchFamily="18" charset="0"/>
                          <a:cs typeface="Times New Roman" panose="02020603050405020304" pitchFamily="18" charset="0"/>
                        </a:rPr>
                        <a:t>60</a:t>
                      </a:r>
                    </a:p>
                  </a:txBody>
                  <a:tcPr anchor="ctr">
                    <a:lnL>
                      <a:noFill/>
                    </a:lnL>
                    <a:lnR>
                      <a:noFill/>
                    </a:lnR>
                    <a:lnT>
                      <a:noFill/>
                    </a:lnT>
                    <a:lnB>
                      <a:noFill/>
                    </a:lnB>
                  </a:tcPr>
                </a:tc>
                <a:tc>
                  <a:txBody>
                    <a:bodyPr/>
                    <a:lstStyle/>
                    <a:p>
                      <a:r>
                        <a:rPr lang="en-US" sz="2200" dirty="0">
                          <a:latin typeface="Times New Roman" panose="02020603050405020304" pitchFamily="18" charset="0"/>
                          <a:cs typeface="Times New Roman" panose="02020603050405020304" pitchFamily="18" charset="0"/>
                        </a:rPr>
                        <a:t>(</a:t>
                      </a:r>
                      <a:r>
                        <a:rPr lang="en-US" sz="2200" baseline="30000" dirty="0">
                          <a:latin typeface="Times New Roman" panose="02020603050405020304" pitchFamily="18" charset="0"/>
                          <a:cs typeface="Times New Roman" panose="02020603050405020304" pitchFamily="18" charset="0"/>
                        </a:rPr>
                        <a:t>⁶0/</a:t>
                      </a:r>
                      <a:r>
                        <a:rPr lang="en-US" sz="2200" baseline="-25000" dirty="0">
                          <a:latin typeface="Times New Roman" panose="02020603050405020304" pitchFamily="18" charset="0"/>
                          <a:cs typeface="Times New Roman" panose="02020603050405020304" pitchFamily="18" charset="0"/>
                        </a:rPr>
                        <a:t>₂₁₆ × 360)° = 100°</a:t>
                      </a:r>
                      <a:endParaRPr lang="en-US" sz="2200" dirty="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extLst>
                  <a:ext uri="{0D108BD9-81ED-4DB2-BD59-A6C34878D82A}">
                    <a16:rowId xmlns="" xmlns:a16="http://schemas.microsoft.com/office/drawing/2014/main" val="10002"/>
                  </a:ext>
                </a:extLst>
              </a:tr>
              <a:tr h="0">
                <a:tc>
                  <a:txBody>
                    <a:bodyPr/>
                    <a:lstStyle/>
                    <a:p>
                      <a:r>
                        <a:rPr lang="en-US" sz="2200">
                          <a:latin typeface="Times New Roman" panose="02020603050405020304" pitchFamily="18" charset="0"/>
                          <a:cs typeface="Times New Roman" panose="02020603050405020304" pitchFamily="18" charset="0"/>
                        </a:rPr>
                        <a:t>Fitter</a:t>
                      </a:r>
                    </a:p>
                  </a:txBody>
                  <a:tcPr anchor="ctr">
                    <a:lnL>
                      <a:noFill/>
                    </a:lnL>
                    <a:lnR>
                      <a:noFill/>
                    </a:lnR>
                    <a:lnT>
                      <a:noFill/>
                    </a:lnT>
                    <a:lnB>
                      <a:noFill/>
                    </a:lnB>
                  </a:tcPr>
                </a:tc>
                <a:tc>
                  <a:txBody>
                    <a:bodyPr/>
                    <a:lstStyle/>
                    <a:p>
                      <a:r>
                        <a:rPr lang="en-US" sz="2200">
                          <a:latin typeface="Times New Roman" panose="02020603050405020304" pitchFamily="18" charset="0"/>
                          <a:cs typeface="Times New Roman" panose="02020603050405020304" pitchFamily="18" charset="0"/>
                        </a:rPr>
                        <a:t>36</a:t>
                      </a:r>
                    </a:p>
                  </a:txBody>
                  <a:tcPr anchor="ctr">
                    <a:lnL>
                      <a:noFill/>
                    </a:lnL>
                    <a:lnR>
                      <a:noFill/>
                    </a:lnR>
                    <a:lnT>
                      <a:noFill/>
                    </a:lnT>
                    <a:lnB>
                      <a:noFill/>
                    </a:lnB>
                  </a:tcPr>
                </a:tc>
                <a:tc>
                  <a:txBody>
                    <a:bodyPr/>
                    <a:lstStyle/>
                    <a:p>
                      <a:r>
                        <a:rPr lang="en-US" sz="2200" dirty="0">
                          <a:latin typeface="Times New Roman" panose="02020603050405020304" pitchFamily="18" charset="0"/>
                          <a:cs typeface="Times New Roman" panose="02020603050405020304" pitchFamily="18" charset="0"/>
                        </a:rPr>
                        <a:t>(</a:t>
                      </a:r>
                      <a:r>
                        <a:rPr lang="en-US" sz="2200" baseline="30000" dirty="0">
                          <a:latin typeface="Times New Roman" panose="02020603050405020304" pitchFamily="18" charset="0"/>
                          <a:cs typeface="Times New Roman" panose="02020603050405020304" pitchFamily="18" charset="0"/>
                        </a:rPr>
                        <a:t>³⁶/</a:t>
                      </a:r>
                      <a:r>
                        <a:rPr lang="en-US" sz="2200" baseline="-25000" dirty="0">
                          <a:latin typeface="Times New Roman" panose="02020603050405020304" pitchFamily="18" charset="0"/>
                          <a:cs typeface="Times New Roman" panose="02020603050405020304" pitchFamily="18" charset="0"/>
                        </a:rPr>
                        <a:t>₂₁₆ × 360)° = 60°</a:t>
                      </a:r>
                      <a:endParaRPr lang="en-US" sz="2200" dirty="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extLst>
                  <a:ext uri="{0D108BD9-81ED-4DB2-BD59-A6C34878D82A}">
                    <a16:rowId xmlns="" xmlns:a16="http://schemas.microsoft.com/office/drawing/2014/main" val="10003"/>
                  </a:ext>
                </a:extLst>
              </a:tr>
              <a:tr h="0">
                <a:tc>
                  <a:txBody>
                    <a:bodyPr/>
                    <a:lstStyle/>
                    <a:p>
                      <a:r>
                        <a:rPr lang="en-US" sz="2200" dirty="0">
                          <a:latin typeface="Times New Roman" panose="02020603050405020304" pitchFamily="18" charset="0"/>
                          <a:cs typeface="Times New Roman" panose="02020603050405020304" pitchFamily="18" charset="0"/>
                        </a:rPr>
                        <a:t>Supervisor</a:t>
                      </a:r>
                    </a:p>
                  </a:txBody>
                  <a:tcPr anchor="ctr">
                    <a:lnL>
                      <a:noFill/>
                    </a:lnL>
                    <a:lnR>
                      <a:noFill/>
                    </a:lnR>
                    <a:lnT>
                      <a:noFill/>
                    </a:lnT>
                    <a:lnB>
                      <a:noFill/>
                    </a:lnB>
                  </a:tcPr>
                </a:tc>
                <a:tc>
                  <a:txBody>
                    <a:bodyPr/>
                    <a:lstStyle/>
                    <a:p>
                      <a:r>
                        <a:rPr lang="en-US" sz="2200">
                          <a:latin typeface="Times New Roman" panose="02020603050405020304" pitchFamily="18" charset="0"/>
                          <a:cs typeface="Times New Roman" panose="02020603050405020304" pitchFamily="18" charset="0"/>
                        </a:rPr>
                        <a:t>27</a:t>
                      </a:r>
                    </a:p>
                  </a:txBody>
                  <a:tcPr anchor="ctr">
                    <a:lnL>
                      <a:noFill/>
                    </a:lnL>
                    <a:lnR>
                      <a:noFill/>
                    </a:lnR>
                    <a:lnT>
                      <a:noFill/>
                    </a:lnT>
                    <a:lnB>
                      <a:noFill/>
                    </a:lnB>
                  </a:tcPr>
                </a:tc>
                <a:tc>
                  <a:txBody>
                    <a:bodyPr/>
                    <a:lstStyle/>
                    <a:p>
                      <a:r>
                        <a:rPr lang="en-US" sz="2200" dirty="0">
                          <a:latin typeface="Times New Roman" panose="02020603050405020304" pitchFamily="18" charset="0"/>
                          <a:cs typeface="Times New Roman" panose="02020603050405020304" pitchFamily="18" charset="0"/>
                        </a:rPr>
                        <a:t>(</a:t>
                      </a:r>
                      <a:r>
                        <a:rPr lang="en-US" sz="2200" baseline="30000" dirty="0">
                          <a:latin typeface="Times New Roman" panose="02020603050405020304" pitchFamily="18" charset="0"/>
                          <a:cs typeface="Times New Roman" panose="02020603050405020304" pitchFamily="18" charset="0"/>
                        </a:rPr>
                        <a:t>²⁷/</a:t>
                      </a:r>
                      <a:r>
                        <a:rPr lang="en-US" sz="2200" baseline="-25000" dirty="0">
                          <a:latin typeface="Times New Roman" panose="02020603050405020304" pitchFamily="18" charset="0"/>
                          <a:cs typeface="Times New Roman" panose="02020603050405020304" pitchFamily="18" charset="0"/>
                        </a:rPr>
                        <a:t>₂₁₆ × 360)° = 45°</a:t>
                      </a:r>
                      <a:endParaRPr lang="en-US" sz="2200" dirty="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extLst>
                  <a:ext uri="{0D108BD9-81ED-4DB2-BD59-A6C34878D82A}">
                    <a16:rowId xmlns="" xmlns:a16="http://schemas.microsoft.com/office/drawing/2014/main" val="10004"/>
                  </a:ext>
                </a:extLst>
              </a:tr>
              <a:tr h="0">
                <a:tc>
                  <a:txBody>
                    <a:bodyPr/>
                    <a:lstStyle/>
                    <a:p>
                      <a:r>
                        <a:rPr lang="en-US" sz="2200">
                          <a:latin typeface="Times New Roman" panose="02020603050405020304" pitchFamily="18" charset="0"/>
                          <a:cs typeface="Times New Roman" panose="02020603050405020304" pitchFamily="18" charset="0"/>
                        </a:rPr>
                        <a:t>Clerk</a:t>
                      </a:r>
                    </a:p>
                  </a:txBody>
                  <a:tcPr anchor="ctr">
                    <a:lnL>
                      <a:noFill/>
                    </a:lnL>
                    <a:lnR>
                      <a:noFill/>
                    </a:lnR>
                    <a:lnT>
                      <a:noFill/>
                    </a:lnT>
                    <a:lnB>
                      <a:noFill/>
                    </a:lnB>
                  </a:tcPr>
                </a:tc>
                <a:tc>
                  <a:txBody>
                    <a:bodyPr/>
                    <a:lstStyle/>
                    <a:p>
                      <a:r>
                        <a:rPr lang="en-US" sz="2200" dirty="0">
                          <a:latin typeface="Times New Roman" panose="02020603050405020304" pitchFamily="18" charset="0"/>
                          <a:cs typeface="Times New Roman" panose="02020603050405020304" pitchFamily="18" charset="0"/>
                        </a:rPr>
                        <a:t>18</a:t>
                      </a:r>
                    </a:p>
                  </a:txBody>
                  <a:tcPr anchor="ctr">
                    <a:lnL>
                      <a:noFill/>
                    </a:lnL>
                    <a:lnR>
                      <a:noFill/>
                    </a:lnR>
                    <a:lnT>
                      <a:noFill/>
                    </a:lnT>
                    <a:lnB>
                      <a:noFill/>
                    </a:lnB>
                  </a:tcPr>
                </a:tc>
                <a:tc>
                  <a:txBody>
                    <a:bodyPr/>
                    <a:lstStyle/>
                    <a:p>
                      <a:r>
                        <a:rPr lang="en-US" sz="2200" dirty="0">
                          <a:latin typeface="Times New Roman" panose="02020603050405020304" pitchFamily="18" charset="0"/>
                          <a:cs typeface="Times New Roman" panose="02020603050405020304" pitchFamily="18" charset="0"/>
                        </a:rPr>
                        <a:t>(</a:t>
                      </a:r>
                      <a:r>
                        <a:rPr lang="en-US" sz="2200" baseline="30000" dirty="0">
                          <a:latin typeface="Times New Roman" panose="02020603050405020304" pitchFamily="18" charset="0"/>
                          <a:cs typeface="Times New Roman" panose="02020603050405020304" pitchFamily="18" charset="0"/>
                        </a:rPr>
                        <a:t>¹⁸/</a:t>
                      </a:r>
                      <a:r>
                        <a:rPr lang="en-US" sz="2200" baseline="-25000" dirty="0">
                          <a:latin typeface="Times New Roman" panose="02020603050405020304" pitchFamily="18" charset="0"/>
                          <a:cs typeface="Times New Roman" panose="02020603050405020304" pitchFamily="18" charset="0"/>
                        </a:rPr>
                        <a:t>₂₁₆ × 360)° = 30°</a:t>
                      </a:r>
                      <a:endParaRPr lang="en-US" sz="2200" dirty="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extLst>
                  <a:ext uri="{0D108BD9-81ED-4DB2-BD59-A6C34878D82A}">
                    <a16:rowId xmlns="" xmlns:a16="http://schemas.microsoft.com/office/drawing/2014/main" val="10005"/>
                  </a:ext>
                </a:extLst>
              </a:tr>
            </a:tbl>
          </a:graphicData>
        </a:graphic>
      </p:graphicFrame>
      <p:sp>
        <p:nvSpPr>
          <p:cNvPr id="9" name="Rectangle 1"/>
          <p:cNvSpPr>
            <a:spLocks noChangeArrowheads="1"/>
          </p:cNvSpPr>
          <p:nvPr/>
        </p:nvSpPr>
        <p:spPr bwMode="auto">
          <a:xfrm>
            <a:off x="1305931" y="1456663"/>
            <a:ext cx="6541406" cy="2723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500" b="0" i="0" u="none" strike="noStrike" cap="none" normalizeH="0" baseline="0" dirty="0">
                <a:ln>
                  <a:noFill/>
                </a:ln>
                <a:solidFill>
                  <a:srgbClr val="000000"/>
                </a:solidFill>
                <a:effectLst/>
                <a:latin typeface="Verdana" panose="020B0604030504040204" pitchFamily="34" charset="0"/>
              </a:rPr>
              <a:t>Represent the above data by a pie chart.</a:t>
            </a:r>
            <a:br>
              <a:rPr kumimoji="0" lang="en-US" sz="1500" b="0" i="0" u="none" strike="noStrike" cap="none" normalizeH="0" baseline="0" dirty="0">
                <a:ln>
                  <a:noFill/>
                </a:ln>
                <a:solidFill>
                  <a:srgbClr val="000000"/>
                </a:solidFill>
                <a:effectLst/>
                <a:latin typeface="Verdana" panose="020B0604030504040204" pitchFamily="34" charset="0"/>
              </a:rPr>
            </a:br>
            <a:r>
              <a:rPr kumimoji="0" lang="en-US" sz="1500" b="0" i="0" u="none" strike="noStrike" cap="none" normalizeH="0" baseline="0" dirty="0">
                <a:ln>
                  <a:noFill/>
                </a:ln>
                <a:solidFill>
                  <a:srgbClr val="000000"/>
                </a:solidFill>
                <a:effectLst/>
                <a:latin typeface="Verdana" panose="020B0604030504040204" pitchFamily="34" charset="0"/>
              </a:rPr>
              <a:t/>
            </a:r>
            <a:br>
              <a:rPr kumimoji="0" lang="en-US" sz="1500" b="0" i="0" u="none" strike="noStrike" cap="none" normalizeH="0" baseline="0" dirty="0">
                <a:ln>
                  <a:noFill/>
                </a:ln>
                <a:solidFill>
                  <a:srgbClr val="000000"/>
                </a:solidFill>
                <a:effectLst/>
                <a:latin typeface="Verdana" panose="020B0604030504040204" pitchFamily="34" charset="0"/>
              </a:rPr>
            </a:br>
            <a:r>
              <a:rPr kumimoji="0" lang="en-US" sz="1500" b="1" i="0" u="none" strike="noStrike" cap="none" normalizeH="0" baseline="0" dirty="0">
                <a:ln>
                  <a:noFill/>
                </a:ln>
                <a:solidFill>
                  <a:srgbClr val="000000"/>
                </a:solidFill>
                <a:effectLst/>
                <a:latin typeface="Verdana" panose="020B0604030504040204" pitchFamily="34" charset="0"/>
              </a:rPr>
              <a:t>Solution:</a:t>
            </a:r>
            <a:r>
              <a:rPr kumimoji="0" lang="en-US" sz="1500" b="0" i="0" u="none" strike="noStrike" cap="none" normalizeH="0" baseline="0" dirty="0">
                <a:ln>
                  <a:noFill/>
                </a:ln>
                <a:solidFill>
                  <a:srgbClr val="000000"/>
                </a:solidFill>
                <a:effectLst/>
                <a:latin typeface="Verdana" panose="020B0604030504040204" pitchFamily="34" charset="0"/>
              </a:rPr>
              <a:t/>
            </a:r>
            <a:br>
              <a:rPr kumimoji="0" lang="en-US" sz="1500" b="0" i="0" u="none" strike="noStrike" cap="none" normalizeH="0" baseline="0" dirty="0">
                <a:ln>
                  <a:noFill/>
                </a:ln>
                <a:solidFill>
                  <a:srgbClr val="000000"/>
                </a:solidFill>
                <a:effectLst/>
                <a:latin typeface="Verdana" panose="020B0604030504040204" pitchFamily="34" charset="0"/>
              </a:rPr>
            </a:br>
            <a:r>
              <a:rPr kumimoji="0" lang="en-US" sz="1500" b="0" i="0" u="none" strike="noStrike" cap="none" normalizeH="0" baseline="0" dirty="0">
                <a:ln>
                  <a:noFill/>
                </a:ln>
                <a:solidFill>
                  <a:srgbClr val="000000"/>
                </a:solidFill>
                <a:effectLst/>
                <a:latin typeface="Verdana" panose="020B0604030504040204" pitchFamily="34" charset="0"/>
              </a:rPr>
              <a:t/>
            </a:r>
            <a:br>
              <a:rPr kumimoji="0" lang="en-US" sz="1500" b="0" i="0" u="none" strike="noStrike" cap="none" normalizeH="0" baseline="0" dirty="0">
                <a:ln>
                  <a:noFill/>
                </a:ln>
                <a:solidFill>
                  <a:srgbClr val="000000"/>
                </a:solidFill>
                <a:effectLst/>
                <a:latin typeface="Verdana" panose="020B0604030504040204" pitchFamily="34" charset="0"/>
              </a:rPr>
            </a:br>
            <a:r>
              <a:rPr kumimoji="0" lang="en-US" sz="1500" b="0" i="0" u="none" strike="noStrike" cap="none" normalizeH="0" baseline="0" dirty="0">
                <a:ln>
                  <a:noFill/>
                </a:ln>
                <a:solidFill>
                  <a:srgbClr val="000000"/>
                </a:solidFill>
                <a:effectLst/>
                <a:latin typeface="Verdana" panose="020B0604030504040204" pitchFamily="34" charset="0"/>
              </a:rPr>
              <a:t>Total number of workers = 216.</a:t>
            </a:r>
            <a:br>
              <a:rPr kumimoji="0" lang="en-US" sz="1500" b="0" i="0" u="none" strike="noStrike" cap="none" normalizeH="0" baseline="0" dirty="0">
                <a:ln>
                  <a:noFill/>
                </a:ln>
                <a:solidFill>
                  <a:srgbClr val="000000"/>
                </a:solidFill>
                <a:effectLst/>
                <a:latin typeface="Verdana" panose="020B0604030504040204" pitchFamily="34" charset="0"/>
              </a:rPr>
            </a:br>
            <a:r>
              <a:rPr kumimoji="0" lang="en-US" sz="1500" b="0" i="0" u="none" strike="noStrike" cap="none" normalizeH="0" baseline="0" dirty="0">
                <a:ln>
                  <a:noFill/>
                </a:ln>
                <a:solidFill>
                  <a:srgbClr val="000000"/>
                </a:solidFill>
                <a:effectLst/>
                <a:latin typeface="Verdana" panose="020B0604030504040204" pitchFamily="34" charset="0"/>
              </a:rPr>
              <a:t/>
            </a:r>
            <a:br>
              <a:rPr kumimoji="0" lang="en-US" sz="1500" b="0" i="0" u="none" strike="noStrike" cap="none" normalizeH="0" baseline="0" dirty="0">
                <a:ln>
                  <a:noFill/>
                </a:ln>
                <a:solidFill>
                  <a:srgbClr val="000000"/>
                </a:solidFill>
                <a:effectLst/>
                <a:latin typeface="Verdana" panose="020B0604030504040204" pitchFamily="34" charset="0"/>
              </a:rPr>
            </a:br>
            <a:r>
              <a:rPr kumimoji="0" lang="en-US" sz="1500" b="0" i="1" u="none" strike="noStrike" cap="none" normalizeH="0" baseline="0" dirty="0">
                <a:ln>
                  <a:noFill/>
                </a:ln>
                <a:solidFill>
                  <a:srgbClr val="FF0000"/>
                </a:solidFill>
                <a:effectLst/>
                <a:latin typeface="Verdana" panose="020B0604030504040204" pitchFamily="34" charset="0"/>
              </a:rPr>
              <a:t>Central angle for a cadre = </a:t>
            </a:r>
            <a:r>
              <a:rPr kumimoji="0" lang="en-US" sz="1500" b="0" i="0" u="none" strike="noStrike" cap="none" normalizeH="0" baseline="0" dirty="0">
                <a:ln>
                  <a:noFill/>
                </a:ln>
                <a:solidFill>
                  <a:srgbClr val="FF0000"/>
                </a:solidFill>
                <a:effectLst/>
                <a:latin typeface="MathJax_Main-bold"/>
              </a:rPr>
              <a:t>Number of workers in that cadre  </a:t>
            </a:r>
          </a:p>
          <a:p>
            <a:pPr marL="0" marR="0" lvl="0" indent="0" algn="l" defTabSz="914400" rtl="0" eaLnBrk="0" fontAlgn="base" latinLnBrk="0" hangingPunct="0">
              <a:lnSpc>
                <a:spcPct val="100000"/>
              </a:lnSpc>
              <a:spcBef>
                <a:spcPct val="0"/>
              </a:spcBef>
              <a:spcAft>
                <a:spcPct val="0"/>
              </a:spcAft>
              <a:buClrTx/>
              <a:buSzTx/>
              <a:buFontTx/>
              <a:buNone/>
              <a:tabLst/>
            </a:pPr>
            <a:r>
              <a:rPr lang="en-US" sz="1500" dirty="0">
                <a:solidFill>
                  <a:srgbClr val="FF0000"/>
                </a:solidFill>
                <a:latin typeface="MathJax_Main-bold"/>
              </a:rPr>
              <a:t>                                                    </a:t>
            </a:r>
            <a:r>
              <a:rPr kumimoji="0" lang="en-US" sz="1500" b="0" i="0" u="none" strike="noStrike" cap="none" normalizeH="0" baseline="0" dirty="0">
                <a:ln>
                  <a:noFill/>
                </a:ln>
                <a:solidFill>
                  <a:srgbClr val="FF0000"/>
                </a:solidFill>
                <a:effectLst/>
                <a:latin typeface="MathJax_Main-bold"/>
              </a:rPr>
              <a:t>Total number of workers </a:t>
            </a:r>
            <a:r>
              <a:rPr kumimoji="0" lang="en-US" sz="1500" b="0" i="1" u="none" strike="noStrike" cap="none" normalizeH="0" baseline="0" dirty="0">
                <a:ln>
                  <a:noFill/>
                </a:ln>
                <a:solidFill>
                  <a:srgbClr val="FF0000"/>
                </a:solidFill>
                <a:effectLst/>
                <a:latin typeface="Verdana" panose="020B0604030504040204" pitchFamily="34" charset="0"/>
              </a:rPr>
              <a:t>            × 360°</a:t>
            </a:r>
            <a:endParaRPr kumimoji="0" lang="en-US" sz="15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Verdana" panose="020B0604030504040204" pitchFamily="34" charset="0"/>
              </a:rPr>
              <a:t/>
            </a:r>
            <a:br>
              <a:rPr kumimoji="0" lang="en-US" sz="1100" b="0" i="0" u="none" strike="noStrike" cap="none" normalizeH="0" baseline="0" dirty="0">
                <a:ln>
                  <a:noFill/>
                </a:ln>
                <a:solidFill>
                  <a:srgbClr val="000000"/>
                </a:solidFill>
                <a:effectLst/>
                <a:latin typeface="Verdana" panose="020B0604030504040204" pitchFamily="34" charset="0"/>
              </a:rPr>
            </a:br>
            <a:r>
              <a:rPr kumimoji="0" lang="en-US" sz="1100" b="1" i="0" u="none" strike="noStrike" cap="none" normalizeH="0" baseline="0" dirty="0">
                <a:ln>
                  <a:noFill/>
                </a:ln>
                <a:solidFill>
                  <a:srgbClr val="0000FF"/>
                </a:solidFill>
                <a:effectLst/>
                <a:latin typeface="Verdana" panose="020B0604030504040204" pitchFamily="34" charset="0"/>
              </a:rPr>
              <a:t>Calculation of central angles</a:t>
            </a:r>
            <a:r>
              <a:rPr kumimoji="0" lang="en-US" sz="1100" b="0" i="0" u="none" strike="noStrike" cap="none" normalizeH="0" baseline="0" dirty="0">
                <a:ln>
                  <a:noFill/>
                </a:ln>
                <a:solidFill>
                  <a:srgbClr val="000000"/>
                </a:solidFill>
                <a:effectLst/>
                <a:latin typeface="Verdana" panose="020B0604030504040204" pitchFamily="34" charset="0"/>
              </a:rPr>
              <a:t/>
            </a:r>
            <a:br>
              <a:rPr kumimoji="0" lang="en-US" sz="1100" b="0" i="0" u="none" strike="noStrike" cap="none" normalizeH="0" baseline="0" dirty="0">
                <a:ln>
                  <a:noFill/>
                </a:ln>
                <a:solidFill>
                  <a:srgbClr val="000000"/>
                </a:solidFill>
                <a:effectLst/>
                <a:latin typeface="Verdana" panose="020B0604030504040204" pitchFamily="34" charset="0"/>
              </a:rPr>
            </a:br>
            <a:r>
              <a:rPr kumimoji="0" lang="en-US" sz="1100" b="0" i="0" u="none" strike="noStrike" cap="none" normalizeH="0" baseline="0" dirty="0">
                <a:ln>
                  <a:noFill/>
                </a:ln>
                <a:solidFill>
                  <a:srgbClr val="000000"/>
                </a:solidFill>
                <a:effectLst/>
                <a:latin typeface="Verdana" panose="020B0604030504040204" pitchFamily="34" charset="0"/>
              </a:rPr>
              <a:t/>
            </a:r>
            <a:br>
              <a:rPr kumimoji="0" lang="en-US" sz="1100" b="0" i="0" u="none" strike="noStrike" cap="none" normalizeH="0" baseline="0" dirty="0">
                <a:ln>
                  <a:noFill/>
                </a:ln>
                <a:solidFill>
                  <a:srgbClr val="000000"/>
                </a:solidFill>
                <a:effectLst/>
                <a:latin typeface="Verdana" panose="020B0604030504040204" pitchFamily="34" charset="0"/>
              </a:rPr>
            </a:br>
            <a:endParaRPr kumimoji="0" lang="en-US" sz="1800" b="0" i="0" u="none" strike="noStrike" cap="none" normalizeH="0" baseline="0" dirty="0">
              <a:ln>
                <a:noFill/>
              </a:ln>
              <a:solidFill>
                <a:schemeClr val="tx1"/>
              </a:solidFill>
              <a:effectLst/>
              <a:latin typeface="Arial" panose="020B0604020202020204" pitchFamily="34" charset="0"/>
            </a:endParaRPr>
          </a:p>
        </p:txBody>
      </p:sp>
      <p:cxnSp>
        <p:nvCxnSpPr>
          <p:cNvPr id="14" name="Straight Connector 13"/>
          <p:cNvCxnSpPr/>
          <p:nvPr/>
        </p:nvCxnSpPr>
        <p:spPr>
          <a:xfrm flipV="1">
            <a:off x="4018208" y="3087861"/>
            <a:ext cx="2640169" cy="44404"/>
          </a:xfrm>
          <a:prstGeom prst="line">
            <a:avLst/>
          </a:prstGeom>
        </p:spPr>
        <p:style>
          <a:lnRef idx="1">
            <a:schemeClr val="accent2"/>
          </a:lnRef>
          <a:fillRef idx="0">
            <a:schemeClr val="accent2"/>
          </a:fillRef>
          <a:effectRef idx="0">
            <a:schemeClr val="accent2"/>
          </a:effectRef>
          <a:fontRef idx="minor">
            <a:schemeClr val="tx1"/>
          </a:fontRef>
        </p:style>
      </p:cxnSp>
      <p:cxnSp>
        <p:nvCxnSpPr>
          <p:cNvPr id="17" name="Straight Connector 16"/>
          <p:cNvCxnSpPr/>
          <p:nvPr/>
        </p:nvCxnSpPr>
        <p:spPr>
          <a:xfrm flipH="1">
            <a:off x="4468969" y="2640169"/>
            <a:ext cx="12879"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p:txBody>
          <a:bodyPr/>
          <a:lstStyle/>
          <a:p>
            <a:r>
              <a:rPr lang="en-IN" smtClean="0"/>
              <a:t>RDP</a:t>
            </a:r>
            <a:endParaRPr lang="en-IN"/>
          </a:p>
        </p:txBody>
      </p:sp>
      <p:sp>
        <p:nvSpPr>
          <p:cNvPr id="11" name="Slide Number Placeholder 10"/>
          <p:cNvSpPr>
            <a:spLocks noGrp="1"/>
          </p:cNvSpPr>
          <p:nvPr>
            <p:ph type="sldNum" sz="quarter" idx="12"/>
          </p:nvPr>
        </p:nvSpPr>
        <p:spPr/>
        <p:txBody>
          <a:bodyPr/>
          <a:lstStyle/>
          <a:p>
            <a:fld id="{28B54A7E-2395-4D35-824E-25842394C6F0}" type="slidenum">
              <a:rPr lang="en-IN" smtClean="0"/>
              <a:t>33</a:t>
            </a:fld>
            <a:endParaRPr lang="en-IN"/>
          </a:p>
        </p:txBody>
      </p:sp>
    </p:spTree>
    <p:extLst>
      <p:ext uri="{BB962C8B-B14F-4D97-AF65-F5344CB8AC3E}">
        <p14:creationId xmlns:p14="http://schemas.microsoft.com/office/powerpoint/2010/main" val="42921588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34</a:t>
            </a:fld>
            <a:endParaRPr lang="en-IN"/>
          </a:p>
        </p:txBody>
      </p:sp>
      <p:sp>
        <p:nvSpPr>
          <p:cNvPr id="7" name="TextBox 6"/>
          <p:cNvSpPr txBox="1"/>
          <p:nvPr/>
        </p:nvSpPr>
        <p:spPr>
          <a:xfrm>
            <a:off x="1017431" y="321972"/>
            <a:ext cx="10336369" cy="3046988"/>
          </a:xfrm>
          <a:prstGeom prst="rect">
            <a:avLst/>
          </a:prstGeom>
          <a:noFill/>
        </p:spPr>
        <p:txBody>
          <a:bodyPr wrap="square" rtlCol="0">
            <a:spAutoFit/>
          </a:bodyPr>
          <a:lstStyle/>
          <a:p>
            <a:r>
              <a:rPr lang="en-US" sz="1600" b="1" i="1" u="sng" dirty="0">
                <a:latin typeface="Times New Roman" panose="02020603050405020304" pitchFamily="18" charset="0"/>
                <a:cs typeface="Times New Roman" panose="02020603050405020304" pitchFamily="18" charset="0"/>
              </a:rPr>
              <a:t>Steps of construction: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1. Draw a circle of any convenient radius.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2. Draw a horizontal radius of this circle.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3. Draw sectors starting from the horizontal radius with central angles of 125 degree, 100 degree, 60 degree, 45 degree and 30 degree respectively.</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4. Shade the sectors differently using different colors and label them.</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Thus, we obtain the required pie chart, as shown in the given figure.</a:t>
            </a:r>
          </a:p>
        </p:txBody>
      </p:sp>
      <p:pic>
        <p:nvPicPr>
          <p:cNvPr id="8" name="Picture 7"/>
          <p:cNvPicPr>
            <a:picLocks noChangeAspect="1"/>
          </p:cNvPicPr>
          <p:nvPr/>
        </p:nvPicPr>
        <p:blipFill>
          <a:blip r:embed="rId2"/>
          <a:stretch>
            <a:fillRect/>
          </a:stretch>
        </p:blipFill>
        <p:spPr>
          <a:xfrm>
            <a:off x="6924138" y="2832400"/>
            <a:ext cx="5101618" cy="3523950"/>
          </a:xfrm>
          <a:prstGeom prst="rect">
            <a:avLst/>
          </a:prstGeom>
        </p:spPr>
      </p:pic>
    </p:spTree>
    <p:extLst>
      <p:ext uri="{BB962C8B-B14F-4D97-AF65-F5344CB8AC3E}">
        <p14:creationId xmlns:p14="http://schemas.microsoft.com/office/powerpoint/2010/main" val="38671658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971549" y="425984"/>
            <a:ext cx="10812620" cy="1815882"/>
          </a:xfrm>
          <a:prstGeom prst="rect">
            <a:avLst/>
          </a:prstGeom>
          <a:noFill/>
        </p:spPr>
        <p:txBody>
          <a:bodyPr wrap="square" rtlCol="0">
            <a:spAutoFit/>
          </a:bodyPr>
          <a:lstStyle/>
          <a:p>
            <a:pPr algn="l"/>
            <a:r>
              <a:rPr lang="en-US" sz="1600" b="1" dirty="0">
                <a:latin typeface="Times New Roman" panose="02020603050405020304" pitchFamily="18" charset="0"/>
                <a:cs typeface="Times New Roman" panose="02020603050405020304" pitchFamily="18" charset="0"/>
              </a:rPr>
              <a:t>TYPES OF PIE CHART</a:t>
            </a:r>
          </a:p>
          <a:p>
            <a:pPr algn="l"/>
            <a:endParaRPr lang="en-US" sz="1600" b="1" dirty="0">
              <a:latin typeface="Times New Roman" panose="02020603050405020304" pitchFamily="18" charset="0"/>
              <a:cs typeface="Times New Roman" panose="02020603050405020304" pitchFamily="18" charset="0"/>
            </a:endParaRPr>
          </a:p>
          <a:p>
            <a:pPr marL="285750" indent="-285750" algn="l">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2 D PIE CHART </a:t>
            </a:r>
          </a:p>
          <a:p>
            <a:pPr marL="285750" indent="-285750" algn="l">
              <a:buFont typeface="Courier New" panose="02070309020205020404" pitchFamily="49" charset="0"/>
              <a:buChar char="o"/>
            </a:pPr>
            <a:endParaRPr lang="en-US" sz="1600" b="1" dirty="0">
              <a:latin typeface="Times New Roman" panose="02020603050405020304" pitchFamily="18" charset="0"/>
              <a:cs typeface="Times New Roman" panose="02020603050405020304" pitchFamily="18" charset="0"/>
            </a:endParaRPr>
          </a:p>
          <a:p>
            <a:pPr marL="285750" indent="-285750" algn="l">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3 D PIE CHART </a:t>
            </a:r>
          </a:p>
          <a:p>
            <a:pPr marL="285750" indent="-285750" algn="l">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 DOUGHNUT PIE CHART </a:t>
            </a:r>
          </a:p>
        </p:txBody>
      </p:sp>
      <p:sp>
        <p:nvSpPr>
          <p:cNvPr id="8" name="TextBox 7"/>
          <p:cNvSpPr txBox="1"/>
          <p:nvPr/>
        </p:nvSpPr>
        <p:spPr>
          <a:xfrm>
            <a:off x="463639" y="2614411"/>
            <a:ext cx="11500834" cy="1815882"/>
          </a:xfrm>
          <a:prstGeom prst="rect">
            <a:avLst/>
          </a:prstGeom>
          <a:noFill/>
        </p:spPr>
        <p:txBody>
          <a:bodyPr wrap="square" rtlCol="0">
            <a:spAutoFit/>
          </a:bodyPr>
          <a:lstStyle/>
          <a:p>
            <a:pPr marL="342900" indent="-342900" algn="l">
              <a:buAutoNum type="alphaUcPeriod"/>
            </a:pPr>
            <a:r>
              <a:rPr lang="en-US" sz="1600" u="sng" dirty="0">
                <a:latin typeface="Times New Roman" panose="02020603050405020304" pitchFamily="18" charset="0"/>
                <a:cs typeface="Times New Roman" panose="02020603050405020304" pitchFamily="18" charset="0"/>
              </a:rPr>
              <a:t>2 DIMENSIONAL  PIE CHART </a:t>
            </a:r>
          </a:p>
          <a:p>
            <a:pPr marL="342900" indent="-342900" algn="l">
              <a:buAutoNum type="alphaUcPeriod"/>
            </a:pPr>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pie 2D chart comprises of a circle that is divided into sectors, each representing a proportion of the summation of all values in a dataset. </a:t>
            </a:r>
            <a:r>
              <a:rPr lang="en-US" sz="1600" i="1" dirty="0">
                <a:latin typeface="Times New Roman" panose="02020603050405020304" pitchFamily="18" charset="0"/>
                <a:cs typeface="Times New Roman" panose="02020603050405020304" pitchFamily="18" charset="0"/>
              </a:rPr>
              <a:t>The chart is useful in depicting the share of constituents as part of the whole. The magnitude of the dependent variable is proportional to the length of the arc on the circumference of the graph. Radial lines are used to connect the arcs to the center of the circle, thus dividing the pie into slices. </a:t>
            </a:r>
            <a:r>
              <a:rPr lang="en-US" sz="1600" dirty="0">
                <a:latin typeface="Times New Roman" panose="02020603050405020304" pitchFamily="18" charset="0"/>
                <a:cs typeface="Times New Roman" panose="02020603050405020304" pitchFamily="18" charset="0"/>
              </a:rPr>
              <a:t>It is used to show the percentage split or contribution of for instance split of sales by product category, or market share of brands in a particular industry.</a:t>
            </a:r>
          </a:p>
        </p:txBody>
      </p:sp>
      <p:pic>
        <p:nvPicPr>
          <p:cNvPr id="9" name="Picture 8"/>
          <p:cNvPicPr>
            <a:picLocks noChangeAspect="1"/>
          </p:cNvPicPr>
          <p:nvPr/>
        </p:nvPicPr>
        <p:blipFill>
          <a:blip r:embed="rId2"/>
          <a:stretch>
            <a:fillRect/>
          </a:stretch>
        </p:blipFill>
        <p:spPr>
          <a:xfrm>
            <a:off x="4413972" y="4568827"/>
            <a:ext cx="2914300" cy="2247731"/>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35</a:t>
            </a:fld>
            <a:endParaRPr lang="en-IN"/>
          </a:p>
        </p:txBody>
      </p:sp>
    </p:spTree>
    <p:extLst>
      <p:ext uri="{BB962C8B-B14F-4D97-AF65-F5344CB8AC3E}">
        <p14:creationId xmlns:p14="http://schemas.microsoft.com/office/powerpoint/2010/main" val="14185991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25984"/>
            <a:ext cx="10864136" cy="230832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B. </a:t>
            </a:r>
            <a:r>
              <a:rPr lang="en-US" sz="1600" i="1" u="sng" dirty="0">
                <a:latin typeface="Times New Roman" panose="02020603050405020304" pitchFamily="18" charset="0"/>
                <a:cs typeface="Times New Roman" panose="02020603050405020304" pitchFamily="18" charset="0"/>
              </a:rPr>
              <a:t>3 DIMENSIONAL PIE CHART </a:t>
            </a:r>
          </a:p>
          <a:p>
            <a:pPr marL="342900" indent="-342900">
              <a:buAutoNum type="alphaUcPeriod" startAt="2"/>
            </a:pPr>
            <a:endParaRPr lang="en-US" sz="1600" i="1" u="sng"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3D Pie Chart is a simple Pie Chart with a 3D feature enabled. As 3D charts are becoming more and more popular, our charts have this feature and can be turned from flat into 3D easily, but we recommend you to use this feature carefully as using 3D might affect the perception of information.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Pie Charts are circular charts, each of which sectors represents a proportion of the whole. Note that there can be no zero or negative values and Pies are not reliable for displaying a big array of data – it’s recommended to have no more than seven points in a Pie.</a:t>
            </a:r>
          </a:p>
        </p:txBody>
      </p:sp>
      <p:pic>
        <p:nvPicPr>
          <p:cNvPr id="6" name="Picture 5"/>
          <p:cNvPicPr>
            <a:picLocks noChangeAspect="1"/>
          </p:cNvPicPr>
          <p:nvPr/>
        </p:nvPicPr>
        <p:blipFill rotWithShape="1">
          <a:blip r:embed="rId2"/>
          <a:srcRect l="31555" t="44146" r="32019" b="15009"/>
          <a:stretch/>
        </p:blipFill>
        <p:spPr>
          <a:xfrm>
            <a:off x="2951510" y="2575802"/>
            <a:ext cx="6279454" cy="3958790"/>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36</a:t>
            </a:fld>
            <a:endParaRPr lang="en-IN"/>
          </a:p>
        </p:txBody>
      </p:sp>
    </p:spTree>
    <p:extLst>
      <p:ext uri="{BB962C8B-B14F-4D97-AF65-F5344CB8AC3E}">
        <p14:creationId xmlns:p14="http://schemas.microsoft.com/office/powerpoint/2010/main" val="11071988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068946" y="425984"/>
            <a:ext cx="10985679" cy="1323439"/>
          </a:xfrm>
          <a:prstGeom prst="rect">
            <a:avLst/>
          </a:prstGeom>
          <a:noFill/>
        </p:spPr>
        <p:txBody>
          <a:bodyPr wrap="square" rtlCol="0">
            <a:spAutoFit/>
          </a:bodyPr>
          <a:lstStyle/>
          <a:p>
            <a:r>
              <a:rPr lang="en-US" sz="1600" u="sng" dirty="0">
                <a:latin typeface="Times New Roman" panose="02020603050405020304" pitchFamily="18" charset="0"/>
                <a:cs typeface="Times New Roman" panose="02020603050405020304" pitchFamily="18" charset="0"/>
              </a:rPr>
              <a:t>C. </a:t>
            </a:r>
            <a:r>
              <a:rPr lang="en-US" sz="1600" i="1" u="sng" dirty="0">
                <a:latin typeface="Times New Roman" panose="02020603050405020304" pitchFamily="18" charset="0"/>
                <a:cs typeface="Times New Roman" panose="02020603050405020304" pitchFamily="18" charset="0"/>
              </a:rPr>
              <a:t>Doughnut Pie chart </a:t>
            </a:r>
          </a:p>
          <a:p>
            <a:endParaRPr lang="en-US" sz="1600" i="1" u="sng"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 doughnut plot (aka donut plot) is simply a pie chart with a central circle removed. For the most part, there aren’t significant differences in readability between a pie chart and donut chart, so the choice of a doughnut over a standard circle is mostly that of aesthetic. One small boon for the ring shape is that the central area can be used for additional information or to report statistics.</a:t>
            </a:r>
          </a:p>
        </p:txBody>
      </p:sp>
      <p:pic>
        <p:nvPicPr>
          <p:cNvPr id="6" name="Picture 5"/>
          <p:cNvPicPr>
            <a:picLocks noChangeAspect="1"/>
          </p:cNvPicPr>
          <p:nvPr/>
        </p:nvPicPr>
        <p:blipFill rotWithShape="1">
          <a:blip r:embed="rId2"/>
          <a:srcRect b="16581"/>
          <a:stretch/>
        </p:blipFill>
        <p:spPr>
          <a:xfrm>
            <a:off x="2305318" y="1762932"/>
            <a:ext cx="6684136" cy="4952986"/>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37</a:t>
            </a:fld>
            <a:endParaRPr lang="en-IN"/>
          </a:p>
        </p:txBody>
      </p:sp>
    </p:spTree>
    <p:extLst>
      <p:ext uri="{BB962C8B-B14F-4D97-AF65-F5344CB8AC3E}">
        <p14:creationId xmlns:p14="http://schemas.microsoft.com/office/powerpoint/2010/main" val="31415872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25984"/>
            <a:ext cx="10515600" cy="1815882"/>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OVERVIEW OF PIE CHAET </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 pie chart is a two-dimensional circle, at its most basic, divided into a few slices. As a whole, the chart represents the sum of all its data; individual slices represents a percentage of the whole. </a:t>
            </a:r>
            <a:r>
              <a:rPr lang="en-US" sz="1600" i="1" u="sng" dirty="0">
                <a:latin typeface="Times New Roman" panose="02020603050405020304" pitchFamily="18" charset="0"/>
                <a:cs typeface="Times New Roman" panose="02020603050405020304" pitchFamily="18" charset="0"/>
              </a:rPr>
              <a:t>For example, if you create a pie chart which shows product line performance, your pie chart will simply have two halves, when you have two lines that each account for 50 percent of turnover. The most prominent effects such as three-dimensional charting, dragging slices, slice pivoting of charts adds more visually appealing.</a:t>
            </a:r>
          </a:p>
        </p:txBody>
      </p:sp>
      <p:pic>
        <p:nvPicPr>
          <p:cNvPr id="6" name="Picture 5"/>
          <p:cNvPicPr>
            <a:picLocks noChangeAspect="1"/>
          </p:cNvPicPr>
          <p:nvPr/>
        </p:nvPicPr>
        <p:blipFill rotWithShape="1">
          <a:blip r:embed="rId2"/>
          <a:srcRect l="17006" t="25836" r="40234" b="25119"/>
          <a:stretch/>
        </p:blipFill>
        <p:spPr>
          <a:xfrm>
            <a:off x="6375913" y="2262156"/>
            <a:ext cx="5563674" cy="3587781"/>
          </a:xfrm>
          <a:prstGeom prst="rect">
            <a:avLst/>
          </a:prstGeom>
        </p:spPr>
      </p:pic>
      <p:sp>
        <p:nvSpPr>
          <p:cNvPr id="7" name="TextBox 6"/>
          <p:cNvSpPr txBox="1"/>
          <p:nvPr/>
        </p:nvSpPr>
        <p:spPr>
          <a:xfrm>
            <a:off x="485775" y="2262156"/>
            <a:ext cx="5605462" cy="3539430"/>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Advantages</a:t>
            </a:r>
          </a:p>
          <a:p>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Display relative proportions of multiple classes of data</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Size of the circle can be made proportional to the total quantity it represents</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Summarize a large data set in visual form</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Be visually simpler than other types of graphs</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Permit a visual check of the reasonableness or accuracy of calculations</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38</a:t>
            </a:fld>
            <a:endParaRPr lang="en-IN"/>
          </a:p>
        </p:txBody>
      </p:sp>
    </p:spTree>
    <p:extLst>
      <p:ext uri="{BB962C8B-B14F-4D97-AF65-F5344CB8AC3E}">
        <p14:creationId xmlns:p14="http://schemas.microsoft.com/office/powerpoint/2010/main" val="7043270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25984"/>
            <a:ext cx="10889893" cy="3046988"/>
          </a:xfrm>
          <a:prstGeom prst="rect">
            <a:avLst/>
          </a:prstGeom>
          <a:noFill/>
        </p:spPr>
        <p:txBody>
          <a:bodyPr wrap="square" rtlCol="0">
            <a:spAutoFit/>
          </a:bodyPr>
          <a:lstStyle/>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A pie chart presents data as a simple and easy-to-understand picture.</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 It can be an effective communication tool for even an uninformed audience, because it represents data visually as a fractional part of a whole.</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 Readers or audiences see a data comparison at a glance, enabling them to make an immediate analysis or to understand information quickly. </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This type of data visualization chart removes the need for readers to examine or measure underlying numbers themselves, so it's a good way of presenting data that might otherwise appear in a table. </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You can also manipulate pieces of data in the pie circle to emphasize points you want to make.</a:t>
            </a:r>
          </a:p>
        </p:txBody>
      </p:sp>
      <p:pic>
        <p:nvPicPr>
          <p:cNvPr id="6" name="Picture 5"/>
          <p:cNvPicPr>
            <a:picLocks noChangeAspect="1"/>
          </p:cNvPicPr>
          <p:nvPr/>
        </p:nvPicPr>
        <p:blipFill>
          <a:blip r:embed="rId2"/>
          <a:stretch>
            <a:fillRect/>
          </a:stretch>
        </p:blipFill>
        <p:spPr>
          <a:xfrm>
            <a:off x="3251109" y="3652604"/>
            <a:ext cx="4751231" cy="2705562"/>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39</a:t>
            </a:fld>
            <a:endParaRPr lang="en-IN"/>
          </a:p>
        </p:txBody>
      </p:sp>
    </p:spTree>
    <p:extLst>
      <p:ext uri="{BB962C8B-B14F-4D97-AF65-F5344CB8AC3E}">
        <p14:creationId xmlns:p14="http://schemas.microsoft.com/office/powerpoint/2010/main" val="32536195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25984"/>
            <a:ext cx="11031561" cy="2800767"/>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The diagrams and plots that we will be concerned with in our discussion of statistical methods can be placed broadly into two categories:</a:t>
            </a:r>
          </a:p>
          <a:p>
            <a:endParaRPr lang="en-US" sz="1600"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1. </a:t>
            </a:r>
            <a:r>
              <a:rPr lang="en-US" sz="1600" u="sng" dirty="0">
                <a:latin typeface="Times New Roman" panose="02020603050405020304" pitchFamily="18" charset="0"/>
                <a:cs typeface="Times New Roman" panose="02020603050405020304" pitchFamily="18" charset="0"/>
              </a:rPr>
              <a:t>Descriptive plots </a:t>
            </a:r>
            <a:r>
              <a:rPr lang="en-US" sz="1600" dirty="0">
                <a:latin typeface="Times New Roman" panose="02020603050405020304" pitchFamily="18" charset="0"/>
                <a:cs typeface="Times New Roman" panose="02020603050405020304" pitchFamily="18" charset="0"/>
              </a:rPr>
              <a:t>are those whose purpose is to transmit information. These include diagrams describing data distributions such as histograms and cumulative distribution plots , Bar charts and pie charts are examples of popular modes of communicating survey data or product comparisons.</a:t>
            </a:r>
          </a:p>
          <a:p>
            <a:pPr algn="just"/>
            <a:endParaRPr lang="en-US" sz="1600"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2</a:t>
            </a:r>
            <a:r>
              <a:rPr lang="en-US" sz="1600" u="sng" dirty="0">
                <a:latin typeface="Times New Roman" panose="02020603050405020304" pitchFamily="18" charset="0"/>
                <a:cs typeface="Times New Roman" panose="02020603050405020304" pitchFamily="18" charset="0"/>
              </a:rPr>
              <a:t>. Plots that describe relationships between variables usually show an underlying</a:t>
            </a:r>
            <a:r>
              <a:rPr lang="en-US" sz="1600" dirty="0">
                <a:latin typeface="Times New Roman" panose="02020603050405020304" pitchFamily="18" charset="0"/>
                <a:cs typeface="Times New Roman" panose="02020603050405020304" pitchFamily="18" charset="0"/>
              </a:rPr>
              <a:t>, but unknown analytic relationship between the variables that we wish to describe and understand. These relationships can range from relatively simple to very complex, and may involve only two variables or many variables. One of the simplest relationships, but probably the one with greatest practical application, is the straight-line relationship between two variables.</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24636" y="3387521"/>
            <a:ext cx="6409605" cy="2921664"/>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4</a:t>
            </a:fld>
            <a:endParaRPr lang="en-IN"/>
          </a:p>
        </p:txBody>
      </p:sp>
    </p:spTree>
    <p:extLst>
      <p:ext uri="{BB962C8B-B14F-4D97-AF65-F5344CB8AC3E}">
        <p14:creationId xmlns:p14="http://schemas.microsoft.com/office/powerpoint/2010/main" val="27967205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056939" y="594235"/>
            <a:ext cx="10882648" cy="5016758"/>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Disadvantages</a:t>
            </a:r>
          </a:p>
          <a:p>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Do not easily reveal exact values.</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Many pie charts may be needed to show changes over time.</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Fail to reveal key assumptions, causes, effects, or patterns.</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Be easily manipulated to yield false impressions.</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A pie chart becomes less effective if it uses too many pieces of data</a:t>
            </a:r>
            <a:r>
              <a:rPr lang="en-US" sz="1600" b="1" i="1" u="sng" dirty="0">
                <a:latin typeface="Times New Roman" panose="02020603050405020304" pitchFamily="18" charset="0"/>
                <a:cs typeface="Times New Roman" panose="02020603050405020304" pitchFamily="18" charset="0"/>
              </a:rPr>
              <a:t>. For example, a chart with four slices is easy to read; one with more than 10 becomes less so, especially if it contains many similarly sized slices. </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Adding data labels and numbers may not help here, as they themselves may become crowded and hard to read. This kind of chart only represents one data set – you'd need a series of pie charts to compare multiple sets. This may make it more difficult for readers to analyze and assimilate information quickly.</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 Comparing data slices in a circle also has its problems, because the reader has to factor in angles and compare non-adjacent slices. Data manipulation within the chart's design may lead readers to draw inaccurate conclusions or to make decisions based on visual impact rather than data analysis.</a:t>
            </a:r>
          </a:p>
        </p:txBody>
      </p:sp>
      <p:pic>
        <p:nvPicPr>
          <p:cNvPr id="6" name="Picture 5"/>
          <p:cNvPicPr>
            <a:picLocks noChangeAspect="1"/>
          </p:cNvPicPr>
          <p:nvPr/>
        </p:nvPicPr>
        <p:blipFill rotWithShape="1">
          <a:blip r:embed="rId2"/>
          <a:srcRect l="29280" t="37104" r="32810" b="31015"/>
          <a:stretch/>
        </p:blipFill>
        <p:spPr>
          <a:xfrm>
            <a:off x="6329362" y="445118"/>
            <a:ext cx="4932608" cy="2332213"/>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40</a:t>
            </a:fld>
            <a:endParaRPr lang="en-IN"/>
          </a:p>
        </p:txBody>
      </p:sp>
    </p:spTree>
    <p:extLst>
      <p:ext uri="{BB962C8B-B14F-4D97-AF65-F5344CB8AC3E}">
        <p14:creationId xmlns:p14="http://schemas.microsoft.com/office/powerpoint/2010/main" val="34369919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8" y="425984"/>
            <a:ext cx="10980045" cy="578163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1600"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Rectangle 4"/>
          <p:cNvSpPr/>
          <p:nvPr/>
        </p:nvSpPr>
        <p:spPr>
          <a:xfrm>
            <a:off x="971548" y="914399"/>
            <a:ext cx="10715628" cy="2800767"/>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Uses of a Pie Charts</a:t>
            </a:r>
          </a:p>
          <a:p>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At its most basic, a pie chart is a two-dimensional circle divided into a few slices. </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The chart as a whole represents the sum of all its data; individual slices show each piece of data as a percentage of the whole. If you create a pie chart showing product line performance, for example, and you have two lines that each account for 50 percent of turnover, your pie chart will simply have two halves.</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 If there were a 75/25 split, the bigger line would take up three quarters of the chart, leaving one quarter for the other. Effects such as three-dimensional charting, slice pivoting and dragging slices out of the circle adds emphasis to individual data sets and makes charts more visually appealing</a:t>
            </a:r>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41</a:t>
            </a:fld>
            <a:endParaRPr lang="en-IN"/>
          </a:p>
        </p:txBody>
      </p:sp>
    </p:spTree>
    <p:extLst>
      <p:ext uri="{BB962C8B-B14F-4D97-AF65-F5344CB8AC3E}">
        <p14:creationId xmlns:p14="http://schemas.microsoft.com/office/powerpoint/2010/main" val="10781441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Rectangle 4"/>
          <p:cNvSpPr/>
          <p:nvPr/>
        </p:nvSpPr>
        <p:spPr>
          <a:xfrm>
            <a:off x="971549" y="453033"/>
            <a:ext cx="10877014" cy="2554545"/>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SCATTER PLOTS (CORRELATION DIAGRAMS) </a:t>
            </a:r>
          </a:p>
          <a:p>
            <a:endParaRPr lang="en-US" sz="1600" b="1"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Scatter plots (also called correlation diagrams or scatter diagrams) at this time. This type of plot or diagram is commonly used when presenting results of experiments</a:t>
            </a:r>
            <a:r>
              <a:rPr lang="en-US" sz="1600" b="1" i="1" u="sng" dirty="0">
                <a:latin typeface="Times New Roman" panose="02020603050405020304" pitchFamily="18" charset="0"/>
                <a:cs typeface="Times New Roman" panose="02020603050405020304" pitchFamily="18" charset="0"/>
              </a:rPr>
              <a:t>. A scatter diagram is a graphic representation of the relationship between two variables. Scatter diagrams help teams identify and understand cause-effect relationships</a:t>
            </a:r>
            <a:r>
              <a:rPr lang="en-US" sz="1600" dirty="0">
                <a:latin typeface="Times New Roman" panose="02020603050405020304" pitchFamily="18" charset="0"/>
                <a:cs typeface="Times New Roman" panose="02020603050405020304" pitchFamily="18" charset="0"/>
              </a:rPr>
              <a:t>.</a:t>
            </a:r>
          </a:p>
          <a:p>
            <a:pPr algn="just"/>
            <a:endParaRPr lang="en-US" sz="1600"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A typical scatter plot is illustrated in Figure .Data are collected in pairs (X and Y) with the objective of demonstrating a trend or relationship (or lack of relationship) between the X and Y variables. Usually, we are interested in showing a linear relationship between the variables (i.e., a straight line). For example, one may be interested in demonstrating a relationship (or</a:t>
            </a:r>
          </a:p>
          <a:p>
            <a:pPr algn="just"/>
            <a:r>
              <a:rPr lang="en-US" sz="1600" dirty="0">
                <a:latin typeface="Times New Roman" panose="02020603050405020304" pitchFamily="18" charset="0"/>
                <a:cs typeface="Times New Roman" panose="02020603050405020304" pitchFamily="18" charset="0"/>
              </a:rPr>
              <a:t>correlation) between time to 80% dissolution of various tablet formulations of a particular drug.</a:t>
            </a:r>
          </a:p>
        </p:txBody>
      </p:sp>
      <p:sp>
        <p:nvSpPr>
          <p:cNvPr id="7" name="TextBox 6"/>
          <p:cNvSpPr txBox="1"/>
          <p:nvPr/>
        </p:nvSpPr>
        <p:spPr>
          <a:xfrm>
            <a:off x="5667039" y="455228"/>
            <a:ext cx="6610370" cy="33855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A graph of plotted points that show the relationship between two sets of data.</a:t>
            </a:r>
          </a:p>
        </p:txBody>
      </p:sp>
      <p:pic>
        <p:nvPicPr>
          <p:cNvPr id="9" name="Picture 8"/>
          <p:cNvPicPr>
            <a:picLocks noChangeAspect="1"/>
          </p:cNvPicPr>
          <p:nvPr/>
        </p:nvPicPr>
        <p:blipFill rotWithShape="1">
          <a:blip r:embed="rId2"/>
          <a:srcRect l="21855" t="52905" r="60129" b="18643"/>
          <a:stretch/>
        </p:blipFill>
        <p:spPr>
          <a:xfrm>
            <a:off x="1530712" y="3128194"/>
            <a:ext cx="5526245" cy="3729805"/>
          </a:xfrm>
          <a:prstGeom prst="rect">
            <a:avLst/>
          </a:prstGeom>
        </p:spPr>
      </p:pic>
      <p:sp>
        <p:nvSpPr>
          <p:cNvPr id="13" name="TextBox 12"/>
          <p:cNvSpPr txBox="1"/>
          <p:nvPr/>
        </p:nvSpPr>
        <p:spPr>
          <a:xfrm>
            <a:off x="7890940" y="5851405"/>
            <a:ext cx="4386469" cy="646331"/>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In this example, each dot represents one person's weight versus their height.</a:t>
            </a:r>
          </a:p>
        </p:txBody>
      </p:sp>
      <p:sp>
        <p:nvSpPr>
          <p:cNvPr id="6" name="Footer Placeholder 5"/>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42</a:t>
            </a:fld>
            <a:endParaRPr lang="en-IN"/>
          </a:p>
        </p:txBody>
      </p:sp>
    </p:spTree>
    <p:extLst>
      <p:ext uri="{BB962C8B-B14F-4D97-AF65-F5344CB8AC3E}">
        <p14:creationId xmlns:p14="http://schemas.microsoft.com/office/powerpoint/2010/main" val="14368900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086678" y="425984"/>
            <a:ext cx="10893287" cy="830997"/>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and the fraction of the dose absorbed when human subjects take the various tablets. The data plotted in Figure  show pictorially that as dissolution increases (i.e., the time to 80% dissolution decreases) in vivo absorption increases. Scatter plots involve data pairs, X and Y, both of which are variable. In this example, dissolution time and fraction absorbed are both random variables.</a:t>
            </a:r>
          </a:p>
        </p:txBody>
      </p:sp>
      <p:pic>
        <p:nvPicPr>
          <p:cNvPr id="6" name="Picture 5"/>
          <p:cNvPicPr>
            <a:picLocks noChangeAspect="1"/>
          </p:cNvPicPr>
          <p:nvPr/>
        </p:nvPicPr>
        <p:blipFill rotWithShape="1">
          <a:blip r:embed="rId2"/>
          <a:srcRect l="10787" t="24184" r="26879" b="32745"/>
          <a:stretch/>
        </p:blipFill>
        <p:spPr>
          <a:xfrm>
            <a:off x="0" y="1543049"/>
            <a:ext cx="12182475" cy="4843621"/>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43</a:t>
            </a:fld>
            <a:endParaRPr lang="en-IN"/>
          </a:p>
        </p:txBody>
      </p:sp>
    </p:spTree>
    <p:extLst>
      <p:ext uri="{BB962C8B-B14F-4D97-AF65-F5344CB8AC3E}">
        <p14:creationId xmlns:p14="http://schemas.microsoft.com/office/powerpoint/2010/main" val="34385893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25984"/>
            <a:ext cx="10992924" cy="830997"/>
          </a:xfrm>
          <a:prstGeom prst="rect">
            <a:avLst/>
          </a:prstGeom>
          <a:noFill/>
        </p:spPr>
        <p:txBody>
          <a:bodyPr wrap="square" rtlCol="0">
            <a:spAutoFit/>
          </a:bodyPr>
          <a:lstStyle/>
          <a:p>
            <a:pPr algn="l"/>
            <a:r>
              <a:rPr lang="en-US" sz="1600" b="1" dirty="0">
                <a:latin typeface="Times New Roman" panose="02020603050405020304" pitchFamily="18" charset="0"/>
                <a:cs typeface="Times New Roman" panose="02020603050405020304" pitchFamily="18" charset="0"/>
              </a:rPr>
              <a:t>CONSTRUCTION AND LABELLING OF SCATTER PLOTS </a:t>
            </a:r>
          </a:p>
          <a:p>
            <a:pPr algn="l"/>
            <a:endParaRPr lang="en-US" sz="1600" b="1" dirty="0">
              <a:latin typeface="Times New Roman" panose="02020603050405020304" pitchFamily="18" charset="0"/>
              <a:cs typeface="Times New Roman" panose="02020603050405020304" pitchFamily="18" charset="0"/>
            </a:endParaRPr>
          </a:p>
          <a:p>
            <a:pPr algn="l"/>
            <a:endParaRPr lang="en-US" sz="1600" dirty="0">
              <a:latin typeface="Times New Roman" panose="02020603050405020304" pitchFamily="18"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76406137"/>
              </p:ext>
            </p:extLst>
          </p:nvPr>
        </p:nvGraphicFramePr>
        <p:xfrm>
          <a:off x="971549" y="1157548"/>
          <a:ext cx="1681500" cy="2595880"/>
        </p:xfrm>
        <a:graphic>
          <a:graphicData uri="http://schemas.openxmlformats.org/drawingml/2006/table">
            <a:tbl>
              <a:tblPr firstRow="1" bandRow="1">
                <a:tableStyleId>{5940675A-B579-460E-94D1-54222C63F5DA}</a:tableStyleId>
              </a:tblPr>
              <a:tblGrid>
                <a:gridCol w="840750">
                  <a:extLst>
                    <a:ext uri="{9D8B030D-6E8A-4147-A177-3AD203B41FA5}">
                      <a16:colId xmlns="" xmlns:a16="http://schemas.microsoft.com/office/drawing/2014/main" val="20000"/>
                    </a:ext>
                  </a:extLst>
                </a:gridCol>
                <a:gridCol w="840750">
                  <a:extLst>
                    <a:ext uri="{9D8B030D-6E8A-4147-A177-3AD203B41FA5}">
                      <a16:colId xmlns="" xmlns:a16="http://schemas.microsoft.com/office/drawing/2014/main" val="20001"/>
                    </a:ext>
                  </a:extLst>
                </a:gridCol>
              </a:tblGrid>
              <a:tr h="370840">
                <a:tc>
                  <a:txBody>
                    <a:bodyPr/>
                    <a:lstStyle/>
                    <a:p>
                      <a:pPr algn="l" fontAlgn="base"/>
                      <a:r>
                        <a:rPr lang="en-US" sz="1600" b="1" cap="all" dirty="0">
                          <a:solidFill>
                            <a:srgbClr val="666666"/>
                          </a:solidFill>
                          <a:effectLst/>
                          <a:latin typeface="Times New Roman" panose="02020603050405020304" pitchFamily="18" charset="0"/>
                          <a:cs typeface="Times New Roman" panose="02020603050405020304" pitchFamily="18" charset="0"/>
                        </a:rPr>
                        <a:t>X</a:t>
                      </a:r>
                    </a:p>
                  </a:txBody>
                  <a:tcPr anchor="ctr"/>
                </a:tc>
                <a:tc>
                  <a:txBody>
                    <a:bodyPr/>
                    <a:lstStyle/>
                    <a:p>
                      <a:pPr algn="l" fontAlgn="base"/>
                      <a:r>
                        <a:rPr lang="en-US" sz="1600" b="1" cap="all" dirty="0">
                          <a:solidFill>
                            <a:srgbClr val="666666"/>
                          </a:solidFill>
                          <a:effectLst/>
                          <a:latin typeface="Times New Roman" panose="02020603050405020304" pitchFamily="18" charset="0"/>
                          <a:cs typeface="Times New Roman" panose="02020603050405020304" pitchFamily="18" charset="0"/>
                        </a:rPr>
                        <a:t>Y</a:t>
                      </a:r>
                    </a:p>
                  </a:txBody>
                  <a:tcPr anchor="ctr"/>
                </a:tc>
                <a:extLst>
                  <a:ext uri="{0D108BD9-81ED-4DB2-BD59-A6C34878D82A}">
                    <a16:rowId xmlns="" xmlns:a16="http://schemas.microsoft.com/office/drawing/2014/main" val="10000"/>
                  </a:ext>
                </a:extLst>
              </a:tr>
              <a:tr h="370840">
                <a:tc>
                  <a:txBody>
                    <a:bodyPr/>
                    <a:lstStyle/>
                    <a:p>
                      <a:pPr algn="l" fontAlgn="base"/>
                      <a:r>
                        <a:rPr lang="en-US" sz="1600" b="0">
                          <a:effectLst/>
                          <a:latin typeface="Times New Roman" panose="02020603050405020304" pitchFamily="18" charset="0"/>
                          <a:cs typeface="Times New Roman" panose="02020603050405020304" pitchFamily="18" charset="0"/>
                        </a:rPr>
                        <a:t>3</a:t>
                      </a:r>
                    </a:p>
                  </a:txBody>
                  <a:tcPr marR="95250" marT="57150" marB="57150" anchor="ctr"/>
                </a:tc>
                <a:tc>
                  <a:txBody>
                    <a:bodyPr/>
                    <a:lstStyle/>
                    <a:p>
                      <a:pPr algn="l" fontAlgn="base"/>
                      <a:r>
                        <a:rPr lang="en-US" sz="1600" b="0">
                          <a:effectLst/>
                          <a:latin typeface="Times New Roman" panose="02020603050405020304" pitchFamily="18" charset="0"/>
                          <a:cs typeface="Times New Roman" panose="02020603050405020304" pitchFamily="18" charset="0"/>
                        </a:rPr>
                        <a:t>25</a:t>
                      </a:r>
                    </a:p>
                  </a:txBody>
                  <a:tcPr marR="95250" marT="57150" marB="57150" anchor="ctr"/>
                </a:tc>
                <a:extLst>
                  <a:ext uri="{0D108BD9-81ED-4DB2-BD59-A6C34878D82A}">
                    <a16:rowId xmlns="" xmlns:a16="http://schemas.microsoft.com/office/drawing/2014/main" val="10001"/>
                  </a:ext>
                </a:extLst>
              </a:tr>
              <a:tr h="370840">
                <a:tc>
                  <a:txBody>
                    <a:bodyPr/>
                    <a:lstStyle/>
                    <a:p>
                      <a:pPr algn="l" fontAlgn="base"/>
                      <a:r>
                        <a:rPr lang="en-US" sz="1600" b="0">
                          <a:effectLst/>
                          <a:latin typeface="Times New Roman" panose="02020603050405020304" pitchFamily="18" charset="0"/>
                          <a:cs typeface="Times New Roman" panose="02020603050405020304" pitchFamily="18" charset="0"/>
                        </a:rPr>
                        <a:t>4.1</a:t>
                      </a:r>
                    </a:p>
                  </a:txBody>
                  <a:tcPr marR="95250" marT="57150" marB="57150" anchor="ctr"/>
                </a:tc>
                <a:tc>
                  <a:txBody>
                    <a:bodyPr/>
                    <a:lstStyle/>
                    <a:p>
                      <a:pPr algn="l" fontAlgn="base"/>
                      <a:r>
                        <a:rPr lang="en-US" sz="1600" b="0">
                          <a:effectLst/>
                          <a:latin typeface="Times New Roman" panose="02020603050405020304" pitchFamily="18" charset="0"/>
                          <a:cs typeface="Times New Roman" panose="02020603050405020304" pitchFamily="18" charset="0"/>
                        </a:rPr>
                        <a:t>25</a:t>
                      </a:r>
                    </a:p>
                  </a:txBody>
                  <a:tcPr marR="95250" marT="57150" marB="57150" anchor="ctr"/>
                </a:tc>
                <a:extLst>
                  <a:ext uri="{0D108BD9-81ED-4DB2-BD59-A6C34878D82A}">
                    <a16:rowId xmlns="" xmlns:a16="http://schemas.microsoft.com/office/drawing/2014/main" val="10002"/>
                  </a:ext>
                </a:extLst>
              </a:tr>
              <a:tr h="370840">
                <a:tc>
                  <a:txBody>
                    <a:bodyPr/>
                    <a:lstStyle/>
                    <a:p>
                      <a:pPr algn="l" fontAlgn="base"/>
                      <a:r>
                        <a:rPr lang="en-US" sz="1600" b="0">
                          <a:effectLst/>
                          <a:latin typeface="Times New Roman" panose="02020603050405020304" pitchFamily="18" charset="0"/>
                          <a:cs typeface="Times New Roman" panose="02020603050405020304" pitchFamily="18" charset="0"/>
                        </a:rPr>
                        <a:t>5</a:t>
                      </a:r>
                    </a:p>
                  </a:txBody>
                  <a:tcPr marR="95250" marT="57150" marB="57150" anchor="ctr"/>
                </a:tc>
                <a:tc>
                  <a:txBody>
                    <a:bodyPr/>
                    <a:lstStyle/>
                    <a:p>
                      <a:pPr algn="l" fontAlgn="base"/>
                      <a:r>
                        <a:rPr lang="en-US" sz="1600" b="0">
                          <a:effectLst/>
                          <a:latin typeface="Times New Roman" panose="02020603050405020304" pitchFamily="18" charset="0"/>
                          <a:cs typeface="Times New Roman" panose="02020603050405020304" pitchFamily="18" charset="0"/>
                        </a:rPr>
                        <a:t>30</a:t>
                      </a:r>
                    </a:p>
                  </a:txBody>
                  <a:tcPr marR="95250" marT="57150" marB="57150" anchor="ctr"/>
                </a:tc>
                <a:extLst>
                  <a:ext uri="{0D108BD9-81ED-4DB2-BD59-A6C34878D82A}">
                    <a16:rowId xmlns="" xmlns:a16="http://schemas.microsoft.com/office/drawing/2014/main" val="10003"/>
                  </a:ext>
                </a:extLst>
              </a:tr>
              <a:tr h="370840">
                <a:tc>
                  <a:txBody>
                    <a:bodyPr/>
                    <a:lstStyle/>
                    <a:p>
                      <a:pPr algn="l" fontAlgn="base"/>
                      <a:r>
                        <a:rPr lang="en-US" sz="1600" b="0">
                          <a:effectLst/>
                          <a:latin typeface="Times New Roman" panose="02020603050405020304" pitchFamily="18" charset="0"/>
                          <a:cs typeface="Times New Roman" panose="02020603050405020304" pitchFamily="18" charset="0"/>
                        </a:rPr>
                        <a:t>6</a:t>
                      </a:r>
                    </a:p>
                  </a:txBody>
                  <a:tcPr marR="95250" marT="57150" marB="57150" anchor="ctr"/>
                </a:tc>
                <a:tc>
                  <a:txBody>
                    <a:bodyPr/>
                    <a:lstStyle/>
                    <a:p>
                      <a:pPr algn="l" fontAlgn="base"/>
                      <a:r>
                        <a:rPr lang="en-US" sz="1600" b="0">
                          <a:effectLst/>
                          <a:latin typeface="Times New Roman" panose="02020603050405020304" pitchFamily="18" charset="0"/>
                          <a:cs typeface="Times New Roman" panose="02020603050405020304" pitchFamily="18" charset="0"/>
                        </a:rPr>
                        <a:t>29</a:t>
                      </a:r>
                    </a:p>
                  </a:txBody>
                  <a:tcPr marR="95250" marT="57150" marB="57150" anchor="ctr"/>
                </a:tc>
                <a:extLst>
                  <a:ext uri="{0D108BD9-81ED-4DB2-BD59-A6C34878D82A}">
                    <a16:rowId xmlns="" xmlns:a16="http://schemas.microsoft.com/office/drawing/2014/main" val="10004"/>
                  </a:ext>
                </a:extLst>
              </a:tr>
              <a:tr h="370840">
                <a:tc>
                  <a:txBody>
                    <a:bodyPr/>
                    <a:lstStyle/>
                    <a:p>
                      <a:pPr algn="l" fontAlgn="base"/>
                      <a:r>
                        <a:rPr lang="en-US" sz="1600" b="0">
                          <a:effectLst/>
                          <a:latin typeface="Times New Roman" panose="02020603050405020304" pitchFamily="18" charset="0"/>
                          <a:cs typeface="Times New Roman" panose="02020603050405020304" pitchFamily="18" charset="0"/>
                        </a:rPr>
                        <a:t>6.1</a:t>
                      </a:r>
                    </a:p>
                  </a:txBody>
                  <a:tcPr marR="95250" marT="57150" marB="57150" anchor="ctr"/>
                </a:tc>
                <a:tc>
                  <a:txBody>
                    <a:bodyPr/>
                    <a:lstStyle/>
                    <a:p>
                      <a:pPr algn="l" fontAlgn="base"/>
                      <a:r>
                        <a:rPr lang="en-US" sz="1600" b="0">
                          <a:effectLst/>
                          <a:latin typeface="Times New Roman" panose="02020603050405020304" pitchFamily="18" charset="0"/>
                          <a:cs typeface="Times New Roman" panose="02020603050405020304" pitchFamily="18" charset="0"/>
                        </a:rPr>
                        <a:t>42</a:t>
                      </a:r>
                    </a:p>
                  </a:txBody>
                  <a:tcPr marR="95250" marT="57150" marB="57150" anchor="ctr"/>
                </a:tc>
                <a:extLst>
                  <a:ext uri="{0D108BD9-81ED-4DB2-BD59-A6C34878D82A}">
                    <a16:rowId xmlns="" xmlns:a16="http://schemas.microsoft.com/office/drawing/2014/main" val="10005"/>
                  </a:ext>
                </a:extLst>
              </a:tr>
              <a:tr h="370840">
                <a:tc>
                  <a:txBody>
                    <a:bodyPr/>
                    <a:lstStyle/>
                    <a:p>
                      <a:pPr algn="l" fontAlgn="base"/>
                      <a:r>
                        <a:rPr lang="en-US" sz="1600" b="0">
                          <a:effectLst/>
                          <a:latin typeface="Times New Roman" panose="02020603050405020304" pitchFamily="18" charset="0"/>
                          <a:cs typeface="Times New Roman" panose="02020603050405020304" pitchFamily="18" charset="0"/>
                        </a:rPr>
                        <a:t>6.3</a:t>
                      </a:r>
                    </a:p>
                  </a:txBody>
                  <a:tcPr marR="95250" marT="57150" marB="57150" anchor="ctr"/>
                </a:tc>
                <a:tc>
                  <a:txBody>
                    <a:bodyPr/>
                    <a:lstStyle/>
                    <a:p>
                      <a:pPr algn="l" fontAlgn="base"/>
                      <a:r>
                        <a:rPr lang="en-US" sz="1600" b="0" dirty="0">
                          <a:effectLst/>
                          <a:latin typeface="Times New Roman" panose="02020603050405020304" pitchFamily="18" charset="0"/>
                          <a:cs typeface="Times New Roman" panose="02020603050405020304" pitchFamily="18" charset="0"/>
                        </a:rPr>
                        <a:t>46</a:t>
                      </a:r>
                    </a:p>
                  </a:txBody>
                  <a:tcPr marR="95250" marT="57150" marB="57150" anchor="ctr"/>
                </a:tc>
                <a:extLst>
                  <a:ext uri="{0D108BD9-81ED-4DB2-BD59-A6C34878D82A}">
                    <a16:rowId xmlns="" xmlns:a16="http://schemas.microsoft.com/office/drawing/2014/main" val="10006"/>
                  </a:ext>
                </a:extLst>
              </a:tr>
            </a:tbl>
          </a:graphicData>
        </a:graphic>
      </p:graphicFrame>
      <p:sp>
        <p:nvSpPr>
          <p:cNvPr id="7" name="TextBox 6"/>
          <p:cNvSpPr txBox="1"/>
          <p:nvPr/>
        </p:nvSpPr>
        <p:spPr>
          <a:xfrm>
            <a:off x="971549" y="734767"/>
            <a:ext cx="5274705" cy="33855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Example :-Create a scatter plot for the following data:</a:t>
            </a:r>
          </a:p>
        </p:txBody>
      </p:sp>
      <p:sp>
        <p:nvSpPr>
          <p:cNvPr id="8" name="TextBox 7"/>
          <p:cNvSpPr txBox="1"/>
          <p:nvPr/>
        </p:nvSpPr>
        <p:spPr>
          <a:xfrm>
            <a:off x="3039414" y="1256981"/>
            <a:ext cx="9028090" cy="830997"/>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Step 1: Draw a graph. Label the x- and y- axis. Choose a range that includes the maximums and minimums from the given data. For example, our x-values go from 3 to 6.3, so a range from 3 to 7 would be appropriate.</a:t>
            </a:r>
          </a:p>
        </p:txBody>
      </p:sp>
      <p:pic>
        <p:nvPicPr>
          <p:cNvPr id="9" name="Picture 8"/>
          <p:cNvPicPr>
            <a:picLocks noChangeAspect="1"/>
          </p:cNvPicPr>
          <p:nvPr/>
        </p:nvPicPr>
        <p:blipFill>
          <a:blip r:embed="rId2"/>
          <a:stretch>
            <a:fillRect/>
          </a:stretch>
        </p:blipFill>
        <p:spPr>
          <a:xfrm>
            <a:off x="5079336" y="2122099"/>
            <a:ext cx="4976545" cy="4165670"/>
          </a:xfrm>
          <a:prstGeom prst="rect">
            <a:avLst/>
          </a:prstGeom>
        </p:spPr>
      </p:pic>
      <p:sp>
        <p:nvSpPr>
          <p:cNvPr id="11" name="Footer Placeholder 10"/>
          <p:cNvSpPr>
            <a:spLocks noGrp="1"/>
          </p:cNvSpPr>
          <p:nvPr>
            <p:ph type="ftr" sz="quarter" idx="11"/>
          </p:nvPr>
        </p:nvSpPr>
        <p:spPr/>
        <p:txBody>
          <a:bodyPr/>
          <a:lstStyle/>
          <a:p>
            <a:r>
              <a:rPr lang="en-IN" smtClean="0"/>
              <a:t>RDP</a:t>
            </a:r>
            <a:endParaRPr lang="en-IN"/>
          </a:p>
        </p:txBody>
      </p:sp>
      <p:sp>
        <p:nvSpPr>
          <p:cNvPr id="13" name="Slide Number Placeholder 12"/>
          <p:cNvSpPr>
            <a:spLocks noGrp="1"/>
          </p:cNvSpPr>
          <p:nvPr>
            <p:ph type="sldNum" sz="quarter" idx="12"/>
          </p:nvPr>
        </p:nvSpPr>
        <p:spPr/>
        <p:txBody>
          <a:bodyPr/>
          <a:lstStyle/>
          <a:p>
            <a:fld id="{28B54A7E-2395-4D35-824E-25842394C6F0}" type="slidenum">
              <a:rPr lang="en-IN" smtClean="0"/>
              <a:t>44</a:t>
            </a:fld>
            <a:endParaRPr lang="en-IN"/>
          </a:p>
        </p:txBody>
      </p:sp>
    </p:spTree>
    <p:extLst>
      <p:ext uri="{BB962C8B-B14F-4D97-AF65-F5344CB8AC3E}">
        <p14:creationId xmlns:p14="http://schemas.microsoft.com/office/powerpoint/2010/main" val="9528369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839340" y="662242"/>
            <a:ext cx="4634182" cy="584775"/>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Step 2: Draw the first point on the graph. Our first point is (3,25)</a:t>
            </a:r>
          </a:p>
        </p:txBody>
      </p:sp>
      <p:pic>
        <p:nvPicPr>
          <p:cNvPr id="6" name="Picture 5"/>
          <p:cNvPicPr>
            <a:picLocks noChangeAspect="1"/>
          </p:cNvPicPr>
          <p:nvPr/>
        </p:nvPicPr>
        <p:blipFill>
          <a:blip r:embed="rId2"/>
          <a:stretch>
            <a:fillRect/>
          </a:stretch>
        </p:blipFill>
        <p:spPr>
          <a:xfrm>
            <a:off x="381067" y="1266825"/>
            <a:ext cx="4610434" cy="3859213"/>
          </a:xfrm>
          <a:prstGeom prst="rect">
            <a:avLst/>
          </a:prstGeom>
        </p:spPr>
      </p:pic>
      <p:sp>
        <p:nvSpPr>
          <p:cNvPr id="7" name="TextBox 6"/>
          <p:cNvSpPr txBox="1"/>
          <p:nvPr/>
        </p:nvSpPr>
        <p:spPr>
          <a:xfrm>
            <a:off x="6426558" y="662242"/>
            <a:ext cx="4803819" cy="369332"/>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Step 3:. Draw the remaining points on the graph</a:t>
            </a:r>
            <a:r>
              <a:rPr lang="en-US" b="1" dirty="0"/>
              <a:t>.</a:t>
            </a:r>
          </a:p>
        </p:txBody>
      </p:sp>
      <p:pic>
        <p:nvPicPr>
          <p:cNvPr id="8" name="Picture 7"/>
          <p:cNvPicPr>
            <a:picLocks noChangeAspect="1"/>
          </p:cNvPicPr>
          <p:nvPr/>
        </p:nvPicPr>
        <p:blipFill>
          <a:blip r:embed="rId3"/>
          <a:stretch>
            <a:fillRect/>
          </a:stretch>
        </p:blipFill>
        <p:spPr>
          <a:xfrm>
            <a:off x="6498531" y="1247017"/>
            <a:ext cx="4731846" cy="3960842"/>
          </a:xfrm>
          <a:prstGeom prst="rect">
            <a:avLst/>
          </a:prstGeom>
        </p:spPr>
      </p:pic>
      <p:sp>
        <p:nvSpPr>
          <p:cNvPr id="9" name="Footer Placeholder 8"/>
          <p:cNvSpPr>
            <a:spLocks noGrp="1"/>
          </p:cNvSpPr>
          <p:nvPr>
            <p:ph type="ftr" sz="quarter" idx="11"/>
          </p:nvPr>
        </p:nvSpPr>
        <p:spPr/>
        <p:txBody>
          <a:bodyPr/>
          <a:lstStyle/>
          <a:p>
            <a:r>
              <a:rPr lang="en-IN" smtClean="0"/>
              <a:t>RDP</a:t>
            </a:r>
            <a:endParaRPr lang="en-IN"/>
          </a:p>
        </p:txBody>
      </p:sp>
      <p:sp>
        <p:nvSpPr>
          <p:cNvPr id="11" name="Slide Number Placeholder 10"/>
          <p:cNvSpPr>
            <a:spLocks noGrp="1"/>
          </p:cNvSpPr>
          <p:nvPr>
            <p:ph type="sldNum" sz="quarter" idx="12"/>
          </p:nvPr>
        </p:nvSpPr>
        <p:spPr/>
        <p:txBody>
          <a:bodyPr/>
          <a:lstStyle/>
          <a:p>
            <a:fld id="{28B54A7E-2395-4D35-824E-25842394C6F0}" type="slidenum">
              <a:rPr lang="en-IN" smtClean="0"/>
              <a:t>45</a:t>
            </a:fld>
            <a:endParaRPr lang="en-IN"/>
          </a:p>
        </p:txBody>
      </p:sp>
    </p:spTree>
    <p:extLst>
      <p:ext uri="{BB962C8B-B14F-4D97-AF65-F5344CB8AC3E}">
        <p14:creationId xmlns:p14="http://schemas.microsoft.com/office/powerpoint/2010/main" val="11875356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rotWithShape="1">
          <a:blip r:embed="rId2"/>
          <a:srcRect l="2752" t="17209" r="34493" b="19611"/>
          <a:stretch/>
        </p:blipFill>
        <p:spPr>
          <a:xfrm>
            <a:off x="1159100" y="425984"/>
            <a:ext cx="10328049" cy="5845962"/>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46</a:t>
            </a:fld>
            <a:endParaRPr lang="en-IN"/>
          </a:p>
        </p:txBody>
      </p:sp>
    </p:spTree>
    <p:extLst>
      <p:ext uri="{BB962C8B-B14F-4D97-AF65-F5344CB8AC3E}">
        <p14:creationId xmlns:p14="http://schemas.microsoft.com/office/powerpoint/2010/main" val="36649461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 name="Picture 2"/>
          <p:cNvPicPr>
            <a:picLocks noChangeAspect="1"/>
          </p:cNvPicPr>
          <p:nvPr/>
        </p:nvPicPr>
        <p:blipFill rotWithShape="1">
          <a:blip r:embed="rId2"/>
          <a:srcRect l="2653" t="24604" r="34492" b="15262"/>
          <a:stretch/>
        </p:blipFill>
        <p:spPr>
          <a:xfrm>
            <a:off x="1519707" y="533663"/>
            <a:ext cx="8178085" cy="4398946"/>
          </a:xfrm>
          <a:prstGeom prst="rect">
            <a:avLst/>
          </a:prstGeom>
        </p:spPr>
      </p:pic>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47</a:t>
            </a:fld>
            <a:endParaRPr lang="en-IN"/>
          </a:p>
        </p:txBody>
      </p:sp>
    </p:spTree>
    <p:extLst>
      <p:ext uri="{BB962C8B-B14F-4D97-AF65-F5344CB8AC3E}">
        <p14:creationId xmlns:p14="http://schemas.microsoft.com/office/powerpoint/2010/main" val="35264247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 name="Picture 2"/>
          <p:cNvPicPr>
            <a:picLocks noChangeAspect="1"/>
          </p:cNvPicPr>
          <p:nvPr/>
        </p:nvPicPr>
        <p:blipFill rotWithShape="1">
          <a:blip r:embed="rId2"/>
          <a:srcRect l="1960" t="25308" r="35086" b="14480"/>
          <a:stretch/>
        </p:blipFill>
        <p:spPr>
          <a:xfrm>
            <a:off x="1151853" y="772732"/>
            <a:ext cx="10194433" cy="5481912"/>
          </a:xfrm>
          <a:prstGeom prst="rect">
            <a:avLst/>
          </a:prstGeom>
        </p:spPr>
      </p:pic>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48</a:t>
            </a:fld>
            <a:endParaRPr lang="en-IN"/>
          </a:p>
        </p:txBody>
      </p:sp>
    </p:spTree>
    <p:extLst>
      <p:ext uri="{BB962C8B-B14F-4D97-AF65-F5344CB8AC3E}">
        <p14:creationId xmlns:p14="http://schemas.microsoft.com/office/powerpoint/2010/main" val="11058056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094704" y="425984"/>
            <a:ext cx="10882648" cy="2554545"/>
          </a:xfrm>
          <a:prstGeom prst="rect">
            <a:avLst/>
          </a:prstGeom>
          <a:noFill/>
        </p:spPr>
        <p:txBody>
          <a:bodyPr wrap="square" rtlCol="0">
            <a:spAutoFit/>
          </a:bodyPr>
          <a:lstStyle/>
          <a:p>
            <a:pPr algn="l"/>
            <a:r>
              <a:rPr lang="en-US" sz="1600"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USES OF SCATTER PLOTS</a:t>
            </a:r>
          </a:p>
          <a:p>
            <a:pPr algn="l"/>
            <a:endParaRPr lang="en-US" sz="1600" b="1" dirty="0">
              <a:latin typeface="Times New Roman" panose="02020603050405020304" pitchFamily="18" charset="0"/>
              <a:cs typeface="Times New Roman" panose="02020603050405020304" pitchFamily="18" charset="0"/>
            </a:endParaRPr>
          </a:p>
          <a:p>
            <a:pPr marL="342900" indent="-342900">
              <a:buAutoNum type="arabicPeriod"/>
            </a:pPr>
            <a:r>
              <a:rPr lang="en-US" sz="1600" i="1" u="sng" dirty="0">
                <a:latin typeface="Times New Roman" panose="02020603050405020304" pitchFamily="18" charset="0"/>
                <a:cs typeface="Times New Roman" panose="02020603050405020304" pitchFamily="18" charset="0"/>
              </a:rPr>
              <a:t>Scatter plots can be used to show how data is correlated or how one set of date depends on another. In medical research, scatter plots can be useful to see whether data may have a relationship</a:t>
            </a:r>
            <a:r>
              <a:rPr lang="en-US" sz="1600" dirty="0">
                <a:latin typeface="Times New Roman" panose="02020603050405020304" pitchFamily="18" charset="0"/>
                <a:cs typeface="Times New Roman" panose="02020603050405020304" pitchFamily="18" charset="0"/>
              </a:rPr>
              <a:t>. When there is a correlation between two sets of data, dots on a scatter plot will tend to cluster around a line. This can be useful when determining whether a studied medical phenomenon -- like death or disease -- is being caused by a particular disease.</a:t>
            </a:r>
          </a:p>
          <a:p>
            <a:pPr marL="342900" indent="-342900">
              <a:buAutoNum type="arabicPeriod"/>
            </a:pPr>
            <a:endParaRPr lang="en-US" sz="1600" dirty="0">
              <a:latin typeface="Times New Roman" panose="02020603050405020304" pitchFamily="18" charset="0"/>
              <a:cs typeface="Times New Roman" panose="02020603050405020304" pitchFamily="18" charset="0"/>
            </a:endParaRPr>
          </a:p>
          <a:p>
            <a:pPr marL="342900" indent="-342900">
              <a:buAutoNum type="arabicPeriod"/>
            </a:pPr>
            <a:r>
              <a:rPr lang="en-US" sz="1600" i="1" u="sng" dirty="0">
                <a:latin typeface="Times New Roman" panose="02020603050405020304" pitchFamily="18" charset="0"/>
                <a:cs typeface="Times New Roman" panose="02020603050405020304" pitchFamily="18" charset="0"/>
              </a:rPr>
              <a:t>A scatter plot is a type of graph that uses an X-Y coordinate system to show values for a set of data.</a:t>
            </a:r>
            <a:r>
              <a:rPr lang="en-US" sz="1600" dirty="0">
                <a:latin typeface="Times New Roman" panose="02020603050405020304" pitchFamily="18" charset="0"/>
                <a:cs typeface="Times New Roman" panose="02020603050405020304" pitchFamily="18" charset="0"/>
              </a:rPr>
              <a:t> They show how one variable is related to another variable. Many different types of careers employ the use of scatter plots, including jobs in government and in the private sector.</a:t>
            </a:r>
          </a:p>
        </p:txBody>
      </p:sp>
      <p:pic>
        <p:nvPicPr>
          <p:cNvPr id="6" name="Picture 5"/>
          <p:cNvPicPr>
            <a:picLocks noChangeAspect="1"/>
          </p:cNvPicPr>
          <p:nvPr/>
        </p:nvPicPr>
        <p:blipFill rotWithShape="1">
          <a:blip r:embed="rId2"/>
          <a:srcRect l="7206" t="18761" r="66464" b="42590"/>
          <a:stretch/>
        </p:blipFill>
        <p:spPr>
          <a:xfrm>
            <a:off x="7586217" y="2819316"/>
            <a:ext cx="4391135" cy="3623910"/>
          </a:xfrm>
          <a:prstGeom prst="rect">
            <a:avLst/>
          </a:prstGeom>
        </p:spPr>
      </p:pic>
      <p:sp>
        <p:nvSpPr>
          <p:cNvPr id="7" name="TextBox 6"/>
          <p:cNvSpPr txBox="1"/>
          <p:nvPr/>
        </p:nvSpPr>
        <p:spPr>
          <a:xfrm>
            <a:off x="357809" y="3220278"/>
            <a:ext cx="6957391" cy="2800767"/>
          </a:xfrm>
          <a:prstGeom prst="rect">
            <a:avLst/>
          </a:prstGeom>
          <a:noFill/>
        </p:spPr>
        <p:txBody>
          <a:bodyPr wrap="square" rtlCol="0">
            <a:spAutoFit/>
          </a:bodyPr>
          <a:lstStyle/>
          <a:p>
            <a:r>
              <a:rPr lang="en-US" sz="1600" i="1" u="sng" dirty="0">
                <a:latin typeface="Times New Roman" panose="02020603050405020304" pitchFamily="18" charset="0"/>
                <a:cs typeface="Times New Roman" panose="02020603050405020304" pitchFamily="18" charset="0"/>
              </a:rPr>
              <a:t>3. Rates, Ratios and percentage change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Rate: a measure, quantity, or frequency, typically one measured against another quantity or measure. Eg Heart Rate in Beats Per Minute (BPM)</a:t>
            </a:r>
          </a:p>
          <a:p>
            <a:r>
              <a:rPr lang="en-US" sz="1600" dirty="0">
                <a:latin typeface="Times New Roman" panose="02020603050405020304" pitchFamily="18" charset="0"/>
                <a:cs typeface="Times New Roman" panose="02020603050405020304" pitchFamily="18" charset="0"/>
              </a:rPr>
              <a:t>Ratio: A comparison of one quantity with another in the same units.</a:t>
            </a:r>
          </a:p>
          <a:p>
            <a:endParaRPr lang="en-US" sz="1600" dirty="0">
              <a:latin typeface="Times New Roman" panose="02020603050405020304" pitchFamily="18" charset="0"/>
              <a:cs typeface="Times New Roman" panose="02020603050405020304" pitchFamily="18" charset="0"/>
            </a:endParaRPr>
          </a:p>
          <a:p>
            <a:r>
              <a:rPr lang="en-US" sz="1600" i="1" u="sng" dirty="0">
                <a:latin typeface="Times New Roman" panose="02020603050405020304" pitchFamily="18" charset="0"/>
                <a:cs typeface="Times New Roman" panose="02020603050405020304" pitchFamily="18" charset="0"/>
              </a:rPr>
              <a:t>4. Concentration</a:t>
            </a:r>
          </a:p>
          <a:p>
            <a:endParaRPr lang="en-US" sz="1600" i="1" u="sng"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 concentration of a drug/medicine is the amount of drug compared to the whole solution, expressed as a rate in mass/volume. E.g. 50mg/mL means 50mg of drug per mL of solution</a:t>
            </a:r>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49</a:t>
            </a:fld>
            <a:endParaRPr lang="en-IN"/>
          </a:p>
        </p:txBody>
      </p:sp>
    </p:spTree>
    <p:extLst>
      <p:ext uri="{BB962C8B-B14F-4D97-AF65-F5344CB8AC3E}">
        <p14:creationId xmlns:p14="http://schemas.microsoft.com/office/powerpoint/2010/main" val="3453280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25984"/>
            <a:ext cx="10928530" cy="2554545"/>
          </a:xfrm>
          <a:prstGeom prst="rect">
            <a:avLst/>
          </a:prstGeom>
          <a:noFill/>
        </p:spPr>
        <p:txBody>
          <a:bodyPr wrap="square" rtlCol="0">
            <a:spAutoFit/>
          </a:bodyPr>
          <a:lstStyle/>
          <a:p>
            <a:r>
              <a:rPr lang="en-US" sz="1600" b="1" i="1" u="sng" dirty="0">
                <a:latin typeface="Times New Roman" panose="02020603050405020304" pitchFamily="18" charset="0"/>
                <a:cs typeface="Times New Roman" panose="02020603050405020304" pitchFamily="18" charset="0"/>
              </a:rPr>
              <a:t>In Clinical studies graphs are used for.. </a:t>
            </a:r>
          </a:p>
          <a:p>
            <a:endParaRPr lang="en-US" sz="1600" b="1" i="1" u="sng"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Statistical graphics play an important role in clinical research. - Graphical representations to illustrate the effects and safety of treatments are often more easily understood and remembered than tabular forms </a:t>
            </a:r>
          </a:p>
          <a:p>
            <a:endParaRPr lang="en-US" sz="1600" dirty="0">
              <a:latin typeface="Times New Roman" panose="02020603050405020304" pitchFamily="18" charset="0"/>
              <a:cs typeface="Times New Roman" panose="02020603050405020304" pitchFamily="18" charset="0"/>
            </a:endParaRPr>
          </a:p>
          <a:p>
            <a:pPr marL="285750" indent="-285750" algn="just">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To present a large amount of data, such as individual subject data points (e.g., distribution of responses) </a:t>
            </a:r>
          </a:p>
          <a:p>
            <a:pPr marL="285750" indent="-285750" algn="just">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To show effects of treatment on major events or survival over time (Kaplan-Meier curves) . </a:t>
            </a:r>
          </a:p>
          <a:p>
            <a:pPr marL="285750" indent="-285750" algn="just">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To illustrate changes over time .</a:t>
            </a:r>
          </a:p>
          <a:p>
            <a:pPr marL="285750" indent="-285750" algn="just">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To illustrate differences in magnitude of response, particularly where more than two treatment groups are being compared . </a:t>
            </a:r>
          </a:p>
          <a:p>
            <a:pPr marL="285750" indent="-285750" algn="just">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To convey dose-response information .</a:t>
            </a: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t="14445"/>
          <a:stretch/>
        </p:blipFill>
        <p:spPr>
          <a:xfrm>
            <a:off x="2851864" y="2938887"/>
            <a:ext cx="5867133" cy="3548564"/>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5</a:t>
            </a:fld>
            <a:endParaRPr lang="en-IN"/>
          </a:p>
        </p:txBody>
      </p:sp>
    </p:spTree>
    <p:extLst>
      <p:ext uri="{BB962C8B-B14F-4D97-AF65-F5344CB8AC3E}">
        <p14:creationId xmlns:p14="http://schemas.microsoft.com/office/powerpoint/2010/main" val="6934390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073426" y="530087"/>
            <a:ext cx="10933044" cy="2308324"/>
          </a:xfrm>
          <a:prstGeom prst="rect">
            <a:avLst/>
          </a:prstGeom>
          <a:noFill/>
        </p:spPr>
        <p:txBody>
          <a:bodyPr wrap="square" rtlCol="0">
            <a:spAutoFit/>
          </a:bodyPr>
          <a:lstStyle/>
          <a:p>
            <a:r>
              <a:rPr lang="en-US" sz="1600" i="1" u="sng" dirty="0">
                <a:latin typeface="Times New Roman" panose="02020603050405020304" pitchFamily="18" charset="0"/>
                <a:cs typeface="Times New Roman" panose="02020603050405020304" pitchFamily="18" charset="0"/>
              </a:rPr>
              <a:t>5. Medicine dosage</a:t>
            </a:r>
          </a:p>
          <a:p>
            <a:r>
              <a:rPr lang="en-US" sz="1600" dirty="0">
                <a:latin typeface="Times New Roman" panose="02020603050405020304" pitchFamily="18" charset="0"/>
                <a:cs typeface="Times New Roman" panose="02020603050405020304" pitchFamily="18" charset="0"/>
              </a:rPr>
              <a:t>Medicines can be taken as a liquid, tablet, or IV drip (amongst other ways). A medicine dosage refers to the amount of medicine to be taken. Different formulas exist for calculating the correct dosage, e.g. Fried, Young, and Clark's formulas for calculating dosage for children.</a:t>
            </a:r>
          </a:p>
          <a:p>
            <a:endParaRPr lang="en-US" sz="1600" i="1" u="sng" dirty="0">
              <a:latin typeface="Times New Roman" panose="02020603050405020304" pitchFamily="18" charset="0"/>
              <a:cs typeface="Times New Roman" panose="02020603050405020304" pitchFamily="18" charset="0"/>
            </a:endParaRPr>
          </a:p>
          <a:p>
            <a:r>
              <a:rPr lang="en-US" sz="1600" i="1" u="sng" dirty="0">
                <a:latin typeface="Times New Roman" panose="02020603050405020304" pitchFamily="18" charset="0"/>
                <a:cs typeface="Times New Roman" panose="02020603050405020304" pitchFamily="18" charset="0"/>
              </a:rPr>
              <a:t>6. Scatter plots of body measurements</a:t>
            </a:r>
          </a:p>
          <a:p>
            <a:r>
              <a:rPr lang="en-US" sz="1600" dirty="0">
                <a:latin typeface="Times New Roman" panose="02020603050405020304" pitchFamily="18" charset="0"/>
                <a:cs typeface="Times New Roman" panose="02020603050405020304" pitchFamily="18" charset="0"/>
              </a:rPr>
              <a:t>A scatter plot is a graph of different points on a number plane. Each point represents two different variables, so scatter plots represent bivariate data (data relating to two values). We can determine the strength and direction of a relationship from a scatter plot</a:t>
            </a:r>
          </a:p>
        </p:txBody>
      </p:sp>
      <p:pic>
        <p:nvPicPr>
          <p:cNvPr id="6" name="Picture 5"/>
          <p:cNvPicPr>
            <a:picLocks noChangeAspect="1"/>
          </p:cNvPicPr>
          <p:nvPr/>
        </p:nvPicPr>
        <p:blipFill>
          <a:blip r:embed="rId2"/>
          <a:stretch>
            <a:fillRect/>
          </a:stretch>
        </p:blipFill>
        <p:spPr>
          <a:xfrm>
            <a:off x="1997558" y="2686738"/>
            <a:ext cx="8187358" cy="3644695"/>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50</a:t>
            </a:fld>
            <a:endParaRPr lang="en-IN"/>
          </a:p>
        </p:txBody>
      </p:sp>
    </p:spTree>
    <p:extLst>
      <p:ext uri="{BB962C8B-B14F-4D97-AF65-F5344CB8AC3E}">
        <p14:creationId xmlns:p14="http://schemas.microsoft.com/office/powerpoint/2010/main" val="30751053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25984"/>
            <a:ext cx="10992924" cy="1077218"/>
          </a:xfrm>
          <a:prstGeom prst="rect">
            <a:avLst/>
          </a:prstGeom>
          <a:noFill/>
        </p:spPr>
        <p:txBody>
          <a:bodyPr wrap="square" rtlCol="0">
            <a:spAutoFit/>
          </a:bodyPr>
          <a:lstStyle/>
          <a:p>
            <a:r>
              <a:rPr lang="en-US" sz="1600" i="1" u="sng" dirty="0">
                <a:latin typeface="Times New Roman" panose="02020603050405020304" pitchFamily="18" charset="0"/>
                <a:cs typeface="Times New Roman" panose="02020603050405020304" pitchFamily="18" charset="0"/>
              </a:rPr>
              <a:t>7. Correlation</a:t>
            </a:r>
          </a:p>
          <a:p>
            <a:r>
              <a:rPr lang="en-US" sz="1600" dirty="0">
                <a:latin typeface="Times New Roman" panose="02020603050405020304" pitchFamily="18" charset="0"/>
                <a:cs typeface="Times New Roman" panose="02020603050405020304" pitchFamily="18" charset="0"/>
              </a:rPr>
              <a:t>If two variables are placed on a scatter plot and have a linear relationship they are said to be correlated. Correlation is a measure of the strength of a linear relationship.</a:t>
            </a:r>
          </a:p>
          <a:p>
            <a:r>
              <a:rPr lang="en-US" sz="1600" dirty="0">
                <a:latin typeface="Times New Roman" panose="02020603050405020304" pitchFamily="18" charset="0"/>
                <a:cs typeface="Times New Roman" panose="02020603050405020304" pitchFamily="18" charset="0"/>
              </a:rPr>
              <a:t>However, just because two events are correlated, doesn't mean one event causes another.</a:t>
            </a:r>
          </a:p>
        </p:txBody>
      </p:sp>
      <p:pic>
        <p:nvPicPr>
          <p:cNvPr id="6" name="Picture 5"/>
          <p:cNvPicPr>
            <a:picLocks noChangeAspect="1"/>
          </p:cNvPicPr>
          <p:nvPr/>
        </p:nvPicPr>
        <p:blipFill>
          <a:blip r:embed="rId2"/>
          <a:stretch>
            <a:fillRect/>
          </a:stretch>
        </p:blipFill>
        <p:spPr>
          <a:xfrm>
            <a:off x="657654" y="2143321"/>
            <a:ext cx="11143389" cy="3109365"/>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51</a:t>
            </a:fld>
            <a:endParaRPr lang="en-IN"/>
          </a:p>
        </p:txBody>
      </p:sp>
    </p:spTree>
    <p:extLst>
      <p:ext uri="{BB962C8B-B14F-4D97-AF65-F5344CB8AC3E}">
        <p14:creationId xmlns:p14="http://schemas.microsoft.com/office/powerpoint/2010/main" val="17090711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25984"/>
            <a:ext cx="10915651" cy="338554"/>
          </a:xfrm>
          <a:prstGeom prst="rect">
            <a:avLst/>
          </a:prstGeom>
          <a:noFill/>
        </p:spPr>
        <p:txBody>
          <a:bodyPr wrap="square" rtlCol="0">
            <a:spAutoFit/>
          </a:bodyPr>
          <a:lstStyle/>
          <a:p>
            <a:r>
              <a:rPr lang="en-US" sz="1600" i="1" u="sng" dirty="0">
                <a:latin typeface="Times New Roman" panose="02020603050405020304" pitchFamily="18" charset="0"/>
                <a:cs typeface="Times New Roman" panose="02020603050405020304" pitchFamily="18" charset="0"/>
              </a:rPr>
              <a:t>8. Scatter plots of life expectancy</a:t>
            </a:r>
          </a:p>
        </p:txBody>
      </p:sp>
      <p:pic>
        <p:nvPicPr>
          <p:cNvPr id="6" name="Picture 5"/>
          <p:cNvPicPr>
            <a:picLocks noChangeAspect="1"/>
          </p:cNvPicPr>
          <p:nvPr/>
        </p:nvPicPr>
        <p:blipFill rotWithShape="1">
          <a:blip r:embed="rId2"/>
          <a:srcRect l="12057" t="17737" r="37462" b="6773"/>
          <a:stretch/>
        </p:blipFill>
        <p:spPr>
          <a:xfrm>
            <a:off x="1849390" y="878314"/>
            <a:ext cx="6568225" cy="5522204"/>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52</a:t>
            </a:fld>
            <a:endParaRPr lang="en-IN"/>
          </a:p>
        </p:txBody>
      </p:sp>
    </p:spTree>
    <p:extLst>
      <p:ext uri="{BB962C8B-B14F-4D97-AF65-F5344CB8AC3E}">
        <p14:creationId xmlns:p14="http://schemas.microsoft.com/office/powerpoint/2010/main" val="5335214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50" y="1864448"/>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600" i="1" u="sng" dirty="0">
                <a:latin typeface="Times New Roman" panose="02020603050405020304" pitchFamily="18" charset="0"/>
                <a:cs typeface="Times New Roman" panose="02020603050405020304" pitchFamily="18" charset="0"/>
              </a:rPr>
              <a:t>9. Least-squares lines of best fit</a:t>
            </a:r>
          </a:p>
          <a:p>
            <a:pPr algn="l"/>
            <a:endParaRPr lang="en-US" sz="1600" i="1" u="sng" dirty="0">
              <a:latin typeface="Times New Roman" panose="02020603050405020304" pitchFamily="18" charset="0"/>
              <a:cs typeface="Times New Roman" panose="02020603050405020304" pitchFamily="18" charset="0"/>
            </a:endParaRPr>
          </a:p>
          <a:p>
            <a:pPr algn="l"/>
            <a:r>
              <a:rPr lang="en-US" sz="1600" dirty="0">
                <a:latin typeface="Times New Roman" panose="02020603050405020304" pitchFamily="18" charset="0"/>
                <a:cs typeface="Times New Roman" panose="02020603050405020304" pitchFamily="18" charset="0"/>
              </a:rPr>
              <a:t>If two variables (x and y) that are graphed on a number plane show a strong linear correlation we can approximate the correlation by drawing a line of fit through the points and finding its equation y=mx + b</a:t>
            </a:r>
          </a:p>
          <a:p>
            <a:pPr algn="l"/>
            <a:endParaRPr lang="en-US" sz="1600" dirty="0">
              <a:latin typeface="Times New Roman" panose="02020603050405020304" pitchFamily="18" charset="0"/>
              <a:cs typeface="Times New Roman" panose="02020603050405020304" pitchFamily="18" charset="0"/>
            </a:endParaRPr>
          </a:p>
          <a:p>
            <a:pPr algn="l"/>
            <a:r>
              <a:rPr lang="en-US" sz="1600" dirty="0">
                <a:latin typeface="Times New Roman" panose="02020603050405020304" pitchFamily="18" charset="0"/>
                <a:cs typeface="Times New Roman" panose="02020603050405020304" pitchFamily="18" charset="0"/>
              </a:rPr>
              <a:t>Least squares regression line</a:t>
            </a:r>
          </a:p>
          <a:p>
            <a:pPr algn="l"/>
            <a:r>
              <a:rPr lang="en-US" sz="1600" dirty="0">
                <a:latin typeface="Times New Roman" panose="02020603050405020304" pitchFamily="18" charset="0"/>
                <a:cs typeface="Times New Roman" panose="02020603050405020304" pitchFamily="18" charset="0"/>
              </a:rPr>
              <a:t>A line of best fit drawn on a scatter plot is called a regression line. The equation of this line represents all data points. Regress means 'to go back' so the points on the scatter plot are 'returning' to the regression line</a:t>
            </a:r>
            <a:endParaRPr lang="en-IN" sz="16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468996" y="2571145"/>
            <a:ext cx="8165265" cy="2541768"/>
          </a:xfrm>
          <a:prstGeom prst="rect">
            <a:avLst/>
          </a:prstGeom>
        </p:spPr>
      </p:pic>
      <p:sp>
        <p:nvSpPr>
          <p:cNvPr id="4" name="Footer Placeholder 3"/>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53</a:t>
            </a:fld>
            <a:endParaRPr lang="en-IN"/>
          </a:p>
        </p:txBody>
      </p:sp>
    </p:spTree>
    <p:extLst>
      <p:ext uri="{BB962C8B-B14F-4D97-AF65-F5344CB8AC3E}">
        <p14:creationId xmlns:p14="http://schemas.microsoft.com/office/powerpoint/2010/main" val="29733132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971550" y="540913"/>
            <a:ext cx="11005802" cy="1077218"/>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Example of  Scatter Plots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1. </a:t>
            </a:r>
            <a:r>
              <a:rPr lang="en-US" sz="1600" i="1" u="sng" dirty="0">
                <a:latin typeface="Times New Roman" panose="02020603050405020304" pitchFamily="18" charset="0"/>
                <a:cs typeface="Times New Roman" panose="02020603050405020304" pitchFamily="18" charset="0"/>
              </a:rPr>
              <a:t>A Screening Survey to Assess Local Public Health Performance</a:t>
            </a:r>
            <a:r>
              <a:rPr lang="en-US" sz="1600" dirty="0">
                <a:latin typeface="Times New Roman" panose="02020603050405020304" pitchFamily="18" charset="0"/>
                <a:cs typeface="Times New Roman" panose="02020603050405020304" pitchFamily="18" charset="0"/>
              </a:rPr>
              <a:t> This scatter plot, shows the correlation between survey responses and screening queries for an assessment of local public health performance.</a:t>
            </a:r>
          </a:p>
        </p:txBody>
      </p:sp>
      <p:pic>
        <p:nvPicPr>
          <p:cNvPr id="6" name="Picture 5"/>
          <p:cNvPicPr>
            <a:picLocks noChangeAspect="1"/>
          </p:cNvPicPr>
          <p:nvPr/>
        </p:nvPicPr>
        <p:blipFill rotWithShape="1">
          <a:blip r:embed="rId2"/>
          <a:srcRect b="7914"/>
          <a:stretch/>
        </p:blipFill>
        <p:spPr>
          <a:xfrm>
            <a:off x="2792903" y="1730182"/>
            <a:ext cx="5977609" cy="4644861"/>
          </a:xfrm>
          <a:prstGeom prst="rect">
            <a:avLst/>
          </a:prstGeom>
        </p:spPr>
      </p:pic>
      <p:sp>
        <p:nvSpPr>
          <p:cNvPr id="3" name="Footer Placeholder 2"/>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54</a:t>
            </a:fld>
            <a:endParaRPr lang="en-IN"/>
          </a:p>
        </p:txBody>
      </p:sp>
    </p:spTree>
    <p:extLst>
      <p:ext uri="{BB962C8B-B14F-4D97-AF65-F5344CB8AC3E}">
        <p14:creationId xmlns:p14="http://schemas.microsoft.com/office/powerpoint/2010/main" val="27440133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extBox 2"/>
          <p:cNvSpPr txBox="1"/>
          <p:nvPr/>
        </p:nvSpPr>
        <p:spPr>
          <a:xfrm>
            <a:off x="1069818" y="381887"/>
            <a:ext cx="10869769" cy="1569660"/>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2. </a:t>
            </a:r>
            <a:r>
              <a:rPr lang="en-US" sz="1600" i="1" u="sng" dirty="0">
                <a:latin typeface="Times New Roman" panose="02020603050405020304" pitchFamily="18" charset="0"/>
                <a:cs typeface="Times New Roman" panose="02020603050405020304" pitchFamily="18" charset="0"/>
              </a:rPr>
              <a:t>Why Some Cities are Healthier than Others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This scatter plot from The Atlantic Cities (2012) plots a city's "Metro Health Index" (a factor measuring the share of people who smoke or are obese) as it correlates to the city's median income. Note that the plot does not prove causation between income and health in this instance—just that the two are related.</a:t>
            </a:r>
          </a:p>
          <a:p>
            <a:endParaRPr lang="en-US" sz="16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336609" y="1722362"/>
            <a:ext cx="8988695" cy="5157935"/>
          </a:xfrm>
          <a:prstGeom prst="rect">
            <a:avLst/>
          </a:prstGeom>
        </p:spPr>
      </p:pic>
      <p:sp>
        <p:nvSpPr>
          <p:cNvPr id="4" name="Footer Placeholder 3"/>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55</a:t>
            </a:fld>
            <a:endParaRPr lang="en-IN"/>
          </a:p>
        </p:txBody>
      </p:sp>
    </p:spTree>
    <p:extLst>
      <p:ext uri="{BB962C8B-B14F-4D97-AF65-F5344CB8AC3E}">
        <p14:creationId xmlns:p14="http://schemas.microsoft.com/office/powerpoint/2010/main" val="20324082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extBox 2"/>
          <p:cNvSpPr txBox="1"/>
          <p:nvPr/>
        </p:nvSpPr>
        <p:spPr>
          <a:xfrm>
            <a:off x="817406" y="282299"/>
            <a:ext cx="10869769" cy="584775"/>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3. Is there a relationship between the length of time of a consultation with a doctor in outpatients and the patients level of satisfaction? The closer the points hug together the more closely there is a one to one relationship.</a:t>
            </a:r>
          </a:p>
        </p:txBody>
      </p:sp>
      <p:pic>
        <p:nvPicPr>
          <p:cNvPr id="4" name="Picture 3"/>
          <p:cNvPicPr>
            <a:picLocks noChangeAspect="1"/>
          </p:cNvPicPr>
          <p:nvPr/>
        </p:nvPicPr>
        <p:blipFill>
          <a:blip r:embed="rId2"/>
          <a:stretch>
            <a:fillRect/>
          </a:stretch>
        </p:blipFill>
        <p:spPr>
          <a:xfrm>
            <a:off x="2231265" y="1041601"/>
            <a:ext cx="6461975" cy="5808903"/>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56</a:t>
            </a:fld>
            <a:endParaRPr lang="en-IN"/>
          </a:p>
        </p:txBody>
      </p:sp>
    </p:spTree>
    <p:extLst>
      <p:ext uri="{BB962C8B-B14F-4D97-AF65-F5344CB8AC3E}">
        <p14:creationId xmlns:p14="http://schemas.microsoft.com/office/powerpoint/2010/main" val="32006963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5" name="Picture 4"/>
          <p:cNvPicPr>
            <a:picLocks noChangeAspect="1"/>
          </p:cNvPicPr>
          <p:nvPr/>
        </p:nvPicPr>
        <p:blipFill rotWithShape="1">
          <a:blip r:embed="rId2"/>
          <a:srcRect l="5362" t="13381" r="4959" b="18295"/>
          <a:stretch/>
        </p:blipFill>
        <p:spPr>
          <a:xfrm>
            <a:off x="373487" y="1393331"/>
            <a:ext cx="11668260" cy="4998060"/>
          </a:xfrm>
          <a:prstGeom prst="rect">
            <a:avLst/>
          </a:prstGeom>
        </p:spPr>
      </p:pic>
      <p:sp>
        <p:nvSpPr>
          <p:cNvPr id="6" name="TextBox 5"/>
          <p:cNvSpPr txBox="1"/>
          <p:nvPr/>
        </p:nvSpPr>
        <p:spPr>
          <a:xfrm>
            <a:off x="1120462" y="815891"/>
            <a:ext cx="1674253" cy="369332"/>
          </a:xfrm>
          <a:prstGeom prst="rect">
            <a:avLst/>
          </a:prstGeom>
          <a:noFill/>
        </p:spPr>
        <p:txBody>
          <a:bodyPr wrap="square" rtlCol="0">
            <a:spAutoFit/>
          </a:bodyPr>
          <a:lstStyle/>
          <a:p>
            <a:pPr algn="l"/>
            <a:r>
              <a:rPr lang="en-US" dirty="0"/>
              <a:t>Example 4</a:t>
            </a:r>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57</a:t>
            </a:fld>
            <a:endParaRPr lang="en-IN"/>
          </a:p>
        </p:txBody>
      </p:sp>
    </p:spTree>
    <p:extLst>
      <p:ext uri="{BB962C8B-B14F-4D97-AF65-F5344CB8AC3E}">
        <p14:creationId xmlns:p14="http://schemas.microsoft.com/office/powerpoint/2010/main" val="4742482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58</a:t>
            </a:fld>
            <a:endParaRPr lang="en-IN"/>
          </a:p>
        </p:txBody>
      </p:sp>
      <p:pic>
        <p:nvPicPr>
          <p:cNvPr id="7" name="Picture 6"/>
          <p:cNvPicPr>
            <a:picLocks noChangeAspect="1"/>
          </p:cNvPicPr>
          <p:nvPr/>
        </p:nvPicPr>
        <p:blipFill rotWithShape="1">
          <a:blip r:embed="rId2"/>
          <a:srcRect l="4533" t="-220" r="3510" b="7729"/>
          <a:stretch/>
        </p:blipFill>
        <p:spPr>
          <a:xfrm>
            <a:off x="1274370" y="292658"/>
            <a:ext cx="9952354" cy="5628068"/>
          </a:xfrm>
          <a:prstGeom prst="rect">
            <a:avLst/>
          </a:prstGeom>
        </p:spPr>
      </p:pic>
    </p:spTree>
    <p:extLst>
      <p:ext uri="{BB962C8B-B14F-4D97-AF65-F5344CB8AC3E}">
        <p14:creationId xmlns:p14="http://schemas.microsoft.com/office/powerpoint/2010/main" val="21353608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 name="Picture 2"/>
          <p:cNvPicPr>
            <a:picLocks noChangeAspect="1"/>
          </p:cNvPicPr>
          <p:nvPr/>
        </p:nvPicPr>
        <p:blipFill rotWithShape="1">
          <a:blip r:embed="rId2"/>
          <a:srcRect l="4137" t="21610" r="34790" b="27358"/>
          <a:stretch/>
        </p:blipFill>
        <p:spPr>
          <a:xfrm>
            <a:off x="846383" y="1070730"/>
            <a:ext cx="10934394" cy="5136887"/>
          </a:xfrm>
          <a:prstGeom prst="rect">
            <a:avLst/>
          </a:prstGeom>
        </p:spPr>
      </p:pic>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59</a:t>
            </a:fld>
            <a:endParaRPr lang="en-IN"/>
          </a:p>
        </p:txBody>
      </p:sp>
    </p:spTree>
    <p:extLst>
      <p:ext uri="{BB962C8B-B14F-4D97-AF65-F5344CB8AC3E}">
        <p14:creationId xmlns:p14="http://schemas.microsoft.com/office/powerpoint/2010/main" val="787119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25984"/>
            <a:ext cx="10889893" cy="1323439"/>
          </a:xfrm>
          <a:prstGeom prst="rect">
            <a:avLst/>
          </a:prstGeom>
          <a:noFill/>
        </p:spPr>
        <p:txBody>
          <a:bodyPr wrap="square" rtlCol="0">
            <a:spAutoFit/>
          </a:bodyPr>
          <a:lstStyle/>
          <a:p>
            <a:r>
              <a:rPr lang="en-US" sz="1600" b="1" i="1" u="sng" dirty="0">
                <a:latin typeface="Times New Roman" panose="02020603050405020304" pitchFamily="18" charset="0"/>
                <a:cs typeface="Times New Roman" panose="02020603050405020304" pitchFamily="18" charset="0"/>
              </a:rPr>
              <a:t>In clinical trial research there are two key areas where statistical graphics provide value: </a:t>
            </a:r>
          </a:p>
          <a:p>
            <a:endParaRPr lang="en-US" sz="1600" b="1" i="1" u="sng" dirty="0">
              <a:latin typeface="Times New Roman" panose="02020603050405020304" pitchFamily="18" charset="0"/>
              <a:cs typeface="Times New Roman" panose="02020603050405020304" pitchFamily="18" charset="0"/>
            </a:endParaRPr>
          </a:p>
          <a:p>
            <a:pPr marL="342900" indent="-342900">
              <a:buAutoNum type="arabicParenBoth"/>
            </a:pPr>
            <a:r>
              <a:rPr lang="en-US" sz="1600" dirty="0">
                <a:latin typeface="Times New Roman" panose="02020603050405020304" pitchFamily="18" charset="0"/>
                <a:cs typeface="Times New Roman" panose="02020603050405020304" pitchFamily="18" charset="0"/>
              </a:rPr>
              <a:t>exploratory data analysis (EDA) and informal clinical review of results by clinicians and management</a:t>
            </a:r>
          </a:p>
          <a:p>
            <a:r>
              <a:rPr lang="en-US" sz="1600" dirty="0">
                <a:latin typeface="Times New Roman" panose="02020603050405020304" pitchFamily="18" charset="0"/>
                <a:cs typeface="Times New Roman" panose="02020603050405020304" pitchFamily="18" charset="0"/>
              </a:rPr>
              <a:t> </a:t>
            </a:r>
          </a:p>
          <a:p>
            <a:r>
              <a:rPr lang="en-US" sz="1600" dirty="0">
                <a:latin typeface="Times New Roman" panose="02020603050405020304" pitchFamily="18" charset="0"/>
                <a:cs typeface="Times New Roman" panose="02020603050405020304" pitchFamily="18" charset="0"/>
              </a:rPr>
              <a:t>(2) formal clinical study reports, scientific papers, presentations and submission to regulatory agencies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6501" y="2028788"/>
            <a:ext cx="7105721" cy="4265683"/>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6</a:t>
            </a:fld>
            <a:endParaRPr lang="en-IN"/>
          </a:p>
        </p:txBody>
      </p:sp>
    </p:spTree>
    <p:extLst>
      <p:ext uri="{BB962C8B-B14F-4D97-AF65-F5344CB8AC3E}">
        <p14:creationId xmlns:p14="http://schemas.microsoft.com/office/powerpoint/2010/main" val="4379769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4" name="Picture 3"/>
          <p:cNvPicPr>
            <a:picLocks noChangeAspect="1"/>
          </p:cNvPicPr>
          <p:nvPr/>
        </p:nvPicPr>
        <p:blipFill>
          <a:blip r:embed="rId2"/>
          <a:stretch>
            <a:fillRect/>
          </a:stretch>
        </p:blipFill>
        <p:spPr>
          <a:xfrm>
            <a:off x="7385900" y="234368"/>
            <a:ext cx="4806100" cy="3309590"/>
          </a:xfrm>
          <a:prstGeom prst="rect">
            <a:avLst/>
          </a:prstGeom>
        </p:spPr>
      </p:pic>
      <p:sp>
        <p:nvSpPr>
          <p:cNvPr id="5" name="TextBox 4"/>
          <p:cNvSpPr txBox="1"/>
          <p:nvPr/>
        </p:nvSpPr>
        <p:spPr>
          <a:xfrm>
            <a:off x="971550" y="386366"/>
            <a:ext cx="5944405" cy="5755422"/>
          </a:xfrm>
          <a:prstGeom prst="rect">
            <a:avLst/>
          </a:prstGeom>
          <a:noFill/>
        </p:spPr>
        <p:txBody>
          <a:bodyPr wrap="square" rtlCol="0">
            <a:spAutoFit/>
          </a:bodyPr>
          <a:lstStyle/>
          <a:p>
            <a:pPr algn="l"/>
            <a:r>
              <a:rPr lang="en-US" sz="1600" b="1" dirty="0">
                <a:latin typeface="Times New Roman" panose="02020603050405020304" pitchFamily="18" charset="0"/>
                <a:cs typeface="Times New Roman" panose="02020603050405020304" pitchFamily="18" charset="0"/>
              </a:rPr>
              <a:t>ADVANTAGES </a:t>
            </a:r>
          </a:p>
          <a:p>
            <a:pPr algn="l"/>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 Clearly indicates data correlation (illustrates positive, negative, strong, weak relationships); method of illustration non-linear patterns; shows spread of data, outliers; clearly demonstrate atypical relationships; used for data extrapolation and interpolation</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 Scatter Diagrams are easy to draw.</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 It can be easily understood and interpreted.</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 Values of extreme items do not affect this method. Such points are always isolated in diagram.</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DISADVANTAGES </a:t>
            </a:r>
          </a:p>
          <a:p>
            <a:endParaRPr lang="en-US" sz="1600" b="1"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These (sometimes ) diagrams are unable to measure the precise extent of correlation.</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 It is not a quantitative measure of the relationship between the variables. It is only a quantitative expression of the quantitative change.</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7385900" y="4288665"/>
            <a:ext cx="4411148" cy="1477328"/>
          </a:xfrm>
          <a:prstGeom prst="rect">
            <a:avLst/>
          </a:prstGeom>
          <a:noFill/>
        </p:spPr>
        <p:txBody>
          <a:bodyPr wrap="square" rtlCol="0">
            <a:spAutoFit/>
          </a:bodyPr>
          <a:lstStyle/>
          <a:p>
            <a:pPr marL="285750" indent="-285750">
              <a:buFont typeface="Courier New" panose="02070309020205020404" pitchFamily="49" charset="0"/>
              <a:buChar char="o"/>
            </a:pPr>
            <a:r>
              <a:rPr lang="en-US" dirty="0">
                <a:latin typeface="Times New Roman" panose="02020603050405020304" pitchFamily="18" charset="0"/>
                <a:cs typeface="Times New Roman" panose="02020603050405020304" pitchFamily="18" charset="0"/>
              </a:rPr>
              <a:t>Can conceal overprinting which can be significant for multimodal data </a:t>
            </a:r>
          </a:p>
          <a:p>
            <a:pPr marL="285750" indent="-285750">
              <a:buFont typeface="Courier New" panose="02070309020205020404" pitchFamily="49" charset="0"/>
              <a:buChar char="o"/>
            </a:pPr>
            <a:endParaRPr lang="en-US" dirty="0"/>
          </a:p>
          <a:p>
            <a:pPr marL="285750" indent="-285750">
              <a:buFont typeface="Courier New" panose="02070309020205020404" pitchFamily="49" charset="0"/>
              <a:buChar char="o"/>
            </a:pPr>
            <a:r>
              <a:rPr lang="en-US" dirty="0">
                <a:latin typeface="Times New Roman" panose="02020603050405020304" pitchFamily="18" charset="0"/>
                <a:cs typeface="Times New Roman" panose="02020603050405020304" pitchFamily="18" charset="0"/>
              </a:rPr>
              <a:t>With large no of data points reveals little structure</a:t>
            </a:r>
          </a:p>
        </p:txBody>
      </p:sp>
      <p:sp>
        <p:nvSpPr>
          <p:cNvPr id="3" name="Footer Placeholder 2"/>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60</a:t>
            </a:fld>
            <a:endParaRPr lang="en-IN"/>
          </a:p>
        </p:txBody>
      </p:sp>
    </p:spTree>
    <p:extLst>
      <p:ext uri="{BB962C8B-B14F-4D97-AF65-F5344CB8AC3E}">
        <p14:creationId xmlns:p14="http://schemas.microsoft.com/office/powerpoint/2010/main" val="254324834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971550" y="412124"/>
            <a:ext cx="11018681" cy="5262979"/>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WHEN TO USE A SCATTER  PLOT ?</a:t>
            </a:r>
          </a:p>
          <a:p>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A scatter chart works best when comparing large numbers of data points without regard to time. This is a very powerful type of chart and good when your are trying to show the relationship between two variables (x and y axis).</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The type of data used in this chart is generally statistical or scientific, and can suggest various kinds of correlation between the variables. In this type of chart the closer the plotted points are to making a straight line the stronger the relationship is between the two variables.</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There are different types of correlation that a scatter chart will show. Correlations have two properties, direction and strength. The direction is determined by whether the correlation is positive or negative and the numeric value is determined by the strength of a correlation.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a:t>
            </a:r>
            <a:r>
              <a:rPr lang="en-US" sz="1600" i="1" u="sng" dirty="0">
                <a:latin typeface="Times New Roman" panose="02020603050405020304" pitchFamily="18" charset="0"/>
                <a:cs typeface="Times New Roman" panose="02020603050405020304" pitchFamily="18" charset="0"/>
              </a:rPr>
              <a:t>There are generally three types of correlation to look for:</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b="1" dirty="0">
                <a:latin typeface="Times New Roman" panose="02020603050405020304" pitchFamily="18" charset="0"/>
                <a:cs typeface="Times New Roman" panose="02020603050405020304" pitchFamily="18" charset="0"/>
              </a:rPr>
              <a:t>Positive</a:t>
            </a:r>
            <a:r>
              <a:rPr lang="en-US" sz="1600" dirty="0">
                <a:latin typeface="Times New Roman" panose="02020603050405020304" pitchFamily="18" charset="0"/>
                <a:cs typeface="Times New Roman" panose="02020603050405020304" pitchFamily="18" charset="0"/>
              </a:rPr>
              <a:t> - This is when the variables move in the same direction. As one variable increases so does the other. Height and shoe size as an example are positively correlated.</a:t>
            </a:r>
          </a:p>
          <a:p>
            <a:pPr marL="285750" indent="-285750">
              <a:buFont typeface="Courier New" panose="02070309020205020404" pitchFamily="49" charset="0"/>
              <a:buChar char="o"/>
            </a:pPr>
            <a:r>
              <a:rPr lang="en-US" sz="1600" b="1" dirty="0">
                <a:latin typeface="Times New Roman" panose="02020603050405020304" pitchFamily="18" charset="0"/>
                <a:cs typeface="Times New Roman" panose="02020603050405020304" pitchFamily="18" charset="0"/>
              </a:rPr>
              <a:t>Negative</a:t>
            </a:r>
            <a:r>
              <a:rPr lang="en-US" sz="1600" dirty="0">
                <a:latin typeface="Times New Roman" panose="02020603050405020304" pitchFamily="18" charset="0"/>
                <a:cs typeface="Times New Roman" panose="02020603050405020304" pitchFamily="18" charset="0"/>
              </a:rPr>
              <a:t> - This is when the variables move in opposite directions. As one variable increases, the other decreases. Time spent studying and time spent on playing games as an example are negatively correlated.</a:t>
            </a:r>
          </a:p>
          <a:p>
            <a:pPr marL="285750" indent="-285750">
              <a:buFont typeface="Courier New" panose="02070309020205020404" pitchFamily="49" charset="0"/>
              <a:buChar char="o"/>
            </a:pPr>
            <a:r>
              <a:rPr lang="en-US" sz="1600" b="1" dirty="0">
                <a:latin typeface="Times New Roman" panose="02020603050405020304" pitchFamily="18" charset="0"/>
                <a:cs typeface="Times New Roman" panose="02020603050405020304" pitchFamily="18" charset="0"/>
              </a:rPr>
              <a:t>No correlation </a:t>
            </a:r>
            <a:r>
              <a:rPr lang="en-US" sz="1600" dirty="0">
                <a:latin typeface="Times New Roman" panose="02020603050405020304" pitchFamily="18" charset="0"/>
                <a:cs typeface="Times New Roman" panose="02020603050405020304" pitchFamily="18" charset="0"/>
              </a:rPr>
              <a:t>- There is when there is no apparent relationship between the variables. Video game scores and yearly salary as an example will appear to have no correlation; as one increases, the other has no effect.</a:t>
            </a:r>
          </a:p>
        </p:txBody>
      </p:sp>
      <p:sp>
        <p:nvSpPr>
          <p:cNvPr id="3" name="Footer Placeholder 2"/>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61</a:t>
            </a:fld>
            <a:endParaRPr lang="en-IN"/>
          </a:p>
        </p:txBody>
      </p:sp>
    </p:spTree>
    <p:extLst>
      <p:ext uri="{BB962C8B-B14F-4D97-AF65-F5344CB8AC3E}">
        <p14:creationId xmlns:p14="http://schemas.microsoft.com/office/powerpoint/2010/main" val="210740214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 name="Picture 2"/>
          <p:cNvPicPr>
            <a:picLocks noChangeAspect="1"/>
          </p:cNvPicPr>
          <p:nvPr/>
        </p:nvPicPr>
        <p:blipFill rotWithShape="1">
          <a:blip r:embed="rId2"/>
          <a:srcRect l="2653" t="21259" r="34195" b="15361"/>
          <a:stretch/>
        </p:blipFill>
        <p:spPr>
          <a:xfrm>
            <a:off x="971079" y="476519"/>
            <a:ext cx="10375207" cy="5854348"/>
          </a:xfrm>
          <a:prstGeom prst="rect">
            <a:avLst/>
          </a:prstGeom>
        </p:spPr>
      </p:pic>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62</a:t>
            </a:fld>
            <a:endParaRPr lang="en-IN"/>
          </a:p>
        </p:txBody>
      </p:sp>
    </p:spTree>
    <p:extLst>
      <p:ext uri="{BB962C8B-B14F-4D97-AF65-F5344CB8AC3E}">
        <p14:creationId xmlns:p14="http://schemas.microsoft.com/office/powerpoint/2010/main" val="128477032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extBox 2"/>
          <p:cNvSpPr txBox="1"/>
          <p:nvPr/>
        </p:nvSpPr>
        <p:spPr>
          <a:xfrm>
            <a:off x="971550" y="260609"/>
            <a:ext cx="10650828" cy="1569660"/>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SEMI LOGARATHIMIC PLOT </a:t>
            </a:r>
          </a:p>
          <a:p>
            <a:endParaRPr lang="en-US" sz="1600"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A semi logarithmic plot is a graphical representation of a time series. It is defined by an arithmetic scale of time t plotted on the abscissa axis and a logarithmic scale plotted on the ordinate axis, meaning that the logarithm of the observed value </a:t>
            </a:r>
            <a:r>
              <a:rPr lang="en-US" sz="1600" dirty="0" err="1">
                <a:latin typeface="Times New Roman" panose="02020603050405020304" pitchFamily="18" charset="0"/>
                <a:cs typeface="Times New Roman" panose="02020603050405020304" pitchFamily="18" charset="0"/>
              </a:rPr>
              <a:t>Yt</a:t>
            </a:r>
            <a:r>
              <a:rPr lang="en-US" sz="1600" dirty="0">
                <a:latin typeface="Times New Roman" panose="02020603050405020304" pitchFamily="18" charset="0"/>
                <a:cs typeface="Times New Roman" panose="02020603050405020304" pitchFamily="18" charset="0"/>
              </a:rPr>
              <a:t> will be transcribed in ordinate on an arithmetic scale. In general, printed semi logarithmic sheets of paper are used. In a semi logarithmic graph, one axis has a logarithmic scale and the other axis has a linear scale.</a:t>
            </a:r>
          </a:p>
        </p:txBody>
      </p:sp>
      <p:pic>
        <p:nvPicPr>
          <p:cNvPr id="4" name="Picture 3"/>
          <p:cNvPicPr>
            <a:picLocks noChangeAspect="1"/>
          </p:cNvPicPr>
          <p:nvPr/>
        </p:nvPicPr>
        <p:blipFill>
          <a:blip r:embed="rId2"/>
          <a:stretch>
            <a:fillRect/>
          </a:stretch>
        </p:blipFill>
        <p:spPr>
          <a:xfrm>
            <a:off x="485775" y="1830269"/>
            <a:ext cx="6076950" cy="4562475"/>
          </a:xfrm>
          <a:prstGeom prst="rect">
            <a:avLst/>
          </a:prstGeom>
        </p:spPr>
      </p:pic>
      <p:pic>
        <p:nvPicPr>
          <p:cNvPr id="5" name="Picture 4"/>
          <p:cNvPicPr>
            <a:picLocks noChangeAspect="1"/>
          </p:cNvPicPr>
          <p:nvPr/>
        </p:nvPicPr>
        <p:blipFill>
          <a:blip r:embed="rId3"/>
          <a:stretch>
            <a:fillRect/>
          </a:stretch>
        </p:blipFill>
        <p:spPr>
          <a:xfrm>
            <a:off x="6562725" y="1830269"/>
            <a:ext cx="5629275" cy="4562475"/>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63</a:t>
            </a:fld>
            <a:endParaRPr lang="en-IN"/>
          </a:p>
        </p:txBody>
      </p:sp>
    </p:spTree>
    <p:extLst>
      <p:ext uri="{BB962C8B-B14F-4D97-AF65-F5344CB8AC3E}">
        <p14:creationId xmlns:p14="http://schemas.microsoft.com/office/powerpoint/2010/main" val="395247993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64</a:t>
            </a:fld>
            <a:endParaRPr lang="en-IN"/>
          </a:p>
        </p:txBody>
      </p:sp>
      <p:sp>
        <p:nvSpPr>
          <p:cNvPr id="7" name="Rectangle 6"/>
          <p:cNvSpPr/>
          <p:nvPr/>
        </p:nvSpPr>
        <p:spPr>
          <a:xfrm>
            <a:off x="838199" y="285362"/>
            <a:ext cx="11036121" cy="1200329"/>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In the following set of axes, the vertical scale is logarithmic (equal scale between powers of 10) and the horizontal scale is linear (even spaces between numbers).</a:t>
            </a:r>
          </a:p>
          <a:p>
            <a:endParaRPr lang="en-US" sz="1600"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There are no negative numbers on the y-axis, since we can only find the logarithm of positive numbers.</a:t>
            </a:r>
          </a:p>
        </p:txBody>
      </p:sp>
      <p:pic>
        <p:nvPicPr>
          <p:cNvPr id="8" name="Picture 7"/>
          <p:cNvPicPr>
            <a:picLocks noChangeAspect="1"/>
          </p:cNvPicPr>
          <p:nvPr/>
        </p:nvPicPr>
        <p:blipFill rotWithShape="1">
          <a:blip r:embed="rId2"/>
          <a:srcRect l="47987" t="30238" r="30138" b="17236"/>
          <a:stretch/>
        </p:blipFill>
        <p:spPr>
          <a:xfrm>
            <a:off x="3832536" y="1448513"/>
            <a:ext cx="3662967" cy="4945015"/>
          </a:xfrm>
          <a:prstGeom prst="rect">
            <a:avLst/>
          </a:prstGeom>
        </p:spPr>
      </p:pic>
      <p:sp>
        <p:nvSpPr>
          <p:cNvPr id="9" name="TextBox 8"/>
          <p:cNvSpPr txBox="1"/>
          <p:nvPr/>
        </p:nvSpPr>
        <p:spPr>
          <a:xfrm>
            <a:off x="8610600" y="2472744"/>
            <a:ext cx="3581400" cy="1077218"/>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NOTE: The numbers on the y-axis become too close together near each integral power of 10, so they have been removed for readability.</a:t>
            </a:r>
          </a:p>
        </p:txBody>
      </p:sp>
    </p:spTree>
    <p:extLst>
      <p:ext uri="{BB962C8B-B14F-4D97-AF65-F5344CB8AC3E}">
        <p14:creationId xmlns:p14="http://schemas.microsoft.com/office/powerpoint/2010/main" val="127563055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 name="Picture 2"/>
          <p:cNvPicPr>
            <a:picLocks noChangeAspect="1"/>
          </p:cNvPicPr>
          <p:nvPr/>
        </p:nvPicPr>
        <p:blipFill>
          <a:blip r:embed="rId2"/>
          <a:stretch>
            <a:fillRect/>
          </a:stretch>
        </p:blipFill>
        <p:spPr>
          <a:xfrm>
            <a:off x="1366172" y="2170097"/>
            <a:ext cx="9747282" cy="3722263"/>
          </a:xfrm>
          <a:prstGeom prst="rect">
            <a:avLst/>
          </a:prstGeom>
        </p:spPr>
      </p:pic>
      <p:sp>
        <p:nvSpPr>
          <p:cNvPr id="4" name="TextBox 3"/>
          <p:cNvSpPr txBox="1"/>
          <p:nvPr/>
        </p:nvSpPr>
        <p:spPr>
          <a:xfrm>
            <a:off x="1081825" y="497788"/>
            <a:ext cx="10315977" cy="1077218"/>
          </a:xfrm>
          <a:prstGeom prst="rect">
            <a:avLst/>
          </a:prstGeom>
          <a:noFill/>
        </p:spPr>
        <p:txBody>
          <a:bodyPr wrap="square" rtlCol="0">
            <a:spAutoFit/>
          </a:bodyPr>
          <a:lstStyle/>
          <a:p>
            <a:pPr algn="just"/>
            <a:r>
              <a:rPr lang="en-US" sz="1600" b="1" dirty="0">
                <a:latin typeface="Times New Roman" panose="02020603050405020304" pitchFamily="18" charset="0"/>
                <a:cs typeface="Times New Roman" panose="02020603050405020304" pitchFamily="18" charset="0"/>
              </a:rPr>
              <a:t>Semi-log plots</a:t>
            </a:r>
            <a:r>
              <a:rPr lang="en-US" sz="1600" dirty="0">
                <a:latin typeface="Times New Roman" panose="02020603050405020304" pitchFamily="18" charset="0"/>
                <a:cs typeface="Times New Roman" panose="02020603050405020304" pitchFamily="18" charset="0"/>
              </a:rPr>
              <a:t> of </a:t>
            </a:r>
            <a:r>
              <a:rPr lang="en-US" sz="1600" i="1" dirty="0">
                <a:latin typeface="Times New Roman" panose="02020603050405020304" pitchFamily="18" charset="0"/>
                <a:cs typeface="Times New Roman" panose="02020603050405020304" pitchFamily="18" charset="0"/>
              </a:rPr>
              <a:t>plasma concentration </a:t>
            </a:r>
            <a:r>
              <a:rPr lang="en-US" sz="1600" dirty="0">
                <a:latin typeface="Times New Roman" panose="02020603050405020304" pitchFamily="18" charset="0"/>
                <a:cs typeface="Times New Roman" panose="02020603050405020304" pitchFamily="18" charset="0"/>
              </a:rPr>
              <a:t>versus </a:t>
            </a:r>
            <a:r>
              <a:rPr lang="en-US" sz="1600" i="1" dirty="0">
                <a:latin typeface="Times New Roman" panose="02020603050405020304" pitchFamily="18" charset="0"/>
                <a:cs typeface="Times New Roman" panose="02020603050405020304" pitchFamily="18" charset="0"/>
              </a:rPr>
              <a:t>time data </a:t>
            </a:r>
            <a:r>
              <a:rPr lang="en-US" sz="1600" dirty="0">
                <a:latin typeface="Times New Roman" panose="02020603050405020304" pitchFamily="18" charset="0"/>
                <a:cs typeface="Times New Roman" panose="02020603050405020304" pitchFamily="18" charset="0"/>
              </a:rPr>
              <a:t>after IV bolus administration of compound: concentrations decrease in either a monoexponential/monophasic (A) or multiexponential/biphasic (B) decline. The PK profile illustrated in panel (A) is consistent with drug distribution into a single compartment similar to that illustrated in Fig. In panel (B), the PK profile is consistent with tissue binding and drug distributed in more than one compartment.</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65</a:t>
            </a:fld>
            <a:endParaRPr lang="en-IN"/>
          </a:p>
        </p:txBody>
      </p:sp>
    </p:spTree>
    <p:extLst>
      <p:ext uri="{BB962C8B-B14F-4D97-AF65-F5344CB8AC3E}">
        <p14:creationId xmlns:p14="http://schemas.microsoft.com/office/powerpoint/2010/main" val="55547139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extBox 2"/>
          <p:cNvSpPr txBox="1"/>
          <p:nvPr/>
        </p:nvSpPr>
        <p:spPr>
          <a:xfrm>
            <a:off x="971550" y="386366"/>
            <a:ext cx="10967165" cy="427809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Several important kinds of experiments in the pharmaceutical sciences result in data such that the logarithm of the response (Y) is linearly related to an independent variable, X. The semi logarithmic plot is useful when the response (Y) is best depicted as proportional changes relative to changes in X, or when the spread of Y is very large and cannot be easily depicted on a rectilinear scale.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Semi log graph paper has the usual equal interval scale on the X axis and the logarithmic scale on the Y axis. In the logarithmic scale, equal intervals represent ratios. For example, the distance between 1 and 10 will exactly equal the distance between 10 and 100 on a logarithmic scale. In particular, first-order kinetic processes, often apparent in drug degradation and pharmacokinetic systems, show a linear relationship when log C is plotted versus time.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First-order processes can be expressed by the following equation: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log C = log C</a:t>
            </a:r>
            <a:r>
              <a:rPr lang="en-US" sz="1000" dirty="0">
                <a:latin typeface="Times New Roman" panose="02020603050405020304" pitchFamily="18" charset="0"/>
                <a:cs typeface="Times New Roman" panose="02020603050405020304" pitchFamily="18" charset="0"/>
              </a:rPr>
              <a:t>0</a:t>
            </a:r>
            <a:r>
              <a:rPr lang="en-US" sz="1600" dirty="0">
                <a:latin typeface="Times New Roman" panose="02020603050405020304" pitchFamily="18" charset="0"/>
                <a:cs typeface="Times New Roman" panose="02020603050405020304" pitchFamily="18" charset="0"/>
              </a:rPr>
              <a:t> − </a:t>
            </a:r>
            <a:r>
              <a:rPr lang="en-US" sz="1600" dirty="0" err="1">
                <a:latin typeface="Times New Roman" panose="02020603050405020304" pitchFamily="18" charset="0"/>
                <a:cs typeface="Times New Roman" panose="02020603050405020304" pitchFamily="18" charset="0"/>
              </a:rPr>
              <a:t>kt</a:t>
            </a:r>
            <a:r>
              <a:rPr lang="en-US" sz="1600" dirty="0">
                <a:latin typeface="Times New Roman" panose="02020603050405020304" pitchFamily="18" charset="0"/>
                <a:cs typeface="Times New Roman" panose="02020603050405020304" pitchFamily="18" charset="0"/>
              </a:rPr>
              <a:t>           </a:t>
            </a:r>
          </a:p>
          <a:p>
            <a:r>
              <a:rPr lang="en-US" sz="1600" dirty="0">
                <a:latin typeface="Times New Roman" panose="02020603050405020304" pitchFamily="18" charset="0"/>
                <a:cs typeface="Times New Roman" panose="02020603050405020304" pitchFamily="18" charset="0"/>
              </a:rPr>
              <a:t>                           2.3</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where C is the concentration at time t, C</a:t>
            </a:r>
            <a:r>
              <a:rPr lang="en-US" sz="1000" dirty="0">
                <a:latin typeface="Times New Roman" panose="02020603050405020304" pitchFamily="18" charset="0"/>
                <a:cs typeface="Times New Roman" panose="02020603050405020304" pitchFamily="18" charset="0"/>
              </a:rPr>
              <a:t>0</a:t>
            </a:r>
            <a:r>
              <a:rPr lang="en-US" sz="1600" dirty="0">
                <a:latin typeface="Times New Roman" panose="02020603050405020304" pitchFamily="18" charset="0"/>
                <a:cs typeface="Times New Roman" panose="02020603050405020304" pitchFamily="18" charset="0"/>
              </a:rPr>
              <a:t> the concentration at time 0, k the first-order rate</a:t>
            </a:r>
          </a:p>
          <a:p>
            <a:r>
              <a:rPr lang="en-US" sz="1600" dirty="0">
                <a:latin typeface="Times New Roman" panose="02020603050405020304" pitchFamily="18" charset="0"/>
                <a:cs typeface="Times New Roman" panose="02020603050405020304" pitchFamily="18" charset="0"/>
              </a:rPr>
              <a:t>constant, t the time, and log represents logarithm to the base 10.</a:t>
            </a:r>
          </a:p>
        </p:txBody>
      </p:sp>
      <p:cxnSp>
        <p:nvCxnSpPr>
          <p:cNvPr id="5" name="Straight Connector 4"/>
          <p:cNvCxnSpPr/>
          <p:nvPr/>
        </p:nvCxnSpPr>
        <p:spPr>
          <a:xfrm flipV="1">
            <a:off x="2318197" y="3606085"/>
            <a:ext cx="515155" cy="12878"/>
          </a:xfrm>
          <a:prstGeom prst="line">
            <a:avLst/>
          </a:prstGeom>
        </p:spPr>
        <p:style>
          <a:lnRef idx="1">
            <a:schemeClr val="dk1"/>
          </a:lnRef>
          <a:fillRef idx="0">
            <a:schemeClr val="dk1"/>
          </a:fillRef>
          <a:effectRef idx="0">
            <a:schemeClr val="dk1"/>
          </a:effectRef>
          <a:fontRef idx="minor">
            <a:schemeClr val="tx1"/>
          </a:fontRef>
        </p:style>
      </p:cxnSp>
      <p:sp>
        <p:nvSpPr>
          <p:cNvPr id="4" name="Footer Placeholder 3"/>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66</a:t>
            </a:fld>
            <a:endParaRPr lang="en-IN"/>
          </a:p>
        </p:txBody>
      </p:sp>
    </p:spTree>
    <p:extLst>
      <p:ext uri="{BB962C8B-B14F-4D97-AF65-F5344CB8AC3E}">
        <p14:creationId xmlns:p14="http://schemas.microsoft.com/office/powerpoint/2010/main" val="209785968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extBox 2"/>
          <p:cNvSpPr txBox="1"/>
          <p:nvPr/>
        </p:nvSpPr>
        <p:spPr>
          <a:xfrm>
            <a:off x="971550" y="373487"/>
            <a:ext cx="10812619" cy="33855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Table  shows blood-level data obtained after an intravenous injection of a drug described by a one-compartment model</a:t>
            </a:r>
          </a:p>
        </p:txBody>
      </p:sp>
      <p:pic>
        <p:nvPicPr>
          <p:cNvPr id="5" name="Picture 4"/>
          <p:cNvPicPr>
            <a:picLocks noChangeAspect="1"/>
          </p:cNvPicPr>
          <p:nvPr/>
        </p:nvPicPr>
        <p:blipFill rotWithShape="1">
          <a:blip r:embed="rId2"/>
          <a:srcRect l="10572" t="60167" r="45678" b="20025"/>
          <a:stretch/>
        </p:blipFill>
        <p:spPr>
          <a:xfrm>
            <a:off x="2073498" y="848611"/>
            <a:ext cx="7212169" cy="1835821"/>
          </a:xfrm>
          <a:prstGeom prst="rect">
            <a:avLst/>
          </a:prstGeom>
        </p:spPr>
      </p:pic>
      <p:sp>
        <p:nvSpPr>
          <p:cNvPr id="6" name="TextBox 5"/>
          <p:cNvSpPr txBox="1"/>
          <p:nvPr/>
        </p:nvSpPr>
        <p:spPr>
          <a:xfrm>
            <a:off x="971550" y="2820473"/>
            <a:ext cx="10452011" cy="33855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Figure shows two ways of plotting the data in Table  to demonstrate the linearity of the log C versus t relationship</a:t>
            </a:r>
          </a:p>
        </p:txBody>
      </p:sp>
      <p:pic>
        <p:nvPicPr>
          <p:cNvPr id="7" name="Picture 6"/>
          <p:cNvPicPr>
            <a:picLocks noChangeAspect="1"/>
          </p:cNvPicPr>
          <p:nvPr/>
        </p:nvPicPr>
        <p:blipFill rotWithShape="1">
          <a:blip r:embed="rId3"/>
          <a:srcRect l="10770" t="35519" r="29048" b="19058"/>
          <a:stretch/>
        </p:blipFill>
        <p:spPr>
          <a:xfrm>
            <a:off x="1665336" y="3295068"/>
            <a:ext cx="8396365" cy="3562932"/>
          </a:xfrm>
          <a:prstGeom prst="rect">
            <a:avLst/>
          </a:prstGeom>
        </p:spPr>
      </p:pic>
      <p:sp>
        <p:nvSpPr>
          <p:cNvPr id="4" name="Footer Placeholder 3"/>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67</a:t>
            </a:fld>
            <a:endParaRPr lang="en-IN"/>
          </a:p>
        </p:txBody>
      </p:sp>
    </p:spTree>
    <p:extLst>
      <p:ext uri="{BB962C8B-B14F-4D97-AF65-F5344CB8AC3E}">
        <p14:creationId xmlns:p14="http://schemas.microsoft.com/office/powerpoint/2010/main" val="362975249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extBox 2"/>
          <p:cNvSpPr txBox="1"/>
          <p:nvPr/>
        </p:nvSpPr>
        <p:spPr>
          <a:xfrm>
            <a:off x="951829" y="386366"/>
            <a:ext cx="10902771" cy="5262979"/>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Figure (A) shows a plot of log C versus time. The resulting straight line is a consequence of the relationship of log concentration and time as shown in  First order process Equation  .This is an equation of a straight line with the Y intercept equal to log C</a:t>
            </a:r>
            <a:r>
              <a:rPr lang="en-US" sz="1000" dirty="0">
                <a:latin typeface="Times New Roman" panose="02020603050405020304" pitchFamily="18" charset="0"/>
                <a:cs typeface="Times New Roman" panose="02020603050405020304" pitchFamily="18" charset="0"/>
              </a:rPr>
              <a:t>0</a:t>
            </a:r>
            <a:r>
              <a:rPr lang="en-US" sz="1600" dirty="0">
                <a:latin typeface="Times New Roman" panose="02020603050405020304" pitchFamily="18" charset="0"/>
                <a:cs typeface="Times New Roman" panose="02020603050405020304" pitchFamily="18" charset="0"/>
              </a:rPr>
              <a:t> and a slope equal to −k/2.3</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Figure (B) shows a more convenient way of plotting the data of Table , making use of semi log graph paper. This paper has a logarithmic scale on the Y axis and the usual arithmetic, linear scale on the X axis. The logarithmic scale is constructed so that the spacing corresponds to the logarithms of the numbers on the Y axis. For example, the distance between 1 and 2 is the same as that between 2 and 4. (Log 2−log 1) is equal to (log 4−log 2). The semi log graph paper depicted in Figure (B) is two-cycle paper. </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Y (log) axis has been repeated two times. The decimal point for the numbers on the Y axis is accommodated to the data. In our</a:t>
            </a:r>
          </a:p>
          <a:p>
            <a:r>
              <a:rPr lang="en-US" sz="1600" dirty="0">
                <a:latin typeface="Times New Roman" panose="02020603050405020304" pitchFamily="18" charset="0"/>
                <a:cs typeface="Times New Roman" panose="02020603050405020304" pitchFamily="18" charset="0"/>
              </a:rPr>
              <a:t>example, the data range from 1.25 to 20 and the Y axis is adjusted accordingly, as shown in Figure (B). The data may be plotted directly on this paper without the need to look up the logarithms of the concentration values.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Consequently, a </a:t>
            </a:r>
            <a:r>
              <a:rPr lang="en-US" sz="1600" dirty="0" err="1">
                <a:latin typeface="Times New Roman" panose="02020603050405020304" pitchFamily="18" charset="0"/>
                <a:cs typeface="Times New Roman" panose="02020603050405020304" pitchFamily="18" charset="0"/>
              </a:rPr>
              <a:t>semilog</a:t>
            </a:r>
            <a:r>
              <a:rPr lang="en-US" sz="1600" dirty="0">
                <a:latin typeface="Times New Roman" panose="02020603050405020304" pitchFamily="18" charset="0"/>
                <a:cs typeface="Times New Roman" panose="02020603050405020304" pitchFamily="18" charset="0"/>
              </a:rPr>
              <a:t>-scale line graph has the following features:</a:t>
            </a:r>
          </a:p>
          <a:p>
            <a:endParaRPr lang="en-US" sz="1600" dirty="0">
              <a:latin typeface="Times New Roman" panose="02020603050405020304" pitchFamily="18" charset="0"/>
              <a:cs typeface="Times New Roman" panose="02020603050405020304" pitchFamily="18" charset="0"/>
            </a:endParaRPr>
          </a:p>
          <a:p>
            <a:pPr marL="285750" indent="-285750">
              <a:lnSpc>
                <a:spcPct val="150000"/>
              </a:lnSpc>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The slope of the line indicates the rate of increase or decrease.</a:t>
            </a:r>
          </a:p>
          <a:p>
            <a:pPr marL="285750" indent="-285750">
              <a:lnSpc>
                <a:spcPct val="150000"/>
              </a:lnSpc>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A straight line indicates a constant rate (not amount) of increase or decrease in the values.</a:t>
            </a:r>
          </a:p>
          <a:p>
            <a:pPr marL="285750" indent="-285750">
              <a:lnSpc>
                <a:spcPct val="150000"/>
              </a:lnSpc>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A horizontal line indicates no change.</a:t>
            </a:r>
          </a:p>
          <a:p>
            <a:pPr marL="285750" indent="-285750">
              <a:lnSpc>
                <a:spcPct val="150000"/>
              </a:lnSpc>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Two or more lines following parallel paths show identical rates of change.</a:t>
            </a:r>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68</a:t>
            </a:fld>
            <a:endParaRPr lang="en-IN"/>
          </a:p>
        </p:txBody>
      </p:sp>
    </p:spTree>
    <p:extLst>
      <p:ext uri="{BB962C8B-B14F-4D97-AF65-F5344CB8AC3E}">
        <p14:creationId xmlns:p14="http://schemas.microsoft.com/office/powerpoint/2010/main" val="192662500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1" name="Footer Placeholder 4">
            <a:extLst>
              <a:ext uri="{FF2B5EF4-FFF2-40B4-BE49-F238E27FC236}">
                <a16:creationId xmlns="" xmlns:a16="http://schemas.microsoft.com/office/drawing/2014/main" id="{A60243DA-EF30-4066-83D9-4BA114AFAD2E}"/>
              </a:ext>
            </a:extLst>
          </p:cNvPr>
          <p:cNvSpPr txBox="1">
            <a:spLocks/>
          </p:cNvSpPr>
          <p:nvPr/>
        </p:nvSpPr>
        <p:spPr>
          <a:xfrm>
            <a:off x="4562481" y="6485316"/>
            <a:ext cx="2876339" cy="315911"/>
          </a:xfrm>
          <a:prstGeom prst="rect">
            <a:avLst/>
          </a:prstGeom>
          <a:solidFill>
            <a:srgbClr val="FF0000"/>
          </a:solidFill>
          <a:ln w="12700">
            <a:solidFill>
              <a:schemeClr val="tx1"/>
            </a:solidFill>
          </a:ln>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r"/>
            <a:r>
              <a:rPr lang="en-IN" dirty="0">
                <a:solidFill>
                  <a:schemeClr val="bg1">
                    <a:lumMod val="95000"/>
                  </a:schemeClr>
                </a:solidFill>
                <a:latin typeface="Georgia" panose="02040502050405020303" pitchFamily="18" charset="0"/>
              </a:rPr>
              <a:t>© R </a:t>
            </a:r>
            <a:r>
              <a:rPr lang="en-IN" dirty="0" err="1">
                <a:solidFill>
                  <a:schemeClr val="bg1">
                    <a:lumMod val="95000"/>
                  </a:schemeClr>
                </a:solidFill>
                <a:latin typeface="Georgia" panose="02040502050405020303" pitchFamily="18" charset="0"/>
              </a:rPr>
              <a:t>R</a:t>
            </a:r>
            <a:r>
              <a:rPr lang="en-IN" dirty="0">
                <a:solidFill>
                  <a:schemeClr val="bg1">
                    <a:lumMod val="95000"/>
                  </a:schemeClr>
                </a:solidFill>
                <a:latin typeface="Georgia" panose="02040502050405020303" pitchFamily="18" charset="0"/>
              </a:rPr>
              <a:t> INSTITUTIONS , BANGALORE</a:t>
            </a: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extBox 2"/>
          <p:cNvSpPr txBox="1"/>
          <p:nvPr/>
        </p:nvSpPr>
        <p:spPr>
          <a:xfrm>
            <a:off x="1107583" y="489397"/>
            <a:ext cx="10856890" cy="1077218"/>
          </a:xfrm>
          <a:prstGeom prst="rect">
            <a:avLst/>
          </a:prstGeom>
          <a:noFill/>
        </p:spPr>
        <p:txBody>
          <a:bodyPr wrap="square" rtlCol="0">
            <a:spAutoFit/>
          </a:bodyPr>
          <a:lstStyle/>
          <a:p>
            <a:pPr algn="l"/>
            <a:r>
              <a:rPr lang="en-US" sz="1600" b="1" dirty="0">
                <a:latin typeface="Times New Roman" panose="02020603050405020304" pitchFamily="18" charset="0"/>
                <a:cs typeface="Times New Roman" panose="02020603050405020304" pitchFamily="18" charset="0"/>
              </a:rPr>
              <a:t>ILLUSTRATION – CONSTRUCTION EXAMPLE </a:t>
            </a:r>
          </a:p>
          <a:p>
            <a:pPr algn="l"/>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 laboratory conducted some observations in an experiment involving growth of a microbial population at different temperatures and obtained data as follows:</a:t>
            </a:r>
          </a:p>
        </p:txBody>
      </p:sp>
      <p:pic>
        <p:nvPicPr>
          <p:cNvPr id="4" name="Picture 3"/>
          <p:cNvPicPr>
            <a:picLocks noChangeAspect="1"/>
          </p:cNvPicPr>
          <p:nvPr/>
        </p:nvPicPr>
        <p:blipFill rotWithShape="1">
          <a:blip r:embed="rId2"/>
          <a:srcRect l="29081" t="70907" r="44688" b="19058"/>
          <a:stretch/>
        </p:blipFill>
        <p:spPr>
          <a:xfrm>
            <a:off x="3296992" y="1566615"/>
            <a:ext cx="3734873" cy="803350"/>
          </a:xfrm>
          <a:prstGeom prst="rect">
            <a:avLst/>
          </a:prstGeom>
        </p:spPr>
      </p:pic>
      <p:pic>
        <p:nvPicPr>
          <p:cNvPr id="6" name="Picture 5"/>
          <p:cNvPicPr>
            <a:picLocks noChangeAspect="1"/>
          </p:cNvPicPr>
          <p:nvPr/>
        </p:nvPicPr>
        <p:blipFill rotWithShape="1">
          <a:blip r:embed="rId3"/>
          <a:srcRect l="29774" t="19322" r="9648" b="17752"/>
          <a:stretch/>
        </p:blipFill>
        <p:spPr>
          <a:xfrm>
            <a:off x="2294181" y="2471890"/>
            <a:ext cx="7412938" cy="4329337"/>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69</a:t>
            </a:fld>
            <a:endParaRPr lang="en-IN"/>
          </a:p>
        </p:txBody>
      </p:sp>
    </p:spTree>
    <p:extLst>
      <p:ext uri="{BB962C8B-B14F-4D97-AF65-F5344CB8AC3E}">
        <p14:creationId xmlns:p14="http://schemas.microsoft.com/office/powerpoint/2010/main" val="2120111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25984"/>
            <a:ext cx="10967166" cy="5016758"/>
          </a:xfrm>
          <a:prstGeom prst="rect">
            <a:avLst/>
          </a:prstGeom>
          <a:noFill/>
        </p:spPr>
        <p:txBody>
          <a:bodyPr wrap="square" rtlCol="0">
            <a:spAutoFit/>
          </a:bodyPr>
          <a:lstStyle/>
          <a:p>
            <a:r>
              <a:rPr lang="en-US" sz="1600" b="1" u="sng" dirty="0">
                <a:latin typeface="Times New Roman" panose="02020603050405020304" pitchFamily="18" charset="0"/>
                <a:cs typeface="Times New Roman" panose="02020603050405020304" pitchFamily="18" charset="0"/>
              </a:rPr>
              <a:t>CONSTRUCTION AND LABELING OF GRAPHS</a:t>
            </a:r>
          </a:p>
          <a:p>
            <a:endParaRPr lang="en-US" sz="1600" b="1" u="sng"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Proper construction and labeling of graphs are crucial elements in graphical data representation. </a:t>
            </a:r>
            <a:r>
              <a:rPr lang="en-US" sz="1600" u="sng" dirty="0">
                <a:latin typeface="Times New Roman" panose="02020603050405020304" pitchFamily="18" charset="0"/>
                <a:cs typeface="Times New Roman" panose="02020603050405020304" pitchFamily="18" charset="0"/>
              </a:rPr>
              <a:t>The design and actual construction of graphs are not in themselves difficult. The preparation of a good graph, however, requires careful thought and competent technical skills. </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lgn="just">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One needs not only a knowledge of statistical principles, but also, in particular, computer and drafting competency. There are no firm rules for preparing good graphical presentations. Mostly, we rely on experience and a few guidelines. Both books and research papers have addressed the need for a more scientific guide to optimal graphics that, after all, is measured by how well the graph communicates the intended messages(s) to the individuals who are intended to read and</a:t>
            </a:r>
          </a:p>
          <a:p>
            <a:pPr marL="285750" indent="-285750" algn="just">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interpret the graphs. </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A “good” graph or chart should be as simple as possible, yet clearly transmit its intended message. Superfluous notation, confusing lines or curves, and inappropriate draftsmanship (lettering, etc.) that can distract the reader are signs of a poorly constructed graph.</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Illustration :-  The plot shows the results of a clinical study that was designed to compare an active drug to a placebo for the treatment of hypertension. This graph was constructed from the X, Y pairs, time and blood pressure, respectively. Each point on the graph (+ ,    )    is the average blood pressure for either drug or placebo at some point in time subsequent to the initiation of the</a:t>
            </a:r>
          </a:p>
          <a:p>
            <a:r>
              <a:rPr lang="en-US" sz="1600" dirty="0">
                <a:latin typeface="Times New Roman" panose="02020603050405020304" pitchFamily="18" charset="0"/>
                <a:cs typeface="Times New Roman" panose="02020603050405020304" pitchFamily="18" charset="0"/>
              </a:rPr>
              <a:t>study.</a:t>
            </a:r>
          </a:p>
        </p:txBody>
      </p:sp>
      <p:sp>
        <p:nvSpPr>
          <p:cNvPr id="6" name="Rectangle 5"/>
          <p:cNvSpPr/>
          <p:nvPr/>
        </p:nvSpPr>
        <p:spPr>
          <a:xfrm>
            <a:off x="1867437" y="4932610"/>
            <a:ext cx="128788" cy="10303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 )</a:t>
            </a:r>
          </a:p>
        </p:txBody>
      </p:sp>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7</a:t>
            </a:fld>
            <a:endParaRPr lang="en-IN"/>
          </a:p>
        </p:txBody>
      </p:sp>
    </p:spTree>
    <p:extLst>
      <p:ext uri="{BB962C8B-B14F-4D97-AF65-F5344CB8AC3E}">
        <p14:creationId xmlns:p14="http://schemas.microsoft.com/office/powerpoint/2010/main" val="212970456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7" name="Picture 6"/>
          <p:cNvPicPr>
            <a:picLocks noChangeAspect="1"/>
          </p:cNvPicPr>
          <p:nvPr/>
        </p:nvPicPr>
        <p:blipFill rotWithShape="1">
          <a:blip r:embed="rId2"/>
          <a:srcRect l="31754" t="17928" r="13410" b="16364"/>
          <a:stretch/>
        </p:blipFill>
        <p:spPr>
          <a:xfrm>
            <a:off x="971550" y="566670"/>
            <a:ext cx="8165252" cy="5967922"/>
          </a:xfrm>
          <a:prstGeom prst="rect">
            <a:avLst/>
          </a:prstGeom>
        </p:spPr>
      </p:pic>
      <p:sp>
        <p:nvSpPr>
          <p:cNvPr id="9" name="Rectangle 8"/>
          <p:cNvSpPr/>
          <p:nvPr/>
        </p:nvSpPr>
        <p:spPr>
          <a:xfrm>
            <a:off x="7877578" y="2857761"/>
            <a:ext cx="3906591" cy="1754326"/>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Now we can see a lot more information for smaller values of x and y. This is the beauty of semi-logarithmic axis plots - you can see more detail in graphs where there is a very wide range of values, but some of the data is close together.</a:t>
            </a:r>
          </a:p>
        </p:txBody>
      </p:sp>
      <p:pic>
        <p:nvPicPr>
          <p:cNvPr id="3" name="Picture 2"/>
          <p:cNvPicPr>
            <a:picLocks noChangeAspect="1"/>
          </p:cNvPicPr>
          <p:nvPr/>
        </p:nvPicPr>
        <p:blipFill>
          <a:blip r:embed="rId3"/>
          <a:stretch>
            <a:fillRect/>
          </a:stretch>
        </p:blipFill>
        <p:spPr>
          <a:xfrm>
            <a:off x="7666073" y="1309845"/>
            <a:ext cx="3737172" cy="804742"/>
          </a:xfrm>
          <a:prstGeom prst="rect">
            <a:avLst/>
          </a:prstGeom>
        </p:spPr>
      </p:pic>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70</a:t>
            </a:fld>
            <a:endParaRPr lang="en-IN"/>
          </a:p>
        </p:txBody>
      </p:sp>
    </p:spTree>
    <p:extLst>
      <p:ext uri="{BB962C8B-B14F-4D97-AF65-F5344CB8AC3E}">
        <p14:creationId xmlns:p14="http://schemas.microsoft.com/office/powerpoint/2010/main" val="139119165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extBox 2"/>
          <p:cNvSpPr txBox="1"/>
          <p:nvPr/>
        </p:nvSpPr>
        <p:spPr>
          <a:xfrm>
            <a:off x="971550" y="476518"/>
            <a:ext cx="11210925" cy="5755422"/>
          </a:xfrm>
          <a:prstGeom prst="rect">
            <a:avLst/>
          </a:prstGeom>
          <a:noFill/>
        </p:spPr>
        <p:txBody>
          <a:bodyPr wrap="square" rtlCol="0">
            <a:spAutoFit/>
          </a:bodyPr>
          <a:lstStyle/>
          <a:p>
            <a:pPr algn="l"/>
            <a:r>
              <a:rPr lang="en-US" sz="1600" dirty="0">
                <a:latin typeface="Times New Roman" panose="02020603050405020304" pitchFamily="18" charset="0"/>
                <a:cs typeface="Times New Roman" panose="02020603050405020304" pitchFamily="18" charset="0"/>
              </a:rPr>
              <a:t>Example 1 ;- </a:t>
            </a:r>
            <a:r>
              <a:rPr lang="en-US" sz="1600" i="1" u="sng" dirty="0">
                <a:latin typeface="Times New Roman" panose="02020603050405020304" pitchFamily="18" charset="0"/>
                <a:cs typeface="Times New Roman" panose="02020603050405020304" pitchFamily="18" charset="0"/>
              </a:rPr>
              <a:t>COVID – 19 </a:t>
            </a:r>
          </a:p>
          <a:p>
            <a:pPr algn="l"/>
            <a:endParaRPr lang="en-US" sz="1600" i="1" u="sng"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Exponential lines showing increases in COVID-19 cases might not always show the full story. While the raw numbers don’t change, the way they are represented can affect perceptions. Logarithmic scale charts can help show the bigger picture.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coronavirus pandemic is undoubtedly the greatest challenge the world has faced in over a generation. But is the presentation of data about the outbreak leading us to overlook any cause for optimism?</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There is an alternative to the commonly seen linear graph that could help give a more detailed picture. It’s called a logarithmic graph.</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Interpreting information - The most common form of a line-graph has a linear scale. Along the Y axis, the numbers progress in a steady, linear form – 1, 2, 3, 4, or 10, 20, 30 and so on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But infectious diseases don’t spread in an even, linear fashion. On a linear scale graph, the rate of growth keeps going up and up – the line can become almost vertical and appear to go on forever. That can create the impression measures like social distancing aren’t working.</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On a logarithmic scale, numbers on the Y-axis don’t move up in equal increments but instead each interval increases by a set factor – it’s often 10 but could be a factor of 3 or 350 or 3,500, anything at all. It all depends on what is deemed to be the most effective way of interpreting the data in question. The Richter scale is logarithmic – an earthquake that measures 6 is 10- times more destructive than one that measures 5.</a:t>
            </a:r>
          </a:p>
          <a:p>
            <a:endParaRPr lang="en-US" sz="1600" dirty="0">
              <a:latin typeface="Times New Roman" panose="02020603050405020304" pitchFamily="18" charset="0"/>
              <a:cs typeface="Times New Roman" panose="02020603050405020304" pitchFamily="18" charset="0"/>
            </a:endParaRPr>
          </a:p>
          <a:p>
            <a:r>
              <a:rPr lang="en-US" sz="1600" b="1" i="1" u="sng" dirty="0">
                <a:latin typeface="Times New Roman" panose="02020603050405020304" pitchFamily="18" charset="0"/>
                <a:cs typeface="Times New Roman" panose="02020603050405020304" pitchFamily="18" charset="0"/>
              </a:rPr>
              <a:t>The logarithmic scale is ideal for measuring rates of change, particularly rates of growth,</a:t>
            </a:r>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71</a:t>
            </a:fld>
            <a:endParaRPr lang="en-IN"/>
          </a:p>
        </p:txBody>
      </p:sp>
    </p:spTree>
    <p:extLst>
      <p:ext uri="{BB962C8B-B14F-4D97-AF65-F5344CB8AC3E}">
        <p14:creationId xmlns:p14="http://schemas.microsoft.com/office/powerpoint/2010/main" val="289068027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extBox 2"/>
          <p:cNvSpPr txBox="1"/>
          <p:nvPr/>
        </p:nvSpPr>
        <p:spPr>
          <a:xfrm>
            <a:off x="971550" y="450761"/>
            <a:ext cx="10941408" cy="2062103"/>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It “flattens out the rate of growth so it becomes easier to see,", . "On a logarithmic graph of COVID-19 infections, even though the overall numbers are still increasing, you can see the point at which the rate of growth starts to level off when that exponential growth has stopped."</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At that point, the logarithmic scale makes it possible to see when public health measures are starting to have the desired effect.</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This is what the COVID-19 situation in China looks like when plotted on a linear graph.</a:t>
            </a:r>
          </a:p>
          <a:p>
            <a:endParaRPr lang="en-US" sz="16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2"/>
          <a:srcRect l="37000" t="22140" r="9450" b="16908"/>
          <a:stretch/>
        </p:blipFill>
        <p:spPr>
          <a:xfrm>
            <a:off x="0" y="2512864"/>
            <a:ext cx="5679583" cy="4037865"/>
          </a:xfrm>
          <a:prstGeom prst="rect">
            <a:avLst/>
          </a:prstGeom>
        </p:spPr>
      </p:pic>
      <p:pic>
        <p:nvPicPr>
          <p:cNvPr id="5" name="Picture 4"/>
          <p:cNvPicPr>
            <a:picLocks noChangeAspect="1"/>
          </p:cNvPicPr>
          <p:nvPr/>
        </p:nvPicPr>
        <p:blipFill rotWithShape="1">
          <a:blip r:embed="rId3"/>
          <a:srcRect l="36505" t="19498" r="9153" b="18151"/>
          <a:stretch/>
        </p:blipFill>
        <p:spPr>
          <a:xfrm>
            <a:off x="5884332" y="2543532"/>
            <a:ext cx="6298143" cy="4062870"/>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72</a:t>
            </a:fld>
            <a:endParaRPr lang="en-IN"/>
          </a:p>
        </p:txBody>
      </p:sp>
    </p:spTree>
    <p:extLst>
      <p:ext uri="{BB962C8B-B14F-4D97-AF65-F5344CB8AC3E}">
        <p14:creationId xmlns:p14="http://schemas.microsoft.com/office/powerpoint/2010/main" val="173331962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p:cNvSpPr txBox="1"/>
          <p:nvPr/>
        </p:nvSpPr>
        <p:spPr>
          <a:xfrm>
            <a:off x="971550" y="927279"/>
            <a:ext cx="10967165" cy="4031873"/>
          </a:xfrm>
          <a:prstGeom prst="rect">
            <a:avLst/>
          </a:prstGeom>
          <a:noFill/>
        </p:spPr>
        <p:txBody>
          <a:bodyPr wrap="square" rtlCol="0">
            <a:spAutoFit/>
          </a:bodyPr>
          <a:lstStyle/>
          <a:p>
            <a:r>
              <a:rPr lang="en-US" sz="1600" b="1" i="1" u="sng" dirty="0">
                <a:latin typeface="Times New Roman" panose="02020603050405020304" pitchFamily="18" charset="0"/>
                <a:cs typeface="Times New Roman" panose="02020603050405020304" pitchFamily="18" charset="0"/>
              </a:rPr>
              <a:t>Same data, different perspectives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Both charts tell the same story – that China’s coronavirus cases have started to </a:t>
            </a:r>
            <a:r>
              <a:rPr lang="en-US" sz="1600" dirty="0" err="1">
                <a:latin typeface="Times New Roman" panose="02020603050405020304" pitchFamily="18" charset="0"/>
                <a:cs typeface="Times New Roman" panose="02020603050405020304" pitchFamily="18" charset="0"/>
              </a:rPr>
              <a:t>flatline</a:t>
            </a:r>
            <a:r>
              <a:rPr lang="en-US" sz="1600" dirty="0">
                <a:latin typeface="Times New Roman" panose="02020603050405020304" pitchFamily="18" charset="0"/>
                <a:cs typeface="Times New Roman" panose="02020603050405020304" pitchFamily="18" charset="0"/>
              </a:rPr>
              <a:t>. But the logarithmic graph shows a flattening of the line much earlier because of the way the scale has been compressed. It also makes it possible to fit a large or widespread set of results onto a graph that might otherwise not fit in a linear way.</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 logarithmic graph can also help make it clear if the apparent evening-out of the curve started to change. While a linear curve would keep on pushing ever higher regardless, the logarithmic graph would highlight any substantial changes to the trend – whether upward or downward.</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It’s an approach that is often preferred when there are huge numbers involved and a linear scale would just produce a dramatic-looking exponential curve.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raw numbers aren’t affected by the choice of chart. The reality is that (as of 4 April 2020) there are more than 1 million confirmed cases globally and 55,000 deaths. But more than 219,000 people have also recovered – and that’s a part of the coronavirus story that’s just as important to tell.</a:t>
            </a:r>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73</a:t>
            </a:fld>
            <a:endParaRPr lang="en-IN"/>
          </a:p>
        </p:txBody>
      </p:sp>
    </p:spTree>
    <p:extLst>
      <p:ext uri="{BB962C8B-B14F-4D97-AF65-F5344CB8AC3E}">
        <p14:creationId xmlns:p14="http://schemas.microsoft.com/office/powerpoint/2010/main" val="23973264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extBox 2"/>
          <p:cNvSpPr txBox="1"/>
          <p:nvPr/>
        </p:nvSpPr>
        <p:spPr>
          <a:xfrm>
            <a:off x="971550" y="592428"/>
            <a:ext cx="10715625" cy="33855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Example 2 :- The Western Africa Ebola virus disease epidemic</a:t>
            </a:r>
          </a:p>
        </p:txBody>
      </p:sp>
      <p:pic>
        <p:nvPicPr>
          <p:cNvPr id="4" name="Picture 3"/>
          <p:cNvPicPr>
            <a:picLocks noChangeAspect="1"/>
          </p:cNvPicPr>
          <p:nvPr/>
        </p:nvPicPr>
        <p:blipFill rotWithShape="1">
          <a:blip r:embed="rId2"/>
          <a:srcRect l="10672" t="14392" r="26673" b="7476"/>
          <a:stretch/>
        </p:blipFill>
        <p:spPr>
          <a:xfrm>
            <a:off x="1633138" y="1108530"/>
            <a:ext cx="7542331" cy="5287758"/>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74</a:t>
            </a:fld>
            <a:endParaRPr lang="en-IN"/>
          </a:p>
        </p:txBody>
      </p:sp>
    </p:spTree>
    <p:extLst>
      <p:ext uri="{BB962C8B-B14F-4D97-AF65-F5344CB8AC3E}">
        <p14:creationId xmlns:p14="http://schemas.microsoft.com/office/powerpoint/2010/main" val="246768208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 name="Picture 2"/>
          <p:cNvPicPr>
            <a:picLocks noChangeAspect="1"/>
          </p:cNvPicPr>
          <p:nvPr/>
        </p:nvPicPr>
        <p:blipFill rotWithShape="1">
          <a:blip r:embed="rId2"/>
          <a:srcRect l="6414" t="16505" r="18161" b="8319"/>
          <a:stretch/>
        </p:blipFill>
        <p:spPr>
          <a:xfrm>
            <a:off x="1184386" y="816724"/>
            <a:ext cx="9813701" cy="5499279"/>
          </a:xfrm>
          <a:prstGeom prst="rect">
            <a:avLst/>
          </a:prstGeom>
        </p:spPr>
      </p:pic>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75</a:t>
            </a:fld>
            <a:endParaRPr lang="en-IN"/>
          </a:p>
        </p:txBody>
      </p:sp>
    </p:spTree>
    <p:extLst>
      <p:ext uri="{BB962C8B-B14F-4D97-AF65-F5344CB8AC3E}">
        <p14:creationId xmlns:p14="http://schemas.microsoft.com/office/powerpoint/2010/main" val="308130453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996838" y="425003"/>
            <a:ext cx="10980044" cy="4524315"/>
          </a:xfrm>
          <a:prstGeom prst="rect">
            <a:avLst/>
          </a:prstGeom>
          <a:noFill/>
        </p:spPr>
        <p:txBody>
          <a:bodyPr wrap="square" rtlCol="0">
            <a:spAutoFit/>
          </a:bodyPr>
          <a:lstStyle/>
          <a:p>
            <a:pPr algn="l"/>
            <a:r>
              <a:rPr lang="en-US" sz="1600" b="1" dirty="0">
                <a:latin typeface="Times New Roman" panose="02020603050405020304" pitchFamily="18" charset="0"/>
                <a:cs typeface="Times New Roman" panose="02020603050405020304" pitchFamily="18" charset="0"/>
              </a:rPr>
              <a:t>ADVANTAGES</a:t>
            </a:r>
          </a:p>
          <a:p>
            <a:pPr algn="l"/>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semi log paper is very beneficial for us because when we get a big value of the experiment then we cannot put it easily to a general graph paper because we have to take more than two or three graph paper .so in semi log paper we can easily put the big value of the experiment because we know that log(1)=0.so when the value of log is greater than we can use it.</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A wider range of data can be displayed</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Increased data for smaller values</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DISAVANTAGES</a:t>
            </a:r>
          </a:p>
          <a:p>
            <a:endParaRPr lang="en-US" sz="1600" dirty="0">
              <a:latin typeface="Times New Roman" panose="02020603050405020304" pitchFamily="18" charset="0"/>
              <a:cs typeface="Times New Roman" panose="02020603050405020304" pitchFamily="18" charset="0"/>
            </a:endParaRPr>
          </a:p>
          <a:p>
            <a:pPr marL="285750" indent="-285750">
              <a:lnSpc>
                <a:spcPct val="150000"/>
              </a:lnSpc>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Easy to make errors plotting</a:t>
            </a:r>
          </a:p>
          <a:p>
            <a:pPr marL="285750" indent="-285750">
              <a:lnSpc>
                <a:spcPct val="150000"/>
              </a:lnSpc>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Difficult to analyze</a:t>
            </a:r>
          </a:p>
          <a:p>
            <a:pPr marL="285750" indent="-285750">
              <a:lnSpc>
                <a:spcPct val="150000"/>
              </a:lnSpc>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Zero cannot be plotted</a:t>
            </a:r>
          </a:p>
          <a:p>
            <a:pPr marL="285750" indent="-285750">
              <a:lnSpc>
                <a:spcPct val="150000"/>
              </a:lnSpc>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Negative and positive values cannot be displayed on the same graph</a:t>
            </a:r>
          </a:p>
        </p:txBody>
      </p:sp>
      <p:sp>
        <p:nvSpPr>
          <p:cNvPr id="3" name="Footer Placeholder 2"/>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76</a:t>
            </a:fld>
            <a:endParaRPr lang="en-IN"/>
          </a:p>
        </p:txBody>
      </p:sp>
    </p:spTree>
    <p:extLst>
      <p:ext uri="{BB962C8B-B14F-4D97-AF65-F5344CB8AC3E}">
        <p14:creationId xmlns:p14="http://schemas.microsoft.com/office/powerpoint/2010/main" val="2227599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553792"/>
            <a:ext cx="11070197" cy="2308324"/>
          </a:xfrm>
          <a:prstGeom prst="rect">
            <a:avLst/>
          </a:prstGeom>
          <a:noFill/>
        </p:spPr>
        <p:txBody>
          <a:bodyPr wrap="square" rtlCol="0">
            <a:spAutoFit/>
          </a:bodyPr>
          <a:lstStyle/>
          <a:p>
            <a:r>
              <a:rPr lang="en-US" sz="1600" i="1" u="sng" dirty="0">
                <a:latin typeface="Times New Roman" panose="02020603050405020304" pitchFamily="18" charset="0"/>
                <a:cs typeface="Times New Roman" panose="02020603050405020304" pitchFamily="18" charset="0"/>
              </a:rPr>
              <a:t>Proper construction and labeling of the typical rectilinear graph should include the following considerations:</a:t>
            </a:r>
          </a:p>
          <a:p>
            <a:endParaRPr lang="en-US" sz="1600" i="1" u="sng"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1. </a:t>
            </a:r>
            <a:r>
              <a:rPr lang="en-US" sz="1600" dirty="0">
                <a:latin typeface="Times New Roman" panose="02020603050405020304" pitchFamily="18" charset="0"/>
                <a:cs typeface="Times New Roman" panose="02020603050405020304" pitchFamily="18" charset="0"/>
              </a:rPr>
              <a:t>A title should be given. The title should be brief and to the point, enabling the reader to understand the purpose of the graph without having to resort to reading the text. The title can be placed below or above the graph.</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2. </a:t>
            </a:r>
            <a:r>
              <a:rPr lang="en-US" sz="1600" dirty="0">
                <a:latin typeface="Times New Roman" panose="02020603050405020304" pitchFamily="18" charset="0"/>
                <a:cs typeface="Times New Roman" panose="02020603050405020304" pitchFamily="18" charset="0"/>
              </a:rPr>
              <a:t>The axes should be clearly delineated and labeled. In general, the zero (0) points of both axes should be clearly indicated. The ordinate (the Y axis) is usually labeled with the description parallel to the Y axis. Both the ordinate and abscissa (X axis) should be each appropriately labeled and subdivided in units of equal width (of course, the X and Y axes almost always have different subdivisions). </a:t>
            </a:r>
          </a:p>
        </p:txBody>
      </p:sp>
      <p:pic>
        <p:nvPicPr>
          <p:cNvPr id="6" name="Picture 5"/>
          <p:cNvPicPr>
            <a:picLocks noChangeAspect="1"/>
          </p:cNvPicPr>
          <p:nvPr/>
        </p:nvPicPr>
        <p:blipFill>
          <a:blip r:embed="rId2"/>
          <a:stretch>
            <a:fillRect/>
          </a:stretch>
        </p:blipFill>
        <p:spPr>
          <a:xfrm>
            <a:off x="2950421" y="2881859"/>
            <a:ext cx="6757881" cy="3175782"/>
          </a:xfrm>
          <a:prstGeom prst="rect">
            <a:avLst/>
          </a:prstGeom>
        </p:spPr>
      </p:pic>
      <p:sp>
        <p:nvSpPr>
          <p:cNvPr id="7" name="TextBox 6"/>
          <p:cNvSpPr txBox="1"/>
          <p:nvPr/>
        </p:nvSpPr>
        <p:spPr>
          <a:xfrm>
            <a:off x="2332235" y="2757085"/>
            <a:ext cx="708338" cy="3693319"/>
          </a:xfrm>
          <a:prstGeom prst="rect">
            <a:avLst/>
          </a:prstGeom>
          <a:noFill/>
        </p:spPr>
        <p:txBody>
          <a:bodyPr wrap="square" rtlCol="0">
            <a:spAutoFit/>
          </a:bodyPr>
          <a:lstStyle/>
          <a:p>
            <a:pPr>
              <a:lnSpc>
                <a:spcPct val="150000"/>
              </a:lnSpc>
            </a:pPr>
            <a:r>
              <a:rPr lang="en-US" sz="1600" dirty="0">
                <a:latin typeface="Times New Roman" panose="02020603050405020304" pitchFamily="18" charset="0"/>
                <a:cs typeface="Times New Roman" panose="02020603050405020304" pitchFamily="18" charset="0"/>
              </a:rPr>
              <a:t>115</a:t>
            </a:r>
          </a:p>
          <a:p>
            <a:pPr>
              <a:lnSpc>
                <a:spcPct val="150000"/>
              </a:lnSpc>
            </a:pPr>
            <a:r>
              <a:rPr lang="en-US" sz="1600" dirty="0">
                <a:latin typeface="Times New Roman" panose="02020603050405020304" pitchFamily="18" charset="0"/>
                <a:cs typeface="Times New Roman" panose="02020603050405020304" pitchFamily="18" charset="0"/>
              </a:rPr>
              <a:t>110</a:t>
            </a:r>
          </a:p>
          <a:p>
            <a:pPr>
              <a:lnSpc>
                <a:spcPct val="150000"/>
              </a:lnSpc>
            </a:pPr>
            <a:r>
              <a:rPr lang="en-US" sz="1600" dirty="0">
                <a:latin typeface="Times New Roman" panose="02020603050405020304" pitchFamily="18" charset="0"/>
                <a:cs typeface="Times New Roman" panose="02020603050405020304" pitchFamily="18" charset="0"/>
              </a:rPr>
              <a:t>105</a:t>
            </a:r>
          </a:p>
          <a:p>
            <a:pPr>
              <a:lnSpc>
                <a:spcPct val="150000"/>
              </a:lnSpc>
            </a:pPr>
            <a:r>
              <a:rPr lang="en-US" sz="1600" dirty="0">
                <a:latin typeface="Times New Roman" panose="02020603050405020304" pitchFamily="18" charset="0"/>
                <a:cs typeface="Times New Roman" panose="02020603050405020304" pitchFamily="18" charset="0"/>
              </a:rPr>
              <a:t>100</a:t>
            </a:r>
          </a:p>
          <a:p>
            <a:pPr>
              <a:lnSpc>
                <a:spcPct val="150000"/>
              </a:lnSpc>
            </a:pPr>
            <a:r>
              <a:rPr lang="en-US" sz="1600" dirty="0">
                <a:latin typeface="Times New Roman" panose="02020603050405020304" pitchFamily="18" charset="0"/>
                <a:cs typeface="Times New Roman" panose="02020603050405020304" pitchFamily="18" charset="0"/>
              </a:rPr>
              <a:t>95</a:t>
            </a:r>
          </a:p>
          <a:p>
            <a:pPr>
              <a:lnSpc>
                <a:spcPct val="150000"/>
              </a:lnSpc>
            </a:pPr>
            <a:r>
              <a:rPr lang="en-US" sz="1600" dirty="0">
                <a:latin typeface="Times New Roman" panose="02020603050405020304" pitchFamily="18" charset="0"/>
                <a:cs typeface="Times New Roman" panose="02020603050405020304" pitchFamily="18" charset="0"/>
              </a:rPr>
              <a:t>90</a:t>
            </a:r>
          </a:p>
          <a:p>
            <a:pPr>
              <a:lnSpc>
                <a:spcPct val="150000"/>
              </a:lnSpc>
            </a:pPr>
            <a:r>
              <a:rPr lang="en-US" sz="1600" dirty="0">
                <a:latin typeface="Times New Roman" panose="02020603050405020304" pitchFamily="18" charset="0"/>
                <a:cs typeface="Times New Roman" panose="02020603050405020304" pitchFamily="18" charset="0"/>
              </a:rPr>
              <a:t>85</a:t>
            </a:r>
          </a:p>
          <a:p>
            <a:pPr>
              <a:lnSpc>
                <a:spcPct val="150000"/>
              </a:lnSpc>
            </a:pPr>
            <a:r>
              <a:rPr lang="en-US" sz="1600" dirty="0">
                <a:latin typeface="Times New Roman" panose="02020603050405020304" pitchFamily="18" charset="0"/>
                <a:cs typeface="Times New Roman" panose="02020603050405020304" pitchFamily="18" charset="0"/>
              </a:rPr>
              <a:t>80</a:t>
            </a:r>
          </a:p>
          <a:p>
            <a:pPr>
              <a:lnSpc>
                <a:spcPct val="150000"/>
              </a:lnSpc>
            </a:pPr>
            <a:r>
              <a:rPr lang="en-US" sz="1600" dirty="0">
                <a:latin typeface="Times New Roman" panose="02020603050405020304" pitchFamily="18" charset="0"/>
                <a:cs typeface="Times New Roman" panose="02020603050405020304" pitchFamily="18" charset="0"/>
              </a:rPr>
              <a:t>0</a:t>
            </a:r>
          </a:p>
          <a:p>
            <a:endParaRPr lang="en-US" dirty="0"/>
          </a:p>
        </p:txBody>
      </p:sp>
      <p:cxnSp>
        <p:nvCxnSpPr>
          <p:cNvPr id="9" name="Straight Connector 8"/>
          <p:cNvCxnSpPr/>
          <p:nvPr/>
        </p:nvCxnSpPr>
        <p:spPr>
          <a:xfrm>
            <a:off x="2820473" y="2881859"/>
            <a:ext cx="0" cy="3081059"/>
          </a:xfrm>
          <a:prstGeom prst="line">
            <a:avLst/>
          </a:prstGeom>
        </p:spPr>
        <p:style>
          <a:lnRef idx="3">
            <a:schemeClr val="dk1"/>
          </a:lnRef>
          <a:fillRef idx="0">
            <a:schemeClr val="dk1"/>
          </a:fillRef>
          <a:effectRef idx="2">
            <a:schemeClr val="dk1"/>
          </a:effectRef>
          <a:fontRef idx="minor">
            <a:schemeClr val="tx1"/>
          </a:fontRef>
        </p:style>
      </p:cxnSp>
      <p:sp>
        <p:nvSpPr>
          <p:cNvPr id="13" name="Rectangle 12"/>
          <p:cNvSpPr/>
          <p:nvPr/>
        </p:nvSpPr>
        <p:spPr>
          <a:xfrm>
            <a:off x="2755499" y="3257270"/>
            <a:ext cx="129948" cy="15454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TextBox 13"/>
          <p:cNvSpPr txBox="1"/>
          <p:nvPr/>
        </p:nvSpPr>
        <p:spPr>
          <a:xfrm>
            <a:off x="2755499" y="6057641"/>
            <a:ext cx="7251386" cy="338554"/>
          </a:xfrm>
          <a:prstGeom prst="rect">
            <a:avLst/>
          </a:prstGeom>
          <a:noFill/>
        </p:spPr>
        <p:txBody>
          <a:bodyPr wrap="square" rtlCol="0">
            <a:spAutoFit/>
          </a:bodyPr>
          <a:lstStyle/>
          <a:p>
            <a:pPr algn="l"/>
            <a:r>
              <a:rPr lang="en-US" sz="1600" dirty="0">
                <a:latin typeface="Times New Roman" panose="02020603050405020304" pitchFamily="18" charset="0"/>
                <a:cs typeface="Times New Roman" panose="02020603050405020304" pitchFamily="18" charset="0"/>
              </a:rPr>
              <a:t>                                2                              4                             6                               8</a:t>
            </a:r>
          </a:p>
        </p:txBody>
      </p:sp>
      <p:sp>
        <p:nvSpPr>
          <p:cNvPr id="15" name="TextBox 14"/>
          <p:cNvSpPr txBox="1"/>
          <p:nvPr/>
        </p:nvSpPr>
        <p:spPr>
          <a:xfrm>
            <a:off x="4673354" y="6238634"/>
            <a:ext cx="3863662" cy="338554"/>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Time (weeks) after initialion of study</a:t>
            </a:r>
          </a:p>
        </p:txBody>
      </p:sp>
      <p:sp>
        <p:nvSpPr>
          <p:cNvPr id="16" name="TextBox 15"/>
          <p:cNvSpPr txBox="1"/>
          <p:nvPr/>
        </p:nvSpPr>
        <p:spPr>
          <a:xfrm>
            <a:off x="1523195" y="-2382461"/>
            <a:ext cx="5766247" cy="369332"/>
          </a:xfrm>
          <a:prstGeom prst="rect">
            <a:avLst/>
          </a:prstGeom>
          <a:noFill/>
        </p:spPr>
        <p:txBody>
          <a:bodyPr wrap="square" rtlCol="0">
            <a:spAutoFit/>
          </a:bodyPr>
          <a:lstStyle/>
          <a:p>
            <a:r>
              <a:rPr lang="en-US" dirty="0"/>
              <a:t>Diastolic blood pressure (mm Hg)</a:t>
            </a:r>
          </a:p>
        </p:txBody>
      </p:sp>
      <p:sp>
        <p:nvSpPr>
          <p:cNvPr id="17" name="TextBox 16"/>
          <p:cNvSpPr txBox="1"/>
          <p:nvPr/>
        </p:nvSpPr>
        <p:spPr>
          <a:xfrm rot="16200000">
            <a:off x="277842" y="3964400"/>
            <a:ext cx="3580325" cy="338554"/>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Diastolic blood pressure (mm Hg)</a:t>
            </a:r>
          </a:p>
        </p:txBody>
      </p:sp>
      <p:sp>
        <p:nvSpPr>
          <p:cNvPr id="18" name="TextBox 17"/>
          <p:cNvSpPr txBox="1"/>
          <p:nvPr/>
        </p:nvSpPr>
        <p:spPr>
          <a:xfrm>
            <a:off x="10114611" y="3039659"/>
            <a:ext cx="2077389" cy="280076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600" dirty="0">
                <a:latin typeface="Times New Roman" panose="02020603050405020304" pitchFamily="18" charset="0"/>
                <a:cs typeface="Times New Roman" panose="02020603050405020304" pitchFamily="18" charset="0"/>
              </a:rPr>
              <a:t>Blood pressure as a</a:t>
            </a:r>
          </a:p>
          <a:p>
            <a:r>
              <a:rPr lang="en-US" sz="1600" dirty="0">
                <a:latin typeface="Times New Roman" panose="02020603050405020304" pitchFamily="18" charset="0"/>
                <a:cs typeface="Times New Roman" panose="02020603050405020304" pitchFamily="18" charset="0"/>
              </a:rPr>
              <a:t>function of time in a</a:t>
            </a:r>
          </a:p>
          <a:p>
            <a:r>
              <a:rPr lang="en-US" sz="1600" dirty="0">
                <a:latin typeface="Times New Roman" panose="02020603050405020304" pitchFamily="18" charset="0"/>
                <a:cs typeface="Times New Roman" panose="02020603050405020304" pitchFamily="18" charset="0"/>
              </a:rPr>
              <a:t>clinical study comparing drug and placebo with a</a:t>
            </a:r>
          </a:p>
          <a:p>
            <a:r>
              <a:rPr lang="en-US" sz="1600" dirty="0">
                <a:latin typeface="Times New Roman" panose="02020603050405020304" pitchFamily="18" charset="0"/>
                <a:cs typeface="Times New Roman" panose="02020603050405020304" pitchFamily="18" charset="0"/>
              </a:rPr>
              <a:t>regimen</a:t>
            </a:r>
          </a:p>
          <a:p>
            <a:r>
              <a:rPr lang="en-US" sz="1600" dirty="0">
                <a:latin typeface="Times New Roman" panose="02020603050405020304" pitchFamily="18" charset="0"/>
                <a:cs typeface="Times New Roman" panose="02020603050405020304" pitchFamily="18" charset="0"/>
              </a:rPr>
              <a:t>of one tablet per day.  placebo (average of 45 patients); +, drug (average of 50 patients).</a:t>
            </a:r>
          </a:p>
        </p:txBody>
      </p:sp>
      <p:sp>
        <p:nvSpPr>
          <p:cNvPr id="20" name="Rectangle 19"/>
          <p:cNvSpPr/>
          <p:nvPr/>
        </p:nvSpPr>
        <p:spPr>
          <a:xfrm>
            <a:off x="11943230" y="4597756"/>
            <a:ext cx="197073" cy="13251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Footer Placeholder 7"/>
          <p:cNvSpPr>
            <a:spLocks noGrp="1"/>
          </p:cNvSpPr>
          <p:nvPr>
            <p:ph type="ftr" sz="quarter" idx="11"/>
          </p:nvPr>
        </p:nvSpPr>
        <p:spPr/>
        <p:txBody>
          <a:bodyPr/>
          <a:lstStyle/>
          <a:p>
            <a:r>
              <a:rPr lang="en-IN" smtClean="0"/>
              <a:t>RDP</a:t>
            </a:r>
            <a:endParaRPr lang="en-IN"/>
          </a:p>
        </p:txBody>
      </p:sp>
      <p:sp>
        <p:nvSpPr>
          <p:cNvPr id="11" name="Slide Number Placeholder 10"/>
          <p:cNvSpPr>
            <a:spLocks noGrp="1"/>
          </p:cNvSpPr>
          <p:nvPr>
            <p:ph type="sldNum" sz="quarter" idx="12"/>
          </p:nvPr>
        </p:nvSpPr>
        <p:spPr/>
        <p:txBody>
          <a:bodyPr/>
          <a:lstStyle/>
          <a:p>
            <a:fld id="{28B54A7E-2395-4D35-824E-25842394C6F0}" type="slidenum">
              <a:rPr lang="en-IN" smtClean="0"/>
              <a:t>8</a:t>
            </a:fld>
            <a:endParaRPr lang="en-IN"/>
          </a:p>
        </p:txBody>
      </p:sp>
    </p:spTree>
    <p:extLst>
      <p:ext uri="{BB962C8B-B14F-4D97-AF65-F5344CB8AC3E}">
        <p14:creationId xmlns:p14="http://schemas.microsoft.com/office/powerpoint/2010/main" val="633091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rotWithShape="1">
          <a:blip r:embed="rId2"/>
          <a:srcRect r="9383"/>
          <a:stretch/>
        </p:blipFill>
        <p:spPr>
          <a:xfrm>
            <a:off x="57250" y="95250"/>
            <a:ext cx="6104586" cy="5364945"/>
          </a:xfrm>
          <a:prstGeom prst="rect">
            <a:avLst/>
          </a:prstGeom>
        </p:spPr>
      </p:pic>
      <p:pic>
        <p:nvPicPr>
          <p:cNvPr id="13" name="Picture 12"/>
          <p:cNvPicPr>
            <a:picLocks noChangeAspect="1"/>
          </p:cNvPicPr>
          <p:nvPr/>
        </p:nvPicPr>
        <p:blipFill rotWithShape="1">
          <a:blip r:embed="rId3"/>
          <a:srcRect l="12848" t="12279" r="39880" b="48324"/>
          <a:stretch/>
        </p:blipFill>
        <p:spPr>
          <a:xfrm>
            <a:off x="6346831" y="3503055"/>
            <a:ext cx="5709693" cy="3347450"/>
          </a:xfrm>
          <a:prstGeom prst="rect">
            <a:avLst/>
          </a:prstGeom>
        </p:spPr>
      </p:pic>
      <p:pic>
        <p:nvPicPr>
          <p:cNvPr id="14" name="Picture 13"/>
          <p:cNvPicPr>
            <a:picLocks noChangeAspect="1"/>
          </p:cNvPicPr>
          <p:nvPr/>
        </p:nvPicPr>
        <p:blipFill rotWithShape="1">
          <a:blip r:embed="rId4"/>
          <a:srcRect l="8942" t="60703" r="23406" b="29240"/>
          <a:stretch/>
        </p:blipFill>
        <p:spPr>
          <a:xfrm>
            <a:off x="4678017" y="2001077"/>
            <a:ext cx="7513983" cy="735647"/>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9</a:t>
            </a:fld>
            <a:endParaRPr lang="en-IN"/>
          </a:p>
        </p:txBody>
      </p:sp>
    </p:spTree>
    <p:extLst>
      <p:ext uri="{BB962C8B-B14F-4D97-AF65-F5344CB8AC3E}">
        <p14:creationId xmlns:p14="http://schemas.microsoft.com/office/powerpoint/2010/main" val="111113845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2810</TotalTime>
  <Words>8077</Words>
  <Application>Microsoft Office PowerPoint</Application>
  <PresentationFormat>Widescreen</PresentationFormat>
  <Paragraphs>824</Paragraphs>
  <Slides>76</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76</vt:i4>
      </vt:variant>
    </vt:vector>
  </HeadingPairs>
  <TitlesOfParts>
    <vt:vector size="85" baseType="lpstr">
      <vt:lpstr>Arial</vt:lpstr>
      <vt:lpstr>Calibri</vt:lpstr>
      <vt:lpstr>Calibri Light</vt:lpstr>
      <vt:lpstr>Courier New</vt:lpstr>
      <vt:lpstr>Georgia</vt:lpstr>
      <vt:lpstr>MathJax_Main-bold</vt:lpstr>
      <vt:lpstr>Times New Roman</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116</cp:revision>
  <dcterms:created xsi:type="dcterms:W3CDTF">2020-07-13T05:58:17Z</dcterms:created>
  <dcterms:modified xsi:type="dcterms:W3CDTF">2024-09-15T17:18:44Z</dcterms:modified>
</cp:coreProperties>
</file>