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257" r:id="rId2"/>
    <p:sldId id="275" r:id="rId3"/>
    <p:sldId id="292" r:id="rId4"/>
    <p:sldId id="276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93" r:id="rId15"/>
    <p:sldId id="294" r:id="rId16"/>
    <p:sldId id="296" r:id="rId17"/>
    <p:sldId id="295" r:id="rId18"/>
    <p:sldId id="290" r:id="rId19"/>
    <p:sldId id="29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008000"/>
    <a:srgbClr val="CC021F"/>
    <a:srgbClr val="006600"/>
    <a:srgbClr val="996633"/>
    <a:srgbClr val="0066FF"/>
    <a:srgbClr val="FF0000"/>
    <a:srgbClr val="FA5CCD"/>
    <a:srgbClr val="66FFFF"/>
    <a:srgbClr val="BAD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F37558-9E0C-4426-8FFC-14511DC4BFC8}" type="datetimeFigureOut">
              <a:rPr lang="en-US" smtClean="0"/>
              <a:pPr/>
              <a:t>9/13/2024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FA0D6-D0AD-489E-8722-DE5E5438972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2357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FA0D6-D0AD-489E-8722-DE5E54389725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5628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FA0D6-D0AD-489E-8722-DE5E54389725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8249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FA0D6-D0AD-489E-8722-DE5E54389725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2738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FA0D6-D0AD-489E-8722-DE5E54389725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8844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FA0D6-D0AD-489E-8722-DE5E54389725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6818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A31C-F9C2-4EFF-A1CB-B12885F1ACE0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553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6AFA-46A1-4663-AF85-8A5FF34A13DF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69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BC441-5342-42BA-8D90-8DEB293B384D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78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528E4-8FE5-466D-9611-2A4C7A81D5DB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916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D091-29CB-44CF-9DC5-CB1DDB4457C1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18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2D7-2CA2-49F2-B161-9D29EA1C8E43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392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7B8FB-564A-405B-9A30-EBB5BDA8EA30}" type="datetime1">
              <a:rPr lang="en-US" smtClean="0"/>
              <a:t>9/13/2024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9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6D83-1544-43AF-947B-841958A88B35}" type="datetime1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8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C26C-2737-424B-AB43-ECFB9CDB377B}" type="datetime1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39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1139-2B02-4B65-A2B1-4F58C6CE51B0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583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08A09-AAA3-419A-8F2E-E5315EDBE3C2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066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FB89B-5A76-4601-B08E-958F81DC396A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680983">
            <a:off x="1912431" y="2907817"/>
            <a:ext cx="861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52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1295401"/>
            <a:ext cx="80010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1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66FFFF"/>
                </a:solidFill>
              </a:rPr>
              <a:t/>
            </a:r>
            <a:br>
              <a:rPr lang="en-US" dirty="0">
                <a:solidFill>
                  <a:srgbClr val="66FFFF"/>
                </a:solidFill>
              </a:rPr>
            </a:br>
            <a:r>
              <a:rPr lang="en-US" b="1" dirty="0">
                <a:latin typeface="Andalus" pitchFamily="18" charset="-78"/>
                <a:cs typeface="Andalus" pitchFamily="18" charset="-78"/>
              </a:rPr>
              <a:t>           </a:t>
            </a:r>
            <a:r>
              <a:rPr lang="en-US" sz="6000" b="1" i="1" dirty="0">
                <a:latin typeface="Andalus" pitchFamily="18" charset="-78"/>
                <a:cs typeface="Andalus" pitchFamily="18" charset="-78"/>
              </a:rPr>
              <a:t>NMR  SPECTROSCOPY </a:t>
            </a:r>
            <a:endParaRPr lang="en-IN" sz="6000" b="1" i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1" y="609600"/>
            <a:ext cx="21194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sz="2800" b="1" dirty="0">
                <a:solidFill>
                  <a:srgbClr val="006600"/>
                </a:solidFill>
                <a:latin typeface="Castellar" pitchFamily="18" charset="0"/>
              </a:rPr>
              <a:t>Alkenes:</a:t>
            </a:r>
            <a:r>
              <a:rPr lang="en-US" sz="2800" b="1" dirty="0">
                <a:solidFill>
                  <a:srgbClr val="FFFF00"/>
                </a:solidFill>
                <a:latin typeface="Castellar" pitchFamily="18" charset="0"/>
              </a:rPr>
              <a:t> </a:t>
            </a:r>
            <a:endParaRPr lang="en-US" sz="2800" b="1" dirty="0">
              <a:solidFill>
                <a:srgbClr val="FFFF00"/>
              </a:solidFill>
              <a:latin typeface="Castellar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3600" y="1219200"/>
            <a:ext cx="76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3838" indent="-223838" algn="just">
              <a:spcBef>
                <a:spcPct val="20000"/>
              </a:spcBef>
              <a:buFont typeface="Wingdings" pitchFamily="2" charset="2"/>
              <a:buChar char="§"/>
            </a:pPr>
            <a:endParaRPr lang="en-US" sz="20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223838" indent="-223838" algn="just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In a magnetic field, the loosely held  electrons of the double bond create a magnetic field that 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reinforces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the applied field.</a:t>
            </a:r>
          </a:p>
        </p:txBody>
      </p:sp>
      <p:pic>
        <p:nvPicPr>
          <p:cNvPr id="4" name="Picture 6" descr="0014b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/>
          <a:stretch>
            <a:fillRect/>
          </a:stretch>
        </p:blipFill>
        <p:spPr bwMode="auto">
          <a:xfrm>
            <a:off x="1981201" y="2743200"/>
            <a:ext cx="80248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838200"/>
            <a:ext cx="48397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sz="2800" b="1" dirty="0">
                <a:solidFill>
                  <a:srgbClr val="006600"/>
                </a:solidFill>
                <a:latin typeface="Castellar" pitchFamily="18" charset="0"/>
              </a:rPr>
              <a:t>Alkynes (acetylene ) </a:t>
            </a:r>
            <a:endParaRPr lang="en-US" sz="2800" b="1" dirty="0">
              <a:solidFill>
                <a:srgbClr val="006600"/>
              </a:solidFill>
              <a:latin typeface="Castellar" pitchFamily="18" charset="0"/>
            </a:endParaRPr>
          </a:p>
        </p:txBody>
      </p:sp>
      <p:pic>
        <p:nvPicPr>
          <p:cNvPr id="4" name="Picture 6" descr="0014c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/>
          <a:stretch>
            <a:fillRect/>
          </a:stretch>
        </p:blipFill>
        <p:spPr bwMode="auto">
          <a:xfrm>
            <a:off x="2895600" y="2590800"/>
            <a:ext cx="7010400" cy="357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905000" y="1295401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3838" indent="-223838" algn="just">
              <a:spcBef>
                <a:spcPct val="20000"/>
              </a:spcBef>
              <a:buFont typeface="Wingdings" pitchFamily="2" charset="2"/>
              <a:buChar char="§"/>
            </a:pPr>
            <a:endParaRPr lang="en-US" sz="20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223838" indent="-223838" algn="just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In a magnetic field,  electrons of a carbon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carbon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triple bond create a magnetic field that 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opposes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the applied field.</a:t>
            </a:r>
          </a:p>
          <a:p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0014a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/>
          <a:stretch>
            <a:fillRect/>
          </a:stretch>
        </p:blipFill>
        <p:spPr bwMode="auto">
          <a:xfrm>
            <a:off x="3429000" y="2667001"/>
            <a:ext cx="6324600" cy="3369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981200" y="914400"/>
            <a:ext cx="45266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sz="2800" b="1" dirty="0">
                <a:solidFill>
                  <a:srgbClr val="006600"/>
                </a:solidFill>
                <a:latin typeface="Castellar" pitchFamily="18" charset="0"/>
              </a:rPr>
              <a:t>Aromatic (benzene):</a:t>
            </a:r>
            <a:endParaRPr lang="en-US" sz="2800" b="1" dirty="0">
              <a:solidFill>
                <a:srgbClr val="006600"/>
              </a:solidFill>
              <a:latin typeface="Castellar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2601" y="1371601"/>
            <a:ext cx="86105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3838" indent="-223838" algn="just">
              <a:spcBef>
                <a:spcPct val="20000"/>
              </a:spcBef>
              <a:buFont typeface="Wingdings" pitchFamily="2" charset="2"/>
              <a:buChar char="§"/>
            </a:pPr>
            <a:endParaRPr lang="en-US" sz="20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223838" indent="-223838" algn="just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In a magnetic field, six  electrons in benzene circulate around the ring creates a a magnetic field that 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reinforces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the applied field.</a:t>
            </a:r>
          </a:p>
          <a:p>
            <a:endParaRPr lang="en-US" sz="20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1" y="1066801"/>
            <a:ext cx="50417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6600"/>
                </a:solidFill>
                <a:latin typeface="Castellar" pitchFamily="18" charset="0"/>
                <a:cs typeface="Andalus" pitchFamily="18" charset="-78"/>
              </a:rPr>
              <a:t>Hydrogen</a:t>
            </a:r>
            <a:r>
              <a:rPr lang="en-US" sz="3200" b="1" dirty="0">
                <a:solidFill>
                  <a:srgbClr val="006600"/>
                </a:solidFill>
                <a:latin typeface="Castellar" pitchFamily="18" charset="0"/>
                <a:cs typeface="Andalus" pitchFamily="18" charset="-78"/>
              </a:rPr>
              <a:t> bonding </a:t>
            </a:r>
            <a:endParaRPr lang="en-IN" sz="3200" b="1" dirty="0">
              <a:solidFill>
                <a:srgbClr val="006600"/>
              </a:solidFill>
              <a:latin typeface="Castellar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1905000"/>
            <a:ext cx="838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hydrogen atom exhibiting the property of hydrogen bonding absorbs at a lower field compared to other.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proton if attached to highly EN atom they have smaller electron density around it.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If less shielded the field by proton is more &amp; resonance occurs at downfield.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 : In case of OH group attached to ethanol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826473" y="4267200"/>
            <a:ext cx="4226422" cy="1936376"/>
            <a:chOff x="604" y="2601"/>
            <a:chExt cx="3238" cy="1840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2112" y="3225"/>
              <a:ext cx="96" cy="672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2688" y="2601"/>
              <a:ext cx="96" cy="1296"/>
            </a:xfrm>
            <a:prstGeom prst="triangle">
              <a:avLst>
                <a:gd name="adj" fmla="val 58333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1488" y="3513"/>
              <a:ext cx="96" cy="384"/>
            </a:xfrm>
            <a:prstGeom prst="triangle">
              <a:avLst>
                <a:gd name="adj" fmla="val 50000"/>
              </a:avLst>
            </a:prstGeom>
            <a:solidFill>
              <a:srgbClr val="00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056" y="3897"/>
              <a:ext cx="225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297" y="2699"/>
              <a:ext cx="1422" cy="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2800" b="1">
                  <a:solidFill>
                    <a:srgbClr val="000066"/>
                  </a:solidFill>
                </a:rPr>
                <a:t>H</a:t>
              </a:r>
              <a:r>
                <a:rPr lang="en-US" altLang="en-US" b="1"/>
                <a:t>O-C</a:t>
              </a:r>
              <a:r>
                <a:rPr lang="en-US" altLang="en-US" sz="2800" b="1">
                  <a:solidFill>
                    <a:srgbClr val="FF9900"/>
                  </a:solidFill>
                </a:rPr>
                <a:t>H</a:t>
              </a:r>
              <a:r>
                <a:rPr lang="en-US" altLang="en-US" sz="2800" b="1" baseline="-25000">
                  <a:solidFill>
                    <a:srgbClr val="FF9900"/>
                  </a:solidFill>
                </a:rPr>
                <a:t>2</a:t>
              </a:r>
              <a:r>
                <a:rPr lang="en-US" altLang="en-US" b="1"/>
                <a:t>-C</a:t>
              </a:r>
              <a:r>
                <a:rPr lang="en-US" altLang="en-US" sz="2800" b="1">
                  <a:solidFill>
                    <a:srgbClr val="FF0000"/>
                  </a:solidFill>
                </a:rPr>
                <a:t>H</a:t>
              </a:r>
              <a:r>
                <a:rPr lang="en-US" altLang="en-US" sz="2800" b="1" baseline="-25000">
                  <a:solidFill>
                    <a:srgbClr val="FF0000"/>
                  </a:solidFill>
                </a:rPr>
                <a:t>3</a:t>
              </a:r>
              <a:endParaRPr lang="en-US" altLang="en-US" sz="2800" b="1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1152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1248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1344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1440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536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1632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728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1824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1920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2016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2112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2208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2304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2400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2496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2592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2688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>
              <a:off x="2784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>
              <a:off x="2880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2976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>
              <a:off x="3072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3168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3264" y="3897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>
              <a:off x="1776" y="4089"/>
              <a:ext cx="912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4" name="Text Box 33"/>
            <p:cNvSpPr txBox="1">
              <a:spLocks noChangeArrowheads="1"/>
            </p:cNvSpPr>
            <p:nvPr/>
          </p:nvSpPr>
          <p:spPr bwMode="auto">
            <a:xfrm>
              <a:off x="2113" y="4090"/>
              <a:ext cx="327" cy="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0066"/>
                  </a:solidFill>
                  <a:latin typeface="Symbol" pitchFamily="18" charset="2"/>
                </a:rPr>
                <a:t>w</a:t>
              </a:r>
              <a:r>
                <a:rPr lang="en-US" altLang="en-US" b="1" baseline="-25000">
                  <a:solidFill>
                    <a:srgbClr val="000066"/>
                  </a:solidFill>
                </a:rPr>
                <a:t>o</a:t>
              </a:r>
            </a:p>
          </p:txBody>
        </p:sp>
        <p:sp>
          <p:nvSpPr>
            <p:cNvPr id="35" name="Text Box 34"/>
            <p:cNvSpPr txBox="1">
              <a:spLocks noChangeArrowheads="1"/>
            </p:cNvSpPr>
            <p:nvPr/>
          </p:nvSpPr>
          <p:spPr bwMode="auto">
            <a:xfrm>
              <a:off x="604" y="3659"/>
              <a:ext cx="455" cy="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>
                  <a:solidFill>
                    <a:srgbClr val="000066"/>
                  </a:solidFill>
                </a:rPr>
                <a:t>low</a:t>
              </a:r>
            </a:p>
            <a:p>
              <a:pPr algn="ctr"/>
              <a:r>
                <a:rPr lang="en-US" altLang="en-US" sz="2000">
                  <a:solidFill>
                    <a:srgbClr val="000066"/>
                  </a:solidFill>
                </a:rPr>
                <a:t>field</a:t>
              </a:r>
            </a:p>
          </p:txBody>
        </p:sp>
        <p:sp>
          <p:nvSpPr>
            <p:cNvPr id="36" name="Text Box 35"/>
            <p:cNvSpPr txBox="1">
              <a:spLocks noChangeArrowheads="1"/>
            </p:cNvSpPr>
            <p:nvPr/>
          </p:nvSpPr>
          <p:spPr bwMode="auto">
            <a:xfrm>
              <a:off x="3387" y="3658"/>
              <a:ext cx="455" cy="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>
                  <a:solidFill>
                    <a:srgbClr val="000066"/>
                  </a:solidFill>
                </a:rPr>
                <a:t>high</a:t>
              </a:r>
            </a:p>
            <a:p>
              <a:pPr algn="ctr"/>
              <a:r>
                <a:rPr lang="en-US" altLang="en-US" sz="2000">
                  <a:solidFill>
                    <a:srgbClr val="000066"/>
                  </a:solidFill>
                </a:rPr>
                <a:t>field</a:t>
              </a:r>
            </a:p>
          </p:txBody>
        </p:sp>
      </p:grpSp>
      <p:sp>
        <p:nvSpPr>
          <p:cNvPr id="38" name="Footer Placeholder 3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3601" y="838201"/>
            <a:ext cx="4158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80"/>
                </a:solidFill>
                <a:latin typeface="Castellar" pitchFamily="18" charset="0"/>
              </a:rPr>
              <a:t>REFERENCE STANDARD:</a:t>
            </a:r>
            <a:endParaRPr lang="en-US" sz="2400" b="1" dirty="0">
              <a:solidFill>
                <a:srgbClr val="800080"/>
              </a:solidFill>
              <a:latin typeface="Castellar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7400" y="1752600"/>
            <a:ext cx="689483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arenR"/>
            </a:pPr>
            <a:r>
              <a:rPr lang="en-US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TMS  [Tetra methyl </a:t>
            </a:r>
            <a:r>
              <a:rPr lang="en-US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silane</a:t>
            </a:r>
            <a:r>
              <a:rPr lang="en-US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 marL="457200" indent="-457200">
              <a:buAutoNum type="arabicParenR"/>
            </a:pPr>
            <a:r>
              <a:rPr lang="en-US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Sodium salt of 3[</a:t>
            </a:r>
            <a:r>
              <a:rPr lang="en-US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Trimethyl</a:t>
            </a:r>
            <a:r>
              <a:rPr lang="en-US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silyl</a:t>
            </a:r>
            <a:r>
              <a:rPr lang="en-US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] propane </a:t>
            </a:r>
            <a:r>
              <a:rPr lang="en-US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sulphonate</a:t>
            </a:r>
            <a:endParaRPr lang="en-US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Reference standard should possess the following characteristics : 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Chemical inertness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Magnetic isotropy (magnetically neutral)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Give a single sharp peak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Miscible with wide range of solvents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should be volatile helps in easy recovery.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1" y="457200"/>
            <a:ext cx="3820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800080"/>
                </a:solidFill>
                <a:latin typeface="Castellar" pitchFamily="18" charset="0"/>
              </a:rPr>
              <a:t>1] Tetra methyl </a:t>
            </a:r>
            <a:r>
              <a:rPr lang="en-US" sz="2000" b="1" dirty="0" err="1">
                <a:solidFill>
                  <a:srgbClr val="800080"/>
                </a:solidFill>
                <a:latin typeface="Castellar" pitchFamily="18" charset="0"/>
              </a:rPr>
              <a:t>silane</a:t>
            </a:r>
            <a:r>
              <a:rPr lang="en-US" sz="2000" b="1" dirty="0">
                <a:solidFill>
                  <a:srgbClr val="800080"/>
                </a:solidFill>
                <a:latin typeface="Castellar" pitchFamily="18" charset="0"/>
              </a:rPr>
              <a:t>:</a:t>
            </a:r>
            <a:endParaRPr lang="en-US" sz="2000" b="1" dirty="0">
              <a:solidFill>
                <a:srgbClr val="800080"/>
              </a:solidFill>
              <a:latin typeface="Castellar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1204" y="1066800"/>
            <a:ext cx="890679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reference standard TMS at 0.5% conc is used normally and is added to a sample 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Itself so it is called internal std.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has 12 protons which are uniformly sheilded because of highly electropositive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nature of silicon at centre hence 12 proton give single sharp peak at “0”.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It requires maximum magnetic field than proton of most organic compound.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naveen\Pictures\Picture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2895600"/>
            <a:ext cx="3962400" cy="1562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76401" y="5181600"/>
            <a:ext cx="8736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800080"/>
                </a:solidFill>
                <a:latin typeface="Castellar" pitchFamily="18" charset="0"/>
              </a:rPr>
              <a:t>2] sodium salt of 3[</a:t>
            </a:r>
            <a:r>
              <a:rPr lang="en-US" sz="2000" b="1" dirty="0" err="1">
                <a:solidFill>
                  <a:srgbClr val="800080"/>
                </a:solidFill>
                <a:latin typeface="Castellar" pitchFamily="18" charset="0"/>
              </a:rPr>
              <a:t>trimethyl</a:t>
            </a:r>
            <a:r>
              <a:rPr lang="en-US" sz="2000" b="1" dirty="0">
                <a:solidFill>
                  <a:srgbClr val="800080"/>
                </a:solidFill>
                <a:latin typeface="Castellar" pitchFamily="18" charset="0"/>
              </a:rPr>
              <a:t> </a:t>
            </a:r>
            <a:r>
              <a:rPr lang="en-US" sz="2000" b="1" dirty="0" err="1">
                <a:solidFill>
                  <a:srgbClr val="800080"/>
                </a:solidFill>
                <a:latin typeface="Castellar" pitchFamily="18" charset="0"/>
              </a:rPr>
              <a:t>silyl</a:t>
            </a:r>
            <a:r>
              <a:rPr lang="en-US" sz="2000" b="1" dirty="0">
                <a:solidFill>
                  <a:srgbClr val="800080"/>
                </a:solidFill>
                <a:latin typeface="Castellar" pitchFamily="18" charset="0"/>
              </a:rPr>
              <a:t>] propane sulphate:</a:t>
            </a:r>
            <a:endParaRPr lang="en-US" sz="2000" b="1" dirty="0">
              <a:solidFill>
                <a:srgbClr val="800080"/>
              </a:solidFill>
              <a:latin typeface="Castellar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5867400"/>
            <a:ext cx="90075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is used as internal std for water soluble substance in deuterium oxide [D</a:t>
            </a:r>
            <a:r>
              <a:rPr lang="en-US" sz="9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0] solvent.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1" y="381000"/>
            <a:ext cx="8143875" cy="5394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26" name="Picture 2" descr="C:\Users\hp laptop\Desktop\isotopic nuclei - Yahoo Search Results Yahoo India Search Results_files\isotopes-of-carb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200401"/>
            <a:ext cx="6248400" cy="233362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33601" y="381000"/>
            <a:ext cx="34628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80"/>
                </a:solidFill>
                <a:latin typeface="Castellar" pitchFamily="18" charset="0"/>
              </a:rPr>
              <a:t>Isotropic</a:t>
            </a:r>
            <a:r>
              <a:rPr lang="en-US" sz="2800" b="1" dirty="0">
                <a:solidFill>
                  <a:srgbClr val="800080"/>
                </a:solidFill>
                <a:latin typeface="Castellar" pitchFamily="18" charset="0"/>
              </a:rPr>
              <a:t> </a:t>
            </a:r>
            <a:r>
              <a:rPr lang="en-US" sz="2400" b="1" dirty="0">
                <a:solidFill>
                  <a:srgbClr val="800080"/>
                </a:solidFill>
                <a:latin typeface="Castellar" pitchFamily="18" charset="0"/>
              </a:rPr>
              <a:t>nuclei:</a:t>
            </a:r>
            <a:endParaRPr lang="en-US" sz="2800" b="1" dirty="0">
              <a:solidFill>
                <a:srgbClr val="800080"/>
              </a:solidFill>
              <a:latin typeface="Castellar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0972" y="1371601"/>
            <a:ext cx="88170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Derived from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greek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word where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Iso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means “ </a:t>
            </a:r>
            <a:r>
              <a:rPr lang="en-US" sz="2000" u="sng" dirty="0">
                <a:latin typeface="Times New Roman" pitchFamily="18" charset="0"/>
                <a:cs typeface="Times New Roman" pitchFamily="18" charset="0"/>
              </a:rPr>
              <a:t>same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” and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topos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means “</a:t>
            </a:r>
            <a:r>
              <a:rPr lang="en-US" sz="2000" u="sng" dirty="0">
                <a:latin typeface="Times New Roman" pitchFamily="18" charset="0"/>
                <a:cs typeface="Times New Roman" pitchFamily="18" charset="0"/>
              </a:rPr>
              <a:t>Place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algn="just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Isotopes are the variants of a particular chemical element which differ in neutron </a:t>
            </a: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number although it has same number of proton in each atom thus different isotopes </a:t>
            </a: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of a single element occupy the same position in periodic table.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914401"/>
            <a:ext cx="23936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u="sng" dirty="0">
                <a:solidFill>
                  <a:schemeClr val="accent2"/>
                </a:solidFill>
                <a:latin typeface="Aharoni" pitchFamily="2" charset="-79"/>
                <a:cs typeface="Aharoni" pitchFamily="2" charset="-79"/>
              </a:rPr>
              <a:t>References</a:t>
            </a:r>
            <a:endParaRPr lang="en-US" sz="3200" b="1" u="sng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1905000"/>
            <a:ext cx="8305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95000"/>
              <a:buFont typeface="Arial" pitchFamily="34" charset="0"/>
              <a:buChar char="•"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Principles of Instrumental Analysis by Skoog . Holler . Nieman, Harcourt College Publishers, 5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Edition.</a:t>
            </a:r>
          </a:p>
          <a:p>
            <a:pPr marL="273050" indent="-27305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95000"/>
              <a:buFont typeface="Arial" pitchFamily="34" charset="0"/>
              <a:buChar char="•"/>
              <a:defRPr/>
            </a:pPr>
            <a:r>
              <a:rPr lang="en-US" sz="2000" dirty="0">
                <a:latin typeface="Times New Roman" pitchFamily="18" charset="0"/>
              </a:rPr>
              <a:t>Spectrometric Identification of Organic Compounds by Robert .M. Silverstein &amp; Francis .X. Webster, Wiley Publications, 6</a:t>
            </a:r>
            <a:r>
              <a:rPr lang="en-US" sz="2000" baseline="30000" dirty="0">
                <a:latin typeface="Times New Roman" pitchFamily="18" charset="0"/>
              </a:rPr>
              <a:t>th</a:t>
            </a:r>
            <a:r>
              <a:rPr lang="en-US" sz="2000" dirty="0">
                <a:latin typeface="Times New Roman" pitchFamily="18" charset="0"/>
              </a:rPr>
              <a:t> Edition.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273050" indent="-27305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95000"/>
              <a:buFont typeface="Wingdings" pitchFamily="2" charset="2"/>
              <a:buChar char="Ø"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Elementary organic spectroscopy by Y.R Sharma.</a:t>
            </a:r>
          </a:p>
          <a:p>
            <a:pPr marL="273050" indent="-27305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95000"/>
              <a:buFont typeface="Wingdings" pitchFamily="2" charset="2"/>
              <a:buChar char="Ø"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Pharmaceutical drug analysis by Austhoshkar.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pharmacy\ppt 3d animations\08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3810000"/>
            <a:ext cx="2895600" cy="2514600"/>
          </a:xfrm>
          <a:prstGeom prst="rect">
            <a:avLst/>
          </a:prstGeom>
          <a:noFill/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05201" y="2667001"/>
            <a:ext cx="478579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 Thank You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1" y="381001"/>
            <a:ext cx="32239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>
                <a:solidFill>
                  <a:srgbClr val="CC021F"/>
                </a:solidFill>
                <a:latin typeface="Andalus" pitchFamily="18" charset="-78"/>
                <a:cs typeface="Andalus" pitchFamily="18" charset="-78"/>
              </a:rPr>
              <a:t>Chemical shifts</a:t>
            </a:r>
            <a:endParaRPr lang="en-IN" sz="3600" b="1" dirty="0">
              <a:solidFill>
                <a:srgbClr val="CC021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1447800"/>
            <a:ext cx="838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Andalus" pitchFamily="18" charset="-78"/>
                <a:cs typeface="Andalus" pitchFamily="18" charset="-78"/>
              </a:rPr>
              <a:t>Chemical shift is the difference between the absorption of a sample proton and the absorption of the reference compound.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Andalus" pitchFamily="18" charset="-78"/>
                <a:cs typeface="Andalus" pitchFamily="18" charset="-78"/>
              </a:rPr>
              <a:t>When a molecule is placed in a magnetic field, its electrons are caused to circulate &amp; they produces the secondary magnetic fields i.e., </a:t>
            </a:r>
            <a:r>
              <a:rPr lang="en-US" sz="2400" dirty="0">
                <a:solidFill>
                  <a:srgbClr val="008000"/>
                </a:solidFill>
                <a:latin typeface="Andalus" pitchFamily="18" charset="-78"/>
                <a:cs typeface="Andalus" pitchFamily="18" charset="-78"/>
              </a:rPr>
              <a:t>induced magnetic field.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762000"/>
            <a:ext cx="8077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n-US" sz="2400" dirty="0">
              <a:latin typeface="Andalus" pitchFamily="18" charset="-78"/>
              <a:cs typeface="Andalus" pitchFamily="18" charset="-78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Andalus" pitchFamily="18" charset="-78"/>
                <a:cs typeface="Andalus" pitchFamily="18" charset="-78"/>
              </a:rPr>
              <a:t>If the induced field</a:t>
            </a:r>
            <a:r>
              <a:rPr lang="en-US" sz="2400" dirty="0">
                <a:solidFill>
                  <a:srgbClr val="008000"/>
                </a:solidFill>
                <a:latin typeface="Andalus" pitchFamily="18" charset="-78"/>
                <a:cs typeface="Andalus" pitchFamily="18" charset="-78"/>
              </a:rPr>
              <a:t> opposes </a:t>
            </a:r>
            <a:r>
              <a:rPr lang="en-US" sz="2400" dirty="0">
                <a:latin typeface="Andalus" pitchFamily="18" charset="-78"/>
                <a:cs typeface="Andalus" pitchFamily="18" charset="-78"/>
              </a:rPr>
              <a:t>the applied field, then the field actually experienced by the proton is diminished. Then proton is said to be</a:t>
            </a:r>
            <a:r>
              <a:rPr lang="en-US" sz="2400" dirty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400" dirty="0">
                <a:solidFill>
                  <a:srgbClr val="008000"/>
                </a:solidFill>
                <a:latin typeface="Andalus" pitchFamily="18" charset="-78"/>
                <a:cs typeface="Andalus" pitchFamily="18" charset="-78"/>
              </a:rPr>
              <a:t>shielded.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Andalus" pitchFamily="18" charset="-78"/>
                <a:cs typeface="Andalus" pitchFamily="18" charset="-78"/>
              </a:rPr>
              <a:t> If the induced field </a:t>
            </a:r>
            <a:r>
              <a:rPr lang="en-US" sz="2400" dirty="0">
                <a:solidFill>
                  <a:srgbClr val="008000"/>
                </a:solidFill>
                <a:latin typeface="Andalus" pitchFamily="18" charset="-78"/>
                <a:cs typeface="Andalus" pitchFamily="18" charset="-78"/>
              </a:rPr>
              <a:t>reinforces </a:t>
            </a:r>
            <a:r>
              <a:rPr lang="en-US" sz="2400" dirty="0">
                <a:latin typeface="Andalus" pitchFamily="18" charset="-78"/>
                <a:cs typeface="Andalus" pitchFamily="18" charset="-78"/>
              </a:rPr>
              <a:t>the applied field, then the field experienced by the proton is increased. Then proton is said to be </a:t>
            </a:r>
            <a:r>
              <a:rPr lang="en-US" sz="2400" dirty="0">
                <a:solidFill>
                  <a:srgbClr val="008000"/>
                </a:solidFill>
                <a:latin typeface="Andalus" pitchFamily="18" charset="-78"/>
                <a:cs typeface="Andalus" pitchFamily="18" charset="-78"/>
              </a:rPr>
              <a:t>deshielded.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381001"/>
            <a:ext cx="8077200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indent="-144000" algn="just">
              <a:spcBef>
                <a:spcPct val="20000"/>
              </a:spcBef>
              <a:buClr>
                <a:srgbClr val="0BD0D9"/>
              </a:buClr>
              <a:buSzPct val="95000"/>
            </a:pPr>
            <a:endParaRPr lang="en-US" sz="2400" dirty="0">
              <a:latin typeface="Andalus" pitchFamily="18" charset="-78"/>
              <a:cs typeface="Andalus" pitchFamily="18" charset="-78"/>
            </a:endParaRPr>
          </a:p>
          <a:p>
            <a:pPr marL="144000" indent="-144000" algn="just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en-US" sz="2400" dirty="0">
                <a:latin typeface="Andalus" pitchFamily="18" charset="-78"/>
                <a:cs typeface="Andalus" pitchFamily="18" charset="-78"/>
              </a:rPr>
              <a:t>Chemical shift measured in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 d</a:t>
            </a:r>
            <a:r>
              <a:rPr lang="en-US" sz="2400" dirty="0">
                <a:solidFill>
                  <a:srgbClr val="990099"/>
                </a:solidFill>
                <a:latin typeface="Andalus" pitchFamily="18" charset="-78"/>
                <a:cs typeface="Andalus" pitchFamily="18" charset="-78"/>
              </a:rPr>
              <a:t>.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144000" indent="-144000" algn="just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en-US" sz="2400" dirty="0">
              <a:solidFill>
                <a:srgbClr val="CC3300"/>
              </a:solidFill>
              <a:latin typeface="Andalus" pitchFamily="18" charset="-78"/>
              <a:cs typeface="Andalus" pitchFamily="18" charset="-78"/>
            </a:endParaRPr>
          </a:p>
          <a:p>
            <a:pPr marL="273050" indent="-273050" algn="just">
              <a:lnSpc>
                <a:spcPct val="90000"/>
              </a:lnSpc>
            </a:pPr>
            <a:r>
              <a:rPr lang="en-US" sz="2400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  </a:t>
            </a:r>
            <a:r>
              <a:rPr lang="en-US" sz="2400" u="sng" dirty="0">
                <a:solidFill>
                  <a:srgbClr val="008000"/>
                </a:solidFill>
                <a:latin typeface="Andalus" pitchFamily="18" charset="-78"/>
                <a:cs typeface="Andalus" pitchFamily="18" charset="-78"/>
              </a:rPr>
              <a:t>SHIELDING</a:t>
            </a:r>
            <a:r>
              <a:rPr lang="en-US" sz="2400" dirty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400" dirty="0">
                <a:latin typeface="Andalus" pitchFamily="18" charset="-78"/>
                <a:cs typeface="Andalus" pitchFamily="18" charset="-78"/>
                <a:sym typeface="Wingdings" pitchFamily="2" charset="2"/>
              </a:rPr>
              <a:t> Shifts absorption UPFIELD(Higher field)</a:t>
            </a:r>
          </a:p>
          <a:p>
            <a:pPr marL="273050" indent="-273050" algn="just">
              <a:lnSpc>
                <a:spcPct val="90000"/>
              </a:lnSpc>
            </a:pPr>
            <a:endParaRPr lang="en-US" sz="2400" dirty="0">
              <a:latin typeface="Andalus" pitchFamily="18" charset="-78"/>
              <a:cs typeface="Andalus" pitchFamily="18" charset="-78"/>
              <a:sym typeface="Wingdings" pitchFamily="2" charset="2"/>
            </a:endParaRPr>
          </a:p>
          <a:p>
            <a:pPr marL="273050" indent="-273050" algn="just">
              <a:lnSpc>
                <a:spcPct val="90000"/>
              </a:lnSpc>
            </a:pPr>
            <a:r>
              <a:rPr lang="en-US" sz="2400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  </a:t>
            </a:r>
            <a:r>
              <a:rPr lang="en-US" sz="2400" dirty="0">
                <a:solidFill>
                  <a:srgbClr val="008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 </a:t>
            </a:r>
            <a:r>
              <a:rPr lang="en-US" sz="2400" u="sng" dirty="0">
                <a:solidFill>
                  <a:srgbClr val="008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DESHIELDING</a:t>
            </a:r>
            <a:r>
              <a:rPr lang="en-US" sz="2400" dirty="0">
                <a:latin typeface="Andalus" pitchFamily="18" charset="-78"/>
                <a:cs typeface="Andalus" pitchFamily="18" charset="-78"/>
                <a:sym typeface="Wingdings" pitchFamily="2" charset="2"/>
              </a:rPr>
              <a:t>Shifts absorption DOWNFIELD (Lower field)</a:t>
            </a:r>
          </a:p>
          <a:p>
            <a:pPr marL="273050" indent="-273050" algn="just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en-IN" dirty="0">
              <a:latin typeface="Andalus" pitchFamily="18" charset="-78"/>
              <a:cs typeface="Andalus" pitchFamily="18" charset="-78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3" name="Picture 3" descr="C:\Users\user\Desktop\xzczxvzx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817845"/>
            <a:ext cx="6781800" cy="3582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914400"/>
            <a:ext cx="7789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u="sng" dirty="0">
                <a:solidFill>
                  <a:srgbClr val="FF0000"/>
                </a:solidFill>
                <a:latin typeface="Castellar" pitchFamily="18" charset="0"/>
                <a:cs typeface="Andalus" pitchFamily="18" charset="-78"/>
              </a:rPr>
              <a:t>FACTORS AFFECTING CHEMICAL SHIFT</a:t>
            </a:r>
            <a:endParaRPr lang="en-US" sz="2800" b="1" u="sng" dirty="0">
              <a:solidFill>
                <a:srgbClr val="FF0000"/>
              </a:solidFill>
              <a:latin typeface="Castellar" pitchFamily="18" charset="0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2133601"/>
            <a:ext cx="6477000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95000"/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Electro negativity  and Inductive Effect</a:t>
            </a:r>
          </a:p>
          <a:p>
            <a:pPr marL="274320" indent="-27432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95000"/>
              <a:buFont typeface="Wingdings" pitchFamily="2" charset="2"/>
              <a:buChar char="§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Vanderwaal’s Deshielding </a:t>
            </a:r>
          </a:p>
          <a:p>
            <a:pPr marL="274320" indent="-27432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95000"/>
              <a:buFont typeface="Wingdings" pitchFamily="2" charset="2"/>
              <a:buChar char="v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Hydrogen bonding</a:t>
            </a:r>
          </a:p>
          <a:p>
            <a:pPr marL="274320" indent="-27432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95000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Anisotropic Effect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1" y="1066801"/>
            <a:ext cx="75836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800080"/>
                </a:solidFill>
                <a:latin typeface="Castellar" pitchFamily="18" charset="0"/>
                <a:cs typeface="Andalus" pitchFamily="18" charset="-78"/>
              </a:rPr>
              <a:t>Inductive Effect &amp; Electronegativity: </a:t>
            </a:r>
            <a:endParaRPr lang="en-IN" sz="2400" b="1" dirty="0">
              <a:solidFill>
                <a:srgbClr val="800080"/>
              </a:solidFill>
              <a:latin typeface="Castellar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1843951"/>
            <a:ext cx="7696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proton is said to be deshielded if it attached to an electronegative groups [I,Br,Cl,F].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Greater the EN of the atom, greater is the deshielding  caused to the proton.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deshielding  is more for the proton, its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value will be more.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Ex: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i) CH3-CH2-F    ii) CH3-CH2-Cl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76600" y="434340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nstantia" pitchFamily="18" charset="0"/>
              </a:rPr>
              <a:t>b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62400" y="4343400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nstantia" pitchFamily="18" charset="0"/>
              </a:rPr>
              <a:t>a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57800" y="434340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nstantia" pitchFamily="18" charset="0"/>
              </a:rPr>
              <a:t>b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67400" y="4343400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nstantia" pitchFamily="18" charset="0"/>
              </a:rPr>
              <a:t>a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1371600"/>
            <a:ext cx="7924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Two signals are excepted for these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deshielding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for protons a in compound is more than that for similar  protons in compound.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 the distance from EN atom increases the deshielding effect decreases.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Greater the EN of atom, greater will be the deshielding effect on a proton.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1" y="685800"/>
            <a:ext cx="6032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800080"/>
                </a:solidFill>
                <a:latin typeface="Castellar" pitchFamily="18" charset="0"/>
                <a:cs typeface="Andalus" pitchFamily="18" charset="-78"/>
              </a:rPr>
              <a:t>Vanderwaal’s Deshielding</a:t>
            </a:r>
            <a:endParaRPr lang="en-IN" sz="2800" b="1" dirty="0">
              <a:solidFill>
                <a:srgbClr val="800080"/>
              </a:solidFill>
              <a:latin typeface="Castellar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1524000"/>
            <a:ext cx="8077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just">
              <a:lnSpc>
                <a:spcPct val="150000"/>
              </a:lnSpc>
              <a:buClr>
                <a:schemeClr val="bg1"/>
              </a:buClr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In over crowded molecules, it is possible that some proton may be occupying  sterically hindered position. </a:t>
            </a:r>
          </a:p>
          <a:p>
            <a:pPr marL="274320" indent="-274320" algn="just">
              <a:lnSpc>
                <a:spcPct val="150000"/>
              </a:lnSpc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electron cloud of a bulky group (hindering group) will tend to repel the electron cloud surrounding the proton.</a:t>
            </a:r>
          </a:p>
          <a:p>
            <a:pPr marL="274320" indent="-274320" algn="just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Thus, such a proton will be deshielded and will resonate at slightly higher value d.</a:t>
            </a:r>
          </a:p>
          <a:p>
            <a:pPr marL="274320" indent="-274320" algn="just">
              <a:lnSpc>
                <a:spcPct val="150000"/>
              </a:lnSpc>
              <a:buClr>
                <a:schemeClr val="bg1"/>
              </a:buClr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Ex:- morphine, alkaloids, steroids etc.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1143000"/>
            <a:ext cx="838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800080"/>
                </a:solidFill>
                <a:latin typeface="Castellar" pitchFamily="18" charset="0"/>
                <a:cs typeface="Andalus" pitchFamily="18" charset="-78"/>
              </a:rPr>
              <a:t>Space Effect/ Anisotropic Effect:</a:t>
            </a:r>
          </a:p>
          <a:p>
            <a:endParaRPr lang="en-US" sz="3200" b="1" dirty="0">
              <a:solidFill>
                <a:srgbClr val="FFFF00"/>
              </a:solidFill>
              <a:latin typeface="Castellar" pitchFamily="18" charset="0"/>
              <a:cs typeface="Arial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Circulation of –π electrons about nuclei generates induced field.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Induced Field - OPPOSE (shielding) or REINFORCE   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Deshielding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the applied field at the PROTON.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Depending on location of proton in SPACE.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-electrons have pronounced effect on chemical shift of protons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</TotalTime>
  <Words>859</Words>
  <Application>Microsoft Office PowerPoint</Application>
  <PresentationFormat>Widescreen</PresentationFormat>
  <Paragraphs>139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Aharoni</vt:lpstr>
      <vt:lpstr>Andalus</vt:lpstr>
      <vt:lpstr>Arial</vt:lpstr>
      <vt:lpstr>Calibri</vt:lpstr>
      <vt:lpstr>Calibri Light</vt:lpstr>
      <vt:lpstr>Castellar</vt:lpstr>
      <vt:lpstr>Constantia</vt:lpstr>
      <vt:lpstr>Symbol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roopali</dc:creator>
  <cp:lastModifiedBy>User</cp:lastModifiedBy>
  <cp:revision>60</cp:revision>
  <dcterms:created xsi:type="dcterms:W3CDTF">2006-08-16T00:00:00Z</dcterms:created>
  <dcterms:modified xsi:type="dcterms:W3CDTF">2024-09-13T11:56:56Z</dcterms:modified>
</cp:coreProperties>
</file>