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6"/>
  </p:notesMasterIdLst>
  <p:sldIdLst>
    <p:sldId id="290" r:id="rId2"/>
    <p:sldId id="291" r:id="rId3"/>
    <p:sldId id="257" r:id="rId4"/>
    <p:sldId id="258"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85" r:id="rId19"/>
    <p:sldId id="286" r:id="rId20"/>
    <p:sldId id="287" r:id="rId21"/>
    <p:sldId id="288" r:id="rId22"/>
    <p:sldId id="289" r:id="rId23"/>
    <p:sldId id="274" r:id="rId24"/>
    <p:sldId id="275" r:id="rId25"/>
    <p:sldId id="276" r:id="rId26"/>
    <p:sldId id="277" r:id="rId27"/>
    <p:sldId id="278" r:id="rId28"/>
    <p:sldId id="279" r:id="rId29"/>
    <p:sldId id="280" r:id="rId30"/>
    <p:sldId id="281" r:id="rId31"/>
    <p:sldId id="282" r:id="rId32"/>
    <p:sldId id="283" r:id="rId33"/>
    <p:sldId id="284" r:id="rId34"/>
    <p:sldId id="29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714" y="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FE0119-1418-4F9F-9A88-B23D136BBF42}" type="datetimeFigureOut">
              <a:rPr lang="en-US" smtClean="0"/>
              <a:pPr/>
              <a:t>9/13/2024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82C385-DE0F-452A-8B9B-B163D9F8C7E4}" type="slidenum">
              <a:rPr lang="en-US" smtClean="0"/>
              <a:pPr/>
              <a:t>‹#›</a:t>
            </a:fld>
            <a:endParaRPr lang="en-US"/>
          </a:p>
        </p:txBody>
      </p:sp>
    </p:spTree>
    <p:extLst>
      <p:ext uri="{BB962C8B-B14F-4D97-AF65-F5344CB8AC3E}">
        <p14:creationId xmlns:p14="http://schemas.microsoft.com/office/powerpoint/2010/main" val="4210453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133F64DC-5BA7-42E7-80B0-D3EF36B9984F}" type="slidenum">
              <a:rPr lang="en-IN" smtClean="0"/>
              <a:pPr/>
              <a:t>1</a:t>
            </a:fld>
            <a:endParaRPr lang="en-IN"/>
          </a:p>
        </p:txBody>
      </p:sp>
    </p:spTree>
    <p:extLst>
      <p:ext uri="{BB962C8B-B14F-4D97-AF65-F5344CB8AC3E}">
        <p14:creationId xmlns:p14="http://schemas.microsoft.com/office/powerpoint/2010/main" val="1357381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F82C385-DE0F-452A-8B9B-B163D9F8C7E4}" type="slidenum">
              <a:rPr lang="en-US" smtClean="0"/>
              <a:pPr/>
              <a:t>22</a:t>
            </a:fld>
            <a:endParaRPr lang="en-US"/>
          </a:p>
        </p:txBody>
      </p:sp>
    </p:spTree>
    <p:extLst>
      <p:ext uri="{BB962C8B-B14F-4D97-AF65-F5344CB8AC3E}">
        <p14:creationId xmlns:p14="http://schemas.microsoft.com/office/powerpoint/2010/main" val="3861756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AF6EBC-8168-415D-8868-55A33707A727}" type="datetime5">
              <a:rPr lang="en-US" smtClean="0"/>
              <a:t>13-Sep-24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70570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DCDFC5-F6CA-4A36-9FDD-0C5272F01855}" type="datetime5">
              <a:rPr lang="en-US" smtClean="0"/>
              <a:t>13-Sep-24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72220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5F5814-0E3F-44F5-8389-424CFB964EFC}" type="datetime5">
              <a:rPr lang="en-US" smtClean="0"/>
              <a:t>13-Sep-24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73558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A77F42-6A23-4E76-B77A-EFB9A74F23F2}" type="datetime5">
              <a:rPr lang="en-US" smtClean="0"/>
              <a:t>13-Sep-24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26446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65809-EDF9-40A7-B6B3-7FE8CD7B7B76}" type="datetime5">
              <a:rPr lang="en-US" smtClean="0"/>
              <a:t>13-Sep-24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15009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D2D8F65-0E43-4A9A-BD4F-F3DADCFD1C3D}" type="datetime5">
              <a:rPr lang="en-US" smtClean="0"/>
              <a:t>13-Sep-24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07278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BD6770A-5B3B-4BDE-877E-B9318B2F1D12}" type="datetime5">
              <a:rPr lang="en-US" smtClean="0"/>
              <a:t>13-Sep-24</a:t>
            </a:fld>
            <a:endParaRPr lang="en-US"/>
          </a:p>
        </p:txBody>
      </p:sp>
      <p:sp>
        <p:nvSpPr>
          <p:cNvPr id="8" name="Footer Placeholder 7"/>
          <p:cNvSpPr>
            <a:spLocks noGrp="1"/>
          </p:cNvSpPr>
          <p:nvPr>
            <p:ph type="ftr" sz="quarter" idx="11"/>
          </p:nvPr>
        </p:nvSpPr>
        <p:spPr/>
        <p:txBody>
          <a:bodyPr/>
          <a:lstStyle/>
          <a:p>
            <a:r>
              <a:rPr lang="en-US" smtClean="0"/>
              <a:t>RDP</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80962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0126B00-C4F0-414E-9909-91730D81D37D}" type="datetime5">
              <a:rPr lang="en-US" smtClean="0"/>
              <a:t>13-Sep-24</a:t>
            </a:fld>
            <a:endParaRPr lang="en-US"/>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658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716289-D3F8-4A68-A431-B099DC6D9A2E}" type="datetime5">
              <a:rPr lang="en-US" smtClean="0"/>
              <a:t>13-Sep-24</a:t>
            </a:fld>
            <a:endParaRPr lang="en-US"/>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45060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92F120-403B-495B-9850-C2AF2A159D66}" type="datetime5">
              <a:rPr lang="en-US" smtClean="0"/>
              <a:t>13-Sep-24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08695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353239-348B-4F35-9EA5-156F465671D7}" type="datetime5">
              <a:rPr lang="en-US" smtClean="0"/>
              <a:t>13-Sep-24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8658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04CE87-DA08-4166-8F63-CCB3FC873D8B}" type="datetime5">
              <a:rPr lang="en-US" smtClean="0"/>
              <a:t>13-Sep-24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RDP</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7" name="TextBox 6"/>
          <p:cNvSpPr txBox="1"/>
          <p:nvPr userDrawn="1"/>
        </p:nvSpPr>
        <p:spPr>
          <a:xfrm rot="20041890">
            <a:off x="1828800" y="2972664"/>
            <a:ext cx="8534400" cy="769441"/>
          </a:xfrm>
          <a:prstGeom prst="rect">
            <a:avLst/>
          </a:prstGeom>
          <a:noFill/>
        </p:spPr>
        <p:txBody>
          <a:bodyPr wrap="square" rtlCol="0">
            <a:spAutoFit/>
          </a:bodyPr>
          <a:lstStyle/>
          <a:p>
            <a:r>
              <a:rPr lang="en-US" sz="4400" b="1" dirty="0" smtClean="0">
                <a:solidFill>
                  <a:schemeClr val="bg2"/>
                </a:solidFill>
                <a:latin typeface="Times New Roman" panose="02020603050405020304" pitchFamily="18" charset="0"/>
                <a:cs typeface="Times New Roman" panose="02020603050405020304" pitchFamily="18" charset="0"/>
              </a:rPr>
              <a:t>RESEARCH DOCTOR PHARMA</a:t>
            </a:r>
            <a:endParaRPr lang="en-US" sz="4400" b="1" dirty="0">
              <a:solidFill>
                <a:schemeClr val="bg2"/>
              </a:solidFill>
              <a:latin typeface="Times New Roman" panose="02020603050405020304" pitchFamily="18" charset="0"/>
              <a:cs typeface="Times New Roman" panose="02020603050405020304" pitchFamily="18" charset="0"/>
            </a:endParaRPr>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036167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2">
            <a:schemeClr val="dk1"/>
          </a:lnRef>
          <a:fillRef idx="1">
            <a:schemeClr val="lt1"/>
          </a:fillRef>
          <a:effectRef idx="0">
            <a:schemeClr val="dk1"/>
          </a:effectRef>
          <a:fontRef idx="minor">
            <a:schemeClr val="dk1"/>
          </a:fontRef>
        </p:style>
        <p:txBody>
          <a:bodyPr>
            <a:noAutofit/>
          </a:bodyPr>
          <a:lstStyle/>
          <a:p>
            <a:r>
              <a:rPr lang="en-US" sz="3600" dirty="0">
                <a:solidFill>
                  <a:schemeClr val="tx1"/>
                </a:solidFill>
                <a:latin typeface="SimSun" pitchFamily="2" charset="-122"/>
                <a:ea typeface="SimSun" pitchFamily="2" charset="-122"/>
              </a:rPr>
              <a:t>MODERN PHARMACEUTICAL ANALYSIS</a:t>
            </a:r>
            <a:endParaRPr lang="en-IN" sz="3600" dirty="0">
              <a:solidFill>
                <a:schemeClr val="tx1"/>
              </a:solidFill>
              <a:latin typeface="SimSun" pitchFamily="2" charset="-122"/>
              <a:ea typeface="SimSun" pitchFamily="2" charset="-122"/>
            </a:endParaRPr>
          </a:p>
        </p:txBody>
      </p:sp>
      <p:sp>
        <p:nvSpPr>
          <p:cNvPr id="8" name="Footer Placeholder 7"/>
          <p:cNvSpPr>
            <a:spLocks noGrp="1"/>
          </p:cNvSpPr>
          <p:nvPr>
            <p:ph type="ftr" sz="quarter" idx="11"/>
          </p:nvPr>
        </p:nvSpPr>
        <p:spPr/>
        <p:txBody>
          <a:bodyPr/>
          <a:lstStyle/>
          <a:p>
            <a:r>
              <a:rPr lang="en-US" smtClean="0"/>
              <a:t>RDP</a:t>
            </a:r>
            <a:endParaRPr lang="en-US" dirty="0"/>
          </a:p>
        </p:txBody>
      </p:sp>
      <p:sp>
        <p:nvSpPr>
          <p:cNvPr id="2" name="Slide Number Placeholder 1"/>
          <p:cNvSpPr>
            <a:spLocks noGrp="1"/>
          </p:cNvSpPr>
          <p:nvPr>
            <p:ph type="sldNum" sz="quarter" idx="12"/>
          </p:nvPr>
        </p:nvSpPr>
        <p:spPr/>
        <p:txBody>
          <a:bodyPr/>
          <a:lstStyle/>
          <a:p>
            <a:fld id="{C70D28CA-B404-4AF5-AB0B-56A740939E65}" type="slidenum">
              <a:rPr lang="en-IN" smtClean="0"/>
              <a:pPr/>
              <a:t>1</a:t>
            </a:fld>
            <a:endParaRPr lang="en-IN"/>
          </a:p>
        </p:txBody>
      </p:sp>
    </p:spTree>
    <p:extLst>
      <p:ext uri="{BB962C8B-B14F-4D97-AF65-F5344CB8AC3E}">
        <p14:creationId xmlns:p14="http://schemas.microsoft.com/office/powerpoint/2010/main" val="2229181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Text Box 4"/>
          <p:cNvSpPr txBox="1">
            <a:spLocks noChangeArrowheads="1"/>
          </p:cNvSpPr>
          <p:nvPr/>
        </p:nvSpPr>
        <p:spPr bwMode="auto">
          <a:xfrm>
            <a:off x="1828800" y="457201"/>
            <a:ext cx="8839200" cy="4524315"/>
          </a:xfrm>
          <a:prstGeom prst="rect">
            <a:avLst/>
          </a:prstGeom>
          <a:noFill/>
          <a:ln w="9525">
            <a:noFill/>
            <a:miter lim="800000"/>
            <a:headEnd/>
            <a:tailEnd/>
          </a:ln>
          <a:effectLst/>
        </p:spPr>
        <p:txBody>
          <a:bodyPr wrap="square">
            <a:spAutoFit/>
          </a:bodyPr>
          <a:lstStyle/>
          <a:p>
            <a:pPr>
              <a:buFont typeface="Wingdings" pitchFamily="2" charset="2"/>
              <a:buChar char="Ø"/>
            </a:pPr>
            <a:r>
              <a:rPr lang="en-US" sz="2000" dirty="0"/>
              <a:t> The </a:t>
            </a:r>
            <a:r>
              <a:rPr lang="en-US" sz="2000" dirty="0"/>
              <a:t>positive ions formed in the chamber are drawn out by a small potential difference </a:t>
            </a:r>
            <a:r>
              <a:rPr lang="en-US" sz="2000" dirty="0"/>
              <a:t>( </a:t>
            </a:r>
            <a:r>
              <a:rPr lang="en-US" sz="2000" dirty="0"/>
              <a:t>5eV) between the large </a:t>
            </a:r>
            <a:r>
              <a:rPr lang="en-US" sz="2000" i="1" dirty="0" err="1"/>
              <a:t>repeller</a:t>
            </a:r>
            <a:r>
              <a:rPr lang="en-US" sz="2000" dirty="0"/>
              <a:t> </a:t>
            </a:r>
            <a:r>
              <a:rPr lang="en-US" sz="2000" i="1" dirty="0"/>
              <a:t>plate</a:t>
            </a:r>
            <a:r>
              <a:rPr lang="en-US" sz="2000" dirty="0"/>
              <a:t> </a:t>
            </a:r>
            <a:r>
              <a:rPr lang="en-US" sz="2000" dirty="0"/>
              <a:t> </a:t>
            </a:r>
            <a:r>
              <a:rPr lang="en-US" sz="2000" dirty="0"/>
              <a:t>and first </a:t>
            </a:r>
            <a:r>
              <a:rPr lang="en-US" sz="2000" i="1" dirty="0"/>
              <a:t>accelerating</a:t>
            </a:r>
            <a:r>
              <a:rPr lang="en-US" sz="2000" dirty="0"/>
              <a:t> </a:t>
            </a:r>
            <a:r>
              <a:rPr lang="en-US" sz="2000" i="1" dirty="0"/>
              <a:t>plate</a:t>
            </a:r>
            <a:r>
              <a:rPr lang="en-US" sz="2000" dirty="0"/>
              <a:t>. </a:t>
            </a:r>
            <a:endParaRPr lang="en-US" sz="2000" dirty="0"/>
          </a:p>
          <a:p>
            <a:endParaRPr lang="en-US" sz="2000" dirty="0"/>
          </a:p>
          <a:p>
            <a:pPr>
              <a:buFont typeface="Wingdings" pitchFamily="2" charset="2"/>
              <a:buChar char="Ø"/>
            </a:pPr>
            <a:r>
              <a:rPr lang="en-US" sz="2000" dirty="0"/>
              <a:t> Strong </a:t>
            </a:r>
            <a:r>
              <a:rPr lang="en-US" sz="2000" dirty="0"/>
              <a:t>electrostatic field (400 – 4000 V) applied between the first and second accelerating plates accelerates the ions according to their masses (m1, m2, m3 etc) to their final velocities. </a:t>
            </a:r>
          </a:p>
          <a:p>
            <a:endParaRPr lang="en-US" sz="2000" dirty="0"/>
          </a:p>
          <a:p>
            <a:pPr>
              <a:buFont typeface="Wingdings" pitchFamily="2" charset="2"/>
              <a:buChar char="Ø"/>
            </a:pPr>
            <a:r>
              <a:rPr lang="en-US" sz="2000" dirty="0"/>
              <a:t> The </a:t>
            </a:r>
            <a:r>
              <a:rPr lang="en-US" sz="2000" dirty="0"/>
              <a:t>ions emerge from the final accelerating slit as a collimated ribbon of ions. The energy and velocity of ions are given by </a:t>
            </a:r>
            <a:r>
              <a:rPr lang="en-US" sz="2000" dirty="0"/>
              <a:t>:-</a:t>
            </a:r>
          </a:p>
          <a:p>
            <a:endParaRPr lang="en-US" sz="2000" dirty="0"/>
          </a:p>
          <a:p>
            <a:r>
              <a:rPr lang="en-US" sz="2000" dirty="0"/>
              <a:t>	</a:t>
            </a:r>
            <a:r>
              <a:rPr lang="en-US" sz="2800" dirty="0" err="1"/>
              <a:t>zV</a:t>
            </a:r>
            <a:r>
              <a:rPr lang="en-US" sz="2800" dirty="0"/>
              <a:t> </a:t>
            </a:r>
            <a:r>
              <a:rPr lang="en-US" sz="2800" dirty="0"/>
              <a:t>= ½ (m1v1) = ½ (m2v2) = ½ (m3v3)</a:t>
            </a:r>
          </a:p>
          <a:p>
            <a:r>
              <a:rPr lang="en-US" sz="2000" dirty="0"/>
              <a:t>		 </a:t>
            </a:r>
          </a:p>
          <a:p>
            <a:r>
              <a:rPr lang="en-US" sz="2000" dirty="0"/>
              <a:t>		z =  charge of the ion</a:t>
            </a:r>
          </a:p>
          <a:p>
            <a:r>
              <a:rPr lang="en-US" sz="2000" dirty="0"/>
              <a:t>		V = accelerating potential </a:t>
            </a:r>
          </a:p>
          <a:p>
            <a:r>
              <a:rPr lang="en-US" sz="2000" dirty="0"/>
              <a:t>		v  =  velocity of ion</a:t>
            </a:r>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Text Box 4"/>
          <p:cNvSpPr txBox="1">
            <a:spLocks noChangeArrowheads="1"/>
          </p:cNvSpPr>
          <p:nvPr/>
        </p:nvSpPr>
        <p:spPr bwMode="auto">
          <a:xfrm>
            <a:off x="1752600" y="304801"/>
            <a:ext cx="8915400" cy="5447645"/>
          </a:xfrm>
          <a:prstGeom prst="rect">
            <a:avLst/>
          </a:prstGeom>
          <a:noFill/>
          <a:ln w="9525">
            <a:noFill/>
            <a:miter lim="800000"/>
            <a:headEnd/>
            <a:tailEnd/>
          </a:ln>
          <a:effectLst/>
        </p:spPr>
        <p:txBody>
          <a:bodyPr wrap="square">
            <a:spAutoFit/>
          </a:bodyPr>
          <a:lstStyle/>
          <a:p>
            <a:r>
              <a:rPr lang="en-US" sz="2400" b="1" u="sng" dirty="0">
                <a:latin typeface="Andalus" pitchFamily="18" charset="-78"/>
                <a:cs typeface="Andalus" pitchFamily="18" charset="-78"/>
              </a:rPr>
              <a:t>Advantages</a:t>
            </a:r>
          </a:p>
          <a:p>
            <a:pPr lvl="1">
              <a:buFontTx/>
              <a:buChar char="•"/>
            </a:pPr>
            <a:endParaRPr lang="en-US" sz="2000" dirty="0"/>
          </a:p>
          <a:p>
            <a:pPr lvl="1">
              <a:buFontTx/>
              <a:buChar char="•"/>
            </a:pPr>
            <a:r>
              <a:rPr lang="en-US" sz="2000" dirty="0"/>
              <a:t> Gives molecular mass and also the fragmentation pattern of the    </a:t>
            </a:r>
          </a:p>
          <a:p>
            <a:pPr lvl="1"/>
            <a:r>
              <a:rPr lang="en-US" sz="2000" dirty="0"/>
              <a:t>   sample</a:t>
            </a:r>
            <a:r>
              <a:rPr lang="en-US" sz="2000" dirty="0"/>
              <a:t>.</a:t>
            </a:r>
            <a:endParaRPr lang="en-US" sz="2000" dirty="0"/>
          </a:p>
          <a:p>
            <a:pPr lvl="1">
              <a:buFontTx/>
              <a:buChar char="•"/>
            </a:pPr>
            <a:r>
              <a:rPr lang="en-US" sz="2000" dirty="0"/>
              <a:t> Extensive fragmentation and consequent large number of peaks gives </a:t>
            </a:r>
          </a:p>
          <a:p>
            <a:pPr lvl="1"/>
            <a:r>
              <a:rPr lang="en-US" sz="2000" dirty="0"/>
              <a:t>  structural </a:t>
            </a:r>
            <a:r>
              <a:rPr lang="en-US" sz="2000" dirty="0"/>
              <a:t>information.</a:t>
            </a:r>
            <a:endParaRPr lang="en-US" sz="2000" dirty="0"/>
          </a:p>
          <a:p>
            <a:pPr lvl="1">
              <a:buFontTx/>
              <a:buChar char="•"/>
            </a:pPr>
            <a:r>
              <a:rPr lang="en-US" sz="2000" dirty="0"/>
              <a:t> Gives reproducible mass spectra</a:t>
            </a:r>
            <a:r>
              <a:rPr lang="en-US" sz="2000" dirty="0"/>
              <a:t>.</a:t>
            </a:r>
            <a:endParaRPr lang="en-US" sz="2000" dirty="0"/>
          </a:p>
          <a:p>
            <a:pPr lvl="1">
              <a:buFontTx/>
              <a:buChar char="•"/>
            </a:pPr>
            <a:r>
              <a:rPr lang="en-US" sz="2000" dirty="0"/>
              <a:t> Can be used as GC/MS interface</a:t>
            </a:r>
            <a:r>
              <a:rPr lang="en-US" sz="2000" dirty="0"/>
              <a:t>.</a:t>
            </a:r>
          </a:p>
          <a:p>
            <a:pPr lvl="1">
              <a:buFontTx/>
              <a:buChar char="•"/>
            </a:pPr>
            <a:endParaRPr lang="en-US" sz="2000" dirty="0"/>
          </a:p>
          <a:p>
            <a:pPr lvl="1"/>
            <a:endParaRPr lang="en-US" sz="2000" dirty="0"/>
          </a:p>
          <a:p>
            <a:pPr lvl="1">
              <a:buFontTx/>
              <a:buChar char="•"/>
            </a:pPr>
            <a:endParaRPr lang="en-US" sz="2000" dirty="0"/>
          </a:p>
          <a:p>
            <a:r>
              <a:rPr lang="en-US" sz="2400" b="1" u="sng" dirty="0">
                <a:latin typeface="Andalus" pitchFamily="18" charset="-78"/>
                <a:cs typeface="Andalus" pitchFamily="18" charset="-78"/>
              </a:rPr>
              <a:t>Disadvantages</a:t>
            </a:r>
          </a:p>
          <a:p>
            <a:pPr lvl="1">
              <a:buFontTx/>
              <a:buChar char="•"/>
            </a:pPr>
            <a:endParaRPr lang="en-US" sz="2000" dirty="0"/>
          </a:p>
          <a:p>
            <a:pPr lvl="1">
              <a:buFontTx/>
              <a:buChar char="•"/>
            </a:pPr>
            <a:r>
              <a:rPr lang="en-US" sz="2000" dirty="0"/>
              <a:t> Sample must be thermally stable and volatile.</a:t>
            </a:r>
          </a:p>
          <a:p>
            <a:pPr lvl="1">
              <a:buFontTx/>
              <a:buChar char="•"/>
            </a:pPr>
            <a:r>
              <a:rPr lang="en-US" sz="2000" dirty="0"/>
              <a:t> A small amount of sample is ionized (1 in 1000 molecules).</a:t>
            </a:r>
          </a:p>
          <a:p>
            <a:pPr lvl="1">
              <a:buFontTx/>
              <a:buChar char="•"/>
            </a:pPr>
            <a:r>
              <a:rPr lang="en-US" sz="2000" dirty="0"/>
              <a:t> Unstable molecular ion fragments are formed so readily that are  </a:t>
            </a:r>
          </a:p>
          <a:p>
            <a:pPr lvl="1"/>
            <a:r>
              <a:rPr lang="en-US" sz="2000" dirty="0"/>
              <a:t>   absent from mass spectrum.</a:t>
            </a:r>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l"/>
            <a:r>
              <a:rPr lang="en-US" sz="2400" b="1" u="sng" dirty="0">
                <a:solidFill>
                  <a:srgbClr val="000000"/>
                </a:solidFill>
                <a:latin typeface="Andalus" pitchFamily="18" charset="-78"/>
                <a:cs typeface="Andalus" pitchFamily="18" charset="-78"/>
              </a:rPr>
              <a:t>Chemical Ionization</a:t>
            </a:r>
          </a:p>
        </p:txBody>
      </p:sp>
      <p:sp>
        <p:nvSpPr>
          <p:cNvPr id="6" name="Footer Placeholder 5"/>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12</a:t>
            </a:fld>
            <a:endParaRPr lang="en-US"/>
          </a:p>
        </p:txBody>
      </p:sp>
      <p:sp>
        <p:nvSpPr>
          <p:cNvPr id="39940" name="Text Box 4"/>
          <p:cNvSpPr txBox="1">
            <a:spLocks noChangeArrowheads="1"/>
          </p:cNvSpPr>
          <p:nvPr/>
        </p:nvSpPr>
        <p:spPr bwMode="auto">
          <a:xfrm>
            <a:off x="1752600" y="1600200"/>
            <a:ext cx="8610600" cy="3785652"/>
          </a:xfrm>
          <a:prstGeom prst="rect">
            <a:avLst/>
          </a:prstGeom>
          <a:noFill/>
          <a:ln w="9525">
            <a:noFill/>
            <a:miter lim="800000"/>
            <a:headEnd/>
            <a:tailEnd/>
          </a:ln>
          <a:effectLst/>
        </p:spPr>
        <p:txBody>
          <a:bodyPr wrap="square">
            <a:spAutoFit/>
          </a:bodyPr>
          <a:lstStyle/>
          <a:p>
            <a:pPr>
              <a:buFont typeface="Wingdings" pitchFamily="2" charset="2"/>
              <a:buChar char="Ø"/>
            </a:pPr>
            <a:r>
              <a:rPr lang="en-US" sz="2000" dirty="0"/>
              <a:t> In </a:t>
            </a:r>
            <a:r>
              <a:rPr lang="en-US" sz="2000" dirty="0"/>
              <a:t>chemical ionization the ionization of the </a:t>
            </a:r>
            <a:r>
              <a:rPr lang="en-US" sz="2000" dirty="0" err="1"/>
              <a:t>analyte</a:t>
            </a:r>
            <a:r>
              <a:rPr lang="en-US" sz="2000" dirty="0"/>
              <a:t> is achieved by interaction of it’s molecules with ions of a reagent gas in the chamber or source. </a:t>
            </a:r>
          </a:p>
          <a:p>
            <a:endParaRPr lang="en-US" sz="2000" dirty="0"/>
          </a:p>
          <a:p>
            <a:pPr>
              <a:buFont typeface="Wingdings" pitchFamily="2" charset="2"/>
              <a:buChar char="Ø"/>
            </a:pPr>
            <a:r>
              <a:rPr lang="en-US" sz="2000" dirty="0"/>
              <a:t> Chemical </a:t>
            </a:r>
            <a:r>
              <a:rPr lang="en-US" sz="2000" dirty="0"/>
              <a:t>ionization is carried out in an instrument similar to electron impact ion source with some modifications such as:-</a:t>
            </a:r>
          </a:p>
          <a:p>
            <a:endParaRPr lang="en-US" sz="2000" dirty="0"/>
          </a:p>
          <a:p>
            <a:pPr lvl="1">
              <a:buFontTx/>
              <a:buChar char="•"/>
            </a:pPr>
            <a:r>
              <a:rPr lang="en-US" sz="2000" dirty="0"/>
              <a:t> Addition of a vacuum pump.</a:t>
            </a:r>
          </a:p>
          <a:p>
            <a:pPr lvl="1">
              <a:buFontTx/>
              <a:buChar char="•"/>
            </a:pPr>
            <a:endParaRPr lang="en-US" sz="2000" dirty="0"/>
          </a:p>
          <a:p>
            <a:pPr lvl="1">
              <a:buFontTx/>
              <a:buChar char="•"/>
            </a:pPr>
            <a:r>
              <a:rPr lang="en-US" sz="2000" dirty="0"/>
              <a:t> Narrowing of exit slit to mass analyzer to maintain reagent gas </a:t>
            </a:r>
          </a:p>
          <a:p>
            <a:pPr lvl="1"/>
            <a:r>
              <a:rPr lang="en-US" sz="2000" dirty="0"/>
              <a:t>  pressure of about 1 </a:t>
            </a:r>
            <a:r>
              <a:rPr lang="en-US" sz="2000" dirty="0" err="1"/>
              <a:t>torr</a:t>
            </a:r>
            <a:r>
              <a:rPr lang="en-US" sz="2000" dirty="0"/>
              <a:t> in the ionization chamber.</a:t>
            </a:r>
          </a:p>
          <a:p>
            <a:pPr lvl="1"/>
            <a:endParaRPr lang="en-US" sz="2000" dirty="0"/>
          </a:p>
          <a:p>
            <a:pPr lvl="1">
              <a:buFontTx/>
              <a:buChar char="•"/>
            </a:pPr>
            <a:r>
              <a:rPr lang="en-US" sz="2000" dirty="0"/>
              <a:t> Providing a gas inlet.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Text Box 4"/>
          <p:cNvSpPr txBox="1">
            <a:spLocks noChangeArrowheads="1"/>
          </p:cNvSpPr>
          <p:nvPr/>
        </p:nvSpPr>
        <p:spPr bwMode="auto">
          <a:xfrm>
            <a:off x="1752600" y="228601"/>
            <a:ext cx="8686800" cy="4708981"/>
          </a:xfrm>
          <a:prstGeom prst="rect">
            <a:avLst/>
          </a:prstGeom>
          <a:noFill/>
          <a:ln w="9525">
            <a:noFill/>
            <a:miter lim="800000"/>
            <a:headEnd/>
            <a:tailEnd/>
          </a:ln>
          <a:effectLst/>
        </p:spPr>
        <p:txBody>
          <a:bodyPr wrap="square">
            <a:spAutoFit/>
          </a:bodyPr>
          <a:lstStyle/>
          <a:p>
            <a:pPr marL="342900" indent="-342900">
              <a:buFont typeface="Wingdings" pitchFamily="2" charset="2"/>
              <a:buChar char="Ø"/>
            </a:pPr>
            <a:r>
              <a:rPr lang="en-US" sz="2000" dirty="0"/>
              <a:t>It is a two part process. </a:t>
            </a:r>
          </a:p>
          <a:p>
            <a:pPr marL="342900" indent="-342900"/>
            <a:endParaRPr lang="en-US" sz="2000" b="1" dirty="0"/>
          </a:p>
          <a:p>
            <a:pPr marL="342900" indent="-342900"/>
            <a:r>
              <a:rPr lang="en-US" sz="2000" b="1" i="1" u="sng" dirty="0"/>
              <a:t>Step-I</a:t>
            </a:r>
            <a:r>
              <a:rPr lang="en-US" sz="2000" dirty="0"/>
              <a:t> </a:t>
            </a:r>
            <a:r>
              <a:rPr lang="en-US" sz="2000" dirty="0"/>
              <a:t>  Reagent </a:t>
            </a:r>
            <a:r>
              <a:rPr lang="en-US" sz="2000" dirty="0"/>
              <a:t>gas is ionized by Electron Impact ionization in the source. The primary ions of reagent gas react with additional gas to produce stabilized reagent ions.</a:t>
            </a:r>
          </a:p>
          <a:p>
            <a:pPr marL="342900" indent="-342900"/>
            <a:endParaRPr lang="en-US" sz="2000" b="1" dirty="0"/>
          </a:p>
          <a:p>
            <a:pPr marL="342900" indent="-342900"/>
            <a:r>
              <a:rPr lang="en-US" sz="2000" b="1" i="1" u="sng" dirty="0"/>
              <a:t>step-II</a:t>
            </a:r>
            <a:r>
              <a:rPr lang="en-US" sz="2000" dirty="0"/>
              <a:t> </a:t>
            </a:r>
            <a:r>
              <a:rPr lang="en-US" sz="2000" dirty="0"/>
              <a:t>  Reagent </a:t>
            </a:r>
            <a:r>
              <a:rPr lang="en-US" sz="2000" dirty="0"/>
              <a:t>ions interact with sample molecules to form molecular ions.</a:t>
            </a:r>
          </a:p>
          <a:p>
            <a:pPr marL="342900" indent="-342900"/>
            <a:endParaRPr lang="en-US" sz="2000" dirty="0"/>
          </a:p>
          <a:p>
            <a:pPr marL="342900" indent="-342900"/>
            <a:endParaRPr lang="en-US" sz="2000" dirty="0"/>
          </a:p>
          <a:p>
            <a:pPr marL="342900" indent="-342900"/>
            <a:endParaRPr lang="en-US" sz="2000" dirty="0"/>
          </a:p>
          <a:p>
            <a:pPr marL="342900" indent="-342900"/>
            <a:endParaRPr lang="en-US" sz="2000" dirty="0"/>
          </a:p>
          <a:p>
            <a:pPr marL="342900" indent="-342900">
              <a:buFont typeface="Wingdings" pitchFamily="2" charset="2"/>
              <a:buChar char="Ø"/>
            </a:pPr>
            <a:r>
              <a:rPr lang="en-US" sz="2000" dirty="0"/>
              <a:t>Depending upon the type of ions formed CI is categorized as</a:t>
            </a:r>
            <a:r>
              <a:rPr lang="en-US" sz="2000" dirty="0"/>
              <a:t>:-</a:t>
            </a:r>
          </a:p>
          <a:p>
            <a:pPr marL="342900" indent="-342900"/>
            <a:endParaRPr lang="en-US" sz="2000" dirty="0"/>
          </a:p>
          <a:p>
            <a:pPr marL="800100" lvl="1" indent="-342900">
              <a:buFontTx/>
              <a:buChar char="•"/>
            </a:pPr>
            <a:r>
              <a:rPr lang="en-US" sz="2000" dirty="0"/>
              <a:t>Positive Chemical Ionization</a:t>
            </a:r>
            <a:r>
              <a:rPr lang="en-US" sz="2000" dirty="0"/>
              <a:t>.</a:t>
            </a:r>
          </a:p>
          <a:p>
            <a:pPr marL="800100" lvl="1" indent="-342900"/>
            <a:endParaRPr lang="en-US" sz="2000" dirty="0"/>
          </a:p>
          <a:p>
            <a:pPr marL="800100" lvl="1" indent="-342900">
              <a:buFontTx/>
              <a:buChar char="•"/>
            </a:pPr>
            <a:r>
              <a:rPr lang="en-US" sz="2000" dirty="0"/>
              <a:t>Negative Chemical Ionization.</a:t>
            </a:r>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Text Box 5"/>
          <p:cNvSpPr txBox="1">
            <a:spLocks noChangeArrowheads="1"/>
          </p:cNvSpPr>
          <p:nvPr/>
        </p:nvSpPr>
        <p:spPr bwMode="auto">
          <a:xfrm>
            <a:off x="1676400" y="152400"/>
            <a:ext cx="7620000" cy="457200"/>
          </a:xfrm>
          <a:prstGeom prst="rect">
            <a:avLst/>
          </a:prstGeom>
          <a:noFill/>
          <a:ln w="9525">
            <a:noFill/>
            <a:miter lim="800000"/>
            <a:headEnd/>
            <a:tailEnd/>
          </a:ln>
          <a:effectLst/>
        </p:spPr>
        <p:txBody>
          <a:bodyPr>
            <a:spAutoFit/>
          </a:bodyPr>
          <a:lstStyle/>
          <a:p>
            <a:pPr>
              <a:spcBef>
                <a:spcPct val="50000"/>
              </a:spcBef>
            </a:pPr>
            <a:r>
              <a:rPr lang="en-US" sz="2400" b="1" u="sng" dirty="0">
                <a:latin typeface="Andalus" pitchFamily="18" charset="-78"/>
                <a:cs typeface="Andalus" pitchFamily="18" charset="-78"/>
              </a:rPr>
              <a:t>1. Positive Chemical Ionization</a:t>
            </a:r>
          </a:p>
        </p:txBody>
      </p:sp>
      <p:sp>
        <p:nvSpPr>
          <p:cNvPr id="43014" name="Text Box 6"/>
          <p:cNvSpPr txBox="1">
            <a:spLocks noChangeArrowheads="1"/>
          </p:cNvSpPr>
          <p:nvPr/>
        </p:nvSpPr>
        <p:spPr bwMode="auto">
          <a:xfrm>
            <a:off x="1524000" y="990601"/>
            <a:ext cx="8763000" cy="5324535"/>
          </a:xfrm>
          <a:prstGeom prst="rect">
            <a:avLst/>
          </a:prstGeom>
          <a:noFill/>
          <a:ln w="9525">
            <a:noFill/>
            <a:miter lim="800000"/>
            <a:headEnd/>
            <a:tailEnd/>
          </a:ln>
          <a:effectLst/>
        </p:spPr>
        <p:txBody>
          <a:bodyPr wrap="square">
            <a:spAutoFit/>
          </a:bodyPr>
          <a:lstStyle/>
          <a:p>
            <a:pPr>
              <a:buFont typeface="Wingdings" pitchFamily="2" charset="2"/>
              <a:buChar char="Ø"/>
            </a:pPr>
            <a:r>
              <a:rPr lang="en-US" sz="2000" dirty="0"/>
              <a:t> In </a:t>
            </a:r>
            <a:r>
              <a:rPr lang="en-US" sz="2000" dirty="0"/>
              <a:t>this technique positive ions of the sample are produced. In positive chemical ionization gasses such as Methane, Ammonia, </a:t>
            </a:r>
            <a:r>
              <a:rPr lang="en-US" sz="2000" dirty="0" err="1"/>
              <a:t>Isobutane</a:t>
            </a:r>
            <a:r>
              <a:rPr lang="en-US" sz="2000" dirty="0"/>
              <a:t> etc are used</a:t>
            </a:r>
          </a:p>
          <a:p>
            <a:endParaRPr lang="en-US" sz="2000" dirty="0"/>
          </a:p>
          <a:p>
            <a:pPr>
              <a:buFont typeface="Wingdings" pitchFamily="2" charset="2"/>
              <a:buChar char="Ø"/>
            </a:pPr>
            <a:r>
              <a:rPr lang="en-US" sz="2000" dirty="0"/>
              <a:t> For </a:t>
            </a:r>
            <a:r>
              <a:rPr lang="en-US" sz="2000" dirty="0"/>
              <a:t>example Ammonia is used as reagent gas. First ammonia radical </a:t>
            </a:r>
            <a:r>
              <a:rPr lang="en-US" sz="2000" dirty="0" err="1"/>
              <a:t>cations</a:t>
            </a:r>
            <a:r>
              <a:rPr lang="en-US" sz="2000" dirty="0"/>
              <a:t> are generated by electron impact and this react with neutral ammonia to form ammonium </a:t>
            </a:r>
            <a:r>
              <a:rPr lang="en-US" sz="2000" dirty="0" err="1"/>
              <a:t>cation</a:t>
            </a:r>
            <a:r>
              <a:rPr lang="en-US" sz="2000" dirty="0"/>
              <a:t> (reactive species of ammonia CI). </a:t>
            </a:r>
            <a:endParaRPr lang="en-US" sz="2000" dirty="0"/>
          </a:p>
          <a:p>
            <a:endParaRPr lang="en-US" sz="2000" dirty="0"/>
          </a:p>
          <a:p>
            <a:endParaRPr lang="en-US" sz="2000" dirty="0"/>
          </a:p>
          <a:p>
            <a:r>
              <a:rPr lang="en-US" sz="2000" dirty="0"/>
              <a:t>	NH</a:t>
            </a:r>
            <a:r>
              <a:rPr lang="en-US" sz="2000" baseline="-25000" dirty="0"/>
              <a:t>3</a:t>
            </a:r>
            <a:r>
              <a:rPr lang="en-US" sz="2000" dirty="0"/>
              <a:t>                             </a:t>
            </a:r>
            <a:r>
              <a:rPr lang="en-US" sz="2000" dirty="0" err="1"/>
              <a:t>NH</a:t>
            </a:r>
            <a:r>
              <a:rPr lang="en-US" sz="2000" baseline="-25000" dirty="0" err="1"/>
              <a:t>3</a:t>
            </a:r>
            <a:r>
              <a:rPr lang="en-US" sz="2000" baseline="30000" dirty="0"/>
              <a:t>.+</a:t>
            </a:r>
            <a:r>
              <a:rPr lang="en-US" sz="2000" dirty="0"/>
              <a:t>    +   2 </a:t>
            </a:r>
            <a:r>
              <a:rPr lang="en-US" sz="2000" dirty="0"/>
              <a:t>e</a:t>
            </a:r>
            <a:r>
              <a:rPr lang="en-US" sz="2000" baseline="30000" dirty="0"/>
              <a:t>-</a:t>
            </a:r>
          </a:p>
          <a:p>
            <a:endParaRPr lang="en-US" sz="2000" baseline="30000" dirty="0"/>
          </a:p>
          <a:p>
            <a:r>
              <a:rPr lang="en-US" sz="2000" dirty="0"/>
              <a:t>	NH</a:t>
            </a:r>
            <a:r>
              <a:rPr lang="en-US" sz="2000" baseline="-25000" dirty="0"/>
              <a:t>3</a:t>
            </a:r>
            <a:r>
              <a:rPr lang="en-US" sz="2000" baseline="30000" dirty="0"/>
              <a:t>.+</a:t>
            </a:r>
            <a:r>
              <a:rPr lang="en-US" sz="2000" dirty="0"/>
              <a:t>                           NH</a:t>
            </a:r>
            <a:r>
              <a:rPr lang="en-US" sz="2000" baseline="-25000" dirty="0"/>
              <a:t>4</a:t>
            </a:r>
            <a:r>
              <a:rPr lang="en-US" sz="2000" baseline="30000" dirty="0"/>
              <a:t>+</a:t>
            </a:r>
            <a:r>
              <a:rPr lang="en-US" sz="2000" dirty="0"/>
              <a:t>     +   </a:t>
            </a:r>
            <a:r>
              <a:rPr lang="en-US" sz="2000" dirty="0"/>
              <a:t>NH</a:t>
            </a:r>
            <a:r>
              <a:rPr lang="en-US" sz="2000" baseline="-25000" dirty="0"/>
              <a:t>2</a:t>
            </a:r>
          </a:p>
          <a:p>
            <a:endParaRPr lang="en-US" sz="2000" baseline="-25000" dirty="0"/>
          </a:p>
          <a:p>
            <a:pPr>
              <a:buFont typeface="Wingdings" pitchFamily="2" charset="2"/>
              <a:buChar char="Ø"/>
            </a:pPr>
            <a:r>
              <a:rPr lang="en-US" sz="2000" dirty="0"/>
              <a:t> NH</a:t>
            </a:r>
            <a:r>
              <a:rPr lang="en-US" sz="2000" baseline="-25000" dirty="0"/>
              <a:t>4</a:t>
            </a:r>
            <a:r>
              <a:rPr lang="en-US" sz="2000" baseline="30000" dirty="0"/>
              <a:t>+</a:t>
            </a:r>
            <a:r>
              <a:rPr lang="en-US" sz="2000" dirty="0"/>
              <a:t> reacts with the sample molecules by proton transfer or Adduct formation to produce sample ions </a:t>
            </a:r>
            <a:endParaRPr lang="en-US" sz="2000" baseline="-25000" dirty="0"/>
          </a:p>
          <a:p>
            <a:endParaRPr lang="en-US" sz="2000" baseline="-25000" dirty="0"/>
          </a:p>
          <a:p>
            <a:r>
              <a:rPr lang="en-US" sz="2000" dirty="0"/>
              <a:t>	M  +  NH</a:t>
            </a:r>
            <a:r>
              <a:rPr lang="en-US" sz="2000" baseline="-25000" dirty="0"/>
              <a:t>4</a:t>
            </a:r>
            <a:r>
              <a:rPr lang="en-US" sz="2000" baseline="30000" dirty="0"/>
              <a:t>+     </a:t>
            </a:r>
            <a:r>
              <a:rPr lang="en-US" sz="2000" dirty="0"/>
              <a:t>                    </a:t>
            </a:r>
            <a:r>
              <a:rPr lang="en-US" sz="2000" dirty="0"/>
              <a:t>[M + H]</a:t>
            </a:r>
            <a:r>
              <a:rPr lang="en-US" sz="2000" baseline="30000" dirty="0"/>
              <a:t>+</a:t>
            </a:r>
            <a:r>
              <a:rPr lang="en-US" sz="2000" dirty="0"/>
              <a:t> + NH</a:t>
            </a:r>
            <a:r>
              <a:rPr lang="en-US" sz="2000" baseline="-25000" dirty="0"/>
              <a:t>3</a:t>
            </a:r>
            <a:r>
              <a:rPr lang="en-US" sz="2000" dirty="0"/>
              <a:t>         Proton transfer</a:t>
            </a:r>
          </a:p>
          <a:p>
            <a:r>
              <a:rPr lang="en-US" sz="2000" dirty="0"/>
              <a:t>	</a:t>
            </a:r>
          </a:p>
          <a:p>
            <a:r>
              <a:rPr lang="en-US" sz="2000" dirty="0"/>
              <a:t>	M  +  NH</a:t>
            </a:r>
            <a:r>
              <a:rPr lang="en-US" sz="2000" baseline="-25000" dirty="0"/>
              <a:t>4</a:t>
            </a:r>
            <a:r>
              <a:rPr lang="en-US" sz="2000" baseline="30000" dirty="0"/>
              <a:t>+    </a:t>
            </a:r>
            <a:r>
              <a:rPr lang="en-US" sz="2000" dirty="0"/>
              <a:t>                    </a:t>
            </a:r>
            <a:r>
              <a:rPr lang="en-US" sz="2000" dirty="0"/>
              <a:t>[M + NH</a:t>
            </a:r>
            <a:r>
              <a:rPr lang="en-US" sz="2000" baseline="-25000" dirty="0"/>
              <a:t>4</a:t>
            </a:r>
            <a:r>
              <a:rPr lang="en-US" sz="2000" dirty="0"/>
              <a:t>]</a:t>
            </a:r>
            <a:r>
              <a:rPr lang="en-US" sz="2000" baseline="30000" dirty="0"/>
              <a:t>+</a:t>
            </a:r>
            <a:r>
              <a:rPr lang="en-US" sz="2000" dirty="0"/>
              <a:t>                Adduct formation</a:t>
            </a:r>
          </a:p>
        </p:txBody>
      </p:sp>
      <p:sp>
        <p:nvSpPr>
          <p:cNvPr id="43015" name="Line 7"/>
          <p:cNvSpPr>
            <a:spLocks noChangeShapeType="1"/>
          </p:cNvSpPr>
          <p:nvPr/>
        </p:nvSpPr>
        <p:spPr bwMode="auto">
          <a:xfrm>
            <a:off x="3200400" y="3657600"/>
            <a:ext cx="914400" cy="0"/>
          </a:xfrm>
          <a:prstGeom prst="line">
            <a:avLst/>
          </a:prstGeom>
          <a:noFill/>
          <a:ln w="9525">
            <a:solidFill>
              <a:srgbClr val="000000"/>
            </a:solidFill>
            <a:round/>
            <a:headEnd/>
            <a:tailEnd type="triangle" w="med" len="med"/>
          </a:ln>
        </p:spPr>
        <p:txBody>
          <a:bodyPr/>
          <a:lstStyle/>
          <a:p>
            <a:endParaRPr lang="en-US"/>
          </a:p>
        </p:txBody>
      </p:sp>
      <p:sp>
        <p:nvSpPr>
          <p:cNvPr id="43016" name="Line 8"/>
          <p:cNvSpPr>
            <a:spLocks noChangeShapeType="1"/>
          </p:cNvSpPr>
          <p:nvPr/>
        </p:nvSpPr>
        <p:spPr bwMode="auto">
          <a:xfrm>
            <a:off x="3733800" y="5562600"/>
            <a:ext cx="914400" cy="0"/>
          </a:xfrm>
          <a:prstGeom prst="line">
            <a:avLst/>
          </a:prstGeom>
          <a:noFill/>
          <a:ln w="9525">
            <a:solidFill>
              <a:srgbClr val="000000"/>
            </a:solidFill>
            <a:round/>
            <a:headEnd/>
            <a:tailEnd type="triangle" w="med" len="med"/>
          </a:ln>
        </p:spPr>
        <p:txBody>
          <a:bodyPr/>
          <a:lstStyle/>
          <a:p>
            <a:endParaRPr lang="en-US"/>
          </a:p>
        </p:txBody>
      </p:sp>
      <p:sp>
        <p:nvSpPr>
          <p:cNvPr id="43017" name="Text Box 9"/>
          <p:cNvSpPr txBox="1">
            <a:spLocks noChangeArrowheads="1"/>
          </p:cNvSpPr>
          <p:nvPr/>
        </p:nvSpPr>
        <p:spPr bwMode="auto">
          <a:xfrm>
            <a:off x="3657600" y="5181600"/>
            <a:ext cx="1066800" cy="369332"/>
          </a:xfrm>
          <a:prstGeom prst="rect">
            <a:avLst/>
          </a:prstGeom>
          <a:noFill/>
          <a:ln w="9525">
            <a:noFill/>
            <a:miter lim="800000"/>
            <a:headEnd/>
            <a:tailEnd/>
          </a:ln>
          <a:effectLst/>
        </p:spPr>
        <p:txBody>
          <a:bodyPr wrap="square">
            <a:spAutoFit/>
          </a:bodyPr>
          <a:lstStyle/>
          <a:p>
            <a:pPr>
              <a:spcBef>
                <a:spcPct val="50000"/>
              </a:spcBef>
            </a:pPr>
            <a:r>
              <a:rPr lang="en-US" dirty="0">
                <a:latin typeface="Tahoma" pitchFamily="34" charset="0"/>
              </a:rPr>
              <a:t>     e</a:t>
            </a:r>
            <a:r>
              <a:rPr lang="en-US" baseline="30000" dirty="0">
                <a:latin typeface="Tahoma" pitchFamily="34" charset="0"/>
              </a:rPr>
              <a:t>-</a:t>
            </a:r>
            <a:endParaRPr lang="en-US" baseline="30000" dirty="0">
              <a:latin typeface="Tahoma" pitchFamily="34" charset="0"/>
            </a:endParaRPr>
          </a:p>
        </p:txBody>
      </p:sp>
      <p:sp>
        <p:nvSpPr>
          <p:cNvPr id="43018" name="Line 10"/>
          <p:cNvSpPr>
            <a:spLocks noChangeShapeType="1"/>
          </p:cNvSpPr>
          <p:nvPr/>
        </p:nvSpPr>
        <p:spPr bwMode="auto">
          <a:xfrm>
            <a:off x="3810000" y="6096000"/>
            <a:ext cx="762000" cy="0"/>
          </a:xfrm>
          <a:prstGeom prst="line">
            <a:avLst/>
          </a:prstGeom>
          <a:noFill/>
          <a:ln w="9525">
            <a:solidFill>
              <a:srgbClr val="000000"/>
            </a:solidFill>
            <a:round/>
            <a:headEnd/>
            <a:tailEnd type="triangle" w="med" len="med"/>
          </a:ln>
        </p:spPr>
        <p:txBody>
          <a:bodyPr/>
          <a:lstStyle/>
          <a:p>
            <a:endParaRPr lang="en-US"/>
          </a:p>
        </p:txBody>
      </p:sp>
      <p:sp>
        <p:nvSpPr>
          <p:cNvPr id="43019" name="Line 11"/>
          <p:cNvSpPr>
            <a:spLocks noChangeShapeType="1"/>
          </p:cNvSpPr>
          <p:nvPr/>
        </p:nvSpPr>
        <p:spPr bwMode="auto">
          <a:xfrm>
            <a:off x="3352800" y="4114800"/>
            <a:ext cx="762000" cy="0"/>
          </a:xfrm>
          <a:prstGeom prst="line">
            <a:avLst/>
          </a:prstGeom>
          <a:noFill/>
          <a:ln w="9525">
            <a:solidFill>
              <a:srgbClr val="000000"/>
            </a:solidFill>
            <a:round/>
            <a:headEnd/>
            <a:tailEnd type="triangle" w="med" len="med"/>
          </a:ln>
        </p:spPr>
        <p:txBody>
          <a:bodyPr/>
          <a:lstStyle/>
          <a:p>
            <a:endParaRPr lang="en-US"/>
          </a:p>
        </p:txBody>
      </p:sp>
      <p:sp>
        <p:nvSpPr>
          <p:cNvPr id="11" name="Footer Placeholder 10"/>
          <p:cNvSpPr>
            <a:spLocks noGrp="1"/>
          </p:cNvSpPr>
          <p:nvPr>
            <p:ph type="ftr" sz="quarter" idx="11"/>
          </p:nvPr>
        </p:nvSpPr>
        <p:spPr/>
        <p:txBody>
          <a:bodyPr/>
          <a:lstStyle/>
          <a:p>
            <a:r>
              <a:rPr lang="en-US" smtClean="0"/>
              <a:t>RDP</a:t>
            </a:r>
            <a:endParaRPr lang="en-US"/>
          </a:p>
        </p:txBody>
      </p:sp>
      <p:sp>
        <p:nvSpPr>
          <p:cNvPr id="10" name="Slide Number Placeholder 9"/>
          <p:cNvSpPr>
            <a:spLocks noGrp="1"/>
          </p:cNvSpPr>
          <p:nvPr>
            <p:ph type="sldNum" sz="quarter" idx="12"/>
          </p:nvPr>
        </p:nvSpPr>
        <p:spPr/>
        <p:txBody>
          <a:bodyPr/>
          <a:lstStyle/>
          <a:p>
            <a:fld id="{B6F15528-21DE-4FAA-801E-634DDDAF4B2B}"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Text Box 4"/>
          <p:cNvSpPr txBox="1">
            <a:spLocks noChangeArrowheads="1"/>
          </p:cNvSpPr>
          <p:nvPr/>
        </p:nvSpPr>
        <p:spPr bwMode="auto">
          <a:xfrm>
            <a:off x="1676400" y="381001"/>
            <a:ext cx="8534400" cy="5529719"/>
          </a:xfrm>
          <a:prstGeom prst="rect">
            <a:avLst/>
          </a:prstGeom>
          <a:noFill/>
          <a:ln w="9525">
            <a:noFill/>
            <a:miter lim="800000"/>
            <a:headEnd/>
            <a:tailEnd/>
          </a:ln>
          <a:effectLst/>
        </p:spPr>
        <p:txBody>
          <a:bodyPr wrap="square">
            <a:spAutoFit/>
          </a:bodyPr>
          <a:lstStyle/>
          <a:p>
            <a:pPr>
              <a:buFont typeface="Wingdings" pitchFamily="2" charset="2"/>
              <a:buChar char="Ø"/>
            </a:pPr>
            <a:r>
              <a:rPr lang="en-US" sz="2000" dirty="0"/>
              <a:t> When </a:t>
            </a:r>
            <a:r>
              <a:rPr lang="en-US" sz="2000" dirty="0"/>
              <a:t>Methane is used as Reagent gas. Methane is ionized by electron impact</a:t>
            </a:r>
            <a:r>
              <a:rPr lang="en-US" sz="2000" dirty="0"/>
              <a:t>:</a:t>
            </a:r>
          </a:p>
          <a:p>
            <a:r>
              <a:rPr lang="en-US" sz="2000" dirty="0"/>
              <a:t>	</a:t>
            </a:r>
          </a:p>
          <a:p>
            <a:r>
              <a:rPr lang="en-US" sz="2000" dirty="0"/>
              <a:t>	CH</a:t>
            </a:r>
            <a:r>
              <a:rPr lang="en-US" sz="2000" baseline="-25000" dirty="0"/>
              <a:t>4</a:t>
            </a:r>
            <a:r>
              <a:rPr lang="en-US" sz="2000" dirty="0"/>
              <a:t> </a:t>
            </a:r>
            <a:r>
              <a:rPr lang="en-US" sz="2000" dirty="0"/>
              <a:t> e</a:t>
            </a:r>
            <a:r>
              <a:rPr lang="en-US" sz="2000" baseline="30000" dirty="0"/>
              <a:t>-         </a:t>
            </a:r>
            <a:r>
              <a:rPr lang="en-US" sz="2000" dirty="0"/>
              <a:t> </a:t>
            </a:r>
            <a:r>
              <a:rPr lang="en-US" sz="2000" dirty="0"/>
              <a:t>	     CH</a:t>
            </a:r>
            <a:r>
              <a:rPr lang="en-US" sz="2000" baseline="-25000" dirty="0"/>
              <a:t>4</a:t>
            </a:r>
            <a:r>
              <a:rPr lang="en-US" sz="2000" baseline="30000" dirty="0"/>
              <a:t>+</a:t>
            </a:r>
            <a:r>
              <a:rPr lang="en-US" sz="2000" dirty="0"/>
              <a:t>  + </a:t>
            </a:r>
            <a:r>
              <a:rPr lang="en-US" sz="2000" dirty="0"/>
              <a:t>2e</a:t>
            </a:r>
            <a:r>
              <a:rPr lang="en-US" sz="2000" baseline="30000" dirty="0"/>
              <a:t>-</a:t>
            </a:r>
          </a:p>
          <a:p>
            <a:r>
              <a:rPr lang="en-US" sz="2000" dirty="0"/>
              <a:t> </a:t>
            </a:r>
            <a:endParaRPr lang="en-US" sz="2000" dirty="0"/>
          </a:p>
          <a:p>
            <a:pPr>
              <a:buFont typeface="Wingdings" pitchFamily="2" charset="2"/>
              <a:buChar char="Ø"/>
            </a:pPr>
            <a:r>
              <a:rPr lang="en-US" sz="2000" dirty="0"/>
              <a:t> Primary </a:t>
            </a:r>
            <a:r>
              <a:rPr lang="en-US" sz="2000" dirty="0"/>
              <a:t>ions react with additional reagent gas molecules to produce stabilized reagent ions</a:t>
            </a:r>
            <a:r>
              <a:rPr lang="en-US" sz="2000" dirty="0"/>
              <a:t>:</a:t>
            </a:r>
          </a:p>
          <a:p>
            <a:endParaRPr lang="en-US" sz="2000" dirty="0"/>
          </a:p>
          <a:p>
            <a:r>
              <a:rPr lang="en-US" sz="2000" dirty="0"/>
              <a:t>	CH</a:t>
            </a:r>
            <a:r>
              <a:rPr lang="en-US" sz="2000" baseline="-25000" dirty="0"/>
              <a:t>4</a:t>
            </a:r>
            <a:r>
              <a:rPr lang="en-US" sz="2000" baseline="30000" dirty="0"/>
              <a:t>+</a:t>
            </a:r>
            <a:r>
              <a:rPr lang="en-US" sz="2000" dirty="0"/>
              <a:t>  +  CH</a:t>
            </a:r>
            <a:r>
              <a:rPr lang="en-US" sz="2000" baseline="-25000" dirty="0"/>
              <a:t>4</a:t>
            </a:r>
            <a:r>
              <a:rPr lang="en-US" sz="2000" dirty="0"/>
              <a:t>	  	CH</a:t>
            </a:r>
            <a:r>
              <a:rPr lang="en-US" sz="2000" baseline="-25000" dirty="0"/>
              <a:t>5</a:t>
            </a:r>
            <a:r>
              <a:rPr lang="en-US" sz="2000" baseline="30000" dirty="0"/>
              <a:t>+</a:t>
            </a:r>
            <a:r>
              <a:rPr lang="en-US" sz="2000" dirty="0"/>
              <a:t> + CH</a:t>
            </a:r>
            <a:r>
              <a:rPr lang="en-US" sz="2000" baseline="-25000" dirty="0"/>
              <a:t>3</a:t>
            </a:r>
            <a:r>
              <a:rPr lang="en-US" sz="2000" dirty="0"/>
              <a:t> </a:t>
            </a:r>
            <a:endParaRPr lang="en-US" sz="2000" dirty="0"/>
          </a:p>
          <a:p>
            <a:r>
              <a:rPr lang="en-US" sz="2000" dirty="0"/>
              <a:t>	</a:t>
            </a:r>
          </a:p>
          <a:p>
            <a:r>
              <a:rPr lang="en-US" sz="2000" dirty="0"/>
              <a:t>	CH</a:t>
            </a:r>
            <a:r>
              <a:rPr lang="en-US" sz="2000" baseline="-25000" dirty="0"/>
              <a:t>3</a:t>
            </a:r>
            <a:r>
              <a:rPr lang="en-US" sz="2000" baseline="30000" dirty="0"/>
              <a:t>+</a:t>
            </a:r>
            <a:r>
              <a:rPr lang="en-US" sz="2000" dirty="0"/>
              <a:t>    +  </a:t>
            </a:r>
            <a:r>
              <a:rPr lang="en-US" sz="2000" dirty="0"/>
              <a:t>CH</a:t>
            </a:r>
            <a:r>
              <a:rPr lang="en-US" sz="2000" baseline="-25000" dirty="0"/>
              <a:t>4              </a:t>
            </a:r>
            <a:r>
              <a:rPr lang="en-US" sz="2000" dirty="0"/>
              <a:t>    </a:t>
            </a:r>
            <a:r>
              <a:rPr lang="en-US" sz="2000" dirty="0"/>
              <a:t>	C</a:t>
            </a:r>
            <a:r>
              <a:rPr lang="en-US" sz="2000" baseline="-25000" dirty="0"/>
              <a:t>2</a:t>
            </a:r>
            <a:r>
              <a:rPr lang="en-US" sz="2000" dirty="0"/>
              <a:t>H</a:t>
            </a:r>
            <a:r>
              <a:rPr lang="en-US" sz="2000" baseline="-25000" dirty="0"/>
              <a:t>5</a:t>
            </a:r>
            <a:r>
              <a:rPr lang="en-US" sz="2000" baseline="30000" dirty="0"/>
              <a:t>+</a:t>
            </a:r>
            <a:r>
              <a:rPr lang="en-US" sz="2000" dirty="0"/>
              <a:t> + </a:t>
            </a:r>
            <a:r>
              <a:rPr lang="en-US" sz="2000" dirty="0"/>
              <a:t>H</a:t>
            </a:r>
            <a:r>
              <a:rPr lang="en-US" sz="2000" baseline="-25000" dirty="0"/>
              <a:t>2</a:t>
            </a:r>
          </a:p>
          <a:p>
            <a:endParaRPr lang="en-US" sz="2000" baseline="-25000" dirty="0"/>
          </a:p>
          <a:p>
            <a:pPr>
              <a:buFont typeface="Wingdings" pitchFamily="2" charset="2"/>
              <a:buChar char="Ø"/>
            </a:pPr>
            <a:r>
              <a:rPr lang="en-US" sz="2000" dirty="0"/>
              <a:t> The </a:t>
            </a:r>
            <a:r>
              <a:rPr lang="en-US" sz="2000" dirty="0"/>
              <a:t>reagent ions then react with the sample molecules to ionize the sample molecules:</a:t>
            </a:r>
          </a:p>
          <a:p>
            <a:r>
              <a:rPr lang="en-US" sz="2000" dirty="0"/>
              <a:t>	</a:t>
            </a:r>
          </a:p>
          <a:p>
            <a:r>
              <a:rPr lang="en-US" sz="2000" dirty="0"/>
              <a:t>	CH</a:t>
            </a:r>
            <a:r>
              <a:rPr lang="en-US" sz="2000" baseline="-25000" dirty="0"/>
              <a:t>5</a:t>
            </a:r>
            <a:r>
              <a:rPr lang="en-US" sz="2000" baseline="30000" dirty="0"/>
              <a:t>+</a:t>
            </a:r>
            <a:r>
              <a:rPr lang="en-US" sz="2000" dirty="0"/>
              <a:t>  + </a:t>
            </a:r>
            <a:r>
              <a:rPr lang="en-US" sz="2000" dirty="0"/>
              <a:t>MH                     CH</a:t>
            </a:r>
            <a:r>
              <a:rPr lang="en-US" sz="2000" baseline="-25000" dirty="0"/>
              <a:t>4</a:t>
            </a:r>
            <a:r>
              <a:rPr lang="en-US" sz="2000" dirty="0"/>
              <a:t>  </a:t>
            </a:r>
            <a:r>
              <a:rPr lang="en-US" sz="2000" dirty="0"/>
              <a:t>+  MH</a:t>
            </a:r>
            <a:r>
              <a:rPr lang="en-US" sz="2000" baseline="-25000" dirty="0"/>
              <a:t>2</a:t>
            </a:r>
            <a:r>
              <a:rPr lang="en-US" sz="2000" baseline="30000" dirty="0"/>
              <a:t>+</a:t>
            </a:r>
            <a:r>
              <a:rPr lang="en-US" sz="2000" dirty="0"/>
              <a:t> (Proton transfer</a:t>
            </a:r>
            <a:r>
              <a:rPr lang="en-US" sz="2000" dirty="0"/>
              <a:t>)</a:t>
            </a:r>
          </a:p>
          <a:p>
            <a:endParaRPr lang="en-US" sz="2000" dirty="0"/>
          </a:p>
          <a:p>
            <a:r>
              <a:rPr lang="en-US" sz="2000" dirty="0"/>
              <a:t>	CH</a:t>
            </a:r>
            <a:r>
              <a:rPr lang="en-US" sz="2000" baseline="-25000" dirty="0"/>
              <a:t>3</a:t>
            </a:r>
            <a:r>
              <a:rPr lang="en-US" sz="2000" baseline="30000" dirty="0"/>
              <a:t>+</a:t>
            </a:r>
            <a:r>
              <a:rPr lang="en-US" sz="2000" dirty="0"/>
              <a:t>  + </a:t>
            </a:r>
            <a:r>
              <a:rPr lang="en-US" sz="2000" dirty="0"/>
              <a:t>MH                    CH</a:t>
            </a:r>
            <a:r>
              <a:rPr lang="en-US" sz="2000" baseline="-25000" dirty="0"/>
              <a:t>4 </a:t>
            </a:r>
            <a:r>
              <a:rPr lang="en-US" sz="2000" dirty="0"/>
              <a:t> </a:t>
            </a:r>
            <a:r>
              <a:rPr lang="en-US" sz="2000" dirty="0"/>
              <a:t>+  M</a:t>
            </a:r>
            <a:r>
              <a:rPr lang="en-US" sz="2000" baseline="30000" dirty="0"/>
              <a:t>+         </a:t>
            </a:r>
            <a:r>
              <a:rPr lang="en-US" sz="2000" dirty="0"/>
              <a:t>(hydride abstraction</a:t>
            </a:r>
            <a:r>
              <a:rPr lang="en-US" sz="2000" dirty="0"/>
              <a:t>)</a:t>
            </a:r>
          </a:p>
          <a:p>
            <a:endParaRPr lang="en-US" sz="2000" dirty="0"/>
          </a:p>
          <a:p>
            <a:r>
              <a:rPr lang="en-US" sz="2000" dirty="0"/>
              <a:t>	CH</a:t>
            </a:r>
            <a:r>
              <a:rPr lang="en-US" sz="2000" baseline="-25000" dirty="0"/>
              <a:t>4</a:t>
            </a:r>
            <a:r>
              <a:rPr lang="en-US" sz="2000" baseline="30000" dirty="0"/>
              <a:t>+</a:t>
            </a:r>
            <a:r>
              <a:rPr lang="en-US" sz="2000" dirty="0"/>
              <a:t>  +  MH </a:t>
            </a:r>
            <a:r>
              <a:rPr lang="en-US" sz="2000" dirty="0"/>
              <a:t>                  CH</a:t>
            </a:r>
            <a:r>
              <a:rPr lang="en-US" sz="2000" baseline="-25000" dirty="0"/>
              <a:t>4</a:t>
            </a:r>
            <a:r>
              <a:rPr lang="en-US" sz="2000" dirty="0"/>
              <a:t>  </a:t>
            </a:r>
            <a:r>
              <a:rPr lang="en-US" sz="2000" dirty="0"/>
              <a:t>+  MH</a:t>
            </a:r>
            <a:r>
              <a:rPr lang="en-US" sz="2000" baseline="30000" dirty="0"/>
              <a:t>+</a:t>
            </a:r>
            <a:r>
              <a:rPr lang="en-US" sz="2000" dirty="0"/>
              <a:t>  (Charge transfer) </a:t>
            </a:r>
          </a:p>
        </p:txBody>
      </p:sp>
      <p:sp>
        <p:nvSpPr>
          <p:cNvPr id="45061" name="Line 5"/>
          <p:cNvSpPr>
            <a:spLocks noChangeShapeType="1"/>
          </p:cNvSpPr>
          <p:nvPr/>
        </p:nvSpPr>
        <p:spPr bwMode="auto">
          <a:xfrm>
            <a:off x="4267200" y="2743200"/>
            <a:ext cx="914400" cy="0"/>
          </a:xfrm>
          <a:prstGeom prst="line">
            <a:avLst/>
          </a:prstGeom>
          <a:noFill/>
          <a:ln w="9525">
            <a:solidFill>
              <a:srgbClr val="000000"/>
            </a:solidFill>
            <a:round/>
            <a:headEnd/>
            <a:tailEnd type="triangle" w="med" len="med"/>
          </a:ln>
        </p:spPr>
        <p:txBody>
          <a:bodyPr/>
          <a:lstStyle/>
          <a:p>
            <a:endParaRPr lang="en-US"/>
          </a:p>
        </p:txBody>
      </p:sp>
      <p:sp>
        <p:nvSpPr>
          <p:cNvPr id="45062" name="Line 6"/>
          <p:cNvSpPr>
            <a:spLocks noChangeShapeType="1"/>
          </p:cNvSpPr>
          <p:nvPr/>
        </p:nvSpPr>
        <p:spPr bwMode="auto">
          <a:xfrm>
            <a:off x="4267200" y="3352800"/>
            <a:ext cx="914400" cy="0"/>
          </a:xfrm>
          <a:prstGeom prst="line">
            <a:avLst/>
          </a:prstGeom>
          <a:noFill/>
          <a:ln w="9525">
            <a:solidFill>
              <a:srgbClr val="000000"/>
            </a:solidFill>
            <a:round/>
            <a:headEnd/>
            <a:tailEnd type="triangle" w="med" len="med"/>
          </a:ln>
        </p:spPr>
        <p:txBody>
          <a:bodyPr/>
          <a:lstStyle/>
          <a:p>
            <a:endParaRPr lang="en-US"/>
          </a:p>
        </p:txBody>
      </p:sp>
      <p:sp>
        <p:nvSpPr>
          <p:cNvPr id="45063" name="Line 7"/>
          <p:cNvSpPr>
            <a:spLocks noChangeShapeType="1"/>
          </p:cNvSpPr>
          <p:nvPr/>
        </p:nvSpPr>
        <p:spPr bwMode="auto">
          <a:xfrm>
            <a:off x="3429000" y="1219200"/>
            <a:ext cx="914400" cy="0"/>
          </a:xfrm>
          <a:prstGeom prst="line">
            <a:avLst/>
          </a:prstGeom>
          <a:noFill/>
          <a:ln w="9525">
            <a:solidFill>
              <a:srgbClr val="000000"/>
            </a:solidFill>
            <a:round/>
            <a:headEnd/>
            <a:tailEnd type="triangle" w="med" len="med"/>
          </a:ln>
        </p:spPr>
        <p:txBody>
          <a:bodyPr/>
          <a:lstStyle/>
          <a:p>
            <a:endParaRPr lang="en-US"/>
          </a:p>
        </p:txBody>
      </p:sp>
      <p:sp>
        <p:nvSpPr>
          <p:cNvPr id="45064" name="Line 8"/>
          <p:cNvSpPr>
            <a:spLocks noChangeShapeType="1"/>
          </p:cNvSpPr>
          <p:nvPr/>
        </p:nvSpPr>
        <p:spPr bwMode="auto">
          <a:xfrm>
            <a:off x="3962400" y="5029200"/>
            <a:ext cx="914400" cy="0"/>
          </a:xfrm>
          <a:prstGeom prst="line">
            <a:avLst/>
          </a:prstGeom>
          <a:noFill/>
          <a:ln w="9525">
            <a:solidFill>
              <a:srgbClr val="000000"/>
            </a:solidFill>
            <a:round/>
            <a:headEnd/>
            <a:tailEnd type="triangle" w="med" len="med"/>
          </a:ln>
        </p:spPr>
        <p:txBody>
          <a:bodyPr/>
          <a:lstStyle/>
          <a:p>
            <a:endParaRPr lang="en-US"/>
          </a:p>
        </p:txBody>
      </p:sp>
      <p:sp>
        <p:nvSpPr>
          <p:cNvPr id="45065" name="Line 9"/>
          <p:cNvSpPr>
            <a:spLocks noChangeShapeType="1"/>
          </p:cNvSpPr>
          <p:nvPr/>
        </p:nvSpPr>
        <p:spPr bwMode="auto">
          <a:xfrm>
            <a:off x="3962400" y="5638800"/>
            <a:ext cx="914400" cy="0"/>
          </a:xfrm>
          <a:prstGeom prst="line">
            <a:avLst/>
          </a:prstGeom>
          <a:noFill/>
          <a:ln w="9525">
            <a:solidFill>
              <a:srgbClr val="000000"/>
            </a:solidFill>
            <a:round/>
            <a:headEnd/>
            <a:tailEnd type="triangle" w="med" len="med"/>
          </a:ln>
        </p:spPr>
        <p:txBody>
          <a:bodyPr/>
          <a:lstStyle/>
          <a:p>
            <a:endParaRPr lang="en-US"/>
          </a:p>
        </p:txBody>
      </p:sp>
      <p:cxnSp>
        <p:nvCxnSpPr>
          <p:cNvPr id="10" name="Straight Arrow Connector 9"/>
          <p:cNvCxnSpPr/>
          <p:nvPr/>
        </p:nvCxnSpPr>
        <p:spPr>
          <a:xfrm>
            <a:off x="4038600" y="4419600"/>
            <a:ext cx="762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Footer Placeholder 11"/>
          <p:cNvSpPr>
            <a:spLocks noGrp="1"/>
          </p:cNvSpPr>
          <p:nvPr>
            <p:ph type="ftr" sz="quarter" idx="11"/>
          </p:nvPr>
        </p:nvSpPr>
        <p:spPr/>
        <p:txBody>
          <a:bodyPr/>
          <a:lstStyle/>
          <a:p>
            <a:r>
              <a:rPr lang="en-US" smtClean="0"/>
              <a:t>RDP</a:t>
            </a:r>
            <a:endParaRPr lang="en-US"/>
          </a:p>
        </p:txBody>
      </p:sp>
      <p:sp>
        <p:nvSpPr>
          <p:cNvPr id="11" name="Slide Number Placeholder 10"/>
          <p:cNvSpPr>
            <a:spLocks noGrp="1"/>
          </p:cNvSpPr>
          <p:nvPr>
            <p:ph type="sldNum" sz="quarter" idx="12"/>
          </p:nvPr>
        </p:nvSpPr>
        <p:spPr/>
        <p:txBody>
          <a:bodyPr/>
          <a:lstStyle/>
          <a:p>
            <a:fld id="{B6F15528-21DE-4FAA-801E-634DDDAF4B2B}"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7" name="Text Box 5"/>
          <p:cNvSpPr txBox="1">
            <a:spLocks noChangeArrowheads="1"/>
          </p:cNvSpPr>
          <p:nvPr/>
        </p:nvSpPr>
        <p:spPr bwMode="auto">
          <a:xfrm>
            <a:off x="1676400" y="990601"/>
            <a:ext cx="8763000" cy="5632311"/>
          </a:xfrm>
          <a:prstGeom prst="rect">
            <a:avLst/>
          </a:prstGeom>
          <a:noFill/>
          <a:ln w="9525">
            <a:noFill/>
            <a:miter lim="800000"/>
            <a:headEnd/>
            <a:tailEnd/>
          </a:ln>
          <a:effectLst/>
        </p:spPr>
        <p:txBody>
          <a:bodyPr wrap="square">
            <a:spAutoFit/>
          </a:bodyPr>
          <a:lstStyle/>
          <a:p>
            <a:pPr marL="342900" indent="-342900" algn="just"/>
            <a:r>
              <a:rPr lang="en-US" sz="2000" dirty="0"/>
              <a:t>Negative chemical ionization is counterpart of Positive chemical ionization</a:t>
            </a:r>
            <a:r>
              <a:rPr lang="en-US" sz="2000" dirty="0"/>
              <a:t>.</a:t>
            </a:r>
          </a:p>
          <a:p>
            <a:pPr marL="342900" indent="-342900" algn="just"/>
            <a:r>
              <a:rPr lang="en-US" sz="2000" dirty="0"/>
              <a:t> </a:t>
            </a:r>
          </a:p>
          <a:p>
            <a:pPr marL="342900" indent="-342900" algn="just"/>
            <a:endParaRPr lang="en-US" sz="2000" dirty="0"/>
          </a:p>
          <a:p>
            <a:pPr marL="342900" indent="-342900" algn="just"/>
            <a:r>
              <a:rPr lang="en-US" sz="2000" dirty="0"/>
              <a:t>This method is used for ionization of highly electronegative samples. </a:t>
            </a:r>
            <a:endParaRPr lang="en-US" sz="2000" dirty="0"/>
          </a:p>
          <a:p>
            <a:pPr marL="342900" indent="-342900" algn="just"/>
            <a:endParaRPr lang="en-US" sz="2000" dirty="0"/>
          </a:p>
          <a:p>
            <a:pPr marL="342900" indent="-342900" algn="just"/>
            <a:r>
              <a:rPr lang="en-US" sz="2000" dirty="0"/>
              <a:t>The negative ions are formed by following reactions </a:t>
            </a:r>
            <a:r>
              <a:rPr lang="en-US" sz="2000" dirty="0"/>
              <a:t>:-</a:t>
            </a:r>
          </a:p>
          <a:p>
            <a:pPr marL="342900" indent="-342900" algn="just"/>
            <a:endParaRPr lang="en-US" sz="2000" dirty="0"/>
          </a:p>
          <a:p>
            <a:pPr marL="342900" indent="-342900"/>
            <a:r>
              <a:rPr lang="en-US" sz="2000" dirty="0"/>
              <a:t>	Resonance electron </a:t>
            </a:r>
            <a:r>
              <a:rPr lang="en-US" sz="2000" dirty="0"/>
              <a:t>capture</a:t>
            </a:r>
          </a:p>
          <a:p>
            <a:pPr marL="342900" indent="-342900"/>
            <a:r>
              <a:rPr lang="en-US" sz="2000" dirty="0"/>
              <a:t>    </a:t>
            </a:r>
            <a:endParaRPr lang="en-US" sz="2000" dirty="0"/>
          </a:p>
          <a:p>
            <a:pPr marL="342900" indent="-342900"/>
            <a:r>
              <a:rPr lang="en-US" sz="2000" dirty="0"/>
              <a:t>		M  +  e</a:t>
            </a:r>
            <a:r>
              <a:rPr lang="en-US" sz="2000" baseline="30000" dirty="0"/>
              <a:t>-</a:t>
            </a:r>
            <a:r>
              <a:rPr lang="en-US" sz="2000" dirty="0"/>
              <a:t>                             M</a:t>
            </a:r>
            <a:r>
              <a:rPr lang="en-US" sz="2000" baseline="30000" dirty="0"/>
              <a:t>-   </a:t>
            </a:r>
            <a:r>
              <a:rPr lang="en-US" sz="2000" dirty="0"/>
              <a:t> </a:t>
            </a:r>
          </a:p>
          <a:p>
            <a:pPr marL="342900" indent="-342900"/>
            <a:r>
              <a:rPr lang="en-US" sz="2000" dirty="0"/>
              <a:t>	Dissociative electron </a:t>
            </a:r>
            <a:r>
              <a:rPr lang="en-US" sz="2000" dirty="0"/>
              <a:t>capture</a:t>
            </a:r>
          </a:p>
          <a:p>
            <a:pPr marL="342900" indent="-342900"/>
            <a:r>
              <a:rPr lang="en-US" sz="2000" dirty="0"/>
              <a:t> </a:t>
            </a:r>
            <a:endParaRPr lang="en-US" sz="2000" dirty="0"/>
          </a:p>
          <a:p>
            <a:pPr marL="342900" indent="-342900"/>
            <a:r>
              <a:rPr lang="en-US" sz="2000" dirty="0"/>
              <a:t>		</a:t>
            </a:r>
            <a:r>
              <a:rPr lang="en-US" sz="2000" dirty="0" err="1"/>
              <a:t>RCl</a:t>
            </a:r>
            <a:r>
              <a:rPr lang="en-US" sz="2000" dirty="0"/>
              <a:t>  +  e</a:t>
            </a:r>
            <a:r>
              <a:rPr lang="en-US" sz="2000" baseline="30000" dirty="0"/>
              <a:t>-</a:t>
            </a:r>
            <a:r>
              <a:rPr lang="en-US" sz="2000" dirty="0"/>
              <a:t>                              R  +  </a:t>
            </a:r>
            <a:r>
              <a:rPr lang="en-US" sz="2000" dirty="0" err="1"/>
              <a:t>Cl</a:t>
            </a:r>
            <a:r>
              <a:rPr lang="en-US" sz="2000" baseline="30000" dirty="0"/>
              <a:t>-</a:t>
            </a:r>
            <a:r>
              <a:rPr lang="en-US" sz="2000" dirty="0"/>
              <a:t>                                                                                                                                           </a:t>
            </a:r>
          </a:p>
          <a:p>
            <a:pPr marL="342900" indent="-342900"/>
            <a:r>
              <a:rPr lang="en-US" sz="2000" dirty="0"/>
              <a:t>		H</a:t>
            </a:r>
            <a:r>
              <a:rPr lang="en-US" sz="2000" baseline="-25000" dirty="0"/>
              <a:t>2</a:t>
            </a:r>
            <a:r>
              <a:rPr lang="en-US" sz="2000" dirty="0"/>
              <a:t>O  +  e</a:t>
            </a:r>
            <a:r>
              <a:rPr lang="en-US" sz="2000" baseline="30000" dirty="0"/>
              <a:t>- </a:t>
            </a:r>
            <a:r>
              <a:rPr lang="en-US" sz="2000" dirty="0"/>
              <a:t>                             H   +  OH</a:t>
            </a:r>
            <a:r>
              <a:rPr lang="en-US" sz="2000" baseline="30000" dirty="0"/>
              <a:t>-</a:t>
            </a:r>
            <a:r>
              <a:rPr lang="en-US" sz="2000" baseline="30000" dirty="0">
                <a:latin typeface="Tahoma" pitchFamily="34" charset="0"/>
              </a:rPr>
              <a:t> </a:t>
            </a:r>
          </a:p>
          <a:p>
            <a:pPr marL="342900" indent="-342900"/>
            <a:endParaRPr lang="en-US" sz="2000" dirty="0"/>
          </a:p>
          <a:p>
            <a:pPr marL="342900" indent="-342900"/>
            <a:r>
              <a:rPr lang="en-US" sz="2000" dirty="0"/>
              <a:t>	Charge transfer. </a:t>
            </a:r>
          </a:p>
          <a:p>
            <a:pPr marL="342900" indent="-342900"/>
            <a:r>
              <a:rPr lang="en-US" sz="2000" dirty="0"/>
              <a:t>	Hydride transfer.</a:t>
            </a:r>
          </a:p>
          <a:p>
            <a:pPr marL="342900" indent="-342900"/>
            <a:r>
              <a:rPr lang="en-US" sz="2000" dirty="0"/>
              <a:t>	</a:t>
            </a:r>
            <a:endParaRPr lang="en-US" sz="2000" baseline="30000" dirty="0">
              <a:latin typeface="Tahoma" pitchFamily="34" charset="0"/>
            </a:endParaRPr>
          </a:p>
        </p:txBody>
      </p:sp>
      <p:sp>
        <p:nvSpPr>
          <p:cNvPr id="44038" name="Text Box 6"/>
          <p:cNvSpPr txBox="1">
            <a:spLocks noChangeArrowheads="1"/>
          </p:cNvSpPr>
          <p:nvPr/>
        </p:nvSpPr>
        <p:spPr bwMode="auto">
          <a:xfrm>
            <a:off x="1524000" y="228600"/>
            <a:ext cx="7772400" cy="457200"/>
          </a:xfrm>
          <a:prstGeom prst="rect">
            <a:avLst/>
          </a:prstGeom>
          <a:noFill/>
          <a:ln w="9525">
            <a:noFill/>
            <a:miter lim="800000"/>
            <a:headEnd/>
            <a:tailEnd/>
          </a:ln>
          <a:effectLst/>
        </p:spPr>
        <p:txBody>
          <a:bodyPr>
            <a:spAutoFit/>
          </a:bodyPr>
          <a:lstStyle/>
          <a:p>
            <a:pPr>
              <a:spcBef>
                <a:spcPct val="50000"/>
              </a:spcBef>
            </a:pPr>
            <a:r>
              <a:rPr lang="en-US" sz="2400" b="1" u="sng" dirty="0">
                <a:latin typeface="Andalus" pitchFamily="18" charset="-78"/>
                <a:cs typeface="Andalus" pitchFamily="18" charset="-78"/>
              </a:rPr>
              <a:t>2. Negative Chemical Ionization</a:t>
            </a:r>
          </a:p>
        </p:txBody>
      </p:sp>
      <p:sp>
        <p:nvSpPr>
          <p:cNvPr id="44039" name="Line 7"/>
          <p:cNvSpPr>
            <a:spLocks noChangeShapeType="1"/>
          </p:cNvSpPr>
          <p:nvPr/>
        </p:nvSpPr>
        <p:spPr bwMode="auto">
          <a:xfrm>
            <a:off x="3657600" y="3962400"/>
            <a:ext cx="914400" cy="0"/>
          </a:xfrm>
          <a:prstGeom prst="line">
            <a:avLst/>
          </a:prstGeom>
          <a:noFill/>
          <a:ln w="9525">
            <a:solidFill>
              <a:srgbClr val="000000"/>
            </a:solidFill>
            <a:round/>
            <a:headEnd/>
            <a:tailEnd type="triangle" w="med" len="med"/>
          </a:ln>
        </p:spPr>
        <p:txBody>
          <a:bodyPr/>
          <a:lstStyle/>
          <a:p>
            <a:endParaRPr lang="en-US"/>
          </a:p>
        </p:txBody>
      </p:sp>
      <p:sp>
        <p:nvSpPr>
          <p:cNvPr id="44040" name="Line 8"/>
          <p:cNvSpPr>
            <a:spLocks noChangeShapeType="1"/>
          </p:cNvSpPr>
          <p:nvPr/>
        </p:nvSpPr>
        <p:spPr bwMode="auto">
          <a:xfrm>
            <a:off x="3886200" y="4876800"/>
            <a:ext cx="914400" cy="0"/>
          </a:xfrm>
          <a:prstGeom prst="line">
            <a:avLst/>
          </a:prstGeom>
          <a:noFill/>
          <a:ln w="9525">
            <a:solidFill>
              <a:srgbClr val="000000"/>
            </a:solidFill>
            <a:round/>
            <a:headEnd/>
            <a:tailEnd type="triangle" w="med" len="med"/>
          </a:ln>
        </p:spPr>
        <p:txBody>
          <a:bodyPr/>
          <a:lstStyle/>
          <a:p>
            <a:endParaRPr lang="en-US"/>
          </a:p>
        </p:txBody>
      </p:sp>
      <p:sp>
        <p:nvSpPr>
          <p:cNvPr id="44041" name="Line 9"/>
          <p:cNvSpPr>
            <a:spLocks noChangeShapeType="1"/>
          </p:cNvSpPr>
          <p:nvPr/>
        </p:nvSpPr>
        <p:spPr bwMode="auto">
          <a:xfrm>
            <a:off x="3886200" y="5181600"/>
            <a:ext cx="914400" cy="0"/>
          </a:xfrm>
          <a:prstGeom prst="line">
            <a:avLst/>
          </a:prstGeom>
          <a:noFill/>
          <a:ln w="9525">
            <a:solidFill>
              <a:srgbClr val="000000"/>
            </a:solidFill>
            <a:round/>
            <a:headEnd/>
            <a:tailEnd type="triangle" w="med" len="med"/>
          </a:ln>
        </p:spPr>
        <p:txBody>
          <a:bodyPr/>
          <a:lstStyle/>
          <a:p>
            <a:endParaRPr lang="en-US"/>
          </a:p>
        </p:txBody>
      </p:sp>
      <p:sp>
        <p:nvSpPr>
          <p:cNvPr id="9" name="Footer Placeholder 8"/>
          <p:cNvSpPr>
            <a:spLocks noGrp="1"/>
          </p:cNvSpPr>
          <p:nvPr>
            <p:ph type="ftr" sz="quarter" idx="11"/>
          </p:nvPr>
        </p:nvSpPr>
        <p:spPr/>
        <p:txBody>
          <a:bodyPr/>
          <a:lstStyle/>
          <a:p>
            <a:r>
              <a:rPr lang="en-US" smtClean="0"/>
              <a:t>RDP</a:t>
            </a:r>
            <a:endParaRPr lang="en-US"/>
          </a:p>
        </p:txBody>
      </p:sp>
      <p:sp>
        <p:nvSpPr>
          <p:cNvPr id="8" name="Slide Number Placeholder 7"/>
          <p:cNvSpPr>
            <a:spLocks noGrp="1"/>
          </p:cNvSpPr>
          <p:nvPr>
            <p:ph type="sldNum" sz="quarter" idx="12"/>
          </p:nvPr>
        </p:nvSpPr>
        <p:spPr/>
        <p:txBody>
          <a:bodyPr/>
          <a:lstStyle/>
          <a:p>
            <a:fld id="{B6F15528-21DE-4FAA-801E-634DDDAF4B2B}"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Text Box 4"/>
          <p:cNvSpPr txBox="1">
            <a:spLocks noChangeArrowheads="1"/>
          </p:cNvSpPr>
          <p:nvPr/>
        </p:nvSpPr>
        <p:spPr bwMode="auto">
          <a:xfrm>
            <a:off x="1828800" y="381001"/>
            <a:ext cx="8077200" cy="4524315"/>
          </a:xfrm>
          <a:prstGeom prst="rect">
            <a:avLst/>
          </a:prstGeom>
          <a:noFill/>
          <a:ln w="9525">
            <a:noFill/>
            <a:miter lim="800000"/>
            <a:headEnd/>
            <a:tailEnd/>
          </a:ln>
          <a:effectLst/>
        </p:spPr>
        <p:txBody>
          <a:bodyPr>
            <a:spAutoFit/>
          </a:bodyPr>
          <a:lstStyle/>
          <a:p>
            <a:r>
              <a:rPr lang="en-US" sz="2400" b="1" u="sng" dirty="0">
                <a:latin typeface="Andalus" pitchFamily="18" charset="-78"/>
                <a:cs typeface="Andalus" pitchFamily="18" charset="-78"/>
              </a:rPr>
              <a:t>Advantages</a:t>
            </a:r>
            <a:r>
              <a:rPr lang="en-US" sz="2000" b="1" dirty="0"/>
              <a:t> </a:t>
            </a:r>
            <a:endParaRPr lang="en-US" sz="2000" b="1" dirty="0"/>
          </a:p>
          <a:p>
            <a:endParaRPr lang="en-US" sz="2000" dirty="0"/>
          </a:p>
          <a:p>
            <a:pPr lvl="1">
              <a:buFontTx/>
              <a:buChar char="•"/>
            </a:pPr>
            <a:r>
              <a:rPr lang="en-US" sz="2000" dirty="0"/>
              <a:t> Used for high molecular weight compounds</a:t>
            </a:r>
            <a:r>
              <a:rPr lang="en-US" sz="2000" dirty="0"/>
              <a:t>.</a:t>
            </a:r>
          </a:p>
          <a:p>
            <a:pPr lvl="1"/>
            <a:endParaRPr lang="en-US" sz="2000" dirty="0"/>
          </a:p>
          <a:p>
            <a:pPr lvl="1">
              <a:buFontTx/>
              <a:buChar char="•"/>
            </a:pPr>
            <a:r>
              <a:rPr lang="en-US" sz="2000" dirty="0"/>
              <a:t> Used for samples which undergo rapid fragmentation in EI</a:t>
            </a:r>
            <a:r>
              <a:rPr lang="en-US" sz="2000" dirty="0"/>
              <a:t>.</a:t>
            </a:r>
          </a:p>
          <a:p>
            <a:pPr lvl="1"/>
            <a:endParaRPr lang="en-US" sz="2000" b="1" dirty="0"/>
          </a:p>
          <a:p>
            <a:r>
              <a:rPr lang="en-US" sz="2400" b="1" u="sng" dirty="0">
                <a:latin typeface="Andalus" pitchFamily="18" charset="-78"/>
                <a:cs typeface="Andalus" pitchFamily="18" charset="-78"/>
              </a:rPr>
              <a:t>Limitations</a:t>
            </a:r>
            <a:r>
              <a:rPr lang="en-US" sz="2000" b="1" dirty="0"/>
              <a:t> </a:t>
            </a:r>
            <a:endParaRPr lang="en-US" sz="2000" b="1" dirty="0"/>
          </a:p>
          <a:p>
            <a:endParaRPr lang="en-US" sz="2000" dirty="0"/>
          </a:p>
          <a:p>
            <a:pPr lvl="1">
              <a:buFontTx/>
              <a:buChar char="•"/>
            </a:pPr>
            <a:r>
              <a:rPr lang="en-US" sz="2000" dirty="0"/>
              <a:t> Not suitable for thermally unstable and non-volatile samples</a:t>
            </a:r>
            <a:r>
              <a:rPr lang="en-US" sz="2000" dirty="0"/>
              <a:t>.</a:t>
            </a:r>
          </a:p>
          <a:p>
            <a:pPr lvl="1"/>
            <a:endParaRPr lang="en-US" sz="2000" dirty="0"/>
          </a:p>
          <a:p>
            <a:pPr lvl="1">
              <a:buFontTx/>
              <a:buChar char="•"/>
            </a:pPr>
            <a:r>
              <a:rPr lang="en-US" sz="2000" dirty="0"/>
              <a:t> Relative less sensitive then EI ionization</a:t>
            </a:r>
            <a:r>
              <a:rPr lang="en-US" sz="2000" dirty="0"/>
              <a:t>.</a:t>
            </a:r>
          </a:p>
          <a:p>
            <a:pPr lvl="1"/>
            <a:endParaRPr lang="en-US" sz="2000" dirty="0"/>
          </a:p>
          <a:p>
            <a:pPr lvl="1">
              <a:buFontTx/>
              <a:buChar char="•"/>
            </a:pPr>
            <a:r>
              <a:rPr lang="en-US" sz="2000" dirty="0"/>
              <a:t> Samples must be diluted with large excess of reagent gas to prevent </a:t>
            </a:r>
          </a:p>
          <a:p>
            <a:pPr lvl="1"/>
            <a:r>
              <a:rPr lang="en-US" sz="2000" dirty="0"/>
              <a:t>   primary interaction between the electrons and sample molecules </a:t>
            </a:r>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Text Box 4"/>
          <p:cNvSpPr txBox="1">
            <a:spLocks noChangeArrowheads="1"/>
          </p:cNvSpPr>
          <p:nvPr/>
        </p:nvSpPr>
        <p:spPr bwMode="auto">
          <a:xfrm>
            <a:off x="1676400" y="228601"/>
            <a:ext cx="6324600" cy="584775"/>
          </a:xfrm>
          <a:prstGeom prst="rect">
            <a:avLst/>
          </a:prstGeom>
          <a:noFill/>
          <a:ln w="9525">
            <a:noFill/>
            <a:miter lim="800000"/>
            <a:headEnd/>
            <a:tailEnd/>
          </a:ln>
          <a:effectLst/>
        </p:spPr>
        <p:txBody>
          <a:bodyPr>
            <a:spAutoFit/>
          </a:bodyPr>
          <a:lstStyle/>
          <a:p>
            <a:pPr>
              <a:spcBef>
                <a:spcPct val="50000"/>
              </a:spcBef>
            </a:pPr>
            <a:r>
              <a:rPr lang="en-US" sz="3200" b="1" u="sng" dirty="0">
                <a:latin typeface="Andalus" pitchFamily="18" charset="-78"/>
                <a:cs typeface="Andalus" pitchFamily="18" charset="-78"/>
              </a:rPr>
              <a:t>Field Ionization</a:t>
            </a:r>
          </a:p>
        </p:txBody>
      </p:sp>
      <p:sp>
        <p:nvSpPr>
          <p:cNvPr id="53253" name="Text Box 5"/>
          <p:cNvSpPr txBox="1">
            <a:spLocks noChangeArrowheads="1"/>
          </p:cNvSpPr>
          <p:nvPr/>
        </p:nvSpPr>
        <p:spPr bwMode="auto">
          <a:xfrm>
            <a:off x="1676400" y="990601"/>
            <a:ext cx="7696200" cy="1158875"/>
          </a:xfrm>
          <a:prstGeom prst="rect">
            <a:avLst/>
          </a:prstGeom>
          <a:noFill/>
          <a:ln w="9525">
            <a:noFill/>
            <a:miter lim="800000"/>
            <a:headEnd/>
            <a:tailEnd/>
          </a:ln>
          <a:effectLst/>
        </p:spPr>
        <p:txBody>
          <a:bodyPr>
            <a:spAutoFit/>
          </a:bodyPr>
          <a:lstStyle/>
          <a:p>
            <a:pPr>
              <a:spcBef>
                <a:spcPct val="50000"/>
              </a:spcBef>
              <a:buFont typeface="Wingdings" pitchFamily="2" charset="2"/>
              <a:buChar char="Ø"/>
            </a:pPr>
            <a:r>
              <a:rPr lang="en-US" sz="2000" dirty="0"/>
              <a:t> FI </a:t>
            </a:r>
            <a:r>
              <a:rPr lang="en-US" sz="2000" dirty="0"/>
              <a:t>is used to produce ions from volatile compounds that do not give molecular ions by EI. </a:t>
            </a:r>
          </a:p>
          <a:p>
            <a:pPr>
              <a:spcBef>
                <a:spcPct val="50000"/>
              </a:spcBef>
              <a:buFont typeface="Wingdings" pitchFamily="2" charset="2"/>
              <a:buChar char="Ø"/>
            </a:pPr>
            <a:r>
              <a:rPr lang="en-US" sz="2000" dirty="0"/>
              <a:t> It </a:t>
            </a:r>
            <a:r>
              <a:rPr lang="en-US" sz="2000" dirty="0"/>
              <a:t>produces molecular ions with little or no fragmentation. </a:t>
            </a:r>
          </a:p>
        </p:txBody>
      </p:sp>
      <p:pic>
        <p:nvPicPr>
          <p:cNvPr id="53254" name="Picture 6"/>
          <p:cNvPicPr>
            <a:picLocks noChangeAspect="1" noChangeArrowheads="1"/>
          </p:cNvPicPr>
          <p:nvPr/>
        </p:nvPicPr>
        <p:blipFill>
          <a:blip r:embed="rId2" cstate="print"/>
          <a:srcRect/>
          <a:stretch>
            <a:fillRect/>
          </a:stretch>
        </p:blipFill>
        <p:spPr bwMode="auto">
          <a:xfrm>
            <a:off x="1981200" y="2514600"/>
            <a:ext cx="6400800" cy="3429000"/>
          </a:xfrm>
          <a:prstGeom prst="rect">
            <a:avLst/>
          </a:prstGeom>
          <a:noFill/>
          <a:ln w="9525">
            <a:noFill/>
            <a:miter lim="800000"/>
            <a:headEnd/>
            <a:tailEnd/>
          </a:ln>
        </p:spPr>
      </p:pic>
      <p:sp>
        <p:nvSpPr>
          <p:cNvPr id="7" name="Footer Placeholder 6"/>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Text Box 4"/>
          <p:cNvSpPr txBox="1">
            <a:spLocks noChangeArrowheads="1"/>
          </p:cNvSpPr>
          <p:nvPr/>
        </p:nvSpPr>
        <p:spPr bwMode="auto">
          <a:xfrm>
            <a:off x="1752600" y="1219201"/>
            <a:ext cx="8534400" cy="3477875"/>
          </a:xfrm>
          <a:prstGeom prst="rect">
            <a:avLst/>
          </a:prstGeom>
          <a:noFill/>
          <a:ln w="9525">
            <a:noFill/>
            <a:miter lim="800000"/>
            <a:headEnd/>
            <a:tailEnd/>
          </a:ln>
          <a:effectLst/>
        </p:spPr>
        <p:txBody>
          <a:bodyPr wrap="square">
            <a:spAutoFit/>
          </a:bodyPr>
          <a:lstStyle/>
          <a:p>
            <a:pPr algn="just">
              <a:buFont typeface="Wingdings" pitchFamily="2" charset="2"/>
              <a:buChar char="Ø"/>
            </a:pPr>
            <a:r>
              <a:rPr lang="en-US" sz="2000" dirty="0"/>
              <a:t> Application </a:t>
            </a:r>
            <a:r>
              <a:rPr lang="en-US" sz="2000" dirty="0"/>
              <a:t>of very strong electric field induces emission of electrons</a:t>
            </a:r>
            <a:r>
              <a:rPr lang="en-US" sz="2000" dirty="0"/>
              <a:t>. </a:t>
            </a:r>
            <a:endParaRPr lang="en-US" sz="2000" dirty="0"/>
          </a:p>
          <a:p>
            <a:pPr algn="just"/>
            <a:endParaRPr lang="en-US" sz="2000" dirty="0"/>
          </a:p>
          <a:p>
            <a:pPr algn="just">
              <a:buFont typeface="Wingdings" pitchFamily="2" charset="2"/>
              <a:buChar char="Ø"/>
            </a:pPr>
            <a:r>
              <a:rPr lang="en-US" sz="2000" dirty="0"/>
              <a:t> Sample </a:t>
            </a:r>
            <a:r>
              <a:rPr lang="en-US" sz="2000" dirty="0"/>
              <a:t>molecules in </a:t>
            </a:r>
            <a:r>
              <a:rPr lang="en-US" sz="2000" dirty="0" err="1"/>
              <a:t>vapour</a:t>
            </a:r>
            <a:r>
              <a:rPr lang="en-US" sz="2000" dirty="0"/>
              <a:t> phase is brought between two closely spaced electrodes in the presence of high electric field (10</a:t>
            </a:r>
            <a:r>
              <a:rPr lang="en-US" sz="2000" baseline="30000" dirty="0"/>
              <a:t>7</a:t>
            </a:r>
            <a:r>
              <a:rPr lang="en-US" sz="2000" dirty="0"/>
              <a:t> - 10</a:t>
            </a:r>
            <a:r>
              <a:rPr lang="en-US" sz="2000" baseline="30000" dirty="0"/>
              <a:t>8</a:t>
            </a:r>
            <a:r>
              <a:rPr lang="en-US" sz="2000" dirty="0"/>
              <a:t> V/cm) it  experiences electrostatic force. </a:t>
            </a:r>
          </a:p>
          <a:p>
            <a:pPr algn="just"/>
            <a:endParaRPr lang="en-US" sz="2000" dirty="0"/>
          </a:p>
          <a:p>
            <a:pPr algn="just">
              <a:buFont typeface="Wingdings" pitchFamily="2" charset="2"/>
              <a:buChar char="Ø"/>
            </a:pPr>
            <a:r>
              <a:rPr lang="en-US" sz="2000" dirty="0"/>
              <a:t> If </a:t>
            </a:r>
            <a:r>
              <a:rPr lang="en-US" sz="2000" dirty="0"/>
              <a:t>the metal surface (anode) has proper geometry (a sharp tip, cluster of tips or a thin wire ) and is under </a:t>
            </a:r>
            <a:r>
              <a:rPr lang="en-US" sz="2000" dirty="0"/>
              <a:t>vacuum (10</a:t>
            </a:r>
            <a:r>
              <a:rPr lang="en-US" sz="2000" baseline="30000" dirty="0"/>
              <a:t>-6</a:t>
            </a:r>
            <a:r>
              <a:rPr lang="en-US" sz="2000" dirty="0"/>
              <a:t> </a:t>
            </a:r>
            <a:r>
              <a:rPr lang="en-US" sz="2000" dirty="0" err="1"/>
              <a:t>torr</a:t>
            </a:r>
            <a:r>
              <a:rPr lang="en-US" sz="2000" dirty="0"/>
              <a:t>) this force is sufficient  to remove electrons from the sample molecule without imparting much excess energy. </a:t>
            </a:r>
          </a:p>
          <a:p>
            <a:pPr algn="just"/>
            <a:endParaRPr lang="en-US" sz="2000" dirty="0"/>
          </a:p>
          <a:p>
            <a:pPr algn="just">
              <a:buFont typeface="Wingdings" pitchFamily="2" charset="2"/>
              <a:buChar char="Ø"/>
            </a:pPr>
            <a:r>
              <a:rPr lang="en-US" sz="2000" dirty="0"/>
              <a:t> The </a:t>
            </a:r>
            <a:r>
              <a:rPr lang="en-US" sz="2000" dirty="0"/>
              <a:t>electric field is produced by applying high voltage ( 20 KV ) to these specially formed emitters ( made up of thin tungsten wire ). </a:t>
            </a:r>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33600" y="2895601"/>
            <a:ext cx="8001000" cy="1362075"/>
          </a:xfrm>
        </p:spPr>
        <p:txBody>
          <a:bodyPr>
            <a:normAutofit fontScale="90000"/>
          </a:bodyPr>
          <a:lstStyle/>
          <a:p>
            <a:r>
              <a:rPr lang="en-US" b="0" dirty="0" smtClean="0">
                <a:solidFill>
                  <a:srgbClr val="000000"/>
                </a:solidFill>
                <a:latin typeface="Andalus" pitchFamily="18" charset="-78"/>
                <a:cs typeface="Andalus" pitchFamily="18" charset="-78"/>
              </a:rPr>
              <a:t>Ionization Techniques In mass Spectroscopy</a:t>
            </a:r>
            <a:br>
              <a:rPr lang="en-US" b="0" dirty="0" smtClean="0">
                <a:solidFill>
                  <a:srgbClr val="000000"/>
                </a:solidFill>
                <a:latin typeface="Andalus" pitchFamily="18" charset="-78"/>
                <a:cs typeface="Andalus" pitchFamily="18" charset="-78"/>
              </a:rPr>
            </a:br>
            <a:endParaRPr lang="en-US" b="0" dirty="0">
              <a:latin typeface="Andalus" pitchFamily="18" charset="-78"/>
              <a:cs typeface="Andalus" pitchFamily="18" charset="-78"/>
            </a:endParaRPr>
          </a:p>
        </p:txBody>
      </p:sp>
      <p:sp>
        <p:nvSpPr>
          <p:cNvPr id="9" name="Footer Placeholder 8"/>
          <p:cNvSpPr>
            <a:spLocks noGrp="1"/>
          </p:cNvSpPr>
          <p:nvPr>
            <p:ph type="ftr" sz="quarter" idx="11"/>
          </p:nvPr>
        </p:nvSpPr>
        <p:spPr/>
        <p:txBody>
          <a:bodyPr/>
          <a:lstStyle/>
          <a:p>
            <a:r>
              <a:rPr lang="en-US" smtClean="0"/>
              <a:t>RDP</a:t>
            </a:r>
            <a:endParaRPr lang="en-US"/>
          </a:p>
        </p:txBody>
      </p:sp>
      <p:sp>
        <p:nvSpPr>
          <p:cNvPr id="8" name="Slide Number Placeholder 7"/>
          <p:cNvSpPr>
            <a:spLocks noGrp="1"/>
          </p:cNvSpPr>
          <p:nvPr>
            <p:ph type="sldNum" sz="quarter" idx="12"/>
          </p:nvPr>
        </p:nvSpPr>
        <p:spPr/>
        <p:txBody>
          <a:bodyPr/>
          <a:lstStyle/>
          <a:p>
            <a:fld id="{B6F15528-21DE-4FAA-801E-634DDDAF4B2B}"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Text Box 4"/>
          <p:cNvSpPr txBox="1">
            <a:spLocks noChangeArrowheads="1"/>
          </p:cNvSpPr>
          <p:nvPr/>
        </p:nvSpPr>
        <p:spPr bwMode="auto">
          <a:xfrm>
            <a:off x="1752600" y="1447801"/>
            <a:ext cx="8686800" cy="3631763"/>
          </a:xfrm>
          <a:prstGeom prst="rect">
            <a:avLst/>
          </a:prstGeom>
          <a:noFill/>
          <a:ln w="9525">
            <a:noFill/>
            <a:miter lim="800000"/>
            <a:headEnd/>
            <a:tailEnd/>
          </a:ln>
          <a:effectLst/>
        </p:spPr>
        <p:txBody>
          <a:bodyPr wrap="square">
            <a:spAutoFit/>
          </a:bodyPr>
          <a:lstStyle/>
          <a:p>
            <a:pPr algn="just">
              <a:buFont typeface="Wingdings" pitchFamily="2" charset="2"/>
              <a:buChar char="Ø"/>
            </a:pPr>
            <a:r>
              <a:rPr lang="en-US" sz="2000" dirty="0"/>
              <a:t> In </a:t>
            </a:r>
            <a:r>
              <a:rPr lang="en-US" sz="2000" dirty="0"/>
              <a:t>order to achieve high potential gradients necessary to effect ionization, the anode is activated by growing carbon </a:t>
            </a:r>
            <a:r>
              <a:rPr lang="en-US" sz="2000" dirty="0" err="1"/>
              <a:t>microneedles</a:t>
            </a:r>
            <a:r>
              <a:rPr lang="en-US" sz="2000" dirty="0"/>
              <a:t> or whiskers. </a:t>
            </a:r>
          </a:p>
          <a:p>
            <a:pPr algn="just"/>
            <a:endParaRPr lang="en-US" sz="2000" dirty="0"/>
          </a:p>
          <a:p>
            <a:pPr algn="just">
              <a:buFont typeface="Wingdings" pitchFamily="2" charset="2"/>
              <a:buChar char="Ø"/>
            </a:pPr>
            <a:r>
              <a:rPr lang="en-US" sz="2000" dirty="0"/>
              <a:t> These </a:t>
            </a:r>
            <a:r>
              <a:rPr lang="en-US" sz="2000" dirty="0"/>
              <a:t>whiskers are 10 micro meters in length and greater than 1µm in diameters. These whiskers are capable of removing valence electrons from the organic molecules by quantum mechanical tunneling mechanism.</a:t>
            </a:r>
          </a:p>
          <a:p>
            <a:pPr algn="just"/>
            <a:endParaRPr lang="en-US" sz="2000" dirty="0"/>
          </a:p>
          <a:p>
            <a:pPr algn="just">
              <a:buFont typeface="Wingdings" pitchFamily="2" charset="2"/>
              <a:buChar char="Ø"/>
            </a:pPr>
            <a:r>
              <a:rPr lang="en-US" sz="2000" dirty="0"/>
              <a:t> As </a:t>
            </a:r>
            <a:r>
              <a:rPr lang="en-US" sz="2000" dirty="0"/>
              <a:t>concentration of sample molecules is high at the anode ion-molecule reactions often occur which results in formation of </a:t>
            </a:r>
            <a:r>
              <a:rPr lang="en-US" sz="2000" dirty="0" err="1"/>
              <a:t>protonated</a:t>
            </a:r>
            <a:r>
              <a:rPr lang="en-US" sz="2000" dirty="0"/>
              <a:t> species   (M+H)</a:t>
            </a:r>
            <a:r>
              <a:rPr lang="en-US" sz="2000" baseline="30000" dirty="0"/>
              <a:t>+</a:t>
            </a:r>
            <a:r>
              <a:rPr lang="en-US" sz="2000" dirty="0"/>
              <a:t>. Thus both M</a:t>
            </a:r>
            <a:r>
              <a:rPr lang="en-US" sz="2000" baseline="30000" dirty="0"/>
              <a:t>+ </a:t>
            </a:r>
            <a:r>
              <a:rPr lang="en-US" sz="2000" dirty="0"/>
              <a:t>and (M+H</a:t>
            </a:r>
            <a:r>
              <a:rPr lang="en-US" sz="2000" dirty="0"/>
              <a:t>)</a:t>
            </a:r>
            <a:r>
              <a:rPr lang="en-US" sz="2000" baseline="30000" dirty="0"/>
              <a:t>+</a:t>
            </a:r>
            <a:r>
              <a:rPr lang="en-US" sz="2000" dirty="0"/>
              <a:t> </a:t>
            </a:r>
            <a:r>
              <a:rPr lang="en-US" sz="2000" dirty="0"/>
              <a:t>is observed in FI spectrum.</a:t>
            </a:r>
          </a:p>
          <a:p>
            <a:pPr>
              <a:spcBef>
                <a:spcPct val="50000"/>
              </a:spcBef>
            </a:pPr>
            <a:endParaRPr lang="en-US" sz="2000" dirty="0"/>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Text Box 4"/>
          <p:cNvSpPr txBox="1">
            <a:spLocks noChangeArrowheads="1"/>
          </p:cNvSpPr>
          <p:nvPr/>
        </p:nvSpPr>
        <p:spPr bwMode="auto">
          <a:xfrm>
            <a:off x="2438400" y="1905000"/>
            <a:ext cx="8001000" cy="369332"/>
          </a:xfrm>
          <a:prstGeom prst="rect">
            <a:avLst/>
          </a:prstGeom>
          <a:noFill/>
          <a:ln w="9525">
            <a:noFill/>
            <a:miter lim="800000"/>
            <a:headEnd/>
            <a:tailEnd/>
          </a:ln>
          <a:effectLst/>
        </p:spPr>
        <p:txBody>
          <a:bodyPr>
            <a:spAutoFit/>
          </a:bodyPr>
          <a:lstStyle/>
          <a:p>
            <a:pPr>
              <a:spcBef>
                <a:spcPct val="50000"/>
              </a:spcBef>
            </a:pPr>
            <a:endParaRPr lang="en-US"/>
          </a:p>
        </p:txBody>
      </p:sp>
      <p:pic>
        <p:nvPicPr>
          <p:cNvPr id="58373" name="Picture 5" descr="oxweb%20fi%20ion%201"/>
          <p:cNvPicPr>
            <a:picLocks noChangeAspect="1" noChangeArrowheads="1"/>
          </p:cNvPicPr>
          <p:nvPr/>
        </p:nvPicPr>
        <p:blipFill>
          <a:blip r:embed="rId2" cstate="print"/>
          <a:srcRect/>
          <a:stretch>
            <a:fillRect/>
          </a:stretch>
        </p:blipFill>
        <p:spPr bwMode="auto">
          <a:xfrm>
            <a:off x="2133601" y="1828801"/>
            <a:ext cx="6734175" cy="1819275"/>
          </a:xfrm>
          <a:prstGeom prst="rect">
            <a:avLst/>
          </a:prstGeom>
          <a:noFill/>
          <a:ln w="9525">
            <a:noFill/>
            <a:miter lim="800000"/>
            <a:headEnd/>
            <a:tailEnd/>
          </a:ln>
        </p:spPr>
      </p:pic>
      <p:sp>
        <p:nvSpPr>
          <p:cNvPr id="58374" name="Text Box 6"/>
          <p:cNvSpPr txBox="1">
            <a:spLocks noChangeArrowheads="1"/>
          </p:cNvSpPr>
          <p:nvPr/>
        </p:nvSpPr>
        <p:spPr bwMode="auto">
          <a:xfrm>
            <a:off x="1905000" y="3962401"/>
            <a:ext cx="8001000" cy="2246769"/>
          </a:xfrm>
          <a:prstGeom prst="rect">
            <a:avLst/>
          </a:prstGeom>
          <a:noFill/>
          <a:ln w="9525">
            <a:noFill/>
            <a:miter lim="800000"/>
            <a:headEnd/>
            <a:tailEnd/>
          </a:ln>
          <a:effectLst/>
        </p:spPr>
        <p:txBody>
          <a:bodyPr wrap="square">
            <a:spAutoFit/>
          </a:bodyPr>
          <a:lstStyle/>
          <a:p>
            <a:pPr>
              <a:spcBef>
                <a:spcPct val="50000"/>
              </a:spcBef>
            </a:pPr>
            <a:r>
              <a:rPr lang="en-US" sz="2000" dirty="0"/>
              <a:t>These </a:t>
            </a:r>
            <a:r>
              <a:rPr lang="en-US" sz="2000" dirty="0" err="1"/>
              <a:t>cations</a:t>
            </a:r>
            <a:r>
              <a:rPr lang="en-US" sz="2000" dirty="0"/>
              <a:t> are accelerated out of the source and their mass is analyzed by analyzer </a:t>
            </a:r>
            <a:r>
              <a:rPr lang="en-US" sz="2000" dirty="0"/>
              <a:t>.</a:t>
            </a:r>
          </a:p>
          <a:p>
            <a:pPr>
              <a:spcBef>
                <a:spcPct val="50000"/>
              </a:spcBef>
            </a:pPr>
            <a:endParaRPr lang="en-US" sz="2000" dirty="0"/>
          </a:p>
          <a:p>
            <a:pPr>
              <a:spcBef>
                <a:spcPct val="50000"/>
              </a:spcBef>
            </a:pPr>
            <a:endParaRPr lang="en-US" sz="2000" dirty="0"/>
          </a:p>
          <a:p>
            <a:endParaRPr lang="en-US" sz="2000" b="1" dirty="0"/>
          </a:p>
          <a:p>
            <a:r>
              <a:rPr lang="en-US" sz="2000" dirty="0"/>
              <a:t>.     </a:t>
            </a:r>
            <a:r>
              <a:rPr lang="en-US" sz="2000" b="1" dirty="0"/>
              <a:t>             </a:t>
            </a:r>
            <a:endParaRPr lang="en-US" sz="2000" b="1" dirty="0"/>
          </a:p>
        </p:txBody>
      </p:sp>
      <p:sp>
        <p:nvSpPr>
          <p:cNvPr id="7" name="Footer Placeholder 6"/>
          <p:cNvSpPr>
            <a:spLocks noGrp="1"/>
          </p:cNvSpPr>
          <p:nvPr>
            <p:ph type="ftr" sz="quarter" idx="11"/>
          </p:nvPr>
        </p:nvSpPr>
        <p:spPr/>
        <p:txBody>
          <a:bodyPr/>
          <a:lstStyle/>
          <a:p>
            <a:r>
              <a:rPr lang="en-US" smtClean="0"/>
              <a:t>RDP</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Text Box 4"/>
          <p:cNvSpPr txBox="1">
            <a:spLocks noChangeArrowheads="1"/>
          </p:cNvSpPr>
          <p:nvPr/>
        </p:nvSpPr>
        <p:spPr bwMode="auto">
          <a:xfrm>
            <a:off x="2514600" y="1905000"/>
            <a:ext cx="7848600" cy="369332"/>
          </a:xfrm>
          <a:prstGeom prst="rect">
            <a:avLst/>
          </a:prstGeom>
          <a:noFill/>
          <a:ln w="9525">
            <a:noFill/>
            <a:miter lim="800000"/>
            <a:headEnd/>
            <a:tailEnd/>
          </a:ln>
          <a:effectLst/>
        </p:spPr>
        <p:txBody>
          <a:bodyPr>
            <a:spAutoFit/>
          </a:bodyPr>
          <a:lstStyle/>
          <a:p>
            <a:pPr>
              <a:spcBef>
                <a:spcPct val="50000"/>
              </a:spcBef>
            </a:pPr>
            <a:endParaRPr lang="en-US"/>
          </a:p>
        </p:txBody>
      </p:sp>
      <p:sp>
        <p:nvSpPr>
          <p:cNvPr id="57349" name="Text Box 5"/>
          <p:cNvSpPr txBox="1">
            <a:spLocks noChangeArrowheads="1"/>
          </p:cNvSpPr>
          <p:nvPr/>
        </p:nvSpPr>
        <p:spPr bwMode="auto">
          <a:xfrm>
            <a:off x="1524000" y="3657600"/>
            <a:ext cx="7924800" cy="1938992"/>
          </a:xfrm>
          <a:prstGeom prst="rect">
            <a:avLst/>
          </a:prstGeom>
          <a:noFill/>
          <a:ln w="9525">
            <a:noFill/>
            <a:miter lim="800000"/>
            <a:headEnd/>
            <a:tailEnd/>
          </a:ln>
          <a:effectLst/>
        </p:spPr>
        <p:txBody>
          <a:bodyPr>
            <a:spAutoFit/>
          </a:bodyPr>
          <a:lstStyle/>
          <a:p>
            <a:pPr lvl="1">
              <a:buFontTx/>
              <a:buChar char="•"/>
            </a:pPr>
            <a:r>
              <a:rPr lang="en-US" sz="2000" dirty="0"/>
              <a:t> Not suitable for thermally unstable and non volatile samples</a:t>
            </a:r>
            <a:r>
              <a:rPr lang="en-US" sz="2000" dirty="0"/>
              <a:t>.</a:t>
            </a:r>
          </a:p>
          <a:p>
            <a:pPr lvl="1"/>
            <a:endParaRPr lang="en-US" sz="2000" dirty="0"/>
          </a:p>
          <a:p>
            <a:pPr lvl="1">
              <a:buFontTx/>
              <a:buChar char="•"/>
            </a:pPr>
            <a:r>
              <a:rPr lang="en-US" sz="2000" dirty="0"/>
              <a:t> Sensitivity is les than EI ion source</a:t>
            </a:r>
            <a:r>
              <a:rPr lang="en-US" sz="2000" dirty="0"/>
              <a:t>.</a:t>
            </a:r>
          </a:p>
          <a:p>
            <a:pPr lvl="1"/>
            <a:endParaRPr lang="en-US" sz="2000" dirty="0"/>
          </a:p>
          <a:p>
            <a:pPr lvl="1">
              <a:buFontTx/>
              <a:buChar char="•"/>
            </a:pPr>
            <a:r>
              <a:rPr lang="en-US" sz="2000" dirty="0"/>
              <a:t> No structural information is produced as very little fragmentation </a:t>
            </a:r>
          </a:p>
          <a:p>
            <a:pPr lvl="1"/>
            <a:r>
              <a:rPr lang="en-US" sz="2000" dirty="0"/>
              <a:t>  occurs</a:t>
            </a:r>
          </a:p>
        </p:txBody>
      </p:sp>
      <p:sp>
        <p:nvSpPr>
          <p:cNvPr id="57350" name="Text Box 6"/>
          <p:cNvSpPr txBox="1">
            <a:spLocks noChangeArrowheads="1"/>
          </p:cNvSpPr>
          <p:nvPr/>
        </p:nvSpPr>
        <p:spPr bwMode="auto">
          <a:xfrm>
            <a:off x="1752600" y="2667000"/>
            <a:ext cx="7924800" cy="1154162"/>
          </a:xfrm>
          <a:prstGeom prst="rect">
            <a:avLst/>
          </a:prstGeom>
          <a:noFill/>
          <a:ln w="9525">
            <a:noFill/>
            <a:miter lim="800000"/>
            <a:headEnd/>
            <a:tailEnd/>
          </a:ln>
          <a:effectLst/>
        </p:spPr>
        <p:txBody>
          <a:bodyPr wrap="square">
            <a:spAutoFit/>
          </a:bodyPr>
          <a:lstStyle/>
          <a:p>
            <a:r>
              <a:rPr lang="en-US" sz="2400" b="1" u="sng" dirty="0">
                <a:latin typeface="Andalus" pitchFamily="18" charset="-78"/>
                <a:cs typeface="Andalus" pitchFamily="18" charset="-78"/>
              </a:rPr>
              <a:t>Disadvantages</a:t>
            </a:r>
            <a:r>
              <a:rPr lang="en-US" b="1" dirty="0"/>
              <a:t> </a:t>
            </a:r>
          </a:p>
          <a:p>
            <a:endParaRPr lang="en-US" dirty="0"/>
          </a:p>
          <a:p>
            <a:pPr>
              <a:spcBef>
                <a:spcPct val="50000"/>
              </a:spcBef>
            </a:pPr>
            <a:endParaRPr lang="en-US" dirty="0"/>
          </a:p>
        </p:txBody>
      </p:sp>
      <p:sp>
        <p:nvSpPr>
          <p:cNvPr id="7" name="Footer Placeholder 6"/>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22</a:t>
            </a:fld>
            <a:endParaRPr lang="en-US"/>
          </a:p>
        </p:txBody>
      </p:sp>
      <p:sp>
        <p:nvSpPr>
          <p:cNvPr id="8" name="Rectangle 7"/>
          <p:cNvSpPr/>
          <p:nvPr/>
        </p:nvSpPr>
        <p:spPr>
          <a:xfrm>
            <a:off x="1828800" y="228601"/>
            <a:ext cx="7848600" cy="1692771"/>
          </a:xfrm>
          <a:prstGeom prst="rect">
            <a:avLst/>
          </a:prstGeom>
        </p:spPr>
        <p:txBody>
          <a:bodyPr wrap="square">
            <a:spAutoFit/>
          </a:bodyPr>
          <a:lstStyle/>
          <a:p>
            <a:r>
              <a:rPr lang="en-US" sz="2400" b="1" u="sng" dirty="0">
                <a:latin typeface="Andalus" pitchFamily="18" charset="-78"/>
                <a:cs typeface="Andalus" pitchFamily="18" charset="-78"/>
              </a:rPr>
              <a:t>Advantages</a:t>
            </a:r>
          </a:p>
          <a:p>
            <a:endParaRPr lang="en-US" sz="2000" dirty="0"/>
          </a:p>
          <a:p>
            <a:pPr lvl="1">
              <a:buFontTx/>
              <a:buChar char="•"/>
            </a:pPr>
            <a:r>
              <a:rPr lang="en-US" sz="2000" dirty="0"/>
              <a:t> As </a:t>
            </a:r>
            <a:r>
              <a:rPr lang="en-US" sz="2000" dirty="0">
                <a:cs typeface="Andalus" pitchFamily="18" charset="-78"/>
              </a:rPr>
              <a:t>fragmentation</a:t>
            </a:r>
            <a:r>
              <a:rPr lang="en-US" sz="2000" dirty="0"/>
              <a:t> is less, abundance of molecular ions (M</a:t>
            </a:r>
            <a:r>
              <a:rPr lang="en-US" sz="2000" baseline="30000" dirty="0"/>
              <a:t>+</a:t>
            </a:r>
            <a:r>
              <a:rPr lang="en-US" sz="2000" dirty="0"/>
              <a:t>) is </a:t>
            </a:r>
          </a:p>
          <a:p>
            <a:pPr lvl="1"/>
            <a:r>
              <a:rPr lang="en-US" sz="2000" dirty="0"/>
              <a:t>  enhanced, hence this method is useful for relative molecular    </a:t>
            </a:r>
          </a:p>
          <a:p>
            <a:pPr lvl="1"/>
            <a:r>
              <a:rPr lang="en-US" sz="2000" dirty="0"/>
              <a:t>  mass and empirical formula determination</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1" name="Text Box 5"/>
          <p:cNvSpPr txBox="1">
            <a:spLocks noChangeArrowheads="1"/>
          </p:cNvSpPr>
          <p:nvPr/>
        </p:nvSpPr>
        <p:spPr bwMode="auto">
          <a:xfrm>
            <a:off x="1828800" y="914400"/>
            <a:ext cx="8534400" cy="5016758"/>
          </a:xfrm>
          <a:prstGeom prst="rect">
            <a:avLst/>
          </a:prstGeom>
          <a:noFill/>
          <a:ln w="9525">
            <a:noFill/>
            <a:miter lim="800000"/>
            <a:headEnd/>
            <a:tailEnd/>
          </a:ln>
          <a:effectLst/>
        </p:spPr>
        <p:txBody>
          <a:bodyPr wrap="square">
            <a:spAutoFit/>
          </a:bodyPr>
          <a:lstStyle/>
          <a:p>
            <a:pPr>
              <a:buFont typeface="Wingdings" pitchFamily="2" charset="2"/>
              <a:buChar char="Ø"/>
            </a:pPr>
            <a:r>
              <a:rPr lang="en-US" sz="2000" dirty="0"/>
              <a:t> In </a:t>
            </a:r>
            <a:r>
              <a:rPr lang="en-US" sz="2000" dirty="0"/>
              <a:t>field desorption method a </a:t>
            </a:r>
            <a:r>
              <a:rPr lang="en-US" sz="2000" dirty="0" err="1"/>
              <a:t>multitipped</a:t>
            </a:r>
            <a:r>
              <a:rPr lang="en-US" sz="2000" dirty="0"/>
              <a:t> emitter (made up of tungsten wire with carbon or silicon whiskers grown on its surface). </a:t>
            </a:r>
          </a:p>
          <a:p>
            <a:endParaRPr lang="en-US" sz="2000" dirty="0"/>
          </a:p>
          <a:p>
            <a:pPr>
              <a:buFont typeface="Wingdings" pitchFamily="2" charset="2"/>
              <a:buChar char="Ø"/>
            </a:pPr>
            <a:r>
              <a:rPr lang="en-US" sz="2000" dirty="0"/>
              <a:t> The </a:t>
            </a:r>
            <a:r>
              <a:rPr lang="en-US" sz="2000" dirty="0"/>
              <a:t>electrode is mounted on a probe that can be removed from the sample compartment and coated with the solution of the sample. </a:t>
            </a:r>
          </a:p>
          <a:p>
            <a:endParaRPr lang="en-US" sz="2000" dirty="0"/>
          </a:p>
          <a:p>
            <a:pPr>
              <a:buFont typeface="Wingdings" pitchFamily="2" charset="2"/>
              <a:buChar char="Ø"/>
            </a:pPr>
            <a:r>
              <a:rPr lang="en-US" sz="2000" dirty="0"/>
              <a:t> The </a:t>
            </a:r>
            <a:r>
              <a:rPr lang="en-US" sz="2000" dirty="0"/>
              <a:t>sample solution is deposited on the tip of the emitter whiskers either by dipping the emitter into </a:t>
            </a:r>
            <a:r>
              <a:rPr lang="en-US" sz="2000" dirty="0" err="1"/>
              <a:t>analyte</a:t>
            </a:r>
            <a:r>
              <a:rPr lang="en-US" sz="2000" dirty="0"/>
              <a:t> solution or by using a </a:t>
            </a:r>
            <a:r>
              <a:rPr lang="en-US" sz="2000" dirty="0" err="1"/>
              <a:t>microsyringe</a:t>
            </a:r>
            <a:r>
              <a:rPr lang="en-US" sz="2000" dirty="0"/>
              <a:t>.</a:t>
            </a:r>
          </a:p>
          <a:p>
            <a:endParaRPr lang="en-US" sz="2000" dirty="0"/>
          </a:p>
          <a:p>
            <a:pPr>
              <a:buFont typeface="Wingdings" pitchFamily="2" charset="2"/>
              <a:buChar char="Ø"/>
            </a:pPr>
            <a:r>
              <a:rPr lang="en-US" sz="2000" dirty="0"/>
              <a:t> The </a:t>
            </a:r>
            <a:r>
              <a:rPr lang="en-US" sz="2000" dirty="0"/>
              <a:t>probe is then reinserted into the sample compartment which is similar to CI or EI unit. </a:t>
            </a:r>
          </a:p>
          <a:p>
            <a:endParaRPr lang="en-US" sz="2000" dirty="0"/>
          </a:p>
          <a:p>
            <a:pPr>
              <a:buFont typeface="Wingdings" pitchFamily="2" charset="2"/>
              <a:buChar char="Ø"/>
            </a:pPr>
            <a:r>
              <a:rPr lang="en-US" sz="2000" dirty="0"/>
              <a:t> Then </a:t>
            </a:r>
            <a:r>
              <a:rPr lang="en-US" sz="2000" dirty="0"/>
              <a:t>the sample is ionized by applying a high voltage to the emitter. </a:t>
            </a:r>
          </a:p>
          <a:p>
            <a:endParaRPr lang="en-US" sz="2000" dirty="0"/>
          </a:p>
          <a:p>
            <a:pPr>
              <a:buFont typeface="Wingdings" pitchFamily="2" charset="2"/>
              <a:buChar char="Ø"/>
            </a:pPr>
            <a:r>
              <a:rPr lang="en-US" sz="2000" dirty="0"/>
              <a:t> In </a:t>
            </a:r>
            <a:r>
              <a:rPr lang="en-US" sz="2000" dirty="0"/>
              <a:t>some cases it is necessary to heat the emitter by passing a current through the wire to evaporate the sample. </a:t>
            </a:r>
          </a:p>
        </p:txBody>
      </p:sp>
      <p:sp>
        <p:nvSpPr>
          <p:cNvPr id="60422" name="Text Box 6"/>
          <p:cNvSpPr txBox="1">
            <a:spLocks noChangeArrowheads="1"/>
          </p:cNvSpPr>
          <p:nvPr/>
        </p:nvSpPr>
        <p:spPr bwMode="auto">
          <a:xfrm>
            <a:off x="1752600" y="228600"/>
            <a:ext cx="7391400" cy="457200"/>
          </a:xfrm>
          <a:prstGeom prst="rect">
            <a:avLst/>
          </a:prstGeom>
          <a:noFill/>
          <a:ln w="9525">
            <a:noFill/>
            <a:miter lim="800000"/>
            <a:headEnd/>
            <a:tailEnd/>
          </a:ln>
          <a:effectLst/>
        </p:spPr>
        <p:txBody>
          <a:bodyPr>
            <a:spAutoFit/>
          </a:bodyPr>
          <a:lstStyle/>
          <a:p>
            <a:pPr>
              <a:spcBef>
                <a:spcPct val="50000"/>
              </a:spcBef>
            </a:pPr>
            <a:r>
              <a:rPr lang="en-US" sz="2400" b="1" u="sng" dirty="0">
                <a:latin typeface="Andalus" pitchFamily="18" charset="-78"/>
                <a:cs typeface="Andalus" pitchFamily="18" charset="-78"/>
              </a:rPr>
              <a:t>Field desorption</a:t>
            </a:r>
          </a:p>
        </p:txBody>
      </p:sp>
      <p:sp>
        <p:nvSpPr>
          <p:cNvPr id="6" name="Footer Placeholder 5"/>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1752600" y="304800"/>
            <a:ext cx="7924800" cy="4462760"/>
          </a:xfrm>
          <a:prstGeom prst="rect">
            <a:avLst/>
          </a:prstGeom>
          <a:noFill/>
          <a:ln w="9525">
            <a:noFill/>
            <a:miter lim="800000"/>
            <a:headEnd/>
            <a:tailEnd/>
          </a:ln>
          <a:effectLst/>
        </p:spPr>
        <p:txBody>
          <a:bodyPr>
            <a:spAutoFit/>
          </a:bodyPr>
          <a:lstStyle/>
          <a:p>
            <a:pPr>
              <a:buFont typeface="Wingdings" pitchFamily="2" charset="2"/>
              <a:buChar char="Ø"/>
            </a:pPr>
            <a:r>
              <a:rPr lang="en-US" sz="2000" dirty="0"/>
              <a:t> Ionization </a:t>
            </a:r>
            <a:r>
              <a:rPr lang="en-US" sz="2000" dirty="0"/>
              <a:t>takes place by quantum mechanical tunneling mechanism which involves transfer of ions from the sample molecule to the anode (emitter). </a:t>
            </a:r>
          </a:p>
          <a:p>
            <a:endParaRPr lang="en-US" sz="2000" dirty="0"/>
          </a:p>
          <a:p>
            <a:pPr>
              <a:buFont typeface="Wingdings" pitchFamily="2" charset="2"/>
              <a:buChar char="Ø"/>
            </a:pPr>
            <a:r>
              <a:rPr lang="en-US" sz="2000" dirty="0"/>
              <a:t> This </a:t>
            </a:r>
            <a:r>
              <a:rPr lang="en-US" sz="2000" dirty="0"/>
              <a:t>results in formation of positive ions which are radical ions (M</a:t>
            </a:r>
            <a:r>
              <a:rPr lang="en-US" sz="2000" baseline="30000" dirty="0"/>
              <a:t>+</a:t>
            </a:r>
            <a:r>
              <a:rPr lang="en-US" sz="2000" dirty="0"/>
              <a:t>) and </a:t>
            </a:r>
            <a:r>
              <a:rPr lang="en-US" sz="2000" dirty="0" err="1"/>
              <a:t>cations</a:t>
            </a:r>
            <a:r>
              <a:rPr lang="en-US" sz="2000" dirty="0"/>
              <a:t> attached species such as (</a:t>
            </a:r>
            <a:r>
              <a:rPr lang="en-US" sz="2000" dirty="0" err="1"/>
              <a:t>M+Na</a:t>
            </a:r>
            <a:r>
              <a:rPr lang="en-US" sz="2000" dirty="0"/>
              <a:t>)</a:t>
            </a:r>
            <a:r>
              <a:rPr lang="en-US" sz="2000" baseline="30000" dirty="0"/>
              <a:t>+</a:t>
            </a:r>
            <a:r>
              <a:rPr lang="en-US" sz="2000" dirty="0"/>
              <a:t>.   (</a:t>
            </a:r>
            <a:r>
              <a:rPr lang="en-US" sz="2000" dirty="0" err="1"/>
              <a:t>M+Na</a:t>
            </a:r>
            <a:r>
              <a:rPr lang="en-US" sz="2000" dirty="0"/>
              <a:t>)</a:t>
            </a:r>
            <a:r>
              <a:rPr lang="en-US" sz="2000" baseline="30000" dirty="0"/>
              <a:t>+</a:t>
            </a:r>
            <a:r>
              <a:rPr lang="en-US" sz="2000" dirty="0"/>
              <a:t> are produced during desorption by attachment of trace alkali metal ions present in </a:t>
            </a:r>
            <a:r>
              <a:rPr lang="en-US" sz="2000" dirty="0" err="1"/>
              <a:t>analyte</a:t>
            </a:r>
            <a:r>
              <a:rPr lang="en-US" sz="2000" dirty="0"/>
              <a:t>.</a:t>
            </a:r>
          </a:p>
          <a:p>
            <a:r>
              <a:rPr lang="en-US" sz="2000" dirty="0"/>
              <a:t>   </a:t>
            </a:r>
          </a:p>
          <a:p>
            <a:r>
              <a:rPr lang="en-US" sz="2000" dirty="0"/>
              <a:t>      </a:t>
            </a:r>
            <a:endParaRPr lang="en-US" sz="2000" b="1" dirty="0"/>
          </a:p>
          <a:p>
            <a:endParaRPr lang="en-US" sz="2000" b="1" dirty="0"/>
          </a:p>
          <a:p>
            <a:r>
              <a:rPr lang="en-US" sz="2400" b="1" u="sng" dirty="0">
                <a:latin typeface="Andalus" pitchFamily="18" charset="-78"/>
                <a:cs typeface="Andalus" pitchFamily="18" charset="-78"/>
              </a:rPr>
              <a:t>Advantages</a:t>
            </a:r>
            <a:endParaRPr lang="en-US" sz="2400" u="sng" dirty="0">
              <a:latin typeface="Andalus" pitchFamily="18" charset="-78"/>
              <a:cs typeface="Andalus" pitchFamily="18" charset="-78"/>
            </a:endParaRPr>
          </a:p>
          <a:p>
            <a:pPr lvl="1">
              <a:buFontTx/>
              <a:buChar char="•"/>
            </a:pPr>
            <a:endParaRPr lang="en-US" sz="2000" dirty="0"/>
          </a:p>
          <a:p>
            <a:pPr lvl="1">
              <a:buFontTx/>
              <a:buChar char="•"/>
            </a:pPr>
            <a:r>
              <a:rPr lang="en-US" sz="2000" dirty="0"/>
              <a:t> Works well for small organic molecules, low molecular weight </a:t>
            </a:r>
          </a:p>
          <a:p>
            <a:pPr lvl="1"/>
            <a:r>
              <a:rPr lang="en-US" sz="2000" dirty="0"/>
              <a:t>   polymers and petrochemical fractions.</a:t>
            </a:r>
            <a:endParaRPr lang="en-US" sz="2000" b="1" dirty="0"/>
          </a:p>
          <a:p>
            <a:endParaRPr lang="en-US" sz="2000" b="1" dirty="0"/>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1752600" y="1066801"/>
            <a:ext cx="7010400" cy="3323987"/>
          </a:xfrm>
          <a:prstGeom prst="rect">
            <a:avLst/>
          </a:prstGeom>
          <a:noFill/>
          <a:ln w="9525">
            <a:noFill/>
            <a:miter lim="800000"/>
            <a:headEnd/>
            <a:tailEnd/>
          </a:ln>
          <a:effectLst/>
        </p:spPr>
        <p:txBody>
          <a:bodyPr>
            <a:spAutoFit/>
          </a:bodyPr>
          <a:lstStyle/>
          <a:p>
            <a:pPr lvl="1">
              <a:buFontTx/>
              <a:buChar char="•"/>
            </a:pPr>
            <a:r>
              <a:rPr lang="en-US" sz="2000" dirty="0"/>
              <a:t> Sensitive to alkali metal contamination.</a:t>
            </a:r>
          </a:p>
          <a:p>
            <a:pPr lvl="1"/>
            <a:endParaRPr lang="en-US" sz="2000" dirty="0"/>
          </a:p>
          <a:p>
            <a:pPr lvl="1">
              <a:buFontTx/>
              <a:buChar char="•"/>
            </a:pPr>
            <a:r>
              <a:rPr lang="en-US" sz="2000" dirty="0"/>
              <a:t> Sample must be soluble in a solvent.</a:t>
            </a:r>
          </a:p>
          <a:p>
            <a:pPr lvl="1"/>
            <a:endParaRPr lang="en-US" sz="2000" dirty="0"/>
          </a:p>
          <a:p>
            <a:pPr lvl="1">
              <a:buFontTx/>
              <a:buChar char="•"/>
            </a:pPr>
            <a:r>
              <a:rPr lang="en-US" sz="2000" dirty="0"/>
              <a:t> Not suitable for thermally unstable and non volatile samples.</a:t>
            </a:r>
          </a:p>
          <a:p>
            <a:pPr lvl="1"/>
            <a:endParaRPr lang="en-US" sz="2000" dirty="0"/>
          </a:p>
          <a:p>
            <a:pPr lvl="1">
              <a:buFontTx/>
              <a:buChar char="•"/>
            </a:pPr>
            <a:r>
              <a:rPr lang="en-US" sz="2000" dirty="0"/>
              <a:t> Structural information is not obtained as very little </a:t>
            </a:r>
          </a:p>
          <a:p>
            <a:pPr lvl="1"/>
            <a:r>
              <a:rPr lang="en-US" sz="2000" dirty="0"/>
              <a:t>   fragmentation occurs.</a:t>
            </a:r>
          </a:p>
          <a:p>
            <a:endParaRPr lang="en-US" sz="2000" dirty="0"/>
          </a:p>
          <a:p>
            <a:pPr>
              <a:spcBef>
                <a:spcPct val="50000"/>
              </a:spcBef>
            </a:pPr>
            <a:endParaRPr lang="en-US" sz="2000" dirty="0"/>
          </a:p>
        </p:txBody>
      </p:sp>
      <p:sp>
        <p:nvSpPr>
          <p:cNvPr id="64515" name="Text Box 3"/>
          <p:cNvSpPr txBox="1">
            <a:spLocks noChangeArrowheads="1"/>
          </p:cNvSpPr>
          <p:nvPr/>
        </p:nvSpPr>
        <p:spPr bwMode="auto">
          <a:xfrm>
            <a:off x="1676400" y="381000"/>
            <a:ext cx="6781800" cy="457200"/>
          </a:xfrm>
          <a:prstGeom prst="rect">
            <a:avLst/>
          </a:prstGeom>
          <a:noFill/>
          <a:ln w="9525">
            <a:noFill/>
            <a:miter lim="800000"/>
            <a:headEnd/>
            <a:tailEnd/>
          </a:ln>
          <a:effectLst/>
        </p:spPr>
        <p:txBody>
          <a:bodyPr>
            <a:spAutoFit/>
          </a:bodyPr>
          <a:lstStyle/>
          <a:p>
            <a:pPr>
              <a:spcBef>
                <a:spcPct val="50000"/>
              </a:spcBef>
            </a:pPr>
            <a:r>
              <a:rPr lang="en-US" sz="2400" b="1" u="sng" dirty="0">
                <a:latin typeface="Andalus" pitchFamily="18" charset="-78"/>
                <a:cs typeface="Andalus" pitchFamily="18" charset="-78"/>
              </a:rPr>
              <a:t>Disadvantages</a:t>
            </a:r>
          </a:p>
        </p:txBody>
      </p:sp>
      <p:sp>
        <p:nvSpPr>
          <p:cNvPr id="6" name="Footer Placeholder 5"/>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Text Box 4"/>
          <p:cNvSpPr txBox="1">
            <a:spLocks noChangeArrowheads="1"/>
          </p:cNvSpPr>
          <p:nvPr/>
        </p:nvSpPr>
        <p:spPr bwMode="auto">
          <a:xfrm>
            <a:off x="1524000" y="0"/>
            <a:ext cx="8610600" cy="3231654"/>
          </a:xfrm>
          <a:prstGeom prst="rect">
            <a:avLst/>
          </a:prstGeom>
          <a:noFill/>
          <a:ln w="9525">
            <a:noFill/>
            <a:miter lim="800000"/>
            <a:headEnd/>
            <a:tailEnd/>
          </a:ln>
          <a:effectLst/>
        </p:spPr>
        <p:txBody>
          <a:bodyPr wrap="square">
            <a:spAutoFit/>
          </a:bodyPr>
          <a:lstStyle/>
          <a:p>
            <a:endParaRPr lang="en-US" sz="2000" b="1" dirty="0"/>
          </a:p>
          <a:p>
            <a:endParaRPr lang="en-US" sz="2000" b="1" dirty="0"/>
          </a:p>
          <a:p>
            <a:r>
              <a:rPr lang="en-US" sz="2400" b="1" u="sng" dirty="0">
                <a:latin typeface="Andalus" pitchFamily="18" charset="-78"/>
                <a:cs typeface="Andalus" pitchFamily="18" charset="-78"/>
              </a:rPr>
              <a:t>Fast Atom Bombardment</a:t>
            </a:r>
          </a:p>
          <a:p>
            <a:endParaRPr lang="en-US" sz="2000" dirty="0"/>
          </a:p>
          <a:p>
            <a:pPr algn="just">
              <a:buFont typeface="Wingdings" pitchFamily="2" charset="2"/>
              <a:buChar char="Ø"/>
            </a:pPr>
            <a:r>
              <a:rPr lang="en-US" sz="2000" dirty="0"/>
              <a:t> It </a:t>
            </a:r>
            <a:r>
              <a:rPr lang="en-US" sz="2000" dirty="0"/>
              <a:t>is an ionization technique in which the </a:t>
            </a:r>
            <a:r>
              <a:rPr lang="en-US" sz="2000" dirty="0" err="1"/>
              <a:t>analyte</a:t>
            </a:r>
            <a:r>
              <a:rPr lang="en-US" sz="2000" dirty="0"/>
              <a:t> and non-volatile liquid matrix mixture is bombarded by a high energy beam of inert gas such as Argon or Xenon.</a:t>
            </a:r>
          </a:p>
          <a:p>
            <a:pPr algn="just"/>
            <a:endParaRPr lang="en-US" sz="2000" dirty="0"/>
          </a:p>
          <a:p>
            <a:pPr algn="just"/>
            <a:r>
              <a:rPr lang="en-US" sz="2000" dirty="0"/>
              <a:t> </a:t>
            </a:r>
          </a:p>
          <a:p>
            <a:pPr algn="just"/>
            <a:endParaRPr lang="en-US" sz="2000" dirty="0"/>
          </a:p>
          <a:p>
            <a:pPr algn="just"/>
            <a:r>
              <a:rPr lang="en-US" sz="2000" dirty="0"/>
              <a:t>.</a:t>
            </a:r>
          </a:p>
        </p:txBody>
      </p:sp>
      <p:pic>
        <p:nvPicPr>
          <p:cNvPr id="95237" name="Picture 5" descr="fab1"/>
          <p:cNvPicPr>
            <a:picLocks noChangeAspect="1" noChangeArrowheads="1"/>
          </p:cNvPicPr>
          <p:nvPr/>
        </p:nvPicPr>
        <p:blipFill>
          <a:blip r:embed="rId2" cstate="print"/>
          <a:srcRect/>
          <a:stretch>
            <a:fillRect/>
          </a:stretch>
        </p:blipFill>
        <p:spPr bwMode="auto">
          <a:xfrm>
            <a:off x="2514600" y="2590800"/>
            <a:ext cx="7086600" cy="3810000"/>
          </a:xfrm>
          <a:prstGeom prst="rect">
            <a:avLst/>
          </a:prstGeom>
          <a:noFill/>
          <a:ln w="9525">
            <a:noFill/>
            <a:miter lim="800000"/>
            <a:headEnd/>
            <a:tailEnd/>
          </a:ln>
        </p:spPr>
      </p:pic>
      <p:sp>
        <p:nvSpPr>
          <p:cNvPr id="6" name="Footer Placeholder 5"/>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1" name="Text Box 5"/>
          <p:cNvSpPr txBox="1">
            <a:spLocks noChangeArrowheads="1"/>
          </p:cNvSpPr>
          <p:nvPr/>
        </p:nvSpPr>
        <p:spPr bwMode="auto">
          <a:xfrm>
            <a:off x="1752600" y="304801"/>
            <a:ext cx="8686800" cy="5529719"/>
          </a:xfrm>
          <a:prstGeom prst="rect">
            <a:avLst/>
          </a:prstGeom>
          <a:noFill/>
          <a:ln w="9525">
            <a:noFill/>
            <a:miter lim="800000"/>
            <a:headEnd/>
            <a:tailEnd/>
          </a:ln>
          <a:effectLst/>
        </p:spPr>
        <p:txBody>
          <a:bodyPr>
            <a:spAutoFit/>
          </a:bodyPr>
          <a:lstStyle/>
          <a:p>
            <a:pPr algn="just">
              <a:buFont typeface="Wingdings" pitchFamily="2" charset="2"/>
              <a:buChar char="Ø"/>
            </a:pPr>
            <a:r>
              <a:rPr lang="en-US" sz="2000" dirty="0"/>
              <a:t> This </a:t>
            </a:r>
            <a:r>
              <a:rPr lang="en-US" sz="2000" dirty="0"/>
              <a:t>technique is used for ionization of polar high molecular weight compounds such as polypeptides. Commonly used matrices include </a:t>
            </a:r>
            <a:r>
              <a:rPr lang="en-US" sz="2000" dirty="0"/>
              <a:t>:-</a:t>
            </a:r>
          </a:p>
          <a:p>
            <a:pPr algn="just"/>
            <a:endParaRPr lang="en-US" sz="2000" dirty="0"/>
          </a:p>
          <a:p>
            <a:pPr algn="just"/>
            <a:r>
              <a:rPr lang="en-US" sz="2000" dirty="0"/>
              <a:t>	</a:t>
            </a:r>
            <a:r>
              <a:rPr lang="en-US" sz="2000" dirty="0"/>
              <a:t>Glycerol, </a:t>
            </a:r>
            <a:r>
              <a:rPr lang="en-US" sz="2000" dirty="0" err="1"/>
              <a:t>Monothioglycerol</a:t>
            </a:r>
            <a:r>
              <a:rPr lang="en-US" sz="2000" dirty="0"/>
              <a:t>, </a:t>
            </a:r>
          </a:p>
          <a:p>
            <a:pPr algn="just"/>
            <a:r>
              <a:rPr lang="en-US" sz="2000" dirty="0"/>
              <a:t>                </a:t>
            </a:r>
            <a:r>
              <a:rPr lang="en-US" sz="2000" dirty="0" err="1"/>
              <a:t>Carbowax</a:t>
            </a:r>
            <a:r>
              <a:rPr lang="en-US" sz="2000" dirty="0"/>
              <a:t>,</a:t>
            </a:r>
          </a:p>
          <a:p>
            <a:pPr algn="just"/>
            <a:r>
              <a:rPr lang="en-US" sz="2000" dirty="0"/>
              <a:t>                2,4 </a:t>
            </a:r>
            <a:r>
              <a:rPr lang="en-US" sz="2000" dirty="0"/>
              <a:t>– </a:t>
            </a:r>
            <a:r>
              <a:rPr lang="en-US" sz="2000" dirty="0" err="1"/>
              <a:t>dipentyl</a:t>
            </a:r>
            <a:r>
              <a:rPr lang="en-US" sz="2000" dirty="0"/>
              <a:t> </a:t>
            </a:r>
            <a:r>
              <a:rPr lang="en-US" sz="2000" dirty="0"/>
              <a:t>phenol</a:t>
            </a:r>
          </a:p>
          <a:p>
            <a:pPr lvl="1" algn="just"/>
            <a:r>
              <a:rPr lang="en-US" sz="2000" dirty="0"/>
              <a:t>        3 – </a:t>
            </a:r>
            <a:r>
              <a:rPr lang="en-US" sz="2000" dirty="0" err="1"/>
              <a:t>nitrobenzyl</a:t>
            </a:r>
            <a:r>
              <a:rPr lang="en-US" sz="2000" dirty="0"/>
              <a:t> alcohol (3 – NBA)</a:t>
            </a:r>
          </a:p>
          <a:p>
            <a:pPr algn="just"/>
            <a:endParaRPr lang="en-US" sz="2000" dirty="0"/>
          </a:p>
          <a:p>
            <a:pPr algn="just"/>
            <a:endParaRPr lang="en-US" sz="2000" dirty="0"/>
          </a:p>
          <a:p>
            <a:pPr algn="just"/>
            <a:endParaRPr lang="en-US" sz="2000" dirty="0"/>
          </a:p>
          <a:p>
            <a:pPr algn="just">
              <a:buFont typeface="Wingdings" pitchFamily="2" charset="2"/>
              <a:buChar char="Ø"/>
            </a:pPr>
            <a:r>
              <a:rPr lang="en-US" sz="2000" dirty="0"/>
              <a:t> This </a:t>
            </a:r>
            <a:r>
              <a:rPr lang="en-US" sz="2000" dirty="0"/>
              <a:t>beam is produced by first ionizing the Xenon (or Argon atoms with electrons to give Xenon radical </a:t>
            </a:r>
            <a:r>
              <a:rPr lang="en-US" sz="2000" dirty="0" err="1"/>
              <a:t>cations</a:t>
            </a:r>
            <a:r>
              <a:rPr lang="en-US" sz="2000" dirty="0"/>
              <a:t>.</a:t>
            </a:r>
          </a:p>
          <a:p>
            <a:pPr algn="just"/>
            <a:endParaRPr lang="en-US" sz="2000" dirty="0"/>
          </a:p>
          <a:p>
            <a:pPr algn="just"/>
            <a:r>
              <a:rPr lang="en-US" sz="2000" dirty="0"/>
              <a:t>			</a:t>
            </a:r>
            <a:r>
              <a:rPr lang="en-US" sz="2000" dirty="0" err="1"/>
              <a:t>Xe</a:t>
            </a:r>
            <a:r>
              <a:rPr lang="en-US" sz="2000" dirty="0"/>
              <a:t> </a:t>
            </a:r>
            <a:r>
              <a:rPr lang="en-US" sz="2000" baseline="30000" dirty="0"/>
              <a:t>+</a:t>
            </a:r>
            <a:r>
              <a:rPr lang="en-US" sz="2000" dirty="0"/>
              <a:t> e</a:t>
            </a:r>
            <a:r>
              <a:rPr lang="en-US" sz="2000" baseline="30000" dirty="0"/>
              <a:t>-</a:t>
            </a:r>
            <a:r>
              <a:rPr lang="en-US" sz="2000" dirty="0"/>
              <a:t>  = </a:t>
            </a:r>
            <a:r>
              <a:rPr lang="en-US" sz="2000" dirty="0" err="1"/>
              <a:t>Xe</a:t>
            </a:r>
            <a:r>
              <a:rPr lang="en-US" sz="2000" baseline="30000" dirty="0"/>
              <a:t>.+</a:t>
            </a:r>
            <a:r>
              <a:rPr lang="en-US" sz="2000" dirty="0"/>
              <a:t>  +</a:t>
            </a:r>
            <a:r>
              <a:rPr lang="en-US" sz="2000" dirty="0"/>
              <a:t>2e</a:t>
            </a:r>
            <a:r>
              <a:rPr lang="en-US" sz="2000" baseline="30000" dirty="0"/>
              <a:t>-</a:t>
            </a:r>
          </a:p>
          <a:p>
            <a:pPr algn="just"/>
            <a:endParaRPr lang="en-US" sz="2000" baseline="30000" dirty="0"/>
          </a:p>
          <a:p>
            <a:pPr algn="just">
              <a:buFont typeface="Wingdings" pitchFamily="2" charset="2"/>
              <a:buChar char="Ø"/>
            </a:pPr>
            <a:r>
              <a:rPr lang="en-US" sz="2000" dirty="0"/>
              <a:t> The </a:t>
            </a:r>
            <a:r>
              <a:rPr lang="en-US" sz="2000" dirty="0"/>
              <a:t>radical </a:t>
            </a:r>
            <a:r>
              <a:rPr lang="en-US" sz="2000" dirty="0" err="1"/>
              <a:t>cations</a:t>
            </a:r>
            <a:r>
              <a:rPr lang="en-US" sz="2000" dirty="0"/>
              <a:t> are then accelerated to 6 – 10 </a:t>
            </a:r>
            <a:r>
              <a:rPr lang="en-US" sz="2000" dirty="0" err="1"/>
              <a:t>KeV</a:t>
            </a:r>
            <a:r>
              <a:rPr lang="en-US" sz="2000" dirty="0"/>
              <a:t> to give radical </a:t>
            </a:r>
            <a:r>
              <a:rPr lang="en-US" sz="2000" dirty="0" err="1"/>
              <a:t>cations</a:t>
            </a:r>
            <a:r>
              <a:rPr lang="en-US" sz="2000" dirty="0"/>
              <a:t>   of high translational energy (</a:t>
            </a:r>
            <a:r>
              <a:rPr lang="en-US" sz="2000" dirty="0" err="1"/>
              <a:t>Xe</a:t>
            </a:r>
            <a:r>
              <a:rPr lang="en-US" sz="2000" dirty="0"/>
              <a:t>)</a:t>
            </a:r>
            <a:r>
              <a:rPr lang="en-US" sz="2000" baseline="30000" dirty="0"/>
              <a:t>++</a:t>
            </a:r>
            <a:r>
              <a:rPr lang="en-US" sz="2000" dirty="0"/>
              <a:t>, which are then passed through a chamber containing Xenon atoms at a pressure of 10-5 </a:t>
            </a:r>
            <a:r>
              <a:rPr lang="en-US" sz="2000" dirty="0" err="1"/>
              <a:t>torr</a:t>
            </a:r>
            <a:r>
              <a:rPr lang="en-US" sz="2000" dirty="0"/>
              <a:t>. </a:t>
            </a:r>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Text Box 4"/>
          <p:cNvSpPr txBox="1">
            <a:spLocks noChangeArrowheads="1"/>
          </p:cNvSpPr>
          <p:nvPr/>
        </p:nvSpPr>
        <p:spPr bwMode="auto">
          <a:xfrm>
            <a:off x="1828800" y="228600"/>
            <a:ext cx="8610600" cy="369332"/>
          </a:xfrm>
          <a:prstGeom prst="rect">
            <a:avLst/>
          </a:prstGeom>
          <a:noFill/>
          <a:ln w="9525">
            <a:noFill/>
            <a:miter lim="800000"/>
            <a:headEnd/>
            <a:tailEnd/>
          </a:ln>
          <a:effectLst/>
        </p:spPr>
        <p:txBody>
          <a:bodyPr>
            <a:spAutoFit/>
          </a:bodyPr>
          <a:lstStyle/>
          <a:p>
            <a:pPr>
              <a:spcBef>
                <a:spcPct val="50000"/>
              </a:spcBef>
            </a:pPr>
            <a:endParaRPr lang="en-US"/>
          </a:p>
        </p:txBody>
      </p:sp>
      <p:sp>
        <p:nvSpPr>
          <p:cNvPr id="97285" name="Text Box 5"/>
          <p:cNvSpPr txBox="1">
            <a:spLocks noChangeArrowheads="1"/>
          </p:cNvSpPr>
          <p:nvPr/>
        </p:nvSpPr>
        <p:spPr bwMode="auto">
          <a:xfrm>
            <a:off x="1905000" y="304801"/>
            <a:ext cx="8610600" cy="2169825"/>
          </a:xfrm>
          <a:prstGeom prst="rect">
            <a:avLst/>
          </a:prstGeom>
          <a:noFill/>
          <a:ln w="9525">
            <a:noFill/>
            <a:miter lim="800000"/>
            <a:headEnd/>
            <a:tailEnd/>
          </a:ln>
          <a:effectLst/>
        </p:spPr>
        <p:txBody>
          <a:bodyPr>
            <a:spAutoFit/>
          </a:bodyPr>
          <a:lstStyle/>
          <a:p>
            <a:pPr>
              <a:spcBef>
                <a:spcPct val="50000"/>
              </a:spcBef>
              <a:buFont typeface="Wingdings" pitchFamily="2" charset="2"/>
              <a:buChar char="Ø"/>
            </a:pPr>
            <a:r>
              <a:rPr lang="en-US" dirty="0"/>
              <a:t> During </a:t>
            </a:r>
            <a:r>
              <a:rPr lang="en-US" dirty="0"/>
              <a:t>this passage high energy </a:t>
            </a:r>
            <a:r>
              <a:rPr lang="en-US" dirty="0" err="1"/>
              <a:t>cation</a:t>
            </a:r>
            <a:r>
              <a:rPr lang="en-US" dirty="0"/>
              <a:t> obtain electrons from Xenon atoms to become high energy atoms (</a:t>
            </a:r>
            <a:r>
              <a:rPr lang="en-US" dirty="0" err="1"/>
              <a:t>Xe</a:t>
            </a:r>
            <a:r>
              <a:rPr lang="en-US" dirty="0"/>
              <a:t>). The lower energy ions are removed by electrostatic deflector. </a:t>
            </a:r>
          </a:p>
          <a:p>
            <a:r>
              <a:rPr lang="en-US" dirty="0"/>
              <a:t>	</a:t>
            </a:r>
          </a:p>
          <a:p>
            <a:r>
              <a:rPr lang="en-US" dirty="0"/>
              <a:t>	(</a:t>
            </a:r>
            <a:r>
              <a:rPr lang="en-US" dirty="0" err="1"/>
              <a:t>Xe</a:t>
            </a:r>
            <a:r>
              <a:rPr lang="en-US" dirty="0"/>
              <a:t>)</a:t>
            </a:r>
            <a:r>
              <a:rPr lang="en-US" baseline="30000" dirty="0"/>
              <a:t>++ </a:t>
            </a:r>
            <a:r>
              <a:rPr lang="en-US" dirty="0"/>
              <a:t>           		</a:t>
            </a:r>
            <a:r>
              <a:rPr lang="en-US" dirty="0" err="1"/>
              <a:t>Xe</a:t>
            </a:r>
            <a:r>
              <a:rPr lang="en-US" baseline="30000" dirty="0"/>
              <a:t>.+</a:t>
            </a:r>
            <a:r>
              <a:rPr lang="en-US" dirty="0"/>
              <a:t>  + </a:t>
            </a:r>
            <a:r>
              <a:rPr lang="en-US" dirty="0" err="1"/>
              <a:t>Xe</a:t>
            </a:r>
            <a:endParaRPr lang="en-US" dirty="0"/>
          </a:p>
          <a:p>
            <a:r>
              <a:rPr lang="en-US" dirty="0"/>
              <a:t/>
            </a:r>
            <a:br>
              <a:rPr lang="en-US" dirty="0"/>
            </a:br>
            <a:r>
              <a:rPr lang="en-US" dirty="0"/>
              <a:t>	(</a:t>
            </a:r>
            <a:r>
              <a:rPr lang="en-US" dirty="0" err="1"/>
              <a:t>Xe</a:t>
            </a:r>
            <a:r>
              <a:rPr lang="en-US" dirty="0"/>
              <a:t>)</a:t>
            </a:r>
            <a:r>
              <a:rPr lang="en-US" baseline="30000" dirty="0"/>
              <a:t>.+</a:t>
            </a:r>
            <a:r>
              <a:rPr lang="en-US" dirty="0"/>
              <a:t>  +  </a:t>
            </a:r>
            <a:r>
              <a:rPr lang="en-US" dirty="0" err="1"/>
              <a:t>Xe</a:t>
            </a:r>
            <a:r>
              <a:rPr lang="en-US" dirty="0"/>
              <a:t>     	 	(</a:t>
            </a:r>
            <a:r>
              <a:rPr lang="en-US" dirty="0" err="1"/>
              <a:t>Xe</a:t>
            </a:r>
            <a:r>
              <a:rPr lang="en-US" dirty="0"/>
              <a:t>)     +  </a:t>
            </a:r>
            <a:r>
              <a:rPr lang="en-US" dirty="0" err="1"/>
              <a:t>Xe</a:t>
            </a:r>
            <a:r>
              <a:rPr lang="en-US" baseline="30000" dirty="0"/>
              <a:t>.+</a:t>
            </a:r>
            <a:r>
              <a:rPr lang="en-US" dirty="0"/>
              <a:t>    </a:t>
            </a:r>
          </a:p>
          <a:p>
            <a:pPr algn="just">
              <a:spcBef>
                <a:spcPct val="50000"/>
              </a:spcBef>
            </a:pPr>
            <a:endParaRPr lang="en-US" dirty="0"/>
          </a:p>
        </p:txBody>
      </p:sp>
      <p:sp>
        <p:nvSpPr>
          <p:cNvPr id="97286" name="Line 6"/>
          <p:cNvSpPr>
            <a:spLocks noChangeShapeType="1"/>
          </p:cNvSpPr>
          <p:nvPr/>
        </p:nvSpPr>
        <p:spPr bwMode="auto">
          <a:xfrm>
            <a:off x="2971800" y="1676400"/>
            <a:ext cx="342900" cy="0"/>
          </a:xfrm>
          <a:prstGeom prst="line">
            <a:avLst/>
          </a:prstGeom>
          <a:noFill/>
          <a:ln w="9525">
            <a:solidFill>
              <a:srgbClr val="000000"/>
            </a:solidFill>
            <a:round/>
            <a:headEnd/>
            <a:tailEnd type="triangle" w="med" len="med"/>
          </a:ln>
        </p:spPr>
        <p:txBody>
          <a:bodyPr/>
          <a:lstStyle/>
          <a:p>
            <a:endParaRPr lang="en-US"/>
          </a:p>
        </p:txBody>
      </p:sp>
      <p:sp>
        <p:nvSpPr>
          <p:cNvPr id="97287" name="Line 7"/>
          <p:cNvSpPr>
            <a:spLocks noChangeShapeType="1"/>
          </p:cNvSpPr>
          <p:nvPr/>
        </p:nvSpPr>
        <p:spPr bwMode="auto">
          <a:xfrm>
            <a:off x="5638800" y="1752600"/>
            <a:ext cx="342900" cy="0"/>
          </a:xfrm>
          <a:prstGeom prst="line">
            <a:avLst/>
          </a:prstGeom>
          <a:noFill/>
          <a:ln w="9525">
            <a:solidFill>
              <a:srgbClr val="000000"/>
            </a:solidFill>
            <a:round/>
            <a:headEnd/>
            <a:tailEnd type="triangle" w="med" len="med"/>
          </a:ln>
        </p:spPr>
        <p:txBody>
          <a:bodyPr/>
          <a:lstStyle/>
          <a:p>
            <a:endParaRPr lang="en-US"/>
          </a:p>
        </p:txBody>
      </p:sp>
      <p:sp>
        <p:nvSpPr>
          <p:cNvPr id="97288" name="Line 8"/>
          <p:cNvSpPr>
            <a:spLocks noChangeShapeType="1"/>
          </p:cNvSpPr>
          <p:nvPr/>
        </p:nvSpPr>
        <p:spPr bwMode="auto">
          <a:xfrm>
            <a:off x="4267200" y="1905000"/>
            <a:ext cx="952500" cy="0"/>
          </a:xfrm>
          <a:prstGeom prst="line">
            <a:avLst/>
          </a:prstGeom>
          <a:noFill/>
          <a:ln w="9525">
            <a:solidFill>
              <a:srgbClr val="000000"/>
            </a:solidFill>
            <a:round/>
            <a:headEnd/>
            <a:tailEnd type="triangle" w="med" len="med"/>
          </a:ln>
        </p:spPr>
        <p:txBody>
          <a:bodyPr/>
          <a:lstStyle/>
          <a:p>
            <a:endParaRPr lang="en-US"/>
          </a:p>
        </p:txBody>
      </p:sp>
      <p:sp>
        <p:nvSpPr>
          <p:cNvPr id="97289" name="Line 9"/>
          <p:cNvSpPr>
            <a:spLocks noChangeShapeType="1"/>
          </p:cNvSpPr>
          <p:nvPr/>
        </p:nvSpPr>
        <p:spPr bwMode="auto">
          <a:xfrm>
            <a:off x="4267200" y="1371600"/>
            <a:ext cx="952500" cy="0"/>
          </a:xfrm>
          <a:prstGeom prst="line">
            <a:avLst/>
          </a:prstGeom>
          <a:noFill/>
          <a:ln w="9525">
            <a:solidFill>
              <a:srgbClr val="000000"/>
            </a:solidFill>
            <a:round/>
            <a:headEnd/>
            <a:tailEnd type="triangle" w="med" len="med"/>
          </a:ln>
        </p:spPr>
        <p:txBody>
          <a:bodyPr/>
          <a:lstStyle/>
          <a:p>
            <a:endParaRPr lang="en-US"/>
          </a:p>
        </p:txBody>
      </p:sp>
      <p:sp>
        <p:nvSpPr>
          <p:cNvPr id="97290" name="Text Box 10"/>
          <p:cNvSpPr txBox="1">
            <a:spLocks noChangeArrowheads="1"/>
          </p:cNvSpPr>
          <p:nvPr/>
        </p:nvSpPr>
        <p:spPr bwMode="auto">
          <a:xfrm>
            <a:off x="1828800" y="2590801"/>
            <a:ext cx="8382000" cy="3693319"/>
          </a:xfrm>
          <a:prstGeom prst="rect">
            <a:avLst/>
          </a:prstGeom>
          <a:noFill/>
          <a:ln w="9525">
            <a:noFill/>
            <a:miter lim="800000"/>
            <a:headEnd/>
            <a:tailEnd/>
          </a:ln>
          <a:effectLst/>
        </p:spPr>
        <p:txBody>
          <a:bodyPr wrap="square">
            <a:spAutoFit/>
          </a:bodyPr>
          <a:lstStyle/>
          <a:p>
            <a:pPr>
              <a:buFont typeface="Wingdings" pitchFamily="2" charset="2"/>
              <a:buChar char="Ø"/>
            </a:pPr>
            <a:r>
              <a:rPr lang="en-US" dirty="0"/>
              <a:t> The </a:t>
            </a:r>
            <a:r>
              <a:rPr lang="en-US" dirty="0" err="1"/>
              <a:t>analyte</a:t>
            </a:r>
            <a:r>
              <a:rPr lang="en-US" dirty="0"/>
              <a:t> is dissolved in the liquid matrix such as glycerol and applied as a thin layer on the sample probe shaft.</a:t>
            </a:r>
          </a:p>
          <a:p>
            <a:endParaRPr lang="en-US" dirty="0"/>
          </a:p>
          <a:p>
            <a:pPr>
              <a:buFont typeface="Wingdings" pitchFamily="2" charset="2"/>
              <a:buChar char="Ø"/>
            </a:pPr>
            <a:r>
              <a:rPr lang="en-US" dirty="0"/>
              <a:t> The </a:t>
            </a:r>
            <a:r>
              <a:rPr lang="en-US" dirty="0"/>
              <a:t>mixture is bombarded with the high energy beam of Xenon atoms. Xenon ionizes the glycerol molecules to give glycerol ions. These ions react with the surrounding glycerol molecules to produce (G+H)+ as reactant ions.</a:t>
            </a:r>
          </a:p>
          <a:p>
            <a:endParaRPr lang="en-US" dirty="0"/>
          </a:p>
          <a:p>
            <a:pPr>
              <a:buFont typeface="Wingdings" pitchFamily="2" charset="2"/>
              <a:buChar char="Ø"/>
            </a:pPr>
            <a:r>
              <a:rPr lang="en-US" dirty="0"/>
              <a:t> The </a:t>
            </a:r>
            <a:r>
              <a:rPr lang="en-US" dirty="0"/>
              <a:t>sample molecules then undergo proton transfer or hydride transfer or ion-pair interaction with reactant ions to give </a:t>
            </a:r>
            <a:r>
              <a:rPr lang="en-US" dirty="0" err="1"/>
              <a:t>quassimolecular</a:t>
            </a:r>
            <a:r>
              <a:rPr lang="en-US" dirty="0"/>
              <a:t> or </a:t>
            </a:r>
            <a:r>
              <a:rPr lang="en-US" dirty="0" err="1"/>
              <a:t>psuedomolecular</a:t>
            </a:r>
            <a:r>
              <a:rPr lang="en-US" dirty="0"/>
              <a:t> ions such as (M+H)</a:t>
            </a:r>
            <a:r>
              <a:rPr lang="en-US" baseline="30000" dirty="0"/>
              <a:t>+</a:t>
            </a:r>
            <a:r>
              <a:rPr lang="en-US" dirty="0"/>
              <a:t>, (M-H)</a:t>
            </a:r>
            <a:r>
              <a:rPr lang="en-US" baseline="30000" dirty="0"/>
              <a:t>-</a:t>
            </a:r>
            <a:r>
              <a:rPr lang="en-US" dirty="0"/>
              <a:t> or (M+G+H)</a:t>
            </a:r>
            <a:r>
              <a:rPr lang="en-US" baseline="30000" dirty="0"/>
              <a:t>+</a:t>
            </a:r>
            <a:r>
              <a:rPr lang="en-US" dirty="0"/>
              <a:t>.</a:t>
            </a:r>
          </a:p>
          <a:p>
            <a:endParaRPr lang="en-US" dirty="0"/>
          </a:p>
          <a:p>
            <a:pPr>
              <a:buFont typeface="Wingdings" pitchFamily="2" charset="2"/>
              <a:buChar char="Ø"/>
            </a:pPr>
            <a:r>
              <a:rPr lang="en-US" dirty="0"/>
              <a:t> These </a:t>
            </a:r>
            <a:r>
              <a:rPr lang="en-US" dirty="0"/>
              <a:t>ions are then extracted from slit lens system designed to collect ions and directed to mass analyzer. </a:t>
            </a:r>
          </a:p>
        </p:txBody>
      </p:sp>
      <p:sp>
        <p:nvSpPr>
          <p:cNvPr id="11" name="Footer Placeholder 10"/>
          <p:cNvSpPr>
            <a:spLocks noGrp="1"/>
          </p:cNvSpPr>
          <p:nvPr>
            <p:ph type="ftr" sz="quarter" idx="11"/>
          </p:nvPr>
        </p:nvSpPr>
        <p:spPr/>
        <p:txBody>
          <a:bodyPr/>
          <a:lstStyle/>
          <a:p>
            <a:r>
              <a:rPr lang="en-US" smtClean="0"/>
              <a:t>RDP</a:t>
            </a:r>
            <a:endParaRPr lang="en-US"/>
          </a:p>
        </p:txBody>
      </p:sp>
      <p:sp>
        <p:nvSpPr>
          <p:cNvPr id="10" name="Slide Number Placeholder 9"/>
          <p:cNvSpPr>
            <a:spLocks noGrp="1"/>
          </p:cNvSpPr>
          <p:nvPr>
            <p:ph type="sldNum" sz="quarter" idx="12"/>
          </p:nvPr>
        </p:nvSpPr>
        <p:spPr/>
        <p:txBody>
          <a:bodyPr/>
          <a:lstStyle/>
          <a:p>
            <a:fld id="{B6F15528-21DE-4FAA-801E-634DDDAF4B2B}"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8" name="Text Box 4"/>
          <p:cNvSpPr txBox="1">
            <a:spLocks noChangeArrowheads="1"/>
          </p:cNvSpPr>
          <p:nvPr/>
        </p:nvSpPr>
        <p:spPr bwMode="auto">
          <a:xfrm>
            <a:off x="1981200" y="533400"/>
            <a:ext cx="8153400" cy="4832092"/>
          </a:xfrm>
          <a:prstGeom prst="rect">
            <a:avLst/>
          </a:prstGeom>
          <a:noFill/>
          <a:ln w="9525">
            <a:noFill/>
            <a:miter lim="800000"/>
            <a:headEnd/>
            <a:tailEnd/>
          </a:ln>
          <a:effectLst/>
        </p:spPr>
        <p:txBody>
          <a:bodyPr>
            <a:spAutoFit/>
          </a:bodyPr>
          <a:lstStyle/>
          <a:p>
            <a:r>
              <a:rPr lang="en-US" sz="2400" b="1" u="sng" dirty="0">
                <a:latin typeface="Andalus" pitchFamily="18" charset="-78"/>
                <a:cs typeface="Andalus" pitchFamily="18" charset="-78"/>
              </a:rPr>
              <a:t>Advantages</a:t>
            </a:r>
          </a:p>
          <a:p>
            <a:endParaRPr lang="en-US" sz="2000" dirty="0"/>
          </a:p>
          <a:p>
            <a:pPr lvl="1">
              <a:buFontTx/>
              <a:buChar char="•"/>
            </a:pPr>
            <a:r>
              <a:rPr lang="en-US" sz="2000" dirty="0"/>
              <a:t> Used for ionization of polar high molecular weight samples</a:t>
            </a:r>
            <a:r>
              <a:rPr lang="en-US" sz="2000" dirty="0"/>
              <a:t>.</a:t>
            </a:r>
          </a:p>
          <a:p>
            <a:pPr lvl="1"/>
            <a:endParaRPr lang="en-US" sz="2000" dirty="0"/>
          </a:p>
          <a:p>
            <a:pPr lvl="1">
              <a:buFontTx/>
              <a:buChar char="•"/>
            </a:pPr>
            <a:r>
              <a:rPr lang="en-US" sz="2000" dirty="0"/>
              <a:t> Provides rapid heating of samples and reduces sample fragmentation</a:t>
            </a:r>
            <a:r>
              <a:rPr lang="en-US" sz="2000" dirty="0"/>
              <a:t>.</a:t>
            </a:r>
          </a:p>
          <a:p>
            <a:pPr lvl="1"/>
            <a:endParaRPr lang="en-US" sz="2000" dirty="0"/>
          </a:p>
          <a:p>
            <a:pPr lvl="1">
              <a:buFontTx/>
              <a:buChar char="•"/>
            </a:pPr>
            <a:r>
              <a:rPr lang="en-US" sz="2000" dirty="0"/>
              <a:t> Rapid ionization.</a:t>
            </a:r>
            <a:endParaRPr lang="en-US" sz="2000" b="1" dirty="0"/>
          </a:p>
          <a:p>
            <a:endParaRPr lang="en-US" sz="2000" b="1" dirty="0"/>
          </a:p>
          <a:p>
            <a:r>
              <a:rPr lang="en-US" sz="2400" b="1" u="sng" dirty="0">
                <a:latin typeface="Andalus" pitchFamily="18" charset="-78"/>
                <a:cs typeface="Andalus" pitchFamily="18" charset="-78"/>
              </a:rPr>
              <a:t>Disadvantages</a:t>
            </a:r>
            <a:r>
              <a:rPr lang="en-US" sz="2000" b="1" dirty="0"/>
              <a:t> </a:t>
            </a:r>
          </a:p>
          <a:p>
            <a:endParaRPr lang="en-US" sz="2000" dirty="0"/>
          </a:p>
          <a:p>
            <a:pPr lvl="1">
              <a:buFontTx/>
              <a:buChar char="•"/>
            </a:pPr>
            <a:r>
              <a:rPr lang="en-US" sz="2000" dirty="0"/>
              <a:t> Difficult to distinguish between low molecular weight compounds</a:t>
            </a:r>
            <a:r>
              <a:rPr lang="en-US" sz="2000" dirty="0"/>
              <a:t>.</a:t>
            </a:r>
          </a:p>
          <a:p>
            <a:pPr lvl="1"/>
            <a:endParaRPr lang="en-US" sz="2000" dirty="0"/>
          </a:p>
          <a:p>
            <a:pPr lvl="1">
              <a:buFontTx/>
              <a:buChar char="•"/>
            </a:pPr>
            <a:r>
              <a:rPr lang="en-US" sz="2000" dirty="0"/>
              <a:t> Compounds must be soluble in liquid matrix</a:t>
            </a:r>
            <a:r>
              <a:rPr lang="en-US" sz="2000" dirty="0"/>
              <a:t>.</a:t>
            </a:r>
          </a:p>
          <a:p>
            <a:pPr lvl="1"/>
            <a:endParaRPr lang="en-US" sz="2000" dirty="0"/>
          </a:p>
          <a:p>
            <a:pPr lvl="1">
              <a:buFontTx/>
              <a:buChar char="•"/>
            </a:pPr>
            <a:r>
              <a:rPr lang="en-US" sz="2000" dirty="0"/>
              <a:t> Not good for multiply charged compounds </a:t>
            </a:r>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Text Box 4"/>
          <p:cNvSpPr txBox="1">
            <a:spLocks noChangeArrowheads="1"/>
          </p:cNvSpPr>
          <p:nvPr/>
        </p:nvSpPr>
        <p:spPr bwMode="auto">
          <a:xfrm>
            <a:off x="2438400" y="304801"/>
            <a:ext cx="7772400" cy="366713"/>
          </a:xfrm>
          <a:prstGeom prst="rect">
            <a:avLst/>
          </a:prstGeom>
          <a:noFill/>
          <a:ln w="9525">
            <a:noFill/>
            <a:miter lim="800000"/>
            <a:headEnd/>
            <a:tailEnd/>
          </a:ln>
          <a:effectLst/>
        </p:spPr>
        <p:txBody>
          <a:bodyPr>
            <a:spAutoFit/>
          </a:bodyPr>
          <a:lstStyle/>
          <a:p>
            <a:pPr>
              <a:spcBef>
                <a:spcPct val="50000"/>
              </a:spcBef>
            </a:pPr>
            <a:endParaRPr lang="en-US">
              <a:latin typeface="Tahoma" pitchFamily="34" charset="0"/>
            </a:endParaRPr>
          </a:p>
        </p:txBody>
      </p:sp>
      <p:sp>
        <p:nvSpPr>
          <p:cNvPr id="29701" name="Text Box 5"/>
          <p:cNvSpPr txBox="1">
            <a:spLocks noChangeArrowheads="1"/>
          </p:cNvSpPr>
          <p:nvPr/>
        </p:nvSpPr>
        <p:spPr bwMode="auto">
          <a:xfrm>
            <a:off x="1676400" y="457200"/>
            <a:ext cx="8763000" cy="6247864"/>
          </a:xfrm>
          <a:prstGeom prst="rect">
            <a:avLst/>
          </a:prstGeom>
          <a:noFill/>
          <a:ln w="9525">
            <a:noFill/>
            <a:miter lim="800000"/>
            <a:headEnd/>
            <a:tailEnd/>
          </a:ln>
          <a:effectLst/>
        </p:spPr>
        <p:txBody>
          <a:bodyPr wrap="square">
            <a:spAutoFit/>
          </a:bodyPr>
          <a:lstStyle/>
          <a:p>
            <a:pPr algn="ctr">
              <a:spcBef>
                <a:spcPct val="50000"/>
              </a:spcBef>
            </a:pPr>
            <a:r>
              <a:rPr lang="en-US" sz="2800" b="1" u="sng" dirty="0">
                <a:latin typeface="Andalus" pitchFamily="18" charset="-78"/>
                <a:cs typeface="Andalus" pitchFamily="18" charset="-78"/>
              </a:rPr>
              <a:t>Ionization Techniques In Mass </a:t>
            </a:r>
            <a:r>
              <a:rPr lang="en-US" sz="2800" b="1" u="sng" dirty="0">
                <a:latin typeface="Andalus" pitchFamily="18" charset="-78"/>
                <a:cs typeface="Andalus" pitchFamily="18" charset="-78"/>
              </a:rPr>
              <a:t>Spectroscopy</a:t>
            </a:r>
          </a:p>
          <a:p>
            <a:pPr algn="ctr">
              <a:spcBef>
                <a:spcPct val="50000"/>
              </a:spcBef>
            </a:pPr>
            <a:endParaRPr lang="en-US" sz="2000" b="1" dirty="0"/>
          </a:p>
          <a:p>
            <a:r>
              <a:rPr lang="en-US" sz="2400" b="1" u="sng" dirty="0">
                <a:latin typeface="Andalus" pitchFamily="18" charset="-78"/>
                <a:cs typeface="Andalus" pitchFamily="18" charset="-78"/>
              </a:rPr>
              <a:t>Mass</a:t>
            </a:r>
            <a:r>
              <a:rPr lang="en-US" sz="2400" b="1" dirty="0">
                <a:latin typeface="Andalus" pitchFamily="18" charset="-78"/>
                <a:cs typeface="Andalus" pitchFamily="18" charset="-78"/>
              </a:rPr>
              <a:t> </a:t>
            </a:r>
            <a:r>
              <a:rPr lang="en-US" sz="2400" b="1" u="sng" dirty="0">
                <a:latin typeface="Andalus" pitchFamily="18" charset="-78"/>
                <a:cs typeface="Andalus" pitchFamily="18" charset="-78"/>
              </a:rPr>
              <a:t>Spectroscopy</a:t>
            </a:r>
            <a:r>
              <a:rPr lang="en-US" sz="2400" b="1" dirty="0">
                <a:latin typeface="Andalus" pitchFamily="18" charset="-78"/>
                <a:cs typeface="Andalus" pitchFamily="18" charset="-78"/>
              </a:rPr>
              <a:t> </a:t>
            </a:r>
          </a:p>
          <a:p>
            <a:endParaRPr lang="en-US" sz="2000" b="1" dirty="0"/>
          </a:p>
          <a:p>
            <a:pPr>
              <a:buFont typeface="Wingdings" pitchFamily="2" charset="2"/>
              <a:buChar char="Ø"/>
            </a:pPr>
            <a:r>
              <a:rPr lang="en-US" sz="2000" dirty="0"/>
              <a:t> Mass </a:t>
            </a:r>
            <a:r>
              <a:rPr lang="en-US" sz="2000" dirty="0"/>
              <a:t>spectroscopy is a technique in which the sample is converted into rapidly moving positive ions which are then separated and characterized.</a:t>
            </a:r>
          </a:p>
          <a:p>
            <a:endParaRPr lang="en-US" sz="2000" dirty="0"/>
          </a:p>
          <a:p>
            <a:pPr>
              <a:buFont typeface="Wingdings" pitchFamily="2" charset="2"/>
              <a:buChar char="Ø"/>
            </a:pPr>
            <a:r>
              <a:rPr lang="en-US" sz="2000" dirty="0"/>
              <a:t> </a:t>
            </a:r>
            <a:r>
              <a:rPr lang="en-US" sz="2000" dirty="0"/>
              <a:t>charged molecules and fragment ions produced from a sample exposed to ionizing </a:t>
            </a:r>
            <a:r>
              <a:rPr lang="en-US" sz="2000" dirty="0"/>
              <a:t>conditions.</a:t>
            </a:r>
          </a:p>
          <a:p>
            <a:endParaRPr lang="en-US" sz="2000" dirty="0"/>
          </a:p>
          <a:p>
            <a:pPr>
              <a:buFont typeface="Wingdings" pitchFamily="2" charset="2"/>
              <a:buChar char="Ø"/>
            </a:pPr>
            <a:r>
              <a:rPr lang="en-US" sz="2000" dirty="0"/>
              <a:t> the </a:t>
            </a:r>
            <a:r>
              <a:rPr lang="en-US" sz="2000" dirty="0"/>
              <a:t>relative intensity spectrum which results from the correlation of the ions with their mass to charge ratio (Mass Number), and designated as m/e. </a:t>
            </a:r>
          </a:p>
          <a:p>
            <a:endParaRPr lang="en-US" sz="2000" b="1" dirty="0"/>
          </a:p>
          <a:p>
            <a:r>
              <a:rPr lang="en-US" sz="2400" b="1" u="sng" dirty="0">
                <a:latin typeface="Andalus" pitchFamily="18" charset="-78"/>
                <a:cs typeface="Andalus" pitchFamily="18" charset="-78"/>
              </a:rPr>
              <a:t>Mass</a:t>
            </a:r>
            <a:r>
              <a:rPr lang="en-US" sz="2400" b="1" dirty="0">
                <a:latin typeface="Andalus" pitchFamily="18" charset="-78"/>
                <a:cs typeface="Andalus" pitchFamily="18" charset="-78"/>
              </a:rPr>
              <a:t> </a:t>
            </a:r>
            <a:r>
              <a:rPr lang="en-US" sz="2400" b="1" u="sng" dirty="0">
                <a:latin typeface="Andalus" pitchFamily="18" charset="-78"/>
                <a:cs typeface="Andalus" pitchFamily="18" charset="-78"/>
              </a:rPr>
              <a:t>Spectrum</a:t>
            </a:r>
          </a:p>
          <a:p>
            <a:r>
              <a:rPr lang="en-US" sz="2400" b="1" dirty="0"/>
              <a:t> </a:t>
            </a:r>
            <a:endParaRPr lang="en-US" sz="2400" b="1" dirty="0"/>
          </a:p>
          <a:p>
            <a:r>
              <a:rPr lang="en-US" sz="2000" dirty="0"/>
              <a:t>Mass spectrum is a record of relative number of different kinds of ions and is characteristic of every compound.</a:t>
            </a:r>
          </a:p>
          <a:p>
            <a:pPr algn="ctr">
              <a:spcBef>
                <a:spcPct val="50000"/>
              </a:spcBef>
            </a:pPr>
            <a:endParaRPr lang="en-US" sz="2000" b="1" dirty="0">
              <a:latin typeface="Tahoma" pitchFamily="34" charset="0"/>
            </a:endParaRPr>
          </a:p>
        </p:txBody>
      </p:sp>
      <p:sp>
        <p:nvSpPr>
          <p:cNvPr id="6" name="Footer Placeholder 5"/>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Text Box 4"/>
          <p:cNvSpPr txBox="1">
            <a:spLocks noChangeArrowheads="1"/>
          </p:cNvSpPr>
          <p:nvPr/>
        </p:nvSpPr>
        <p:spPr bwMode="auto">
          <a:xfrm>
            <a:off x="1905000" y="457200"/>
            <a:ext cx="8534400" cy="5386090"/>
          </a:xfrm>
          <a:prstGeom prst="rect">
            <a:avLst/>
          </a:prstGeom>
          <a:noFill/>
          <a:ln w="9525">
            <a:noFill/>
            <a:miter lim="800000"/>
            <a:headEnd/>
            <a:tailEnd/>
          </a:ln>
          <a:effectLst/>
        </p:spPr>
        <p:txBody>
          <a:bodyPr>
            <a:spAutoFit/>
          </a:bodyPr>
          <a:lstStyle/>
          <a:p>
            <a:r>
              <a:rPr lang="en-US" sz="2400" b="1" u="sng" dirty="0">
                <a:latin typeface="Andalus" pitchFamily="18" charset="-78"/>
                <a:cs typeface="Andalus" pitchFamily="18" charset="-78"/>
              </a:rPr>
              <a:t>Secondary ion mass spectrometry</a:t>
            </a:r>
            <a:endParaRPr lang="en-US" sz="2400" u="sng" dirty="0">
              <a:latin typeface="Andalus" pitchFamily="18" charset="-78"/>
              <a:cs typeface="Andalus" pitchFamily="18" charset="-78"/>
            </a:endParaRPr>
          </a:p>
          <a:p>
            <a:endParaRPr lang="en-US" sz="2000" dirty="0"/>
          </a:p>
          <a:p>
            <a:pPr>
              <a:buFont typeface="Wingdings" pitchFamily="2" charset="2"/>
              <a:buChar char="Ø"/>
            </a:pPr>
            <a:r>
              <a:rPr lang="en-US" sz="2000" dirty="0"/>
              <a:t> Secondary </a:t>
            </a:r>
            <a:r>
              <a:rPr lang="en-US" sz="2000" dirty="0"/>
              <a:t>ion mass spectrometry is nearly identical to FAB except the primary ionizing beam is an ion beam rather than a neutral atom beam. The Cesium or </a:t>
            </a:r>
          </a:p>
          <a:p>
            <a:r>
              <a:rPr lang="en-US" sz="2000" dirty="0"/>
              <a:t>Argon ions are most commonly used.</a:t>
            </a:r>
          </a:p>
          <a:p>
            <a:endParaRPr lang="en-US" sz="2000" dirty="0"/>
          </a:p>
          <a:p>
            <a:pPr>
              <a:buFont typeface="Wingdings" pitchFamily="2" charset="2"/>
              <a:buChar char="Ø"/>
            </a:pPr>
            <a:r>
              <a:rPr lang="en-US" sz="2000" dirty="0"/>
              <a:t> The </a:t>
            </a:r>
            <a:r>
              <a:rPr lang="en-US" sz="2000" dirty="0"/>
              <a:t>source consists of a cylindrical grid and a vertically placed ion gun or filament.</a:t>
            </a:r>
          </a:p>
          <a:p>
            <a:endParaRPr lang="en-US" sz="2000" dirty="0"/>
          </a:p>
          <a:p>
            <a:pPr>
              <a:buFont typeface="Wingdings" pitchFamily="2" charset="2"/>
              <a:buChar char="Ø"/>
            </a:pPr>
            <a:r>
              <a:rPr lang="en-US" sz="2000" dirty="0"/>
              <a:t> Argon </a:t>
            </a:r>
            <a:r>
              <a:rPr lang="en-US" sz="2000" dirty="0"/>
              <a:t>or Cesium gas is ionized by heating the filament to produce </a:t>
            </a:r>
            <a:r>
              <a:rPr lang="en-US" sz="2000" dirty="0" err="1"/>
              <a:t>monoenergetic</a:t>
            </a:r>
            <a:r>
              <a:rPr lang="en-US" sz="2000" dirty="0"/>
              <a:t> noble gas ions. The ion gun can produce an ion beam of diameter ranging from 0.1mm to 1mm.</a:t>
            </a:r>
          </a:p>
          <a:p>
            <a:endParaRPr lang="en-US" sz="2000" dirty="0"/>
          </a:p>
          <a:p>
            <a:pPr>
              <a:buFont typeface="Wingdings" pitchFamily="2" charset="2"/>
              <a:buChar char="Ø"/>
            </a:pPr>
            <a:r>
              <a:rPr lang="en-US" sz="2000" dirty="0"/>
              <a:t> The </a:t>
            </a:r>
            <a:r>
              <a:rPr lang="en-US" sz="2000" dirty="0"/>
              <a:t>ions are accelerated to a potential of 300 to 3000 </a:t>
            </a:r>
            <a:r>
              <a:rPr lang="en-US" sz="2000" dirty="0" err="1"/>
              <a:t>eV</a:t>
            </a:r>
            <a:r>
              <a:rPr lang="en-US" sz="2000" dirty="0"/>
              <a:t>.</a:t>
            </a:r>
          </a:p>
          <a:p>
            <a:endParaRPr lang="en-US" sz="2000" dirty="0"/>
          </a:p>
          <a:p>
            <a:pPr>
              <a:buFont typeface="Wingdings" pitchFamily="2" charset="2"/>
              <a:buChar char="Ø"/>
            </a:pPr>
            <a:r>
              <a:rPr lang="en-US" sz="2000" dirty="0"/>
              <a:t> This </a:t>
            </a:r>
            <a:r>
              <a:rPr lang="en-US" sz="2000" dirty="0"/>
              <a:t>ion beam is then bombarded on to the surface of the sample. </a:t>
            </a:r>
          </a:p>
          <a:p>
            <a:endParaRPr lang="en-US" sz="2000" dirty="0"/>
          </a:p>
          <a:p>
            <a:pPr>
              <a:buFont typeface="Wingdings" pitchFamily="2" charset="2"/>
              <a:buChar char="Ø"/>
            </a:pPr>
            <a:r>
              <a:rPr lang="en-US" sz="2000" dirty="0"/>
              <a:t> This </a:t>
            </a:r>
            <a:r>
              <a:rPr lang="en-US" sz="2000" dirty="0"/>
              <a:t>results in the formation of secondary sample ions by charge transfer interaction between the sample molecules and the primary gas ions.</a:t>
            </a:r>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6" name="Text Box 4"/>
          <p:cNvSpPr txBox="1">
            <a:spLocks noChangeArrowheads="1"/>
          </p:cNvSpPr>
          <p:nvPr/>
        </p:nvSpPr>
        <p:spPr bwMode="auto">
          <a:xfrm>
            <a:off x="1752600" y="533400"/>
            <a:ext cx="8610600" cy="3077766"/>
          </a:xfrm>
          <a:prstGeom prst="rect">
            <a:avLst/>
          </a:prstGeom>
          <a:noFill/>
          <a:ln w="9525">
            <a:noFill/>
            <a:miter lim="800000"/>
            <a:headEnd/>
            <a:tailEnd/>
          </a:ln>
          <a:effectLst/>
        </p:spPr>
        <p:txBody>
          <a:bodyPr wrap="square">
            <a:spAutoFit/>
          </a:bodyPr>
          <a:lstStyle/>
          <a:p>
            <a:pPr>
              <a:buFont typeface="Wingdings" pitchFamily="2" charset="2"/>
              <a:buChar char="Ø"/>
            </a:pPr>
            <a:r>
              <a:rPr lang="en-US" sz="2000" dirty="0"/>
              <a:t> The </a:t>
            </a:r>
            <a:r>
              <a:rPr lang="en-US" sz="2000" dirty="0"/>
              <a:t>ions formed in the cylindrical grid are then extracted from one end and focused on the target or mass analyzer by an electrostatic lens system.</a:t>
            </a:r>
          </a:p>
          <a:p>
            <a:pPr>
              <a:spcBef>
                <a:spcPct val="50000"/>
              </a:spcBef>
            </a:pPr>
            <a:endParaRPr lang="en-US" sz="2000" dirty="0"/>
          </a:p>
          <a:p>
            <a:r>
              <a:rPr lang="en-US" sz="2400" b="1" u="sng" dirty="0">
                <a:latin typeface="Andalus" pitchFamily="18" charset="-78"/>
                <a:cs typeface="Andalus" pitchFamily="18" charset="-78"/>
              </a:rPr>
              <a:t>Advantages</a:t>
            </a:r>
          </a:p>
          <a:p>
            <a:pPr lvl="1">
              <a:buFont typeface="Arial" pitchFamily="34" charset="0"/>
              <a:buChar char="•"/>
            </a:pPr>
            <a:r>
              <a:rPr lang="en-US" sz="2000" dirty="0"/>
              <a:t> </a:t>
            </a:r>
            <a:r>
              <a:rPr lang="en-US" sz="2000" dirty="0"/>
              <a:t>Higher sensitivity.</a:t>
            </a:r>
          </a:p>
          <a:p>
            <a:pPr lvl="1">
              <a:buFontTx/>
              <a:buChar char="•"/>
            </a:pPr>
            <a:r>
              <a:rPr lang="en-US" sz="2000" dirty="0"/>
              <a:t> Selection of Beam diameter permits for rapid transition from a small.</a:t>
            </a:r>
          </a:p>
          <a:p>
            <a:pPr lvl="1">
              <a:buFontTx/>
              <a:buChar char="•"/>
            </a:pPr>
            <a:r>
              <a:rPr lang="en-US" sz="2000" dirty="0"/>
              <a:t> surface analysis with a small beam to a large surface area</a:t>
            </a:r>
            <a:r>
              <a:rPr lang="en-US" sz="2000" dirty="0"/>
              <a:t>.</a:t>
            </a:r>
          </a:p>
          <a:p>
            <a:pPr lvl="1">
              <a:buFontTx/>
              <a:buChar char="•"/>
            </a:pPr>
            <a:endParaRPr lang="en-US" sz="2000" dirty="0"/>
          </a:p>
          <a:p>
            <a:pPr lvl="1">
              <a:buFontTx/>
              <a:buChar char="•"/>
            </a:pPr>
            <a:endParaRPr lang="en-US" sz="2000" dirty="0"/>
          </a:p>
        </p:txBody>
      </p:sp>
      <p:sp>
        <p:nvSpPr>
          <p:cNvPr id="4" name="Text Box 5"/>
          <p:cNvSpPr txBox="1">
            <a:spLocks noChangeArrowheads="1"/>
          </p:cNvSpPr>
          <p:nvPr/>
        </p:nvSpPr>
        <p:spPr bwMode="auto">
          <a:xfrm>
            <a:off x="1676400" y="3200401"/>
            <a:ext cx="8763000" cy="2616101"/>
          </a:xfrm>
          <a:prstGeom prst="rect">
            <a:avLst/>
          </a:prstGeom>
          <a:noFill/>
          <a:ln w="9525">
            <a:noFill/>
            <a:miter lim="800000"/>
            <a:headEnd/>
            <a:tailEnd/>
          </a:ln>
          <a:effectLst/>
        </p:spPr>
        <p:txBody>
          <a:bodyPr wrap="square">
            <a:spAutoFit/>
          </a:bodyPr>
          <a:lstStyle/>
          <a:p>
            <a:r>
              <a:rPr lang="en-US" sz="2400" b="1" u="sng" dirty="0">
                <a:latin typeface="Andalus" pitchFamily="18" charset="-78"/>
                <a:cs typeface="Andalus" pitchFamily="18" charset="-78"/>
              </a:rPr>
              <a:t>Thermal ionization or Surface ionization</a:t>
            </a:r>
            <a:endParaRPr lang="en-US" sz="2400" u="sng" dirty="0">
              <a:latin typeface="Andalus" pitchFamily="18" charset="-78"/>
              <a:cs typeface="Andalus" pitchFamily="18" charset="-78"/>
            </a:endParaRPr>
          </a:p>
          <a:p>
            <a:endParaRPr lang="en-US" sz="2000" dirty="0"/>
          </a:p>
          <a:p>
            <a:pPr>
              <a:buFont typeface="Wingdings" pitchFamily="2" charset="2"/>
              <a:buChar char="Ø"/>
            </a:pPr>
            <a:r>
              <a:rPr lang="en-US" sz="2000" dirty="0"/>
              <a:t> Thermal </a:t>
            </a:r>
            <a:r>
              <a:rPr lang="en-US" sz="2000" dirty="0"/>
              <a:t>surface ionization source is useful for inorganic solid materials.</a:t>
            </a:r>
          </a:p>
          <a:p>
            <a:endParaRPr lang="en-US" sz="2000" dirty="0"/>
          </a:p>
          <a:p>
            <a:pPr>
              <a:buFont typeface="Wingdings" pitchFamily="2" charset="2"/>
              <a:buChar char="Ø"/>
            </a:pPr>
            <a:r>
              <a:rPr lang="en-US" sz="2000" dirty="0"/>
              <a:t> Samples </a:t>
            </a:r>
            <a:r>
              <a:rPr lang="en-US" sz="2000" dirty="0"/>
              <a:t>are coated on a tungsten ribbon filament and then the filament is heated until the sample is evaporates. </a:t>
            </a:r>
          </a:p>
          <a:p>
            <a:endParaRPr lang="en-US" sz="2000" dirty="0"/>
          </a:p>
          <a:p>
            <a:pPr>
              <a:buFont typeface="Wingdings" pitchFamily="2" charset="2"/>
              <a:buChar char="Ø"/>
            </a:pPr>
            <a:r>
              <a:rPr lang="en-US" sz="2000" dirty="0"/>
              <a:t> As </a:t>
            </a:r>
            <a:r>
              <a:rPr lang="en-US" sz="2000" dirty="0"/>
              <a:t>the sample evaporates it undergoes ionization. </a:t>
            </a:r>
          </a:p>
        </p:txBody>
      </p:sp>
      <p:sp>
        <p:nvSpPr>
          <p:cNvPr id="7" name="Footer Placeholder 6"/>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0" name="Text Box 4"/>
          <p:cNvSpPr txBox="1">
            <a:spLocks noChangeArrowheads="1"/>
          </p:cNvSpPr>
          <p:nvPr/>
        </p:nvSpPr>
        <p:spPr bwMode="auto">
          <a:xfrm>
            <a:off x="1676400" y="609600"/>
            <a:ext cx="8382000" cy="1631216"/>
          </a:xfrm>
          <a:prstGeom prst="rect">
            <a:avLst/>
          </a:prstGeom>
          <a:noFill/>
          <a:ln w="9525">
            <a:noFill/>
            <a:miter lim="800000"/>
            <a:headEnd/>
            <a:tailEnd/>
          </a:ln>
          <a:effectLst/>
        </p:spPr>
        <p:txBody>
          <a:bodyPr wrap="square">
            <a:spAutoFit/>
          </a:bodyPr>
          <a:lstStyle/>
          <a:p>
            <a:r>
              <a:rPr lang="en-US" sz="2000" dirty="0"/>
              <a:t>The probability of ionization is predictable and is a function of work function </a:t>
            </a:r>
            <a:r>
              <a:rPr lang="en-US" sz="2000" dirty="0"/>
              <a:t>of:-</a:t>
            </a:r>
          </a:p>
          <a:p>
            <a:endParaRPr lang="en-US" sz="2000" dirty="0"/>
          </a:p>
          <a:p>
            <a:pPr lvl="1">
              <a:buFontTx/>
              <a:buChar char="•"/>
            </a:pPr>
            <a:r>
              <a:rPr lang="en-US" sz="2000" dirty="0"/>
              <a:t> Ionization potential of the sample 	</a:t>
            </a:r>
            <a:r>
              <a:rPr lang="en-US" sz="2000" dirty="0"/>
              <a:t>E1</a:t>
            </a:r>
            <a:endParaRPr lang="en-US" sz="2000" dirty="0"/>
          </a:p>
          <a:p>
            <a:pPr lvl="1">
              <a:buFontTx/>
              <a:buChar char="•"/>
            </a:pPr>
            <a:r>
              <a:rPr lang="en-US" sz="2000" dirty="0"/>
              <a:t> Work function of the filament </a:t>
            </a:r>
            <a:r>
              <a:rPr lang="en-US" sz="2000" dirty="0"/>
              <a:t>material</a:t>
            </a:r>
            <a:r>
              <a:rPr lang="en-US" sz="2000" dirty="0"/>
              <a:t> </a:t>
            </a:r>
            <a:r>
              <a:rPr lang="en-US" sz="2000" dirty="0"/>
              <a:t>        Φ</a:t>
            </a:r>
            <a:endParaRPr lang="en-US" sz="2000" dirty="0"/>
          </a:p>
          <a:p>
            <a:pPr lvl="1">
              <a:buFontTx/>
              <a:buChar char="•"/>
            </a:pPr>
            <a:r>
              <a:rPr lang="en-US" sz="2000" dirty="0"/>
              <a:t> Filament temperature			</a:t>
            </a:r>
            <a:r>
              <a:rPr lang="en-US" sz="2000" dirty="0"/>
              <a:t>  T</a:t>
            </a:r>
            <a:endParaRPr lang="en-US" sz="2000" dirty="0"/>
          </a:p>
        </p:txBody>
      </p:sp>
      <p:sp>
        <p:nvSpPr>
          <p:cNvPr id="101381" name="Text Box 5"/>
          <p:cNvSpPr txBox="1">
            <a:spLocks noChangeArrowheads="1"/>
          </p:cNvSpPr>
          <p:nvPr/>
        </p:nvSpPr>
        <p:spPr bwMode="auto">
          <a:xfrm>
            <a:off x="1524000" y="2971800"/>
            <a:ext cx="8229600" cy="2677656"/>
          </a:xfrm>
          <a:prstGeom prst="rect">
            <a:avLst/>
          </a:prstGeom>
          <a:noFill/>
          <a:ln w="9525">
            <a:noFill/>
            <a:miter lim="800000"/>
            <a:headEnd/>
            <a:tailEnd/>
          </a:ln>
          <a:effectLst/>
        </p:spPr>
        <p:txBody>
          <a:bodyPr wrap="square">
            <a:spAutoFit/>
          </a:bodyPr>
          <a:lstStyle/>
          <a:p>
            <a:r>
              <a:rPr lang="en-US" sz="2000" dirty="0"/>
              <a:t>This can be summarized as </a:t>
            </a:r>
            <a:r>
              <a:rPr lang="en-US" sz="2000" dirty="0"/>
              <a:t>follows</a:t>
            </a:r>
          </a:p>
          <a:p>
            <a:endParaRPr lang="en-US" sz="2000" dirty="0"/>
          </a:p>
          <a:p>
            <a:r>
              <a:rPr lang="en-US" sz="2000" dirty="0"/>
              <a:t>	</a:t>
            </a:r>
            <a:r>
              <a:rPr lang="en-US" sz="2800" dirty="0"/>
              <a:t>n+/n0	=     exp[z(Φ – E1)/KT]</a:t>
            </a:r>
          </a:p>
          <a:p>
            <a:r>
              <a:rPr lang="en-US" sz="2000" dirty="0"/>
              <a:t>	</a:t>
            </a:r>
          </a:p>
          <a:p>
            <a:r>
              <a:rPr lang="en-US" sz="2000" dirty="0"/>
              <a:t>	z   =  electronic charge</a:t>
            </a:r>
          </a:p>
          <a:p>
            <a:r>
              <a:rPr lang="en-US" sz="2000" dirty="0"/>
              <a:t>	K  =  Boltzmann’s constant</a:t>
            </a:r>
          </a:p>
          <a:p>
            <a:r>
              <a:rPr lang="en-US" sz="2000" dirty="0"/>
              <a:t>	n+ =  Number of ions formed</a:t>
            </a:r>
          </a:p>
          <a:p>
            <a:r>
              <a:rPr lang="en-US" sz="2000" dirty="0"/>
              <a:t>	n0 =  Number of neutral species </a:t>
            </a:r>
          </a:p>
        </p:txBody>
      </p:sp>
      <p:sp>
        <p:nvSpPr>
          <p:cNvPr id="6" name="Footer Placeholder 5"/>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Text Box 4"/>
          <p:cNvSpPr txBox="1">
            <a:spLocks noChangeArrowheads="1"/>
          </p:cNvSpPr>
          <p:nvPr/>
        </p:nvSpPr>
        <p:spPr bwMode="auto">
          <a:xfrm>
            <a:off x="1981200" y="533401"/>
            <a:ext cx="8001000" cy="3631763"/>
          </a:xfrm>
          <a:prstGeom prst="rect">
            <a:avLst/>
          </a:prstGeom>
          <a:noFill/>
          <a:ln w="9525">
            <a:noFill/>
            <a:miter lim="800000"/>
            <a:headEnd/>
            <a:tailEnd/>
          </a:ln>
          <a:effectLst/>
        </p:spPr>
        <p:txBody>
          <a:bodyPr>
            <a:spAutoFit/>
          </a:bodyPr>
          <a:lstStyle/>
          <a:p>
            <a:pPr marL="342900" indent="-342900">
              <a:spcBef>
                <a:spcPct val="50000"/>
              </a:spcBef>
            </a:pPr>
            <a:r>
              <a:rPr lang="en-US" sz="2000" b="1" dirty="0"/>
              <a:t>References</a:t>
            </a:r>
          </a:p>
          <a:p>
            <a:pPr marL="342900" indent="-342900">
              <a:spcBef>
                <a:spcPct val="50000"/>
              </a:spcBef>
              <a:buFontTx/>
              <a:buAutoNum type="arabicPeriod"/>
            </a:pPr>
            <a:r>
              <a:rPr lang="en-US" sz="2000" dirty="0"/>
              <a:t>Principles of Instrumental analysis. Fifth Edition by Douglas. A. </a:t>
            </a:r>
            <a:r>
              <a:rPr lang="en-US" sz="2000" dirty="0" err="1"/>
              <a:t>Skoog</a:t>
            </a:r>
            <a:r>
              <a:rPr lang="en-US" sz="2000" dirty="0"/>
              <a:t>, F. James Holler     and Timothy A. </a:t>
            </a:r>
            <a:r>
              <a:rPr lang="en-US" sz="2000" dirty="0" err="1"/>
              <a:t>Nieman</a:t>
            </a:r>
            <a:r>
              <a:rPr lang="en-US" sz="2000" dirty="0"/>
              <a:t>. Page No. 499 – 511</a:t>
            </a:r>
            <a:r>
              <a:rPr lang="en-US" sz="2000" dirty="0"/>
              <a:t>.</a:t>
            </a:r>
            <a:endParaRPr lang="en-US" sz="2000" dirty="0"/>
          </a:p>
          <a:p>
            <a:pPr marL="342900" indent="-342900">
              <a:spcBef>
                <a:spcPct val="50000"/>
              </a:spcBef>
              <a:buFontTx/>
              <a:buAutoNum type="arabicPeriod"/>
            </a:pPr>
            <a:r>
              <a:rPr lang="en-US" sz="2000" dirty="0"/>
              <a:t>Instrumental Methods Of Analysis. Seventh Edition by Willard </a:t>
            </a:r>
            <a:r>
              <a:rPr lang="en-US" sz="2000" dirty="0" err="1"/>
              <a:t>Meritt</a:t>
            </a:r>
            <a:r>
              <a:rPr lang="en-US" sz="2000" dirty="0"/>
              <a:t>. Page No. 468 – </a:t>
            </a:r>
            <a:r>
              <a:rPr lang="en-US" sz="2000" dirty="0"/>
              <a:t>74.</a:t>
            </a:r>
            <a:endParaRPr lang="en-US" sz="2000" dirty="0"/>
          </a:p>
          <a:p>
            <a:pPr marL="342900" indent="-342900">
              <a:spcBef>
                <a:spcPct val="50000"/>
              </a:spcBef>
              <a:buFontTx/>
              <a:buAutoNum type="arabicPeriod"/>
            </a:pPr>
            <a:r>
              <a:rPr lang="en-US" sz="2000" dirty="0"/>
              <a:t>http</a:t>
            </a:r>
            <a:r>
              <a:rPr lang="en-US" sz="2000" dirty="0"/>
              <a:t>://www.chem.ox.ac.uk/spectroscopy/mass-spec/Lecture/oxmain_lectureCI.html</a:t>
            </a:r>
          </a:p>
          <a:p>
            <a:pPr marL="342900" indent="-342900">
              <a:spcBef>
                <a:spcPct val="50000"/>
              </a:spcBef>
              <a:buFontTx/>
              <a:buAutoNum type="arabicPeriod"/>
            </a:pPr>
            <a:r>
              <a:rPr lang="en-US" sz="2000" dirty="0"/>
              <a:t>http://www.astbury.leeds.ac.uk (A.E. Ashcroft's MS web pages and tutorial)</a:t>
            </a:r>
          </a:p>
          <a:p>
            <a:pPr marL="342900" indent="-342900">
              <a:spcBef>
                <a:spcPct val="50000"/>
              </a:spcBef>
              <a:buFontTx/>
              <a:buAutoNum type="arabicPeriod"/>
            </a:pPr>
            <a:r>
              <a:rPr lang="en-US" sz="2000" dirty="0"/>
              <a:t>"http://en.wikipedia.org/wiki/Atmospheric_pressure_chemical_ionization </a:t>
            </a:r>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eepjyoti\Desktop\ty_note002.jpg"/>
          <p:cNvPicPr>
            <a:picLocks noGrp="1" noChangeAspect="1" noChangeArrowheads="1"/>
          </p:cNvPicPr>
          <p:nvPr>
            <p:ph idx="1"/>
          </p:nvPr>
        </p:nvPicPr>
        <p:blipFill>
          <a:blip r:embed="rId2" cstate="print"/>
          <a:srcRect/>
          <a:stretch>
            <a:fillRect/>
          </a:stretch>
        </p:blipFill>
        <p:spPr bwMode="auto">
          <a:xfrm>
            <a:off x="1524000" y="105130"/>
            <a:ext cx="9144000" cy="6752870"/>
          </a:xfrm>
          <a:prstGeom prst="rect">
            <a:avLst/>
          </a:prstGeom>
          <a:noFill/>
        </p:spPr>
      </p:pic>
      <p:sp>
        <p:nvSpPr>
          <p:cNvPr id="3" name="Footer Placeholder 2"/>
          <p:cNvSpPr>
            <a:spLocks noGrp="1"/>
          </p:cNvSpPr>
          <p:nvPr>
            <p:ph type="ftr" sz="quarter" idx="11"/>
          </p:nvPr>
        </p:nvSpPr>
        <p:spPr/>
        <p:txBody>
          <a:bodyPr/>
          <a:lstStyle/>
          <a:p>
            <a:r>
              <a:rPr lang="en-IN" smtClean="0"/>
              <a:t>RDP</a:t>
            </a:r>
            <a:endParaRPr lang="en-IN"/>
          </a:p>
        </p:txBody>
      </p:sp>
      <p:sp>
        <p:nvSpPr>
          <p:cNvPr id="2" name="Slide Number Placeholder 1"/>
          <p:cNvSpPr>
            <a:spLocks noGrp="1"/>
          </p:cNvSpPr>
          <p:nvPr>
            <p:ph type="sldNum" sz="quarter" idx="12"/>
          </p:nvPr>
        </p:nvSpPr>
        <p:spPr/>
        <p:txBody>
          <a:bodyPr/>
          <a:lstStyle/>
          <a:p>
            <a:fld id="{C70D28CA-B404-4AF5-AB0B-56A740939E65}" type="slidenum">
              <a:rPr lang="en-IN" smtClean="0"/>
              <a:pPr/>
              <a:t>34</a:t>
            </a:fld>
            <a:endParaRPr lang="en-IN"/>
          </a:p>
        </p:txBody>
      </p:sp>
    </p:spTree>
    <p:extLst>
      <p:ext uri="{BB962C8B-B14F-4D97-AF65-F5344CB8AC3E}">
        <p14:creationId xmlns:p14="http://schemas.microsoft.com/office/powerpoint/2010/main" val="1537321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Text Box 4"/>
          <p:cNvSpPr txBox="1">
            <a:spLocks noChangeArrowheads="1"/>
          </p:cNvSpPr>
          <p:nvPr/>
        </p:nvSpPr>
        <p:spPr bwMode="auto">
          <a:xfrm>
            <a:off x="1676400" y="457201"/>
            <a:ext cx="8763000" cy="5663089"/>
          </a:xfrm>
          <a:prstGeom prst="rect">
            <a:avLst/>
          </a:prstGeom>
          <a:noFill/>
          <a:ln w="9525">
            <a:noFill/>
            <a:miter lim="800000"/>
            <a:headEnd/>
            <a:tailEnd/>
          </a:ln>
          <a:effectLst/>
        </p:spPr>
        <p:txBody>
          <a:bodyPr wrap="square">
            <a:spAutoFit/>
          </a:bodyPr>
          <a:lstStyle/>
          <a:p>
            <a:pPr>
              <a:spcBef>
                <a:spcPct val="50000"/>
              </a:spcBef>
            </a:pPr>
            <a:endParaRPr lang="en-US" sz="2000" dirty="0"/>
          </a:p>
          <a:p>
            <a:pPr>
              <a:spcBef>
                <a:spcPct val="50000"/>
              </a:spcBef>
            </a:pPr>
            <a:r>
              <a:rPr lang="en-US" sz="2400" b="1" u="sng" dirty="0">
                <a:latin typeface="Andalus" pitchFamily="18" charset="-78"/>
                <a:cs typeface="Andalus" pitchFamily="18" charset="-78"/>
              </a:rPr>
              <a:t>Mass Spectrometer</a:t>
            </a:r>
          </a:p>
          <a:p>
            <a:pPr>
              <a:spcBef>
                <a:spcPct val="50000"/>
              </a:spcBef>
            </a:pPr>
            <a:endParaRPr lang="en-US" sz="2000" dirty="0"/>
          </a:p>
          <a:p>
            <a:pPr>
              <a:spcBef>
                <a:spcPct val="50000"/>
              </a:spcBef>
            </a:pPr>
            <a:r>
              <a:rPr lang="en-US" sz="2000" dirty="0"/>
              <a:t>It is an </a:t>
            </a:r>
            <a:r>
              <a:rPr lang="en-US" sz="2000" dirty="0"/>
              <a:t>instrument </a:t>
            </a:r>
            <a:r>
              <a:rPr lang="en-US" sz="2000" dirty="0"/>
              <a:t>which is used to obtain the mass spectra of a sample.</a:t>
            </a:r>
          </a:p>
          <a:p>
            <a:pPr>
              <a:spcBef>
                <a:spcPct val="50000"/>
              </a:spcBef>
            </a:pPr>
            <a:endParaRPr lang="en-US" sz="2000" b="1" dirty="0"/>
          </a:p>
          <a:p>
            <a:pPr>
              <a:spcBef>
                <a:spcPct val="50000"/>
              </a:spcBef>
            </a:pPr>
            <a:r>
              <a:rPr lang="en-US" sz="2400" b="1" u="sng" dirty="0">
                <a:latin typeface="Andalus" pitchFamily="18" charset="-78"/>
                <a:cs typeface="Andalus" pitchFamily="18" charset="-78"/>
              </a:rPr>
              <a:t>Functions</a:t>
            </a:r>
            <a:r>
              <a:rPr lang="en-US" sz="2000" dirty="0"/>
              <a:t> </a:t>
            </a:r>
            <a:endParaRPr lang="en-US" sz="2000" dirty="0"/>
          </a:p>
          <a:p>
            <a:pPr>
              <a:spcBef>
                <a:spcPct val="50000"/>
              </a:spcBef>
            </a:pPr>
            <a:endParaRPr lang="en-US" sz="2000" dirty="0"/>
          </a:p>
          <a:p>
            <a:pPr lvl="1">
              <a:spcBef>
                <a:spcPct val="50000"/>
              </a:spcBef>
              <a:buFontTx/>
              <a:buChar char="•"/>
            </a:pPr>
            <a:r>
              <a:rPr lang="en-US" sz="2000" dirty="0"/>
              <a:t> Creates gaseous ion fragments from the sample.</a:t>
            </a:r>
          </a:p>
          <a:p>
            <a:pPr lvl="1">
              <a:spcBef>
                <a:spcPct val="50000"/>
              </a:spcBef>
              <a:buFontTx/>
              <a:buChar char="•"/>
            </a:pPr>
            <a:r>
              <a:rPr lang="en-US" sz="2000" dirty="0"/>
              <a:t> Sorts these ions according to mass.</a:t>
            </a:r>
          </a:p>
          <a:p>
            <a:pPr lvl="1">
              <a:spcBef>
                <a:spcPct val="50000"/>
              </a:spcBef>
              <a:buFontTx/>
              <a:buChar char="•"/>
            </a:pPr>
            <a:r>
              <a:rPr lang="en-US" sz="2000" dirty="0"/>
              <a:t> Measures the relative abundance of ion fragments.</a:t>
            </a:r>
          </a:p>
          <a:p>
            <a:pPr>
              <a:spcBef>
                <a:spcPct val="50000"/>
              </a:spcBef>
            </a:pPr>
            <a:endParaRPr lang="en-US" sz="2000" dirty="0"/>
          </a:p>
          <a:p>
            <a:pPr>
              <a:spcBef>
                <a:spcPct val="50000"/>
              </a:spcBef>
            </a:pPr>
            <a:endParaRPr lang="en-US" sz="2000" dirty="0"/>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a:bodyPr>
          <a:lstStyle/>
          <a:p>
            <a:r>
              <a:rPr lang="en-US" sz="3200" b="1" u="sng" dirty="0">
                <a:solidFill>
                  <a:schemeClr val="tx1"/>
                </a:solidFill>
                <a:latin typeface="Andalus" pitchFamily="18" charset="-78"/>
                <a:cs typeface="Andalus" pitchFamily="18" charset="-78"/>
              </a:rPr>
              <a:t>components of mass spectrometer includes </a:t>
            </a:r>
            <a:br>
              <a:rPr lang="en-US" sz="3200" b="1" u="sng" dirty="0">
                <a:solidFill>
                  <a:schemeClr val="tx1"/>
                </a:solidFill>
                <a:latin typeface="Andalus" pitchFamily="18" charset="-78"/>
                <a:cs typeface="Andalus" pitchFamily="18" charset="-78"/>
              </a:rPr>
            </a:br>
            <a:endParaRPr lang="en-US" sz="3200" b="1" u="sng" dirty="0">
              <a:solidFill>
                <a:schemeClr val="tx1"/>
              </a:solidFill>
              <a:latin typeface="Andalus" pitchFamily="18" charset="-78"/>
              <a:cs typeface="Andalus" pitchFamily="18" charset="-78"/>
            </a:endParaRPr>
          </a:p>
        </p:txBody>
      </p:sp>
      <p:sp>
        <p:nvSpPr>
          <p:cNvPr id="17" name="Footer Placeholder 16"/>
          <p:cNvSpPr>
            <a:spLocks noGrp="1"/>
          </p:cNvSpPr>
          <p:nvPr>
            <p:ph type="ftr" sz="quarter" idx="11"/>
          </p:nvPr>
        </p:nvSpPr>
        <p:spPr/>
        <p:txBody>
          <a:bodyPr/>
          <a:lstStyle/>
          <a:p>
            <a:r>
              <a:rPr lang="en-US" smtClean="0"/>
              <a:t>RDP</a:t>
            </a:r>
            <a:endParaRPr lang="en-US"/>
          </a:p>
        </p:txBody>
      </p:sp>
      <p:sp>
        <p:nvSpPr>
          <p:cNvPr id="16" name="Slide Number Placeholder 15"/>
          <p:cNvSpPr>
            <a:spLocks noGrp="1"/>
          </p:cNvSpPr>
          <p:nvPr>
            <p:ph type="sldNum" sz="quarter" idx="12"/>
          </p:nvPr>
        </p:nvSpPr>
        <p:spPr/>
        <p:txBody>
          <a:bodyPr/>
          <a:lstStyle/>
          <a:p>
            <a:fld id="{B6F15528-21DE-4FAA-801E-634DDDAF4B2B}" type="slidenum">
              <a:rPr lang="en-US" smtClean="0"/>
              <a:pPr/>
              <a:t>5</a:t>
            </a:fld>
            <a:endParaRPr lang="en-US"/>
          </a:p>
        </p:txBody>
      </p:sp>
      <p:grpSp>
        <p:nvGrpSpPr>
          <p:cNvPr id="2" name="Group 16"/>
          <p:cNvGrpSpPr>
            <a:grpSpLocks/>
          </p:cNvGrpSpPr>
          <p:nvPr/>
        </p:nvGrpSpPr>
        <p:grpSpPr bwMode="auto">
          <a:xfrm>
            <a:off x="2057400" y="2362200"/>
            <a:ext cx="7924800" cy="3733800"/>
            <a:chOff x="768" y="1776"/>
            <a:chExt cx="4320" cy="1368"/>
          </a:xfrm>
        </p:grpSpPr>
        <p:sp>
          <p:nvSpPr>
            <p:cNvPr id="31749" name="Text Box 5"/>
            <p:cNvSpPr txBox="1">
              <a:spLocks noChangeArrowheads="1"/>
            </p:cNvSpPr>
            <p:nvPr/>
          </p:nvSpPr>
          <p:spPr bwMode="auto">
            <a:xfrm>
              <a:off x="1992" y="1848"/>
              <a:ext cx="651" cy="360"/>
            </a:xfrm>
            <a:prstGeom prst="rect">
              <a:avLst/>
            </a:prstGeom>
            <a:solidFill>
              <a:srgbClr val="FFFFFF"/>
            </a:solidFill>
            <a:ln w="9525">
              <a:solidFill>
                <a:srgbClr val="000000"/>
              </a:solidFill>
              <a:miter lim="800000"/>
              <a:headEnd/>
              <a:tailEnd/>
            </a:ln>
          </p:spPr>
          <p:txBody>
            <a:bodyPr/>
            <a:lstStyle/>
            <a:p>
              <a:r>
                <a:rPr lang="en-US" sz="1200" dirty="0">
                  <a:latin typeface="Tahoma" pitchFamily="34" charset="0"/>
                </a:rPr>
                <a:t>Ion Source</a:t>
              </a:r>
              <a:endParaRPr lang="en-US" dirty="0">
                <a:latin typeface="Tahoma" pitchFamily="34" charset="0"/>
              </a:endParaRPr>
            </a:p>
          </p:txBody>
        </p:sp>
        <p:sp>
          <p:nvSpPr>
            <p:cNvPr id="31750" name="Line 6"/>
            <p:cNvSpPr>
              <a:spLocks noChangeShapeType="1"/>
            </p:cNvSpPr>
            <p:nvPr/>
          </p:nvSpPr>
          <p:spPr bwMode="auto">
            <a:xfrm>
              <a:off x="1488" y="1992"/>
              <a:ext cx="430" cy="1"/>
            </a:xfrm>
            <a:prstGeom prst="line">
              <a:avLst/>
            </a:prstGeom>
            <a:noFill/>
            <a:ln w="9525">
              <a:solidFill>
                <a:srgbClr val="000000"/>
              </a:solidFill>
              <a:round/>
              <a:headEnd/>
              <a:tailEnd type="triangle" w="med" len="med"/>
            </a:ln>
          </p:spPr>
          <p:txBody>
            <a:bodyPr/>
            <a:lstStyle/>
            <a:p>
              <a:endParaRPr lang="en-US"/>
            </a:p>
          </p:txBody>
        </p:sp>
        <p:sp>
          <p:nvSpPr>
            <p:cNvPr id="31751" name="Line 7"/>
            <p:cNvSpPr>
              <a:spLocks noChangeShapeType="1"/>
            </p:cNvSpPr>
            <p:nvPr/>
          </p:nvSpPr>
          <p:spPr bwMode="auto">
            <a:xfrm>
              <a:off x="2741" y="1992"/>
              <a:ext cx="430" cy="1"/>
            </a:xfrm>
            <a:prstGeom prst="line">
              <a:avLst/>
            </a:prstGeom>
            <a:noFill/>
            <a:ln w="9525">
              <a:solidFill>
                <a:srgbClr val="000000"/>
              </a:solidFill>
              <a:round/>
              <a:headEnd/>
              <a:tailEnd type="triangle" w="med" len="med"/>
            </a:ln>
          </p:spPr>
          <p:txBody>
            <a:bodyPr/>
            <a:lstStyle/>
            <a:p>
              <a:endParaRPr lang="en-US"/>
            </a:p>
          </p:txBody>
        </p:sp>
        <p:sp>
          <p:nvSpPr>
            <p:cNvPr id="31752" name="Text Box 8"/>
            <p:cNvSpPr txBox="1">
              <a:spLocks noChangeArrowheads="1"/>
            </p:cNvSpPr>
            <p:nvPr/>
          </p:nvSpPr>
          <p:spPr bwMode="auto">
            <a:xfrm>
              <a:off x="3216" y="1814"/>
              <a:ext cx="521" cy="322"/>
            </a:xfrm>
            <a:prstGeom prst="rect">
              <a:avLst/>
            </a:prstGeom>
            <a:solidFill>
              <a:srgbClr val="FFFFFF"/>
            </a:solidFill>
            <a:ln w="9525">
              <a:solidFill>
                <a:srgbClr val="000000"/>
              </a:solidFill>
              <a:miter lim="800000"/>
              <a:headEnd/>
              <a:tailEnd/>
            </a:ln>
          </p:spPr>
          <p:txBody>
            <a:bodyPr/>
            <a:lstStyle/>
            <a:p>
              <a:r>
                <a:rPr lang="en-US" sz="1200">
                  <a:latin typeface="Tahoma" pitchFamily="34" charset="0"/>
                </a:rPr>
                <a:t>Mass Analyzer</a:t>
              </a:r>
              <a:endParaRPr lang="en-US">
                <a:latin typeface="Tahoma" pitchFamily="34" charset="0"/>
              </a:endParaRPr>
            </a:p>
          </p:txBody>
        </p:sp>
        <p:sp>
          <p:nvSpPr>
            <p:cNvPr id="31753" name="Text Box 9"/>
            <p:cNvSpPr txBox="1">
              <a:spLocks noChangeArrowheads="1"/>
            </p:cNvSpPr>
            <p:nvPr/>
          </p:nvSpPr>
          <p:spPr bwMode="auto">
            <a:xfrm>
              <a:off x="4296" y="1776"/>
              <a:ext cx="744" cy="432"/>
            </a:xfrm>
            <a:prstGeom prst="rect">
              <a:avLst/>
            </a:prstGeom>
            <a:solidFill>
              <a:srgbClr val="FFFFFF"/>
            </a:solidFill>
            <a:ln w="9525">
              <a:solidFill>
                <a:srgbClr val="000000"/>
              </a:solidFill>
              <a:miter lim="800000"/>
              <a:headEnd/>
              <a:tailEnd/>
            </a:ln>
          </p:spPr>
          <p:txBody>
            <a:bodyPr/>
            <a:lstStyle/>
            <a:p>
              <a:r>
                <a:rPr lang="en-US" sz="1200">
                  <a:latin typeface="Tahoma" pitchFamily="34" charset="0"/>
                </a:rPr>
                <a:t>Ion collection System or Ion detector.</a:t>
              </a:r>
              <a:endParaRPr lang="en-US">
                <a:latin typeface="Tahoma" pitchFamily="34" charset="0"/>
              </a:endParaRPr>
            </a:p>
          </p:txBody>
        </p:sp>
        <p:sp>
          <p:nvSpPr>
            <p:cNvPr id="31754" name="Line 10"/>
            <p:cNvSpPr>
              <a:spLocks noChangeShapeType="1"/>
            </p:cNvSpPr>
            <p:nvPr/>
          </p:nvSpPr>
          <p:spPr bwMode="auto">
            <a:xfrm>
              <a:off x="3821" y="1992"/>
              <a:ext cx="430" cy="1"/>
            </a:xfrm>
            <a:prstGeom prst="line">
              <a:avLst/>
            </a:prstGeom>
            <a:noFill/>
            <a:ln w="9525">
              <a:solidFill>
                <a:srgbClr val="000000"/>
              </a:solidFill>
              <a:round/>
              <a:headEnd/>
              <a:tailEnd type="triangle" w="med" len="med"/>
            </a:ln>
          </p:spPr>
          <p:txBody>
            <a:bodyPr/>
            <a:lstStyle/>
            <a:p>
              <a:endParaRPr lang="en-US"/>
            </a:p>
          </p:txBody>
        </p:sp>
        <p:sp>
          <p:nvSpPr>
            <p:cNvPr id="31755" name="Line 11"/>
            <p:cNvSpPr>
              <a:spLocks noChangeShapeType="1"/>
            </p:cNvSpPr>
            <p:nvPr/>
          </p:nvSpPr>
          <p:spPr bwMode="auto">
            <a:xfrm>
              <a:off x="4585" y="2208"/>
              <a:ext cx="0" cy="504"/>
            </a:xfrm>
            <a:prstGeom prst="line">
              <a:avLst/>
            </a:prstGeom>
            <a:noFill/>
            <a:ln w="9525">
              <a:solidFill>
                <a:srgbClr val="000000"/>
              </a:solidFill>
              <a:round/>
              <a:headEnd/>
              <a:tailEnd type="triangle" w="med" len="med"/>
            </a:ln>
          </p:spPr>
          <p:txBody>
            <a:bodyPr/>
            <a:lstStyle/>
            <a:p>
              <a:endParaRPr lang="en-US"/>
            </a:p>
          </p:txBody>
        </p:sp>
        <p:sp>
          <p:nvSpPr>
            <p:cNvPr id="31756" name="Text Box 12"/>
            <p:cNvSpPr txBox="1">
              <a:spLocks noChangeArrowheads="1"/>
            </p:cNvSpPr>
            <p:nvPr/>
          </p:nvSpPr>
          <p:spPr bwMode="auto">
            <a:xfrm>
              <a:off x="4368" y="2712"/>
              <a:ext cx="720" cy="432"/>
            </a:xfrm>
            <a:prstGeom prst="rect">
              <a:avLst/>
            </a:prstGeom>
            <a:solidFill>
              <a:srgbClr val="FFFFFF"/>
            </a:solidFill>
            <a:ln w="9525">
              <a:solidFill>
                <a:srgbClr val="000000"/>
              </a:solidFill>
              <a:miter lim="800000"/>
              <a:headEnd/>
              <a:tailEnd/>
            </a:ln>
          </p:spPr>
          <p:txBody>
            <a:bodyPr/>
            <a:lstStyle/>
            <a:p>
              <a:r>
                <a:rPr lang="en-US" sz="1200">
                  <a:latin typeface="Tahoma" pitchFamily="34" charset="0"/>
                </a:rPr>
                <a:t>Data Handling System</a:t>
              </a:r>
              <a:endParaRPr lang="en-US">
                <a:latin typeface="Tahoma" pitchFamily="34" charset="0"/>
              </a:endParaRPr>
            </a:p>
          </p:txBody>
        </p:sp>
        <p:sp>
          <p:nvSpPr>
            <p:cNvPr id="31757" name="Line 13"/>
            <p:cNvSpPr>
              <a:spLocks noChangeShapeType="1"/>
            </p:cNvSpPr>
            <p:nvPr/>
          </p:nvSpPr>
          <p:spPr bwMode="auto">
            <a:xfrm>
              <a:off x="2353" y="2209"/>
              <a:ext cx="0" cy="504"/>
            </a:xfrm>
            <a:prstGeom prst="line">
              <a:avLst/>
            </a:prstGeom>
            <a:noFill/>
            <a:ln w="9525">
              <a:solidFill>
                <a:srgbClr val="000000"/>
              </a:solidFill>
              <a:round/>
              <a:headEnd/>
              <a:tailEnd type="triangle" w="med" len="med"/>
            </a:ln>
          </p:spPr>
          <p:txBody>
            <a:bodyPr/>
            <a:lstStyle/>
            <a:p>
              <a:endParaRPr lang="en-US"/>
            </a:p>
          </p:txBody>
        </p:sp>
        <p:sp>
          <p:nvSpPr>
            <p:cNvPr id="31758" name="Text Box 14"/>
            <p:cNvSpPr txBox="1">
              <a:spLocks noChangeArrowheads="1"/>
            </p:cNvSpPr>
            <p:nvPr/>
          </p:nvSpPr>
          <p:spPr bwMode="auto">
            <a:xfrm>
              <a:off x="2064" y="2712"/>
              <a:ext cx="521" cy="288"/>
            </a:xfrm>
            <a:prstGeom prst="rect">
              <a:avLst/>
            </a:prstGeom>
            <a:solidFill>
              <a:srgbClr val="FFFFFF"/>
            </a:solidFill>
            <a:ln w="9525">
              <a:solidFill>
                <a:srgbClr val="000000"/>
              </a:solidFill>
              <a:miter lim="800000"/>
              <a:headEnd/>
              <a:tailEnd/>
            </a:ln>
          </p:spPr>
          <p:txBody>
            <a:bodyPr/>
            <a:lstStyle/>
            <a:p>
              <a:r>
                <a:rPr lang="en-US" sz="1200">
                  <a:latin typeface="Tahoma" pitchFamily="34" charset="0"/>
                </a:rPr>
                <a:t>Vacuum System</a:t>
              </a:r>
              <a:endParaRPr lang="en-US">
                <a:latin typeface="Tahoma" pitchFamily="34" charset="0"/>
              </a:endParaRPr>
            </a:p>
          </p:txBody>
        </p:sp>
        <p:sp>
          <p:nvSpPr>
            <p:cNvPr id="31759" name="Text Box 15"/>
            <p:cNvSpPr txBox="1">
              <a:spLocks noChangeArrowheads="1"/>
            </p:cNvSpPr>
            <p:nvPr/>
          </p:nvSpPr>
          <p:spPr bwMode="auto">
            <a:xfrm>
              <a:off x="768" y="1848"/>
              <a:ext cx="651" cy="360"/>
            </a:xfrm>
            <a:prstGeom prst="rect">
              <a:avLst/>
            </a:prstGeom>
            <a:solidFill>
              <a:srgbClr val="FFFFFF"/>
            </a:solidFill>
            <a:ln w="9525">
              <a:solidFill>
                <a:srgbClr val="000000"/>
              </a:solidFill>
              <a:miter lim="800000"/>
              <a:headEnd/>
              <a:tailEnd/>
            </a:ln>
          </p:spPr>
          <p:txBody>
            <a:bodyPr/>
            <a:lstStyle/>
            <a:p>
              <a:r>
                <a:rPr lang="en-US" sz="1200">
                  <a:latin typeface="Tahoma" pitchFamily="34" charset="0"/>
                </a:rPr>
                <a:t>Inlet System</a:t>
              </a:r>
              <a:endParaRPr lang="en-US">
                <a:latin typeface="Tahoma" pitchFamily="34" charset="0"/>
              </a:endParaRP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Text Box 4"/>
          <p:cNvSpPr txBox="1">
            <a:spLocks noChangeArrowheads="1"/>
          </p:cNvSpPr>
          <p:nvPr/>
        </p:nvSpPr>
        <p:spPr bwMode="auto">
          <a:xfrm>
            <a:off x="1524000" y="533400"/>
            <a:ext cx="7239000" cy="457200"/>
          </a:xfrm>
          <a:prstGeom prst="rect">
            <a:avLst/>
          </a:prstGeom>
          <a:noFill/>
          <a:ln w="9525">
            <a:noFill/>
            <a:miter lim="800000"/>
            <a:headEnd/>
            <a:tailEnd/>
          </a:ln>
          <a:effectLst/>
        </p:spPr>
        <p:txBody>
          <a:bodyPr wrap="square">
            <a:spAutoFit/>
          </a:bodyPr>
          <a:lstStyle/>
          <a:p>
            <a:pPr>
              <a:spcBef>
                <a:spcPct val="50000"/>
              </a:spcBef>
            </a:pPr>
            <a:r>
              <a:rPr lang="en-US" sz="2400" b="1" u="sng" dirty="0">
                <a:latin typeface="Andalus" pitchFamily="18" charset="-78"/>
                <a:cs typeface="Andalus" pitchFamily="18" charset="-78"/>
              </a:rPr>
              <a:t>ION SOURCE</a:t>
            </a:r>
          </a:p>
        </p:txBody>
      </p:sp>
      <p:sp>
        <p:nvSpPr>
          <p:cNvPr id="32773" name="Text Box 5"/>
          <p:cNvSpPr txBox="1">
            <a:spLocks noChangeArrowheads="1"/>
          </p:cNvSpPr>
          <p:nvPr/>
        </p:nvSpPr>
        <p:spPr bwMode="auto">
          <a:xfrm>
            <a:off x="1524000" y="1225690"/>
            <a:ext cx="8686800" cy="5786199"/>
          </a:xfrm>
          <a:prstGeom prst="rect">
            <a:avLst/>
          </a:prstGeom>
          <a:noFill/>
          <a:ln w="9525">
            <a:noFill/>
            <a:miter lim="800000"/>
            <a:headEnd/>
            <a:tailEnd/>
          </a:ln>
          <a:effectLst/>
        </p:spPr>
        <p:txBody>
          <a:bodyPr wrap="square">
            <a:spAutoFit/>
          </a:bodyPr>
          <a:lstStyle/>
          <a:p>
            <a:pPr>
              <a:spcBef>
                <a:spcPct val="50000"/>
              </a:spcBef>
            </a:pPr>
            <a:r>
              <a:rPr lang="en-US" sz="2000" dirty="0"/>
              <a:t>Liquids and solids are first converted in to gases from the gaseous sample, ions are produced in a Box like enclosure called Ion </a:t>
            </a:r>
            <a:r>
              <a:rPr lang="en-US" sz="2000" dirty="0"/>
              <a:t>Source .</a:t>
            </a:r>
          </a:p>
          <a:p>
            <a:pPr>
              <a:spcBef>
                <a:spcPct val="50000"/>
              </a:spcBef>
            </a:pPr>
            <a:endParaRPr lang="en-US" sz="2000" dirty="0"/>
          </a:p>
          <a:p>
            <a:pPr>
              <a:spcBef>
                <a:spcPct val="50000"/>
              </a:spcBef>
            </a:pPr>
            <a:r>
              <a:rPr lang="en-US" sz="2400" b="1" u="sng" dirty="0">
                <a:latin typeface="Andalus" pitchFamily="18" charset="-78"/>
                <a:cs typeface="Andalus" pitchFamily="18" charset="-78"/>
              </a:rPr>
              <a:t>Types</a:t>
            </a:r>
            <a:r>
              <a:rPr lang="en-US" sz="2000" b="1" dirty="0"/>
              <a:t>:-</a:t>
            </a:r>
          </a:p>
          <a:p>
            <a:pPr>
              <a:spcBef>
                <a:spcPct val="50000"/>
              </a:spcBef>
              <a:buFont typeface="Wingdings" pitchFamily="2" charset="2"/>
              <a:buChar char="v"/>
            </a:pPr>
            <a:r>
              <a:rPr lang="en-US" sz="2000" dirty="0"/>
              <a:t>     Gas phase source.</a:t>
            </a:r>
          </a:p>
          <a:p>
            <a:pPr>
              <a:spcBef>
                <a:spcPct val="50000"/>
              </a:spcBef>
              <a:buFont typeface="Wingdings" pitchFamily="2" charset="2"/>
              <a:buChar char="v"/>
            </a:pPr>
            <a:r>
              <a:rPr lang="en-US" sz="2000" dirty="0"/>
              <a:t>      </a:t>
            </a:r>
            <a:r>
              <a:rPr lang="en-US" sz="2000" dirty="0" err="1"/>
              <a:t>Desoption</a:t>
            </a:r>
            <a:r>
              <a:rPr lang="en-US" sz="2000" dirty="0"/>
              <a:t> sources.</a:t>
            </a:r>
          </a:p>
          <a:p>
            <a:pPr>
              <a:spcBef>
                <a:spcPct val="50000"/>
              </a:spcBef>
            </a:pPr>
            <a:endParaRPr lang="en-US" sz="2000" dirty="0"/>
          </a:p>
          <a:p>
            <a:r>
              <a:rPr lang="en-US" sz="2400" b="1" u="sng" dirty="0">
                <a:latin typeface="Andalus" pitchFamily="18" charset="-78"/>
                <a:cs typeface="Andalus" pitchFamily="18" charset="-78"/>
              </a:rPr>
              <a:t>Function</a:t>
            </a:r>
          </a:p>
          <a:p>
            <a:r>
              <a:rPr lang="en-US" sz="2000" b="1" dirty="0"/>
              <a:t> </a:t>
            </a:r>
            <a:endParaRPr lang="en-US" sz="2000" dirty="0"/>
          </a:p>
          <a:p>
            <a:pPr lvl="1">
              <a:buFontTx/>
              <a:buChar char="•"/>
            </a:pPr>
            <a:r>
              <a:rPr lang="en-US" sz="2000" dirty="0"/>
              <a:t> Produces ion without mass discrimination of the sample.</a:t>
            </a:r>
          </a:p>
          <a:p>
            <a:pPr lvl="1">
              <a:buFontTx/>
              <a:buChar char="•"/>
            </a:pPr>
            <a:r>
              <a:rPr lang="en-US" sz="2000" dirty="0"/>
              <a:t> Accelerates ions into the mass analyzer</a:t>
            </a:r>
            <a:r>
              <a:rPr lang="en-US" sz="2000" dirty="0"/>
              <a:t>.</a:t>
            </a:r>
          </a:p>
          <a:p>
            <a:pPr lvl="1"/>
            <a:endParaRPr lang="en-US" sz="2000" dirty="0"/>
          </a:p>
          <a:p>
            <a:pPr lvl="1"/>
            <a:endParaRPr lang="en-US" sz="2000" dirty="0"/>
          </a:p>
          <a:p>
            <a:pPr>
              <a:spcBef>
                <a:spcPct val="50000"/>
              </a:spcBef>
            </a:pPr>
            <a:endParaRPr lang="en-US" sz="2000" b="1" dirty="0"/>
          </a:p>
          <a:p>
            <a:pPr>
              <a:buFont typeface="Wingdings" pitchFamily="2" charset="2"/>
              <a:buChar char="Ø"/>
            </a:pPr>
            <a:endParaRPr lang="en-US" sz="2000" b="1" dirty="0"/>
          </a:p>
        </p:txBody>
      </p:sp>
      <p:sp>
        <p:nvSpPr>
          <p:cNvPr id="6" name="Footer Placeholder 5"/>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Text Box 4"/>
          <p:cNvSpPr txBox="1">
            <a:spLocks noChangeArrowheads="1"/>
          </p:cNvSpPr>
          <p:nvPr/>
        </p:nvSpPr>
        <p:spPr bwMode="auto">
          <a:xfrm>
            <a:off x="1752600" y="381001"/>
            <a:ext cx="7086600" cy="584775"/>
          </a:xfrm>
          <a:prstGeom prst="rect">
            <a:avLst/>
          </a:prstGeom>
          <a:noFill/>
          <a:ln w="9525">
            <a:noFill/>
            <a:miter lim="800000"/>
            <a:headEnd/>
            <a:tailEnd/>
          </a:ln>
          <a:effectLst/>
        </p:spPr>
        <p:txBody>
          <a:bodyPr>
            <a:spAutoFit/>
          </a:bodyPr>
          <a:lstStyle/>
          <a:p>
            <a:pPr>
              <a:spcBef>
                <a:spcPct val="50000"/>
              </a:spcBef>
            </a:pPr>
            <a:r>
              <a:rPr lang="en-US" sz="3200" b="1" u="sng" dirty="0">
                <a:latin typeface="Andalus" pitchFamily="18" charset="-78"/>
                <a:cs typeface="Andalus" pitchFamily="18" charset="-78"/>
              </a:rPr>
              <a:t>Gas Phase Ionization Methods</a:t>
            </a:r>
          </a:p>
        </p:txBody>
      </p:sp>
      <p:sp>
        <p:nvSpPr>
          <p:cNvPr id="34821" name="Text Box 5"/>
          <p:cNvSpPr txBox="1">
            <a:spLocks noChangeArrowheads="1"/>
          </p:cNvSpPr>
          <p:nvPr/>
        </p:nvSpPr>
        <p:spPr bwMode="auto">
          <a:xfrm>
            <a:off x="2057400" y="1371600"/>
            <a:ext cx="7543800" cy="4201150"/>
          </a:xfrm>
          <a:prstGeom prst="rect">
            <a:avLst/>
          </a:prstGeom>
          <a:noFill/>
          <a:ln w="9525">
            <a:noFill/>
            <a:miter lim="800000"/>
            <a:headEnd/>
            <a:tailEnd/>
          </a:ln>
          <a:effectLst/>
        </p:spPr>
        <p:txBody>
          <a:bodyPr wrap="square">
            <a:spAutoFit/>
          </a:bodyPr>
          <a:lstStyle/>
          <a:p>
            <a:pPr>
              <a:spcBef>
                <a:spcPct val="50000"/>
              </a:spcBef>
            </a:pPr>
            <a:r>
              <a:rPr lang="en-US" sz="2400" b="1" u="sng" dirty="0">
                <a:latin typeface="Andalus" pitchFamily="18" charset="-78"/>
                <a:cs typeface="Andalus" pitchFamily="18" charset="-78"/>
              </a:rPr>
              <a:t>Electron Impact Ionization </a:t>
            </a:r>
          </a:p>
          <a:p>
            <a:pPr>
              <a:spcBef>
                <a:spcPct val="50000"/>
              </a:spcBef>
            </a:pPr>
            <a:endParaRPr lang="en-US" dirty="0">
              <a:latin typeface="Tahoma" pitchFamily="34" charset="0"/>
            </a:endParaRPr>
          </a:p>
          <a:p>
            <a:pPr>
              <a:spcBef>
                <a:spcPct val="50000"/>
              </a:spcBef>
            </a:pPr>
            <a:endParaRPr lang="en-US" dirty="0">
              <a:latin typeface="Tahoma" pitchFamily="34" charset="0"/>
            </a:endParaRPr>
          </a:p>
          <a:p>
            <a:pPr>
              <a:spcBef>
                <a:spcPct val="50000"/>
              </a:spcBef>
            </a:pPr>
            <a:endParaRPr lang="en-US" dirty="0">
              <a:latin typeface="Tahoma" pitchFamily="34" charset="0"/>
            </a:endParaRPr>
          </a:p>
          <a:p>
            <a:pPr>
              <a:spcBef>
                <a:spcPct val="50000"/>
              </a:spcBef>
            </a:pPr>
            <a:endParaRPr lang="en-US" dirty="0">
              <a:latin typeface="Tahoma" pitchFamily="34" charset="0"/>
            </a:endParaRPr>
          </a:p>
          <a:p>
            <a:pPr>
              <a:spcBef>
                <a:spcPct val="50000"/>
              </a:spcBef>
            </a:pPr>
            <a:endParaRPr lang="en-US" dirty="0">
              <a:latin typeface="Tahoma" pitchFamily="34" charset="0"/>
            </a:endParaRPr>
          </a:p>
          <a:p>
            <a:pPr>
              <a:spcBef>
                <a:spcPct val="50000"/>
              </a:spcBef>
            </a:pPr>
            <a:endParaRPr lang="en-US" dirty="0">
              <a:latin typeface="Tahoma" pitchFamily="34" charset="0"/>
            </a:endParaRPr>
          </a:p>
          <a:p>
            <a:pPr>
              <a:spcBef>
                <a:spcPct val="50000"/>
              </a:spcBef>
            </a:pPr>
            <a:endParaRPr lang="en-US" dirty="0">
              <a:latin typeface="Tahoma" pitchFamily="34" charset="0"/>
            </a:endParaRPr>
          </a:p>
          <a:p>
            <a:pPr>
              <a:spcBef>
                <a:spcPct val="50000"/>
              </a:spcBef>
            </a:pPr>
            <a:endParaRPr lang="en-US" dirty="0">
              <a:latin typeface="Tahoma" pitchFamily="34" charset="0"/>
            </a:endParaRPr>
          </a:p>
          <a:p>
            <a:pPr>
              <a:spcBef>
                <a:spcPct val="50000"/>
              </a:spcBef>
            </a:pPr>
            <a:endParaRPr lang="en-US" dirty="0">
              <a:latin typeface="Tahoma" pitchFamily="34" charset="0"/>
            </a:endParaRPr>
          </a:p>
        </p:txBody>
      </p:sp>
      <p:sp>
        <p:nvSpPr>
          <p:cNvPr id="34823" name="Rectangle 7"/>
          <p:cNvSpPr>
            <a:spLocks noChangeArrowheads="1"/>
          </p:cNvSpPr>
          <p:nvPr/>
        </p:nvSpPr>
        <p:spPr bwMode="auto">
          <a:xfrm>
            <a:off x="1524001" y="-184666"/>
            <a:ext cx="184731" cy="369332"/>
          </a:xfrm>
          <a:prstGeom prst="rect">
            <a:avLst/>
          </a:prstGeom>
          <a:noFill/>
          <a:ln w="9525">
            <a:noFill/>
            <a:miter lim="800000"/>
            <a:headEnd/>
            <a:tailEnd/>
          </a:ln>
          <a:effectLst/>
        </p:spPr>
        <p:txBody>
          <a:bodyPr wrap="none" anchor="ctr">
            <a:spAutoFit/>
          </a:bodyPr>
          <a:lstStyle/>
          <a:p>
            <a:endParaRPr lang="en-US"/>
          </a:p>
        </p:txBody>
      </p:sp>
      <p:pic>
        <p:nvPicPr>
          <p:cNvPr id="34822" name="Picture 6"/>
          <p:cNvPicPr>
            <a:picLocks noChangeAspect="1" noChangeArrowheads="1"/>
          </p:cNvPicPr>
          <p:nvPr/>
        </p:nvPicPr>
        <p:blipFill>
          <a:blip r:embed="rId2" cstate="print"/>
          <a:srcRect/>
          <a:stretch>
            <a:fillRect/>
          </a:stretch>
        </p:blipFill>
        <p:spPr bwMode="auto">
          <a:xfrm>
            <a:off x="2514600" y="2514600"/>
            <a:ext cx="6096000" cy="3505200"/>
          </a:xfrm>
          <a:prstGeom prst="rect">
            <a:avLst/>
          </a:prstGeom>
          <a:noFill/>
        </p:spPr>
      </p:pic>
      <p:sp>
        <p:nvSpPr>
          <p:cNvPr id="8" name="Footer Placeholder 7"/>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Text Box 4"/>
          <p:cNvSpPr txBox="1">
            <a:spLocks noChangeArrowheads="1"/>
          </p:cNvSpPr>
          <p:nvPr/>
        </p:nvSpPr>
        <p:spPr bwMode="auto">
          <a:xfrm>
            <a:off x="1676400" y="152400"/>
            <a:ext cx="8610600" cy="4862870"/>
          </a:xfrm>
          <a:prstGeom prst="rect">
            <a:avLst/>
          </a:prstGeom>
          <a:noFill/>
          <a:ln w="9525">
            <a:noFill/>
            <a:miter lim="800000"/>
            <a:headEnd/>
            <a:tailEnd/>
          </a:ln>
          <a:effectLst/>
        </p:spPr>
        <p:txBody>
          <a:bodyPr wrap="square">
            <a:spAutoFit/>
          </a:bodyPr>
          <a:lstStyle/>
          <a:p>
            <a:pPr algn="just">
              <a:spcBef>
                <a:spcPct val="50000"/>
              </a:spcBef>
              <a:buFont typeface="Wingdings" pitchFamily="2" charset="2"/>
              <a:buChar char="Ø"/>
            </a:pPr>
            <a:r>
              <a:rPr lang="en-US" sz="2000" dirty="0"/>
              <a:t> </a:t>
            </a:r>
            <a:r>
              <a:rPr lang="en-US" sz="2000" dirty="0"/>
              <a:t>It is also known as </a:t>
            </a:r>
            <a:r>
              <a:rPr lang="en-US" sz="2000" i="1" dirty="0"/>
              <a:t>Electron bombardment </a:t>
            </a:r>
            <a:r>
              <a:rPr lang="en-US" sz="2000" dirty="0"/>
              <a:t>or </a:t>
            </a:r>
            <a:r>
              <a:rPr lang="en-US" sz="2000" i="1" dirty="0"/>
              <a:t>Electron</a:t>
            </a:r>
            <a:r>
              <a:rPr lang="en-US" sz="2000" dirty="0"/>
              <a:t> </a:t>
            </a:r>
            <a:r>
              <a:rPr lang="en-US" sz="2000" i="1" dirty="0"/>
              <a:t>Ionization</a:t>
            </a:r>
            <a:r>
              <a:rPr lang="en-US" sz="2000" dirty="0"/>
              <a:t>.</a:t>
            </a:r>
          </a:p>
          <a:p>
            <a:pPr algn="just">
              <a:spcBef>
                <a:spcPct val="50000"/>
              </a:spcBef>
            </a:pPr>
            <a:endParaRPr lang="en-US" sz="2000" dirty="0"/>
          </a:p>
          <a:p>
            <a:pPr algn="just">
              <a:buFont typeface="Wingdings" pitchFamily="2" charset="2"/>
              <a:buChar char="Ø"/>
            </a:pPr>
            <a:r>
              <a:rPr lang="en-US" sz="2000" dirty="0"/>
              <a:t> </a:t>
            </a:r>
            <a:r>
              <a:rPr lang="en-US" sz="2000" i="1" dirty="0"/>
              <a:t>I</a:t>
            </a:r>
            <a:r>
              <a:rPr lang="en-US" sz="2000" i="1" dirty="0"/>
              <a:t>onizing</a:t>
            </a:r>
            <a:r>
              <a:rPr lang="en-US" sz="2000" dirty="0"/>
              <a:t> </a:t>
            </a:r>
            <a:r>
              <a:rPr lang="en-US" sz="2000" i="1" dirty="0"/>
              <a:t>chamber-</a:t>
            </a:r>
            <a:r>
              <a:rPr lang="en-US" sz="2000" dirty="0"/>
              <a:t> pressure </a:t>
            </a:r>
            <a:r>
              <a:rPr lang="en-US" sz="2000" dirty="0"/>
              <a:t>0.005 </a:t>
            </a:r>
            <a:r>
              <a:rPr lang="en-US" sz="2000" dirty="0" err="1"/>
              <a:t>torr</a:t>
            </a:r>
            <a:r>
              <a:rPr lang="en-US" sz="2000" dirty="0"/>
              <a:t> </a:t>
            </a:r>
            <a:r>
              <a:rPr lang="en-US" sz="2000" dirty="0"/>
              <a:t> and </a:t>
            </a:r>
            <a:r>
              <a:rPr lang="en-US" sz="2000" dirty="0"/>
              <a:t>temperature of 200 ± 0.25 degrees</a:t>
            </a:r>
            <a:r>
              <a:rPr lang="en-US" sz="2000" dirty="0"/>
              <a:t>.</a:t>
            </a:r>
          </a:p>
          <a:p>
            <a:pPr algn="just"/>
            <a:r>
              <a:rPr lang="en-US" sz="2000" dirty="0"/>
              <a:t> </a:t>
            </a:r>
            <a:endParaRPr lang="en-US" sz="2000" dirty="0"/>
          </a:p>
          <a:p>
            <a:pPr algn="just">
              <a:buFont typeface="Wingdings" pitchFamily="2" charset="2"/>
              <a:buChar char="Ø"/>
            </a:pPr>
            <a:r>
              <a:rPr lang="en-US" sz="2000" i="1" dirty="0"/>
              <a:t> Electron</a:t>
            </a:r>
            <a:r>
              <a:rPr lang="en-US" sz="2000" dirty="0"/>
              <a:t> </a:t>
            </a:r>
            <a:r>
              <a:rPr lang="en-US" sz="2000" i="1" dirty="0"/>
              <a:t>gun</a:t>
            </a:r>
            <a:r>
              <a:rPr lang="en-US" sz="2000" dirty="0"/>
              <a:t> is located perpendicular to chamber</a:t>
            </a:r>
            <a:r>
              <a:rPr lang="en-US" sz="2000" dirty="0"/>
              <a:t>.</a:t>
            </a:r>
          </a:p>
          <a:p>
            <a:pPr algn="just"/>
            <a:r>
              <a:rPr lang="en-US" sz="2000" dirty="0"/>
              <a:t> </a:t>
            </a:r>
            <a:endParaRPr lang="en-US" sz="2000" dirty="0"/>
          </a:p>
          <a:p>
            <a:pPr algn="just">
              <a:buFont typeface="Wingdings" pitchFamily="2" charset="2"/>
              <a:buChar char="Ø"/>
            </a:pPr>
            <a:r>
              <a:rPr lang="en-US" sz="2000" dirty="0"/>
              <a:t> Electrons </a:t>
            </a:r>
            <a:r>
              <a:rPr lang="en-US" sz="2000" dirty="0"/>
              <a:t>are emitted from a </a:t>
            </a:r>
            <a:r>
              <a:rPr lang="en-US" sz="2000" i="1" dirty="0"/>
              <a:t>glowing</a:t>
            </a:r>
            <a:r>
              <a:rPr lang="en-US" sz="2000" dirty="0"/>
              <a:t> </a:t>
            </a:r>
            <a:r>
              <a:rPr lang="en-US" sz="2000" i="1" dirty="0"/>
              <a:t>filament</a:t>
            </a:r>
            <a:r>
              <a:rPr lang="en-US" sz="2000" dirty="0"/>
              <a:t> (tungsten or rhenium) by thermionic emission and accelerated by a potential of 70 V applied between the filament and anode</a:t>
            </a:r>
            <a:r>
              <a:rPr lang="en-US" sz="2000" dirty="0"/>
              <a:t>.</a:t>
            </a:r>
          </a:p>
          <a:p>
            <a:pPr algn="just"/>
            <a:r>
              <a:rPr lang="en-US" sz="2000" dirty="0"/>
              <a:t> </a:t>
            </a:r>
            <a:endParaRPr lang="en-US" sz="2000" dirty="0"/>
          </a:p>
          <a:p>
            <a:pPr algn="just">
              <a:buFont typeface="Wingdings" pitchFamily="2" charset="2"/>
              <a:buChar char="Ø"/>
            </a:pPr>
            <a:r>
              <a:rPr lang="en-US" sz="2000" dirty="0"/>
              <a:t> These </a:t>
            </a:r>
            <a:r>
              <a:rPr lang="en-US" sz="2000" dirty="0"/>
              <a:t>electrons are drawn in the ionization chamber through positively charged slits</a:t>
            </a:r>
            <a:r>
              <a:rPr lang="en-US" sz="2000" dirty="0"/>
              <a:t>.</a:t>
            </a:r>
          </a:p>
          <a:p>
            <a:pPr algn="just"/>
            <a:endParaRPr lang="en-US" sz="2000" dirty="0"/>
          </a:p>
          <a:p>
            <a:pPr algn="just">
              <a:buFont typeface="Wingdings" pitchFamily="2" charset="2"/>
              <a:buChar char="Ø"/>
            </a:pPr>
            <a:r>
              <a:rPr lang="en-US" sz="2000" dirty="0"/>
              <a:t> The </a:t>
            </a:r>
            <a:r>
              <a:rPr lang="en-US" sz="2000" dirty="0"/>
              <a:t>number of electrons is controlled by filament temperature and energy of </a:t>
            </a:r>
            <a:r>
              <a:rPr lang="en-US" sz="2000" dirty="0"/>
              <a:t>electron </a:t>
            </a:r>
            <a:r>
              <a:rPr lang="en-US" sz="2000" dirty="0"/>
              <a:t>is controlled by filament potential</a:t>
            </a:r>
            <a:r>
              <a:rPr lang="en-US" sz="2000" dirty="0"/>
              <a:t>.</a:t>
            </a:r>
          </a:p>
          <a:p>
            <a:pPr algn="just"/>
            <a:endParaRPr lang="en-US" sz="2000" dirty="0"/>
          </a:p>
          <a:p>
            <a:pPr algn="just">
              <a:buFont typeface="Wingdings" pitchFamily="2" charset="2"/>
              <a:buChar char="Ø"/>
            </a:pPr>
            <a:r>
              <a:rPr lang="en-US" sz="2000" dirty="0"/>
              <a:t> The </a:t>
            </a:r>
            <a:r>
              <a:rPr lang="en-US" sz="2000" dirty="0"/>
              <a:t>sample is brought to a temperature high enough to produce molecular vapors. </a:t>
            </a:r>
          </a:p>
        </p:txBody>
      </p:sp>
      <p:sp>
        <p:nvSpPr>
          <p:cNvPr id="5" name="Footer Placeholder 4"/>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1676400" y="228601"/>
            <a:ext cx="8686800" cy="4687887"/>
          </a:xfrm>
        </p:spPr>
        <p:txBody>
          <a:bodyPr/>
          <a:lstStyle/>
          <a:p>
            <a:pPr eaLnBrk="0" hangingPunct="0">
              <a:spcBef>
                <a:spcPct val="0"/>
              </a:spcBef>
              <a:buClrTx/>
              <a:buSzTx/>
              <a:buFont typeface="Wingdings" pitchFamily="2" charset="2"/>
              <a:buChar char="Ø"/>
            </a:pPr>
            <a:r>
              <a:rPr lang="en-US" sz="2000" dirty="0"/>
              <a:t>The gaseous Neutral molecules then pass  through the </a:t>
            </a:r>
            <a:r>
              <a:rPr lang="en-US" sz="2000" i="1" dirty="0"/>
              <a:t>molecular</a:t>
            </a:r>
            <a:r>
              <a:rPr lang="en-US" sz="2000" dirty="0"/>
              <a:t> </a:t>
            </a:r>
            <a:r>
              <a:rPr lang="en-US" sz="2000" i="1" dirty="0"/>
              <a:t>leaks</a:t>
            </a:r>
            <a:r>
              <a:rPr lang="en-US" sz="2000" dirty="0"/>
              <a:t> and </a:t>
            </a:r>
          </a:p>
          <a:p>
            <a:pPr eaLnBrk="0" hangingPunct="0">
              <a:spcBef>
                <a:spcPct val="0"/>
              </a:spcBef>
              <a:buClrTx/>
              <a:buSzTx/>
              <a:buFontTx/>
              <a:buNone/>
            </a:pPr>
            <a:r>
              <a:rPr lang="en-US" sz="2000" dirty="0"/>
              <a:t>enter the ionization chamber. </a:t>
            </a:r>
            <a:endParaRPr lang="en-US" sz="2000" dirty="0"/>
          </a:p>
          <a:p>
            <a:pPr eaLnBrk="0" hangingPunct="0">
              <a:spcBef>
                <a:spcPct val="0"/>
              </a:spcBef>
              <a:buClrTx/>
              <a:buSzTx/>
              <a:buFontTx/>
              <a:buNone/>
            </a:pPr>
            <a:endParaRPr lang="en-US" sz="2000" dirty="0"/>
          </a:p>
          <a:p>
            <a:pPr eaLnBrk="0" hangingPunct="0">
              <a:spcBef>
                <a:spcPct val="0"/>
              </a:spcBef>
              <a:buClrTx/>
              <a:buSzTx/>
              <a:buFont typeface="Wingdings" pitchFamily="2" charset="2"/>
              <a:buChar char="Ø"/>
            </a:pPr>
            <a:r>
              <a:rPr lang="en-US" sz="2000" dirty="0"/>
              <a:t>The gaseous sample and the electrons collide at right angles in the </a:t>
            </a:r>
            <a:r>
              <a:rPr lang="en-US" sz="2000" dirty="0"/>
              <a:t> chamber </a:t>
            </a:r>
          </a:p>
          <a:p>
            <a:pPr eaLnBrk="0" hangingPunct="0">
              <a:spcBef>
                <a:spcPct val="0"/>
              </a:spcBef>
              <a:buClrTx/>
              <a:buSzTx/>
              <a:buNone/>
            </a:pPr>
            <a:r>
              <a:rPr lang="en-US" sz="2000" dirty="0"/>
              <a:t>and  ions </a:t>
            </a:r>
            <a:r>
              <a:rPr lang="en-US" sz="2000" dirty="0"/>
              <a:t>are formed by exchange of energy during these </a:t>
            </a:r>
            <a:r>
              <a:rPr lang="en-US" sz="2000" dirty="0"/>
              <a:t> collisions between </a:t>
            </a:r>
          </a:p>
          <a:p>
            <a:pPr eaLnBrk="0" hangingPunct="0">
              <a:spcBef>
                <a:spcPct val="0"/>
              </a:spcBef>
              <a:buClrTx/>
              <a:buSzTx/>
              <a:buNone/>
            </a:pPr>
            <a:r>
              <a:rPr lang="en-US" sz="2000" dirty="0"/>
              <a:t>electron beam </a:t>
            </a:r>
            <a:r>
              <a:rPr lang="en-US" sz="2000" dirty="0"/>
              <a:t>and sample molecules</a:t>
            </a:r>
            <a:r>
              <a:rPr lang="en-US" sz="2000" dirty="0"/>
              <a:t>.</a:t>
            </a:r>
          </a:p>
          <a:p>
            <a:pPr eaLnBrk="0" hangingPunct="0">
              <a:spcBef>
                <a:spcPct val="0"/>
              </a:spcBef>
              <a:buClrTx/>
              <a:buSzTx/>
              <a:buFontTx/>
              <a:buNone/>
            </a:pPr>
            <a:endParaRPr lang="en-US" sz="2000" dirty="0"/>
          </a:p>
          <a:p>
            <a:pPr eaLnBrk="0" hangingPunct="0">
              <a:spcBef>
                <a:spcPct val="0"/>
              </a:spcBef>
              <a:buClrTx/>
              <a:buSzTx/>
              <a:buFontTx/>
              <a:buNone/>
            </a:pPr>
            <a:endParaRPr lang="en-US" sz="2000" dirty="0"/>
          </a:p>
          <a:p>
            <a:pPr eaLnBrk="0" hangingPunct="0">
              <a:spcBef>
                <a:spcPct val="0"/>
              </a:spcBef>
              <a:buClrTx/>
              <a:buSzTx/>
              <a:buFontTx/>
              <a:buNone/>
            </a:pPr>
            <a:endParaRPr lang="en-US" sz="2000" dirty="0"/>
          </a:p>
          <a:p>
            <a:pPr eaLnBrk="0" hangingPunct="0">
              <a:spcBef>
                <a:spcPct val="0"/>
              </a:spcBef>
              <a:buClrTx/>
              <a:buSzTx/>
              <a:buFontTx/>
              <a:buNone/>
            </a:pPr>
            <a:endParaRPr lang="en-US" sz="2000" dirty="0"/>
          </a:p>
          <a:p>
            <a:pPr>
              <a:buFont typeface="Wingdings" pitchFamily="2" charset="2"/>
              <a:buNone/>
            </a:pPr>
            <a:endParaRPr lang="en-US" sz="2000" dirty="0"/>
          </a:p>
        </p:txBody>
      </p:sp>
      <p:sp>
        <p:nvSpPr>
          <p:cNvPr id="6" name="Footer Placeholder 5"/>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9</a:t>
            </a:fld>
            <a:endParaRPr lang="en-US"/>
          </a:p>
        </p:txBody>
      </p:sp>
      <p:pic>
        <p:nvPicPr>
          <p:cNvPr id="13" name="Picture 4" descr="oxweb%20ei%20ion%201"/>
          <p:cNvPicPr>
            <a:picLocks noChangeAspect="1" noChangeArrowheads="1"/>
          </p:cNvPicPr>
          <p:nvPr/>
        </p:nvPicPr>
        <p:blipFill>
          <a:blip r:embed="rId2" cstate="print"/>
          <a:srcRect/>
          <a:stretch>
            <a:fillRect/>
          </a:stretch>
        </p:blipFill>
        <p:spPr bwMode="auto">
          <a:xfrm>
            <a:off x="1981200" y="2743200"/>
            <a:ext cx="8077200" cy="312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717</TotalTime>
  <Words>2190</Words>
  <Application>Microsoft Office PowerPoint</Application>
  <PresentationFormat>Widescreen</PresentationFormat>
  <Paragraphs>423</Paragraphs>
  <Slides>34</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SimSun</vt:lpstr>
      <vt:lpstr>Andalus</vt:lpstr>
      <vt:lpstr>Arial</vt:lpstr>
      <vt:lpstr>Calibri</vt:lpstr>
      <vt:lpstr>Calibri Light</vt:lpstr>
      <vt:lpstr>Tahoma</vt:lpstr>
      <vt:lpstr>Times New Roman</vt:lpstr>
      <vt:lpstr>Wingdings</vt:lpstr>
      <vt:lpstr>Office Theme</vt:lpstr>
      <vt:lpstr>MODERN PHARMACEUTICAL ANALYSIS</vt:lpstr>
      <vt:lpstr>Ionization Techniques In mass Spectroscopy </vt:lpstr>
      <vt:lpstr>PowerPoint Presentation</vt:lpstr>
      <vt:lpstr>PowerPoint Presentation</vt:lpstr>
      <vt:lpstr>components of mass spectrometer includes  </vt:lpstr>
      <vt:lpstr>PowerPoint Presentation</vt:lpstr>
      <vt:lpstr>PowerPoint Presentation</vt:lpstr>
      <vt:lpstr>PowerPoint Presentation</vt:lpstr>
      <vt:lpstr>PowerPoint Presentation</vt:lpstr>
      <vt:lpstr>PowerPoint Presentation</vt:lpstr>
      <vt:lpstr>PowerPoint Presentation</vt:lpstr>
      <vt:lpstr>Chemical Ionization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babu israel</dc:creator>
  <cp:lastModifiedBy>User</cp:lastModifiedBy>
  <cp:revision>13</cp:revision>
  <dcterms:created xsi:type="dcterms:W3CDTF">2006-08-16T00:00:00Z</dcterms:created>
  <dcterms:modified xsi:type="dcterms:W3CDTF">2024-09-13T10:30:02Z</dcterms:modified>
</cp:coreProperties>
</file>