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6"/>
  </p:notesMasterIdLst>
  <p:handoutMasterIdLst>
    <p:handoutMasterId r:id="rId27"/>
  </p:handoutMasterIdLst>
  <p:sldIdLst>
    <p:sldId id="263" r:id="rId2"/>
    <p:sldId id="262" r:id="rId3"/>
    <p:sldId id="266" r:id="rId4"/>
    <p:sldId id="265" r:id="rId5"/>
    <p:sldId id="267" r:id="rId6"/>
    <p:sldId id="268" r:id="rId7"/>
    <p:sldId id="270" r:id="rId8"/>
    <p:sldId id="271" r:id="rId9"/>
    <p:sldId id="272" r:id="rId10"/>
    <p:sldId id="273" r:id="rId11"/>
    <p:sldId id="274" r:id="rId12"/>
    <p:sldId id="275" r:id="rId13"/>
    <p:sldId id="276" r:id="rId14"/>
    <p:sldId id="277" r:id="rId15"/>
    <p:sldId id="287" r:id="rId16"/>
    <p:sldId id="278" r:id="rId17"/>
    <p:sldId id="279" r:id="rId18"/>
    <p:sldId id="280" r:id="rId19"/>
    <p:sldId id="282" r:id="rId20"/>
    <p:sldId id="283" r:id="rId21"/>
    <p:sldId id="284" r:id="rId22"/>
    <p:sldId id="285" r:id="rId23"/>
    <p:sldId id="286" r:id="rId24"/>
    <p:sldId id="269"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 xmlns:a16="http://schemas.microsoft.com/office/drawing/2014/main"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17-09-2024</a:t>
            </a:fld>
            <a:endParaRPr lang="en-IN"/>
          </a:p>
        </p:txBody>
      </p:sp>
      <p:sp>
        <p:nvSpPr>
          <p:cNvPr id="4" name="Footer Placeholder 3">
            <a:extLst>
              <a:ext uri="{FF2B5EF4-FFF2-40B4-BE49-F238E27FC236}">
                <a16:creationId xmlns="" xmlns:a16="http://schemas.microsoft.com/office/drawing/2014/main"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 xmlns:a16="http://schemas.microsoft.com/office/drawing/2014/main"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17-09-2024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3</a:t>
            </a:fld>
            <a:endParaRPr lang="en-IN"/>
          </a:p>
        </p:txBody>
      </p:sp>
    </p:spTree>
    <p:extLst>
      <p:ext uri="{BB962C8B-B14F-4D97-AF65-F5344CB8AC3E}">
        <p14:creationId xmlns:p14="http://schemas.microsoft.com/office/powerpoint/2010/main" val="3340672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0D56BE2-D638-4879-9ABF-9001BA781AF8}"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
        <p:nvSpPr>
          <p:cNvPr id="7" name="TextBox 6"/>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accent1">
                    <a:lumMod val="20000"/>
                    <a:lumOff val="80000"/>
                  </a:schemeClr>
                </a:solidFill>
                <a:latin typeface="Times New Roman" panose="02020603050405020304" pitchFamily="18" charset="0"/>
                <a:cs typeface="Times New Roman" panose="02020603050405020304" pitchFamily="18" charset="0"/>
              </a:rPr>
              <a:t>RESEARCH DOCTOR PHARMA </a:t>
            </a:r>
            <a:endParaRPr lang="en-US" sz="4800" b="1" dirty="0">
              <a:solidFill>
                <a:schemeClr val="accent1">
                  <a:lumMod val="20000"/>
                  <a:lumOff val="8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058144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8E417A-1002-4E7A-8A5F-AD6F6C92C77B}"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B0E843-6594-433B-8854-4833FA894FBE}"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7E9BEE-7AB8-4770-BE72-FDF55D882558}"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B60AFE-3AB3-472E-AF54-001E2BD5CEA2}"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125A862-A705-495E-B0A7-6607EEAFB839}"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130577-5133-4B8E-A3DE-79995B5FB2AB}" type="datetime1">
              <a:rPr lang="en-IN" smtClean="0"/>
              <a:t>17-09-2024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932BFD-46A3-43BD-BFBA-F25FD228F210}" type="datetime1">
              <a:rPr lang="en-IN" smtClean="0"/>
              <a:t>17-09-2024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BAE86B-972F-4E76-ADD9-F09F2DDFAC54}" type="datetime1">
              <a:rPr lang="en-IN" smtClean="0"/>
              <a:t>17-09-2024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61FD7F9-F91F-48DC-ADDE-E4D129AD56CC}"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D3311C-5046-4F3B-9B59-D52ACE497AA6}"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2A0C35-A607-4C46-BE0A-F4F0B53FA965}" type="datetime1">
              <a:rPr lang="en-IN" smtClean="0"/>
              <a:t>17-09-2024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r>
              <a:rPr lang="en-US" sz="4800" b="1" dirty="0" smtClean="0">
                <a:solidFill>
                  <a:schemeClr val="bg2"/>
                </a:solidFill>
                <a:latin typeface="Times New Roman" panose="02020603050405020304" pitchFamily="18" charset="0"/>
                <a:cs typeface="Times New Roman" panose="02020603050405020304" pitchFamily="18" charset="0"/>
              </a:rPr>
              <a:t>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schemeClr val="tx1"/>
                </a:solidFill>
                <a:latin typeface="Times New Roman" panose="02020603050405020304" pitchFamily="18" charset="0"/>
                <a:cs typeface="Times New Roman" panose="02020603050405020304" pitchFamily="18" charset="0"/>
              </a:rPr>
              <a:t>16-07-2020</a:t>
            </a: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 xmlns:a16="http://schemas.microsoft.com/office/drawing/2014/main" id="{D8957920-506D-4F31-9CB9-011BD525C6C5}"/>
              </a:ext>
            </a:extLst>
          </p:cNvPr>
          <p:cNvSpPr txBox="1"/>
          <p:nvPr/>
        </p:nvSpPr>
        <p:spPr>
          <a:xfrm>
            <a:off x="1883600" y="802696"/>
            <a:ext cx="7848600" cy="707886"/>
          </a:xfrm>
          <a:prstGeom prst="rect">
            <a:avLst/>
          </a:prstGeom>
          <a:noFill/>
        </p:spPr>
        <p:txBody>
          <a:bodyPr wrap="square" rtlCol="0">
            <a:spAutoFit/>
          </a:bodyPr>
          <a:lstStyle/>
          <a:p>
            <a:pPr algn="ctr"/>
            <a:r>
              <a:rPr lang="en-IN" sz="4000" b="1" u="sng" dirty="0">
                <a:latin typeface="Times New Roman" panose="02020603050405020304" pitchFamily="18" charset="0"/>
                <a:cs typeface="Times New Roman" panose="02020603050405020304" pitchFamily="18" charset="0"/>
              </a:rPr>
              <a:t>MEDICINAL CHEMISTRY-III</a:t>
            </a:r>
            <a:endParaRPr lang="en-IN" sz="2800" b="1" u="sng"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 xmlns:a16="http://schemas.microsoft.com/office/drawing/2014/main" id="{E5D32C6D-EED6-45D3-B2F4-4A294908127E}"/>
              </a:ext>
            </a:extLst>
          </p:cNvPr>
          <p:cNvSpPr txBox="1"/>
          <p:nvPr/>
        </p:nvSpPr>
        <p:spPr>
          <a:xfrm>
            <a:off x="363893" y="2836214"/>
            <a:ext cx="11234186" cy="2123658"/>
          </a:xfrm>
          <a:prstGeom prst="rect">
            <a:avLst/>
          </a:prstGeom>
          <a:noFill/>
        </p:spPr>
        <p:txBody>
          <a:bodyPr wrap="square" rtlCol="0">
            <a:spAutoFit/>
          </a:bodyPr>
          <a:lstStyle/>
          <a:p>
            <a:pPr algn="ctr"/>
            <a:r>
              <a:rPr lang="en-IN" sz="4400" b="1" u="sng" dirty="0">
                <a:latin typeface="Times New Roman" panose="02020603050405020304" pitchFamily="18" charset="0"/>
                <a:cs typeface="Times New Roman" panose="02020603050405020304" pitchFamily="18" charset="0"/>
              </a:rPr>
              <a:t>INTRODUCTION, DRUG DESIGN AND QSAR AND COMBONATORIAL CHEMISTRY</a:t>
            </a:r>
            <a:endParaRPr lang="en-IN" sz="3600" u="sng"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3" y="-12879"/>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prstClr val="black"/>
                </a:solidFill>
                <a:latin typeface="Times New Roman" panose="02020603050405020304" pitchFamily="18" charset="0"/>
                <a:cs typeface="Times New Roman" panose="02020603050405020304" pitchFamily="18" charset="0"/>
              </a:rPr>
              <a:t>16-07-2020</a:t>
            </a:r>
          </a:p>
          <a:p>
            <a:endParaRPr lang="en-IN" b="1" dirty="0">
              <a:solidFill>
                <a:prstClr val="black"/>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prstClr val="black"/>
                </a:solidFill>
                <a:latin typeface="Times New Roman" panose="02020603050405020304" pitchFamily="18" charset="0"/>
                <a:cs typeface="Times New Roman" panose="02020603050405020304" pitchFamily="18" charset="0"/>
              </a:rPr>
              <a:pPr algn="ctr"/>
              <a:t>10</a:t>
            </a:fld>
            <a:endParaRPr lang="en-IN" sz="1600" b="1" dirty="0">
              <a:solidFill>
                <a:prstClr val="black"/>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206062"/>
            <a:ext cx="10515600" cy="47090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buAutoNum type="romanLcParenR"/>
            </a:pPr>
            <a:r>
              <a:rPr lang="en-IN" sz="2000" b="1" dirty="0">
                <a:latin typeface="Times New Roman" panose="02020603050405020304" pitchFamily="18" charset="0"/>
                <a:cs typeface="Times New Roman" panose="02020603050405020304" pitchFamily="18" charset="0"/>
              </a:rPr>
              <a:t>HANSCH ANALYSIS:</a:t>
            </a: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875763" y="787781"/>
            <a:ext cx="10811412" cy="54971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en-IN" sz="1600" dirty="0">
              <a:solidFill>
                <a:prstClr val="black"/>
              </a:solidFill>
              <a:latin typeface="Times New Roman" pitchFamily="18" charset="0"/>
              <a:cs typeface="Times New Roman" pitchFamily="18" charset="0"/>
            </a:endParaRPr>
          </a:p>
          <a:p>
            <a:pPr marL="285750" indent="-285750" algn="just">
              <a:buFont typeface="Wingdings" panose="05000000000000000000" pitchFamily="2" charset="2"/>
              <a:buChar char="§"/>
            </a:pPr>
            <a:r>
              <a:rPr lang="en-IN" sz="1600" dirty="0"/>
              <a:t> </a:t>
            </a:r>
            <a:r>
              <a:rPr lang="en-IN" sz="1600" dirty="0">
                <a:latin typeface="Times New Roman" panose="02020603050405020304" pitchFamily="18" charset="0"/>
                <a:cs typeface="Times New Roman" panose="02020603050405020304" pitchFamily="18" charset="0"/>
              </a:rPr>
              <a:t>If the hydrophobicity values are limited to a small range, then the  </a:t>
            </a:r>
          </a:p>
          <a:p>
            <a:pPr algn="just"/>
            <a:r>
              <a:rPr lang="en-IN" sz="1600" dirty="0">
                <a:latin typeface="Times New Roman" panose="02020603050405020304" pitchFamily="18" charset="0"/>
                <a:cs typeface="Times New Roman" panose="02020603050405020304" pitchFamily="18" charset="0"/>
              </a:rPr>
              <a:t>   equation will be Linear as follows:</a:t>
            </a:r>
          </a:p>
          <a:p>
            <a:pPr algn="just"/>
            <a:endParaRPr lang="en-IN" sz="1600" dirty="0">
              <a:latin typeface="Times New Roman" panose="02020603050405020304" pitchFamily="18" charset="0"/>
              <a:cs typeface="Times New Roman" panose="02020603050405020304" pitchFamily="18" charset="0"/>
            </a:endParaRPr>
          </a:p>
          <a:p>
            <a:pPr algn="just"/>
            <a:r>
              <a:rPr lang="en-IN" sz="1600" dirty="0">
                <a:latin typeface="Times New Roman" panose="02020603050405020304" pitchFamily="18" charset="0"/>
                <a:cs typeface="Times New Roman" panose="02020603050405020304" pitchFamily="18" charset="0"/>
              </a:rPr>
              <a:t>   log (1/c) = k</a:t>
            </a:r>
            <a:r>
              <a:rPr lang="en-IN" sz="1100" dirty="0">
                <a:latin typeface="Times New Roman" panose="02020603050405020304" pitchFamily="18" charset="0"/>
                <a:cs typeface="Times New Roman" panose="02020603050405020304" pitchFamily="18" charset="0"/>
              </a:rPr>
              <a:t>1</a:t>
            </a:r>
            <a:r>
              <a:rPr lang="en-IN" sz="1600" dirty="0">
                <a:latin typeface="Times New Roman" panose="02020603050405020304" pitchFamily="18" charset="0"/>
                <a:cs typeface="Times New Roman" panose="02020603050405020304" pitchFamily="18" charset="0"/>
              </a:rPr>
              <a:t> log p + k</a:t>
            </a:r>
            <a:r>
              <a:rPr lang="en-IN" sz="1100" dirty="0">
                <a:latin typeface="Times New Roman" panose="02020603050405020304" pitchFamily="18" charset="0"/>
                <a:cs typeface="Times New Roman" panose="02020603050405020304" pitchFamily="18" charset="0"/>
              </a:rPr>
              <a:t>2 </a:t>
            </a:r>
            <a:r>
              <a:rPr lang="en-IN" sz="1100" dirty="0">
                <a:latin typeface="Times New Roman" panose="02020603050405020304" pitchFamily="18" charset="0"/>
                <a:cs typeface="Times New Roman" panose="02020603050405020304" pitchFamily="18" charset="0"/>
                <a:sym typeface="Symbol" panose="05050102010706020507" pitchFamily="18" charset="2"/>
              </a:rPr>
              <a:t></a:t>
            </a:r>
            <a:r>
              <a:rPr lang="en-IN" sz="1100" dirty="0">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 +k</a:t>
            </a:r>
            <a:r>
              <a:rPr lang="en-IN" sz="1100" dirty="0">
                <a:latin typeface="Times New Roman" panose="02020603050405020304" pitchFamily="18" charset="0"/>
                <a:cs typeface="Times New Roman" panose="02020603050405020304" pitchFamily="18" charset="0"/>
              </a:rPr>
              <a:t>3</a:t>
            </a:r>
            <a:r>
              <a:rPr lang="en-IN" sz="1600" dirty="0">
                <a:latin typeface="Times New Roman" panose="02020603050405020304" pitchFamily="18" charset="0"/>
                <a:cs typeface="Times New Roman" panose="02020603050405020304" pitchFamily="18" charset="0"/>
              </a:rPr>
              <a:t> E</a:t>
            </a:r>
            <a:r>
              <a:rPr lang="en-IN" sz="1100" dirty="0">
                <a:latin typeface="Times New Roman" panose="02020603050405020304" pitchFamily="18" charset="0"/>
                <a:cs typeface="Times New Roman" panose="02020603050405020304" pitchFamily="18" charset="0"/>
              </a:rPr>
              <a:t>3</a:t>
            </a:r>
            <a:r>
              <a:rPr lang="en-IN" sz="1600" dirty="0">
                <a:latin typeface="Times New Roman" panose="02020603050405020304" pitchFamily="18" charset="0"/>
                <a:cs typeface="Times New Roman" panose="02020603050405020304" pitchFamily="18" charset="0"/>
              </a:rPr>
              <a:t>+k</a:t>
            </a:r>
            <a:r>
              <a:rPr lang="en-IN" sz="1100" dirty="0">
                <a:latin typeface="Times New Roman" panose="02020603050405020304" pitchFamily="18" charset="0"/>
                <a:cs typeface="Times New Roman" panose="02020603050405020304" pitchFamily="18" charset="0"/>
              </a:rPr>
              <a:t>4</a:t>
            </a:r>
          </a:p>
          <a:p>
            <a:pPr algn="just"/>
            <a:endParaRPr lang="en-IN" sz="1100" dirty="0">
              <a:latin typeface="Times New Roman" panose="02020603050405020304" pitchFamily="18" charset="0"/>
              <a:cs typeface="Times New Roman" panose="02020603050405020304" pitchFamily="18" charset="0"/>
            </a:endParaRPr>
          </a:p>
          <a:p>
            <a:pPr algn="just"/>
            <a:r>
              <a:rPr lang="en-IN" sz="1100" dirty="0">
                <a:latin typeface="Times New Roman" panose="02020603050405020304" pitchFamily="18" charset="0"/>
                <a:cs typeface="Times New Roman" panose="02020603050405020304" pitchFamily="18" charset="0"/>
              </a:rPr>
              <a:t>   Where </a:t>
            </a:r>
            <a:r>
              <a:rPr lang="en-IN" sz="1100" b="1" dirty="0">
                <a:latin typeface="Times New Roman" panose="02020603050405020304" pitchFamily="18" charset="0"/>
                <a:cs typeface="Times New Roman" panose="02020603050405020304" pitchFamily="18" charset="0"/>
              </a:rPr>
              <a:t>k</a:t>
            </a:r>
            <a:r>
              <a:rPr lang="en-IN" sz="900" b="1" dirty="0">
                <a:latin typeface="Times New Roman" panose="02020603050405020304" pitchFamily="18" charset="0"/>
                <a:cs typeface="Times New Roman" panose="02020603050405020304" pitchFamily="18" charset="0"/>
              </a:rPr>
              <a:t>1</a:t>
            </a:r>
            <a:r>
              <a:rPr lang="en-IN" sz="1100" b="1" dirty="0">
                <a:latin typeface="Times New Roman" panose="02020603050405020304" pitchFamily="18" charset="0"/>
                <a:cs typeface="Times New Roman" panose="02020603050405020304" pitchFamily="18" charset="0"/>
              </a:rPr>
              <a:t> , k</a:t>
            </a:r>
            <a:r>
              <a:rPr lang="en-IN" sz="900" b="1" dirty="0">
                <a:latin typeface="Times New Roman" panose="02020603050405020304" pitchFamily="18" charset="0"/>
                <a:cs typeface="Times New Roman" panose="02020603050405020304" pitchFamily="18" charset="0"/>
              </a:rPr>
              <a:t>2, </a:t>
            </a:r>
            <a:r>
              <a:rPr lang="en-IN" sz="1100" b="1" dirty="0">
                <a:latin typeface="Times New Roman" panose="02020603050405020304" pitchFamily="18" charset="0"/>
                <a:cs typeface="Times New Roman" panose="02020603050405020304" pitchFamily="18" charset="0"/>
              </a:rPr>
              <a:t>k</a:t>
            </a:r>
            <a:r>
              <a:rPr lang="en-IN" sz="900" b="1" dirty="0">
                <a:latin typeface="Times New Roman" panose="02020603050405020304" pitchFamily="18" charset="0"/>
                <a:cs typeface="Times New Roman" panose="02020603050405020304" pitchFamily="18" charset="0"/>
              </a:rPr>
              <a:t>3 </a:t>
            </a:r>
            <a:r>
              <a:rPr lang="en-IN" sz="1100" b="1" dirty="0">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are constant obtained by least square procedure,</a:t>
            </a:r>
          </a:p>
          <a:p>
            <a:pPr algn="just"/>
            <a:r>
              <a:rPr lang="en-IN" sz="1100" dirty="0">
                <a:latin typeface="Times New Roman" panose="02020603050405020304" pitchFamily="18" charset="0"/>
                <a:cs typeface="Times New Roman" panose="02020603050405020304" pitchFamily="18" charset="0"/>
              </a:rPr>
              <a:t>   </a:t>
            </a:r>
            <a:r>
              <a:rPr lang="en-IN" sz="1100" b="1" dirty="0">
                <a:latin typeface="Times New Roman" panose="02020603050405020304" pitchFamily="18" charset="0"/>
                <a:cs typeface="Times New Roman" panose="02020603050405020304" pitchFamily="18" charset="0"/>
              </a:rPr>
              <a:t>C</a:t>
            </a:r>
            <a:r>
              <a:rPr lang="en-IN" sz="1100" dirty="0">
                <a:latin typeface="Times New Roman" panose="02020603050405020304" pitchFamily="18" charset="0"/>
                <a:cs typeface="Times New Roman" panose="02020603050405020304" pitchFamily="18" charset="0"/>
              </a:rPr>
              <a:t> is a </a:t>
            </a:r>
            <a:r>
              <a:rPr lang="en-IN" sz="1600" dirty="0">
                <a:latin typeface="Times New Roman" panose="02020603050405020304" pitchFamily="18" charset="0"/>
                <a:cs typeface="Times New Roman" panose="02020603050405020304" pitchFamily="18" charset="0"/>
              </a:rPr>
              <a:t>molar constant that produce certain biological action</a:t>
            </a:r>
          </a:p>
          <a:p>
            <a:pPr algn="just"/>
            <a:endParaRPr lang="en-IN" sz="1600" b="1" dirty="0">
              <a:solidFill>
                <a:prstClr val="black"/>
              </a:solidFill>
              <a:latin typeface="Times New Roman" pitchFamily="18" charset="0"/>
              <a:cs typeface="Times New Roman" pitchFamily="18" charset="0"/>
            </a:endParaRPr>
          </a:p>
          <a:p>
            <a:pPr marL="285750" indent="-285750" algn="just">
              <a:buFont typeface="Wingdings" panose="05000000000000000000" pitchFamily="2" charset="2"/>
              <a:buChar char="§"/>
            </a:pPr>
            <a:r>
              <a:rPr lang="en-IN" sz="1600" dirty="0">
                <a:latin typeface="Times New Roman" panose="02020603050405020304" pitchFamily="18" charset="0"/>
                <a:cs typeface="Times New Roman" panose="02020603050405020304" pitchFamily="18" charset="0"/>
              </a:rPr>
              <a:t>The molecule which is too hydrophilic or too lipophilic will not be able to cross the lipophilic or hydrophilic barriers respectively. There fore the p values are spread over a large range, then the equation  will be parabolic and given as:</a:t>
            </a:r>
          </a:p>
          <a:p>
            <a:pPr algn="just"/>
            <a:endParaRPr lang="en-IN" sz="1600" dirty="0">
              <a:latin typeface="Times New Roman" panose="02020603050405020304" pitchFamily="18" charset="0"/>
              <a:cs typeface="Times New Roman" panose="02020603050405020304" pitchFamily="18" charset="0"/>
            </a:endParaRPr>
          </a:p>
          <a:p>
            <a:pPr algn="just"/>
            <a:r>
              <a:rPr lang="en-IN" sz="1600" dirty="0">
                <a:latin typeface="Times New Roman" panose="02020603050405020304" pitchFamily="18" charset="0"/>
                <a:cs typeface="Times New Roman" panose="02020603050405020304" pitchFamily="18" charset="0"/>
              </a:rPr>
              <a:t>   Log (1/c) = -k (log p)</a:t>
            </a:r>
            <a:r>
              <a:rPr lang="en-IN" sz="1100" dirty="0">
                <a:latin typeface="Times New Roman" panose="02020603050405020304" pitchFamily="18" charset="0"/>
                <a:cs typeface="Times New Roman" panose="02020603050405020304" pitchFamily="18" charset="0"/>
              </a:rPr>
              <a:t>2</a:t>
            </a:r>
            <a:r>
              <a:rPr lang="en-IN" sz="1600" dirty="0">
                <a:latin typeface="Times New Roman" panose="02020603050405020304" pitchFamily="18" charset="0"/>
                <a:cs typeface="Times New Roman" panose="02020603050405020304" pitchFamily="18" charset="0"/>
              </a:rPr>
              <a:t> + k</a:t>
            </a:r>
            <a:r>
              <a:rPr lang="en-IN" sz="1100" dirty="0">
                <a:latin typeface="Times New Roman" panose="02020603050405020304" pitchFamily="18" charset="0"/>
                <a:cs typeface="Times New Roman" panose="02020603050405020304" pitchFamily="18" charset="0"/>
              </a:rPr>
              <a:t>2 </a:t>
            </a:r>
            <a:r>
              <a:rPr lang="en-IN" sz="1600" dirty="0">
                <a:latin typeface="Times New Roman" panose="02020603050405020304" pitchFamily="18" charset="0"/>
                <a:cs typeface="Times New Roman" panose="02020603050405020304" pitchFamily="18" charset="0"/>
                <a:sym typeface="Symbol" panose="05050102010706020507" pitchFamily="18" charset="2"/>
              </a:rPr>
              <a:t>log p </a:t>
            </a:r>
            <a:r>
              <a:rPr lang="en-IN" sz="1600" dirty="0">
                <a:latin typeface="Times New Roman" panose="02020603050405020304" pitchFamily="18" charset="0"/>
                <a:cs typeface="Times New Roman" panose="02020603050405020304" pitchFamily="18" charset="0"/>
              </a:rPr>
              <a:t>+k</a:t>
            </a:r>
            <a:r>
              <a:rPr lang="en-IN" sz="1100" dirty="0">
                <a:latin typeface="Times New Roman" panose="02020603050405020304" pitchFamily="18" charset="0"/>
                <a:cs typeface="Times New Roman" panose="02020603050405020304" pitchFamily="18" charset="0"/>
              </a:rPr>
              <a:t>3</a:t>
            </a:r>
            <a:r>
              <a:rPr lang="en-IN" sz="1600" dirty="0">
                <a:latin typeface="Times New Roman" panose="02020603050405020304" pitchFamily="18" charset="0"/>
                <a:cs typeface="Times New Roman" panose="02020603050405020304" pitchFamily="18" charset="0"/>
                <a:sym typeface="Symbol" panose="05050102010706020507" pitchFamily="18" charset="2"/>
              </a:rPr>
              <a:t> </a:t>
            </a:r>
            <a:r>
              <a:rPr lang="en-IN" sz="1600" dirty="0">
                <a:latin typeface="Times New Roman" panose="02020603050405020304" pitchFamily="18" charset="0"/>
                <a:cs typeface="Times New Roman" panose="02020603050405020304" pitchFamily="18" charset="0"/>
              </a:rPr>
              <a:t> +k</a:t>
            </a:r>
            <a:r>
              <a:rPr lang="en-IN" sz="1100" dirty="0">
                <a:latin typeface="Times New Roman" panose="02020603050405020304" pitchFamily="18" charset="0"/>
                <a:cs typeface="Times New Roman" panose="02020603050405020304" pitchFamily="18" charset="0"/>
              </a:rPr>
              <a:t>4</a:t>
            </a:r>
            <a:r>
              <a:rPr lang="en-IN" sz="1600" dirty="0">
                <a:latin typeface="Times New Roman" panose="02020603050405020304" pitchFamily="18" charset="0"/>
                <a:cs typeface="Times New Roman" panose="02020603050405020304" pitchFamily="18" charset="0"/>
                <a:sym typeface="Symbol" panose="05050102010706020507" pitchFamily="18" charset="2"/>
              </a:rPr>
              <a:t></a:t>
            </a:r>
            <a:r>
              <a:rPr lang="en-IN" sz="1100" dirty="0">
                <a:latin typeface="Times New Roman" panose="02020603050405020304" pitchFamily="18" charset="0"/>
                <a:cs typeface="Times New Roman" panose="02020603050405020304" pitchFamily="18" charset="0"/>
                <a:sym typeface="Symbol" panose="05050102010706020507" pitchFamily="18" charset="2"/>
              </a:rPr>
              <a:t>s</a:t>
            </a:r>
            <a:r>
              <a:rPr lang="en-IN" sz="1600" dirty="0">
                <a:latin typeface="Times New Roman" panose="02020603050405020304" pitchFamily="18" charset="0"/>
                <a:cs typeface="Times New Roman" panose="02020603050405020304" pitchFamily="18" charset="0"/>
                <a:sym typeface="Symbol" panose="05050102010706020507" pitchFamily="18" charset="2"/>
              </a:rPr>
              <a:t> + k</a:t>
            </a:r>
            <a:r>
              <a:rPr lang="en-IN" sz="1100" dirty="0">
                <a:latin typeface="Times New Roman" panose="02020603050405020304" pitchFamily="18" charset="0"/>
                <a:cs typeface="Times New Roman" panose="02020603050405020304" pitchFamily="18" charset="0"/>
                <a:sym typeface="Symbol" panose="05050102010706020507" pitchFamily="18" charset="2"/>
              </a:rPr>
              <a:t>5</a:t>
            </a:r>
          </a:p>
          <a:p>
            <a:pPr algn="just"/>
            <a:endParaRPr lang="en-IN" sz="1100" dirty="0">
              <a:latin typeface="Times New Roman" panose="02020603050405020304" pitchFamily="18" charset="0"/>
              <a:cs typeface="Times New Roman" panose="02020603050405020304" pitchFamily="18" charset="0"/>
              <a:sym typeface="Symbol" panose="05050102010706020507" pitchFamily="18" charset="2"/>
            </a:endParaRPr>
          </a:p>
          <a:p>
            <a:pPr algn="just"/>
            <a:r>
              <a:rPr lang="en-IN" sz="1600" dirty="0">
                <a:latin typeface="Times New Roman" panose="02020603050405020304" pitchFamily="18" charset="0"/>
                <a:cs typeface="Times New Roman" panose="02020603050405020304" pitchFamily="18" charset="0"/>
                <a:sym typeface="Symbol" panose="05050102010706020507" pitchFamily="18" charset="2"/>
              </a:rPr>
              <a:t>   The constant K</a:t>
            </a:r>
            <a:r>
              <a:rPr lang="en-IN" sz="1100" dirty="0">
                <a:latin typeface="Times New Roman" panose="02020603050405020304" pitchFamily="18" charset="0"/>
                <a:cs typeface="Times New Roman" panose="02020603050405020304" pitchFamily="18" charset="0"/>
                <a:sym typeface="Symbol" panose="05050102010706020507" pitchFamily="18" charset="2"/>
              </a:rPr>
              <a:t>1</a:t>
            </a:r>
            <a:r>
              <a:rPr lang="en-IN" sz="1600" dirty="0">
                <a:latin typeface="Times New Roman" panose="02020603050405020304" pitchFamily="18" charset="0"/>
                <a:cs typeface="Times New Roman" panose="02020603050405020304" pitchFamily="18" charset="0"/>
                <a:sym typeface="Symbol" panose="05050102010706020507" pitchFamily="18" charset="2"/>
              </a:rPr>
              <a:t>=K</a:t>
            </a:r>
            <a:r>
              <a:rPr lang="en-IN" sz="1100" dirty="0">
                <a:latin typeface="Times New Roman" panose="02020603050405020304" pitchFamily="18" charset="0"/>
                <a:cs typeface="Times New Roman" panose="02020603050405020304" pitchFamily="18" charset="0"/>
                <a:sym typeface="Symbol" panose="05050102010706020507" pitchFamily="18" charset="2"/>
              </a:rPr>
              <a:t>5</a:t>
            </a:r>
            <a:r>
              <a:rPr lang="en-IN" sz="1600" dirty="0">
                <a:latin typeface="Times New Roman" panose="02020603050405020304" pitchFamily="18" charset="0"/>
                <a:cs typeface="Times New Roman" panose="02020603050405020304" pitchFamily="18" charset="0"/>
                <a:sym typeface="Symbol" panose="05050102010706020507" pitchFamily="18" charset="2"/>
              </a:rPr>
              <a:t> are obtained by least square method</a:t>
            </a:r>
          </a:p>
          <a:p>
            <a:endParaRPr lang="en-IN" sz="1600" dirty="0">
              <a:solidFill>
                <a:prstClr val="black"/>
              </a:solidFill>
              <a:latin typeface="Times New Roman" pitchFamily="18" charset="0"/>
              <a:cs typeface="Times New Roman" pitchFamily="18" charset="0"/>
            </a:endParaRPr>
          </a:p>
          <a:p>
            <a:endParaRPr lang="en-IN" sz="1400" dirty="0">
              <a:solidFill>
                <a:prstClr val="black"/>
              </a:solidFill>
              <a:latin typeface="Times New Roman" panose="02020603050405020304" pitchFamily="18" charset="0"/>
              <a:cs typeface="Times New Roman" panose="02020603050405020304" pitchFamily="18" charset="0"/>
            </a:endParaRP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10</a:t>
            </a:fld>
            <a:endParaRPr lang="en-IN"/>
          </a:p>
        </p:txBody>
      </p:sp>
    </p:spTree>
    <p:extLst>
      <p:ext uri="{BB962C8B-B14F-4D97-AF65-F5344CB8AC3E}">
        <p14:creationId xmlns:p14="http://schemas.microsoft.com/office/powerpoint/2010/main" val="30307644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prstClr val="black"/>
                </a:solidFill>
                <a:latin typeface="Times New Roman" panose="02020603050405020304" pitchFamily="18" charset="0"/>
                <a:cs typeface="Times New Roman" panose="02020603050405020304" pitchFamily="18" charset="0"/>
              </a:rPr>
              <a:t>16-07-2020</a:t>
            </a:r>
          </a:p>
          <a:p>
            <a:endParaRPr lang="en-IN" b="1" dirty="0">
              <a:solidFill>
                <a:prstClr val="black"/>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prstClr val="black"/>
                </a:solidFill>
                <a:latin typeface="Times New Roman" panose="02020603050405020304" pitchFamily="18" charset="0"/>
                <a:cs typeface="Times New Roman" panose="02020603050405020304" pitchFamily="18" charset="0"/>
              </a:rPr>
              <a:pPr algn="ctr"/>
              <a:t>11</a:t>
            </a:fld>
            <a:endParaRPr lang="en-IN" sz="1600" b="1" dirty="0">
              <a:solidFill>
                <a:prstClr val="black"/>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206062"/>
            <a:ext cx="10515600" cy="47090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2000" b="1" dirty="0">
                <a:latin typeface="Times New Roman" panose="02020603050405020304" pitchFamily="18" charset="0"/>
                <a:cs typeface="Times New Roman" panose="02020603050405020304" pitchFamily="18" charset="0"/>
              </a:rPr>
              <a:t>APPLICATIONS OF HANSCH ANALYSIS:</a:t>
            </a: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875763" y="787781"/>
            <a:ext cx="10811412" cy="54971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en-IN" sz="1600" dirty="0">
              <a:solidFill>
                <a:prstClr val="black"/>
              </a:solidFill>
              <a:latin typeface="Times New Roman" pitchFamily="18" charset="0"/>
              <a:cs typeface="Times New Roman" pitchFamily="18" charset="0"/>
            </a:endParaRPr>
          </a:p>
          <a:p>
            <a:pPr marL="285750" indent="-285750" algn="just">
              <a:buFont typeface="Wingdings" panose="05000000000000000000" pitchFamily="2" charset="2"/>
              <a:buChar char="Ø"/>
            </a:pPr>
            <a:r>
              <a:rPr lang="en-GB" sz="1600" dirty="0"/>
              <a:t>Used to predict the activity of an as yet </a:t>
            </a:r>
            <a:r>
              <a:rPr lang="en-GB" sz="1600" dirty="0" err="1"/>
              <a:t>unsynthesized</a:t>
            </a:r>
            <a:r>
              <a:rPr lang="en-GB" sz="1600" dirty="0"/>
              <a:t> compound.</a:t>
            </a:r>
          </a:p>
          <a:p>
            <a:pPr algn="just"/>
            <a:endParaRPr lang="en-GB" sz="1600" dirty="0"/>
          </a:p>
          <a:p>
            <a:pPr marL="285750" indent="-285750" algn="just">
              <a:buFont typeface="Wingdings" panose="05000000000000000000" pitchFamily="2" charset="2"/>
              <a:buChar char="Ø"/>
            </a:pPr>
            <a:r>
              <a:rPr lang="en-GB" sz="1600" dirty="0"/>
              <a:t>Used to give an indication of the importance of the influence of parameters on the mechanism by which a drug acts.</a:t>
            </a:r>
          </a:p>
          <a:p>
            <a:pPr algn="just"/>
            <a:endParaRPr lang="en-GB" sz="1600" dirty="0"/>
          </a:p>
          <a:p>
            <a:pPr marL="285750" indent="-285750" algn="just">
              <a:buFont typeface="Wingdings" panose="05000000000000000000" pitchFamily="2" charset="2"/>
              <a:buChar char="Ø"/>
            </a:pPr>
            <a:r>
              <a:rPr lang="en-GB" sz="1600" dirty="0"/>
              <a:t>Applied to various problems in order to correlate the biological activity with chemical structure.</a:t>
            </a:r>
          </a:p>
          <a:p>
            <a:pPr algn="just"/>
            <a:endParaRPr lang="en-GB" sz="1600" dirty="0"/>
          </a:p>
          <a:p>
            <a:pPr marL="285750" indent="-285750" algn="just">
              <a:buFont typeface="Wingdings" panose="05000000000000000000" pitchFamily="2" charset="2"/>
              <a:buChar char="Ø"/>
            </a:pPr>
            <a:r>
              <a:rPr lang="en-GB" sz="1600" dirty="0" err="1"/>
              <a:t>Hansch</a:t>
            </a:r>
            <a:r>
              <a:rPr lang="en-GB" sz="1600" dirty="0"/>
              <a:t> analysis serves as guide in future testing and synthesis of new compound and to play roles of hydrophobic, electronic</a:t>
            </a:r>
          </a:p>
          <a:p>
            <a:pPr algn="just"/>
            <a:r>
              <a:rPr lang="en-GB" sz="1600" dirty="0"/>
              <a:t>      and </a:t>
            </a:r>
            <a:r>
              <a:rPr lang="en-GB" sz="1600" dirty="0" err="1"/>
              <a:t>stericfactors</a:t>
            </a:r>
            <a:r>
              <a:rPr lang="en-GB" sz="1600" dirty="0"/>
              <a:t> in drug receptor interaction.</a:t>
            </a:r>
            <a:endParaRPr lang="en-IN" sz="1600" dirty="0"/>
          </a:p>
          <a:p>
            <a:pPr algn="just"/>
            <a:endParaRPr lang="en-IN" sz="1600" dirty="0">
              <a:solidFill>
                <a:prstClr val="black"/>
              </a:solidFill>
              <a:latin typeface="Times New Roman" pitchFamily="18" charset="0"/>
              <a:cs typeface="Times New Roman" pitchFamily="18" charset="0"/>
            </a:endParaRPr>
          </a:p>
          <a:p>
            <a:endParaRPr lang="en-IN" sz="1400" dirty="0">
              <a:solidFill>
                <a:prstClr val="black"/>
              </a:solidFill>
              <a:latin typeface="Times New Roman" panose="02020603050405020304" pitchFamily="18" charset="0"/>
              <a:cs typeface="Times New Roman" panose="02020603050405020304" pitchFamily="18" charset="0"/>
            </a:endParaRP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11</a:t>
            </a:fld>
            <a:endParaRPr lang="en-IN"/>
          </a:p>
        </p:txBody>
      </p:sp>
    </p:spTree>
    <p:extLst>
      <p:ext uri="{BB962C8B-B14F-4D97-AF65-F5344CB8AC3E}">
        <p14:creationId xmlns:p14="http://schemas.microsoft.com/office/powerpoint/2010/main" val="243712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prstClr val="black"/>
                </a:solidFill>
                <a:latin typeface="Times New Roman" panose="02020603050405020304" pitchFamily="18" charset="0"/>
                <a:cs typeface="Times New Roman" panose="02020603050405020304" pitchFamily="18" charset="0"/>
              </a:rPr>
              <a:t>16-07-2020</a:t>
            </a:r>
          </a:p>
          <a:p>
            <a:endParaRPr lang="en-IN" b="1" dirty="0">
              <a:solidFill>
                <a:prstClr val="black"/>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prstClr val="black"/>
                </a:solidFill>
                <a:latin typeface="Times New Roman" panose="02020603050405020304" pitchFamily="18" charset="0"/>
                <a:cs typeface="Times New Roman" panose="02020603050405020304" pitchFamily="18" charset="0"/>
              </a:rPr>
              <a:pPr algn="ctr"/>
              <a:t>12</a:t>
            </a:fld>
            <a:endParaRPr lang="en-IN" sz="1600" b="1" dirty="0">
              <a:solidFill>
                <a:prstClr val="black"/>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206062"/>
            <a:ext cx="10515600" cy="47090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2000" b="1" dirty="0">
                <a:latin typeface="Times New Roman" panose="02020603050405020304" pitchFamily="18" charset="0"/>
                <a:cs typeface="Times New Roman" panose="02020603050405020304" pitchFamily="18" charset="0"/>
                <a:sym typeface="Symbol" panose="05050102010706020507" pitchFamily="18" charset="2"/>
              </a:rPr>
              <a:t>II) FREE WILSON ANALYSIS:</a:t>
            </a:r>
            <a:endParaRPr lang="en-GB" sz="2000" b="1"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875763" y="787781"/>
            <a:ext cx="10811412" cy="54971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IN" sz="1600" b="1" dirty="0">
                <a:latin typeface="Times New Roman" panose="02020603050405020304" pitchFamily="18" charset="0"/>
                <a:cs typeface="Times New Roman" panose="02020603050405020304" pitchFamily="18" charset="0"/>
                <a:sym typeface="Symbol" panose="05050102010706020507" pitchFamily="18" charset="2"/>
              </a:rPr>
              <a:t>ii) Free Wilson analysis</a:t>
            </a:r>
            <a:r>
              <a:rPr lang="en-IN" sz="1600" dirty="0">
                <a:latin typeface="Times New Roman" panose="02020603050405020304" pitchFamily="18" charset="0"/>
                <a:cs typeface="Times New Roman" panose="02020603050405020304" pitchFamily="18" charset="0"/>
                <a:sym typeface="Symbol" panose="05050102010706020507" pitchFamily="18" charset="2"/>
              </a:rPr>
              <a:t>: ( Mathematical model OR Additivity model OR De-novo)</a:t>
            </a:r>
          </a:p>
          <a:p>
            <a:endParaRPr lang="en-IN" sz="1600" dirty="0">
              <a:latin typeface="Times New Roman" panose="02020603050405020304" pitchFamily="18" charset="0"/>
              <a:cs typeface="Times New Roman" panose="02020603050405020304" pitchFamily="18" charset="0"/>
              <a:sym typeface="Symbol" panose="05050102010706020507" pitchFamily="18" charset="2"/>
            </a:endParaRPr>
          </a:p>
          <a:p>
            <a:pPr algn="just">
              <a:lnSpc>
                <a:spcPct val="100000"/>
              </a:lnSpc>
            </a:pPr>
            <a:r>
              <a:rPr lang="en-GB" sz="1600" b="1" dirty="0">
                <a:latin typeface="Times New Roman" panose="02020603050405020304" pitchFamily="18" charset="0"/>
                <a:cs typeface="Times New Roman" panose="02020603050405020304" pitchFamily="18" charset="0"/>
                <a:sym typeface="Symbol" panose="05050102010706020507" pitchFamily="18" charset="2"/>
              </a:rPr>
              <a:t>     </a:t>
            </a:r>
            <a:r>
              <a:rPr lang="en-GB" sz="1600" dirty="0">
                <a:latin typeface="Times New Roman" panose="02020603050405020304" pitchFamily="18" charset="0"/>
                <a:cs typeface="Times New Roman" panose="02020603050405020304" pitchFamily="18" charset="0"/>
                <a:sym typeface="Symbol" panose="05050102010706020507" pitchFamily="18" charset="2"/>
              </a:rPr>
              <a:t>The Free Wilson analysis is truly a structure-activity based methodology in which the biological activity of the parent structure</a:t>
            </a:r>
          </a:p>
          <a:p>
            <a:pPr algn="just">
              <a:lnSpc>
                <a:spcPct val="100000"/>
              </a:lnSpc>
            </a:pPr>
            <a:r>
              <a:rPr lang="en-GB" sz="1600" dirty="0">
                <a:latin typeface="Times New Roman" panose="02020603050405020304" pitchFamily="18" charset="0"/>
                <a:cs typeface="Times New Roman" panose="02020603050405020304" pitchFamily="18" charset="0"/>
                <a:sym typeface="Symbol" panose="05050102010706020507" pitchFamily="18" charset="2"/>
              </a:rPr>
              <a:t>     is measured and compared with the activity of analogues bearing different substituents.</a:t>
            </a:r>
          </a:p>
          <a:p>
            <a:endParaRPr lang="en-GB" sz="1600" b="1" dirty="0">
              <a:latin typeface="Times New Roman" panose="02020603050405020304" pitchFamily="18" charset="0"/>
              <a:cs typeface="Times New Roman" panose="02020603050405020304" pitchFamily="18" charset="0"/>
              <a:sym typeface="Symbol" panose="05050102010706020507" pitchFamily="18" charset="2"/>
            </a:endParaRPr>
          </a:p>
          <a:p>
            <a:endParaRPr lang="en-GB" sz="16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endParaRPr>
          </a:p>
          <a:p>
            <a:r>
              <a:rPr lang="en-GB" sz="16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Parent structure                                  Activity of analogues bearing</a:t>
            </a:r>
          </a:p>
          <a:p>
            <a:r>
              <a:rPr lang="en-GB" sz="16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different</a:t>
            </a:r>
            <a:r>
              <a:rPr lang="en-GB" sz="16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GB" sz="16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substituents</a:t>
            </a:r>
          </a:p>
          <a:p>
            <a:r>
              <a:rPr lang="en-GB" sz="1600" b="1" dirty="0">
                <a:latin typeface="Times New Roman" panose="02020603050405020304" pitchFamily="18" charset="0"/>
                <a:cs typeface="Times New Roman" panose="02020603050405020304" pitchFamily="18" charset="0"/>
                <a:sym typeface="Symbol" panose="05050102010706020507" pitchFamily="18" charset="2"/>
              </a:rPr>
              <a:t>   </a:t>
            </a:r>
          </a:p>
          <a:p>
            <a:endParaRPr lang="en-GB" sz="16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endParaRPr>
          </a:p>
          <a:p>
            <a:r>
              <a:rPr lang="en-GB" sz="16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Biological activity</a:t>
            </a:r>
          </a:p>
          <a:p>
            <a:r>
              <a:rPr lang="en-GB" sz="1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Measured &amp; compared with</a:t>
            </a:r>
            <a:endParaRPr lang="en-IN" sz="1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endParaRPr>
          </a:p>
          <a:p>
            <a:pPr algn="just"/>
            <a:endParaRPr lang="en-IN" sz="1600" dirty="0">
              <a:solidFill>
                <a:prstClr val="black"/>
              </a:solidFill>
              <a:latin typeface="Times New Roman" pitchFamily="18" charset="0"/>
              <a:cs typeface="Times New Roman" pitchFamily="18" charset="0"/>
            </a:endParaRPr>
          </a:p>
          <a:p>
            <a:endParaRPr lang="en-IN" sz="1400" dirty="0">
              <a:solidFill>
                <a:prstClr val="black"/>
              </a:solidFill>
              <a:latin typeface="Times New Roman" panose="02020603050405020304" pitchFamily="18" charset="0"/>
              <a:cs typeface="Times New Roman" panose="02020603050405020304" pitchFamily="18" charset="0"/>
            </a:endParaRPr>
          </a:p>
        </p:txBody>
      </p:sp>
      <p:cxnSp>
        <p:nvCxnSpPr>
          <p:cNvPr id="6" name="Straight Connector 5"/>
          <p:cNvCxnSpPr/>
          <p:nvPr/>
        </p:nvCxnSpPr>
        <p:spPr>
          <a:xfrm>
            <a:off x="3928056" y="3387144"/>
            <a:ext cx="0" cy="1094704"/>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Arrow Connector 7"/>
          <p:cNvCxnSpPr/>
          <p:nvPr/>
        </p:nvCxnSpPr>
        <p:spPr>
          <a:xfrm>
            <a:off x="3928056" y="4481848"/>
            <a:ext cx="128788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7567609" y="4481848"/>
            <a:ext cx="726385" cy="0"/>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flipV="1">
            <a:off x="8281115" y="3670479"/>
            <a:ext cx="12879" cy="81136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12</a:t>
            </a:fld>
            <a:endParaRPr lang="en-IN"/>
          </a:p>
        </p:txBody>
      </p:sp>
    </p:spTree>
    <p:extLst>
      <p:ext uri="{BB962C8B-B14F-4D97-AF65-F5344CB8AC3E}">
        <p14:creationId xmlns:p14="http://schemas.microsoft.com/office/powerpoint/2010/main" val="8556932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prstClr val="black"/>
                </a:solidFill>
                <a:latin typeface="Times New Roman" panose="02020603050405020304" pitchFamily="18" charset="0"/>
                <a:cs typeface="Times New Roman" panose="02020603050405020304" pitchFamily="18" charset="0"/>
              </a:rPr>
              <a:t>16-07-2020</a:t>
            </a:r>
          </a:p>
          <a:p>
            <a:endParaRPr lang="en-IN" b="1" dirty="0">
              <a:solidFill>
                <a:prstClr val="black"/>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prstClr val="black"/>
                </a:solidFill>
                <a:latin typeface="Times New Roman" panose="02020603050405020304" pitchFamily="18" charset="0"/>
                <a:cs typeface="Times New Roman" panose="02020603050405020304" pitchFamily="18" charset="0"/>
              </a:rPr>
              <a:pPr algn="ctr"/>
              <a:t>13</a:t>
            </a:fld>
            <a:endParaRPr lang="en-IN" sz="1600" b="1" dirty="0">
              <a:solidFill>
                <a:prstClr val="black"/>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206062"/>
            <a:ext cx="10515600" cy="47090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2000" b="1" dirty="0">
                <a:latin typeface="Times New Roman" panose="02020603050405020304" pitchFamily="18" charset="0"/>
                <a:cs typeface="Times New Roman" panose="02020603050405020304" pitchFamily="18" charset="0"/>
                <a:sym typeface="Symbol" panose="05050102010706020507" pitchFamily="18" charset="2"/>
              </a:rPr>
              <a:t>II) FREE WILSON ANALYSIS:</a:t>
            </a:r>
            <a:endParaRPr lang="en-GB" sz="2000" b="1"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875763" y="810084"/>
            <a:ext cx="10811412" cy="5497110"/>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en-IN" sz="1600" dirty="0">
              <a:solidFill>
                <a:prstClr val="black"/>
              </a:solidFill>
              <a:latin typeface="Times New Roman" pitchFamily="18" charset="0"/>
              <a:cs typeface="Times New Roman" pitchFamily="18" charset="0"/>
            </a:endParaRPr>
          </a:p>
          <a:p>
            <a:pPr algn="just"/>
            <a:r>
              <a:rPr lang="en-GB" sz="1600" dirty="0">
                <a:latin typeface="Times New Roman" panose="02020603050405020304" pitchFamily="18" charset="0"/>
                <a:cs typeface="Times New Roman" panose="02020603050405020304" pitchFamily="18" charset="0"/>
                <a:sym typeface="Symbol" panose="05050102010706020507" pitchFamily="18" charset="2"/>
              </a:rPr>
              <a:t>Free Wilson analysis method is based on additive mathematical model in which a particular substituent in a specific position is  assumed to make an additive and constant contribution to biological activity of a molecule in series of chemically related molecule.</a:t>
            </a:r>
          </a:p>
          <a:p>
            <a:pPr algn="just"/>
            <a:r>
              <a:rPr lang="en-GB" sz="1800" b="1" dirty="0">
                <a:latin typeface="Times New Roman" panose="02020603050405020304" pitchFamily="18" charset="0"/>
                <a:cs typeface="Times New Roman" panose="02020603050405020304" pitchFamily="18" charset="0"/>
                <a:sym typeface="Symbol" panose="05050102010706020507" pitchFamily="18" charset="2"/>
              </a:rPr>
              <a:t>                               BA =  </a:t>
            </a:r>
            <a:r>
              <a:rPr lang="el-GR" sz="1800" b="1" dirty="0">
                <a:latin typeface="Times New Roman" panose="02020603050405020304" pitchFamily="18" charset="0"/>
                <a:cs typeface="Times New Roman" panose="02020603050405020304" pitchFamily="18" charset="0"/>
                <a:sym typeface="Symbol" panose="05050102010706020507" pitchFamily="18" charset="2"/>
              </a:rPr>
              <a:t>μ</a:t>
            </a:r>
            <a:r>
              <a:rPr lang="en-GB" sz="1800" b="1" dirty="0">
                <a:latin typeface="Times New Roman" panose="02020603050405020304" pitchFamily="18" charset="0"/>
                <a:cs typeface="Times New Roman" panose="02020603050405020304" pitchFamily="18" charset="0"/>
                <a:sym typeface="Symbol" panose="05050102010706020507" pitchFamily="18" charset="2"/>
              </a:rPr>
              <a:t> + Ʃ </a:t>
            </a:r>
            <a:r>
              <a:rPr lang="en-GB" sz="1800" b="1" dirty="0" err="1">
                <a:latin typeface="Times New Roman" panose="02020603050405020304" pitchFamily="18" charset="0"/>
                <a:cs typeface="Times New Roman" panose="02020603050405020304" pitchFamily="18" charset="0"/>
                <a:sym typeface="Symbol" panose="05050102010706020507" pitchFamily="18" charset="2"/>
              </a:rPr>
              <a:t>aij</a:t>
            </a:r>
            <a:r>
              <a:rPr lang="en-GB" sz="1800" b="1" dirty="0">
                <a:latin typeface="Times New Roman" panose="02020603050405020304" pitchFamily="18" charset="0"/>
                <a:cs typeface="Times New Roman" panose="02020603050405020304" pitchFamily="18" charset="0"/>
                <a:sym typeface="Symbol" panose="05050102010706020507" pitchFamily="18" charset="2"/>
              </a:rPr>
              <a:t> </a:t>
            </a:r>
          </a:p>
          <a:p>
            <a:pPr algn="just"/>
            <a:r>
              <a:rPr lang="en-GB" sz="1400" dirty="0">
                <a:latin typeface="Times New Roman" panose="02020603050405020304" pitchFamily="18" charset="0"/>
                <a:cs typeface="Times New Roman" panose="02020603050405020304" pitchFamily="18" charset="0"/>
                <a:sym typeface="Symbol" panose="05050102010706020507" pitchFamily="18" charset="2"/>
              </a:rPr>
              <a:t> </a:t>
            </a:r>
            <a:r>
              <a:rPr lang="en-GB" sz="1600" dirty="0">
                <a:latin typeface="Times New Roman" panose="02020603050405020304" pitchFamily="18" charset="0"/>
                <a:cs typeface="Times New Roman" panose="02020603050405020304" pitchFamily="18" charset="0"/>
                <a:sym typeface="Symbol" panose="05050102010706020507" pitchFamily="18" charset="2"/>
              </a:rPr>
              <a:t>BA  = Biological activity</a:t>
            </a:r>
          </a:p>
          <a:p>
            <a:pPr algn="just"/>
            <a:r>
              <a:rPr lang="en-GB" sz="1600" dirty="0">
                <a:latin typeface="Times New Roman" panose="02020603050405020304" pitchFamily="18" charset="0"/>
                <a:cs typeface="Times New Roman" panose="02020603050405020304" pitchFamily="18" charset="0"/>
                <a:sym typeface="Symbol" panose="05050102010706020507" pitchFamily="18" charset="2"/>
              </a:rPr>
              <a:t> </a:t>
            </a:r>
            <a:r>
              <a:rPr lang="el-GR" sz="1600" dirty="0">
                <a:latin typeface="Times New Roman" panose="02020603050405020304" pitchFamily="18" charset="0"/>
                <a:cs typeface="Times New Roman" panose="02020603050405020304" pitchFamily="18" charset="0"/>
                <a:sym typeface="Symbol" panose="05050102010706020507" pitchFamily="18" charset="2"/>
              </a:rPr>
              <a:t>μ</a:t>
            </a:r>
            <a:r>
              <a:rPr lang="en-GB" sz="1600" dirty="0">
                <a:latin typeface="Times New Roman" panose="02020603050405020304" pitchFamily="18" charset="0"/>
                <a:cs typeface="Times New Roman" panose="02020603050405020304" pitchFamily="18" charset="0"/>
                <a:sym typeface="Symbol" panose="05050102010706020507" pitchFamily="18" charset="2"/>
              </a:rPr>
              <a:t>     = contribution of unsubstituted compounds</a:t>
            </a:r>
          </a:p>
          <a:p>
            <a:pPr algn="just"/>
            <a:r>
              <a:rPr lang="en-GB" sz="1600" dirty="0">
                <a:latin typeface="Times New Roman" panose="02020603050405020304" pitchFamily="18" charset="0"/>
                <a:cs typeface="Times New Roman" panose="02020603050405020304" pitchFamily="18" charset="0"/>
                <a:sym typeface="Symbol" panose="05050102010706020507" pitchFamily="18" charset="2"/>
              </a:rPr>
              <a:t>Ʃ </a:t>
            </a:r>
            <a:r>
              <a:rPr lang="en-GB" sz="1600" dirty="0" err="1">
                <a:latin typeface="Times New Roman" panose="02020603050405020304" pitchFamily="18" charset="0"/>
                <a:cs typeface="Times New Roman" panose="02020603050405020304" pitchFamily="18" charset="0"/>
                <a:sym typeface="Symbol" panose="05050102010706020507" pitchFamily="18" charset="2"/>
              </a:rPr>
              <a:t>aij</a:t>
            </a:r>
            <a:r>
              <a:rPr lang="en-GB" sz="1600" dirty="0">
                <a:latin typeface="Times New Roman" panose="02020603050405020304" pitchFamily="18" charset="0"/>
                <a:cs typeface="Times New Roman" panose="02020603050405020304" pitchFamily="18" charset="0"/>
                <a:sym typeface="Symbol" panose="05050102010706020507" pitchFamily="18" charset="2"/>
              </a:rPr>
              <a:t> = contribution of substituted compounds</a:t>
            </a:r>
          </a:p>
          <a:p>
            <a:pPr algn="just"/>
            <a:r>
              <a:rPr lang="en-GB" sz="1600" dirty="0" err="1">
                <a:latin typeface="Times New Roman" panose="02020603050405020304" pitchFamily="18" charset="0"/>
                <a:cs typeface="Times New Roman" panose="02020603050405020304" pitchFamily="18" charset="0"/>
                <a:sym typeface="Symbol" panose="05050102010706020507" pitchFamily="18" charset="2"/>
              </a:rPr>
              <a:t>i</a:t>
            </a:r>
            <a:r>
              <a:rPr lang="en-GB" sz="1600" dirty="0">
                <a:latin typeface="Times New Roman" panose="02020603050405020304" pitchFamily="18" charset="0"/>
                <a:cs typeface="Times New Roman" panose="02020603050405020304" pitchFamily="18" charset="0"/>
                <a:sym typeface="Symbol" panose="05050102010706020507" pitchFamily="18" charset="2"/>
              </a:rPr>
              <a:t>       =  number of position the substituents occurs</a:t>
            </a:r>
          </a:p>
          <a:p>
            <a:pPr algn="just"/>
            <a:r>
              <a:rPr lang="en-GB" sz="1600" dirty="0">
                <a:latin typeface="Times New Roman" panose="02020603050405020304" pitchFamily="18" charset="0"/>
                <a:cs typeface="Times New Roman" panose="02020603050405020304" pitchFamily="18" charset="0"/>
                <a:sym typeface="Symbol" panose="05050102010706020507" pitchFamily="18" charset="2"/>
              </a:rPr>
              <a:t>j       =  number of substituent at that position</a:t>
            </a:r>
          </a:p>
          <a:p>
            <a:pPr algn="just"/>
            <a:endParaRPr lang="en-GB" sz="1600" dirty="0">
              <a:latin typeface="Times New Roman" panose="02020603050405020304" pitchFamily="18" charset="0"/>
              <a:cs typeface="Times New Roman" panose="02020603050405020304" pitchFamily="18" charset="0"/>
              <a:sym typeface="Symbol" panose="05050102010706020507" pitchFamily="18" charset="2"/>
            </a:endParaRPr>
          </a:p>
          <a:p>
            <a:pPr algn="just"/>
            <a:r>
              <a:rPr lang="en-GB" sz="1600" b="1" dirty="0">
                <a:latin typeface="Times New Roman" pitchFamily="18" charset="0"/>
                <a:cs typeface="Times New Roman" pitchFamily="18" charset="0"/>
              </a:rPr>
              <a:t>Applications of </a:t>
            </a:r>
            <a:r>
              <a:rPr lang="en-IN" sz="1600" b="1" dirty="0">
                <a:latin typeface="Times New Roman" panose="02020603050405020304" pitchFamily="18" charset="0"/>
                <a:cs typeface="Times New Roman" panose="02020603050405020304" pitchFamily="18" charset="0"/>
                <a:sym typeface="Symbol" panose="05050102010706020507" pitchFamily="18" charset="2"/>
              </a:rPr>
              <a:t>Free Wilson analysis </a:t>
            </a:r>
            <a:r>
              <a:rPr lang="en-GB" sz="1600" b="1" dirty="0">
                <a:latin typeface="Times New Roman" pitchFamily="18" charset="0"/>
                <a:cs typeface="Times New Roman" pitchFamily="18" charset="0"/>
              </a:rPr>
              <a:t>:</a:t>
            </a:r>
          </a:p>
          <a:p>
            <a:pPr algn="just"/>
            <a:endParaRPr lang="en-GB" sz="1600" b="1" dirty="0">
              <a:latin typeface="Times New Roman" pitchFamily="18" charset="0"/>
              <a:cs typeface="Times New Roman" pitchFamily="18" charset="0"/>
            </a:endParaRPr>
          </a:p>
          <a:p>
            <a:pPr algn="just">
              <a:buFont typeface="Wingdings" pitchFamily="2" charset="2"/>
              <a:buChar char="q"/>
            </a:pPr>
            <a:r>
              <a:rPr lang="en-GB" sz="1600" b="1" dirty="0">
                <a:latin typeface="Times New Roman" pitchFamily="18" charset="0"/>
                <a:cs typeface="Times New Roman" pitchFamily="18" charset="0"/>
              </a:rPr>
              <a:t> </a:t>
            </a:r>
            <a:r>
              <a:rPr lang="en-GB" sz="1600" dirty="0">
                <a:latin typeface="Times New Roman" pitchFamily="18" charset="0"/>
                <a:cs typeface="Times New Roman" pitchFamily="18" charset="0"/>
              </a:rPr>
              <a:t>It is easy to apply. Especially, in the early phases of structure activity analysis. </a:t>
            </a:r>
          </a:p>
          <a:p>
            <a:pPr algn="just"/>
            <a:endParaRPr lang="en-GB" sz="1600" dirty="0">
              <a:latin typeface="Times New Roman" pitchFamily="18" charset="0"/>
              <a:cs typeface="Times New Roman" pitchFamily="18" charset="0"/>
            </a:endParaRPr>
          </a:p>
          <a:p>
            <a:pPr algn="just">
              <a:buFont typeface="Wingdings" pitchFamily="2" charset="2"/>
              <a:buChar char="q"/>
            </a:pPr>
            <a:r>
              <a:rPr lang="en-GB" sz="1600" dirty="0">
                <a:latin typeface="Times New Roman" pitchFamily="18" charset="0"/>
                <a:cs typeface="Times New Roman" pitchFamily="18" charset="0"/>
              </a:rPr>
              <a:t> It is a simple method to derive substituent contribution and to have a first look on their possible dependence on different</a:t>
            </a:r>
          </a:p>
          <a:p>
            <a:pPr algn="just"/>
            <a:r>
              <a:rPr lang="en-GB" sz="1600" dirty="0">
                <a:latin typeface="Times New Roman" pitchFamily="18" charset="0"/>
                <a:cs typeface="Times New Roman" pitchFamily="18" charset="0"/>
              </a:rPr>
              <a:t>     physicochemical properties.</a:t>
            </a:r>
            <a:endParaRPr lang="en-IN" sz="1600" dirty="0">
              <a:solidFill>
                <a:prstClr val="black"/>
              </a:solidFill>
              <a:latin typeface="Times New Roman" panose="02020603050405020304" pitchFamily="18" charset="0"/>
              <a:cs typeface="Times New Roman" panose="02020603050405020304" pitchFamily="18" charset="0"/>
            </a:endParaRP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13</a:t>
            </a:fld>
            <a:endParaRPr lang="en-IN"/>
          </a:p>
        </p:txBody>
      </p:sp>
    </p:spTree>
    <p:extLst>
      <p:ext uri="{BB962C8B-B14F-4D97-AF65-F5344CB8AC3E}">
        <p14:creationId xmlns:p14="http://schemas.microsoft.com/office/powerpoint/2010/main" val="17179937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prstClr val="black"/>
                </a:solidFill>
                <a:latin typeface="Times New Roman" panose="02020603050405020304" pitchFamily="18" charset="0"/>
                <a:cs typeface="Times New Roman" panose="02020603050405020304" pitchFamily="18" charset="0"/>
              </a:rPr>
              <a:t>16-07-2020</a:t>
            </a:r>
          </a:p>
          <a:p>
            <a:endParaRPr lang="en-IN" b="1" dirty="0">
              <a:solidFill>
                <a:prstClr val="black"/>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prstClr val="black"/>
                </a:solidFill>
                <a:latin typeface="Times New Roman" panose="02020603050405020304" pitchFamily="18" charset="0"/>
                <a:cs typeface="Times New Roman" panose="02020603050405020304" pitchFamily="18" charset="0"/>
              </a:rPr>
              <a:pPr algn="ctr"/>
              <a:t>14</a:t>
            </a:fld>
            <a:endParaRPr lang="en-IN" sz="1600" b="1" dirty="0">
              <a:solidFill>
                <a:prstClr val="black"/>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206062"/>
            <a:ext cx="10515600" cy="47090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2000" b="1" dirty="0">
                <a:latin typeface="Times New Roman" panose="02020603050405020304" pitchFamily="18" charset="0"/>
                <a:cs typeface="Times New Roman" panose="02020603050405020304" pitchFamily="18" charset="0"/>
              </a:rPr>
              <a:t>APPLICATIONS OF QSAR:</a:t>
            </a: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875763" y="901520"/>
            <a:ext cx="10811412" cy="540567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en-IN" sz="1600" dirty="0">
              <a:solidFill>
                <a:prstClr val="black"/>
              </a:solidFill>
              <a:latin typeface="Times New Roman" pitchFamily="18" charset="0"/>
              <a:cs typeface="Times New Roman" pitchFamily="18" charset="0"/>
            </a:endParaRPr>
          </a:p>
          <a:p>
            <a:pPr algn="just"/>
            <a:endParaRPr lang="en-IN" sz="1600" dirty="0">
              <a:solidFill>
                <a:prstClr val="black"/>
              </a:solidFill>
              <a:latin typeface="Times New Roman" pitchFamily="18" charset="0"/>
              <a:cs typeface="Times New Roman" pitchFamily="18" charset="0"/>
            </a:endParaRPr>
          </a:p>
          <a:p>
            <a:pPr marL="285750" indent="-285750" algn="just">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To predict the biological activity</a:t>
            </a:r>
          </a:p>
          <a:p>
            <a:pPr marL="285750" indent="-285750" algn="just">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 To estimate physicochemical properties using substituents constants</a:t>
            </a:r>
          </a:p>
          <a:p>
            <a:pPr marL="285750" indent="-285750" algn="just">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 To reduce number of compounds to be synthesized</a:t>
            </a:r>
          </a:p>
          <a:p>
            <a:pPr marL="285750" indent="-285750" algn="just">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 To detect the active compound very fast</a:t>
            </a:r>
          </a:p>
          <a:p>
            <a:pPr marL="285750" indent="-285750" algn="just">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 To avoid and detect the inactive compounds</a:t>
            </a:r>
          </a:p>
          <a:p>
            <a:pPr marL="285750" indent="-285750" algn="just">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 To obtain pharmacokinetics information</a:t>
            </a: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14</a:t>
            </a:fld>
            <a:endParaRPr lang="en-IN"/>
          </a:p>
        </p:txBody>
      </p:sp>
    </p:spTree>
    <p:extLst>
      <p:ext uri="{BB962C8B-B14F-4D97-AF65-F5344CB8AC3E}">
        <p14:creationId xmlns:p14="http://schemas.microsoft.com/office/powerpoint/2010/main" val="12808508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prstClr val="black"/>
                </a:solidFill>
                <a:latin typeface="Times New Roman" panose="02020603050405020304" pitchFamily="18" charset="0"/>
                <a:cs typeface="Times New Roman" panose="02020603050405020304" pitchFamily="18" charset="0"/>
              </a:rPr>
              <a:t>16-07-2020</a:t>
            </a:r>
          </a:p>
          <a:p>
            <a:endParaRPr lang="en-IN" b="1" dirty="0">
              <a:solidFill>
                <a:prstClr val="black"/>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prstClr val="black"/>
                </a:solidFill>
                <a:latin typeface="Times New Roman" panose="02020603050405020304" pitchFamily="18" charset="0"/>
                <a:cs typeface="Times New Roman" panose="02020603050405020304" pitchFamily="18" charset="0"/>
              </a:rPr>
              <a:pPr algn="ctr"/>
              <a:t>15</a:t>
            </a:fld>
            <a:endParaRPr lang="en-IN" sz="1600" b="1" dirty="0">
              <a:solidFill>
                <a:prstClr val="black"/>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206062"/>
            <a:ext cx="10515600" cy="47090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IN" sz="2000" b="1"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875763" y="901520"/>
            <a:ext cx="10811412" cy="540567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en-IN" sz="1600" dirty="0">
              <a:solidFill>
                <a:prstClr val="black"/>
              </a:solidFill>
              <a:latin typeface="Times New Roman" pitchFamily="18" charset="0"/>
              <a:cs typeface="Times New Roman" pitchFamily="18" charset="0"/>
            </a:endParaRPr>
          </a:p>
          <a:p>
            <a:pPr algn="just"/>
            <a:endParaRPr lang="en-IN" sz="1600" dirty="0">
              <a:solidFill>
                <a:prstClr val="black"/>
              </a:solidFill>
              <a:latin typeface="Times New Roman" pitchFamily="18" charset="0"/>
              <a:cs typeface="Times New Roman" pitchFamily="18" charset="0"/>
            </a:endParaRPr>
          </a:p>
          <a:p>
            <a:endParaRPr lang="en-IN" sz="2000" b="1" dirty="0">
              <a:latin typeface="Times New Roman" panose="02020603050405020304" pitchFamily="18" charset="0"/>
              <a:cs typeface="Times New Roman" panose="02020603050405020304" pitchFamily="18" charset="0"/>
            </a:endParaRPr>
          </a:p>
          <a:p>
            <a:endParaRPr lang="en-IN" sz="2000" b="1" dirty="0">
              <a:latin typeface="Times New Roman" panose="02020603050405020304" pitchFamily="18" charset="0"/>
              <a:cs typeface="Times New Roman" panose="02020603050405020304" pitchFamily="18" charset="0"/>
            </a:endParaRPr>
          </a:p>
          <a:p>
            <a:endParaRPr lang="en-IN" sz="2000" b="1">
              <a:latin typeface="Times New Roman" panose="02020603050405020304" pitchFamily="18" charset="0"/>
              <a:cs typeface="Times New Roman" panose="02020603050405020304" pitchFamily="18" charset="0"/>
            </a:endParaRPr>
          </a:p>
          <a:p>
            <a:r>
              <a:rPr lang="en-IN" sz="2000" b="1">
                <a:latin typeface="Times New Roman" panose="02020603050405020304" pitchFamily="18" charset="0"/>
                <a:cs typeface="Times New Roman" panose="02020603050405020304" pitchFamily="18" charset="0"/>
              </a:rPr>
              <a:t>COMBINATORIAL </a:t>
            </a:r>
            <a:r>
              <a:rPr lang="en-IN" sz="2000" b="1" dirty="0">
                <a:latin typeface="Times New Roman" panose="02020603050405020304" pitchFamily="18" charset="0"/>
                <a:cs typeface="Times New Roman" panose="02020603050405020304" pitchFamily="18" charset="0"/>
              </a:rPr>
              <a:t>CHEMISTRY</a:t>
            </a: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15</a:t>
            </a:fld>
            <a:endParaRPr lang="en-IN"/>
          </a:p>
        </p:txBody>
      </p:sp>
    </p:spTree>
    <p:extLst>
      <p:ext uri="{BB962C8B-B14F-4D97-AF65-F5344CB8AC3E}">
        <p14:creationId xmlns:p14="http://schemas.microsoft.com/office/powerpoint/2010/main" val="4757490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prstClr val="black"/>
                </a:solidFill>
                <a:latin typeface="Times New Roman" panose="02020603050405020304" pitchFamily="18" charset="0"/>
                <a:cs typeface="Times New Roman" panose="02020603050405020304" pitchFamily="18" charset="0"/>
              </a:rPr>
              <a:t>16-07-2020</a:t>
            </a:r>
          </a:p>
          <a:p>
            <a:endParaRPr lang="en-IN" b="1" dirty="0">
              <a:solidFill>
                <a:prstClr val="black"/>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prstClr val="black"/>
                </a:solidFill>
                <a:latin typeface="Times New Roman" panose="02020603050405020304" pitchFamily="18" charset="0"/>
                <a:cs typeface="Times New Roman" panose="02020603050405020304" pitchFamily="18" charset="0"/>
              </a:rPr>
              <a:pPr algn="ctr"/>
              <a:t>16</a:t>
            </a:fld>
            <a:endParaRPr lang="en-IN" sz="1600" b="1" dirty="0">
              <a:solidFill>
                <a:prstClr val="black"/>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206062"/>
            <a:ext cx="10515600" cy="47090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2000" b="1" dirty="0">
                <a:latin typeface="Times New Roman" panose="02020603050405020304" pitchFamily="18" charset="0"/>
                <a:cs typeface="Times New Roman" panose="02020603050405020304" pitchFamily="18" charset="0"/>
              </a:rPr>
              <a:t>COMBINATORIAL CHEMISTRY</a:t>
            </a: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875763" y="901520"/>
            <a:ext cx="10811412" cy="540567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IN" sz="2000" b="1" dirty="0">
                <a:solidFill>
                  <a:prstClr val="black"/>
                </a:solidFill>
                <a:latin typeface="Times New Roman" pitchFamily="18" charset="0"/>
                <a:cs typeface="Times New Roman" pitchFamily="18" charset="0"/>
              </a:rPr>
              <a:t>The concept of combinatorial synthesis:</a:t>
            </a:r>
          </a:p>
          <a:p>
            <a:endParaRPr lang="en-IN" sz="2000" b="1" dirty="0">
              <a:solidFill>
                <a:prstClr val="black"/>
              </a:solidFill>
              <a:latin typeface="Times New Roman" pitchFamily="18" charset="0"/>
              <a:cs typeface="Times New Roman" pitchFamily="18" charset="0"/>
            </a:endParaRPr>
          </a:p>
          <a:p>
            <a:pPr marL="285750" indent="-285750" algn="just">
              <a:lnSpc>
                <a:spcPct val="150000"/>
              </a:lnSpc>
              <a:buFont typeface="Wingdings" panose="05000000000000000000" pitchFamily="2" charset="2"/>
              <a:buChar char="Ø"/>
            </a:pPr>
            <a:r>
              <a:rPr lang="en-IN" sz="2000" b="1" dirty="0">
                <a:latin typeface="Times New Roman" panose="02020603050405020304" pitchFamily="18" charset="0"/>
                <a:cs typeface="Times New Roman" panose="02020603050405020304" pitchFamily="18" charset="0"/>
              </a:rPr>
              <a:t>Combinatorial chemistry </a:t>
            </a:r>
            <a:r>
              <a:rPr lang="en-IN" sz="2000" dirty="0">
                <a:latin typeface="Times New Roman" panose="02020603050405020304" pitchFamily="18" charset="0"/>
                <a:cs typeface="Times New Roman" panose="02020603050405020304" pitchFamily="18" charset="0"/>
              </a:rPr>
              <a:t>is an approach of synthetic chemistry that allows simultaneous synthesis of a large number of  the possible compounds.</a:t>
            </a:r>
          </a:p>
          <a:p>
            <a:pPr marL="285750" indent="-285750" algn="just">
              <a:lnSpc>
                <a:spcPct val="150000"/>
              </a:lnSpc>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Simultaneous synthesis is achieved by addition of a range of closely related building blocks and optimal environment.</a:t>
            </a:r>
          </a:p>
          <a:p>
            <a:pPr marL="285750" indent="-285750" algn="just">
              <a:lnSpc>
                <a:spcPct val="150000"/>
              </a:lnSpc>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The products resulting from combinatorial synthesis are together called </a:t>
            </a:r>
            <a:r>
              <a:rPr lang="en-IN" sz="2000" b="1" dirty="0">
                <a:latin typeface="Times New Roman" panose="02020603050405020304" pitchFamily="18" charset="0"/>
                <a:cs typeface="Times New Roman" panose="02020603050405020304" pitchFamily="18" charset="0"/>
              </a:rPr>
              <a:t>combinatorial library</a:t>
            </a:r>
            <a:r>
              <a:rPr lang="en-IN" sz="2000" dirty="0">
                <a:latin typeface="Times New Roman" panose="02020603050405020304" pitchFamily="18" charset="0"/>
                <a:cs typeface="Times New Roman" panose="02020603050405020304" pitchFamily="18" charset="0"/>
              </a:rPr>
              <a:t>.</a:t>
            </a:r>
          </a:p>
          <a:p>
            <a:pPr marL="285750" indent="-285750" algn="just">
              <a:lnSpc>
                <a:spcPct val="150000"/>
              </a:lnSpc>
              <a:buFont typeface="Wingdings" panose="05000000000000000000" pitchFamily="2" charset="2"/>
              <a:buChar char="Ø"/>
            </a:pPr>
            <a:r>
              <a:rPr lang="en-IN" sz="2000" b="1" dirty="0">
                <a:latin typeface="Times New Roman" panose="02020603050405020304" pitchFamily="18" charset="0"/>
                <a:cs typeface="Times New Roman" panose="02020603050405020304" pitchFamily="18" charset="0"/>
              </a:rPr>
              <a:t>Libraries</a:t>
            </a:r>
            <a:r>
              <a:rPr lang="en-IN" sz="2000" dirty="0">
                <a:latin typeface="Times New Roman" panose="02020603050405020304" pitchFamily="18" charset="0"/>
                <a:cs typeface="Times New Roman" panose="02020603050405020304" pitchFamily="18" charset="0"/>
              </a:rPr>
              <a:t> may be a collection of individual compounds or mixture of compounds.</a:t>
            </a:r>
          </a:p>
          <a:p>
            <a:pPr marL="285750" indent="-285750" algn="just">
              <a:lnSpc>
                <a:spcPct val="150000"/>
              </a:lnSpc>
              <a:buFont typeface="Wingdings" panose="05000000000000000000" pitchFamily="2" charset="2"/>
              <a:buChar char="Ø"/>
            </a:pPr>
            <a:r>
              <a:rPr lang="en-IN" sz="2000" b="1" dirty="0">
                <a:latin typeface="Times New Roman" panose="02020603050405020304" pitchFamily="18" charset="0"/>
                <a:cs typeface="Times New Roman" panose="02020603050405020304" pitchFamily="18" charset="0"/>
              </a:rPr>
              <a:t>Libraries</a:t>
            </a:r>
            <a:r>
              <a:rPr lang="en-IN" sz="2000" dirty="0">
                <a:latin typeface="Times New Roman" panose="02020603050405020304" pitchFamily="18" charset="0"/>
                <a:cs typeface="Times New Roman" panose="02020603050405020304" pitchFamily="18" charset="0"/>
              </a:rPr>
              <a:t> are then subjected to high throughput screening to identify potentially bioactive compounds.</a:t>
            </a: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16</a:t>
            </a:fld>
            <a:endParaRPr lang="en-IN"/>
          </a:p>
        </p:txBody>
      </p:sp>
    </p:spTree>
    <p:extLst>
      <p:ext uri="{BB962C8B-B14F-4D97-AF65-F5344CB8AC3E}">
        <p14:creationId xmlns:p14="http://schemas.microsoft.com/office/powerpoint/2010/main" val="9479750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prstClr val="black"/>
                </a:solidFill>
                <a:latin typeface="Times New Roman" panose="02020603050405020304" pitchFamily="18" charset="0"/>
                <a:cs typeface="Times New Roman" panose="02020603050405020304" pitchFamily="18" charset="0"/>
              </a:rPr>
              <a:t>16-07-2020</a:t>
            </a:r>
          </a:p>
          <a:p>
            <a:endParaRPr lang="en-IN" b="1" dirty="0">
              <a:solidFill>
                <a:prstClr val="black"/>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prstClr val="black"/>
                </a:solidFill>
                <a:latin typeface="Times New Roman" panose="02020603050405020304" pitchFamily="18" charset="0"/>
                <a:cs typeface="Times New Roman" panose="02020603050405020304" pitchFamily="18" charset="0"/>
              </a:rPr>
              <a:pPr algn="ctr"/>
              <a:t>17</a:t>
            </a:fld>
            <a:endParaRPr lang="en-IN" sz="1600" b="1" dirty="0">
              <a:solidFill>
                <a:prstClr val="black"/>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206062"/>
            <a:ext cx="10515600" cy="47090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2000" b="1" dirty="0">
                <a:latin typeface="Times New Roman" panose="02020603050405020304" pitchFamily="18" charset="0"/>
                <a:cs typeface="Times New Roman" panose="02020603050405020304" pitchFamily="18" charset="0"/>
              </a:rPr>
              <a:t>COMBINATORIAL CHEMISTRY</a:t>
            </a: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875763" y="901520"/>
            <a:ext cx="10811412" cy="540567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IN" sz="2000" b="1" dirty="0">
                <a:solidFill>
                  <a:prstClr val="black"/>
                </a:solidFill>
                <a:latin typeface="Times New Roman" pitchFamily="18" charset="0"/>
                <a:cs typeface="Times New Roman" pitchFamily="18" charset="0"/>
              </a:rPr>
              <a:t>The concept of combinatorial synthesis:</a:t>
            </a:r>
          </a:p>
          <a:p>
            <a:endParaRPr lang="en-IN" sz="2000" b="1" dirty="0">
              <a:solidFill>
                <a:prstClr val="black"/>
              </a:solidFill>
              <a:latin typeface="Times New Roman" pitchFamily="18" charset="0"/>
              <a:cs typeface="Times New Roman" pitchFamily="18" charset="0"/>
            </a:endParaRPr>
          </a:p>
          <a:p>
            <a:pPr marL="285750" indent="-285750" algn="just">
              <a:lnSpc>
                <a:spcPct val="150000"/>
              </a:lnSpc>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Combinatorial chemistry is one of the important new methodologies developed by researchers in the pharmaceutical industry to </a:t>
            </a:r>
            <a:r>
              <a:rPr lang="en-IN" sz="2000" b="1" dirty="0">
                <a:latin typeface="Times New Roman" panose="02020603050405020304" pitchFamily="18" charset="0"/>
                <a:cs typeface="Times New Roman" panose="02020603050405020304" pitchFamily="18" charset="0"/>
              </a:rPr>
              <a:t>reduce the time and costs </a:t>
            </a:r>
            <a:r>
              <a:rPr lang="en-IN" sz="2000" dirty="0">
                <a:latin typeface="Times New Roman" panose="02020603050405020304" pitchFamily="18" charset="0"/>
                <a:cs typeface="Times New Roman" panose="02020603050405020304" pitchFamily="18" charset="0"/>
              </a:rPr>
              <a:t>associated with producing effective and competitive new drugs.</a:t>
            </a: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17</a:t>
            </a:fld>
            <a:endParaRPr lang="en-IN"/>
          </a:p>
        </p:txBody>
      </p:sp>
    </p:spTree>
    <p:extLst>
      <p:ext uri="{BB962C8B-B14F-4D97-AF65-F5344CB8AC3E}">
        <p14:creationId xmlns:p14="http://schemas.microsoft.com/office/powerpoint/2010/main" val="8626072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prstClr val="black"/>
                </a:solidFill>
                <a:latin typeface="Times New Roman" panose="02020603050405020304" pitchFamily="18" charset="0"/>
                <a:cs typeface="Times New Roman" panose="02020603050405020304" pitchFamily="18" charset="0"/>
              </a:rPr>
              <a:t>16-07-2020</a:t>
            </a:r>
          </a:p>
          <a:p>
            <a:endParaRPr lang="en-IN" b="1" dirty="0">
              <a:solidFill>
                <a:prstClr val="black"/>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prstClr val="black"/>
                </a:solidFill>
                <a:latin typeface="Times New Roman" panose="02020603050405020304" pitchFamily="18" charset="0"/>
                <a:cs typeface="Times New Roman" panose="02020603050405020304" pitchFamily="18" charset="0"/>
              </a:rPr>
              <a:pPr algn="ctr"/>
              <a:t>18</a:t>
            </a:fld>
            <a:endParaRPr lang="en-IN" sz="1600" b="1" dirty="0">
              <a:solidFill>
                <a:prstClr val="black"/>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206062"/>
            <a:ext cx="10515600" cy="47090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2000" b="1" dirty="0">
                <a:latin typeface="Times New Roman" panose="02020603050405020304" pitchFamily="18" charset="0"/>
                <a:cs typeface="Times New Roman" panose="02020603050405020304" pitchFamily="18" charset="0"/>
              </a:rPr>
              <a:t>COMBINATORIAL CHEMISTRY</a:t>
            </a: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875763" y="901520"/>
            <a:ext cx="10811412" cy="540567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IN" sz="2000" b="1" dirty="0">
                <a:solidFill>
                  <a:prstClr val="black"/>
                </a:solidFill>
                <a:latin typeface="Times New Roman" pitchFamily="18" charset="0"/>
                <a:cs typeface="Times New Roman" pitchFamily="18" charset="0"/>
              </a:rPr>
              <a:t>The concept of combinatorial synthesis:</a:t>
            </a:r>
          </a:p>
          <a:p>
            <a:pPr marL="342900" indent="-342900" algn="just">
              <a:lnSpc>
                <a:spcPct val="100000"/>
              </a:lnSpc>
              <a:buFont typeface="Wingdings" panose="05000000000000000000" pitchFamily="2" charset="2"/>
              <a:buChar char="§"/>
            </a:pPr>
            <a:r>
              <a:rPr lang="en-IN" sz="2000" b="1" dirty="0">
                <a:latin typeface="Times New Roman" panose="02020603050405020304" pitchFamily="18" charset="0"/>
                <a:cs typeface="Times New Roman" panose="02020603050405020304" pitchFamily="18" charset="0"/>
              </a:rPr>
              <a:t>In the drug design process</a:t>
            </a:r>
            <a:r>
              <a:rPr lang="en-IN" sz="2000" dirty="0">
                <a:latin typeface="Times New Roman" panose="02020603050405020304" pitchFamily="18" charset="0"/>
                <a:cs typeface="Times New Roman" panose="02020603050405020304" pitchFamily="18" charset="0"/>
              </a:rPr>
              <a:t>. Traditionally, potential lead compounds were synthesized one at a time. The biological activity of this compound was assayed, and the results would be reflected in the next round of design. This traditional method was useful, but time consuming and expensive. </a:t>
            </a:r>
            <a:r>
              <a:rPr lang="en-IN" sz="2000" b="1" dirty="0">
                <a:latin typeface="Times New Roman" panose="02020603050405020304" pitchFamily="18" charset="0"/>
                <a:cs typeface="Times New Roman" panose="02020603050405020304" pitchFamily="18" charset="0"/>
              </a:rPr>
              <a:t>Computational chemistry </a:t>
            </a:r>
            <a:r>
              <a:rPr lang="en-IN" sz="2000" dirty="0">
                <a:latin typeface="Times New Roman" panose="02020603050405020304" pitchFamily="18" charset="0"/>
                <a:cs typeface="Times New Roman" panose="02020603050405020304" pitchFamily="18" charset="0"/>
              </a:rPr>
              <a:t>led to more rational design of compounds to be tested, and high throughput screening led to quick in vitro assays. </a:t>
            </a:r>
          </a:p>
          <a:p>
            <a:pPr marL="342900" indent="-342900" algn="just">
              <a:lnSpc>
                <a:spcPct val="100000"/>
              </a:lnSpc>
              <a:buFont typeface="Wingdings" panose="05000000000000000000" pitchFamily="2" charset="2"/>
              <a:buChar char="§"/>
            </a:pPr>
            <a:r>
              <a:rPr lang="en-IN" sz="2000" dirty="0">
                <a:latin typeface="Times New Roman" panose="02020603050405020304" pitchFamily="18" charset="0"/>
                <a:cs typeface="Times New Roman" panose="02020603050405020304" pitchFamily="18" charset="0"/>
              </a:rPr>
              <a:t>Synthesis of one compound at a time could no longer keep up, and thus became the rate limiting step in the process. Combinatorial chemistry was the solution to this problem. In combinatorial approach, one can cover many combinations An x </a:t>
            </a:r>
            <a:r>
              <a:rPr lang="en-IN" sz="2000" dirty="0" err="1">
                <a:latin typeface="Times New Roman" panose="02020603050405020304" pitchFamily="18" charset="0"/>
                <a:cs typeface="Times New Roman" panose="02020603050405020304" pitchFamily="18" charset="0"/>
              </a:rPr>
              <a:t>Bn</a:t>
            </a:r>
            <a:r>
              <a:rPr lang="en-IN" sz="2000" dirty="0">
                <a:latin typeface="Times New Roman" panose="02020603050405020304" pitchFamily="18" charset="0"/>
                <a:cs typeface="Times New Roman" panose="02020603050405020304" pitchFamily="18" charset="0"/>
              </a:rPr>
              <a:t> in one reaction Instead of doing multiple A x B type reactions.</a:t>
            </a:r>
          </a:p>
          <a:p>
            <a:pPr algn="just">
              <a:lnSpc>
                <a:spcPct val="100000"/>
              </a:lnSpc>
            </a:pPr>
            <a:r>
              <a:rPr lang="en-IN" sz="2000" dirty="0">
                <a:latin typeface="Times New Roman" panose="02020603050405020304" pitchFamily="18" charset="0"/>
                <a:cs typeface="Times New Roman" panose="02020603050405020304" pitchFamily="18" charset="0"/>
              </a:rPr>
              <a:t>Conventional Reaction:   A   +   B-------------------&gt;AB</a:t>
            </a:r>
          </a:p>
          <a:p>
            <a:pPr algn="just">
              <a:lnSpc>
                <a:spcPct val="100000"/>
              </a:lnSpc>
            </a:pPr>
            <a:r>
              <a:rPr lang="en-IN" sz="2000" dirty="0">
                <a:latin typeface="Times New Roman" panose="02020603050405020304" pitchFamily="18" charset="0"/>
                <a:cs typeface="Times New Roman" panose="02020603050405020304" pitchFamily="18" charset="0"/>
              </a:rPr>
              <a:t>Combinatorial Chemistry: A</a:t>
            </a:r>
            <a:r>
              <a:rPr lang="en-IN" sz="2000" baseline="-25000" dirty="0">
                <a:latin typeface="Times New Roman" panose="02020603050405020304" pitchFamily="18" charset="0"/>
                <a:cs typeface="Times New Roman" panose="02020603050405020304" pitchFamily="18" charset="0"/>
              </a:rPr>
              <a:t>1- n </a:t>
            </a:r>
            <a:r>
              <a:rPr lang="en-IN" sz="2000" dirty="0">
                <a:latin typeface="Times New Roman" panose="02020603050405020304" pitchFamily="18" charset="0"/>
                <a:cs typeface="Times New Roman" panose="02020603050405020304" pitchFamily="18" charset="0"/>
              </a:rPr>
              <a:t>     +     B</a:t>
            </a:r>
            <a:r>
              <a:rPr lang="en-IN" sz="2000" baseline="-25000" dirty="0">
                <a:latin typeface="Times New Roman" panose="02020603050405020304" pitchFamily="18" charset="0"/>
                <a:cs typeface="Times New Roman" panose="02020603050405020304" pitchFamily="18" charset="0"/>
              </a:rPr>
              <a:t>1- n</a:t>
            </a:r>
            <a:r>
              <a:rPr lang="en-IN" sz="2000" dirty="0">
                <a:latin typeface="Times New Roman" panose="02020603050405020304" pitchFamily="18" charset="0"/>
                <a:cs typeface="Times New Roman" panose="02020603050405020304" pitchFamily="18" charset="0"/>
              </a:rPr>
              <a:t>---------&gt;A</a:t>
            </a:r>
            <a:r>
              <a:rPr lang="en-IN" sz="2000" baseline="-25000" dirty="0">
                <a:latin typeface="Times New Roman" panose="02020603050405020304" pitchFamily="18" charset="0"/>
                <a:cs typeface="Times New Roman" panose="02020603050405020304" pitchFamily="18" charset="0"/>
              </a:rPr>
              <a:t>1- n </a:t>
            </a:r>
            <a:r>
              <a:rPr lang="en-IN" sz="2000" dirty="0">
                <a:latin typeface="Times New Roman" panose="02020603050405020304" pitchFamily="18" charset="0"/>
                <a:cs typeface="Times New Roman" panose="02020603050405020304" pitchFamily="18" charset="0"/>
              </a:rPr>
              <a:t> B</a:t>
            </a:r>
            <a:r>
              <a:rPr lang="en-IN" sz="2000" baseline="-25000" dirty="0">
                <a:latin typeface="Times New Roman" panose="02020603050405020304" pitchFamily="18" charset="0"/>
                <a:cs typeface="Times New Roman" panose="02020603050405020304" pitchFamily="18" charset="0"/>
              </a:rPr>
              <a:t>1- n</a:t>
            </a:r>
            <a:endParaRPr lang="en-IN" sz="2000" dirty="0">
              <a:latin typeface="Times New Roman" panose="02020603050405020304" pitchFamily="18" charset="0"/>
              <a:cs typeface="Times New Roman" panose="02020603050405020304" pitchFamily="18" charset="0"/>
            </a:endParaRPr>
          </a:p>
          <a:p>
            <a:pPr algn="just">
              <a:lnSpc>
                <a:spcPct val="100000"/>
              </a:lnSpc>
            </a:pPr>
            <a:r>
              <a:rPr lang="en-IN" sz="2000" dirty="0">
                <a:latin typeface="Times New Roman" panose="02020603050405020304" pitchFamily="18" charset="0"/>
                <a:cs typeface="Times New Roman" panose="02020603050405020304" pitchFamily="18" charset="0"/>
              </a:rPr>
              <a:t>Hence, In combinatorial chemistry, large numbers of compounds are made at the same time in small amounts, forming libraries which can be assayed for desired properties all at once. Finally the active compound is identified and made in quantity as a single compound</a:t>
            </a:r>
          </a:p>
          <a:p>
            <a:pPr algn="just">
              <a:lnSpc>
                <a:spcPct val="100000"/>
              </a:lnSpc>
            </a:pPr>
            <a:endParaRPr lang="en-IN" sz="2000" b="1" dirty="0">
              <a:solidFill>
                <a:prstClr val="black"/>
              </a:solidFill>
              <a:latin typeface="Times New Roman" pitchFamily="18" charset="0"/>
              <a:cs typeface="Times New Roman" pitchFamily="18" charset="0"/>
            </a:endParaRP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18</a:t>
            </a:fld>
            <a:endParaRPr lang="en-IN"/>
          </a:p>
        </p:txBody>
      </p:sp>
    </p:spTree>
    <p:extLst>
      <p:ext uri="{BB962C8B-B14F-4D97-AF65-F5344CB8AC3E}">
        <p14:creationId xmlns:p14="http://schemas.microsoft.com/office/powerpoint/2010/main" val="22492069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prstClr val="black"/>
                </a:solidFill>
                <a:latin typeface="Times New Roman" panose="02020603050405020304" pitchFamily="18" charset="0"/>
                <a:cs typeface="Times New Roman" panose="02020603050405020304" pitchFamily="18" charset="0"/>
              </a:rPr>
              <a:t>16-07-2020</a:t>
            </a:r>
          </a:p>
          <a:p>
            <a:endParaRPr lang="en-IN" b="1" dirty="0">
              <a:solidFill>
                <a:prstClr val="black"/>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prstClr val="black"/>
                </a:solidFill>
                <a:latin typeface="Times New Roman" panose="02020603050405020304" pitchFamily="18" charset="0"/>
                <a:cs typeface="Times New Roman" panose="02020603050405020304" pitchFamily="18" charset="0"/>
              </a:rPr>
              <a:pPr algn="ctr"/>
              <a:t>19</a:t>
            </a:fld>
            <a:endParaRPr lang="en-IN" sz="1600" b="1" dirty="0">
              <a:solidFill>
                <a:prstClr val="black"/>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206062"/>
            <a:ext cx="10515600" cy="47090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2000" b="1" dirty="0">
                <a:latin typeface="Times New Roman" panose="02020603050405020304" pitchFamily="18" charset="0"/>
                <a:cs typeface="Times New Roman" panose="02020603050405020304" pitchFamily="18" charset="0"/>
              </a:rPr>
              <a:t>COMBINATORIAL CHEMISTRY</a:t>
            </a: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875763" y="901520"/>
            <a:ext cx="10811412" cy="5405673"/>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IN" sz="2000" b="1" dirty="0">
                <a:solidFill>
                  <a:prstClr val="black"/>
                </a:solidFill>
                <a:latin typeface="Times New Roman" pitchFamily="18" charset="0"/>
                <a:cs typeface="Times New Roman" pitchFamily="18" charset="0"/>
              </a:rPr>
              <a:t>Applications of combinatorial synthesis:</a:t>
            </a:r>
          </a:p>
          <a:p>
            <a:pPr marL="342900" indent="-342900" algn="just">
              <a:lnSpc>
                <a:spcPct val="150000"/>
              </a:lnSpc>
              <a:buFont typeface="Wingdings" panose="05000000000000000000" pitchFamily="2" charset="2"/>
              <a:buChar char="§"/>
            </a:pPr>
            <a:r>
              <a:rPr lang="en-IN" sz="2000" dirty="0">
                <a:latin typeface="Times New Roman" panose="02020603050405020304" pitchFamily="18" charset="0"/>
                <a:cs typeface="Times New Roman" panose="02020603050405020304" pitchFamily="18" charset="0"/>
              </a:rPr>
              <a:t>The combinatorial chemistry first shows its presence in synthesis of peptide libraries. The peptide plays varying role in body. </a:t>
            </a:r>
          </a:p>
          <a:p>
            <a:pPr marL="342900" indent="-342900" algn="just">
              <a:lnSpc>
                <a:spcPct val="150000"/>
              </a:lnSpc>
              <a:buFont typeface="Wingdings" panose="05000000000000000000" pitchFamily="2" charset="2"/>
              <a:buChar char="§"/>
            </a:pPr>
            <a:r>
              <a:rPr lang="en-IN" sz="2000" dirty="0">
                <a:latin typeface="Times New Roman" panose="02020603050405020304" pitchFamily="18" charset="0"/>
                <a:cs typeface="Times New Roman" panose="02020603050405020304" pitchFamily="18" charset="0"/>
              </a:rPr>
              <a:t>By the use of combinatorial chemistry we can generate vast peptide, which may be active. Biologically active peptide hormones play an important role in regulating a multitude of human physiological response and many low molecular weight bioactive peptides can act as a hormone receptor against or antagonists. In addition, peptide structure commonly is found in molecules designed to inhibit enzymes that </a:t>
            </a:r>
            <a:r>
              <a:rPr lang="en-IN" sz="2000" dirty="0" err="1">
                <a:latin typeface="Times New Roman" panose="02020603050405020304" pitchFamily="18" charset="0"/>
                <a:cs typeface="Times New Roman" panose="02020603050405020304" pitchFamily="18" charset="0"/>
              </a:rPr>
              <a:t>catalyze</a:t>
            </a:r>
            <a:r>
              <a:rPr lang="en-IN" sz="2000" dirty="0">
                <a:latin typeface="Times New Roman" panose="02020603050405020304" pitchFamily="18" charset="0"/>
                <a:cs typeface="Times New Roman" panose="02020603050405020304" pitchFamily="18" charset="0"/>
              </a:rPr>
              <a:t> proteolysis, phosphorylation and other past translational protein modification that may play important role in pathologies of various disease states. </a:t>
            </a:r>
          </a:p>
          <a:p>
            <a:pPr marL="342900" indent="-342900" algn="just">
              <a:lnSpc>
                <a:spcPct val="150000"/>
              </a:lnSpc>
              <a:buFont typeface="Wingdings" panose="05000000000000000000" pitchFamily="2" charset="2"/>
              <a:buChar char="§"/>
            </a:pPr>
            <a:r>
              <a:rPr lang="en-IN" sz="2000" dirty="0">
                <a:solidFill>
                  <a:prstClr val="black"/>
                </a:solidFill>
                <a:latin typeface="Times New Roman" panose="02020603050405020304" pitchFamily="18" charset="0"/>
                <a:cs typeface="Times New Roman" panose="02020603050405020304" pitchFamily="18" charset="0"/>
              </a:rPr>
              <a:t>Lead optimization of Histamine H3 receptor antagonism.</a:t>
            </a:r>
          </a:p>
          <a:p>
            <a:pPr marL="342900" indent="-342900" algn="just">
              <a:lnSpc>
                <a:spcPct val="150000"/>
              </a:lnSpc>
              <a:buFont typeface="Wingdings" panose="05000000000000000000" pitchFamily="2" charset="2"/>
              <a:buChar char="§"/>
            </a:pPr>
            <a:r>
              <a:rPr lang="en-IN" sz="2000" dirty="0">
                <a:solidFill>
                  <a:prstClr val="black"/>
                </a:solidFill>
                <a:latin typeface="Times New Roman" panose="02020603050405020304" pitchFamily="18" charset="0"/>
                <a:cs typeface="Times New Roman" panose="02020603050405020304" pitchFamily="18" charset="0"/>
              </a:rPr>
              <a:t>Lead optimization of Dihydrofolate reductase inhibitors.</a:t>
            </a:r>
          </a:p>
          <a:p>
            <a:pPr algn="just">
              <a:lnSpc>
                <a:spcPct val="150000"/>
              </a:lnSpc>
            </a:pPr>
            <a:endParaRPr lang="en-IN" sz="2000" dirty="0">
              <a:latin typeface="Times New Roman" panose="02020603050405020304" pitchFamily="18" charset="0"/>
              <a:cs typeface="Times New Roman" panose="02020603050405020304" pitchFamily="18" charset="0"/>
            </a:endParaRP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89" y="5345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19</a:t>
            </a:fld>
            <a:endParaRPr lang="en-IN"/>
          </a:p>
        </p:txBody>
      </p:sp>
    </p:spTree>
    <p:extLst>
      <p:ext uri="{BB962C8B-B14F-4D97-AF65-F5344CB8AC3E}">
        <p14:creationId xmlns:p14="http://schemas.microsoft.com/office/powerpoint/2010/main" val="27981962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schemeClr val="tx1"/>
                </a:solidFill>
                <a:latin typeface="Times New Roman" panose="02020603050405020304" pitchFamily="18" charset="0"/>
                <a:cs typeface="Times New Roman" panose="02020603050405020304" pitchFamily="18" charset="0"/>
              </a:rPr>
              <a:t>16-07-2020</a:t>
            </a: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2000" b="1" dirty="0">
                <a:latin typeface="Times New Roman" panose="02020603050405020304" pitchFamily="18" charset="0"/>
                <a:cs typeface="Times New Roman" panose="02020603050405020304" pitchFamily="18" charset="0"/>
              </a:rPr>
              <a:t>INTRODUCTION TO MEDICINAL CHEMISTRY</a:t>
            </a: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557305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600" b="1" dirty="0">
              <a:latin typeface="Times New Roman" pitchFamily="18" charset="0"/>
              <a:cs typeface="Times New Roman" pitchFamily="18" charset="0"/>
            </a:endParaRPr>
          </a:p>
          <a:p>
            <a:pPr algn="just"/>
            <a:r>
              <a:rPr lang="en-IN" sz="1600" b="1" dirty="0">
                <a:latin typeface="Times New Roman" pitchFamily="18" charset="0"/>
                <a:cs typeface="Times New Roman" pitchFamily="18" charset="0"/>
              </a:rPr>
              <a:t>Medicinal Chemistry </a:t>
            </a:r>
            <a:r>
              <a:rPr lang="en-IN" sz="1600" dirty="0">
                <a:latin typeface="Times New Roman" panose="02020603050405020304" pitchFamily="18" charset="0"/>
                <a:cs typeface="Times New Roman" panose="02020603050405020304" pitchFamily="18" charset="0"/>
              </a:rPr>
              <a:t>is a science that deals with the Discovery or Design of new therapeutic chemicals and development of</a:t>
            </a:r>
          </a:p>
          <a:p>
            <a:pPr algn="just"/>
            <a:r>
              <a:rPr lang="en-IN" sz="1600" dirty="0">
                <a:latin typeface="Times New Roman" panose="02020603050405020304" pitchFamily="18" charset="0"/>
                <a:cs typeface="Times New Roman" panose="02020603050405020304" pitchFamily="18" charset="0"/>
              </a:rPr>
              <a:t> chemicals in to useful medicine.</a:t>
            </a:r>
          </a:p>
          <a:p>
            <a:pPr algn="just"/>
            <a:endParaRPr lang="en-IN" sz="1600" dirty="0">
              <a:latin typeface="Times New Roman" panose="02020603050405020304" pitchFamily="18" charset="0"/>
              <a:cs typeface="Times New Roman" panose="02020603050405020304" pitchFamily="18" charset="0"/>
            </a:endParaRPr>
          </a:p>
          <a:p>
            <a:pPr algn="just"/>
            <a:r>
              <a:rPr lang="en-IN" sz="1600" dirty="0">
                <a:latin typeface="Times New Roman" panose="02020603050405020304" pitchFamily="18" charset="0"/>
                <a:cs typeface="Times New Roman" panose="02020603050405020304" pitchFamily="18" charset="0"/>
              </a:rPr>
              <a:t>  ( Involved with designing, synthesizing and developing pharmaceutical drugs )</a:t>
            </a:r>
          </a:p>
          <a:p>
            <a:pPr algn="just"/>
            <a:endParaRPr lang="en-IN" sz="1600" dirty="0">
              <a:latin typeface="Times New Roman" panose="02020603050405020304" pitchFamily="18" charset="0"/>
              <a:cs typeface="Times New Roman" panose="02020603050405020304" pitchFamily="18" charset="0"/>
            </a:endParaRPr>
          </a:p>
          <a:p>
            <a:pPr algn="just"/>
            <a:r>
              <a:rPr lang="en-IN" sz="1600" b="1" dirty="0">
                <a:latin typeface="Times New Roman" panose="02020603050405020304" pitchFamily="18" charset="0"/>
                <a:cs typeface="Times New Roman" panose="02020603050405020304" pitchFamily="18" charset="0"/>
              </a:rPr>
              <a:t>It is multidisciplinary subject involving</a:t>
            </a:r>
          </a:p>
          <a:p>
            <a:pPr algn="just">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     Organic chemistry</a:t>
            </a:r>
          </a:p>
          <a:p>
            <a:pPr algn="just">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     Biochemistry</a:t>
            </a:r>
          </a:p>
          <a:p>
            <a:pPr algn="just">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     Physiology</a:t>
            </a:r>
          </a:p>
          <a:p>
            <a:pPr algn="just">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     Microbiology</a:t>
            </a:r>
          </a:p>
          <a:p>
            <a:pPr algn="just">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     Pharmacology</a:t>
            </a:r>
          </a:p>
          <a:p>
            <a:pPr algn="just">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     Toxicology</a:t>
            </a:r>
          </a:p>
          <a:p>
            <a:pPr algn="just">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     Genetics and </a:t>
            </a:r>
          </a:p>
          <a:p>
            <a:pPr algn="just">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     Computer modelling</a:t>
            </a:r>
          </a:p>
          <a:p>
            <a:endParaRPr lang="en-IN" sz="14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prstClr val="black"/>
                </a:solidFill>
                <a:latin typeface="Times New Roman" panose="02020603050405020304" pitchFamily="18" charset="0"/>
                <a:cs typeface="Times New Roman" panose="02020603050405020304" pitchFamily="18" charset="0"/>
              </a:rPr>
              <a:t>16-07-2020</a:t>
            </a:r>
          </a:p>
          <a:p>
            <a:endParaRPr lang="en-IN" b="1" dirty="0">
              <a:solidFill>
                <a:prstClr val="black"/>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prstClr val="black"/>
                </a:solidFill>
                <a:latin typeface="Times New Roman" panose="02020603050405020304" pitchFamily="18" charset="0"/>
                <a:cs typeface="Times New Roman" panose="02020603050405020304" pitchFamily="18" charset="0"/>
              </a:rPr>
              <a:pPr algn="ctr"/>
              <a:t>20</a:t>
            </a:fld>
            <a:endParaRPr lang="en-IN" sz="1600" b="1" dirty="0">
              <a:solidFill>
                <a:prstClr val="black"/>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206062"/>
            <a:ext cx="10515600" cy="47090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2000" b="1" dirty="0">
                <a:latin typeface="Times New Roman" panose="02020603050405020304" pitchFamily="18" charset="0"/>
                <a:cs typeface="Times New Roman" panose="02020603050405020304" pitchFamily="18" charset="0"/>
              </a:rPr>
              <a:t>COMBINATORIAL CHEMISTRY</a:t>
            </a: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875763" y="901520"/>
            <a:ext cx="10811412" cy="540567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50000"/>
              </a:lnSpc>
            </a:pPr>
            <a:r>
              <a:rPr lang="en-IN" sz="2000" b="1" dirty="0">
                <a:latin typeface="Times New Roman" panose="02020603050405020304" pitchFamily="18" charset="0"/>
                <a:cs typeface="Times New Roman" panose="02020603050405020304" pitchFamily="18" charset="0"/>
              </a:rPr>
              <a:t>TYPES OF COMBINATORIAL SYNTHESIS</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Combinatorial chemistry is of two types:  </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(1) </a:t>
            </a:r>
            <a:r>
              <a:rPr lang="en-IN" sz="2000" b="1" dirty="0">
                <a:latin typeface="Times New Roman" panose="02020603050405020304" pitchFamily="18" charset="0"/>
                <a:cs typeface="Times New Roman" panose="02020603050405020304" pitchFamily="18" charset="0"/>
              </a:rPr>
              <a:t>Solid phase combinatorial chemistry </a:t>
            </a:r>
            <a:r>
              <a:rPr lang="en-IN" sz="2000" dirty="0">
                <a:latin typeface="Times New Roman" panose="02020603050405020304" pitchFamily="18" charset="0"/>
                <a:cs typeface="Times New Roman" panose="02020603050405020304" pitchFamily="18" charset="0"/>
              </a:rPr>
              <a:t>(The compound library have been synthesized on solid phase </a:t>
            </a:r>
          </a:p>
          <a:p>
            <a:pPr algn="l">
              <a:lnSpc>
                <a:spcPct val="150000"/>
              </a:lnSpc>
            </a:pPr>
            <a:r>
              <a:rPr lang="en-IN" sz="2000" dirty="0">
                <a:latin typeface="Times New Roman" panose="02020603050405020304" pitchFamily="18" charset="0"/>
                <a:cs typeface="Times New Roman" panose="02020603050405020304" pitchFamily="18" charset="0"/>
              </a:rPr>
              <a:t>                                                                       such as resin bead)</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(2) </a:t>
            </a:r>
            <a:r>
              <a:rPr lang="en-IN" sz="2000" b="1" dirty="0">
                <a:latin typeface="Times New Roman" panose="02020603050405020304" pitchFamily="18" charset="0"/>
                <a:cs typeface="Times New Roman" panose="02020603050405020304" pitchFamily="18" charset="0"/>
              </a:rPr>
              <a:t>Solution phase combinatorial chemistry </a:t>
            </a:r>
            <a:r>
              <a:rPr lang="en-IN" sz="2000" dirty="0">
                <a:latin typeface="Times New Roman" panose="02020603050405020304" pitchFamily="18" charset="0"/>
                <a:cs typeface="Times New Roman" panose="02020603050405020304" pitchFamily="18" charset="0"/>
              </a:rPr>
              <a:t>(The compound library have been synthesized in solvent </a:t>
            </a:r>
          </a:p>
          <a:p>
            <a:pPr algn="l">
              <a:lnSpc>
                <a:spcPct val="150000"/>
              </a:lnSpc>
            </a:pPr>
            <a:r>
              <a:rPr lang="en-IN" sz="2000" dirty="0">
                <a:latin typeface="Times New Roman" panose="02020603050405020304" pitchFamily="18" charset="0"/>
                <a:cs typeface="Times New Roman" panose="02020603050405020304" pitchFamily="18" charset="0"/>
              </a:rPr>
              <a:t>                                                                            in the reaction flask) de</a:t>
            </a: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20</a:t>
            </a:fld>
            <a:endParaRPr lang="en-IN"/>
          </a:p>
        </p:txBody>
      </p:sp>
    </p:spTree>
    <p:extLst>
      <p:ext uri="{BB962C8B-B14F-4D97-AF65-F5344CB8AC3E}">
        <p14:creationId xmlns:p14="http://schemas.microsoft.com/office/powerpoint/2010/main" val="23673757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prstClr val="black"/>
                </a:solidFill>
                <a:latin typeface="Times New Roman" panose="02020603050405020304" pitchFamily="18" charset="0"/>
                <a:cs typeface="Times New Roman" panose="02020603050405020304" pitchFamily="18" charset="0"/>
              </a:rPr>
              <a:t>16-07-2020</a:t>
            </a:r>
          </a:p>
          <a:p>
            <a:endParaRPr lang="en-IN" b="1" dirty="0">
              <a:solidFill>
                <a:prstClr val="black"/>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prstClr val="black"/>
                </a:solidFill>
                <a:latin typeface="Times New Roman" panose="02020603050405020304" pitchFamily="18" charset="0"/>
                <a:cs typeface="Times New Roman" panose="02020603050405020304" pitchFamily="18" charset="0"/>
              </a:rPr>
              <a:pPr algn="ctr"/>
              <a:t>21</a:t>
            </a:fld>
            <a:endParaRPr lang="en-IN" sz="1600" b="1" dirty="0">
              <a:solidFill>
                <a:prstClr val="black"/>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206062"/>
            <a:ext cx="10515600" cy="47090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2000" b="1" dirty="0">
                <a:latin typeface="Times New Roman" panose="02020603050405020304" pitchFamily="18" charset="0"/>
                <a:cs typeface="Times New Roman" panose="02020603050405020304" pitchFamily="18" charset="0"/>
              </a:rPr>
              <a:t>COMBINATORIAL CHEMISTRY</a:t>
            </a: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875763" y="901520"/>
            <a:ext cx="10811412" cy="540567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50000"/>
              </a:lnSpc>
            </a:pPr>
            <a:r>
              <a:rPr lang="en-IN" sz="2000" b="1" dirty="0">
                <a:latin typeface="Times New Roman" panose="02020603050405020304" pitchFamily="18" charset="0"/>
                <a:cs typeface="Times New Roman" panose="02020603050405020304" pitchFamily="18" charset="0"/>
              </a:rPr>
              <a:t>TYPES OF COMBINATORIAL SYNTHESIS</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(1) </a:t>
            </a:r>
            <a:r>
              <a:rPr lang="en-IN" sz="2000" b="1" dirty="0">
                <a:latin typeface="Times New Roman" panose="02020603050405020304" pitchFamily="18" charset="0"/>
                <a:cs typeface="Times New Roman" panose="02020603050405020304" pitchFamily="18" charset="0"/>
              </a:rPr>
              <a:t>Solid phase combinatorial chemistry: </a:t>
            </a:r>
            <a:r>
              <a:rPr lang="en-IN" sz="2000" dirty="0">
                <a:latin typeface="Times New Roman" panose="02020603050405020304" pitchFamily="18" charset="0"/>
                <a:cs typeface="Times New Roman" panose="02020603050405020304" pitchFamily="18" charset="0"/>
              </a:rPr>
              <a:t>In solid phase combinatorial chemistry, the starting compound is attached to an insoluble resin bead, reagents are added to the solution in excess, and the resulting products can be isolated by simple filtration, which traps the beads while the excess reagent is washed away.</a:t>
            </a:r>
          </a:p>
          <a:p>
            <a:pPr algn="l">
              <a:lnSpc>
                <a:spcPct val="150000"/>
              </a:lnSpc>
            </a:pPr>
            <a:r>
              <a:rPr lang="en-IN" sz="2000" dirty="0" err="1">
                <a:latin typeface="Times New Roman" panose="02020603050405020304" pitchFamily="18" charset="0"/>
                <a:cs typeface="Times New Roman" panose="02020603050405020304" pitchFamily="18" charset="0"/>
              </a:rPr>
              <a:t>Eg</a:t>
            </a:r>
            <a:r>
              <a:rPr lang="en-IN" sz="2000" dirty="0">
                <a:latin typeface="Times New Roman" panose="02020603050405020304" pitchFamily="18" charset="0"/>
                <a:cs typeface="Times New Roman" panose="02020603050405020304" pitchFamily="18" charset="0"/>
              </a:rPr>
              <a:t>. Polystyrene resins, </a:t>
            </a:r>
            <a:r>
              <a:rPr lang="en-IN" sz="2000" dirty="0" err="1">
                <a:latin typeface="Times New Roman" panose="02020603050405020304" pitchFamily="18" charset="0"/>
                <a:cs typeface="Times New Roman" panose="02020603050405020304" pitchFamily="18" charset="0"/>
              </a:rPr>
              <a:t>Tenta</a:t>
            </a:r>
            <a:r>
              <a:rPr lang="en-IN" sz="2000" dirty="0">
                <a:latin typeface="Times New Roman" panose="02020603050405020304" pitchFamily="18" charset="0"/>
                <a:cs typeface="Times New Roman" panose="02020603050405020304" pitchFamily="18" charset="0"/>
              </a:rPr>
              <a:t> Gel resins, Poly acrylamide resins, Glass and ceramic beads.</a:t>
            </a: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21</a:t>
            </a:fld>
            <a:endParaRPr lang="en-IN"/>
          </a:p>
        </p:txBody>
      </p:sp>
    </p:spTree>
    <p:extLst>
      <p:ext uri="{BB962C8B-B14F-4D97-AF65-F5344CB8AC3E}">
        <p14:creationId xmlns:p14="http://schemas.microsoft.com/office/powerpoint/2010/main" val="8600069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prstClr val="black"/>
                </a:solidFill>
                <a:latin typeface="Times New Roman" panose="02020603050405020304" pitchFamily="18" charset="0"/>
                <a:cs typeface="Times New Roman" panose="02020603050405020304" pitchFamily="18" charset="0"/>
              </a:rPr>
              <a:t>16-07-2020</a:t>
            </a:r>
          </a:p>
          <a:p>
            <a:endParaRPr lang="en-IN" b="1" dirty="0">
              <a:solidFill>
                <a:prstClr val="black"/>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prstClr val="black"/>
                </a:solidFill>
                <a:latin typeface="Times New Roman" panose="02020603050405020304" pitchFamily="18" charset="0"/>
                <a:cs typeface="Times New Roman" panose="02020603050405020304" pitchFamily="18" charset="0"/>
              </a:rPr>
              <a:pPr algn="ctr"/>
              <a:t>22</a:t>
            </a:fld>
            <a:endParaRPr lang="en-IN" sz="1600" b="1" dirty="0">
              <a:solidFill>
                <a:prstClr val="black"/>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206062"/>
            <a:ext cx="10515600" cy="47090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2000" b="1" dirty="0">
                <a:latin typeface="Times New Roman" panose="02020603050405020304" pitchFamily="18" charset="0"/>
                <a:cs typeface="Times New Roman" panose="02020603050405020304" pitchFamily="18" charset="0"/>
              </a:rPr>
              <a:t>COMBINATORIAL CHEMISTRY</a:t>
            </a: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875763" y="901520"/>
            <a:ext cx="10811412" cy="540567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50000"/>
              </a:lnSpc>
            </a:pPr>
            <a:r>
              <a:rPr lang="en-IN" sz="2000" b="1" dirty="0">
                <a:latin typeface="Times New Roman" panose="02020603050405020304" pitchFamily="18" charset="0"/>
                <a:cs typeface="Times New Roman" panose="02020603050405020304" pitchFamily="18" charset="0"/>
              </a:rPr>
              <a:t>     TYPES OF COMBINATORIAL SYNTHESIS</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(2) </a:t>
            </a:r>
            <a:r>
              <a:rPr lang="en-IN" sz="2000" b="1" dirty="0">
                <a:latin typeface="Times New Roman" panose="02020603050405020304" pitchFamily="18" charset="0"/>
                <a:cs typeface="Times New Roman" panose="02020603050405020304" pitchFamily="18" charset="0"/>
              </a:rPr>
              <a:t>Solution phase combinatorial chemistry:</a:t>
            </a:r>
          </a:p>
          <a:p>
            <a:pPr marL="342900" indent="-342900" algn="l">
              <a:lnSpc>
                <a:spcPct val="150000"/>
              </a:lnSpc>
              <a:buFont typeface="Wingdings" panose="05000000000000000000" pitchFamily="2" charset="2"/>
              <a:buChar char="§"/>
            </a:pPr>
            <a:r>
              <a:rPr lang="en-IN" sz="2000" dirty="0">
                <a:latin typeface="Times New Roman" panose="02020603050405020304" pitchFamily="18" charset="0"/>
                <a:cs typeface="Times New Roman" panose="02020603050405020304" pitchFamily="18" charset="0"/>
              </a:rPr>
              <a:t>The solution phase synthesis involves conducting chemical reaction simultaneously, preferably in well-ordered sets (arrays) of reaction vessels in solution.</a:t>
            </a:r>
          </a:p>
          <a:p>
            <a:pPr marL="342900" indent="-342900" algn="l">
              <a:lnSpc>
                <a:spcPct val="150000"/>
              </a:lnSpc>
              <a:buFont typeface="Wingdings" panose="05000000000000000000" pitchFamily="2" charset="2"/>
              <a:buChar char="§"/>
            </a:pPr>
            <a:r>
              <a:rPr lang="en-IN" sz="2000" dirty="0">
                <a:latin typeface="Times New Roman" panose="02020603050405020304" pitchFamily="18" charset="0"/>
                <a:cs typeface="Times New Roman" panose="02020603050405020304" pitchFamily="18" charset="0"/>
              </a:rPr>
              <a:t>In solution phase synthesis we use soluble polymer as support for the product. PEG </a:t>
            </a:r>
            <a:r>
              <a:rPr lang="en-IN" sz="2000">
                <a:latin typeface="Times New Roman" panose="02020603050405020304" pitchFamily="18" charset="0"/>
                <a:cs typeface="Times New Roman" panose="02020603050405020304" pitchFamily="18" charset="0"/>
              </a:rPr>
              <a:t>(Polyethylene </a:t>
            </a:r>
            <a:r>
              <a:rPr lang="en-IN" sz="2000" dirty="0">
                <a:latin typeface="Times New Roman" panose="02020603050405020304" pitchFamily="18" charset="0"/>
                <a:cs typeface="Times New Roman" panose="02020603050405020304" pitchFamily="18" charset="0"/>
              </a:rPr>
              <a:t>glycol) is a common vehicle which is used in solution phase synthesis it can be liquid or solid at room temperature and show varying degrees of solubility in aqueous and organic solvent.</a:t>
            </a: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22</a:t>
            </a:fld>
            <a:endParaRPr lang="en-IN"/>
          </a:p>
        </p:txBody>
      </p:sp>
    </p:spTree>
    <p:extLst>
      <p:ext uri="{BB962C8B-B14F-4D97-AF65-F5344CB8AC3E}">
        <p14:creationId xmlns:p14="http://schemas.microsoft.com/office/powerpoint/2010/main" val="27836200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prstClr val="black"/>
                </a:solidFill>
                <a:latin typeface="Times New Roman" panose="02020603050405020304" pitchFamily="18" charset="0"/>
                <a:cs typeface="Times New Roman" panose="02020603050405020304" pitchFamily="18" charset="0"/>
              </a:rPr>
              <a:t>16-07-2020</a:t>
            </a:r>
          </a:p>
          <a:p>
            <a:endParaRPr lang="en-IN" b="1" dirty="0">
              <a:solidFill>
                <a:prstClr val="black"/>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prstClr val="black"/>
                </a:solidFill>
                <a:latin typeface="Times New Roman" panose="02020603050405020304" pitchFamily="18" charset="0"/>
                <a:cs typeface="Times New Roman" panose="02020603050405020304" pitchFamily="18" charset="0"/>
              </a:rPr>
              <a:pPr algn="ctr"/>
              <a:t>23</a:t>
            </a:fld>
            <a:endParaRPr lang="en-IN" sz="1600" b="1" dirty="0">
              <a:solidFill>
                <a:prstClr val="black"/>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206062"/>
            <a:ext cx="10515600" cy="47090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2000" b="1" dirty="0">
                <a:latin typeface="Times New Roman" panose="02020603050405020304" pitchFamily="18" charset="0"/>
                <a:cs typeface="Times New Roman" panose="02020603050405020304" pitchFamily="18" charset="0"/>
              </a:rPr>
              <a:t>COMBINATORIAL CHEMISTRY</a:t>
            </a: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875763" y="901520"/>
            <a:ext cx="10811412" cy="540567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IN" sz="2000" b="1" dirty="0">
                <a:latin typeface="Times New Roman" panose="02020603050405020304" pitchFamily="18" charset="0"/>
                <a:cs typeface="Times New Roman" panose="02020603050405020304" pitchFamily="18" charset="0"/>
              </a:rPr>
              <a:t>     </a:t>
            </a:r>
            <a:r>
              <a:rPr lang="en-IN" sz="2000" b="1" dirty="0"/>
              <a:t> </a:t>
            </a:r>
            <a:r>
              <a:rPr lang="en-IN" sz="2000" b="1" dirty="0">
                <a:latin typeface="Times New Roman" panose="02020603050405020304" pitchFamily="18" charset="0"/>
                <a:cs typeface="Times New Roman" panose="02020603050405020304" pitchFamily="18" charset="0"/>
              </a:rPr>
              <a:t>Characteristics of solid phase and solution phase combinatorial chemistry</a:t>
            </a:r>
          </a:p>
          <a:p>
            <a:pPr>
              <a:lnSpc>
                <a:spcPct val="150000"/>
              </a:lnSpc>
            </a:pPr>
            <a:endParaRPr lang="en-IN" sz="2000" b="1" dirty="0">
              <a:latin typeface="Times New Roman" panose="02020603050405020304" pitchFamily="18"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748313668"/>
              </p:ext>
            </p:extLst>
          </p:nvPr>
        </p:nvGraphicFramePr>
        <p:xfrm>
          <a:off x="2434107" y="1715774"/>
          <a:ext cx="7650050" cy="4615736"/>
        </p:xfrm>
        <a:graphic>
          <a:graphicData uri="http://schemas.openxmlformats.org/drawingml/2006/table">
            <a:tbl>
              <a:tblPr/>
              <a:tblGrid>
                <a:gridCol w="3825025">
                  <a:extLst>
                    <a:ext uri="{9D8B030D-6E8A-4147-A177-3AD203B41FA5}">
                      <a16:colId xmlns="" xmlns:a16="http://schemas.microsoft.com/office/drawing/2014/main" val="20000"/>
                    </a:ext>
                  </a:extLst>
                </a:gridCol>
                <a:gridCol w="3825025">
                  <a:extLst>
                    <a:ext uri="{9D8B030D-6E8A-4147-A177-3AD203B41FA5}">
                      <a16:colId xmlns="" xmlns:a16="http://schemas.microsoft.com/office/drawing/2014/main" val="20001"/>
                    </a:ext>
                  </a:extLst>
                </a:gridCol>
              </a:tblGrid>
              <a:tr h="247930">
                <a:tc>
                  <a:txBody>
                    <a:bodyPr/>
                    <a:lstStyle/>
                    <a:p>
                      <a:pPr algn="ctr" fontAlgn="b"/>
                      <a:r>
                        <a:rPr lang="en-IN" sz="1100" b="1" dirty="0">
                          <a:effectLst/>
                          <a:latin typeface="verdana" panose="020B0604030504040204" pitchFamily="34" charset="0"/>
                        </a:rPr>
                        <a:t>SOLID PHASE</a:t>
                      </a:r>
                      <a:endParaRPr lang="en-IN" sz="1100" b="1" dirty="0">
                        <a:effectLst/>
                      </a:endParaRPr>
                    </a:p>
                  </a:txBody>
                  <a:tcPr marL="41520" marR="41520" marT="41520" marB="41520" anchor="b">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b"/>
                      <a:r>
                        <a:rPr lang="en-IN" sz="1100" b="1" dirty="0" err="1">
                          <a:effectLst/>
                          <a:latin typeface="verdana" panose="020B0604030504040204" pitchFamily="34" charset="0"/>
                        </a:rPr>
                        <a:t>SOLution</a:t>
                      </a:r>
                      <a:r>
                        <a:rPr lang="en-IN" sz="1100" b="1" dirty="0">
                          <a:effectLst/>
                          <a:latin typeface="verdana" panose="020B0604030504040204" pitchFamily="34" charset="0"/>
                        </a:rPr>
                        <a:t> PHASE</a:t>
                      </a:r>
                      <a:endParaRPr lang="en-IN" sz="1100" b="1" dirty="0">
                        <a:effectLst/>
                      </a:endParaRPr>
                    </a:p>
                  </a:txBody>
                  <a:tcPr marL="41520" marR="41520" marT="41520" marB="41520" anchor="b">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 xmlns:a16="http://schemas.microsoft.com/office/drawing/2014/main" val="10000"/>
                  </a:ext>
                </a:extLst>
              </a:tr>
              <a:tr h="247930">
                <a:tc>
                  <a:txBody>
                    <a:bodyPr/>
                    <a:lstStyle/>
                    <a:p>
                      <a:pPr fontAlgn="t"/>
                      <a:r>
                        <a:rPr lang="en-IN" sz="1100" b="1" dirty="0">
                          <a:effectLst/>
                          <a:latin typeface="verdana" panose="020B0604030504040204" pitchFamily="34" charset="0"/>
                        </a:rPr>
                        <a:t>Make a mixture of products</a:t>
                      </a:r>
                      <a:endParaRPr lang="en-IN" sz="1100" b="1" dirty="0">
                        <a:effectLst/>
                      </a:endParaRPr>
                    </a:p>
                  </a:txBody>
                  <a:tcPr marL="41520" marR="41520" marT="41520" marB="4152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100" b="1" dirty="0">
                          <a:effectLst/>
                          <a:latin typeface="verdana" panose="020B0604030504040204" pitchFamily="34" charset="0"/>
                        </a:rPr>
                        <a:t>Makes only one product</a:t>
                      </a:r>
                      <a:endParaRPr lang="en-IN" sz="1100" b="1" dirty="0">
                        <a:effectLst/>
                      </a:endParaRPr>
                    </a:p>
                  </a:txBody>
                  <a:tcPr marL="41520" marR="41520" marT="41520" marB="4152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 xmlns:a16="http://schemas.microsoft.com/office/drawing/2014/main" val="10001"/>
                  </a:ext>
                </a:extLst>
              </a:tr>
              <a:tr h="402252">
                <a:tc>
                  <a:txBody>
                    <a:bodyPr/>
                    <a:lstStyle/>
                    <a:p>
                      <a:pPr fontAlgn="t"/>
                      <a:r>
                        <a:rPr lang="en-IN" sz="1100" b="1" dirty="0">
                          <a:effectLst/>
                          <a:latin typeface="verdana" panose="020B0604030504040204" pitchFamily="34" charset="0"/>
                        </a:rPr>
                        <a:t>Small amounts of products formed</a:t>
                      </a:r>
                      <a:endParaRPr lang="en-IN" sz="1100" b="1" dirty="0">
                        <a:effectLst/>
                      </a:endParaRPr>
                    </a:p>
                  </a:txBody>
                  <a:tcPr marL="41520" marR="41520" marT="41520" marB="4152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100" b="1">
                          <a:effectLst/>
                          <a:latin typeface="verdana" panose="020B0604030504040204" pitchFamily="34" charset="0"/>
                        </a:rPr>
                        <a:t>Large amounts of products formed</a:t>
                      </a:r>
                      <a:endParaRPr lang="en-IN" sz="1100" b="1">
                        <a:effectLst/>
                      </a:endParaRPr>
                    </a:p>
                  </a:txBody>
                  <a:tcPr marL="41520" marR="41520" marT="41520" marB="4152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 xmlns:a16="http://schemas.microsoft.com/office/drawing/2014/main" val="10002"/>
                  </a:ext>
                </a:extLst>
              </a:tr>
              <a:tr h="402252">
                <a:tc>
                  <a:txBody>
                    <a:bodyPr/>
                    <a:lstStyle/>
                    <a:p>
                      <a:pPr fontAlgn="t"/>
                      <a:r>
                        <a:rPr lang="en-IN" sz="1100" b="1" dirty="0">
                          <a:effectLst/>
                          <a:latin typeface="verdana" panose="020B0604030504040204" pitchFamily="34" charset="0"/>
                        </a:rPr>
                        <a:t>Simple isolation of product by filtration</a:t>
                      </a:r>
                      <a:endParaRPr lang="en-IN" sz="1100" b="1" dirty="0">
                        <a:effectLst/>
                      </a:endParaRPr>
                    </a:p>
                  </a:txBody>
                  <a:tcPr marL="41520" marR="41520" marT="41520" marB="4152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100" b="1">
                          <a:effectLst/>
                          <a:latin typeface="verdana" panose="020B0604030504040204" pitchFamily="34" charset="0"/>
                        </a:rPr>
                        <a:t>Work-up and purification more difficult</a:t>
                      </a:r>
                      <a:endParaRPr lang="en-IN" sz="1100" b="1">
                        <a:effectLst/>
                      </a:endParaRPr>
                    </a:p>
                  </a:txBody>
                  <a:tcPr marL="41520" marR="41520" marT="41520" marB="4152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 xmlns:a16="http://schemas.microsoft.com/office/drawing/2014/main" val="10003"/>
                  </a:ext>
                </a:extLst>
              </a:tr>
              <a:tr h="402252">
                <a:tc>
                  <a:txBody>
                    <a:bodyPr/>
                    <a:lstStyle/>
                    <a:p>
                      <a:pPr fontAlgn="t"/>
                      <a:r>
                        <a:rPr lang="en-IN" sz="1100" b="1" dirty="0">
                          <a:effectLst/>
                          <a:latin typeface="verdana" panose="020B0604030504040204" pitchFamily="34" charset="0"/>
                        </a:rPr>
                        <a:t>Requires two extra reaction steps: linkage &amp; cleavage</a:t>
                      </a:r>
                      <a:endParaRPr lang="en-IN" sz="1100" b="1" dirty="0">
                        <a:effectLst/>
                      </a:endParaRPr>
                    </a:p>
                  </a:txBody>
                  <a:tcPr marL="41520" marR="41520" marT="41520" marB="4152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100" b="1">
                          <a:effectLst/>
                          <a:latin typeface="verdana" panose="020B0604030504040204" pitchFamily="34" charset="0"/>
                        </a:rPr>
                        <a:t>No extra steps for attachment &amp; cleavage needed</a:t>
                      </a:r>
                      <a:endParaRPr lang="en-IN" sz="1100" b="1">
                        <a:effectLst/>
                      </a:endParaRPr>
                    </a:p>
                  </a:txBody>
                  <a:tcPr marL="41520" marR="41520" marT="41520" marB="4152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 xmlns:a16="http://schemas.microsoft.com/office/drawing/2014/main" val="10004"/>
                  </a:ext>
                </a:extLst>
              </a:tr>
              <a:tr h="402252">
                <a:tc>
                  <a:txBody>
                    <a:bodyPr/>
                    <a:lstStyle/>
                    <a:p>
                      <a:pPr fontAlgn="t"/>
                      <a:r>
                        <a:rPr lang="en-IN" sz="1100" b="1" dirty="0">
                          <a:effectLst/>
                          <a:latin typeface="verdana" panose="020B0604030504040204" pitchFamily="34" charset="0"/>
                        </a:rPr>
                        <a:t>Limits to chemistry which can be performed</a:t>
                      </a:r>
                      <a:endParaRPr lang="en-IN" sz="1100" b="1" dirty="0">
                        <a:effectLst/>
                      </a:endParaRPr>
                    </a:p>
                  </a:txBody>
                  <a:tcPr marL="41520" marR="41520" marT="41520" marB="4152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100" b="1" dirty="0">
                          <a:effectLst/>
                          <a:latin typeface="verdana" panose="020B0604030504040204" pitchFamily="34" charset="0"/>
                        </a:rPr>
                        <a:t>Wide range of reactions can be utilized</a:t>
                      </a:r>
                      <a:endParaRPr lang="en-IN" sz="1100" b="1" dirty="0">
                        <a:effectLst/>
                      </a:endParaRPr>
                    </a:p>
                  </a:txBody>
                  <a:tcPr marL="41520" marR="41520" marT="41520" marB="4152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 xmlns:a16="http://schemas.microsoft.com/office/drawing/2014/main" val="10005"/>
                  </a:ext>
                </a:extLst>
              </a:tr>
              <a:tr h="247930">
                <a:tc>
                  <a:txBody>
                    <a:bodyPr/>
                    <a:lstStyle/>
                    <a:p>
                      <a:pPr fontAlgn="t"/>
                      <a:r>
                        <a:rPr lang="en-IN" sz="1100" b="1" dirty="0">
                          <a:effectLst/>
                          <a:latin typeface="verdana" panose="020B0604030504040204" pitchFamily="34" charset="0"/>
                        </a:rPr>
                        <a:t>Automation possible</a:t>
                      </a:r>
                      <a:endParaRPr lang="en-IN" sz="1100" b="1" dirty="0">
                        <a:effectLst/>
                      </a:endParaRPr>
                    </a:p>
                  </a:txBody>
                  <a:tcPr marL="41520" marR="41520" marT="41520" marB="4152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100" b="1" dirty="0">
                          <a:effectLst/>
                          <a:latin typeface="verdana" panose="020B0604030504040204" pitchFamily="34" charset="0"/>
                        </a:rPr>
                        <a:t>Automation difficult</a:t>
                      </a:r>
                      <a:endParaRPr lang="en-IN" sz="1100" b="1" dirty="0">
                        <a:effectLst/>
                      </a:endParaRPr>
                    </a:p>
                  </a:txBody>
                  <a:tcPr marL="41520" marR="41520" marT="41520" marB="4152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 xmlns:a16="http://schemas.microsoft.com/office/drawing/2014/main" val="10006"/>
                  </a:ext>
                </a:extLst>
              </a:tr>
              <a:tr h="717058">
                <a:tc>
                  <a:txBody>
                    <a:bodyPr/>
                    <a:lstStyle/>
                    <a:p>
                      <a:pPr fontAlgn="t"/>
                      <a:r>
                        <a:rPr lang="en-IN" sz="1100" b="1">
                          <a:effectLst/>
                          <a:latin typeface="verdana" panose="020B0604030504040204" pitchFamily="34" charset="0"/>
                        </a:rPr>
                        <a:t>Large excesses of reagent can be used to drive the reaction to completion</a:t>
                      </a:r>
                      <a:endParaRPr lang="en-IN" sz="1100" b="1">
                        <a:effectLst/>
                      </a:endParaRPr>
                    </a:p>
                  </a:txBody>
                  <a:tcPr marL="41520" marR="41520" marT="41520" marB="4152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100" b="1" dirty="0">
                          <a:effectLst/>
                          <a:latin typeface="verdana" panose="020B0604030504040204" pitchFamily="34" charset="0"/>
                        </a:rPr>
                        <a:t>Large excesses of reagent cannot be used as it causes subsequent separation problem.</a:t>
                      </a:r>
                      <a:endParaRPr lang="en-IN" sz="1100" b="1" dirty="0">
                        <a:effectLst/>
                      </a:endParaRPr>
                    </a:p>
                  </a:txBody>
                  <a:tcPr marL="41520" marR="41520" marT="41520" marB="4152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 xmlns:a16="http://schemas.microsoft.com/office/drawing/2014/main" val="10007"/>
                  </a:ext>
                </a:extLst>
              </a:tr>
              <a:tr h="402252">
                <a:tc>
                  <a:txBody>
                    <a:bodyPr/>
                    <a:lstStyle/>
                    <a:p>
                      <a:pPr fontAlgn="t"/>
                      <a:r>
                        <a:rPr lang="en-IN" sz="1100" b="1">
                          <a:effectLst/>
                          <a:latin typeface="verdana" panose="020B0604030504040204" pitchFamily="34" charset="0"/>
                        </a:rPr>
                        <a:t>Longer reaction time than in solution phase</a:t>
                      </a:r>
                      <a:endParaRPr lang="en-IN" sz="1100" b="1">
                        <a:effectLst/>
                      </a:endParaRPr>
                    </a:p>
                  </a:txBody>
                  <a:tcPr marL="41520" marR="41520" marT="41520" marB="4152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100" b="1" dirty="0">
                          <a:effectLst/>
                          <a:latin typeface="verdana" panose="020B0604030504040204" pitchFamily="34" charset="0"/>
                        </a:rPr>
                        <a:t>Less reaction time</a:t>
                      </a:r>
                      <a:endParaRPr lang="en-IN" sz="1100" b="1" dirty="0">
                        <a:effectLst/>
                      </a:endParaRPr>
                    </a:p>
                  </a:txBody>
                  <a:tcPr marL="41520" marR="41520" marT="41520" marB="4152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 xmlns:a16="http://schemas.microsoft.com/office/drawing/2014/main" val="10008"/>
                  </a:ext>
                </a:extLst>
              </a:tr>
              <a:tr h="402252">
                <a:tc>
                  <a:txBody>
                    <a:bodyPr/>
                    <a:lstStyle/>
                    <a:p>
                      <a:pPr fontAlgn="t"/>
                      <a:r>
                        <a:rPr lang="en-IN" sz="1100" b="1">
                          <a:effectLst/>
                          <a:latin typeface="verdana" panose="020B0604030504040204" pitchFamily="34" charset="0"/>
                        </a:rPr>
                        <a:t>Monitoring of reaction very difficult</a:t>
                      </a:r>
                      <a:endParaRPr lang="en-IN" sz="1100" b="1">
                        <a:effectLst/>
                      </a:endParaRPr>
                    </a:p>
                  </a:txBody>
                  <a:tcPr marL="41520" marR="41520" marT="41520" marB="4152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100" b="1" dirty="0">
                          <a:effectLst/>
                          <a:latin typeface="verdana" panose="020B0604030504040204" pitchFamily="34" charset="0"/>
                        </a:rPr>
                        <a:t>Monitoring of reaction easy</a:t>
                      </a:r>
                      <a:endParaRPr lang="en-IN" sz="1100" b="1" dirty="0">
                        <a:effectLst/>
                      </a:endParaRPr>
                    </a:p>
                  </a:txBody>
                  <a:tcPr marL="41520" marR="41520" marT="41520" marB="4152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 xmlns:a16="http://schemas.microsoft.com/office/drawing/2014/main" val="10009"/>
                  </a:ext>
                </a:extLst>
              </a:tr>
              <a:tr h="717058">
                <a:tc>
                  <a:txBody>
                    <a:bodyPr/>
                    <a:lstStyle/>
                    <a:p>
                      <a:pPr fontAlgn="t"/>
                      <a:r>
                        <a:rPr lang="en-IN" sz="1100" b="1">
                          <a:effectLst/>
                          <a:latin typeface="verdana" panose="020B0604030504040204" pitchFamily="34" charset="0"/>
                        </a:rPr>
                        <a:t>Split and mix technique as well as parallel synthesis can be applied</a:t>
                      </a:r>
                      <a:endParaRPr lang="en-IN" sz="1100" b="1">
                        <a:effectLst/>
                      </a:endParaRPr>
                    </a:p>
                  </a:txBody>
                  <a:tcPr marL="41520" marR="41520" marT="41520" marB="4152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100" b="1" dirty="0">
                          <a:effectLst/>
                          <a:latin typeface="verdana" panose="020B0604030504040204" pitchFamily="34" charset="0"/>
                        </a:rPr>
                        <a:t>Split and mix strategy not possible</a:t>
                      </a:r>
                      <a:endParaRPr lang="en-IN" sz="1100" b="1" dirty="0">
                        <a:effectLst/>
                      </a:endParaRPr>
                    </a:p>
                    <a:p>
                      <a:pPr fontAlgn="t"/>
                      <a:r>
                        <a:rPr lang="en-IN" sz="1100" b="1" dirty="0">
                          <a:effectLst/>
                          <a:latin typeface="verdana" panose="020B0604030504040204" pitchFamily="34" charset="0"/>
                        </a:rPr>
                        <a:t>Parallel synthesis can be applied</a:t>
                      </a:r>
                      <a:endParaRPr lang="en-IN" sz="1100" b="1" dirty="0">
                        <a:effectLst/>
                      </a:endParaRPr>
                    </a:p>
                  </a:txBody>
                  <a:tcPr marL="41520" marR="41520" marT="41520" marB="4152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 xmlns:a16="http://schemas.microsoft.com/office/drawing/2014/main" val="10010"/>
                  </a:ext>
                </a:extLst>
              </a:tr>
            </a:tbl>
          </a:graphicData>
        </a:graphic>
      </p:graphicFrame>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1"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23</a:t>
            </a:fld>
            <a:endParaRPr lang="en-IN"/>
          </a:p>
        </p:txBody>
      </p:sp>
    </p:spTree>
    <p:extLst>
      <p:ext uri="{BB962C8B-B14F-4D97-AF65-F5344CB8AC3E}">
        <p14:creationId xmlns:p14="http://schemas.microsoft.com/office/powerpoint/2010/main" val="11791450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a:solidFill>
                  <a:schemeClr val="tx1"/>
                </a:solidFill>
                <a:latin typeface="Times New Roman" panose="02020603050405020304" pitchFamily="18" charset="0"/>
                <a:cs typeface="Times New Roman" panose="02020603050405020304" pitchFamily="18" charset="0"/>
              </a:rPr>
              <a:t>16-07-2020</a:t>
            </a:r>
            <a:endParaRPr lang="en-IN" b="1" dirty="0">
              <a:solidFill>
                <a:schemeClr val="tx1"/>
              </a:solidFill>
              <a:latin typeface="Times New Roman" panose="02020603050405020304" pitchFamily="18" charset="0"/>
              <a:cs typeface="Times New Roman" panose="02020603050405020304" pitchFamily="18" charset="0"/>
            </a:endParaRPr>
          </a:p>
          <a:p>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206062"/>
            <a:ext cx="10515600" cy="47090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875763" y="787781"/>
            <a:ext cx="10811412" cy="54971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en-IN" sz="1600" dirty="0">
              <a:latin typeface="Times New Roman" pitchFamily="18" charset="0"/>
              <a:cs typeface="Times New Roman" pitchFamily="18" charset="0"/>
            </a:endParaRPr>
          </a:p>
          <a:p>
            <a:endParaRPr lang="en-IN" sz="1600" b="1" dirty="0"/>
          </a:p>
          <a:p>
            <a:endParaRPr lang="en-IN" sz="1600" b="1" dirty="0"/>
          </a:p>
          <a:p>
            <a:endParaRPr lang="en-IN" sz="1600" b="1" dirty="0"/>
          </a:p>
          <a:p>
            <a:r>
              <a:rPr lang="en-IN" sz="1600" b="1" dirty="0"/>
              <a:t> </a:t>
            </a:r>
            <a:r>
              <a:rPr lang="en-IN" sz="4800" b="1" dirty="0">
                <a:latin typeface="Times New Roman" panose="02020603050405020304" pitchFamily="18" charset="0"/>
                <a:cs typeface="Times New Roman" pitchFamily="18" charset="0"/>
              </a:rPr>
              <a:t>THANK YOU</a:t>
            </a:r>
            <a:endParaRPr lang="en-IN" sz="4800" dirty="0">
              <a:latin typeface="Times New Roman" panose="02020603050405020304" pitchFamily="18" charset="0"/>
              <a:cs typeface="Times New Roman" panose="02020603050405020304" pitchFamily="18" charset="0"/>
            </a:endParaRPr>
          </a:p>
          <a:p>
            <a:endParaRPr lang="en-IN" sz="1600" b="1" dirty="0">
              <a:latin typeface="Times New Roman" pitchFamily="18" charset="0"/>
              <a:cs typeface="Times New Roman" pitchFamily="18" charset="0"/>
            </a:endParaRPr>
          </a:p>
          <a:p>
            <a:endParaRPr lang="en-IN" sz="1600" dirty="0">
              <a:latin typeface="Times New Roman" pitchFamily="18" charset="0"/>
              <a:cs typeface="Times New Roman"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24</a:t>
            </a:fld>
            <a:endParaRPr lang="en-IN"/>
          </a:p>
        </p:txBody>
      </p:sp>
    </p:spTree>
    <p:extLst>
      <p:ext uri="{BB962C8B-B14F-4D97-AF65-F5344CB8AC3E}">
        <p14:creationId xmlns:p14="http://schemas.microsoft.com/office/powerpoint/2010/main" val="36464179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schemeClr val="tx1"/>
                </a:solidFill>
                <a:latin typeface="Times New Roman" panose="02020603050405020304" pitchFamily="18" charset="0"/>
                <a:cs typeface="Times New Roman" panose="02020603050405020304" pitchFamily="18" charset="0"/>
              </a:rPr>
              <a:t>16-07-2020</a:t>
            </a:r>
          </a:p>
          <a:p>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8888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2000" b="1" dirty="0">
                <a:latin typeface="Times New Roman" panose="02020603050405020304" pitchFamily="18" charset="0"/>
                <a:cs typeface="Times New Roman" panose="02020603050405020304" pitchFamily="18" charset="0"/>
              </a:rPr>
              <a:t>INTRODUCTION TO MEDICINAL CHEMISTRY</a:t>
            </a: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862885" y="914399"/>
            <a:ext cx="10824290" cy="547352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en-IN" sz="2000" dirty="0">
              <a:latin typeface="Times New Roman" pitchFamily="18" charset="0"/>
              <a:cs typeface="Times New Roman" pitchFamily="18" charset="0"/>
            </a:endParaRPr>
          </a:p>
          <a:p>
            <a:pPr marL="342900" indent="-342900" algn="just">
              <a:buFont typeface="Wingdings" panose="05000000000000000000" pitchFamily="2" charset="2"/>
              <a:buChar char="§"/>
            </a:pPr>
            <a:r>
              <a:rPr lang="en-IN" sz="2000" dirty="0">
                <a:latin typeface="Times New Roman" pitchFamily="18" charset="0"/>
                <a:cs typeface="Times New Roman" pitchFamily="18" charset="0"/>
              </a:rPr>
              <a:t>It explains the design and production of compounds, which can be used for prevention and treatment</a:t>
            </a:r>
          </a:p>
          <a:p>
            <a:pPr algn="just"/>
            <a:r>
              <a:rPr lang="en-IN" sz="2000" dirty="0">
                <a:latin typeface="Times New Roman" pitchFamily="18" charset="0"/>
                <a:cs typeface="Times New Roman" pitchFamily="18" charset="0"/>
              </a:rPr>
              <a:t>     of human or animal diseases.</a:t>
            </a:r>
          </a:p>
          <a:p>
            <a:pPr algn="just"/>
            <a:endParaRPr lang="en-IN" sz="2000" dirty="0">
              <a:latin typeface="Times New Roman" pitchFamily="18" charset="0"/>
              <a:cs typeface="Times New Roman" pitchFamily="18" charset="0"/>
            </a:endParaRPr>
          </a:p>
          <a:p>
            <a:pPr marL="342900" indent="-342900" algn="just">
              <a:buFont typeface="Wingdings" panose="05000000000000000000" pitchFamily="2" charset="2"/>
              <a:buChar char="§"/>
            </a:pPr>
            <a:r>
              <a:rPr lang="en-IN" sz="2000" dirty="0">
                <a:latin typeface="Times New Roman" pitchFamily="18" charset="0"/>
                <a:cs typeface="Times New Roman" pitchFamily="18" charset="0"/>
              </a:rPr>
              <a:t>It also includes the study of existing drugs, their biological properties and Quantitative Structure</a:t>
            </a:r>
          </a:p>
          <a:p>
            <a:pPr algn="just"/>
            <a:r>
              <a:rPr lang="en-IN" sz="2000" dirty="0">
                <a:latin typeface="Times New Roman" pitchFamily="18" charset="0"/>
                <a:cs typeface="Times New Roman" pitchFamily="18" charset="0"/>
              </a:rPr>
              <a:t>     Activity Relationship (QSAR). </a:t>
            </a:r>
          </a:p>
          <a:p>
            <a:endParaRPr lang="en-IN" sz="2000" dirty="0">
              <a:latin typeface="Times New Roman" pitchFamily="18" charset="0"/>
              <a:cs typeface="Times New Roman" pitchFamily="18" charset="0"/>
            </a:endParaRPr>
          </a:p>
          <a:p>
            <a:pPr algn="just"/>
            <a:endParaRPr lang="en-IN" sz="2000" dirty="0"/>
          </a:p>
          <a:p>
            <a:pPr algn="just"/>
            <a:endParaRPr lang="en-IN" sz="2000" dirty="0">
              <a:latin typeface="Times New Roman" panose="02020603050405020304" pitchFamily="18" charset="0"/>
              <a:cs typeface="Times New Roman" panose="02020603050405020304" pitchFamily="18" charset="0"/>
            </a:endParaRP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a:t>
            </a:fld>
            <a:endParaRPr lang="en-IN"/>
          </a:p>
        </p:txBody>
      </p:sp>
    </p:spTree>
    <p:extLst>
      <p:ext uri="{BB962C8B-B14F-4D97-AF65-F5344CB8AC3E}">
        <p14:creationId xmlns:p14="http://schemas.microsoft.com/office/powerpoint/2010/main" val="16441349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schemeClr val="tx1"/>
                </a:solidFill>
                <a:latin typeface="Times New Roman" panose="02020603050405020304" pitchFamily="18" charset="0"/>
                <a:cs typeface="Times New Roman" panose="02020603050405020304" pitchFamily="18" charset="0"/>
              </a:rPr>
              <a:t>16-07-2020</a:t>
            </a:r>
          </a:p>
          <a:p>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1" name="Footer Placeholder 4">
            <a:extLst>
              <a:ext uri="{FF2B5EF4-FFF2-40B4-BE49-F238E27FC236}">
                <a16:creationId xmlns="" xmlns:a16="http://schemas.microsoft.com/office/drawing/2014/main" id="{A60243DA-EF30-4066-83D9-4BA114AFAD2E}"/>
              </a:ext>
            </a:extLst>
          </p:cNvPr>
          <p:cNvSpPr txBox="1">
            <a:spLocks/>
          </p:cNvSpPr>
          <p:nvPr/>
        </p:nvSpPr>
        <p:spPr>
          <a:xfrm>
            <a:off x="4691270" y="6487451"/>
            <a:ext cx="2876339" cy="315911"/>
          </a:xfrm>
          <a:prstGeom prst="rect">
            <a:avLst/>
          </a:prstGeom>
          <a:solidFill>
            <a:srgbClr val="FF0000"/>
          </a:solidFill>
          <a:ln w="12700">
            <a:solidFill>
              <a:schemeClr val="tx1"/>
            </a:solidFill>
          </a:ln>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r"/>
            <a:r>
              <a:rPr lang="en-IN" dirty="0">
                <a:solidFill>
                  <a:schemeClr val="bg1">
                    <a:lumMod val="95000"/>
                  </a:schemeClr>
                </a:solidFill>
                <a:latin typeface="Georgia" panose="02040502050405020303" pitchFamily="18" charset="0"/>
              </a:rPr>
              <a:t>© R </a:t>
            </a:r>
            <a:r>
              <a:rPr lang="en-IN" dirty="0" err="1">
                <a:solidFill>
                  <a:schemeClr val="bg1">
                    <a:lumMod val="95000"/>
                  </a:schemeClr>
                </a:solidFill>
                <a:latin typeface="Georgia" panose="02040502050405020303" pitchFamily="18" charset="0"/>
              </a:rPr>
              <a:t>R</a:t>
            </a:r>
            <a:r>
              <a:rPr lang="en-IN" dirty="0">
                <a:solidFill>
                  <a:schemeClr val="bg1">
                    <a:lumMod val="95000"/>
                  </a:schemeClr>
                </a:solidFill>
                <a:latin typeface="Georgia" panose="02040502050405020303" pitchFamily="18" charset="0"/>
              </a:rPr>
              <a:t> INSTITUTIONS , BANGALORE</a:t>
            </a: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206062"/>
            <a:ext cx="10515600" cy="47090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2000" b="1" dirty="0">
                <a:latin typeface="Times New Roman" panose="02020603050405020304" pitchFamily="18" charset="0"/>
                <a:cs typeface="Times New Roman" panose="02020603050405020304" pitchFamily="18" charset="0"/>
              </a:rPr>
              <a:t>DRUG DESIGN</a:t>
            </a: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875763" y="787781"/>
            <a:ext cx="10811412" cy="5497110"/>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just">
              <a:buFont typeface="Wingdings" panose="05000000000000000000" pitchFamily="2" charset="2"/>
              <a:buChar char="§"/>
            </a:pPr>
            <a:endParaRPr lang="en-GB" sz="1600" dirty="0">
              <a:latin typeface="Times New Roman" pitchFamily="18" charset="0"/>
              <a:cs typeface="Times New Roman" pitchFamily="18" charset="0"/>
            </a:endParaRPr>
          </a:p>
          <a:p>
            <a:pPr marL="285750" indent="-285750" algn="just">
              <a:buFont typeface="Wingdings" panose="05000000000000000000" pitchFamily="2" charset="2"/>
              <a:buChar char="§"/>
            </a:pPr>
            <a:r>
              <a:rPr lang="en-GB" sz="1600" dirty="0">
                <a:latin typeface="Times New Roman" pitchFamily="18" charset="0"/>
                <a:cs typeface="Times New Roman" pitchFamily="18" charset="0"/>
              </a:rPr>
              <a:t> </a:t>
            </a:r>
            <a:r>
              <a:rPr lang="en-IN" sz="1600" dirty="0">
                <a:latin typeface="Times New Roman" panose="02020603050405020304" pitchFamily="18" charset="0"/>
                <a:cs typeface="Times New Roman" panose="02020603050405020304" pitchFamily="18" charset="0"/>
              </a:rPr>
              <a:t>The drug design was based on Modification of the structure of compounds.</a:t>
            </a:r>
          </a:p>
          <a:p>
            <a:pPr marL="342900" indent="-342900" algn="just">
              <a:buFont typeface="Wingdings" panose="05000000000000000000" pitchFamily="2" charset="2"/>
              <a:buChar char="§"/>
            </a:pPr>
            <a:r>
              <a:rPr lang="en-IN" sz="1600" dirty="0">
                <a:latin typeface="Times New Roman" panose="02020603050405020304" pitchFamily="18" charset="0"/>
                <a:cs typeface="Times New Roman" panose="02020603050405020304" pitchFamily="18" charset="0"/>
              </a:rPr>
              <a:t>Drug design involves </a:t>
            </a:r>
            <a:r>
              <a:rPr lang="en-IN" sz="1600" b="1" dirty="0">
                <a:solidFill>
                  <a:srgbClr val="FF0000"/>
                </a:solidFill>
                <a:latin typeface="Times New Roman" panose="02020603050405020304" pitchFamily="18" charset="0"/>
                <a:cs typeface="Times New Roman" panose="02020603050405020304" pitchFamily="18" charset="0"/>
              </a:rPr>
              <a:t>four phases</a:t>
            </a:r>
            <a:r>
              <a:rPr lang="en-IN" sz="1600" dirty="0">
                <a:latin typeface="Times New Roman" panose="02020603050405020304" pitchFamily="18" charset="0"/>
                <a:cs typeface="Times New Roman" panose="02020603050405020304" pitchFamily="18" charset="0"/>
              </a:rPr>
              <a:t>:</a:t>
            </a:r>
          </a:p>
          <a:p>
            <a:pPr algn="just"/>
            <a:r>
              <a:rPr lang="en-IN" sz="1600" b="1" dirty="0">
                <a:latin typeface="Times New Roman" panose="02020603050405020304" pitchFamily="18" charset="0"/>
                <a:cs typeface="Times New Roman" panose="02020603050405020304" pitchFamily="18" charset="0"/>
              </a:rPr>
              <a:t>1)  Discovery and Research</a:t>
            </a:r>
          </a:p>
          <a:p>
            <a:pPr marL="1200150" lvl="2" indent="-285750" algn="just">
              <a:buFont typeface="Wingdings" panose="05000000000000000000" pitchFamily="2" charset="2"/>
              <a:buChar char="§"/>
            </a:pPr>
            <a:r>
              <a:rPr lang="en-IN" sz="1600" dirty="0">
                <a:latin typeface="Times New Roman" panose="02020603050405020304" pitchFamily="18" charset="0"/>
                <a:cs typeface="Times New Roman" panose="02020603050405020304" pitchFamily="18" charset="0"/>
              </a:rPr>
              <a:t> Target identification</a:t>
            </a:r>
          </a:p>
          <a:p>
            <a:pPr marL="1200150" lvl="2" indent="-285750" algn="just">
              <a:buFont typeface="Wingdings" panose="05000000000000000000" pitchFamily="2" charset="2"/>
              <a:buChar char="§"/>
            </a:pPr>
            <a:r>
              <a:rPr lang="en-IN" sz="1600" dirty="0">
                <a:latin typeface="Times New Roman" panose="02020603050405020304" pitchFamily="18" charset="0"/>
                <a:cs typeface="Times New Roman" panose="02020603050405020304" pitchFamily="18" charset="0"/>
              </a:rPr>
              <a:t> Understanding</a:t>
            </a:r>
          </a:p>
          <a:p>
            <a:pPr marL="1200150" lvl="2" indent="-285750" algn="just">
              <a:buFont typeface="Wingdings" panose="05000000000000000000" pitchFamily="2" charset="2"/>
              <a:buChar char="§"/>
            </a:pPr>
            <a:r>
              <a:rPr lang="en-IN" sz="1600" dirty="0">
                <a:latin typeface="Times New Roman" panose="02020603050405020304" pitchFamily="18" charset="0"/>
                <a:cs typeface="Times New Roman" panose="02020603050405020304" pitchFamily="18" charset="0"/>
              </a:rPr>
              <a:t> Testing</a:t>
            </a:r>
          </a:p>
          <a:p>
            <a:pPr marL="514350" indent="-514350" algn="just">
              <a:buAutoNum type="arabicParenR" startAt="2"/>
            </a:pPr>
            <a:r>
              <a:rPr lang="en-IN" sz="1700" b="1" dirty="0">
                <a:latin typeface="Times New Roman" panose="02020603050405020304" pitchFamily="18" charset="0"/>
                <a:cs typeface="Times New Roman" panose="02020603050405020304" pitchFamily="18" charset="0"/>
              </a:rPr>
              <a:t>Drug development: Such as</a:t>
            </a:r>
          </a:p>
          <a:p>
            <a:pPr lvl="1" algn="just">
              <a:buFont typeface="Wingdings" panose="05000000000000000000" pitchFamily="2" charset="2"/>
              <a:buChar char="Ø"/>
            </a:pPr>
            <a:r>
              <a:rPr lang="en-IN" sz="1700" dirty="0">
                <a:latin typeface="Times New Roman" panose="02020603050405020304" pitchFamily="18" charset="0"/>
                <a:cs typeface="Times New Roman" panose="02020603050405020304" pitchFamily="18" charset="0"/>
              </a:rPr>
              <a:t> Metabolism (Pharmacodynamics and Pharmacokinetics)</a:t>
            </a:r>
          </a:p>
          <a:p>
            <a:pPr lvl="1" algn="just">
              <a:buFont typeface="Wingdings" panose="05000000000000000000" pitchFamily="2" charset="2"/>
              <a:buChar char="Ø"/>
            </a:pPr>
            <a:r>
              <a:rPr lang="en-IN" sz="1700" dirty="0">
                <a:latin typeface="Times New Roman" panose="02020603050405020304" pitchFamily="18" charset="0"/>
                <a:cs typeface="Times New Roman" panose="02020603050405020304" pitchFamily="18" charset="0"/>
              </a:rPr>
              <a:t> Safety</a:t>
            </a:r>
          </a:p>
          <a:p>
            <a:pPr lvl="1" algn="just">
              <a:buFont typeface="Wingdings" panose="05000000000000000000" pitchFamily="2" charset="2"/>
              <a:buChar char="Ø"/>
            </a:pPr>
            <a:r>
              <a:rPr lang="en-IN" sz="1700" dirty="0">
                <a:latin typeface="Times New Roman" panose="02020603050405020304" pitchFamily="18" charset="0"/>
                <a:cs typeface="Times New Roman" panose="02020603050405020304" pitchFamily="18" charset="0"/>
              </a:rPr>
              <a:t> Toxicity</a:t>
            </a:r>
          </a:p>
          <a:p>
            <a:pPr lvl="1" algn="just">
              <a:buFont typeface="Wingdings" panose="05000000000000000000" pitchFamily="2" charset="2"/>
              <a:buChar char="Ø"/>
            </a:pPr>
            <a:r>
              <a:rPr lang="en-IN" sz="1700" dirty="0">
                <a:latin typeface="Times New Roman" panose="02020603050405020304" pitchFamily="18" charset="0"/>
                <a:cs typeface="Times New Roman" panose="02020603050405020304" pitchFamily="18" charset="0"/>
              </a:rPr>
              <a:t> Dosage and Efficacy</a:t>
            </a:r>
          </a:p>
          <a:p>
            <a:pPr lvl="1" algn="just">
              <a:buFont typeface="Wingdings" panose="05000000000000000000" pitchFamily="2" charset="2"/>
              <a:buChar char="Ø"/>
            </a:pPr>
            <a:r>
              <a:rPr lang="en-IN" sz="1700" dirty="0">
                <a:latin typeface="Times New Roman" panose="02020603050405020304" pitchFamily="18" charset="0"/>
                <a:cs typeface="Times New Roman" panose="02020603050405020304" pitchFamily="18" charset="0"/>
              </a:rPr>
              <a:t> Potential benefits</a:t>
            </a:r>
          </a:p>
          <a:p>
            <a:pPr lvl="1" algn="just">
              <a:buFont typeface="Wingdings" panose="05000000000000000000" pitchFamily="2" charset="2"/>
              <a:buChar char="Ø"/>
            </a:pPr>
            <a:r>
              <a:rPr lang="en-IN" sz="1700" dirty="0">
                <a:latin typeface="Times New Roman" panose="02020603050405020304" pitchFamily="18" charset="0"/>
                <a:cs typeface="Times New Roman" panose="02020603050405020304" pitchFamily="18" charset="0"/>
              </a:rPr>
              <a:t> Mechanism of action</a:t>
            </a:r>
          </a:p>
          <a:p>
            <a:pPr lvl="1" algn="just">
              <a:buFont typeface="Wingdings" panose="05000000000000000000" pitchFamily="2" charset="2"/>
              <a:buChar char="Ø"/>
            </a:pPr>
            <a:r>
              <a:rPr lang="en-IN" sz="1700" dirty="0">
                <a:latin typeface="Times New Roman" panose="02020603050405020304" pitchFamily="18" charset="0"/>
                <a:cs typeface="Times New Roman" panose="02020603050405020304" pitchFamily="18" charset="0"/>
              </a:rPr>
              <a:t> Route of administration</a:t>
            </a:r>
          </a:p>
          <a:p>
            <a:pPr lvl="1" algn="just">
              <a:buFont typeface="Wingdings" panose="05000000000000000000" pitchFamily="2" charset="2"/>
              <a:buChar char="Ø"/>
            </a:pPr>
            <a:r>
              <a:rPr lang="en-IN" sz="1700" dirty="0">
                <a:latin typeface="Times New Roman" panose="02020603050405020304" pitchFamily="18" charset="0"/>
                <a:cs typeface="Times New Roman" panose="02020603050405020304" pitchFamily="18" charset="0"/>
              </a:rPr>
              <a:t> Its effects on different groups of people such as (by genders, Race </a:t>
            </a:r>
            <a:r>
              <a:rPr lang="en-IN" sz="1700" dirty="0" err="1">
                <a:latin typeface="Times New Roman" panose="02020603050405020304" pitchFamily="18" charset="0"/>
                <a:cs typeface="Times New Roman" panose="02020603050405020304" pitchFamily="18" charset="0"/>
              </a:rPr>
              <a:t>etc</a:t>
            </a:r>
            <a:r>
              <a:rPr lang="en-IN" sz="1700" dirty="0">
                <a:latin typeface="Times New Roman" panose="02020603050405020304" pitchFamily="18" charset="0"/>
                <a:cs typeface="Times New Roman" panose="02020603050405020304" pitchFamily="18" charset="0"/>
              </a:rPr>
              <a:t>)</a:t>
            </a:r>
          </a:p>
          <a:p>
            <a:pPr lvl="1" algn="just">
              <a:buFont typeface="Wingdings" panose="05000000000000000000" pitchFamily="2" charset="2"/>
              <a:buChar char="Ø"/>
            </a:pPr>
            <a:r>
              <a:rPr lang="en-IN" sz="1700" dirty="0">
                <a:latin typeface="Times New Roman" panose="02020603050405020304" pitchFamily="18" charset="0"/>
                <a:cs typeface="Times New Roman" panose="02020603050405020304" pitchFamily="18" charset="0"/>
              </a:rPr>
              <a:t> Drug-Drug interaction and its effectiveness as compared with similar drugs.</a:t>
            </a:r>
          </a:p>
          <a:p>
            <a:pPr lvl="1" algn="just">
              <a:buFont typeface="Wingdings" panose="05000000000000000000" pitchFamily="2" charset="2"/>
              <a:buChar char="Ø"/>
            </a:pPr>
            <a:r>
              <a:rPr lang="en-IN" sz="1700" dirty="0">
                <a:latin typeface="Times New Roman" panose="02020603050405020304" pitchFamily="18" charset="0"/>
                <a:cs typeface="Times New Roman" panose="02020603050405020304" pitchFamily="18" charset="0"/>
              </a:rPr>
              <a:t> Preclinical phase and Clinical testing</a:t>
            </a:r>
          </a:p>
          <a:p>
            <a:pPr algn="just"/>
            <a:r>
              <a:rPr lang="en-IN" sz="1700" b="1" dirty="0">
                <a:latin typeface="Times New Roman" panose="02020603050405020304" pitchFamily="18" charset="0"/>
                <a:cs typeface="Times New Roman" panose="02020603050405020304" pitchFamily="18" charset="0"/>
              </a:rPr>
              <a:t>3) Regulatory Review and Approval</a:t>
            </a:r>
          </a:p>
          <a:p>
            <a:pPr algn="just"/>
            <a:r>
              <a:rPr lang="en-IN" sz="1700" b="1" dirty="0">
                <a:latin typeface="Times New Roman" panose="02020603050405020304" pitchFamily="18" charset="0"/>
                <a:cs typeface="Times New Roman" panose="02020603050405020304" pitchFamily="18" charset="0"/>
              </a:rPr>
              <a:t>4) </a:t>
            </a:r>
            <a:r>
              <a:rPr lang="en-IN" sz="1700" b="1" dirty="0" smtClean="0">
                <a:latin typeface="Times New Roman" panose="02020603050405020304" pitchFamily="18" charset="0"/>
                <a:cs typeface="Times New Roman" panose="02020603050405020304" pitchFamily="18" charset="0"/>
              </a:rPr>
              <a:t>Marketing</a:t>
            </a:r>
            <a:endParaRPr lang="en-IN" dirty="0">
              <a:latin typeface="Times New Roman" panose="02020603050405020304" pitchFamily="18" charset="0"/>
              <a:cs typeface="Times New Roman" panose="02020603050405020304" pitchFamily="18" charset="0"/>
            </a:endParaRPr>
          </a:p>
          <a:p>
            <a:pPr lvl="2" algn="just"/>
            <a:endParaRPr lang="en-IN"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en-IN" sz="1600" dirty="0">
              <a:latin typeface="Times New Roman" panose="02020603050405020304" pitchFamily="18" charset="0"/>
              <a:cs typeface="Times New Roman" panose="02020603050405020304" pitchFamily="18" charset="0"/>
            </a:endParaRPr>
          </a:p>
          <a:p>
            <a:pPr algn="just"/>
            <a:endParaRPr lang="en-IN" sz="1600" dirty="0">
              <a:latin typeface="Times New Roman" panose="02020603050405020304" pitchFamily="18" charset="0"/>
              <a:cs typeface="Times New Roman" panose="02020603050405020304" pitchFamily="18" charset="0"/>
            </a:endParaRPr>
          </a:p>
          <a:p>
            <a:endParaRPr lang="en-IN" sz="1600" dirty="0">
              <a:latin typeface="Times New Roman" panose="02020603050405020304" pitchFamily="18" charset="0"/>
              <a:cs typeface="Times New Roman" panose="02020603050405020304" pitchFamily="18" charset="0"/>
            </a:endParaRP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sp>
        <p:nvSpPr>
          <p:cNvPr id="5" name="Rectangle 4"/>
          <p:cNvSpPr/>
          <p:nvPr/>
        </p:nvSpPr>
        <p:spPr>
          <a:xfrm>
            <a:off x="4691270" y="6487451"/>
            <a:ext cx="2876339" cy="31591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3"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4</a:t>
            </a:fld>
            <a:endParaRPr lang="en-IN"/>
          </a:p>
        </p:txBody>
      </p:sp>
    </p:spTree>
    <p:extLst>
      <p:ext uri="{BB962C8B-B14F-4D97-AF65-F5344CB8AC3E}">
        <p14:creationId xmlns:p14="http://schemas.microsoft.com/office/powerpoint/2010/main" val="2367648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schemeClr val="tx1"/>
                </a:solidFill>
                <a:latin typeface="Times New Roman" panose="02020603050405020304" pitchFamily="18" charset="0"/>
                <a:cs typeface="Times New Roman" panose="02020603050405020304" pitchFamily="18" charset="0"/>
              </a:rPr>
              <a:t>16-07-2020</a:t>
            </a:r>
          </a:p>
          <a:p>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206062"/>
            <a:ext cx="10515600" cy="47090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2000" b="1" dirty="0">
                <a:latin typeface="Times New Roman" panose="02020603050405020304" pitchFamily="18" charset="0"/>
                <a:cs typeface="Times New Roman" panose="02020603050405020304" pitchFamily="18" charset="0"/>
              </a:rPr>
              <a:t>QSAR (Quantitative Structure Activity Relationship)</a:t>
            </a: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875763" y="787781"/>
            <a:ext cx="10811412" cy="54971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en-IN" sz="1600" dirty="0">
              <a:latin typeface="Times New Roman" pitchFamily="18" charset="0"/>
              <a:cs typeface="Times New Roman" pitchFamily="18" charset="0"/>
            </a:endParaRPr>
          </a:p>
          <a:p>
            <a:pPr algn="just"/>
            <a:r>
              <a:rPr lang="en-GB" sz="1600" dirty="0">
                <a:latin typeface="Times New Roman" pitchFamily="18" charset="0"/>
                <a:cs typeface="Times New Roman" pitchFamily="18" charset="0"/>
              </a:rPr>
              <a:t>   </a:t>
            </a:r>
            <a:r>
              <a:rPr lang="en-IN" sz="1600" b="1" dirty="0">
                <a:latin typeface="Times New Roman" panose="02020603050405020304" pitchFamily="18" charset="0"/>
                <a:cs typeface="Times New Roman" panose="02020603050405020304" pitchFamily="18" charset="0"/>
              </a:rPr>
              <a:t>Introduction:</a:t>
            </a:r>
          </a:p>
          <a:p>
            <a:pPr algn="just"/>
            <a:endParaRPr lang="en-IN"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IN" sz="1600" dirty="0">
                <a:latin typeface="Times New Roman" panose="02020603050405020304" pitchFamily="18" charset="0"/>
                <a:cs typeface="Times New Roman" panose="02020603050405020304" pitchFamily="18" charset="0"/>
              </a:rPr>
              <a:t> Relationship between Chemical structure and Biological, physicochemical and pharmacological Activity.</a:t>
            </a:r>
          </a:p>
          <a:p>
            <a:pPr algn="just"/>
            <a:r>
              <a:rPr lang="en-IN" sz="1600" dirty="0">
                <a:latin typeface="Times New Roman" panose="02020603050405020304" pitchFamily="18" charset="0"/>
                <a:cs typeface="Times New Roman" panose="02020603050405020304" pitchFamily="18" charset="0"/>
              </a:rPr>
              <a:t>       BA   =  f (c)</a:t>
            </a:r>
          </a:p>
          <a:p>
            <a:pPr algn="just"/>
            <a:r>
              <a:rPr lang="en-IN" sz="1600" dirty="0">
                <a:latin typeface="Times New Roman" panose="02020603050405020304" pitchFamily="18" charset="0"/>
                <a:cs typeface="Times New Roman" panose="02020603050405020304" pitchFamily="18" charset="0"/>
              </a:rPr>
              <a:t>   Biological activity must be the function of chemical structure</a:t>
            </a:r>
          </a:p>
          <a:p>
            <a:pPr algn="just"/>
            <a:endParaRPr lang="en-IN"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IN" sz="1600" dirty="0">
                <a:latin typeface="Times New Roman" panose="02020603050405020304" pitchFamily="18" charset="0"/>
                <a:cs typeface="Times New Roman" panose="02020603050405020304" pitchFamily="18" charset="0"/>
              </a:rPr>
              <a:t> QSAR involves the derivation of mathematical formula</a:t>
            </a:r>
          </a:p>
          <a:p>
            <a:pPr algn="just"/>
            <a:r>
              <a:rPr lang="en-IN" sz="1600" dirty="0">
                <a:latin typeface="Times New Roman" panose="02020603050405020304" pitchFamily="18" charset="0"/>
                <a:cs typeface="Times New Roman" panose="02020603050405020304" pitchFamily="18" charset="0"/>
              </a:rPr>
              <a:t>    BA   =  function (parameters)</a:t>
            </a:r>
          </a:p>
          <a:p>
            <a:pPr algn="just"/>
            <a:endParaRPr lang="en-IN"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IN" sz="1600" dirty="0">
                <a:latin typeface="Times New Roman" panose="02020603050405020304" pitchFamily="18" charset="0"/>
                <a:cs typeface="Times New Roman" panose="02020603050405020304" pitchFamily="18" charset="0"/>
              </a:rPr>
              <a:t> BA of a drug is a function of chemical features (</a:t>
            </a:r>
            <a:r>
              <a:rPr lang="en-IN" sz="1600" dirty="0" err="1">
                <a:latin typeface="Times New Roman" panose="02020603050405020304" pitchFamily="18" charset="0"/>
                <a:cs typeface="Times New Roman" panose="02020603050405020304" pitchFamily="18" charset="0"/>
              </a:rPr>
              <a:t>ie</a:t>
            </a:r>
            <a:r>
              <a:rPr lang="en-IN" sz="1600" dirty="0">
                <a:latin typeface="Times New Roman" panose="02020603050405020304" pitchFamily="18" charset="0"/>
                <a:cs typeface="Times New Roman" panose="02020603050405020304" pitchFamily="18" charset="0"/>
              </a:rPr>
              <a:t>., Lipophilicity, electronic and steric) of the substituents and skeleton of the</a:t>
            </a:r>
          </a:p>
          <a:p>
            <a:pPr algn="just"/>
            <a:r>
              <a:rPr lang="en-IN" sz="1600" dirty="0">
                <a:latin typeface="Times New Roman" panose="02020603050405020304" pitchFamily="18" charset="0"/>
                <a:cs typeface="Times New Roman" panose="02020603050405020304" pitchFamily="18" charset="0"/>
              </a:rPr>
              <a:t>   molecules.</a:t>
            </a:r>
          </a:p>
          <a:p>
            <a:endParaRPr lang="en-IN" sz="1600" dirty="0">
              <a:latin typeface="Times New Roman" panose="02020603050405020304" pitchFamily="18" charset="0"/>
              <a:cs typeface="Times New Roman" panose="02020603050405020304" pitchFamily="18" charset="0"/>
            </a:endParaRPr>
          </a:p>
          <a:p>
            <a:pPr algn="just"/>
            <a:endParaRPr lang="en-IN" sz="1600" dirty="0">
              <a:solidFill>
                <a:srgbClr val="FF0000"/>
              </a:solidFill>
              <a:latin typeface="Times New Roman" pitchFamily="18" charset="0"/>
              <a:cs typeface="Times New Roman" pitchFamily="18" charset="0"/>
            </a:endParaRPr>
          </a:p>
          <a:p>
            <a:pPr algn="just"/>
            <a:r>
              <a:rPr lang="en-IN" sz="1600" dirty="0">
                <a:solidFill>
                  <a:srgbClr val="FF0000"/>
                </a:solidFill>
                <a:latin typeface="Times New Roman" pitchFamily="18" charset="0"/>
                <a:cs typeface="Times New Roman" pitchFamily="18" charset="0"/>
              </a:rPr>
              <a:t>  </a:t>
            </a:r>
            <a:endParaRPr lang="en-IN" sz="1400" dirty="0">
              <a:latin typeface="Times New Roman" panose="02020603050405020304" pitchFamily="18" charset="0"/>
              <a:cs typeface="Times New Roman" panose="02020603050405020304" pitchFamily="18" charset="0"/>
            </a:endParaRP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a:t>
            </a:fld>
            <a:endParaRPr lang="en-IN"/>
          </a:p>
        </p:txBody>
      </p:sp>
    </p:spTree>
    <p:extLst>
      <p:ext uri="{BB962C8B-B14F-4D97-AF65-F5344CB8AC3E}">
        <p14:creationId xmlns:p14="http://schemas.microsoft.com/office/powerpoint/2010/main" val="18809685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schemeClr val="tx1"/>
                </a:solidFill>
                <a:latin typeface="Times New Roman" panose="02020603050405020304" pitchFamily="18" charset="0"/>
                <a:cs typeface="Times New Roman" panose="02020603050405020304" pitchFamily="18" charset="0"/>
              </a:rPr>
              <a:t>16-07-2020</a:t>
            </a:r>
          </a:p>
          <a:p>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206062"/>
            <a:ext cx="10515600" cy="47090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2000" b="1" dirty="0">
                <a:latin typeface="Times New Roman" panose="02020603050405020304" pitchFamily="18" charset="0"/>
                <a:cs typeface="Times New Roman" panose="02020603050405020304" pitchFamily="18" charset="0"/>
              </a:rPr>
              <a:t>QSAR</a:t>
            </a:r>
            <a:endParaRPr lang="en-IN" sz="2000" b="1" u="sng"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875763" y="787781"/>
                <a:ext cx="10811412" cy="54971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en-IN" sz="1600" dirty="0">
                  <a:latin typeface="Times New Roman" pitchFamily="18" charset="0"/>
                  <a:cs typeface="Times New Roman" pitchFamily="18" charset="0"/>
                </a:endParaRPr>
              </a:p>
              <a:p>
                <a:pPr algn="just"/>
                <a:r>
                  <a:rPr lang="en-IN" sz="1600" b="1" dirty="0">
                    <a:latin typeface="Times New Roman" pitchFamily="18" charset="0"/>
                    <a:cs typeface="Times New Roman" pitchFamily="18" charset="0"/>
                  </a:rPr>
                  <a:t>PARAMETERS:</a:t>
                </a:r>
              </a:p>
              <a:p>
                <a:pPr algn="just">
                  <a:buFont typeface="Wingdings" panose="05000000000000000000" pitchFamily="2" charset="2"/>
                  <a:buChar char="Ø"/>
                </a:pPr>
                <a:r>
                  <a:rPr lang="en-IN" sz="1600" dirty="0">
                    <a:latin typeface="Times New Roman" pitchFamily="18" charset="0"/>
                    <a:cs typeface="Times New Roman" pitchFamily="18" charset="0"/>
                  </a:rPr>
                  <a:t>     Used to modify the structure of drugs.</a:t>
                </a:r>
              </a:p>
              <a:p>
                <a:pPr algn="just"/>
                <a:endParaRPr lang="en-IN" sz="1600" dirty="0">
                  <a:latin typeface="Times New Roman" pitchFamily="18" charset="0"/>
                  <a:cs typeface="Times New Roman" pitchFamily="18" charset="0"/>
                </a:endParaRPr>
              </a:p>
              <a:p>
                <a:pPr algn="just"/>
                <a:r>
                  <a:rPr lang="en-IN" sz="1600" b="1" dirty="0">
                    <a:latin typeface="Times New Roman" pitchFamily="18" charset="0"/>
                    <a:cs typeface="Times New Roman" pitchFamily="18" charset="0"/>
                  </a:rPr>
                  <a:t>Various parameters:</a:t>
                </a:r>
              </a:p>
              <a:p>
                <a:pPr algn="just"/>
                <a:endParaRPr lang="en-IN" sz="1600" dirty="0">
                  <a:latin typeface="Times New Roman" pitchFamily="18" charset="0"/>
                  <a:cs typeface="Times New Roman" pitchFamily="18" charset="0"/>
                </a:endParaRPr>
              </a:p>
              <a:p>
                <a:pPr algn="just"/>
                <a:r>
                  <a:rPr lang="en-IN" sz="1600" dirty="0">
                    <a:latin typeface="Times New Roman" pitchFamily="18" charset="0"/>
                    <a:cs typeface="Times New Roman" pitchFamily="18" charset="0"/>
                  </a:rPr>
                  <a:t> </a:t>
                </a:r>
                <a:r>
                  <a:rPr lang="en-IN" sz="1600" b="1" dirty="0" err="1">
                    <a:latin typeface="Times New Roman" panose="02020603050405020304" pitchFamily="18" charset="0"/>
                    <a:cs typeface="Times New Roman" panose="02020603050405020304" pitchFamily="18" charset="0"/>
                  </a:rPr>
                  <a:t>i</a:t>
                </a:r>
                <a:r>
                  <a:rPr lang="en-IN" sz="1600" b="1" dirty="0">
                    <a:latin typeface="Times New Roman" panose="02020603050405020304" pitchFamily="18" charset="0"/>
                    <a:cs typeface="Times New Roman" panose="02020603050405020304" pitchFamily="18" charset="0"/>
                  </a:rPr>
                  <a:t>)  Lipophilic parameters</a:t>
                </a:r>
                <a:r>
                  <a:rPr lang="en-IN" sz="1600" dirty="0">
                    <a:latin typeface="Times New Roman" panose="02020603050405020304" pitchFamily="18" charset="0"/>
                    <a:cs typeface="Times New Roman" panose="02020603050405020304" pitchFamily="18" charset="0"/>
                  </a:rPr>
                  <a:t>: Partition coefficient</a:t>
                </a:r>
              </a:p>
              <a:p>
                <a:pPr algn="just"/>
                <a:r>
                  <a:rPr lang="en-IN" sz="1600" dirty="0">
                    <a:latin typeface="Times New Roman" panose="02020603050405020304" pitchFamily="18" charset="0"/>
                    <a:cs typeface="Times New Roman" panose="02020603050405020304" pitchFamily="18" charset="0"/>
                  </a:rPr>
                  <a:t>                                           Chromatographic parameters</a:t>
                </a:r>
              </a:p>
              <a:p>
                <a:pPr algn="just"/>
                <a:r>
                  <a:rPr lang="en-IN" sz="1600" dirty="0">
                    <a:latin typeface="Times New Roman" panose="02020603050405020304" pitchFamily="18" charset="0"/>
                    <a:cs typeface="Times New Roman" panose="02020603050405020304" pitchFamily="18" charset="0"/>
                  </a:rPr>
                  <a:t>                                          </a:t>
                </a:r>
                <a14:m>
                  <m:oMath xmlns:m="http://schemas.openxmlformats.org/officeDocument/2006/math">
                    <m:r>
                      <a:rPr lang="el-GR" sz="1600" i="1">
                        <a:latin typeface="Cambria Math" panose="02040503050406030204" pitchFamily="18" charset="0"/>
                        <a:cs typeface="Times New Roman" panose="02020603050405020304" pitchFamily="18" charset="0"/>
                      </a:rPr>
                      <m:t>𝜋</m:t>
                    </m:r>
                  </m:oMath>
                </a14:m>
                <a:r>
                  <a:rPr lang="en-IN" sz="1600" dirty="0">
                    <a:latin typeface="Times New Roman" panose="02020603050405020304" pitchFamily="18" charset="0"/>
                    <a:cs typeface="Times New Roman" panose="02020603050405020304" pitchFamily="18" charset="0"/>
                  </a:rPr>
                  <a:t>- substituents constant</a:t>
                </a:r>
              </a:p>
              <a:p>
                <a:pPr algn="just"/>
                <a:endParaRPr lang="en-IN" sz="1600" dirty="0">
                  <a:latin typeface="Times New Roman" panose="02020603050405020304" pitchFamily="18" charset="0"/>
                  <a:cs typeface="Times New Roman" panose="02020603050405020304" pitchFamily="18" charset="0"/>
                </a:endParaRPr>
              </a:p>
              <a:p>
                <a:pPr algn="just"/>
                <a:r>
                  <a:rPr lang="en-IN" sz="1600" dirty="0">
                    <a:latin typeface="Times New Roman" panose="02020603050405020304" pitchFamily="18" charset="0"/>
                    <a:cs typeface="Times New Roman" panose="02020603050405020304" pitchFamily="18" charset="0"/>
                  </a:rPr>
                  <a:t> </a:t>
                </a:r>
                <a:r>
                  <a:rPr lang="en-IN" sz="1600" b="1" dirty="0">
                    <a:latin typeface="Times New Roman" panose="02020603050405020304" pitchFamily="18" charset="0"/>
                    <a:cs typeface="Times New Roman" panose="02020603050405020304" pitchFamily="18" charset="0"/>
                  </a:rPr>
                  <a:t>ii)  Polarizability parameters: </a:t>
                </a:r>
                <a:r>
                  <a:rPr lang="en-IN" sz="1600" dirty="0">
                    <a:latin typeface="Times New Roman" panose="02020603050405020304" pitchFamily="18" charset="0"/>
                    <a:cs typeface="Times New Roman" panose="02020603050405020304" pitchFamily="18" charset="0"/>
                  </a:rPr>
                  <a:t>Molar refraction</a:t>
                </a:r>
              </a:p>
              <a:p>
                <a:pPr algn="just"/>
                <a:r>
                  <a:rPr lang="en-IN" sz="1600" dirty="0">
                    <a:latin typeface="Times New Roman" panose="02020603050405020304" pitchFamily="18" charset="0"/>
                    <a:cs typeface="Times New Roman" panose="02020603050405020304" pitchFamily="18" charset="0"/>
                  </a:rPr>
                  <a:t>                                                 Molar value</a:t>
                </a:r>
              </a:p>
              <a:p>
                <a:pPr algn="just"/>
                <a:r>
                  <a:rPr lang="en-IN" sz="1600" dirty="0"/>
                  <a:t> </a:t>
                </a:r>
              </a:p>
              <a:p>
                <a:endParaRPr lang="en-IN" sz="1600" b="1" dirty="0">
                  <a:latin typeface="Times New Roman" pitchFamily="18" charset="0"/>
                  <a:cs typeface="Times New Roman" pitchFamily="18" charset="0"/>
                </a:endParaRPr>
              </a:p>
              <a:p>
                <a:endParaRPr lang="en-IN" sz="1600" dirty="0">
                  <a:latin typeface="Times New Roman" pitchFamily="18" charset="0"/>
                  <a:cs typeface="Times New Roman" pitchFamily="18" charset="0"/>
                </a:endParaRPr>
              </a:p>
              <a:p>
                <a:endParaRPr lang="en-IN" sz="1400" dirty="0">
                  <a:latin typeface="Times New Roman" panose="02020603050405020304" pitchFamily="18" charset="0"/>
                  <a:cs typeface="Times New Roman" panose="02020603050405020304" pitchFamily="18" charset="0"/>
                </a:endParaRPr>
              </a:p>
            </p:txBody>
          </p:sp>
        </mc:Choice>
        <mc:Fallback xmlns="">
          <p:sp>
            <p:nvSpPr>
              <p:cNvPr id="4" name="Content Placeholder 5">
                <a:extLst>
                  <a:ext uri="{FF2B5EF4-FFF2-40B4-BE49-F238E27FC236}">
                    <a16:creationId xmlns:a16="http://schemas.microsoft.com/office/drawing/2014/main" xmlns="" xmlns:a14="http://schemas.microsoft.com/office/drawing/2010/main" id="{2923AB95-CA95-4CB2-AC79-FEE222BA5A62}"/>
                  </a:ext>
                </a:extLst>
              </p:cNvPr>
              <p:cNvSpPr txBox="1">
                <a:spLocks noRot="1" noChangeAspect="1" noMove="1" noResize="1" noEditPoints="1" noAdjustHandles="1" noChangeArrowheads="1" noChangeShapeType="1" noTextEdit="1"/>
              </p:cNvSpPr>
              <p:nvPr/>
            </p:nvSpPr>
            <p:spPr>
              <a:xfrm>
                <a:off x="875763" y="787781"/>
                <a:ext cx="10811412" cy="5497110"/>
              </a:xfrm>
              <a:prstGeom prst="rect">
                <a:avLst/>
              </a:prstGeom>
              <a:blipFill rotWithShape="0">
                <a:blip r:embed="rId2"/>
                <a:stretch>
                  <a:fillRect l="-338"/>
                </a:stretch>
              </a:blipFill>
            </p:spPr>
            <p:txBody>
              <a:bodyPr/>
              <a:lstStyle/>
              <a:p>
                <a:r>
                  <a:rPr lang="en-IN">
                    <a:noFill/>
                  </a:rPr>
                  <a:t> </a:t>
                </a:r>
              </a:p>
            </p:txBody>
          </p:sp>
        </mc:Fallback>
      </mc:AlternateContent>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6</a:t>
            </a:fld>
            <a:endParaRPr lang="en-IN"/>
          </a:p>
        </p:txBody>
      </p:sp>
    </p:spTree>
    <p:extLst>
      <p:ext uri="{BB962C8B-B14F-4D97-AF65-F5344CB8AC3E}">
        <p14:creationId xmlns:p14="http://schemas.microsoft.com/office/powerpoint/2010/main" val="7943648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schemeClr val="tx1"/>
                </a:solidFill>
                <a:latin typeface="Times New Roman" panose="02020603050405020304" pitchFamily="18" charset="0"/>
                <a:cs typeface="Times New Roman" panose="02020603050405020304" pitchFamily="18" charset="0"/>
              </a:rPr>
              <a:t>16-07-2020</a:t>
            </a:r>
          </a:p>
          <a:p>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206062"/>
            <a:ext cx="10515600" cy="47090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2000" b="1" dirty="0">
                <a:latin typeface="Times New Roman" panose="02020603050405020304" pitchFamily="18" charset="0"/>
                <a:cs typeface="Times New Roman" panose="02020603050405020304" pitchFamily="18" charset="0"/>
              </a:rPr>
              <a:t>QSAR</a:t>
            </a:r>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875763" y="787781"/>
            <a:ext cx="10811412" cy="54971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en-IN" sz="1600" dirty="0">
              <a:latin typeface="Times New Roman" pitchFamily="18" charset="0"/>
              <a:cs typeface="Times New Roman" pitchFamily="18" charset="0"/>
            </a:endParaRPr>
          </a:p>
          <a:p>
            <a:pPr algn="just"/>
            <a:r>
              <a:rPr lang="en-IN" sz="1600" dirty="0">
                <a:latin typeface="Times New Roman" pitchFamily="18" charset="0"/>
                <a:cs typeface="Times New Roman" pitchFamily="18" charset="0"/>
              </a:rPr>
              <a:t>PARAMETERS:</a:t>
            </a:r>
          </a:p>
          <a:p>
            <a:pPr algn="just"/>
            <a:endParaRPr lang="en-IN" sz="1600" dirty="0">
              <a:latin typeface="Times New Roman" pitchFamily="18" charset="0"/>
              <a:cs typeface="Times New Roman" pitchFamily="18" charset="0"/>
            </a:endParaRPr>
          </a:p>
          <a:p>
            <a:pPr algn="just"/>
            <a:r>
              <a:rPr lang="en-IN" sz="1600" b="1" dirty="0">
                <a:latin typeface="Times New Roman" panose="02020603050405020304" pitchFamily="18" charset="0"/>
                <a:cs typeface="Times New Roman" panose="02020603050405020304" pitchFamily="18" charset="0"/>
              </a:rPr>
              <a:t>iii) Electronic parameters: </a:t>
            </a:r>
            <a:r>
              <a:rPr lang="en-IN" sz="1600" dirty="0" err="1">
                <a:latin typeface="Times New Roman" panose="02020603050405020304" pitchFamily="18" charset="0"/>
                <a:cs typeface="Times New Roman" panose="02020603050405020304" pitchFamily="18" charset="0"/>
              </a:rPr>
              <a:t>Hametts</a:t>
            </a:r>
            <a:r>
              <a:rPr lang="en-IN" sz="1600" dirty="0">
                <a:latin typeface="Times New Roman" panose="02020603050405020304" pitchFamily="18" charset="0"/>
                <a:cs typeface="Times New Roman" panose="02020603050405020304" pitchFamily="18" charset="0"/>
              </a:rPr>
              <a:t> constant</a:t>
            </a:r>
          </a:p>
          <a:p>
            <a:pPr algn="just"/>
            <a:r>
              <a:rPr lang="en-IN" sz="1600" dirty="0">
                <a:latin typeface="Times New Roman" panose="02020603050405020304" pitchFamily="18" charset="0"/>
                <a:cs typeface="Times New Roman" panose="02020603050405020304" pitchFamily="18" charset="0"/>
              </a:rPr>
              <a:t>                                           Field and resonance parameters</a:t>
            </a:r>
          </a:p>
          <a:p>
            <a:pPr algn="just"/>
            <a:r>
              <a:rPr lang="en-IN" sz="1600" dirty="0">
                <a:latin typeface="Times New Roman" panose="02020603050405020304" pitchFamily="18" charset="0"/>
                <a:cs typeface="Times New Roman" panose="02020603050405020304" pitchFamily="18" charset="0"/>
              </a:rPr>
              <a:t>                                           parameters derived from Spectroscopic data</a:t>
            </a:r>
          </a:p>
          <a:p>
            <a:pPr algn="just"/>
            <a:r>
              <a:rPr lang="en-IN" sz="1600" dirty="0">
                <a:latin typeface="Times New Roman" panose="02020603050405020304" pitchFamily="18" charset="0"/>
                <a:cs typeface="Times New Roman" panose="02020603050405020304" pitchFamily="18" charset="0"/>
              </a:rPr>
              <a:t>                                           Charge-transfer constant</a:t>
            </a:r>
          </a:p>
          <a:p>
            <a:pPr algn="just"/>
            <a:r>
              <a:rPr lang="en-IN" sz="1600" dirty="0">
                <a:latin typeface="Times New Roman" panose="02020603050405020304" pitchFamily="18" charset="0"/>
                <a:cs typeface="Times New Roman" panose="02020603050405020304" pitchFamily="18" charset="0"/>
              </a:rPr>
              <a:t>                                           Dipole moment</a:t>
            </a:r>
          </a:p>
          <a:p>
            <a:pPr algn="just"/>
            <a:r>
              <a:rPr lang="en-IN" sz="1600" dirty="0">
                <a:latin typeface="Times New Roman" panose="02020603050405020304" pitchFamily="18" charset="0"/>
                <a:cs typeface="Times New Roman" panose="02020603050405020304" pitchFamily="18" charset="0"/>
              </a:rPr>
              <a:t>                                           Quantum chemical parameters</a:t>
            </a:r>
          </a:p>
          <a:p>
            <a:pPr algn="just"/>
            <a:endParaRPr lang="en-IN" sz="1600" dirty="0">
              <a:latin typeface="Times New Roman" panose="02020603050405020304" pitchFamily="18" charset="0"/>
              <a:cs typeface="Times New Roman" panose="02020603050405020304" pitchFamily="18" charset="0"/>
            </a:endParaRPr>
          </a:p>
          <a:p>
            <a:pPr algn="just"/>
            <a:r>
              <a:rPr lang="en-IN" sz="1600" b="1" dirty="0">
                <a:latin typeface="Times New Roman" panose="02020603050405020304" pitchFamily="18" charset="0"/>
                <a:cs typeface="Times New Roman" panose="02020603050405020304" pitchFamily="18" charset="0"/>
              </a:rPr>
              <a:t>iv) Steric parameters        : </a:t>
            </a:r>
            <a:r>
              <a:rPr lang="en-IN" sz="1600" dirty="0" err="1">
                <a:latin typeface="Times New Roman" panose="02020603050405020304" pitchFamily="18" charset="0"/>
                <a:cs typeface="Times New Roman" panose="02020603050405020304" pitchFamily="18" charset="0"/>
              </a:rPr>
              <a:t>Tafts</a:t>
            </a:r>
            <a:r>
              <a:rPr lang="en-IN" sz="1600" dirty="0">
                <a:latin typeface="Times New Roman" panose="02020603050405020304" pitchFamily="18" charset="0"/>
                <a:cs typeface="Times New Roman" panose="02020603050405020304" pitchFamily="18" charset="0"/>
              </a:rPr>
              <a:t> steric constant</a:t>
            </a:r>
          </a:p>
          <a:p>
            <a:pPr algn="just"/>
            <a:r>
              <a:rPr lang="en-IN" sz="1600" dirty="0">
                <a:latin typeface="Times New Roman" panose="02020603050405020304" pitchFamily="18" charset="0"/>
                <a:cs typeface="Times New Roman" panose="02020603050405020304" pitchFamily="18" charset="0"/>
              </a:rPr>
              <a:t>                                           Vander </a:t>
            </a:r>
            <a:r>
              <a:rPr lang="en-IN" sz="1600" dirty="0" err="1">
                <a:latin typeface="Times New Roman" panose="02020603050405020304" pitchFamily="18" charset="0"/>
                <a:cs typeface="Times New Roman" panose="02020603050405020304" pitchFamily="18" charset="0"/>
              </a:rPr>
              <a:t>waals</a:t>
            </a:r>
            <a:r>
              <a:rPr lang="en-IN" sz="1600" dirty="0">
                <a:latin typeface="Times New Roman" panose="02020603050405020304" pitchFamily="18" charset="0"/>
                <a:cs typeface="Times New Roman" panose="02020603050405020304" pitchFamily="18" charset="0"/>
              </a:rPr>
              <a:t> radii</a:t>
            </a:r>
          </a:p>
          <a:p>
            <a:pPr algn="just"/>
            <a:endParaRPr lang="en-IN" sz="1600" dirty="0">
              <a:latin typeface="Times New Roman" panose="02020603050405020304" pitchFamily="18" charset="0"/>
              <a:cs typeface="Times New Roman" panose="02020603050405020304" pitchFamily="18" charset="0"/>
            </a:endParaRPr>
          </a:p>
          <a:p>
            <a:pPr algn="just"/>
            <a:r>
              <a:rPr lang="en-IN" sz="1600" b="1" dirty="0">
                <a:latin typeface="Times New Roman" panose="02020603050405020304" pitchFamily="18" charset="0"/>
                <a:cs typeface="Times New Roman" panose="02020603050405020304" pitchFamily="18" charset="0"/>
              </a:rPr>
              <a:t>v) Miscellaneous parameters : </a:t>
            </a:r>
            <a:r>
              <a:rPr lang="en-IN" sz="1600" dirty="0">
                <a:latin typeface="Times New Roman" panose="02020603050405020304" pitchFamily="18" charset="0"/>
                <a:cs typeface="Times New Roman" panose="02020603050405020304" pitchFamily="18" charset="0"/>
              </a:rPr>
              <a:t>Mol. </a:t>
            </a:r>
            <a:r>
              <a:rPr lang="en-IN" sz="1600" dirty="0" err="1">
                <a:latin typeface="Times New Roman" panose="02020603050405020304" pitchFamily="18" charset="0"/>
                <a:cs typeface="Times New Roman" panose="02020603050405020304" pitchFamily="18" charset="0"/>
              </a:rPr>
              <a:t>Wt</a:t>
            </a:r>
            <a:endParaRPr lang="en-IN" sz="1600" dirty="0">
              <a:latin typeface="Times New Roman" panose="02020603050405020304" pitchFamily="18" charset="0"/>
              <a:cs typeface="Times New Roman" panose="02020603050405020304" pitchFamily="18" charset="0"/>
            </a:endParaRPr>
          </a:p>
          <a:p>
            <a:pPr algn="just"/>
            <a:r>
              <a:rPr lang="en-IN" sz="1600" dirty="0">
                <a:latin typeface="Times New Roman" panose="02020603050405020304" pitchFamily="18" charset="0"/>
                <a:cs typeface="Times New Roman" panose="02020603050405020304" pitchFamily="18" charset="0"/>
              </a:rPr>
              <a:t>                                                    Geometric parameters  </a:t>
            </a:r>
          </a:p>
          <a:p>
            <a:endParaRPr lang="en-IN" sz="1600" b="1" dirty="0">
              <a:latin typeface="Times New Roman" pitchFamily="18" charset="0"/>
              <a:cs typeface="Times New Roman" pitchFamily="18" charset="0"/>
            </a:endParaRPr>
          </a:p>
          <a:p>
            <a:endParaRPr lang="en-IN" sz="1600" dirty="0">
              <a:latin typeface="Times New Roman" pitchFamily="18" charset="0"/>
              <a:cs typeface="Times New Roman"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7</a:t>
            </a:fld>
            <a:endParaRPr lang="en-IN"/>
          </a:p>
        </p:txBody>
      </p:sp>
    </p:spTree>
    <p:extLst>
      <p:ext uri="{BB962C8B-B14F-4D97-AF65-F5344CB8AC3E}">
        <p14:creationId xmlns:p14="http://schemas.microsoft.com/office/powerpoint/2010/main" val="11469216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prstClr val="black"/>
                </a:solidFill>
                <a:latin typeface="Times New Roman" panose="02020603050405020304" pitchFamily="18" charset="0"/>
                <a:cs typeface="Times New Roman" panose="02020603050405020304" pitchFamily="18" charset="0"/>
              </a:rPr>
              <a:t>16-07-2020</a:t>
            </a:r>
          </a:p>
          <a:p>
            <a:endParaRPr lang="en-IN" b="1" dirty="0">
              <a:solidFill>
                <a:prstClr val="black"/>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prstClr val="black"/>
                </a:solidFill>
                <a:latin typeface="Times New Roman" panose="02020603050405020304" pitchFamily="18" charset="0"/>
                <a:cs typeface="Times New Roman" panose="02020603050405020304" pitchFamily="18" charset="0"/>
              </a:rPr>
              <a:pPr algn="ctr"/>
              <a:t>8</a:t>
            </a:fld>
            <a:endParaRPr lang="en-IN" sz="1600" b="1" dirty="0">
              <a:solidFill>
                <a:prstClr val="black"/>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206062"/>
            <a:ext cx="10515600" cy="47090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2000" b="1" dirty="0">
                <a:latin typeface="Times New Roman" panose="02020603050405020304" pitchFamily="18" charset="0"/>
                <a:cs typeface="Times New Roman" panose="02020603050405020304" pitchFamily="18" charset="0"/>
              </a:rPr>
              <a:t>METHODS:</a:t>
            </a: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875763" y="787781"/>
            <a:ext cx="10811412" cy="54971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en-IN" sz="1600" dirty="0">
              <a:solidFill>
                <a:prstClr val="black"/>
              </a:solidFill>
              <a:latin typeface="Times New Roman" pitchFamily="18" charset="0"/>
              <a:cs typeface="Times New Roman" pitchFamily="18" charset="0"/>
            </a:endParaRPr>
          </a:p>
          <a:p>
            <a:pPr algn="just"/>
            <a:r>
              <a:rPr lang="en-IN" sz="1600" dirty="0">
                <a:latin typeface="Times New Roman" panose="02020603050405020304" pitchFamily="18" charset="0"/>
                <a:cs typeface="Times New Roman" panose="02020603050405020304" pitchFamily="18" charset="0"/>
              </a:rPr>
              <a:t>Various methods are used to draw QSAR model</a:t>
            </a:r>
          </a:p>
          <a:p>
            <a:pPr algn="just"/>
            <a:endParaRPr lang="en-IN" sz="1600" dirty="0">
              <a:latin typeface="Times New Roman" panose="02020603050405020304" pitchFamily="18" charset="0"/>
              <a:cs typeface="Times New Roman" panose="02020603050405020304" pitchFamily="18" charset="0"/>
            </a:endParaRPr>
          </a:p>
          <a:p>
            <a:pPr marL="571500" indent="-571500" algn="just">
              <a:buAutoNum type="romanLcParenR"/>
            </a:pPr>
            <a:r>
              <a:rPr lang="en-GB" sz="1600" dirty="0" err="1">
                <a:latin typeface="Times New Roman" panose="02020603050405020304" pitchFamily="18" charset="0"/>
                <a:cs typeface="Times New Roman" panose="02020603050405020304" pitchFamily="18" charset="0"/>
              </a:rPr>
              <a:t>Hansch</a:t>
            </a:r>
            <a:r>
              <a:rPr lang="en-GB" sz="1600" dirty="0">
                <a:latin typeface="Times New Roman" panose="02020603050405020304" pitchFamily="18" charset="0"/>
                <a:cs typeface="Times New Roman" panose="02020603050405020304" pitchFamily="18" charset="0"/>
              </a:rPr>
              <a:t> Analysis</a:t>
            </a:r>
          </a:p>
          <a:p>
            <a:pPr marL="571500" indent="-571500" algn="just">
              <a:buAutoNum type="romanLcParenR"/>
            </a:pPr>
            <a:r>
              <a:rPr lang="en-GB" sz="1600" dirty="0">
                <a:latin typeface="Times New Roman" panose="02020603050405020304" pitchFamily="18" charset="0"/>
                <a:cs typeface="Times New Roman" panose="02020603050405020304" pitchFamily="18" charset="0"/>
              </a:rPr>
              <a:t>Free Wilson analysis</a:t>
            </a:r>
          </a:p>
          <a:p>
            <a:pPr marL="571500" indent="-571500" algn="just">
              <a:buAutoNum type="romanLcParenR"/>
            </a:pPr>
            <a:r>
              <a:rPr lang="en-GB" sz="1600" dirty="0">
                <a:latin typeface="Times New Roman" panose="02020603050405020304" pitchFamily="18" charset="0"/>
                <a:cs typeface="Times New Roman" panose="02020603050405020304" pitchFamily="18" charset="0"/>
              </a:rPr>
              <a:t>Fujita-Ban modification </a:t>
            </a:r>
          </a:p>
          <a:p>
            <a:pPr marL="571500" indent="-571500" algn="just">
              <a:buAutoNum type="romanLcParenR"/>
            </a:pPr>
            <a:r>
              <a:rPr lang="en-GB" sz="1600" dirty="0">
                <a:latin typeface="Times New Roman" panose="02020603050405020304" pitchFamily="18" charset="0"/>
                <a:cs typeface="Times New Roman" panose="02020603050405020304" pitchFamily="18" charset="0"/>
              </a:rPr>
              <a:t>Mixed approach  </a:t>
            </a:r>
          </a:p>
          <a:p>
            <a:pPr marL="571500" indent="-571500" algn="just">
              <a:buAutoNum type="romanLcParenR"/>
            </a:pPr>
            <a:r>
              <a:rPr lang="en-GB" sz="1600" dirty="0" err="1">
                <a:latin typeface="Times New Roman" panose="02020603050405020304" pitchFamily="18" charset="0"/>
                <a:cs typeface="Times New Roman" panose="02020603050405020304" pitchFamily="18" charset="0"/>
              </a:rPr>
              <a:t>Topliss</a:t>
            </a:r>
            <a:r>
              <a:rPr lang="en-GB" sz="1600" dirty="0">
                <a:latin typeface="Times New Roman" panose="02020603050405020304" pitchFamily="18" charset="0"/>
                <a:cs typeface="Times New Roman" panose="02020603050405020304" pitchFamily="18" charset="0"/>
              </a:rPr>
              <a:t> Decision Tree</a:t>
            </a:r>
          </a:p>
          <a:p>
            <a:pPr algn="just"/>
            <a:endParaRPr lang="en-IN" sz="1600" dirty="0">
              <a:latin typeface="Times New Roman" panose="02020603050405020304" pitchFamily="18" charset="0"/>
              <a:cs typeface="Times New Roman" panose="02020603050405020304" pitchFamily="18" charset="0"/>
            </a:endParaRPr>
          </a:p>
          <a:p>
            <a:endParaRPr lang="en-IN" sz="1600" dirty="0">
              <a:solidFill>
                <a:prstClr val="black"/>
              </a:solidFill>
              <a:latin typeface="Times New Roman" pitchFamily="18" charset="0"/>
              <a:cs typeface="Times New Roman" pitchFamily="18" charset="0"/>
            </a:endParaRPr>
          </a:p>
          <a:p>
            <a:endParaRPr lang="en-IN" sz="1400" dirty="0">
              <a:solidFill>
                <a:prstClr val="black"/>
              </a:solidFill>
              <a:latin typeface="Times New Roman" panose="02020603050405020304" pitchFamily="18" charset="0"/>
              <a:cs typeface="Times New Roman" panose="02020603050405020304" pitchFamily="18" charset="0"/>
            </a:endParaRP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8</a:t>
            </a:fld>
            <a:endParaRPr lang="en-IN"/>
          </a:p>
        </p:txBody>
      </p:sp>
    </p:spTree>
    <p:extLst>
      <p:ext uri="{BB962C8B-B14F-4D97-AF65-F5344CB8AC3E}">
        <p14:creationId xmlns:p14="http://schemas.microsoft.com/office/powerpoint/2010/main" val="38248856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IN" b="1" dirty="0">
                <a:solidFill>
                  <a:prstClr val="black"/>
                </a:solidFill>
                <a:latin typeface="Times New Roman" panose="02020603050405020304" pitchFamily="18" charset="0"/>
                <a:cs typeface="Times New Roman" panose="02020603050405020304" pitchFamily="18" charset="0"/>
              </a:rPr>
              <a:t>16-07-2020</a:t>
            </a:r>
          </a:p>
          <a:p>
            <a:endParaRPr lang="en-IN" b="1" dirty="0">
              <a:solidFill>
                <a:prstClr val="black"/>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prstClr val="black"/>
                </a:solidFill>
                <a:latin typeface="Times New Roman" panose="02020603050405020304" pitchFamily="18" charset="0"/>
                <a:cs typeface="Times New Roman" panose="02020603050405020304" pitchFamily="18" charset="0"/>
              </a:rPr>
              <a:pPr algn="ctr"/>
              <a:t>9</a:t>
            </a:fld>
            <a:endParaRPr lang="en-IN" sz="1600" b="1" dirty="0">
              <a:solidFill>
                <a:prstClr val="black"/>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206062"/>
            <a:ext cx="10515600" cy="47090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buAutoNum type="romanLcParenR"/>
            </a:pPr>
            <a:r>
              <a:rPr lang="en-IN" sz="2000" b="1" dirty="0">
                <a:latin typeface="Times New Roman" panose="02020603050405020304" pitchFamily="18" charset="0"/>
                <a:cs typeface="Times New Roman" panose="02020603050405020304" pitchFamily="18" charset="0"/>
              </a:rPr>
              <a:t>HANSCH ANALYSIS:</a:t>
            </a:r>
          </a:p>
        </p:txBody>
      </p:sp>
      <mc:AlternateContent xmlns:mc="http://schemas.openxmlformats.org/markup-compatibility/2006" xmlns:a14="http://schemas.microsoft.com/office/drawing/2010/main">
        <mc:Choice Requires="a14">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875763" y="787781"/>
                <a:ext cx="10811412" cy="54971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en-IN" sz="1600" dirty="0">
                  <a:solidFill>
                    <a:prstClr val="black"/>
                  </a:solidFill>
                  <a:latin typeface="Times New Roman" pitchFamily="18" charset="0"/>
                  <a:cs typeface="Times New Roman" pitchFamily="18" charset="0"/>
                </a:endParaRPr>
              </a:p>
              <a:p>
                <a:pPr marL="571500" indent="-571500" algn="just">
                  <a:buAutoNum type="romanLcParenR"/>
                </a:pPr>
                <a:r>
                  <a:rPr lang="en-IN" sz="1600" b="1" dirty="0">
                    <a:latin typeface="Times New Roman" panose="02020603050405020304" pitchFamily="18" charset="0"/>
                    <a:cs typeface="Times New Roman" panose="02020603050405020304" pitchFamily="18" charset="0"/>
                  </a:rPr>
                  <a:t>Hansch analysis:</a:t>
                </a:r>
              </a:p>
              <a:p>
                <a:pPr algn="just"/>
                <a:r>
                  <a:rPr lang="en-IN" sz="1600" dirty="0">
                    <a:latin typeface="Times New Roman" panose="02020603050405020304" pitchFamily="18" charset="0"/>
                    <a:cs typeface="Times New Roman" panose="02020603050405020304" pitchFamily="18" charset="0"/>
                  </a:rPr>
                  <a:t>      Two stages:</a:t>
                </a:r>
              </a:p>
              <a:p>
                <a:pPr algn="just"/>
                <a:r>
                  <a:rPr lang="en-IN" sz="1600" dirty="0">
                    <a:latin typeface="Times New Roman" panose="02020603050405020304" pitchFamily="18" charset="0"/>
                    <a:cs typeface="Times New Roman" panose="02020603050405020304" pitchFamily="18" charset="0"/>
                  </a:rPr>
                  <a:t>       a) Transport of drug to its site of action</a:t>
                </a:r>
              </a:p>
              <a:p>
                <a:pPr algn="just"/>
                <a:r>
                  <a:rPr lang="en-IN" sz="1600" dirty="0">
                    <a:latin typeface="Times New Roman" panose="02020603050405020304" pitchFamily="18" charset="0"/>
                    <a:cs typeface="Times New Roman" panose="02020603050405020304" pitchFamily="18" charset="0"/>
                  </a:rPr>
                  <a:t>       b) The binding of drug to the target site</a:t>
                </a:r>
              </a:p>
              <a:p>
                <a:pPr algn="just"/>
                <a:endParaRPr lang="en-IN"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IN" sz="1600" dirty="0">
                    <a:latin typeface="Times New Roman" panose="02020603050405020304" pitchFamily="18" charset="0"/>
                    <a:cs typeface="Times New Roman" panose="02020603050405020304" pitchFamily="18" charset="0"/>
                  </a:rPr>
                  <a:t> Each of these stages dependent on the chemical and physical properties of the drug and its target site.</a:t>
                </a:r>
              </a:p>
              <a:p>
                <a:pPr algn="just"/>
                <a:endParaRPr lang="en-IN"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IN" sz="1600" dirty="0">
                    <a:latin typeface="Times New Roman" panose="02020603050405020304" pitchFamily="18" charset="0"/>
                    <a:cs typeface="Times New Roman" panose="02020603050405020304" pitchFamily="18" charset="0"/>
                  </a:rPr>
                  <a:t> These properties are described by parameters which correlate the biological activity.</a:t>
                </a:r>
              </a:p>
              <a:p>
                <a:pPr algn="just"/>
                <a:endParaRPr lang="en-IN" sz="1600" dirty="0">
                  <a:latin typeface="Times New Roman" panose="02020603050405020304" pitchFamily="18" charset="0"/>
                  <a:cs typeface="Times New Roman" panose="02020603050405020304" pitchFamily="18" charset="0"/>
                </a:endParaRPr>
              </a:p>
              <a:p>
                <a:pPr marL="285750" indent="-285750" algn="just">
                  <a:lnSpc>
                    <a:spcPct val="100000"/>
                  </a:lnSpc>
                  <a:buFont typeface="Wingdings" panose="05000000000000000000" pitchFamily="2" charset="2"/>
                  <a:buChar char="§"/>
                </a:pPr>
                <a:r>
                  <a:rPr lang="en-IN" sz="1600" dirty="0">
                    <a:latin typeface="Times New Roman" panose="02020603050405020304" pitchFamily="18" charset="0"/>
                    <a:cs typeface="Times New Roman" panose="02020603050405020304" pitchFamily="18" charset="0"/>
                  </a:rPr>
                  <a:t> The most commonly used physicochemical parameters for Hansch analysis are log p, </a:t>
                </a:r>
                <a14:m>
                  <m:oMath xmlns:m="http://schemas.openxmlformats.org/officeDocument/2006/math">
                    <m:r>
                      <m:rPr>
                        <m:sty m:val="p"/>
                      </m:rPr>
                      <a:rPr lang="el-GR" sz="1600" i="1">
                        <a:latin typeface="Cambria Math" panose="02040503050406030204" pitchFamily="18" charset="0"/>
                        <a:cs typeface="Times New Roman" panose="02020603050405020304" pitchFamily="18" charset="0"/>
                      </a:rPr>
                      <m:t>π</m:t>
                    </m:r>
                    <m:r>
                      <a:rPr lang="en-GB" sz="1600">
                        <a:latin typeface="Cambria Math"/>
                        <a:cs typeface="Times New Roman" panose="02020603050405020304" pitchFamily="18" charset="0"/>
                      </a:rPr>
                      <m:t>, </m:t>
                    </m:r>
                    <m:r>
                      <m:rPr>
                        <m:sty m:val="p"/>
                      </m:rPr>
                      <a:rPr lang="en-IN" sz="1600">
                        <a:latin typeface="Cambria Math" panose="02040503050406030204" pitchFamily="18" charset="0"/>
                        <a:cs typeface="Times New Roman" panose="02020603050405020304" pitchFamily="18" charset="0"/>
                      </a:rPr>
                      <m:t>and</m:t>
                    </m:r>
                    <m:r>
                      <a:rPr lang="en-IN" sz="1600">
                        <a:latin typeface="Cambria Math" panose="02040503050406030204" pitchFamily="18" charset="0"/>
                        <a:cs typeface="Times New Roman" panose="02020603050405020304" pitchFamily="18" charset="0"/>
                      </a:rPr>
                      <m:t>  </m:t>
                    </m:r>
                  </m:oMath>
                </a14:m>
                <a:r>
                  <a:rPr lang="en-IN" sz="1600" dirty="0">
                    <a:latin typeface="Times New Roman" panose="02020603050405020304" pitchFamily="18" charset="0"/>
                    <a:cs typeface="Times New Roman" panose="02020603050405020304" pitchFamily="18" charset="0"/>
                  </a:rPr>
                  <a:t>steric parameters as practically</a:t>
                </a:r>
              </a:p>
              <a:p>
                <a:pPr algn="just">
                  <a:lnSpc>
                    <a:spcPct val="100000"/>
                  </a:lnSpc>
                </a:pPr>
                <a:r>
                  <a:rPr lang="en-IN" sz="1600" dirty="0">
                    <a:latin typeface="Times New Roman" panose="02020603050405020304" pitchFamily="18" charset="0"/>
                    <a:cs typeface="Times New Roman" panose="02020603050405020304" pitchFamily="18" charset="0"/>
                  </a:rPr>
                  <a:t>       all the parameters used  linear free energy related( </a:t>
                </a:r>
                <a:r>
                  <a:rPr lang="en-IN" sz="1600" dirty="0" err="1">
                    <a:latin typeface="Times New Roman" panose="02020603050405020304" pitchFamily="18" charset="0"/>
                    <a:cs typeface="Times New Roman" panose="02020603050405020304" pitchFamily="18" charset="0"/>
                  </a:rPr>
                  <a:t>ie</a:t>
                </a:r>
                <a:r>
                  <a:rPr lang="en-IN" sz="1600" dirty="0">
                    <a:latin typeface="Times New Roman" panose="02020603050405020304" pitchFamily="18" charset="0"/>
                    <a:cs typeface="Times New Roman" panose="02020603050405020304" pitchFamily="18" charset="0"/>
                  </a:rPr>
                  <a:t>. Derived from equilibrium constant) so it is known as </a:t>
                </a:r>
                <a:r>
                  <a:rPr lang="en-IN" sz="1600" b="1" u="sng" dirty="0">
                    <a:latin typeface="Times New Roman" panose="02020603050405020304" pitchFamily="18" charset="0"/>
                    <a:cs typeface="Times New Roman" panose="02020603050405020304" pitchFamily="18" charset="0"/>
                  </a:rPr>
                  <a:t>linear free</a:t>
                </a:r>
              </a:p>
              <a:p>
                <a:pPr algn="just">
                  <a:lnSpc>
                    <a:spcPct val="100000"/>
                  </a:lnSpc>
                </a:pPr>
                <a:r>
                  <a:rPr lang="en-IN" sz="1600" b="1" dirty="0">
                    <a:latin typeface="Times New Roman" panose="02020603050405020304" pitchFamily="18" charset="0"/>
                    <a:cs typeface="Times New Roman" panose="02020603050405020304" pitchFamily="18" charset="0"/>
                  </a:rPr>
                  <a:t>       </a:t>
                </a:r>
                <a:r>
                  <a:rPr lang="en-IN" sz="1600" b="1" u="sng" dirty="0">
                    <a:latin typeface="Times New Roman" panose="02020603050405020304" pitchFamily="18" charset="0"/>
                    <a:cs typeface="Times New Roman" panose="02020603050405020304" pitchFamily="18" charset="0"/>
                  </a:rPr>
                  <a:t>energy approach</a:t>
                </a:r>
                <a:r>
                  <a:rPr lang="en-IN" sz="1600" u="sng" dirty="0">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or extra thermodynamic approach.</a:t>
                </a:r>
              </a:p>
              <a:p>
                <a:pPr algn="just"/>
                <a:endParaRPr lang="en-IN" sz="1600" b="1" dirty="0">
                  <a:solidFill>
                    <a:prstClr val="black"/>
                  </a:solidFill>
                  <a:latin typeface="Times New Roman" pitchFamily="18" charset="0"/>
                  <a:cs typeface="Times New Roman" pitchFamily="18" charset="0"/>
                </a:endParaRPr>
              </a:p>
              <a:p>
                <a:endParaRPr lang="en-IN" sz="1600" dirty="0">
                  <a:solidFill>
                    <a:prstClr val="black"/>
                  </a:solidFill>
                  <a:latin typeface="Times New Roman" pitchFamily="18" charset="0"/>
                  <a:cs typeface="Times New Roman" pitchFamily="18" charset="0"/>
                </a:endParaRPr>
              </a:p>
              <a:p>
                <a:endParaRPr lang="en-IN" sz="1400" dirty="0">
                  <a:solidFill>
                    <a:prstClr val="black"/>
                  </a:solidFill>
                  <a:latin typeface="Times New Roman" panose="02020603050405020304" pitchFamily="18" charset="0"/>
                  <a:cs typeface="Times New Roman" panose="02020603050405020304" pitchFamily="18" charset="0"/>
                </a:endParaRPr>
              </a:p>
            </p:txBody>
          </p:sp>
        </mc:Choice>
        <mc:Fallback xmlns="">
          <p:sp>
            <p:nvSpPr>
              <p:cNvPr id="4" name="Content Placeholder 5">
                <a:extLst>
                  <a:ext uri="{FF2B5EF4-FFF2-40B4-BE49-F238E27FC236}">
                    <a16:creationId xmlns:a16="http://schemas.microsoft.com/office/drawing/2014/main" xmlns="" id="{2923AB95-CA95-4CB2-AC79-FEE222BA5A62}"/>
                  </a:ext>
                </a:extLst>
              </p:cNvPr>
              <p:cNvSpPr txBox="1">
                <a:spLocks noRot="1" noChangeAspect="1" noMove="1" noResize="1" noEditPoints="1" noAdjustHandles="1" noChangeArrowheads="1" noChangeShapeType="1" noTextEdit="1"/>
              </p:cNvSpPr>
              <p:nvPr/>
            </p:nvSpPr>
            <p:spPr>
              <a:xfrm>
                <a:off x="875763" y="787781"/>
                <a:ext cx="10811412" cy="5497110"/>
              </a:xfrm>
              <a:prstGeom prst="rect">
                <a:avLst/>
              </a:prstGeom>
              <a:blipFill rotWithShape="0">
                <a:blip r:embed="rId2"/>
                <a:stretch>
                  <a:fillRect l="-226"/>
                </a:stretch>
              </a:blipFill>
            </p:spPr>
            <p:txBody>
              <a:bodyPr/>
              <a:lstStyle/>
              <a:p>
                <a:r>
                  <a:rPr lang="en-IN">
                    <a:noFill/>
                  </a:rPr>
                  <a:t> </a:t>
                </a:r>
              </a:p>
            </p:txBody>
          </p:sp>
        </mc:Fallback>
      </mc:AlternateContent>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9</a:t>
            </a:fld>
            <a:endParaRPr lang="en-IN"/>
          </a:p>
        </p:txBody>
      </p:sp>
    </p:spTree>
    <p:extLst>
      <p:ext uri="{BB962C8B-B14F-4D97-AF65-F5344CB8AC3E}">
        <p14:creationId xmlns:p14="http://schemas.microsoft.com/office/powerpoint/2010/main" val="359218260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1825</TotalTime>
  <Words>1696</Words>
  <Application>Microsoft Office PowerPoint</Application>
  <PresentationFormat>Widescreen</PresentationFormat>
  <Paragraphs>356</Paragraphs>
  <Slides>24</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Arial</vt:lpstr>
      <vt:lpstr>Calibri</vt:lpstr>
      <vt:lpstr>Calibri Light</vt:lpstr>
      <vt:lpstr>Cambria Math</vt:lpstr>
      <vt:lpstr>Georgia</vt:lpstr>
      <vt:lpstr>Symbol</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94</cp:revision>
  <dcterms:created xsi:type="dcterms:W3CDTF">2020-07-13T05:58:17Z</dcterms:created>
  <dcterms:modified xsi:type="dcterms:W3CDTF">2024-09-17T16:48:04Z</dcterms:modified>
</cp:coreProperties>
</file>