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96" r:id="rId13"/>
    <p:sldId id="267" r:id="rId14"/>
    <p:sldId id="268" r:id="rId15"/>
    <p:sldId id="269" r:id="rId16"/>
    <p:sldId id="270" r:id="rId17"/>
    <p:sldId id="272" r:id="rId18"/>
    <p:sldId id="292" r:id="rId19"/>
    <p:sldId id="29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5" r:id="rId31"/>
    <p:sldId id="287" r:id="rId32"/>
    <p:sldId id="288" r:id="rId33"/>
    <p:sldId id="294" r:id="rId34"/>
    <p:sldId id="297" r:id="rId35"/>
    <p:sldId id="29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F966B-5215-48A1-AB68-079B137BE062}" type="datetimeFigureOut">
              <a:rPr lang="en-US" smtClean="0"/>
              <a:pPr/>
              <a:t>9/13/2024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56894-2B3F-4F85-8800-1FFE394DCC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794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731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815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83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8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43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49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3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623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2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3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2/25/2015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728372">
            <a:off x="1933493" y="2955974"/>
            <a:ext cx="868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2"/>
            <a:ext cx="716411" cy="71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09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2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7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3964" y="2743200"/>
            <a:ext cx="8229600" cy="137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6600" dirty="0">
                <a:latin typeface="Tw Cen MT" pitchFamily="34" charset="0"/>
                <a:cs typeface="Aharoni" pitchFamily="2" charset="-79"/>
              </a:rPr>
              <a:t>FRAGMENTATION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33400"/>
            <a:ext cx="8229600" cy="6019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>
                <a:latin typeface="Tw Cen MT" pitchFamily="34" charset="0"/>
              </a:rPr>
              <a:t>The compounds containing carbonyl group tend to break at this group leaving the positive charge with carbonyl portion.</a:t>
            </a: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971801"/>
            <a:ext cx="7467600" cy="3516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1524000"/>
            <a:ext cx="74676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886201" y="4419600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err="1">
                <a:solidFill>
                  <a:schemeClr val="bg1"/>
                </a:solidFill>
              </a:rPr>
              <a:t>acetophenone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457200"/>
            <a:ext cx="8534400" cy="601980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Carbon-Carbon bond next to heteroatom (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position) are frequently cleaved leaving a charge on the fragment containing the hetero atom whose non bonding electron provides resonance stabilization.</a:t>
            </a:r>
          </a:p>
          <a:p>
            <a:pPr algn="just"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Small stable neutral molecule such as H</a:t>
            </a:r>
            <a:r>
              <a:rPr lang="en-US" sz="2400" baseline="-25000" dirty="0">
                <a:latin typeface="Tw Cen MT" pitchFamily="34" charset="0"/>
                <a:cs typeface="Times New Roman" pitchFamily="18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O, NH</a:t>
            </a:r>
            <a:r>
              <a:rPr lang="en-US" sz="2400" baseline="-25000" dirty="0">
                <a:latin typeface="Tw Cen MT" pitchFamily="34" charset="0"/>
                <a:cs typeface="Times New Roman" pitchFamily="18" charset="0"/>
              </a:rPr>
              <a:t>3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, CO etc can be eliminated from the appropriate ion during cleavage. These cleavages often takeplace with rearrangements.</a:t>
            </a:r>
          </a:p>
          <a:p>
            <a:pPr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endParaRPr lang="en-US" sz="24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962400"/>
            <a:ext cx="7620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133600"/>
            <a:ext cx="7620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7467600" cy="4873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b="1" i="1" dirty="0">
                <a:latin typeface="Tw Cen MT" pitchFamily="34" charset="0"/>
                <a:cs typeface="Times New Roman" pitchFamily="18" charset="0"/>
              </a:rPr>
              <a:t>GENERAL MODES OF FRAGMENTATION: </a:t>
            </a:r>
            <a:endParaRPr lang="en-US" sz="2800" b="1" i="1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990600"/>
            <a:ext cx="8534400" cy="5410200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None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Fragmentation of the molecular ion takes place in following modes:</a:t>
            </a:r>
          </a:p>
          <a:p>
            <a:pPr algn="just" eaLnBrk="1" hangingPunct="1">
              <a:buFont typeface="Wingdings" pitchFamily="2" charset="2"/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  *   </a:t>
            </a:r>
            <a:r>
              <a:rPr lang="en-US" sz="2400" b="1" dirty="0">
                <a:latin typeface="Tw Cen MT" pitchFamily="34" charset="0"/>
                <a:cs typeface="Times New Roman" pitchFamily="18" charset="0"/>
              </a:rPr>
              <a:t>Simple cleavage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1.     </a:t>
            </a:r>
            <a:r>
              <a:rPr lang="en-US" sz="2400" dirty="0" err="1">
                <a:latin typeface="Tw Cen MT" pitchFamily="34" charset="0"/>
                <a:cs typeface="Times New Roman" pitchFamily="18" charset="0"/>
              </a:rPr>
              <a:t>Homolytic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cleavage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2.     </a:t>
            </a:r>
            <a:r>
              <a:rPr lang="en-US" sz="2400" dirty="0" err="1">
                <a:latin typeface="Tw Cen MT" pitchFamily="34" charset="0"/>
                <a:cs typeface="Times New Roman" pitchFamily="18" charset="0"/>
              </a:rPr>
              <a:t>Heterolytic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cleavage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3.     Retro Diels-Alder reaction</a:t>
            </a:r>
          </a:p>
          <a:p>
            <a:pPr algn="just" eaLnBrk="1" hangingPunct="1">
              <a:buFont typeface="Wingdings" pitchFamily="2" charset="2"/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  * </a:t>
            </a:r>
            <a:r>
              <a:rPr lang="en-US" sz="2400" b="1" dirty="0">
                <a:latin typeface="Tw Cen MT" pitchFamily="34" charset="0"/>
                <a:cs typeface="Times New Roman" pitchFamily="18" charset="0"/>
              </a:rPr>
              <a:t>Rearrangement reactions accompanied by transfer      	of atoms.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1.     Scrambling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2.     Mc Lafferty rearrangement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3.     Elimination</a:t>
            </a:r>
          </a:p>
          <a:p>
            <a:pPr eaLnBrk="1" hangingPunct="1"/>
            <a:endParaRPr lang="en-US" sz="24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0"/>
            <a:ext cx="7467600" cy="1143000"/>
          </a:xfrm>
        </p:spPr>
        <p:txBody>
          <a:bodyPr/>
          <a:lstStyle/>
          <a:p>
            <a:pPr algn="ctr">
              <a:defRPr/>
            </a:pPr>
            <a:r>
              <a:rPr lang="en-US" sz="2800" b="1" i="1" dirty="0">
                <a:latin typeface="Tw Cen MT" pitchFamily="34" charset="0"/>
                <a:cs typeface="Times New Roman" pitchFamily="18" charset="0"/>
              </a:rPr>
              <a:t>FRAGMENTATION PATTERNS OR FRAGMENTATION TYPES:</a:t>
            </a:r>
            <a:r>
              <a:rPr lang="en-US" sz="2800" i="1" dirty="0">
                <a:latin typeface="Tw Cen MT" pitchFamily="34" charset="0"/>
                <a:cs typeface="Times New Roman" pitchFamily="18" charset="0"/>
              </a:rPr>
              <a:t> </a:t>
            </a:r>
            <a:endParaRPr lang="en-US" sz="2800" i="1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0"/>
            <a:ext cx="8382000" cy="5562600"/>
          </a:xfrm>
        </p:spPr>
        <p:txBody>
          <a:bodyPr>
            <a:noAutofit/>
          </a:bodyPr>
          <a:lstStyle/>
          <a:p>
            <a:pPr marL="274320" indent="-274320" algn="just">
              <a:buNone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A) </a:t>
            </a:r>
            <a:r>
              <a:rPr lang="en-US" sz="2800" b="1" i="1" u="sng" dirty="0">
                <a:latin typeface="Tw Cen MT" pitchFamily="34" charset="0"/>
                <a:cs typeface="Times New Roman" pitchFamily="18" charset="0"/>
              </a:rPr>
              <a:t>Simple cleavage</a:t>
            </a:r>
          </a:p>
          <a:p>
            <a:pPr marL="274320" indent="-274320" algn="just">
              <a:buNone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1. </a:t>
            </a:r>
            <a:r>
              <a:rPr lang="en-US" sz="2400" dirty="0" err="1">
                <a:latin typeface="Tw Cen MT" pitchFamily="34" charset="0"/>
                <a:cs typeface="Times New Roman" pitchFamily="18" charset="0"/>
              </a:rPr>
              <a:t>Homolytic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cleavage:</a:t>
            </a:r>
          </a:p>
          <a:p>
            <a:pPr marL="274320" indent="-274320" algn="just">
              <a:buBlip>
                <a:blip r:embed="rId2"/>
              </a:buBlip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Fragmentation by movement of one electron:</a:t>
            </a:r>
          </a:p>
          <a:p>
            <a:pPr marL="274320" indent="-274320" algn="just">
              <a:buNone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         In a Molecular ion when the bonds are ruptured by moving one electron and the movement is generally indicated by fishhook arrows. The bond cleavage may involve the </a:t>
            </a:r>
            <a:r>
              <a:rPr lang="en-US" sz="2400" dirty="0">
                <a:latin typeface="Tw Cen MT" pitchFamily="34" charset="0"/>
                <a:cs typeface="Times New Roman" pitchFamily="18" charset="0"/>
                <a:sym typeface="Symbol" pitchFamily="18" charset="2"/>
              </a:rPr>
              <a:t>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bond rupture and the net result is formation of a stable carbocation.</a:t>
            </a:r>
          </a:p>
          <a:p>
            <a:pPr marL="274320" indent="-274320" algn="just">
              <a:buNone/>
              <a:defRPr/>
            </a:pPr>
            <a:r>
              <a:rPr lang="en-US" sz="2400" dirty="0">
                <a:latin typeface="Tw Cen MT" pitchFamily="34" charset="0"/>
                <a:cs typeface="Times New Roman" charset="0"/>
              </a:rPr>
              <a:t>Ex:</a:t>
            </a:r>
          </a:p>
          <a:p>
            <a:pPr marL="274320" indent="-274320" algn="just">
              <a:buNone/>
              <a:defRPr/>
            </a:pPr>
            <a:r>
              <a:rPr lang="en-US" sz="2400" dirty="0">
                <a:latin typeface="Tw Cen MT" pitchFamily="34" charset="0"/>
                <a:cs typeface="Times New Roman" charset="0"/>
              </a:rPr>
              <a:t>R-CH</a:t>
            </a:r>
            <a:r>
              <a:rPr lang="en-US" sz="2400" baseline="-30000" dirty="0">
                <a:latin typeface="Tw Cen MT" pitchFamily="34" charset="0"/>
                <a:cs typeface="Times New Roman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charset="0"/>
              </a:rPr>
              <a:t>-CH</a:t>
            </a:r>
            <a:r>
              <a:rPr lang="en-US" sz="2400" baseline="-30000" dirty="0">
                <a:latin typeface="Tw Cen MT" pitchFamily="34" charset="0"/>
                <a:cs typeface="Times New Roman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charset="0"/>
              </a:rPr>
              <a:t>-R’ Ξ R-CH</a:t>
            </a:r>
            <a:r>
              <a:rPr lang="en-US" sz="2400" baseline="-30000" dirty="0">
                <a:latin typeface="Tw Cen MT" pitchFamily="34" charset="0"/>
                <a:cs typeface="Times New Roman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charset="0"/>
              </a:rPr>
              <a:t>:CH</a:t>
            </a:r>
            <a:r>
              <a:rPr lang="en-US" sz="2400" baseline="-30000" dirty="0">
                <a:latin typeface="Tw Cen MT" pitchFamily="34" charset="0"/>
                <a:cs typeface="Times New Roman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charset="0"/>
              </a:rPr>
              <a:t>-R’   -e    R-CH</a:t>
            </a:r>
            <a:r>
              <a:rPr lang="en-US" sz="2400" baseline="-30000" dirty="0">
                <a:latin typeface="Tw Cen MT" pitchFamily="34" charset="0"/>
                <a:cs typeface="Times New Roman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charset="0"/>
              </a:rPr>
              <a:t>-CH</a:t>
            </a:r>
            <a:r>
              <a:rPr lang="en-US" sz="2400" baseline="-30000" dirty="0">
                <a:latin typeface="Tw Cen MT" pitchFamily="34" charset="0"/>
                <a:cs typeface="Times New Roman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charset="0"/>
              </a:rPr>
              <a:t>-R’            R-CH</a:t>
            </a:r>
            <a:r>
              <a:rPr lang="en-US" sz="2400" baseline="-30000" dirty="0">
                <a:latin typeface="Tw Cen MT" pitchFamily="34" charset="0"/>
                <a:cs typeface="Times New Roman" charset="0"/>
              </a:rPr>
              <a:t>2</a:t>
            </a:r>
            <a:r>
              <a:rPr lang="en-US" sz="2400" baseline="30000" dirty="0">
                <a:latin typeface="Tw Cen MT" pitchFamily="34" charset="0"/>
                <a:cs typeface="Times New Roman" charset="0"/>
              </a:rPr>
              <a:t>+</a:t>
            </a:r>
            <a:r>
              <a:rPr lang="en-US" sz="2400" dirty="0">
                <a:latin typeface="Tw Cen MT" pitchFamily="34" charset="0"/>
                <a:cs typeface="Times New Roman" charset="0"/>
              </a:rPr>
              <a:t>+ </a:t>
            </a:r>
            <a:r>
              <a:rPr lang="en-US" sz="2400" baseline="30000" dirty="0">
                <a:latin typeface="Tw Cen MT" pitchFamily="34" charset="0"/>
                <a:cs typeface="Times New Roman" charset="0"/>
              </a:rPr>
              <a:t>.</a:t>
            </a:r>
            <a:r>
              <a:rPr lang="en-US" sz="2400" dirty="0">
                <a:latin typeface="Tw Cen MT" pitchFamily="34" charset="0"/>
                <a:cs typeface="Times New Roman" charset="0"/>
              </a:rPr>
              <a:t>CH</a:t>
            </a:r>
            <a:r>
              <a:rPr lang="en-US" sz="2400" baseline="-30000" dirty="0">
                <a:latin typeface="Tw Cen MT" pitchFamily="34" charset="0"/>
                <a:cs typeface="Times New Roman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charset="0"/>
              </a:rPr>
              <a:t>-R</a:t>
            </a:r>
          </a:p>
          <a:p>
            <a:pPr marL="274320" indent="-274320" algn="just"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>
              <a:buNone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2. </a:t>
            </a:r>
            <a:r>
              <a:rPr lang="en-US" sz="2400" dirty="0" err="1">
                <a:latin typeface="Tw Cen MT" pitchFamily="34" charset="0"/>
                <a:cs typeface="Times New Roman" pitchFamily="18" charset="0"/>
              </a:rPr>
              <a:t>Heterolytic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cleavage:</a:t>
            </a:r>
          </a:p>
          <a:p>
            <a:pPr marL="274320" indent="-274320">
              <a:buBlip>
                <a:blip r:embed="rId2"/>
              </a:buBlip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Cleavage of C-X bond is more difficult than that of a C-C bond.</a:t>
            </a:r>
            <a:br>
              <a:rPr lang="en-US" sz="2400" dirty="0">
                <a:latin typeface="Tw Cen MT" pitchFamily="34" charset="0"/>
                <a:cs typeface="Times New Roman" pitchFamily="18" charset="0"/>
              </a:rPr>
            </a:br>
            <a:endParaRPr lang="en-US" sz="24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791200" y="45720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229600" y="45720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1"/>
            <a:ext cx="7467600" cy="11731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  <a:defRPr/>
            </a:pPr>
            <a:r>
              <a:rPr lang="en-US" sz="3200" b="1" i="1" dirty="0">
                <a:latin typeface="Tw Cen MT" pitchFamily="34" charset="0"/>
                <a:cs typeface="Times New Roman" charset="0"/>
              </a:rPr>
              <a:t> </a:t>
            </a:r>
            <a:r>
              <a:rPr lang="en-US" sz="2700" dirty="0">
                <a:latin typeface="Tw Cen MT" pitchFamily="34" charset="0"/>
                <a:cs typeface="Times New Roman" pitchFamily="18" charset="0"/>
              </a:rPr>
              <a:t>3.Retro Diels-Alder reaction:</a:t>
            </a:r>
            <a:r>
              <a:rPr lang="en-US" sz="2700" b="1" i="1" dirty="0">
                <a:latin typeface="Tw Cen MT" pitchFamily="34" charset="0"/>
                <a:cs typeface="Times New Roman" pitchFamily="18" charset="0"/>
              </a:rPr>
              <a:t/>
            </a:r>
            <a:br>
              <a:rPr lang="en-US" sz="2700" b="1" i="1" dirty="0">
                <a:latin typeface="Tw Cen MT" pitchFamily="34" charset="0"/>
                <a:cs typeface="Times New Roman" pitchFamily="18" charset="0"/>
              </a:rPr>
            </a:br>
            <a:r>
              <a:rPr lang="en-US" sz="2700" i="1" dirty="0">
                <a:latin typeface="Tw Cen MT" pitchFamily="34" charset="0"/>
                <a:cs typeface="Times New Roman" pitchFamily="18" charset="0"/>
              </a:rPr>
              <a:t/>
            </a:r>
            <a:br>
              <a:rPr lang="en-US" sz="2700" i="1" dirty="0">
                <a:latin typeface="Tw Cen MT" pitchFamily="34" charset="0"/>
                <a:cs typeface="Times New Roman" pitchFamily="18" charset="0"/>
              </a:rPr>
            </a:br>
            <a:r>
              <a:rPr lang="en-US" sz="2400" i="1" dirty="0">
                <a:latin typeface="Tw Cen MT" pitchFamily="34" charset="0"/>
                <a:cs typeface="Times New Roman" pitchFamily="18" charset="0"/>
              </a:rPr>
              <a:t> </a:t>
            </a:r>
            <a:r>
              <a:rPr lang="en-US" sz="2700" dirty="0">
                <a:latin typeface="Tw Cen MT" pitchFamily="34" charset="0"/>
                <a:cs typeface="Times New Roman" pitchFamily="18" charset="0"/>
              </a:rPr>
              <a:t>Elimination by multiple </a:t>
            </a:r>
            <a:r>
              <a:rPr lang="en-US" sz="2700" dirty="0">
                <a:latin typeface="Tw Cen MT" pitchFamily="34" charset="0"/>
                <a:cs typeface="Times New Roman" pitchFamily="18" charset="0"/>
                <a:sym typeface="Symbol" pitchFamily="18" charset="2"/>
              </a:rPr>
              <a:t></a:t>
            </a:r>
            <a:r>
              <a:rPr lang="en-US" sz="2700" dirty="0">
                <a:latin typeface="Tw Cen MT" pitchFamily="34" charset="0"/>
                <a:cs typeface="Times New Roman" pitchFamily="18" charset="0"/>
              </a:rPr>
              <a:t> bond rupture:</a:t>
            </a:r>
            <a:r>
              <a:rPr lang="en-US" sz="2400" b="1" i="1" dirty="0">
                <a:latin typeface="Tw Cen MT" pitchFamily="34" charset="0"/>
                <a:cs typeface="Times New Roman" pitchFamily="18" charset="0"/>
              </a:rPr>
              <a:t> </a:t>
            </a:r>
            <a:r>
              <a:rPr lang="en-US" sz="2400" i="1" dirty="0">
                <a:latin typeface="Tw Cen MT" pitchFamily="34" charset="0"/>
                <a:cs typeface="Times New Roman" pitchFamily="18" charset="0"/>
              </a:rPr>
              <a:t/>
            </a:r>
            <a:br>
              <a:rPr lang="en-US" sz="2400" i="1" dirty="0">
                <a:latin typeface="Tw Cen MT" pitchFamily="34" charset="0"/>
                <a:cs typeface="Times New Roman" pitchFamily="18" charset="0"/>
              </a:rPr>
            </a:br>
            <a:endParaRPr lang="en-US" sz="2400" i="1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71600"/>
            <a:ext cx="8229600" cy="5257800"/>
          </a:xfrm>
        </p:spPr>
        <p:txBody>
          <a:bodyPr>
            <a:noAutofit/>
          </a:bodyPr>
          <a:lstStyle/>
          <a:p>
            <a:pPr marL="274320" indent="-274320">
              <a:buFont typeface="Wingdings"/>
              <a:buChar char="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Unsaturated rings undergo Retro – Diels – Alder reaction.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Ex: cyclohexene is broken down to Diene and Dienophile.</a:t>
            </a:r>
          </a:p>
          <a:p>
            <a:pPr marL="274320" indent="-274320">
              <a:buFont typeface="Wingdings"/>
              <a:buChar char=""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>
              <a:buFont typeface="Wingdings"/>
              <a:buChar char=""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>
              <a:buFont typeface="Wingdings"/>
              <a:buChar char=""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 algn="just">
              <a:lnSpc>
                <a:spcPct val="90000"/>
              </a:lnSpc>
              <a:buNone/>
              <a:defRPr/>
            </a:pPr>
            <a:endParaRPr lang="en-US" sz="2800" b="1" i="1" dirty="0">
              <a:latin typeface="Tw Cen MT" pitchFamily="34" charset="0"/>
              <a:cs typeface="Times New Roman" pitchFamily="18" charset="0"/>
            </a:endParaRPr>
          </a:p>
          <a:p>
            <a:pPr marL="274320" indent="-274320" algn="just">
              <a:lnSpc>
                <a:spcPct val="90000"/>
              </a:lnSpc>
              <a:buNone/>
              <a:defRPr/>
            </a:pPr>
            <a:r>
              <a:rPr lang="en-US" sz="2800" b="1" i="1" dirty="0">
                <a:latin typeface="Tw Cen MT" pitchFamily="34" charset="0"/>
                <a:cs typeface="Times New Roman" pitchFamily="18" charset="0"/>
              </a:rPr>
              <a:t>B) Rearrangement reactions accompanied by transfer of atoms:</a:t>
            </a:r>
            <a:endParaRPr lang="en-US" sz="2800" i="1" dirty="0">
              <a:latin typeface="Tw Cen MT" pitchFamily="34" charset="0"/>
              <a:cs typeface="Times New Roman" pitchFamily="18" charset="0"/>
            </a:endParaRPr>
          </a:p>
          <a:p>
            <a:pPr marL="342900" indent="-342900" algn="just">
              <a:lnSpc>
                <a:spcPct val="90000"/>
              </a:lnSpc>
              <a:buNone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1. Scrambling:</a:t>
            </a:r>
          </a:p>
          <a:p>
            <a:pPr marL="342900" indent="-342900" algn="just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  It takes place by rupture and reformation of C-C bonds.</a:t>
            </a:r>
          </a:p>
          <a:p>
            <a:pPr marL="342900" indent="-342900" algn="just">
              <a:lnSpc>
                <a:spcPct val="90000"/>
              </a:lnSpc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7412" name="Picture 4" descr="scan0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286001"/>
            <a:ext cx="7467600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304800"/>
            <a:ext cx="8763000" cy="6324600"/>
          </a:xfrm>
        </p:spPr>
        <p:txBody>
          <a:bodyPr>
            <a:noAutofit/>
          </a:bodyPr>
          <a:lstStyle/>
          <a:p>
            <a:pPr marL="274320" indent="-274320">
              <a:buNone/>
              <a:defRPr/>
            </a:pPr>
            <a:r>
              <a:rPr lang="en-US" sz="2400" dirty="0">
                <a:latin typeface="Tw Cen MT" pitchFamily="34" charset="0"/>
              </a:rPr>
              <a:t>    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Ex- Molecular ion from the alkyl benzene undergoes fragmentation at the benzylic bond and final product is seven membered cyclic ion known as Tropylium ion. </a:t>
            </a:r>
          </a:p>
          <a:p>
            <a:pPr marL="274320" indent="-274320"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>
              <a:buNone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2. Mc Lafferty rearrangement: </a:t>
            </a:r>
          </a:p>
          <a:p>
            <a:pPr marL="274320" indent="-274320">
              <a:buNone/>
              <a:defRPr/>
            </a:pPr>
            <a:r>
              <a:rPr lang="en-US" sz="2400" dirty="0">
                <a:latin typeface="Tw Cen MT" pitchFamily="34" charset="0"/>
                <a:cs typeface="Times New Roman" charset="0"/>
              </a:rPr>
              <a:t> 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Fragmentation due to rearrangement of Molecular or Parent ion: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Here cleavage of bonds in Molecular ion is due to the intramolecular atomic rearrangement.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Such rearrangement involves the transfer of hydrogen from one part of the molecular ion to another via, preferably, a six-membered cyclic transition state.</a:t>
            </a:r>
            <a:endParaRPr lang="en-US" sz="2400" b="1" dirty="0">
              <a:latin typeface="Tw Cen MT" pitchFamily="34" charset="0"/>
              <a:cs typeface="Times New Roman" pitchFamily="18" charset="0"/>
            </a:endParaRPr>
          </a:p>
          <a:p>
            <a:pPr marL="274320" indent="-274320"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8435" name="Picture 5" descr="scan0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524000"/>
            <a:ext cx="7391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1981200" y="304800"/>
            <a:ext cx="8229600" cy="6324600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en-US" sz="2400" dirty="0">
                <a:latin typeface="Tw Cen MT" pitchFamily="34" charset="0"/>
              </a:rPr>
              <a:t> 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Compounds containing hydrogen atom at position gamma to carbonyl group have been found to a relative intense peak. This is probably due to rearrangement and fragmentation is accompanied by the loss of neutral molecule.</a:t>
            </a:r>
          </a:p>
          <a:p>
            <a:pPr algn="just" eaLnBrk="1" hangingPunct="1"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The rearrangement results-charged enols and a neutral olefins.</a:t>
            </a:r>
          </a:p>
          <a:p>
            <a:pPr algn="just" eaLnBrk="1" hangingPunct="1"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To undergo McLafferty rearrangement, a molecule must posses</a:t>
            </a:r>
          </a:p>
          <a:p>
            <a:pPr marL="457200" indent="-457200" algn="just">
              <a:buClrTx/>
              <a:buSzPct val="100000"/>
              <a:buFont typeface="Wingdings" pitchFamily="2" charset="2"/>
              <a:buAutoNum type="arabicParenR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Unsaturated carbonyl, alkyl group     </a:t>
            </a:r>
          </a:p>
          <a:p>
            <a:pPr marL="457200" indent="-457200" algn="just">
              <a:buClrTx/>
              <a:buSzPct val="100000"/>
              <a:buFont typeface="Wingdings" pitchFamily="2" charset="2"/>
              <a:buAutoNum type="arabicParenR"/>
              <a:defRPr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-Hydrogen       </a:t>
            </a:r>
          </a:p>
          <a:p>
            <a:pPr marL="457200" indent="-457200" algn="just">
              <a:buClrTx/>
              <a:buSzPct val="100000"/>
              <a:buFont typeface="Wingdings" pitchFamily="2" charset="2"/>
              <a:buAutoNum type="arabicParenR"/>
              <a:defRPr/>
            </a:pP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-cleavage.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667001"/>
            <a:ext cx="69342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1981200" y="304801"/>
            <a:ext cx="7696200" cy="6169025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The C – C bonds next to a hetero atom are frequently cleaved, leaving the charge on the fragment containing the heteroatom whose non bonding electrons provide resonance stabilization.</a:t>
            </a:r>
          </a:p>
          <a:p>
            <a:pPr algn="just" eaLnBrk="1" hangingPunct="1"/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/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/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/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/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/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Cleavage is often associated with elimination of small stable neutral molecules, such as carbon monoxide, olefins, water, ammonia, hydrogen sulfide, hydrogen cyanide, </a:t>
            </a:r>
            <a:r>
              <a:rPr lang="en-US" sz="2400" dirty="0" err="1">
                <a:latin typeface="Tw Cen MT" pitchFamily="34" charset="0"/>
                <a:cs typeface="Times New Roman" pitchFamily="18" charset="0"/>
              </a:rPr>
              <a:t>mercaptans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w Cen MT" pitchFamily="34" charset="0"/>
                <a:cs typeface="Times New Roman" pitchFamily="18" charset="0"/>
              </a:rPr>
              <a:t>ketones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or alcohol, often with rearrangement.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21507" name="Picture 5" descr="scan0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905000"/>
            <a:ext cx="7391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381000"/>
            <a:ext cx="8686800" cy="6248400"/>
          </a:xfrm>
        </p:spPr>
        <p:txBody>
          <a:bodyPr>
            <a:normAutofit/>
          </a:bodyPr>
          <a:lstStyle/>
          <a:p>
            <a:r>
              <a:rPr lang="en-US" sz="2400" b="1" u="sng" dirty="0">
                <a:latin typeface="Tw Cen MT" pitchFamily="34" charset="0"/>
              </a:rPr>
              <a:t>The Nitrogen rule :</a:t>
            </a:r>
            <a:r>
              <a:rPr lang="en-US" sz="2400" b="1" dirty="0">
                <a:latin typeface="Tw Cen MT" pitchFamily="34" charset="0"/>
              </a:rPr>
              <a:t> </a:t>
            </a:r>
          </a:p>
          <a:p>
            <a:pPr lvl="1"/>
            <a:r>
              <a:rPr lang="en-US" sz="2200" dirty="0">
                <a:latin typeface="Tw Cen MT" pitchFamily="34" charset="0"/>
              </a:rPr>
              <a:t>It provides information regarding possible formulas of the compound whose molecular weight has been determined.</a:t>
            </a:r>
          </a:p>
          <a:p>
            <a:pPr lvl="1"/>
            <a:r>
              <a:rPr lang="en-US" sz="2200" b="1" dirty="0">
                <a:latin typeface="Tw Cen MT" pitchFamily="34" charset="0"/>
              </a:rPr>
              <a:t>It states that a molecule of even numbered molecular mass must contain no nitrogen atom or an even number of nitrogen atoms.</a:t>
            </a:r>
          </a:p>
          <a:p>
            <a:pPr lvl="1"/>
            <a:r>
              <a:rPr lang="en-US" sz="2200" b="1" dirty="0">
                <a:latin typeface="Tw Cen MT" pitchFamily="34" charset="0"/>
              </a:rPr>
              <a:t>An odd numbered molecular mass requires an odd number of nitrogen atoms.</a:t>
            </a:r>
          </a:p>
          <a:p>
            <a:pPr lvl="1"/>
            <a:r>
              <a:rPr lang="en-US" sz="2200" dirty="0">
                <a:latin typeface="Tw Cen MT" pitchFamily="34" charset="0"/>
              </a:rPr>
              <a:t>An important proposition of this rule states that , the fragmentation at a single bond gives an odd numbered ion fragment from an even numbered molecular ion.</a:t>
            </a:r>
          </a:p>
          <a:p>
            <a:pPr lvl="1"/>
            <a:r>
              <a:rPr lang="en-US" sz="2200" dirty="0">
                <a:latin typeface="Tw Cen MT" pitchFamily="34" charset="0"/>
              </a:rPr>
              <a:t>Similarly, an even numbered ion fragment results from odd numbered molecular ion.</a:t>
            </a:r>
          </a:p>
          <a:p>
            <a:pPr lvl="1"/>
            <a:r>
              <a:rPr lang="en-US" sz="2200" dirty="0" err="1">
                <a:latin typeface="Tw Cen MT" pitchFamily="34" charset="0"/>
              </a:rPr>
              <a:t>Eg</a:t>
            </a:r>
            <a:r>
              <a:rPr lang="en-US" sz="2200" dirty="0">
                <a:latin typeface="Tw Cen MT" pitchFamily="34" charset="0"/>
              </a:rPr>
              <a:t>. Nitrobenzene (C</a:t>
            </a:r>
            <a:r>
              <a:rPr lang="en-US" sz="2200" baseline="-25000" dirty="0">
                <a:latin typeface="Tw Cen MT" pitchFamily="34" charset="0"/>
              </a:rPr>
              <a:t>6</a:t>
            </a:r>
            <a:r>
              <a:rPr lang="en-US" sz="2200" dirty="0">
                <a:latin typeface="Tw Cen MT" pitchFamily="34" charset="0"/>
              </a:rPr>
              <a:t>H</a:t>
            </a:r>
            <a:r>
              <a:rPr lang="en-US" sz="2200" baseline="-25000" dirty="0">
                <a:latin typeface="Tw Cen MT" pitchFamily="34" charset="0"/>
              </a:rPr>
              <a:t>5</a:t>
            </a:r>
            <a:r>
              <a:rPr lang="en-US" sz="2200" dirty="0">
                <a:latin typeface="Tw Cen MT" pitchFamily="34" charset="0"/>
              </a:rPr>
              <a:t>NO</a:t>
            </a:r>
            <a:r>
              <a:rPr lang="en-US" sz="2200" baseline="-25000" dirty="0">
                <a:latin typeface="Tw Cen MT" pitchFamily="34" charset="0"/>
              </a:rPr>
              <a:t>2</a:t>
            </a:r>
            <a:r>
              <a:rPr lang="en-US" sz="2200" dirty="0">
                <a:latin typeface="Tw Cen MT" pitchFamily="34" charset="0"/>
              </a:rPr>
              <a:t>). The signal for molecular ion m/e=123 ; at odd numbered molecular mass as the compound contains only 1 nitrogen atom.</a:t>
            </a:r>
          </a:p>
          <a:p>
            <a:pPr lvl="1"/>
            <a:r>
              <a:rPr lang="en-US" sz="2200" dirty="0">
                <a:latin typeface="Tw Cen MT" pitchFamily="34" charset="0"/>
              </a:rPr>
              <a:t>Two important ion fragments are formed – NO</a:t>
            </a:r>
            <a:r>
              <a:rPr lang="en-US" sz="2200" baseline="-25000" dirty="0">
                <a:latin typeface="Tw Cen MT" pitchFamily="34" charset="0"/>
              </a:rPr>
              <a:t>2</a:t>
            </a:r>
            <a:r>
              <a:rPr lang="en-US" sz="2200" baseline="30000" dirty="0">
                <a:latin typeface="Tw Cen MT" pitchFamily="34" charset="0"/>
              </a:rPr>
              <a:t>+</a:t>
            </a:r>
            <a:r>
              <a:rPr lang="en-US" sz="2200" dirty="0">
                <a:latin typeface="Tw Cen MT" pitchFamily="34" charset="0"/>
              </a:rPr>
              <a:t> at m/e = 46</a:t>
            </a:r>
          </a:p>
          <a:p>
            <a:pPr lvl="1">
              <a:buNone/>
            </a:pPr>
            <a:r>
              <a:rPr lang="en-US" sz="2200" dirty="0">
                <a:latin typeface="Tw Cen MT" pitchFamily="34" charset="0"/>
              </a:rPr>
              <a:t>And NO</a:t>
            </a:r>
            <a:r>
              <a:rPr lang="en-US" sz="2200" baseline="30000" dirty="0">
                <a:latin typeface="Tw Cen MT" pitchFamily="34" charset="0"/>
              </a:rPr>
              <a:t>+</a:t>
            </a:r>
            <a:r>
              <a:rPr lang="en-US" sz="2200" dirty="0">
                <a:latin typeface="Tw Cen MT" pitchFamily="34" charset="0"/>
              </a:rPr>
              <a:t> at m/e=30.Both these fragment ions appear at even mass number.</a:t>
            </a:r>
            <a:endParaRPr lang="en-US" sz="2200" dirty="0">
              <a:latin typeface="Tw Cen MT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33400"/>
            <a:ext cx="8382000" cy="5943600"/>
          </a:xfrm>
        </p:spPr>
        <p:txBody>
          <a:bodyPr>
            <a:noAutofit/>
          </a:bodyPr>
          <a:lstStyle/>
          <a:p>
            <a:r>
              <a:rPr lang="en-US" sz="2400" b="1" u="sng" dirty="0">
                <a:latin typeface="Tw Cen MT" pitchFamily="34" charset="0"/>
              </a:rPr>
              <a:t>Ring rule:</a:t>
            </a:r>
          </a:p>
          <a:p>
            <a:pPr lvl="1"/>
            <a:r>
              <a:rPr lang="en-US" sz="2400" dirty="0">
                <a:latin typeface="Tw Cen MT" pitchFamily="34" charset="0"/>
              </a:rPr>
              <a:t>It gives the index of hydrogen deficiency.</a:t>
            </a:r>
          </a:p>
          <a:p>
            <a:pPr lvl="1"/>
            <a:endParaRPr lang="en-US" sz="2400" dirty="0">
              <a:latin typeface="Tw Cen MT" pitchFamily="34" charset="0"/>
            </a:endParaRPr>
          </a:p>
          <a:p>
            <a:pPr lvl="1"/>
            <a:r>
              <a:rPr lang="en-US" sz="2400" dirty="0">
                <a:latin typeface="Tw Cen MT" pitchFamily="34" charset="0"/>
              </a:rPr>
              <a:t>It is the number of pairs of hydrogen atoms that must be removed from the corresponding saturated formula to produce the molecular formula of the compound of interest.</a:t>
            </a:r>
          </a:p>
          <a:p>
            <a:pPr lvl="1"/>
            <a:endParaRPr lang="en-US" sz="2400" dirty="0">
              <a:latin typeface="Tw Cen MT" pitchFamily="34" charset="0"/>
            </a:endParaRPr>
          </a:p>
          <a:p>
            <a:pPr lvl="1"/>
            <a:r>
              <a:rPr lang="en-US" sz="2400" dirty="0">
                <a:latin typeface="Tw Cen MT" pitchFamily="34" charset="0"/>
              </a:rPr>
              <a:t>No. of sites or degree of unsaturation.</a:t>
            </a:r>
          </a:p>
          <a:p>
            <a:pPr lvl="1"/>
            <a:endParaRPr lang="en-US" sz="2400" dirty="0">
              <a:latin typeface="Tw Cen MT" pitchFamily="34" charset="0"/>
            </a:endParaRPr>
          </a:p>
          <a:p>
            <a:pPr lvl="1"/>
            <a:r>
              <a:rPr lang="en-US" sz="2400" dirty="0">
                <a:latin typeface="Tw Cen MT" pitchFamily="34" charset="0"/>
              </a:rPr>
              <a:t>R is equal to the number of rings in the molecule plus the number of double bonds plus twice the number of triple bonds.</a:t>
            </a:r>
          </a:p>
          <a:p>
            <a:pPr lvl="1">
              <a:buNone/>
            </a:pPr>
            <a:r>
              <a:rPr lang="en-US" sz="2400" dirty="0">
                <a:latin typeface="Tw Cen MT" pitchFamily="34" charset="0"/>
              </a:rPr>
              <a:t>         R = no. of rings + no. of double bonds + 2(no. of triple bond)</a:t>
            </a:r>
          </a:p>
          <a:p>
            <a:pPr lvl="1"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r>
              <a:rPr lang="en-US" sz="2400" dirty="0">
                <a:latin typeface="Tw Cen MT" pitchFamily="34" charset="0"/>
              </a:rPr>
              <a:t>	</a:t>
            </a:r>
            <a:endParaRPr lang="en-US" sz="2400" dirty="0">
              <a:latin typeface="Tw Cen MT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33400"/>
            <a:ext cx="8305800" cy="5867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3200" dirty="0">
                <a:latin typeface="Tw Cen MT" pitchFamily="34" charset="0"/>
              </a:rPr>
              <a:t>CONTENTS:</a:t>
            </a:r>
          </a:p>
          <a:p>
            <a:pPr>
              <a:buFont typeface="Wingdings" pitchFamily="2" charset="2"/>
              <a:buChar char="q"/>
            </a:pPr>
            <a:r>
              <a:rPr lang="en-IN" sz="3200" dirty="0">
                <a:latin typeface="Tw Cen MT" pitchFamily="34" charset="0"/>
              </a:rPr>
              <a:t>FRAGMENTATION</a:t>
            </a:r>
          </a:p>
          <a:p>
            <a:pPr>
              <a:buFont typeface="Wingdings" pitchFamily="2" charset="2"/>
              <a:buChar char="q"/>
            </a:pPr>
            <a:r>
              <a:rPr lang="en-IN" sz="3200" dirty="0">
                <a:latin typeface="Tw Cen MT" pitchFamily="34" charset="0"/>
              </a:rPr>
              <a:t>RULES OF FRAGMENTATION</a:t>
            </a:r>
          </a:p>
          <a:p>
            <a:pPr>
              <a:buFont typeface="Wingdings" pitchFamily="2" charset="2"/>
              <a:buChar char="q"/>
            </a:pPr>
            <a:r>
              <a:rPr lang="en-IN" sz="3200" dirty="0">
                <a:latin typeface="Tw Cen MT" pitchFamily="34" charset="0"/>
              </a:rPr>
              <a:t>FRAGMENTATION PATTERNS</a:t>
            </a:r>
          </a:p>
          <a:p>
            <a:pPr>
              <a:buFont typeface="Wingdings" pitchFamily="2" charset="2"/>
              <a:buChar char="q"/>
            </a:pPr>
            <a:r>
              <a:rPr lang="en-IN" sz="3200" dirty="0">
                <a:latin typeface="Tw Cen MT" pitchFamily="34" charset="0"/>
              </a:rPr>
              <a:t>FACTORS AFFECTING FRAGMENTATION</a:t>
            </a:r>
          </a:p>
          <a:p>
            <a:pPr>
              <a:buFont typeface="Wingdings" pitchFamily="2" charset="2"/>
              <a:buChar char="q"/>
            </a:pPr>
            <a:endParaRPr lang="en-IN" sz="3200" dirty="0">
              <a:latin typeface="Tw Cen MT" pitchFamily="34" charset="0"/>
            </a:endParaRPr>
          </a:p>
          <a:p>
            <a:pPr>
              <a:buFont typeface="Wingdings" pitchFamily="2" charset="2"/>
              <a:buChar char="q"/>
            </a:pPr>
            <a:endParaRPr lang="en-IN" sz="3200" dirty="0">
              <a:latin typeface="Tw Cen MT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8686800" cy="1143000"/>
          </a:xfrm>
        </p:spPr>
        <p:txBody>
          <a:bodyPr/>
          <a:lstStyle/>
          <a:p>
            <a:pPr algn="ctr">
              <a:defRPr/>
            </a:pPr>
            <a:r>
              <a:rPr lang="en-US" sz="2800" b="1" i="1" dirty="0">
                <a:latin typeface="Tw Cen MT" pitchFamily="34" charset="0"/>
              </a:rPr>
              <a:t>Fragmentation patterns of some chemical groups:</a:t>
            </a:r>
            <a:endParaRPr lang="en-US" sz="2800" b="1" i="1" dirty="0">
              <a:latin typeface="Tw Cen M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43000"/>
            <a:ext cx="8534400" cy="5562600"/>
          </a:xfrm>
        </p:spPr>
        <p:txBody>
          <a:bodyPr>
            <a:noAutofit/>
          </a:bodyPr>
          <a:lstStyle/>
          <a:p>
            <a:pPr marL="274320" indent="-274320">
              <a:buNone/>
              <a:defRPr/>
            </a:pPr>
            <a:r>
              <a:rPr lang="en-US" sz="2400" b="1" dirty="0">
                <a:latin typeface="Tw Cen MT" pitchFamily="34" charset="0"/>
                <a:cs typeface="Times New Roman" pitchFamily="18" charset="0"/>
              </a:rPr>
              <a:t>1) </a:t>
            </a:r>
            <a:r>
              <a:rPr lang="en-US" sz="2400" b="1" u="sng" dirty="0">
                <a:latin typeface="Tw Cen MT" pitchFamily="34" charset="0"/>
                <a:cs typeface="Times New Roman" pitchFamily="18" charset="0"/>
              </a:rPr>
              <a:t>Saturated Hydrocarbons-</a:t>
            </a:r>
            <a:endParaRPr lang="en-US" sz="2400" b="1" u="sng" dirty="0">
              <a:latin typeface="Tw Cen MT" pitchFamily="34" charset="0"/>
              <a:cs typeface="Times New Roman" charset="0"/>
            </a:endParaRPr>
          </a:p>
          <a:p>
            <a:pPr marL="457200" indent="-457200">
              <a:buNone/>
              <a:defRPr/>
            </a:pPr>
            <a:r>
              <a:rPr lang="en-US" sz="2400" b="1" dirty="0">
                <a:latin typeface="Tw Cen MT" pitchFamily="34" charset="0"/>
                <a:cs typeface="Times New Roman" pitchFamily="18" charset="0"/>
              </a:rPr>
              <a:t>a. Straight chain compounds: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Following are the features of the mass spectra of Alkanes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The relative height of the parent peak decreases as the molecular mass increases in the homologous series.</a:t>
            </a:r>
          </a:p>
          <a:p>
            <a:pPr marL="274320" indent="-274320" algn="just">
              <a:buFont typeface="Wingdings" pitchFamily="2" charset="2"/>
              <a:buChar char="Ø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 The Molecular ion peak (although weak) is normally present. </a:t>
            </a:r>
          </a:p>
          <a:p>
            <a:pPr marL="274320" indent="-274320" algn="just">
              <a:buFont typeface="Wingdings" pitchFamily="2" charset="2"/>
              <a:buChar char="Ø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 The spectra generally consist of clusters of peaks separated by 14 mass units corresponding to differences of CH</a:t>
            </a:r>
            <a:r>
              <a:rPr lang="en-US" sz="2400" baseline="-30000" dirty="0">
                <a:latin typeface="Tw Cen MT" pitchFamily="34" charset="0"/>
                <a:cs typeface="Times New Roman" pitchFamily="18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groups.</a:t>
            </a:r>
          </a:p>
          <a:p>
            <a:pPr marL="274320" indent="-274320" algn="just">
              <a:buFont typeface="Wingdings" pitchFamily="2" charset="2"/>
              <a:buChar char="Ø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 The largest peak in each cluster represents C</a:t>
            </a:r>
            <a:r>
              <a:rPr lang="en-US" sz="2400" baseline="-30000" dirty="0">
                <a:latin typeface="Tw Cen MT" pitchFamily="34" charset="0"/>
                <a:cs typeface="Times New Roman" pitchFamily="18" charset="0"/>
              </a:rPr>
              <a:t>n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H</a:t>
            </a:r>
            <a:r>
              <a:rPr lang="en-US" sz="2400" baseline="-30000" dirty="0">
                <a:latin typeface="Tw Cen MT" pitchFamily="34" charset="0"/>
                <a:cs typeface="Times New Roman" pitchFamily="18" charset="0"/>
              </a:rPr>
              <a:t>2n+1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fragment. This is accompanied by C</a:t>
            </a:r>
            <a:r>
              <a:rPr lang="en-US" sz="2400" baseline="-30000" dirty="0">
                <a:latin typeface="Tw Cen MT" pitchFamily="34" charset="0"/>
                <a:cs typeface="Times New Roman" pitchFamily="18" charset="0"/>
              </a:rPr>
              <a:t>n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H</a:t>
            </a:r>
            <a:r>
              <a:rPr lang="en-US" sz="2400" baseline="-30000" dirty="0">
                <a:latin typeface="Tw Cen MT" pitchFamily="34" charset="0"/>
                <a:cs typeface="Times New Roman" pitchFamily="18" charset="0"/>
              </a:rPr>
              <a:t>2n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and C</a:t>
            </a:r>
            <a:r>
              <a:rPr lang="en-US" sz="2400" baseline="-30000" dirty="0">
                <a:latin typeface="Tw Cen MT" pitchFamily="34" charset="0"/>
                <a:cs typeface="Times New Roman" pitchFamily="18" charset="0"/>
              </a:rPr>
              <a:t>n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H</a:t>
            </a:r>
            <a:r>
              <a:rPr lang="en-US" sz="2400" baseline="-30000" dirty="0">
                <a:latin typeface="Tw Cen MT" pitchFamily="34" charset="0"/>
                <a:cs typeface="Times New Roman" pitchFamily="18" charset="0"/>
              </a:rPr>
              <a:t>2n-1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fragment corresponding to the loss of one and H atoms respectively.</a:t>
            </a:r>
          </a:p>
          <a:p>
            <a:pPr marL="274320" indent="-274320" algn="just">
              <a:buFont typeface="Wingdings" pitchFamily="2" charset="2"/>
              <a:buChar char="Ø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 A series of peaks separated by 14 mass units due to CH</a:t>
            </a:r>
            <a:r>
              <a:rPr lang="en-US" sz="2400" baseline="-25000" dirty="0">
                <a:latin typeface="Tw Cen MT" pitchFamily="34" charset="0"/>
                <a:cs typeface="Times New Roman" pitchFamily="18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group includes CH</a:t>
            </a:r>
            <a:r>
              <a:rPr lang="en-US" sz="2400" baseline="-25000" dirty="0">
                <a:latin typeface="Tw Cen MT" pitchFamily="34" charset="0"/>
                <a:cs typeface="Times New Roman" pitchFamily="18" charset="0"/>
              </a:rPr>
              <a:t>3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+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, C</a:t>
            </a:r>
            <a:r>
              <a:rPr lang="en-US" sz="2400" baseline="-25000" dirty="0">
                <a:latin typeface="Tw Cen MT" pitchFamily="34" charset="0"/>
                <a:cs typeface="Times New Roman" pitchFamily="18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H</a:t>
            </a:r>
            <a:r>
              <a:rPr lang="en-US" sz="2400" baseline="-25000" dirty="0">
                <a:latin typeface="Tw Cen MT" pitchFamily="34" charset="0"/>
                <a:cs typeface="Times New Roman" pitchFamily="18" charset="0"/>
              </a:rPr>
              <a:t>5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+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, C</a:t>
            </a:r>
            <a:r>
              <a:rPr lang="en-US" sz="2400" baseline="-25000" dirty="0">
                <a:latin typeface="Tw Cen MT" pitchFamily="34" charset="0"/>
                <a:cs typeface="Times New Roman" pitchFamily="18" charset="0"/>
              </a:rPr>
              <a:t>3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H</a:t>
            </a:r>
            <a:r>
              <a:rPr lang="en-US" sz="2400" baseline="-25000" dirty="0">
                <a:latin typeface="Tw Cen MT" pitchFamily="34" charset="0"/>
                <a:cs typeface="Times New Roman" pitchFamily="18" charset="0"/>
              </a:rPr>
              <a:t>7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+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, C</a:t>
            </a:r>
            <a:r>
              <a:rPr lang="en-US" sz="2400" baseline="-25000" dirty="0">
                <a:latin typeface="Tw Cen MT" pitchFamily="34" charset="0"/>
                <a:cs typeface="Times New Roman" pitchFamily="18" charset="0"/>
              </a:rPr>
              <a:t>4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H</a:t>
            </a:r>
            <a:r>
              <a:rPr lang="en-US" sz="2400" baseline="-25000" dirty="0">
                <a:latin typeface="Tw Cen MT" pitchFamily="34" charset="0"/>
                <a:cs typeface="Times New Roman" pitchFamily="18" charset="0"/>
              </a:rPr>
              <a:t>9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+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.</a:t>
            </a:r>
          </a:p>
          <a:p>
            <a:pPr marL="274320" indent="-274320" algn="just"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57600" y="685801"/>
            <a:ext cx="43434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atin typeface="Tw Cen MT" pitchFamily="34" charset="0"/>
                <a:cs typeface="Times New Roman" pitchFamily="18" charset="0"/>
              </a:rPr>
              <a:t>Example: Dodecane</a:t>
            </a:r>
          </a:p>
        </p:txBody>
      </p:sp>
      <p:pic>
        <p:nvPicPr>
          <p:cNvPr id="8" name="Content Placeholder 7" descr="IMG_20150224_2239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1860644"/>
            <a:ext cx="7924800" cy="393055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304801"/>
            <a:ext cx="8458200" cy="6169025"/>
          </a:xfrm>
        </p:spPr>
        <p:txBody>
          <a:bodyPr>
            <a:normAutofit lnSpcReduction="10000"/>
          </a:bodyPr>
          <a:lstStyle/>
          <a:p>
            <a:pPr marL="274320" indent="-274320">
              <a:lnSpc>
                <a:spcPct val="90000"/>
              </a:lnSpc>
              <a:buNone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w Cen MT" pitchFamily="34" charset="0"/>
                <a:cs typeface="Times New Roman" pitchFamily="18" charset="0"/>
              </a:rPr>
              <a:t>b. Branched Chain Hydro Carbons:</a:t>
            </a:r>
            <a:r>
              <a:rPr lang="en-US" sz="2400" dirty="0">
                <a:latin typeface="Tw Cen MT" pitchFamily="34" charset="0"/>
                <a:cs typeface="Times New Roman" charset="0"/>
              </a:rPr>
              <a:t>      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</a:t>
            </a:r>
          </a:p>
          <a:p>
            <a:pPr marL="274320" indent="-274320" algn="just">
              <a:lnSpc>
                <a:spcPct val="90000"/>
              </a:lnSpc>
              <a:buFont typeface="Wingdings"/>
              <a:buChar char="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Greater the branching in Alkanes less is the appearance of the molecular ion and if it appears, intensity will be low.</a:t>
            </a:r>
          </a:p>
          <a:p>
            <a:pPr marL="274320" indent="-274320" algn="just">
              <a:lnSpc>
                <a:spcPct val="90000"/>
              </a:lnSpc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 algn="just">
              <a:lnSpc>
                <a:spcPct val="90000"/>
              </a:lnSpc>
              <a:buFont typeface="Wingdings"/>
              <a:buChar char="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Bond cleavage takes place preferably at the site of branching. Due to such cleavage, more stable secondary or tertiary carbonium ions results.</a:t>
            </a:r>
          </a:p>
          <a:p>
            <a:pPr marL="274320" indent="-274320" algn="just">
              <a:lnSpc>
                <a:spcPct val="90000"/>
              </a:lnSpc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 algn="just">
              <a:lnSpc>
                <a:spcPct val="90000"/>
              </a:lnSpc>
              <a:buFont typeface="Wingdings"/>
              <a:buChar char="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Generally, largest substituent at a branch is eliminated readily as a radical. The radical achieves stability by the de-localization of lone electron.</a:t>
            </a:r>
          </a:p>
          <a:p>
            <a:pPr marL="274320" indent="-274320" algn="just">
              <a:lnSpc>
                <a:spcPct val="90000"/>
              </a:lnSpc>
              <a:buNone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 algn="just">
              <a:lnSpc>
                <a:spcPct val="90000"/>
              </a:lnSpc>
              <a:buFont typeface="Wingdings"/>
              <a:buChar char="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Greater number of fragments results from the branched chain compound compared to the straight compound. This is due to greater pathways available for cleavage.</a:t>
            </a:r>
          </a:p>
          <a:p>
            <a:pPr marL="274320" indent="-274320" algn="just">
              <a:lnSpc>
                <a:spcPct val="90000"/>
              </a:lnSpc>
              <a:buNone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	</a:t>
            </a:r>
            <a:r>
              <a:rPr lang="en-US" sz="2400" b="1" dirty="0">
                <a:latin typeface="Tw Cen MT" pitchFamily="34" charset="0"/>
                <a:cs typeface="Times New Roman" pitchFamily="18" charset="0"/>
              </a:rPr>
              <a:t>Ex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:5-methyl </a:t>
            </a:r>
            <a:r>
              <a:rPr lang="en-US" sz="2400" dirty="0" err="1">
                <a:latin typeface="Tw Cen MT" pitchFamily="34" charset="0"/>
                <a:cs typeface="Times New Roman" pitchFamily="18" charset="0"/>
              </a:rPr>
              <a:t>pentadecane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</a:t>
            </a:r>
          </a:p>
          <a:p>
            <a:pPr marL="274320" indent="-274320">
              <a:buFont typeface="Wingdings"/>
              <a:buChar char=""/>
              <a:defRPr/>
            </a:pPr>
            <a:endParaRPr lang="en-US" sz="2400" dirty="0">
              <a:latin typeface="Tw Cen MT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"/>
            <a:ext cx="7898423" cy="1096963"/>
          </a:xfrm>
        </p:spPr>
        <p:txBody>
          <a:bodyPr/>
          <a:lstStyle/>
          <a:p>
            <a:pPr algn="ctr">
              <a:defRPr/>
            </a:pPr>
            <a:r>
              <a:rPr lang="en-US" sz="2800" b="1" dirty="0">
                <a:latin typeface="Tw Cen MT" pitchFamily="34" charset="0"/>
                <a:cs typeface="Times New Roman" pitchFamily="18" charset="0"/>
              </a:rPr>
              <a:t>2. </a:t>
            </a:r>
            <a:r>
              <a:rPr lang="en-US" sz="2800" b="1" u="sng" dirty="0">
                <a:latin typeface="Tw Cen MT" pitchFamily="34" charset="0"/>
                <a:cs typeface="Times New Roman" pitchFamily="18" charset="0"/>
              </a:rPr>
              <a:t>AROMATIC HYDROCARBONS</a:t>
            </a:r>
            <a:endParaRPr lang="en-US" sz="28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14401"/>
            <a:ext cx="8382000" cy="5559425"/>
          </a:xfrm>
        </p:spPr>
        <p:txBody>
          <a:bodyPr>
            <a:noAutofit/>
          </a:bodyPr>
          <a:lstStyle/>
          <a:p>
            <a:pPr marL="274320" indent="-27432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An aromatic hydrocarbon generally shows a prominent molecular ion peak because of stabilizing effect of ring.</a:t>
            </a:r>
          </a:p>
          <a:p>
            <a:pPr marL="274320" indent="-27432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Alkyl substituted aromatic compounds undergo beta cleavage in the side chain and give resonance stabilized benzyl cation or more likely the tropylium ion. A prominent peak (m/e = 91) indicates the presence of an alkyl substituted benzyl ring.</a:t>
            </a:r>
          </a:p>
          <a:p>
            <a:pPr marL="274320" indent="-274320" algn="just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marL="274320" indent="-274320" algn="just">
              <a:lnSpc>
                <a:spcPct val="150000"/>
              </a:lnSpc>
              <a:buNone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                                                                                                    </a:t>
            </a:r>
          </a:p>
          <a:p>
            <a:pPr marL="274320" indent="-274320" algn="just">
              <a:lnSpc>
                <a:spcPct val="150000"/>
              </a:lnSpc>
              <a:buNone/>
              <a:defRPr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                                                                m/e=91       m/e=65</a:t>
            </a:r>
          </a:p>
          <a:p>
            <a:pPr marL="274320" indent="-274320">
              <a:buFont typeface="Wingdings"/>
              <a:buChar char=""/>
              <a:defRPr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905000" y="4191000"/>
          <a:ext cx="8140212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ACD ChemSketch 2.0" r:id="rId3" imgW="5641920" imgH="1024200" progId="">
                  <p:embed/>
                </p:oleObj>
              </mc:Choice>
              <mc:Fallback>
                <p:oleObj name="ACD ChemSketch 2.0" r:id="rId3" imgW="5641920" imgH="102420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191000"/>
                        <a:ext cx="8140212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1981200" y="381001"/>
            <a:ext cx="7467600" cy="609282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Aromatic compounds with alkyl groups having a chain of atleast three carbon atoms can undergo a shift of γ-hydrogen probably according to </a:t>
            </a:r>
            <a:r>
              <a:rPr lang="en-US" sz="2400" dirty="0" err="1">
                <a:latin typeface="Tw Cen MT" pitchFamily="34" charset="0"/>
                <a:cs typeface="Times New Roman" pitchFamily="18" charset="0"/>
              </a:rPr>
              <a:t>McLafferty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rearrangement. </a:t>
            </a:r>
          </a:p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As a result, a prominent peak at m/e = 92 is obtained.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>
              <a:latin typeface="Tw Cen MT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dirty="0">
              <a:latin typeface="Tw Cen MT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24579" name="Picture 4" descr="scan0008"/>
          <p:cNvPicPr>
            <a:picLocks noChangeAspect="1" noChangeArrowheads="1"/>
          </p:cNvPicPr>
          <p:nvPr/>
        </p:nvPicPr>
        <p:blipFill>
          <a:blip r:embed="rId2" cstate="print">
            <a:lum contrast="66000"/>
          </a:blip>
          <a:srcRect/>
          <a:stretch>
            <a:fillRect/>
          </a:stretch>
        </p:blipFill>
        <p:spPr bwMode="auto">
          <a:xfrm>
            <a:off x="1905000" y="3048000"/>
            <a:ext cx="8001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0"/>
            <a:ext cx="7467600" cy="6858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latin typeface="Tw Cen MT" pitchFamily="34" charset="0"/>
                <a:cs typeface="Times New Roman" pitchFamily="18" charset="0"/>
              </a:rPr>
              <a:t>3. </a:t>
            </a:r>
            <a:r>
              <a:rPr lang="en-US" sz="3200" b="1" u="sng" dirty="0">
                <a:latin typeface="Tw Cen MT" pitchFamily="34" charset="0"/>
                <a:cs typeface="Times New Roman" pitchFamily="18" charset="0"/>
              </a:rPr>
              <a:t>Cycloalkanes:</a:t>
            </a:r>
            <a:endParaRPr lang="en-US" sz="3200" b="1" u="sng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3076" name="Content Placeholder 2"/>
          <p:cNvSpPr>
            <a:spLocks noGrp="1"/>
          </p:cNvSpPr>
          <p:nvPr>
            <p:ph idx="1"/>
          </p:nvPr>
        </p:nvSpPr>
        <p:spPr>
          <a:xfrm>
            <a:off x="1752600" y="838200"/>
            <a:ext cx="8610600" cy="58674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In case of cycloalkanes, the molecular ions are more abundant because the ring structures are more stable. Skeletal fissions occur which involves the fission of atleast two bonds.</a:t>
            </a:r>
          </a:p>
          <a:p>
            <a:pPr algn="just" eaLnBrk="1" hangingPunct="1"/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It favors cleavage at the bond connecting the ring to the rest of the molecules.</a:t>
            </a:r>
          </a:p>
          <a:p>
            <a:pPr algn="just" eaLnBrk="1" hangingPunct="1"/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The stability of the fragment ion depend upon the size of the ring.</a:t>
            </a:r>
          </a:p>
          <a:p>
            <a:pPr algn="just" eaLnBrk="1" hangingPunct="1"/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Fragment ions are commonly observed by the loss of alkenes ions.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>
              <a:latin typeface="Tw Cen MT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3074" name="Object 10"/>
          <p:cNvGraphicFramePr>
            <a:graphicFrameLocks noChangeAspect="1"/>
          </p:cNvGraphicFramePr>
          <p:nvPr/>
        </p:nvGraphicFramePr>
        <p:xfrm>
          <a:off x="2743200" y="5257800"/>
          <a:ext cx="64008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ACD ChemSketch 2.0" r:id="rId3" imgW="4398120" imgH="758880" progId="">
                  <p:embed/>
                </p:oleObj>
              </mc:Choice>
              <mc:Fallback>
                <p:oleObj name="ACD ChemSketch 2.0" r:id="rId3" imgW="4398120" imgH="758880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257800"/>
                        <a:ext cx="640080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7467600" cy="808038"/>
          </a:xfrm>
        </p:spPr>
        <p:txBody>
          <a:bodyPr/>
          <a:lstStyle/>
          <a:p>
            <a:pPr algn="ctr">
              <a:defRPr/>
            </a:pPr>
            <a:r>
              <a:rPr lang="en-US" sz="2800" b="1" dirty="0">
                <a:latin typeface="Tw Cen MT" pitchFamily="34" charset="0"/>
                <a:cs typeface="Times New Roman" pitchFamily="18" charset="0"/>
              </a:rPr>
              <a:t>4. </a:t>
            </a:r>
            <a:r>
              <a:rPr lang="en-US" sz="3200" b="1" u="sng" dirty="0">
                <a:latin typeface="Tw Cen MT" pitchFamily="34" charset="0"/>
                <a:cs typeface="Times New Roman" pitchFamily="18" charset="0"/>
              </a:rPr>
              <a:t>ALKENES:</a:t>
            </a:r>
            <a:endParaRPr lang="en-US" sz="3200" b="1" u="sng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752600" y="838200"/>
            <a:ext cx="8534400" cy="58674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The molecular ion of alkenes containing one double bond tends to undergo </a:t>
            </a:r>
            <a:r>
              <a:rPr lang="en-US" sz="2400" dirty="0" err="1">
                <a:latin typeface="Tw Cen MT" pitchFamily="34" charset="0"/>
                <a:cs typeface="Times New Roman" pitchFamily="18" charset="0"/>
              </a:rPr>
              <a:t>allylic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cleavage i.e. at the beta bond without the double bond and gives resonance structure.</a:t>
            </a:r>
          </a:p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 The relative abundance of the molecular ion peak decreases with increase in molecular mass.</a:t>
            </a:r>
          </a:p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 The cyclic olefin also shows group of peaks which are 14 mass units apart.</a:t>
            </a:r>
          </a:p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The general mode of fragmentation is the </a:t>
            </a:r>
            <a:r>
              <a:rPr lang="en-US" sz="2400" dirty="0" err="1">
                <a:latin typeface="Tw Cen MT" pitchFamily="34" charset="0"/>
                <a:cs typeface="Times New Roman" pitchFamily="18" charset="0"/>
              </a:rPr>
              <a:t>allylic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cleavage.</a:t>
            </a:r>
          </a:p>
          <a:p>
            <a:pPr algn="just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The fragments formed by Mc Lafferty rearrangement are intense.</a:t>
            </a:r>
          </a:p>
          <a:p>
            <a:pPr algn="ctr" eaLnBrk="1" hangingPunct="1"/>
            <a:r>
              <a:rPr lang="en-US" sz="2400" dirty="0">
                <a:latin typeface="Tw Cen MT" pitchFamily="34" charset="0"/>
                <a:cs typeface="Times New Roman" pitchFamily="18" charset="0"/>
              </a:rPr>
              <a:t>Ex: 1-pentene</a:t>
            </a:r>
            <a:br>
              <a:rPr lang="en-US" sz="2400" dirty="0">
                <a:latin typeface="Tw Cen MT" pitchFamily="34" charset="0"/>
                <a:cs typeface="Times New Roman" pitchFamily="18" charset="0"/>
              </a:rPr>
            </a:br>
            <a:endParaRPr lang="en-US" sz="24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4876800"/>
            <a:ext cx="7467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74676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200" b="1" dirty="0">
                <a:latin typeface="Tw Cen MT" pitchFamily="34" charset="0"/>
              </a:rPr>
              <a:t>5. </a:t>
            </a:r>
            <a:r>
              <a:rPr lang="en-US" sz="3200" b="1" u="sng" dirty="0" err="1">
                <a:latin typeface="Tw Cen MT" pitchFamily="34" charset="0"/>
              </a:rPr>
              <a:t>Cycloalkenes</a:t>
            </a:r>
            <a:r>
              <a:rPr lang="en-US" sz="3200" b="1" u="sng" dirty="0">
                <a:latin typeface="Tw Cen MT" pitchFamily="34" charset="0"/>
              </a:rPr>
              <a:t>:</a:t>
            </a:r>
            <a:endParaRPr lang="en-US" sz="3200" b="1" u="sng" dirty="0">
              <a:latin typeface="Tw Cen MT" pitchFamily="34" charset="0"/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1981200" y="1295401"/>
            <a:ext cx="7848600" cy="517842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sz="2400" dirty="0">
                <a:latin typeface="Tw Cen MT" pitchFamily="34" charset="0"/>
              </a:rPr>
              <a:t> </a:t>
            </a:r>
            <a:r>
              <a:rPr lang="en-US" sz="2400" dirty="0" err="1">
                <a:latin typeface="Tw Cen MT" pitchFamily="34" charset="0"/>
                <a:cs typeface="Times New Roman" pitchFamily="18" charset="0"/>
              </a:rPr>
              <a:t>Cycloalkenes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usually show a distinct molecular ion peak. A unique mode of cleavage is a type of Retro Diels-Alder reaction. The fragmentation mode involves the cleavage of two bonds of a cyclic system resulting in the formation of two stable unsaturated fragments in which two new bonds are formed.</a:t>
            </a:r>
          </a:p>
          <a:p>
            <a:pPr algn="just" eaLnBrk="1" hangingPunct="1">
              <a:buFont typeface="Wingdings" pitchFamily="2" charset="2"/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eaLnBrk="1" hangingPunct="1"/>
            <a:endParaRPr lang="en-US" sz="2400" dirty="0">
              <a:latin typeface="Tw Cen MT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657600"/>
            <a:ext cx="7239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7467600" cy="685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600" b="1" dirty="0">
                <a:latin typeface="Tw Cen MT" pitchFamily="34" charset="0"/>
              </a:rPr>
              <a:t>6. </a:t>
            </a:r>
            <a:r>
              <a:rPr lang="en-US" sz="3200" b="1" u="sng" dirty="0">
                <a:latin typeface="Tw Cen MT" pitchFamily="34" charset="0"/>
              </a:rPr>
              <a:t>Alcohols</a:t>
            </a:r>
            <a:endParaRPr lang="en-US" sz="3200" b="1" u="sng" dirty="0">
              <a:latin typeface="Tw Cen MT" pitchFamily="34" charset="0"/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905000" y="914401"/>
            <a:ext cx="8077200" cy="56356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The molecular ion peak of 1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º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and 2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º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alcohol is usually of low abundance. It is not detected in 3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º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alcohols.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The fragmentation modes in alcohols depend upon the fact whether it is 1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º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, 2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º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or 3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º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alcohols.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The fragmentation of C-C bond adjacent to oxygen atom is the preferred fragmentation mode i.e. α cleavage.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1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º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alcohols shows M-18 peaks, corresponding to the loss of water.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>
              <a:latin typeface="Tw Cen MT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27652" name="Picture 7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3962400"/>
            <a:ext cx="7391400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1828800" y="228600"/>
            <a:ext cx="8458200" cy="640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Long chain members may show peaks corresponding to successive loss of H radicals at M-1, M-2 and M-3.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The CH</a:t>
            </a:r>
            <a:r>
              <a:rPr lang="en-US" sz="2400" baseline="-30000" dirty="0">
                <a:latin typeface="Tw Cen MT" pitchFamily="34" charset="0"/>
                <a:cs typeface="Times New Roman" pitchFamily="18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=OH is the most significant peak in the spectra of 1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º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alcohols.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Secondary alcohols cleave to give prominent peaks due R-CH=OH at m/z=45,59,73.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Tertiary alcohols fragment to give prominent peaks due to RR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’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C=OH</a:t>
            </a:r>
            <a:r>
              <a:rPr lang="en-US" sz="2400" baseline="30000" dirty="0">
                <a:latin typeface="Tw Cen MT" pitchFamily="34" charset="0"/>
                <a:cs typeface="Times New Roman" pitchFamily="18" charset="0"/>
              </a:rPr>
              <a:t>+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at m/z 45,59,73.</a:t>
            </a:r>
          </a:p>
          <a:p>
            <a:pPr eaLnBrk="1" hangingPunct="1"/>
            <a:endParaRPr lang="en-US" sz="2400" dirty="0">
              <a:latin typeface="Tw Cen M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Picture 5" descr="IMG_20150224_230947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2438400" y="3407496"/>
            <a:ext cx="7467600" cy="314570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8600"/>
            <a:ext cx="8229600" cy="6400800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n-US" sz="3200" b="1" i="1" u="sng" dirty="0">
                <a:latin typeface="Tw Cen MT" pitchFamily="34" charset="0"/>
                <a:cs typeface="Times New Roman" pitchFamily="18" charset="0"/>
              </a:rPr>
              <a:t>Fragmentation </a:t>
            </a:r>
            <a:r>
              <a:rPr lang="en-US" sz="3200" b="1" i="1" u="sng" dirty="0">
                <a:latin typeface="Tw Cen MT" pitchFamily="34" charset="0"/>
              </a:rPr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The fragmentation patterns i.e the break up process of the molecular ion into smaller ions, called fragment ions or daughter ions.</a:t>
            </a:r>
          </a:p>
          <a:p>
            <a:pPr lvl="1"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lvl="1">
              <a:buNone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There are two important type of  fragmentation 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A neutral molecule such as – H</a:t>
            </a:r>
            <a:r>
              <a:rPr lang="en-US" sz="2400" baseline="-25000" dirty="0">
                <a:latin typeface="Tw Cen MT" pitchFamily="34" charset="0"/>
                <a:cs typeface="Times New Roman" pitchFamily="18" charset="0"/>
              </a:rPr>
              <a:t>2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O, CO, HCl etc. Is eliminated. This loss of a neutral molecule gives a new fragment (radical cation) Which is known as odd electron fragments.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Fragment process may involve the separation  into, the ion part and the radical part ,these fragments are called even electron fragments.</a:t>
            </a:r>
          </a:p>
          <a:p>
            <a:endParaRPr lang="en-US" sz="24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Content Placeholder 2"/>
          <p:cNvSpPr>
            <a:spLocks noGrp="1"/>
          </p:cNvSpPr>
          <p:nvPr>
            <p:ph idx="1"/>
          </p:nvPr>
        </p:nvSpPr>
        <p:spPr>
          <a:xfrm>
            <a:off x="1981200" y="152401"/>
            <a:ext cx="8229600" cy="6321425"/>
          </a:xfrm>
        </p:spPr>
        <p:txBody>
          <a:bodyPr>
            <a:normAutofit/>
          </a:bodyPr>
          <a:lstStyle/>
          <a:p>
            <a:pPr algn="just" eaLnBrk="1" hangingPunct="1">
              <a:buNone/>
            </a:pPr>
            <a:r>
              <a:rPr lang="en-US" sz="3200" b="1" dirty="0">
                <a:latin typeface="Tw Cen MT" pitchFamily="34" charset="0"/>
                <a:cs typeface="Times New Roman" pitchFamily="18" charset="0"/>
              </a:rPr>
              <a:t>7. </a:t>
            </a:r>
            <a:r>
              <a:rPr lang="en-US" sz="3200" b="1" u="sng" dirty="0">
                <a:latin typeface="Tw Cen MT" pitchFamily="34" charset="0"/>
                <a:cs typeface="Times New Roman" pitchFamily="18" charset="0"/>
              </a:rPr>
              <a:t>PHENOLS:</a:t>
            </a:r>
          </a:p>
          <a:p>
            <a:pPr algn="just" eaLnBrk="1" hangingPunct="1"/>
            <a:r>
              <a:rPr lang="en-US" sz="2200" dirty="0">
                <a:latin typeface="Tw Cen MT" pitchFamily="34" charset="0"/>
                <a:cs typeface="Times New Roman" pitchFamily="18" charset="0"/>
              </a:rPr>
              <a:t>The molecular ion peak is intense.</a:t>
            </a:r>
          </a:p>
          <a:p>
            <a:pPr algn="just" eaLnBrk="1" hangingPunct="1">
              <a:buNone/>
            </a:pPr>
            <a:endParaRPr lang="en-US" sz="22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/>
            <a:r>
              <a:rPr lang="en-US" sz="2200" dirty="0">
                <a:latin typeface="Tw Cen MT" pitchFamily="34" charset="0"/>
                <a:cs typeface="Times New Roman" pitchFamily="18" charset="0"/>
              </a:rPr>
              <a:t>The peak due to the loss of hydrogen radical, M</a:t>
            </a:r>
            <a:r>
              <a:rPr lang="en-US" sz="2200" baseline="30000" dirty="0">
                <a:latin typeface="Tw Cen MT" pitchFamily="34" charset="0"/>
                <a:cs typeface="Times New Roman" pitchFamily="18" charset="0"/>
              </a:rPr>
              <a:t>+</a:t>
            </a:r>
            <a:r>
              <a:rPr lang="en-US" sz="2200" dirty="0">
                <a:latin typeface="Tw Cen MT" pitchFamily="34" charset="0"/>
                <a:cs typeface="Times New Roman" pitchFamily="18" charset="0"/>
              </a:rPr>
              <a:t> - H is small.</a:t>
            </a:r>
          </a:p>
          <a:p>
            <a:pPr algn="just" eaLnBrk="1" hangingPunct="1"/>
            <a:endParaRPr lang="en-US" sz="22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/>
            <a:r>
              <a:rPr lang="en-US" sz="2200" dirty="0">
                <a:latin typeface="Tw Cen MT" pitchFamily="34" charset="0"/>
                <a:cs typeface="Times New Roman" pitchFamily="18" charset="0"/>
              </a:rPr>
              <a:t>The fragment ion due to the loss of carbon monoxide is significant M-28 (Loss of CO) &amp; M-29 (Loss of CHO) peaks.</a:t>
            </a:r>
          </a:p>
          <a:p>
            <a:pPr algn="just" eaLnBrk="1" hangingPunct="1">
              <a:buFont typeface="Wingdings" pitchFamily="2" charset="2"/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dirty="0">
              <a:latin typeface="Tw Cen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2286000" y="3276600"/>
          <a:ext cx="7620000" cy="285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ChemSketch" r:id="rId3" imgW="5608320" imgH="2953512" progId="">
                  <p:embed/>
                </p:oleObj>
              </mc:Choice>
              <mc:Fallback>
                <p:oleObj name="ChemSketch" r:id="rId3" imgW="5608320" imgH="2953512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276600"/>
                        <a:ext cx="7620000" cy="285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7010400" y="4648200"/>
            <a:ext cx="91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Verdana" pitchFamily="34" charset="0"/>
              </a:rPr>
              <a:t> </a:t>
            </a:r>
            <a:r>
              <a:rPr lang="en-US" dirty="0">
                <a:latin typeface="Verdana" pitchFamily="34" charset="0"/>
              </a:rPr>
              <a:t>M-28</a:t>
            </a:r>
            <a:endParaRPr lang="en-US" dirty="0">
              <a:latin typeface="Verdana" pitchFamily="34" charset="0"/>
            </a:endParaRP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763000" y="4419601"/>
            <a:ext cx="152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Verdana" pitchFamily="34" charset="0"/>
              </a:rPr>
              <a:t>     M-29</a:t>
            </a:r>
          </a:p>
          <a:p>
            <a:r>
              <a:rPr lang="en-US" dirty="0">
                <a:latin typeface="Verdana" pitchFamily="34" charset="0"/>
              </a:rPr>
              <a:t>   m/e=65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7467600" cy="80803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600" b="1" dirty="0">
                <a:latin typeface="Tw Cen MT" pitchFamily="34" charset="0"/>
              </a:rPr>
              <a:t>8. </a:t>
            </a:r>
            <a:r>
              <a:rPr lang="en-US" sz="3200" b="1" u="sng" dirty="0">
                <a:latin typeface="Tw Cen MT" pitchFamily="34" charset="0"/>
              </a:rPr>
              <a:t>Aliphatic acids:</a:t>
            </a:r>
            <a:endParaRPr lang="en-US" sz="3200" b="1" u="sng" dirty="0">
              <a:latin typeface="Tw Cen MT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1981200" y="1371601"/>
            <a:ext cx="7696200" cy="5102225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The molecular ion peak in aliphatic acids is less intense as compared to that of aromatic acids.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Carboxyl group is directly eliminated by </a:t>
            </a:r>
            <a:r>
              <a:rPr lang="en-US" sz="2400" dirty="0">
                <a:latin typeface="Tw Cen MT" pitchFamily="34" charset="0"/>
                <a:ea typeface="Lucida Sans Unicode" pitchFamily="34" charset="0"/>
                <a:cs typeface="Times New Roman" pitchFamily="18" charset="0"/>
              </a:rPr>
              <a:t>α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cleavage and a signal is formed at m/e 45.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If </a:t>
            </a:r>
            <a:r>
              <a:rPr lang="en-US" sz="2400" dirty="0">
                <a:latin typeface="Tw Cen MT" pitchFamily="34" charset="0"/>
                <a:ea typeface="Lucida Sans Unicode" pitchFamily="34" charset="0"/>
                <a:cs typeface="Lucida Sans Unicode" pitchFamily="34" charset="0"/>
              </a:rPr>
              <a:t>α</a:t>
            </a:r>
            <a:r>
              <a:rPr lang="en-US" sz="2400" dirty="0">
                <a:latin typeface="Tw Cen MT" pitchFamily="34" charset="0"/>
                <a:cs typeface="Times New Roman" pitchFamily="18" charset="0"/>
              </a:rPr>
              <a:t> carbon atom is not substituted in aliphatic acids containing a gamma hydrogen atom, Mc Lafferty rearrangement ion is formed at m/e 60. It is often the base peak.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In short chain acids, M-OH and M-COOH peaks are prominent.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>
              <a:latin typeface="Tw Cen MT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dirty="0">
              <a:latin typeface="Tw Cen MT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0"/>
            <a:ext cx="7467600" cy="73183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600" b="1" dirty="0">
                <a:latin typeface="Tw Cen MT" pitchFamily="34" charset="0"/>
              </a:rPr>
              <a:t>9. </a:t>
            </a:r>
            <a:r>
              <a:rPr lang="en-US" sz="3200" b="1" u="sng" dirty="0">
                <a:latin typeface="Tw Cen MT" pitchFamily="34" charset="0"/>
              </a:rPr>
              <a:t>Ethers</a:t>
            </a:r>
            <a:endParaRPr lang="en-US" sz="3200" b="1" u="sng" dirty="0">
              <a:latin typeface="Tw Cen MT" pitchFamily="34" charset="0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828800" y="838200"/>
            <a:ext cx="8610600" cy="60198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Aliphatic ethers undergo facile fragmentation and exhibit a weak molecular ion peak because the resultant ion is highly stabilized by resonance.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The major fragmentation modes occur through  </a:t>
            </a:r>
            <a:r>
              <a:rPr lang="en-US" sz="2400" dirty="0">
                <a:latin typeface="Tw Cen MT" pitchFamily="34" charset="0"/>
                <a:ea typeface="Lucida Sans Unicode" pitchFamily="34" charset="0"/>
                <a:cs typeface="Times New Roman" pitchFamily="18" charset="0"/>
              </a:rPr>
              <a:t>α and β cleavages</a:t>
            </a: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latin typeface="Tw Cen MT" pitchFamily="34" charset="0"/>
                <a:ea typeface="Lucida Sans Unicode" pitchFamily="34" charset="0"/>
                <a:cs typeface="Lucida Sans Unicode" pitchFamily="34" charset="0"/>
              </a:rPr>
              <a:t>  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latin typeface="Tw Cen MT" pitchFamily="34" charset="0"/>
                <a:ea typeface="Lucida Sans Unicode" pitchFamily="34" charset="0"/>
                <a:cs typeface="Lucida Sans Unicode" pitchFamily="34" charset="0"/>
              </a:rPr>
              <a:t>α cleavage :</a:t>
            </a:r>
            <a:r>
              <a:rPr lang="en-US" sz="2400" dirty="0">
                <a:latin typeface="Tw Cen MT" pitchFamily="34" charset="0"/>
                <a:ea typeface="Lucida Sans Unicode" pitchFamily="34" charset="0"/>
                <a:cs typeface="Lucida Sans Unicode" pitchFamily="34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>
                <a:latin typeface="Tw Cen MT" pitchFamily="34" charset="0"/>
                <a:ea typeface="Lucida Sans Unicode" pitchFamily="34" charset="0"/>
                <a:cs typeface="Lucida Sans Unicode" pitchFamily="34" charset="0"/>
              </a:rPr>
              <a:t>	Cleavage of a bond α to oxygen occurs, the positive charge being retained on the carbon rather than on oxygen.</a:t>
            </a:r>
            <a:endParaRPr lang="en-US" sz="2400" dirty="0">
              <a:latin typeface="Tw Cen MT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latin typeface="Tw Cen MT" pitchFamily="34" charset="0"/>
                <a:ea typeface="Lucida Sans Unicode" pitchFamily="34" charset="0"/>
                <a:cs typeface="Lucida Sans Unicode" pitchFamily="34" charset="0"/>
              </a:rPr>
              <a:t> 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latin typeface="Tw Cen MT" pitchFamily="34" charset="0"/>
                <a:ea typeface="Lucida Sans Unicode" pitchFamily="34" charset="0"/>
                <a:cs typeface="Lucida Sans Unicode" pitchFamily="34" charset="0"/>
              </a:rPr>
              <a:t> β cleavage: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latin typeface="Tw Cen MT" pitchFamily="34" charset="0"/>
                <a:ea typeface="Lucida Sans Unicode" pitchFamily="34" charset="0"/>
                <a:cs typeface="Lucida Sans Unicode" pitchFamily="34" charset="0"/>
              </a:rPr>
              <a:t>	</a:t>
            </a:r>
            <a:r>
              <a:rPr lang="en-US" sz="2400" dirty="0">
                <a:latin typeface="Tw Cen MT" pitchFamily="34" charset="0"/>
                <a:ea typeface="Lucida Sans Unicode" pitchFamily="34" charset="0"/>
                <a:cs typeface="Lucida Sans Unicode" pitchFamily="34" charset="0"/>
              </a:rPr>
              <a:t>A heteroatom induces cleavage at a bond β to it. Such a cleavage favors the loss of larger group as a radical. The ion undergoes further fragmentation to give the series of ions at m/z 45, 59, 73, 87.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>
                <a:latin typeface="Tw Cen MT" pitchFamily="34" charset="0"/>
                <a:cs typeface="Times New Roman" pitchFamily="18" charset="0"/>
              </a:rPr>
              <a:t> 	Ex: Ethyl sec-butyl ether.</a:t>
            </a:r>
          </a:p>
          <a:p>
            <a:pPr eaLnBrk="1" hangingPunct="1"/>
            <a:endParaRPr lang="en-US" sz="24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33400"/>
            <a:ext cx="8229600" cy="5791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IN" sz="2400" b="1" u="sng" dirty="0">
                <a:latin typeface="Tw Cen MT" pitchFamily="34" charset="0"/>
                <a:cs typeface="Times New Roman" pitchFamily="18" charset="0"/>
              </a:rPr>
              <a:t>FACTORS  AFFECTING  FRAGENTATION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N" sz="2400" i="1" u="sng" dirty="0">
                <a:latin typeface="Tw Cen MT" pitchFamily="34" charset="0"/>
                <a:cs typeface="Times New Roman" pitchFamily="18" charset="0"/>
              </a:rPr>
              <a:t>Thermal decomposition:</a:t>
            </a:r>
          </a:p>
          <a:p>
            <a:pPr marL="457200" indent="-457200" algn="just">
              <a:buNone/>
            </a:pPr>
            <a:r>
              <a:rPr lang="en-IN" sz="2400" dirty="0">
                <a:latin typeface="Tw Cen MT" pitchFamily="34" charset="0"/>
                <a:cs typeface="Times New Roman" pitchFamily="18" charset="0"/>
              </a:rPr>
              <a:t>          Thermolabile compounds may undergo thermal decomposition before ionisation, which may lead to difficulty in the interpretation of the mass spectra of compounds</a:t>
            </a:r>
          </a:p>
          <a:p>
            <a:pPr marL="457200" indent="-457200" algn="just">
              <a:buNone/>
            </a:pPr>
            <a:endParaRPr lang="en-IN" sz="2400" dirty="0">
              <a:latin typeface="Tw Cen MT" pitchFamily="34" charset="0"/>
              <a:cs typeface="Times New Roman" pitchFamily="18" charset="0"/>
            </a:endParaRPr>
          </a:p>
          <a:p>
            <a:pPr marL="457200" indent="-457200" algn="just">
              <a:buAutoNum type="arabicPeriod" startAt="2"/>
            </a:pPr>
            <a:r>
              <a:rPr lang="en-IN" sz="2400" i="1" u="sng" dirty="0">
                <a:latin typeface="Tw Cen MT" pitchFamily="34" charset="0"/>
                <a:cs typeface="Times New Roman" pitchFamily="18" charset="0"/>
              </a:rPr>
              <a:t>Bombardment energies:</a:t>
            </a:r>
          </a:p>
          <a:p>
            <a:pPr marL="457200" indent="-457200" algn="just">
              <a:buNone/>
            </a:pPr>
            <a:r>
              <a:rPr lang="en-IN" sz="2400" dirty="0">
                <a:latin typeface="Tw Cen MT" pitchFamily="34" charset="0"/>
                <a:cs typeface="Times New Roman" pitchFamily="18" charset="0"/>
              </a:rPr>
              <a:t>            Compounds are bombarded with a beam of energetic electron from a filament to energy of 70eV. If this energy is reduced to 20eV fragmentation pattern changes, the concentration of ions reduced and the   spectra intensity is also reduced</a:t>
            </a:r>
            <a:endParaRPr lang="en-IN" sz="2400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latin typeface="Tw Cen MT" pitchFamily="34" charset="0"/>
                <a:cs typeface="Times New Roman" pitchFamily="18" charset="0"/>
              </a:rPr>
              <a:t>Reference :</a:t>
            </a:r>
            <a:endParaRPr lang="en-US" i="1" dirty="0">
              <a:latin typeface="Tw Cen MT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4102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w Cen MT" pitchFamily="34" charset="0"/>
                <a:cs typeface="Times New Roman" pitchFamily="18" charset="0"/>
              </a:rPr>
              <a:t>Instrumental method of chemical analysis by , </a:t>
            </a:r>
            <a:r>
              <a:rPr lang="en-US" sz="2800" dirty="0" err="1">
                <a:latin typeface="Tw Cen MT" pitchFamily="34" charset="0"/>
                <a:cs typeface="Times New Roman" pitchFamily="18" charset="0"/>
              </a:rPr>
              <a:t>B.K.Sharma</a:t>
            </a:r>
            <a:r>
              <a:rPr lang="en-US" sz="2800" dirty="0">
                <a:latin typeface="Tw Cen MT" pitchFamily="34" charset="0"/>
                <a:cs typeface="Times New Roman" pitchFamily="18" charset="0"/>
              </a:rPr>
              <a:t> .</a:t>
            </a:r>
          </a:p>
          <a:p>
            <a:r>
              <a:rPr lang="en-US" sz="2800" dirty="0">
                <a:latin typeface="Tw Cen MT" pitchFamily="34" charset="0"/>
                <a:cs typeface="Times New Roman" pitchFamily="18" charset="0"/>
              </a:rPr>
              <a:t>Spectrometric identification of organic compound by , </a:t>
            </a:r>
            <a:r>
              <a:rPr lang="en-US" sz="2800" dirty="0" err="1">
                <a:latin typeface="Tw Cen MT" pitchFamily="34" charset="0"/>
                <a:cs typeface="Times New Roman" pitchFamily="18" charset="0"/>
              </a:rPr>
              <a:t>R.M.Silverstein</a:t>
            </a:r>
            <a:r>
              <a:rPr lang="en-US" sz="2800" dirty="0">
                <a:latin typeface="Tw Cen MT" pitchFamily="34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w Cen MT" pitchFamily="34" charset="0"/>
                <a:cs typeface="Times New Roman" pitchFamily="18" charset="0"/>
              </a:rPr>
              <a:t>Element organic spectroscopy by </a:t>
            </a:r>
            <a:r>
              <a:rPr lang="en-US" sz="2800" dirty="0" err="1">
                <a:latin typeface="Tw Cen MT" pitchFamily="34" charset="0"/>
                <a:cs typeface="Times New Roman" pitchFamily="18" charset="0"/>
              </a:rPr>
              <a:t>Y.R.Sharma</a:t>
            </a:r>
            <a:r>
              <a:rPr lang="en-US" sz="2800" dirty="0">
                <a:latin typeface="Tw Cen MT" pitchFamily="34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latin typeface="Tw Cen MT" pitchFamily="34" charset="0"/>
                <a:cs typeface="Times New Roman" pitchFamily="18" charset="0"/>
              </a:rPr>
              <a:t>Introduction of spectroscopy by Pavia.</a:t>
            </a:r>
          </a:p>
          <a:p>
            <a:r>
              <a:rPr lang="en-US" sz="2800" dirty="0">
                <a:latin typeface="Tw Cen MT" pitchFamily="34" charset="0"/>
                <a:cs typeface="Times New Roman" pitchFamily="18" charset="0"/>
              </a:rPr>
              <a:t>Text book of pharmaceutical analysis by </a:t>
            </a:r>
            <a:r>
              <a:rPr lang="en-US" sz="2800" dirty="0" err="1">
                <a:latin typeface="Tw Cen MT" pitchFamily="34" charset="0"/>
                <a:cs typeface="Times New Roman" pitchFamily="18" charset="0"/>
              </a:rPr>
              <a:t>Dr.S.Ravishankar</a:t>
            </a:r>
            <a:r>
              <a:rPr lang="en-US" sz="2800" dirty="0">
                <a:latin typeface="Tw Cen MT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thank u pix\t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1" y="152400"/>
            <a:ext cx="8839200" cy="655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i="1" u="sng" dirty="0">
                <a:latin typeface="Tw Cen MT" pitchFamily="34" charset="0"/>
              </a:rPr>
              <a:t>RULES OF FRAGMENTATION</a:t>
            </a:r>
            <a:endParaRPr lang="en-US" sz="3200" b="1" i="1" u="sng" dirty="0">
              <a:latin typeface="Tw Cen M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14400"/>
            <a:ext cx="8382000" cy="5638800"/>
          </a:xfrm>
        </p:spPr>
        <p:txBody>
          <a:bodyPr>
            <a:normAutofit/>
          </a:bodyPr>
          <a:lstStyle/>
          <a:p>
            <a:pPr marL="609600" indent="-609600">
              <a:buFont typeface="Wingdings" pitchFamily="2" charset="2"/>
              <a:buChar char="v"/>
            </a:pPr>
            <a:r>
              <a:rPr lang="en-US" sz="2400" dirty="0">
                <a:latin typeface="Tw Cen MT" pitchFamily="34" charset="0"/>
              </a:rPr>
              <a:t>The relative height of molecular ion peak [M</a:t>
            </a:r>
            <a:r>
              <a:rPr lang="en-US" sz="2400" baseline="30000" dirty="0">
                <a:latin typeface="Tw Cen MT" pitchFamily="34" charset="0"/>
              </a:rPr>
              <a:t>+</a:t>
            </a:r>
            <a:r>
              <a:rPr lang="en-US" sz="2400" dirty="0">
                <a:latin typeface="Tw Cen MT" pitchFamily="34" charset="0"/>
              </a:rPr>
              <a:t>] is greater for straight chain compounds and decreases as the degree of branching increases</a:t>
            </a:r>
          </a:p>
          <a:p>
            <a:pPr marL="609600" indent="-609600">
              <a:buNone/>
            </a:pPr>
            <a:r>
              <a:rPr lang="en-US" sz="2400" dirty="0">
                <a:latin typeface="Tw Cen MT" pitchFamily="34" charset="0"/>
              </a:rPr>
              <a:t>         Ex: Butane and </a:t>
            </a:r>
            <a:r>
              <a:rPr lang="en-US" sz="2400" dirty="0" err="1">
                <a:latin typeface="Tw Cen MT" pitchFamily="34" charset="0"/>
              </a:rPr>
              <a:t>Isobutane</a:t>
            </a:r>
            <a:endParaRPr lang="en-US" sz="2400" dirty="0">
              <a:latin typeface="Tw Cen MT" pitchFamily="34" charset="0"/>
            </a:endParaRPr>
          </a:p>
          <a:p>
            <a:pPr marL="609600" indent="-609600">
              <a:buNone/>
            </a:pPr>
            <a:r>
              <a:rPr lang="en-US" sz="2400" dirty="0">
                <a:latin typeface="Tw Cen MT" pitchFamily="34" charset="0"/>
              </a:rPr>
              <a:t>          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819400"/>
            <a:ext cx="4419600" cy="391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419601" y="4038600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   </a:t>
            </a:r>
            <a:r>
              <a:rPr lang="en-US" dirty="0">
                <a:solidFill>
                  <a:schemeClr val="bg1"/>
                </a:solidFill>
                <a:latin typeface="Tw Cen MT" pitchFamily="34" charset="0"/>
              </a:rPr>
              <a:t>Butane</a:t>
            </a:r>
            <a:endParaRPr lang="en-US" dirty="0">
              <a:latin typeface="Tw Cen MT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96000" y="2819400"/>
            <a:ext cx="4419600" cy="38862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239001" y="4572000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>
                <a:solidFill>
                  <a:schemeClr val="bg1"/>
                </a:solidFill>
                <a:latin typeface="Tw Cen MT" pitchFamily="34" charset="0"/>
              </a:rPr>
              <a:t>Isobutane</a:t>
            </a:r>
            <a:endParaRPr lang="en-IN" dirty="0">
              <a:solidFill>
                <a:schemeClr val="bg1"/>
              </a:solidFill>
              <a:latin typeface="Tw Cen MT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228600"/>
            <a:ext cx="8458200" cy="6248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>
                <a:latin typeface="Tw Cen MT" pitchFamily="34" charset="0"/>
              </a:rPr>
              <a:t>The relative  abundance of molecular ion peak [M</a:t>
            </a:r>
            <a:r>
              <a:rPr lang="en-US" sz="2400" baseline="30000" dirty="0">
                <a:latin typeface="Tw Cen MT" pitchFamily="34" charset="0"/>
              </a:rPr>
              <a:t>+</a:t>
            </a:r>
            <a:r>
              <a:rPr lang="en-US" sz="2400" dirty="0">
                <a:latin typeface="Tw Cen MT" pitchFamily="34" charset="0"/>
              </a:rPr>
              <a:t>] decreases with increasing molecular weight in a homologous series.</a:t>
            </a:r>
          </a:p>
          <a:p>
            <a:pPr>
              <a:buNone/>
            </a:pPr>
            <a:r>
              <a:rPr lang="en-US" sz="2400" dirty="0">
                <a:latin typeface="Tw Cen MT" pitchFamily="34" charset="0"/>
              </a:rPr>
              <a:t>     Ex: Butane and Octane</a:t>
            </a:r>
          </a:p>
          <a:p>
            <a:pPr>
              <a:buNone/>
            </a:pPr>
            <a:r>
              <a:rPr lang="en-US" sz="2400" dirty="0">
                <a:latin typeface="Tw Cen MT" pitchFamily="34" charset="0"/>
              </a:rPr>
              <a:t> </a:t>
            </a:r>
          </a:p>
          <a:p>
            <a:pPr>
              <a:buNone/>
            </a:pPr>
            <a:r>
              <a:rPr lang="en-US" sz="2200" dirty="0"/>
              <a:t>     </a:t>
            </a:r>
          </a:p>
          <a:p>
            <a:endParaRPr lang="en-US" sz="22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981200"/>
            <a:ext cx="4343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1981200"/>
            <a:ext cx="4724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8839201" y="2362200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Octane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2514600" y="2514600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b="1" dirty="0"/>
              <a:t>Butane</a:t>
            </a:r>
            <a:r>
              <a:rPr lang="en-US" dirty="0"/>
              <a:t> 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457200"/>
            <a:ext cx="8534400" cy="6096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>
                <a:latin typeface="Tw Cen MT" pitchFamily="34" charset="0"/>
              </a:rPr>
              <a:t>The cleavage is favored at alkyl substituted carbon atom. The more substituted the carbon, more likely the cleavage.</a:t>
            </a: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r>
              <a:rPr lang="en-US" sz="2400" dirty="0">
                <a:latin typeface="Tw Cen MT" pitchFamily="34" charset="0"/>
              </a:rPr>
              <a:t>           Order of stability of cation </a:t>
            </a:r>
          </a:p>
          <a:p>
            <a:pPr>
              <a:buNone/>
            </a:pPr>
            <a:r>
              <a:rPr lang="en-US" sz="2400" dirty="0">
                <a:latin typeface="Tw Cen MT" pitchFamily="34" charset="0"/>
              </a:rPr>
              <a:t>                     3</a:t>
            </a:r>
            <a:r>
              <a:rPr lang="en-US" sz="2400" dirty="0">
                <a:latin typeface="Tw Cen MT" pitchFamily="34" charset="0"/>
                <a:cs typeface="Arial" charset="0"/>
              </a:rPr>
              <a:t>º</a:t>
            </a:r>
            <a:r>
              <a:rPr lang="en-US" sz="2400" dirty="0">
                <a:latin typeface="Tw Cen MT" pitchFamily="34" charset="0"/>
              </a:rPr>
              <a:t>  &gt; 2</a:t>
            </a:r>
            <a:r>
              <a:rPr lang="en-US" sz="2400" dirty="0">
                <a:latin typeface="Tw Cen MT" pitchFamily="34" charset="0"/>
                <a:cs typeface="Arial" charset="0"/>
              </a:rPr>
              <a:t>º</a:t>
            </a:r>
            <a:r>
              <a:rPr lang="en-US" sz="2400" dirty="0">
                <a:latin typeface="Tw Cen MT" pitchFamily="34" charset="0"/>
              </a:rPr>
              <a:t> &gt; 1</a:t>
            </a:r>
            <a:r>
              <a:rPr lang="en-US" sz="2400" dirty="0">
                <a:latin typeface="Tw Cen MT" pitchFamily="34" charset="0"/>
                <a:cs typeface="Arial" charset="0"/>
              </a:rPr>
              <a:t>º </a:t>
            </a:r>
            <a:r>
              <a:rPr lang="en-US" sz="2400" dirty="0">
                <a:latin typeface="Tw Cen MT" pitchFamily="34" charset="0"/>
              </a:rPr>
              <a:t>&gt;Methyl</a:t>
            </a:r>
          </a:p>
          <a:p>
            <a:pPr>
              <a:buNone/>
            </a:pPr>
            <a:r>
              <a:rPr lang="en-US" sz="2400" dirty="0">
                <a:latin typeface="Tw Cen MT" pitchFamily="34" charset="0"/>
              </a:rPr>
              <a:t>                 [R</a:t>
            </a:r>
            <a:r>
              <a:rPr lang="en-US" sz="2400" baseline="-25000" dirty="0">
                <a:latin typeface="Tw Cen MT" pitchFamily="34" charset="0"/>
              </a:rPr>
              <a:t>3</a:t>
            </a:r>
            <a:r>
              <a:rPr lang="en-US" sz="2400" dirty="0">
                <a:latin typeface="Tw Cen MT" pitchFamily="34" charset="0"/>
              </a:rPr>
              <a:t>C</a:t>
            </a:r>
            <a:r>
              <a:rPr lang="en-US" sz="2400" baseline="30000" dirty="0">
                <a:latin typeface="Tw Cen MT" pitchFamily="34" charset="0"/>
              </a:rPr>
              <a:t>+</a:t>
            </a:r>
            <a:r>
              <a:rPr lang="en-US" sz="2400" dirty="0">
                <a:latin typeface="Tw Cen MT" pitchFamily="34" charset="0"/>
              </a:rPr>
              <a:t>&gt; R</a:t>
            </a:r>
            <a:r>
              <a:rPr lang="en-US" sz="2400" baseline="-25000" dirty="0">
                <a:latin typeface="Tw Cen MT" pitchFamily="34" charset="0"/>
              </a:rPr>
              <a:t>2</a:t>
            </a:r>
            <a:r>
              <a:rPr lang="en-US" sz="2400" dirty="0">
                <a:latin typeface="Tw Cen MT" pitchFamily="34" charset="0"/>
              </a:rPr>
              <a:t>CH</a:t>
            </a:r>
            <a:r>
              <a:rPr lang="en-US" sz="2400" baseline="30000" dirty="0">
                <a:latin typeface="Tw Cen MT" pitchFamily="34" charset="0"/>
              </a:rPr>
              <a:t>+</a:t>
            </a:r>
            <a:r>
              <a:rPr lang="en-US" sz="2400" dirty="0">
                <a:latin typeface="Tw Cen MT" pitchFamily="34" charset="0"/>
              </a:rPr>
              <a:t>&gt;RCH</a:t>
            </a:r>
            <a:r>
              <a:rPr lang="en-US" sz="2400" baseline="-25000" dirty="0">
                <a:latin typeface="Tw Cen MT" pitchFamily="34" charset="0"/>
              </a:rPr>
              <a:t>2</a:t>
            </a:r>
            <a:r>
              <a:rPr lang="en-US" sz="2400" baseline="30000" dirty="0">
                <a:latin typeface="Tw Cen MT" pitchFamily="34" charset="0"/>
              </a:rPr>
              <a:t>+</a:t>
            </a:r>
            <a:r>
              <a:rPr lang="en-US" sz="2400" dirty="0">
                <a:latin typeface="Tw Cen MT" pitchFamily="34" charset="0"/>
              </a:rPr>
              <a:t>&gt;CH</a:t>
            </a:r>
            <a:r>
              <a:rPr lang="en-US" sz="2400" baseline="-25000" dirty="0">
                <a:latin typeface="Tw Cen MT" pitchFamily="34" charset="0"/>
              </a:rPr>
              <a:t>3</a:t>
            </a:r>
            <a:r>
              <a:rPr lang="en-US" sz="2400" dirty="0">
                <a:latin typeface="Tw Cen MT" pitchFamily="34" charset="0"/>
              </a:rPr>
              <a:t>]</a:t>
            </a: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r>
              <a:rPr lang="en-US" sz="2400" dirty="0">
                <a:latin typeface="Tw Cen MT" pitchFamily="34" charset="0"/>
              </a:rPr>
              <a:t>Ex: </a:t>
            </a:r>
            <a:r>
              <a:rPr lang="en-US" sz="2400" dirty="0" err="1">
                <a:latin typeface="Tw Cen MT" pitchFamily="34" charset="0"/>
              </a:rPr>
              <a:t>Isopentane</a:t>
            </a:r>
            <a:r>
              <a:rPr lang="en-US" sz="2400" dirty="0">
                <a:latin typeface="Tw Cen MT" pitchFamily="34" charset="0"/>
              </a:rPr>
              <a:t> gives much more intense peak at m/e=43 &amp;57 than at m/e=15 &amp; 29</a:t>
            </a:r>
          </a:p>
          <a:p>
            <a:pPr>
              <a:buNone/>
            </a:pPr>
            <a:r>
              <a:rPr lang="en-US" sz="2400" dirty="0">
                <a:latin typeface="Tw Cen MT" pitchFamily="34" charset="0"/>
              </a:rPr>
              <a:t>Note :</a:t>
            </a:r>
          </a:p>
          <a:p>
            <a:pPr>
              <a:buNone/>
            </a:pPr>
            <a:r>
              <a:rPr lang="en-US" sz="2400" dirty="0">
                <a:latin typeface="Tw Cen MT" pitchFamily="34" charset="0"/>
              </a:rPr>
              <a:t>      The largest substituent at a branch is eliminated most readily as a radical  because a long chain radical can acquire some stability by delocalization of the lone pair of electron.</a:t>
            </a: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33400"/>
            <a:ext cx="8382000" cy="6096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>
                <a:latin typeface="Tw Cen MT" pitchFamily="34" charset="0"/>
              </a:rPr>
              <a:t> A substance having ring contains strong molecular ion peak.</a:t>
            </a:r>
          </a:p>
          <a:p>
            <a:pPr>
              <a:buNone/>
            </a:pPr>
            <a:r>
              <a:rPr lang="en-US" sz="2400" dirty="0">
                <a:latin typeface="Tw Cen MT" pitchFamily="34" charset="0"/>
              </a:rPr>
              <a:t>   The stronger the ring ,more intense the peak.</a:t>
            </a:r>
          </a:p>
          <a:p>
            <a:pPr>
              <a:buNone/>
            </a:pPr>
            <a:r>
              <a:rPr lang="en-US" sz="2400" dirty="0">
                <a:latin typeface="Tw Cen MT" pitchFamily="34" charset="0"/>
              </a:rPr>
              <a:t> </a:t>
            </a: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endParaRPr lang="en-US" sz="2400" dirty="0">
              <a:latin typeface="Tw Cen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981200"/>
            <a:ext cx="4343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981200"/>
            <a:ext cx="441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1200" y="381001"/>
            <a:ext cx="8229600" cy="57451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>
                <a:latin typeface="Tw Cen MT" pitchFamily="34" charset="0"/>
              </a:rPr>
              <a:t> Aromatic ring compounds will stabilizes the  molecular ion and increases its probability of appearance of molecular ion.</a:t>
            </a: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905000"/>
            <a:ext cx="8153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33400"/>
            <a:ext cx="8382000" cy="5943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>
                <a:latin typeface="Tw Cen MT" pitchFamily="34" charset="0"/>
              </a:rPr>
              <a:t> Double bond will favors </a:t>
            </a:r>
            <a:r>
              <a:rPr lang="en-US" sz="2400" dirty="0" err="1">
                <a:latin typeface="Tw Cen MT" pitchFamily="34" charset="0"/>
              </a:rPr>
              <a:t>allylic</a:t>
            </a:r>
            <a:r>
              <a:rPr lang="en-US" sz="2400" dirty="0">
                <a:latin typeface="Tw Cen MT" pitchFamily="34" charset="0"/>
              </a:rPr>
              <a:t> cleavage and gives resonance stabilized </a:t>
            </a:r>
            <a:r>
              <a:rPr lang="en-US" sz="2400" dirty="0" err="1">
                <a:latin typeface="Tw Cen MT" pitchFamily="34" charset="0"/>
              </a:rPr>
              <a:t>allyl</a:t>
            </a:r>
            <a:r>
              <a:rPr lang="en-US" sz="2400" dirty="0">
                <a:latin typeface="Tw Cen MT" pitchFamily="34" charset="0"/>
              </a:rPr>
              <a:t> carbonium ion.</a:t>
            </a: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pPr>
              <a:buFont typeface="Wingdings" pitchFamily="2" charset="2"/>
              <a:buChar char="v"/>
            </a:pPr>
            <a:endParaRPr lang="en-US" sz="2400" dirty="0">
              <a:latin typeface="Tw Cen MT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400" dirty="0">
                <a:latin typeface="Tw Cen MT" pitchFamily="34" charset="0"/>
              </a:rPr>
              <a:t>Saturated ring having a side chain, tend to lose side chain at the </a:t>
            </a:r>
            <a:r>
              <a:rPr lang="el-GR" sz="2400" dirty="0">
                <a:cs typeface="Arial" charset="0"/>
              </a:rPr>
              <a:t>α</a:t>
            </a:r>
            <a:r>
              <a:rPr lang="en-US" sz="2400" dirty="0">
                <a:latin typeface="Tw Cen MT" pitchFamily="34" charset="0"/>
                <a:cs typeface="Arial" charset="0"/>
              </a:rPr>
              <a:t> carbon. The positive charge tends to stay with the ring fragment.</a:t>
            </a:r>
            <a:endParaRPr lang="el-GR" sz="2400" dirty="0">
              <a:cs typeface="Arial" charset="0"/>
            </a:endParaRPr>
          </a:p>
          <a:p>
            <a:pPr>
              <a:buNone/>
            </a:pPr>
            <a:endParaRPr lang="en-US" sz="2400" dirty="0">
              <a:latin typeface="Tw Cen MT" pitchFamily="34" charset="0"/>
            </a:endParaRPr>
          </a:p>
          <a:p>
            <a:endParaRPr lang="en-US" sz="2400" dirty="0">
              <a:latin typeface="Tw Cen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676400"/>
            <a:ext cx="8229600" cy="153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9535" y="4897926"/>
            <a:ext cx="4953000" cy="145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1993</Words>
  <Application>Microsoft Office PowerPoint</Application>
  <PresentationFormat>Widescreen</PresentationFormat>
  <Paragraphs>308</Paragraphs>
  <Slides>35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Aharoni</vt:lpstr>
      <vt:lpstr>Arial</vt:lpstr>
      <vt:lpstr>Calibri</vt:lpstr>
      <vt:lpstr>Calibri Light</vt:lpstr>
      <vt:lpstr>Lucida Sans Unicode</vt:lpstr>
      <vt:lpstr>Symbol</vt:lpstr>
      <vt:lpstr>Times New Roman</vt:lpstr>
      <vt:lpstr>Tw Cen MT</vt:lpstr>
      <vt:lpstr>Verdana</vt:lpstr>
      <vt:lpstr>Wingdings</vt:lpstr>
      <vt:lpstr>Office Theme</vt:lpstr>
      <vt:lpstr>ACD ChemSketch 2.0</vt:lpstr>
      <vt:lpstr>ChemSketch</vt:lpstr>
      <vt:lpstr>PowerPoint Presentation</vt:lpstr>
      <vt:lpstr>PowerPoint Presentation</vt:lpstr>
      <vt:lpstr>PowerPoint Presentation</vt:lpstr>
      <vt:lpstr>RULES OF FRAGMENTATION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GENERAL MODES OF FRAGMENTATION: </vt:lpstr>
      <vt:lpstr>FRAGMENTATION PATTERNS OR FRAGMENTATION TYPES: </vt:lpstr>
      <vt:lpstr> 3.Retro Diels-Alder reaction:   Elimination by multiple  bond rupture: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Fragmentation patterns of some chemical groups:</vt:lpstr>
      <vt:lpstr>PowerPoint Presentation</vt:lpstr>
      <vt:lpstr>PowerPoint Presentation</vt:lpstr>
      <vt:lpstr>2. AROMATIC HYDROCARBONS</vt:lpstr>
      <vt:lpstr>PowerPoint Presentation</vt:lpstr>
      <vt:lpstr>3. Cycloalkanes:</vt:lpstr>
      <vt:lpstr>4. ALKENES:</vt:lpstr>
      <vt:lpstr>5. Cycloalkenes:</vt:lpstr>
      <vt:lpstr>6. Alcohols</vt:lpstr>
      <vt:lpstr>PowerPoint Presentation</vt:lpstr>
      <vt:lpstr>PowerPoint Presentation</vt:lpstr>
      <vt:lpstr>8. Aliphatic acids:</vt:lpstr>
      <vt:lpstr>9. Ethers</vt:lpstr>
      <vt:lpstr>PowerPoint Presentation</vt:lpstr>
      <vt:lpstr>Reference :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MYPC</dc:creator>
  <cp:lastModifiedBy>User</cp:lastModifiedBy>
  <cp:revision>34</cp:revision>
  <dcterms:created xsi:type="dcterms:W3CDTF">2006-08-16T00:00:00Z</dcterms:created>
  <dcterms:modified xsi:type="dcterms:W3CDTF">2024-09-13T10:33:20Z</dcterms:modified>
</cp:coreProperties>
</file>