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2"/>
  </p:notesMasterIdLst>
  <p:handoutMasterIdLst>
    <p:handoutMasterId r:id="rId13"/>
  </p:handoutMasterIdLst>
  <p:sldIdLst>
    <p:sldId id="263" r:id="rId2"/>
    <p:sldId id="262" r:id="rId3"/>
    <p:sldId id="266" r:id="rId4"/>
    <p:sldId id="265" r:id="rId5"/>
    <p:sldId id="267" r:id="rId6"/>
    <p:sldId id="268" r:id="rId7"/>
    <p:sldId id="270" r:id="rId8"/>
    <p:sldId id="271" r:id="rId9"/>
    <p:sldId id="272" r:id="rId10"/>
    <p:sldId id="269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5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1" d="100"/>
          <a:sy n="51" d="100"/>
        </p:scale>
        <p:origin x="2692" y="2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="" xmlns:a16="http://schemas.microsoft.com/office/drawing/2014/main" id="{7280BD50-F72A-443A-8A7C-9A6A969C2F7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70149BFF-D5FE-41B9-B89E-346E6FC2BE4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89FD3E-56F1-4D93-A064-62BE23F429F1}" type="datetimeFigureOut">
              <a:rPr lang="en-IN" smtClean="0"/>
              <a:t>09-09-2024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3A7AE4AE-8780-4C06-B105-E50A0CB1171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1F349081-626D-42D4-96E8-DBE21E03E4C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EBE145-7B0B-4BFC-A728-545BF59A6F1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73104796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0B86AA5-8483-44CB-A555-9041E2D72D7A}" type="datetimeFigureOut">
              <a:rPr lang="en-IN" smtClean="0"/>
              <a:t>09-09-2024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44A333-46EF-4665-ACD4-6848AE64622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7667179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585D36-9B88-4BC2-915C-54E4566DB10B}" type="datetime1">
              <a:rPr lang="en-IN" smtClean="0"/>
              <a:t>09-09-2024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© R R INSTITUTIONS , BANGALORE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‹#›</a:t>
            </a:fld>
            <a:endParaRPr lang="en-IN"/>
          </a:p>
        </p:txBody>
      </p:sp>
      <p:sp>
        <p:nvSpPr>
          <p:cNvPr id="7" name="TextBox 6"/>
          <p:cNvSpPr txBox="1"/>
          <p:nvPr userDrawn="1"/>
        </p:nvSpPr>
        <p:spPr>
          <a:xfrm rot="19940187">
            <a:off x="1739899" y="2915632"/>
            <a:ext cx="90805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4800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RESEARCH DOCTOR PHARMA</a:t>
            </a:r>
            <a:endParaRPr lang="en-US" sz="4800" dirty="0">
              <a:solidFill>
                <a:schemeClr val="bg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05814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937556-1A5C-48EA-831F-C808AC561DA1}" type="datetime1">
              <a:rPr lang="en-IN" smtClean="0"/>
              <a:t>09-09-2024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© R R INSTITUTIONS , BANGALORE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8602667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371B70-DB00-4527-89D9-C166D35B4421}" type="datetime1">
              <a:rPr lang="en-IN" smtClean="0"/>
              <a:t>09-09-2024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© R R INSTITUTIONS , BANGALORE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2042010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E98CC-9D1B-4C5B-9B7C-76AC3755A270}" type="datetime1">
              <a:rPr lang="en-IN" smtClean="0"/>
              <a:t>09-09-2024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© R R INSTITUTIONS , BANGALORE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0188601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C9E13-99D7-493F-B56F-99E169BC5CB7}" type="datetime1">
              <a:rPr lang="en-IN" smtClean="0"/>
              <a:t>09-09-2024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© R R INSTITUTIONS , BANGALORE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497416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15B6AF-41FD-4077-A30F-B79DEABBF3EB}" type="datetime1">
              <a:rPr lang="en-IN" smtClean="0"/>
              <a:t>09-09-2024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© R R INSTITUTIONS , BANGALORE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101797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796EE8-3FBE-419B-8777-1744EA93D889}" type="datetime1">
              <a:rPr lang="en-IN" smtClean="0"/>
              <a:t>09-09-2024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© R R INSTITUTIONS , BANGALORE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2853839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0BFD6-0733-4ED2-B6F4-143B2650869E}" type="datetime1">
              <a:rPr lang="en-IN" smtClean="0"/>
              <a:t>09-09-2024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© R R INSTITUTIONS , BANGALORE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9958239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00219-74BB-4800-8AA0-D13D4082EF46}" type="datetime1">
              <a:rPr lang="en-IN" smtClean="0"/>
              <a:t>09-09-2024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© R R INSTITUTIONS , BANGALORE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778712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D98EEB-8943-4070-82B9-48F073792E87}" type="datetime1">
              <a:rPr lang="en-IN" smtClean="0"/>
              <a:t>09-09-2024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© R R INSTITUTIONS , BANGALORE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252186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91E6B-6F14-4CFA-ABE1-229FB030C158}" type="datetime1">
              <a:rPr lang="en-IN" smtClean="0"/>
              <a:t>09-09-2024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© R R INSTITUTIONS , BANGALORE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822398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CD456D-6B40-4E42-86AC-EACDFF2146DA}" type="datetime1">
              <a:rPr lang="en-IN" smtClean="0"/>
              <a:t>09-09-2024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IN"/>
              <a:t>© R R INSTITUTIONS , BANGALORE</a:t>
            </a:r>
            <a:endParaRPr lang="en-IN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B54A7E-2395-4D35-824E-25842394C6F0}" type="slidenum">
              <a:rPr lang="en-IN" smtClean="0"/>
              <a:t>‹#›</a:t>
            </a:fld>
            <a:endParaRPr lang="en-IN"/>
          </a:p>
        </p:txBody>
      </p:sp>
      <p:sp>
        <p:nvSpPr>
          <p:cNvPr id="8" name="Flowchart: Process 7"/>
          <p:cNvSpPr/>
          <p:nvPr userDrawn="1"/>
        </p:nvSpPr>
        <p:spPr>
          <a:xfrm>
            <a:off x="0" y="310845"/>
            <a:ext cx="875763" cy="927279"/>
          </a:xfrm>
          <a:prstGeom prst="flowChartProcess">
            <a:avLst/>
          </a:prstGeom>
        </p:spPr>
        <p:style>
          <a:lnRef idx="2">
            <a:schemeClr val="accent6"/>
          </a:lnRef>
          <a:fillRef idx="100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2" descr="https://dranimeshdas.com/wp-content/uploads/2024/08/drugs.png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507270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="" xmlns:a16="http://schemas.microsoft.com/office/drawing/2014/main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211016" y="6542088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IN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17-07-2020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="" xmlns:a16="http://schemas.microsoft.com/office/drawing/2014/main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598079" y="6557962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1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="" xmlns:a16="http://schemas.microsoft.com/office/drawing/2014/main" id="{D8957920-506D-4F31-9CB9-011BD525C6C5}"/>
              </a:ext>
            </a:extLst>
          </p:cNvPr>
          <p:cNvSpPr txBox="1"/>
          <p:nvPr/>
        </p:nvSpPr>
        <p:spPr>
          <a:xfrm>
            <a:off x="1999509" y="530238"/>
            <a:ext cx="7848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4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MEDICINAL CHEMISTRY</a:t>
            </a:r>
            <a:endParaRPr lang="en-IN" sz="28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="" xmlns:a16="http://schemas.microsoft.com/office/drawing/2014/main" id="{E5D32C6D-EED6-45D3-B2F4-4A294908127E}"/>
              </a:ext>
            </a:extLst>
          </p:cNvPr>
          <p:cNvSpPr txBox="1"/>
          <p:nvPr/>
        </p:nvSpPr>
        <p:spPr>
          <a:xfrm>
            <a:off x="1999509" y="2508259"/>
            <a:ext cx="7848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4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PRODRUG</a:t>
            </a:r>
            <a:endParaRPr lang="en-IN" sz="32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B3902754-FA36-43DB-AE4B-EB31CC786FD9}"/>
              </a:ext>
            </a:extLst>
          </p:cNvPr>
          <p:cNvSpPr/>
          <p:nvPr/>
        </p:nvSpPr>
        <p:spPr>
          <a:xfrm>
            <a:off x="-3" y="-12879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3" name="Flowchart: Process 12"/>
          <p:cNvSpPr/>
          <p:nvPr/>
        </p:nvSpPr>
        <p:spPr>
          <a:xfrm>
            <a:off x="0" y="310845"/>
            <a:ext cx="875763" cy="927279"/>
          </a:xfrm>
          <a:prstGeom prst="flowChartProcess">
            <a:avLst/>
          </a:prstGeom>
        </p:spPr>
        <p:style>
          <a:lnRef idx="2">
            <a:schemeClr val="accent6"/>
          </a:lnRef>
          <a:fillRef idx="100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496831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="" xmlns:a16="http://schemas.microsoft.com/office/drawing/2014/main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IN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17-07-2020</a:t>
            </a:r>
          </a:p>
          <a:p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="" xmlns:a16="http://schemas.microsoft.com/office/drawing/2014/main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10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="" xmlns:a16="http://schemas.microsoft.com/office/drawing/2014/main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206062"/>
            <a:ext cx="10515600" cy="47090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="" xmlns:a16="http://schemas.microsoft.com/office/drawing/2014/main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875763" y="787781"/>
            <a:ext cx="10811412" cy="549711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en-IN" sz="1600" dirty="0">
              <a:latin typeface="Times New Roman" pitchFamily="18" charset="0"/>
              <a:cs typeface="Times New Roman" pitchFamily="18" charset="0"/>
            </a:endParaRPr>
          </a:p>
          <a:p>
            <a:endParaRPr lang="en-IN" sz="1600" b="1" dirty="0"/>
          </a:p>
          <a:p>
            <a:endParaRPr lang="en-IN" sz="1600" b="1" dirty="0"/>
          </a:p>
          <a:p>
            <a:endParaRPr lang="en-IN" sz="1600" b="1" dirty="0"/>
          </a:p>
          <a:p>
            <a:r>
              <a:rPr lang="en-IN" sz="1600" b="1" dirty="0"/>
              <a:t> </a:t>
            </a:r>
            <a:r>
              <a:rPr lang="en-IN" sz="4800" b="1" dirty="0">
                <a:latin typeface="Times New Roman" panose="02020603050405020304" pitchFamily="18" charset="0"/>
                <a:cs typeface="Times New Roman" pitchFamily="18" charset="0"/>
              </a:rPr>
              <a:t>THANK YOU</a:t>
            </a:r>
            <a:endParaRPr lang="en-IN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IN" sz="1600" b="1" dirty="0">
              <a:latin typeface="Times New Roman" pitchFamily="18" charset="0"/>
              <a:cs typeface="Times New Roman" pitchFamily="18" charset="0"/>
            </a:endParaRPr>
          </a:p>
          <a:p>
            <a:endParaRPr lang="en-IN" sz="1600" dirty="0">
              <a:latin typeface="Times New Roman" pitchFamily="18" charset="0"/>
              <a:cs typeface="Times New Roman" pitchFamily="18" charset="0"/>
            </a:endParaRPr>
          </a:p>
          <a:p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Flowchart: Process 7"/>
          <p:cNvSpPr/>
          <p:nvPr/>
        </p:nvSpPr>
        <p:spPr>
          <a:xfrm>
            <a:off x="0" y="310845"/>
            <a:ext cx="875763" cy="927279"/>
          </a:xfrm>
          <a:prstGeom prst="flowChartProcess">
            <a:avLst/>
          </a:prstGeom>
        </p:spPr>
        <p:style>
          <a:lnRef idx="2">
            <a:schemeClr val="accent6"/>
          </a:lnRef>
          <a:fillRef idx="100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464179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="" xmlns:a16="http://schemas.microsoft.com/office/drawing/2014/main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IN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17-07-2020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="" xmlns:a16="http://schemas.microsoft.com/office/drawing/2014/main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2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="" xmlns:a16="http://schemas.microsoft.com/office/drawing/2014/main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IN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PRODRUG</a:t>
            </a:r>
            <a:endParaRPr lang="en-IN" sz="16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="" xmlns:a16="http://schemas.microsoft.com/office/drawing/2014/main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55730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IN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en-IN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Prodrug is defined as a</a:t>
            </a:r>
            <a:r>
              <a:rPr lang="en-IN" sz="1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Pharmacologically </a:t>
            </a:r>
            <a:r>
              <a:rPr lang="en-IN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inactive</a:t>
            </a:r>
            <a:r>
              <a:rPr lang="en-IN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compound that is converted in to an </a:t>
            </a:r>
            <a:r>
              <a:rPr lang="en-IN" sz="16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active</a:t>
            </a:r>
            <a:r>
              <a:rPr lang="en-IN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drug by a chemical or enzymatic process  (metabolic reaction)</a:t>
            </a:r>
          </a:p>
          <a:p>
            <a:pPr algn="just"/>
            <a:endParaRPr lang="en-IN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en-IN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The prodrug to drug conversion can occur before absorption, during absorption, after absorption or at a specific site in the</a:t>
            </a:r>
          </a:p>
          <a:p>
            <a:pPr algn="just"/>
            <a:r>
              <a:rPr lang="en-IN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body.</a:t>
            </a:r>
          </a:p>
          <a:p>
            <a:pPr algn="just"/>
            <a:endParaRPr lang="en-IN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en-IN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                                                             +</a:t>
            </a:r>
          </a:p>
          <a:p>
            <a:pPr algn="just"/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                                                                       </a:t>
            </a:r>
          </a:p>
          <a:p>
            <a:pPr algn="just"/>
            <a:r>
              <a:rPr lang="en-IN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</a:t>
            </a:r>
            <a:r>
              <a:rPr lang="en-IN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PRODRUG                                                                                                                                        DRUG                                                                         CAP</a:t>
            </a:r>
          </a:p>
          <a:p>
            <a:pPr algn="just"/>
            <a:r>
              <a:rPr lang="en-IN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</a:t>
            </a:r>
          </a:p>
          <a:p>
            <a:pPr algn="just"/>
            <a:endParaRPr lang="en-IN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IN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( CONCEPT OF PRODRUG)</a:t>
            </a:r>
          </a:p>
          <a:p>
            <a:pPr algn="just"/>
            <a:endParaRPr lang="en-IN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1403797" y="3374264"/>
            <a:ext cx="1532586" cy="759853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9" name="Rectangle 8"/>
          <p:cNvSpPr/>
          <p:nvPr/>
        </p:nvSpPr>
        <p:spPr>
          <a:xfrm>
            <a:off x="2498501" y="3503054"/>
            <a:ext cx="437882" cy="48939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3" name="Left Arrow 12"/>
          <p:cNvSpPr/>
          <p:nvPr/>
        </p:nvSpPr>
        <p:spPr>
          <a:xfrm>
            <a:off x="2037545" y="3612522"/>
            <a:ext cx="460956" cy="283336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4" name="Right Arrow 13"/>
          <p:cNvSpPr/>
          <p:nvPr/>
        </p:nvSpPr>
        <p:spPr>
          <a:xfrm>
            <a:off x="3593205" y="3700925"/>
            <a:ext cx="1957588" cy="15454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5" name="Rounded Rectangle 14"/>
          <p:cNvSpPr/>
          <p:nvPr/>
        </p:nvSpPr>
        <p:spPr>
          <a:xfrm>
            <a:off x="6035023" y="3353867"/>
            <a:ext cx="1532586" cy="759853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6" name="Rectangle 15"/>
          <p:cNvSpPr/>
          <p:nvPr/>
        </p:nvSpPr>
        <p:spPr>
          <a:xfrm>
            <a:off x="9303106" y="3486671"/>
            <a:ext cx="437882" cy="48939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7" name="Left Arrow 16"/>
          <p:cNvSpPr/>
          <p:nvPr/>
        </p:nvSpPr>
        <p:spPr>
          <a:xfrm>
            <a:off x="8842150" y="3589702"/>
            <a:ext cx="460956" cy="283336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8" name="Flowchart: Process 17"/>
          <p:cNvSpPr/>
          <p:nvPr/>
        </p:nvSpPr>
        <p:spPr>
          <a:xfrm>
            <a:off x="0" y="310845"/>
            <a:ext cx="875763" cy="927279"/>
          </a:xfrm>
          <a:prstGeom prst="flowChartProcess">
            <a:avLst/>
          </a:prstGeom>
        </p:spPr>
        <p:style>
          <a:lnRef idx="2">
            <a:schemeClr val="accent6"/>
          </a:lnRef>
          <a:fillRef idx="100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9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239263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="" xmlns:a16="http://schemas.microsoft.com/office/drawing/2014/main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IN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17-07-2020</a:t>
            </a:r>
          </a:p>
          <a:p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="" xmlns:a16="http://schemas.microsoft.com/office/drawing/2014/main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3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="" xmlns:a16="http://schemas.microsoft.com/office/drawing/2014/main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8888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IN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PRODRUG</a:t>
            </a:r>
            <a:endParaRPr lang="en-IN" sz="16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="" xmlns:a16="http://schemas.microsoft.com/office/drawing/2014/main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862885" y="914399"/>
            <a:ext cx="10824290" cy="54735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en-IN" sz="20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IN" sz="20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en-IN" sz="2000" dirty="0">
                <a:latin typeface="Times New Roman" pitchFamily="18" charset="0"/>
                <a:cs typeface="Times New Roman" pitchFamily="18" charset="0"/>
              </a:rPr>
              <a:t> Generally prodrugs are designed to improve patient acceptability such as to reduce </a:t>
            </a:r>
            <a:r>
              <a:rPr lang="en-I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pain </a:t>
            </a:r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during</a:t>
            </a:r>
          </a:p>
          <a:p>
            <a:pPr algn="just"/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administration or alter the absorption, distribution, metabolism and elimination (</a:t>
            </a:r>
            <a:r>
              <a:rPr lang="en-IN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ADME</a:t>
            </a:r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of the drug.</a:t>
            </a:r>
          </a:p>
          <a:p>
            <a:pPr algn="just"/>
            <a:endParaRPr lang="en-IN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en-IN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Prodrugs are also designed based on the aspects of the drugs action that requires improvement and the</a:t>
            </a:r>
          </a:p>
          <a:p>
            <a:pPr algn="just"/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type of functionality that is present in the drug.</a:t>
            </a:r>
          </a:p>
          <a:p>
            <a:pPr algn="just"/>
            <a:endParaRPr lang="en-IN" sz="2000" dirty="0"/>
          </a:p>
          <a:p>
            <a:pPr algn="just"/>
            <a:endParaRPr lang="en-IN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Flowchart: Process 7"/>
          <p:cNvSpPr/>
          <p:nvPr/>
        </p:nvSpPr>
        <p:spPr>
          <a:xfrm>
            <a:off x="0" y="310845"/>
            <a:ext cx="875763" cy="927279"/>
          </a:xfrm>
          <a:prstGeom prst="flowChartProcess">
            <a:avLst/>
          </a:prstGeom>
        </p:spPr>
        <p:style>
          <a:lnRef idx="2">
            <a:schemeClr val="accent6"/>
          </a:lnRef>
          <a:fillRef idx="100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441349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="" xmlns:a16="http://schemas.microsoft.com/office/drawing/2014/main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IN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17-07-2020</a:t>
            </a:r>
          </a:p>
          <a:p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Footer Placeholder 4">
            <a:extLst>
              <a:ext uri="{FF2B5EF4-FFF2-40B4-BE49-F238E27FC236}">
                <a16:creationId xmlns="" xmlns:a16="http://schemas.microsoft.com/office/drawing/2014/main" id="{A60243DA-EF30-4066-83D9-4BA114AFAD2E}"/>
              </a:ext>
            </a:extLst>
          </p:cNvPr>
          <p:cNvSpPr txBox="1">
            <a:spLocks/>
          </p:cNvSpPr>
          <p:nvPr/>
        </p:nvSpPr>
        <p:spPr>
          <a:xfrm>
            <a:off x="4691270" y="6487451"/>
            <a:ext cx="2876339" cy="315911"/>
          </a:xfrm>
          <a:prstGeom prst="rect">
            <a:avLst/>
          </a:prstGeom>
          <a:solidFill>
            <a:srgbClr val="FF0000"/>
          </a:solidFill>
          <a:ln w="12700">
            <a:solidFill>
              <a:schemeClr val="tx1"/>
            </a:solidFill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IN" dirty="0">
                <a:solidFill>
                  <a:schemeClr val="bg1">
                    <a:lumMod val="95000"/>
                  </a:schemeClr>
                </a:solidFill>
                <a:latin typeface="Georgia" panose="02040502050405020303" pitchFamily="18" charset="0"/>
              </a:rPr>
              <a:t>© R </a:t>
            </a:r>
            <a:r>
              <a:rPr lang="en-IN" dirty="0" err="1">
                <a:solidFill>
                  <a:schemeClr val="bg1">
                    <a:lumMod val="95000"/>
                  </a:schemeClr>
                </a:solidFill>
                <a:latin typeface="Georgia" panose="02040502050405020303" pitchFamily="18" charset="0"/>
              </a:rPr>
              <a:t>R</a:t>
            </a:r>
            <a:r>
              <a:rPr lang="en-IN" dirty="0">
                <a:solidFill>
                  <a:schemeClr val="bg1">
                    <a:lumMod val="95000"/>
                  </a:schemeClr>
                </a:solidFill>
                <a:latin typeface="Georgia" panose="02040502050405020303" pitchFamily="18" charset="0"/>
              </a:rPr>
              <a:t> INSTITUTIONS , BANGALORE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="" xmlns:a16="http://schemas.microsoft.com/office/drawing/2014/main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4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="" xmlns:a16="http://schemas.microsoft.com/office/drawing/2014/main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206062"/>
            <a:ext cx="10515600" cy="47090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IN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PRODRUG</a:t>
            </a:r>
            <a:endParaRPr lang="en-IN" sz="16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="" xmlns:a16="http://schemas.microsoft.com/office/drawing/2014/main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875763" y="787781"/>
            <a:ext cx="10811412" cy="549711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just">
              <a:buFont typeface="Wingdings" panose="05000000000000000000" pitchFamily="2" charset="2"/>
              <a:buChar char="§"/>
            </a:pPr>
            <a:endParaRPr lang="en-GB" sz="16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Ex. </a:t>
            </a:r>
            <a:r>
              <a:rPr lang="en-IN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Azo-dye </a:t>
            </a:r>
            <a:r>
              <a:rPr lang="en-IN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Prontosil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had Antibacterial activity, is a prodrug for  sulphonamide which led to subsequent development of wide</a:t>
            </a:r>
          </a:p>
          <a:p>
            <a:pPr algn="just"/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range of therapeutically superior sulphonamides through the modification of  Amino benzene sulphonamides. </a:t>
            </a:r>
          </a:p>
          <a:p>
            <a:pPr lvl="1" algn="just"/>
            <a:endParaRPr lang="en-IN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 algn="just"/>
            <a:endParaRPr lang="en-IN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 algn="just"/>
            <a:endParaRPr lang="en-IN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 algn="just"/>
            <a:endParaRPr lang="en-IN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 algn="just"/>
            <a:endParaRPr lang="en-IN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ii) Phenacetin, an analgesic and antipyretic agent is mainly metabolized in the body to active metabolite N- acetyl-p-amino</a:t>
            </a:r>
          </a:p>
          <a:p>
            <a:pPr algn="just"/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phenol(paracetamol).</a:t>
            </a:r>
          </a:p>
          <a:p>
            <a:pPr algn="just"/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Paracetamol has replaced phenacetin therapy because it is free from toxic effects associate with phenacetin (Methaemoglobin</a:t>
            </a:r>
          </a:p>
          <a:p>
            <a:pPr algn="just"/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formation).</a:t>
            </a:r>
          </a:p>
          <a:p>
            <a:endParaRPr lang="en-IN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 algn="just"/>
            <a:endParaRPr lang="en-IN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IN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2" algn="just"/>
            <a:endParaRPr lang="en-IN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en-IN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en-IN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IN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0466" y="1853473"/>
            <a:ext cx="8023539" cy="136624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8806" y="4430331"/>
            <a:ext cx="6915955" cy="1519707"/>
          </a:xfrm>
          <a:prstGeom prst="rect">
            <a:avLst/>
          </a:prstGeom>
        </p:spPr>
      </p:pic>
      <p:sp>
        <p:nvSpPr>
          <p:cNvPr id="13" name="Flowchart: Process 12"/>
          <p:cNvSpPr/>
          <p:nvPr/>
        </p:nvSpPr>
        <p:spPr>
          <a:xfrm>
            <a:off x="0" y="310845"/>
            <a:ext cx="875763" cy="927279"/>
          </a:xfrm>
          <a:prstGeom prst="flowChartProcess">
            <a:avLst/>
          </a:prstGeom>
        </p:spPr>
        <p:style>
          <a:lnRef idx="2">
            <a:schemeClr val="accent6"/>
          </a:lnRef>
          <a:fillRef idx="100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4691269" y="6487450"/>
            <a:ext cx="2876339" cy="31591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676485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="" xmlns:a16="http://schemas.microsoft.com/office/drawing/2014/main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IN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17-07-2020</a:t>
            </a:r>
          </a:p>
          <a:p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="" xmlns:a16="http://schemas.microsoft.com/office/drawing/2014/main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5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="" xmlns:a16="http://schemas.microsoft.com/office/drawing/2014/main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206062"/>
            <a:ext cx="10515600" cy="47090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IN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PRODRUG</a:t>
            </a:r>
            <a:endParaRPr lang="en-IN" sz="16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="" xmlns:a16="http://schemas.microsoft.com/office/drawing/2014/main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875763" y="787781"/>
            <a:ext cx="10811412" cy="549711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en-IN" sz="16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IN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Utility of prodrugs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There are many reasons why one may wish to utilize a prodrug strategy in drug design.</a:t>
            </a:r>
          </a:p>
          <a:p>
            <a:pPr algn="just"/>
            <a:endParaRPr lang="en-IN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Few examples:</a:t>
            </a:r>
          </a:p>
          <a:p>
            <a:pPr algn="just"/>
            <a:endParaRPr lang="en-IN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71500" indent="-571500" algn="just">
              <a:buAutoNum type="romanLcParenR"/>
            </a:pP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Solubility</a:t>
            </a:r>
          </a:p>
          <a:p>
            <a:pPr marL="571500" indent="-571500" algn="just">
              <a:buAutoNum type="romanLcParenR"/>
            </a:pP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Absorption and distribution</a:t>
            </a:r>
          </a:p>
          <a:p>
            <a:pPr marL="571500" indent="-571500" algn="just">
              <a:buAutoNum type="romanLcParenR"/>
            </a:pP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Site of specificity</a:t>
            </a:r>
          </a:p>
          <a:p>
            <a:pPr marL="571500" indent="-571500" algn="just">
              <a:buAutoNum type="romanLcParenR"/>
            </a:pP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Instability</a:t>
            </a:r>
          </a:p>
          <a:p>
            <a:pPr marL="571500" indent="-571500" algn="just">
              <a:buAutoNum type="romanLcParenR"/>
            </a:pP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Prolonged release</a:t>
            </a:r>
          </a:p>
          <a:p>
            <a:pPr marL="571500" indent="-571500" algn="just">
              <a:buAutoNum type="romanLcParenR"/>
            </a:pP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Toxicity</a:t>
            </a:r>
          </a:p>
          <a:p>
            <a:pPr marL="571500" indent="-571500" algn="just">
              <a:buAutoNum type="romanLcParenR"/>
            </a:pP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Poor patient acceptability</a:t>
            </a:r>
          </a:p>
          <a:p>
            <a:pPr marL="571500" indent="-571500" algn="just">
              <a:buAutoNum type="romanLcParenR"/>
            </a:pP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Formulation problems</a:t>
            </a:r>
          </a:p>
          <a:p>
            <a:pPr algn="just"/>
            <a:endParaRPr lang="en-IN" sz="1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IN" sz="1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Flowchart: Process 7"/>
          <p:cNvSpPr/>
          <p:nvPr/>
        </p:nvSpPr>
        <p:spPr>
          <a:xfrm>
            <a:off x="0" y="310845"/>
            <a:ext cx="875763" cy="927279"/>
          </a:xfrm>
          <a:prstGeom prst="flowChartProcess">
            <a:avLst/>
          </a:prstGeom>
        </p:spPr>
        <p:style>
          <a:lnRef idx="2">
            <a:schemeClr val="accent6"/>
          </a:lnRef>
          <a:fillRef idx="100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809685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="" xmlns:a16="http://schemas.microsoft.com/office/drawing/2014/main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IN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17-07-2020</a:t>
            </a:r>
          </a:p>
          <a:p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="" xmlns:a16="http://schemas.microsoft.com/office/drawing/2014/main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6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="" xmlns:a16="http://schemas.microsoft.com/office/drawing/2014/main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206062"/>
            <a:ext cx="10515600" cy="47090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IN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PRODRUG</a:t>
            </a:r>
            <a:endParaRPr lang="en-IN" sz="16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="" xmlns:a16="http://schemas.microsoft.com/office/drawing/2014/main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875763" y="787781"/>
            <a:ext cx="10811412" cy="549711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en-IN" sz="16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IN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Ideal requirements of Prodrugs:</a:t>
            </a:r>
          </a:p>
          <a:p>
            <a:pPr algn="just"/>
            <a:endParaRPr lang="en-IN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An ideal prodrug must meet the following requirements.</a:t>
            </a:r>
          </a:p>
          <a:p>
            <a:pPr algn="just"/>
            <a:endParaRPr lang="en-IN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§"/>
            </a:pP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prodrug should be inactive or less active than the parent compound.</a:t>
            </a:r>
          </a:p>
          <a:p>
            <a:pPr algn="just"/>
            <a:endParaRPr lang="en-IN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§"/>
            </a:pP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should not have intrinsic (natural) Pharmacological activity.</a:t>
            </a:r>
          </a:p>
          <a:p>
            <a:pPr algn="just"/>
            <a:endParaRPr lang="en-IN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§"/>
            </a:pP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linkage between the drug and the carrier must be cleared in vivo.</a:t>
            </a:r>
          </a:p>
          <a:p>
            <a:pPr algn="just"/>
            <a:endParaRPr lang="en-IN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§"/>
            </a:pP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carrier molecule released in vivo must be non toxic.</a:t>
            </a:r>
          </a:p>
          <a:p>
            <a:pPr algn="just"/>
            <a:endParaRPr lang="en-IN" sz="1600" b="1" dirty="0">
              <a:latin typeface="Times New Roman" pitchFamily="18" charset="0"/>
              <a:cs typeface="Times New Roman" pitchFamily="18" charset="0"/>
            </a:endParaRPr>
          </a:p>
          <a:p>
            <a:endParaRPr lang="en-IN" sz="1600" dirty="0">
              <a:latin typeface="Times New Roman" pitchFamily="18" charset="0"/>
              <a:cs typeface="Times New Roman" pitchFamily="18" charset="0"/>
            </a:endParaRPr>
          </a:p>
          <a:p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Flowchart: Process 7"/>
          <p:cNvSpPr/>
          <p:nvPr/>
        </p:nvSpPr>
        <p:spPr>
          <a:xfrm>
            <a:off x="0" y="310845"/>
            <a:ext cx="875763" cy="927279"/>
          </a:xfrm>
          <a:prstGeom prst="flowChartProcess">
            <a:avLst/>
          </a:prstGeom>
        </p:spPr>
        <p:style>
          <a:lnRef idx="2">
            <a:schemeClr val="accent6"/>
          </a:lnRef>
          <a:fillRef idx="100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943648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="" xmlns:a16="http://schemas.microsoft.com/office/drawing/2014/main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IN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17-07-2020</a:t>
            </a:r>
          </a:p>
          <a:p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="" xmlns:a16="http://schemas.microsoft.com/office/drawing/2014/main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7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="" xmlns:a16="http://schemas.microsoft.com/office/drawing/2014/main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206062"/>
            <a:ext cx="10515600" cy="47090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IN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PRODRUG</a:t>
            </a:r>
            <a:endParaRPr lang="en-IN" sz="16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="" xmlns:a16="http://schemas.microsoft.com/office/drawing/2014/main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875763" y="787781"/>
            <a:ext cx="10811412" cy="549711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en-IN" sz="16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IN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TYPES OF PRODRUG: 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Depending upon the constitution, lipophilicity, method of bio-activation and catalyst involved in bio-activation, prodrugs are classified into two types</a:t>
            </a:r>
          </a:p>
          <a:p>
            <a:pPr algn="just"/>
            <a:endParaRPr lang="en-IN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 algn="just">
              <a:buAutoNum type="alphaLcParenR"/>
            </a:pPr>
            <a:r>
              <a:rPr lang="en-IN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Carrier linked prodrugs</a:t>
            </a:r>
          </a:p>
          <a:p>
            <a:pPr marL="514350" indent="-514350" algn="just">
              <a:buAutoNum type="alphaLcParenR"/>
            </a:pPr>
            <a:r>
              <a:rPr lang="en-IN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Bio-precursors</a:t>
            </a:r>
          </a:p>
          <a:p>
            <a:pPr marL="514350" indent="-514350" algn="just">
              <a:buAutoNum type="alphaLcParenR"/>
            </a:pPr>
            <a:endParaRPr lang="en-IN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a) </a:t>
            </a:r>
            <a:r>
              <a:rPr lang="en-IN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Carrier linked prodrug: 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 a compound that contains an active drug linked to a carrier group that can be removed enzymatically, such as ester which is hydrolysed to active carboxylic acid containing drug.</a:t>
            </a:r>
          </a:p>
          <a:p>
            <a:pPr algn="just"/>
            <a:endParaRPr lang="en-IN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IN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       Enzyme                                             Spontaneous</a:t>
            </a:r>
          </a:p>
          <a:p>
            <a:pPr algn="just"/>
            <a:r>
              <a:rPr lang="en-IN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Carrier—Linker–--Drug                     Carrier + Linker ---Drug                             Linker + Drug</a:t>
            </a:r>
          </a:p>
          <a:p>
            <a:pPr algn="just"/>
            <a:endParaRPr lang="en-IN" sz="16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IN" sz="1600" b="1" dirty="0">
                <a:latin typeface="Times New Roman" pitchFamily="18" charset="0"/>
                <a:cs typeface="Times New Roman" pitchFamily="18" charset="0"/>
              </a:rPr>
              <a:t>        </a:t>
            </a:r>
          </a:p>
          <a:p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6" name="Straight Arrow Connector 5"/>
          <p:cNvCxnSpPr/>
          <p:nvPr/>
        </p:nvCxnSpPr>
        <p:spPr>
          <a:xfrm>
            <a:off x="4391696" y="4430332"/>
            <a:ext cx="599148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>
            <a:off x="6903076" y="4443211"/>
            <a:ext cx="79849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" name="Flowchart: Process 12"/>
          <p:cNvSpPr/>
          <p:nvPr/>
        </p:nvSpPr>
        <p:spPr>
          <a:xfrm>
            <a:off x="0" y="310845"/>
            <a:ext cx="875763" cy="927279"/>
          </a:xfrm>
          <a:prstGeom prst="flowChartProcess">
            <a:avLst/>
          </a:prstGeom>
        </p:spPr>
        <p:style>
          <a:lnRef idx="2">
            <a:schemeClr val="accent6"/>
          </a:lnRef>
          <a:fillRef idx="100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469216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="" xmlns:a16="http://schemas.microsoft.com/office/drawing/2014/main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IN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17-07-2020</a:t>
            </a:r>
          </a:p>
          <a:p>
            <a:endParaRPr lang="en-IN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="" xmlns:a16="http://schemas.microsoft.com/office/drawing/2014/main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8</a:t>
            </a:fld>
            <a:endParaRPr lang="en-IN" sz="16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>
              <a:solidFill>
                <a:prstClr val="white"/>
              </a:solidFill>
            </a:endParaRPr>
          </a:p>
        </p:txBody>
      </p:sp>
      <p:sp>
        <p:nvSpPr>
          <p:cNvPr id="3" name="Title 4">
            <a:extLst>
              <a:ext uri="{FF2B5EF4-FFF2-40B4-BE49-F238E27FC236}">
                <a16:creationId xmlns="" xmlns:a16="http://schemas.microsoft.com/office/drawing/2014/main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206062"/>
            <a:ext cx="10515600" cy="47090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IN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PRODRUG</a:t>
            </a:r>
            <a:endParaRPr lang="en-IN" sz="16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="" xmlns:a16="http://schemas.microsoft.com/office/drawing/2014/main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875763" y="787781"/>
            <a:ext cx="10811412" cy="549711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IN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b) Bio-precursors: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These are inert molecule obtained by chemical modification of the drugs but do not contain a carrier.</a:t>
            </a:r>
          </a:p>
          <a:p>
            <a:pPr algn="just"/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For Ex. If the drug contains carboxylic acid group, the bio precursor may be primary amine, which is metabolized by oxidation to</a:t>
            </a:r>
          </a:p>
          <a:p>
            <a:pPr algn="just"/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aldehyde which is further metabolized to carboxylic acid drug.</a:t>
            </a:r>
          </a:p>
          <a:p>
            <a:pPr algn="just"/>
            <a:endParaRPr lang="en-IN" sz="1600" dirty="0"/>
          </a:p>
          <a:p>
            <a:pPr algn="just"/>
            <a:endParaRPr lang="en-IN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IN" sz="16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IN" sz="14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5775" y="1790163"/>
            <a:ext cx="6851560" cy="4605541"/>
          </a:xfrm>
          <a:prstGeom prst="rect">
            <a:avLst/>
          </a:prstGeom>
        </p:spPr>
      </p:pic>
      <p:sp>
        <p:nvSpPr>
          <p:cNvPr id="9" name="Flowchart: Process 8"/>
          <p:cNvSpPr/>
          <p:nvPr/>
        </p:nvSpPr>
        <p:spPr>
          <a:xfrm>
            <a:off x="0" y="310845"/>
            <a:ext cx="875763" cy="927279"/>
          </a:xfrm>
          <a:prstGeom prst="flowChartProcess">
            <a:avLst/>
          </a:prstGeom>
        </p:spPr>
        <p:style>
          <a:lnRef idx="2">
            <a:schemeClr val="accent6"/>
          </a:lnRef>
          <a:fillRef idx="100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248856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="" xmlns:a16="http://schemas.microsoft.com/office/drawing/2014/main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IN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17-07-2020</a:t>
            </a:r>
          </a:p>
          <a:p>
            <a:endParaRPr lang="en-IN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="" xmlns:a16="http://schemas.microsoft.com/office/drawing/2014/main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9</a:t>
            </a:fld>
            <a:endParaRPr lang="en-IN" sz="16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>
              <a:solidFill>
                <a:prstClr val="white"/>
              </a:solidFill>
            </a:endParaRPr>
          </a:p>
        </p:txBody>
      </p:sp>
      <p:sp>
        <p:nvSpPr>
          <p:cNvPr id="3" name="Title 4">
            <a:extLst>
              <a:ext uri="{FF2B5EF4-FFF2-40B4-BE49-F238E27FC236}">
                <a16:creationId xmlns="" xmlns:a16="http://schemas.microsoft.com/office/drawing/2014/main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206062"/>
            <a:ext cx="10515600" cy="47090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IN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PRODRUG</a:t>
            </a:r>
            <a:endParaRPr lang="en-IN" sz="16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="" xmlns:a16="http://schemas.microsoft.com/office/drawing/2014/main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875763" y="787781"/>
            <a:ext cx="10811412" cy="5497110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IN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APPLICATIONS OF PRODRUGS:</a:t>
            </a:r>
          </a:p>
          <a:p>
            <a:pPr marL="514350" indent="-514350" algn="just">
              <a:buAutoNum type="arabicParenR"/>
            </a:pPr>
            <a:r>
              <a:rPr lang="en-IN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Pharmaceutical applications</a:t>
            </a:r>
          </a:p>
          <a:p>
            <a:pPr algn="just"/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a) Prodrug to improve Patient Acceptability</a:t>
            </a:r>
          </a:p>
          <a:p>
            <a:pPr algn="just"/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b) Prodrug to improve Stability</a:t>
            </a:r>
          </a:p>
          <a:p>
            <a:pPr algn="just"/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c) Prodrug to Overcome Formulation problem</a:t>
            </a:r>
          </a:p>
          <a:p>
            <a:pPr algn="just"/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2) </a:t>
            </a:r>
            <a:r>
              <a:rPr lang="en-IN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Pharmacological applications</a:t>
            </a:r>
          </a:p>
          <a:p>
            <a:pPr algn="just"/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a) Prodrug to improve Absorption: </a:t>
            </a:r>
          </a:p>
          <a:p>
            <a:pPr algn="just"/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</a:t>
            </a:r>
            <a:r>
              <a:rPr lang="en-IN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Oral absorption</a:t>
            </a:r>
          </a:p>
          <a:p>
            <a:pPr algn="just"/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ii) Dermal absorption</a:t>
            </a:r>
          </a:p>
          <a:p>
            <a:pPr algn="just"/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iii) Ocular absorption</a:t>
            </a:r>
          </a:p>
          <a:p>
            <a:pPr algn="just"/>
            <a:r>
              <a:rPr lang="en-IN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b) Prodrug for site specific drug delivery</a:t>
            </a:r>
          </a:p>
          <a:p>
            <a:pPr algn="just"/>
            <a:r>
              <a:rPr lang="en-IN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</a:t>
            </a:r>
            <a:r>
              <a:rPr lang="en-IN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IN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Site directed drug delivery</a:t>
            </a:r>
          </a:p>
          <a:p>
            <a:pPr algn="just"/>
            <a:r>
              <a:rPr lang="en-IN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ii) Site specific Bio-activation</a:t>
            </a:r>
          </a:p>
          <a:p>
            <a:pPr algn="just"/>
            <a:r>
              <a:rPr lang="en-IN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c) Prodrug for slow and Prolonged Release (sustained release action)</a:t>
            </a:r>
          </a:p>
          <a:p>
            <a:pPr algn="just"/>
            <a:r>
              <a:rPr lang="en-IN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d) Prodrug to improve Membrane Transport</a:t>
            </a:r>
          </a:p>
          <a:p>
            <a:pPr algn="just"/>
            <a:r>
              <a:rPr lang="en-IN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e) Prodrug for Prolonged Duration of action</a:t>
            </a:r>
          </a:p>
          <a:p>
            <a:endParaRPr lang="en-IN" sz="1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en-IN" sz="16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IN" sz="16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IN" sz="14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Flowchart: Process 7"/>
          <p:cNvSpPr/>
          <p:nvPr/>
        </p:nvSpPr>
        <p:spPr>
          <a:xfrm>
            <a:off x="0" y="310845"/>
            <a:ext cx="875763" cy="927279"/>
          </a:xfrm>
          <a:prstGeom prst="flowChartProcess">
            <a:avLst/>
          </a:prstGeom>
        </p:spPr>
        <p:style>
          <a:lnRef idx="2">
            <a:schemeClr val="accent6"/>
          </a:lnRef>
          <a:fillRef idx="100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9218260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algn="l">
          <a:defRPr dirty="0"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498</TotalTime>
  <Words>607</Words>
  <Application>Microsoft Office PowerPoint</Application>
  <PresentationFormat>Widescreen</PresentationFormat>
  <Paragraphs>138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7" baseType="lpstr">
      <vt:lpstr>Arial</vt:lpstr>
      <vt:lpstr>Calibri</vt:lpstr>
      <vt:lpstr>Calibri Light</vt:lpstr>
      <vt:lpstr>Georgia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Siddharth B</dc:creator>
  <cp:lastModifiedBy>User</cp:lastModifiedBy>
  <cp:revision>87</cp:revision>
  <dcterms:created xsi:type="dcterms:W3CDTF">2020-07-13T05:58:17Z</dcterms:created>
  <dcterms:modified xsi:type="dcterms:W3CDTF">2024-09-09T12:31:32Z</dcterms:modified>
</cp:coreProperties>
</file>