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handoutMasterIdLst>
    <p:handoutMasterId r:id="rId25"/>
  </p:handoutMasterIdLst>
  <p:sldIdLst>
    <p:sldId id="263" r:id="rId2"/>
    <p:sldId id="262" r:id="rId3"/>
    <p:sldId id="266" r:id="rId4"/>
    <p:sldId id="265" r:id="rId5"/>
    <p:sldId id="267" r:id="rId6"/>
    <p:sldId id="268" r:id="rId7"/>
    <p:sldId id="270" r:id="rId8"/>
    <p:sldId id="271" r:id="rId9"/>
    <p:sldId id="272" r:id="rId10"/>
    <p:sldId id="273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4A333-46EF-4665-ACD4-6848AE646224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344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7476-73EF-4926-BA4E-2B11EBD88AFC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 rot="20159520">
            <a:off x="1689099" y="2633569"/>
            <a:ext cx="899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8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81FDF4-5806-4408-9D1B-843F54D48444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389A1-A831-4AEB-B975-8DC7367AD8F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5A0D-2D45-4347-A086-03A549EB83E1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C777B-6641-4046-96E8-3CAA3BE27B5E}" type="datetime1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A22E4-0E87-4566-8CE7-DF3B5050FE5C}" type="datetime1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1F00B-B4F0-487A-8251-028B6384BF7A}" type="datetime1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FF85-8698-4D19-A988-9E8D5DC896C9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8D963-27CA-46E6-AB01-5807D29341AB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A9384-9FDE-4A8A-9611-BBB18978FA4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AA6C-2510-4093-A7F6-BEA5DCA98AA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D10BE-B171-4B88-B67E-1938BAD07160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038146" y="429209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MEDICINAL CHEMISTRY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038146" y="261228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ANTI-INFECTIVE AGENTS</a:t>
            </a:r>
            <a:endParaRPr lang="en-IN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-3" y="-12879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) LOCAL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57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Disinfectants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Antiseptics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are the chemical agents used as Anti-infective.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Employed to destroy / inhibit the growth of pathogenic microorganism in the non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sporing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/ vegetative spores.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Disinfection :</a:t>
            </a:r>
          </a:p>
          <a:p>
            <a:pPr marL="285750" indent="-285750" algn="l">
              <a:buFont typeface="Wingdings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Disinfectants:</a:t>
            </a:r>
          </a:p>
          <a:p>
            <a:pPr marL="285750" indent="-285750" algn="l">
              <a:buFont typeface="Wingdings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Antiseptics  :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8888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) LOCAL </a:t>
            </a:r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62885" y="914399"/>
            <a:ext cx="10824290" cy="5473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Classification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1.   </a:t>
            </a:r>
            <a:r>
              <a:rPr lang="en-GB" sz="1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Alcohol and related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Ethyl alcohol ( Dehydrated ethanol), Isopropyl alcohol, Ethylene oxide.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1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  Aldehydes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Formaldehyde , Glutaraldehyde.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Phenols and their derivatives: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Phenol, p-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Chlorophenol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Hexachlorophene, Resorcinol, Cresol, Hexylresorcinol.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4.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Oxidising agents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Hydrogen peroxide, Hydrous benzoyl peroxide.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 Halogen containing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a)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Iodine compounds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Povidone-iodine.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b)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Chlorine containing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Halazone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Chloroazodin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6.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Cationic surfactants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Benzalkonium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chloride, Cetyl pyridinium chloride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7.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Dyes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Gentian violet and Methylene blue.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8.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Mercury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Nitromersol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Thiomersol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Nitrofurazone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Nitrofurantoin 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 Preservatives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a)  P-</a:t>
            </a:r>
            <a:r>
              <a:rPr lang="en-GB" sz="16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benzoic acid derivatives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Methyl paraben, Propyl paraben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Ethyl paraben, Butyl paraben.</a:t>
            </a:r>
          </a:p>
          <a:p>
            <a:pPr algn="just"/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b) Others: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Sodium benzoate, phenyl mercuric acetate, phenyl mercuric nitrate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Chlorobutanol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Benzyl alcohol.     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134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schemeClr val="bg1">
                    <a:lumMod val="95000"/>
                  </a:scheme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/>
            </a:pPr>
            <a:r>
              <a:rPr lang="en-GB" sz="1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Alcohol and related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a) Ethyl alcohol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CH</a:t>
            </a:r>
            <a:r>
              <a:rPr lang="en-GB" sz="16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GB" sz="16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-OH   It is clear, colourless, volatile liquid with burning taste.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It has a characteristic odour. It is flammable and miscible with water.   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Synthesis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                                                                                                                                                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Used as Antiseptic, Preservatives, Mild counter irritant, Astringent and mild local anaesthetics.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Also used for the preparation of  Spirits, Tinctures and fluid extracts.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) Isopropyl alcohol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/>
              <a:t>CH</a:t>
            </a:r>
            <a:r>
              <a:rPr lang="en-GB" sz="1600" baseline="-25000" dirty="0"/>
              <a:t>3</a:t>
            </a:r>
            <a:r>
              <a:rPr lang="en-GB" sz="1600" dirty="0"/>
              <a:t>-CH-CH</a:t>
            </a:r>
            <a:r>
              <a:rPr lang="en-GB" sz="1600" baseline="-25000" dirty="0"/>
              <a:t>3                                   </a:t>
            </a:r>
            <a:r>
              <a:rPr lang="en-GB" sz="1600" dirty="0"/>
              <a:t>                                </a:t>
            </a:r>
            <a:endParaRPr lang="en-IN" sz="1600" dirty="0"/>
          </a:p>
          <a:p>
            <a:pPr algn="just"/>
            <a:r>
              <a:rPr lang="en-GB" sz="1600" dirty="0"/>
              <a:t>                                              OH</a:t>
            </a:r>
            <a:endParaRPr lang="en-IN" sz="1600" dirty="0"/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Synthesis 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Uses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Used in Pharmaceuticals and Toiletries as solvent &amp; Preservatives.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Used for disinfection of hypodermic syringes &amp; needle &amp; as rubbing alcohol, a skin  antiseptic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c) Ethylene oxide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                                                          Uses : Used to sterilize temperature sensitive medical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equipment and certain pharmaceuticals that cannot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be heat sterilized in an autoclave.</a:t>
            </a: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anose="05000000000000000000" pitchFamily="2" charset="2"/>
              <a:buChar char="Ø"/>
            </a:pPr>
            <a:endParaRPr lang="en-IN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24" y="1094704"/>
            <a:ext cx="5576552" cy="95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23" y="3631842"/>
            <a:ext cx="5821251" cy="82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2987899" y="3271234"/>
            <a:ext cx="0" cy="128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923" y="5144037"/>
            <a:ext cx="4507607" cy="793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Flowchart: Process 13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691269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648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2"/>
            </a:pPr>
            <a:r>
              <a:rPr lang="en-GB" sz="1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Aldehydes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: a) Formaldehyde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 HCHO   It is colourless aqueous solution, containing not less than 37% w/v of formaldehyde.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O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H-C-OH       (Formic Acid)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(O)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HCHO</a:t>
            </a:r>
          </a:p>
          <a:p>
            <a:pPr algn="just"/>
            <a:r>
              <a:rPr lang="en-GB" sz="1600" dirty="0"/>
              <a:t>                             (Polymerization)                      O                                                                                                                                                                                   </a:t>
            </a:r>
          </a:p>
          <a:p>
            <a:pPr algn="just"/>
            <a:r>
              <a:rPr lang="en-GB" sz="1600" dirty="0"/>
              <a:t>                                               </a:t>
            </a:r>
          </a:p>
          <a:p>
            <a:pPr algn="just"/>
            <a:r>
              <a:rPr lang="en-GB" sz="1600" dirty="0"/>
              <a:t>                                                                         O           </a:t>
            </a:r>
            <a:r>
              <a:rPr lang="en-GB" sz="1600" dirty="0" err="1"/>
              <a:t>O</a:t>
            </a:r>
            <a:r>
              <a:rPr lang="en-GB" sz="1600" dirty="0"/>
              <a:t>   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( Paraformaldehyde)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Uses 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Used as disinfectant, active against Gram +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&amp;  -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bacteria, spores &amp; Fungi.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b) Glutaraldehyde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          CHO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  (CH2)3.CHO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1,5-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Pentanedial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            Uses : 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Its dilute solution is used for sterilization of equipment's &amp; instruments that cannot be autoclaved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622738" y="2202286"/>
            <a:ext cx="270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983346" y="1661375"/>
            <a:ext cx="0" cy="1056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1983346" y="1661375"/>
            <a:ext cx="193183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983346" y="2717442"/>
            <a:ext cx="19318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94727" y="1300766"/>
            <a:ext cx="0" cy="1545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59121" y="1313645"/>
            <a:ext cx="0" cy="1287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4391696" y="2578739"/>
            <a:ext cx="287254" cy="202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774142" y="2578739"/>
            <a:ext cx="287253" cy="202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5061395" y="2781299"/>
            <a:ext cx="0" cy="3477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378817" y="2780763"/>
            <a:ext cx="0" cy="3359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 flipV="1">
            <a:off x="4404576" y="3235198"/>
            <a:ext cx="369566" cy="1992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>
            <a:off x="4774142" y="3247155"/>
            <a:ext cx="248619" cy="1747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3232597" y="4533363"/>
            <a:ext cx="0" cy="14166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Flowchart: Process 20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68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3.   </a:t>
            </a: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Phenols and their derivatives: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Phenol, p-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Chlorophenol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Hexachlorophene, Resorcinol, Cresol, Hexylresorcinol.</a:t>
            </a:r>
          </a:p>
          <a:p>
            <a:pPr marL="342900" indent="-342900" algn="just">
              <a:buAutoNum type="alphaLcParenR"/>
            </a:pP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Phenol :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It is also known as carbolic acid.</a:t>
            </a:r>
          </a:p>
          <a:p>
            <a:pPr algn="just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It is colourless – pale pink crystalline material with a characteristic odour. </a:t>
            </a:r>
          </a:p>
          <a:p>
            <a:pPr algn="just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It is soluble in water &amp; Methanol.</a:t>
            </a:r>
          </a:p>
          <a:p>
            <a:pPr algn="just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Use: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as antiseptic and disinfectant. </a:t>
            </a:r>
          </a:p>
          <a:p>
            <a:pPr algn="just"/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 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IN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Chlorophenol</a:t>
            </a:r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white crystal with strong phenol odour and slightly soluble in water.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 Use: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It is a Disinfectant effective against Gram –</a:t>
            </a:r>
            <a:r>
              <a:rPr lang="en-IN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organism.</a:t>
            </a:r>
          </a:p>
          <a:p>
            <a:pPr marL="342900" indent="-342900" algn="l">
              <a:buAutoNum type="alphaLcParenR" startAt="3"/>
            </a:pP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Hexachlorophene : </a:t>
            </a: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090" y="1120463"/>
            <a:ext cx="1777284" cy="12436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090" y="2474915"/>
            <a:ext cx="1777285" cy="12985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7" y="3541690"/>
            <a:ext cx="7276563" cy="285401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364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d) Cresol :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Chemically it is a methyl phenols. Depending upon the temperature it may be solid or liquid. On exposure to air , it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slowly oxidises.</a:t>
            </a:r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I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:</a:t>
            </a:r>
            <a:r>
              <a:rPr lang="en-I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used as antiseptic, disinfectant and deodorant.</a:t>
            </a:r>
          </a:p>
          <a:p>
            <a:pPr algn="l"/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e) Resorcinol :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Dihydroxy phenol. It is readily soluble in water, alcohol &amp; ether but insoluble in chloroform.</a:t>
            </a:r>
          </a:p>
          <a:p>
            <a:pPr algn="l"/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Use: </a:t>
            </a:r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 weak antiseptic and used in the treatment of skin infection such as ringworm, eczema, psoriasis etc.,</a:t>
            </a:r>
            <a:endParaRPr lang="en-I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299" y="1519707"/>
            <a:ext cx="7584850" cy="15454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49" y="4198512"/>
            <a:ext cx="3318457" cy="1455313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6921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f) Hexylresorcinol :</a:t>
            </a:r>
          </a:p>
          <a:p>
            <a:endParaRPr lang="en-IN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142" y="1519706"/>
            <a:ext cx="9357716" cy="476518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488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Clemmensen Reduction</a:t>
            </a:r>
          </a:p>
          <a:p>
            <a:endParaRPr lang="en-IN" sz="16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a chemical reaction, Reduction of Ketone or Aldehyde to Alkanes using Zinc amalgam and Hydrochloric acid.</a:t>
            </a:r>
          </a:p>
          <a:p>
            <a:endParaRPr lang="en-IN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l"/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O                                                 Zn(Hg)                                         X                    </a:t>
            </a:r>
            <a:r>
              <a:rPr lang="en-I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/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-------------------------</a:t>
            </a:r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</a:p>
          <a:p>
            <a:pPr algn="l"/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                                                                             </a:t>
            </a:r>
            <a:r>
              <a:rPr lang="en-IN" sz="14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HCl</a:t>
            </a:r>
            <a:endParaRPr lang="en-IN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/>
            <a:endParaRPr lang="en-IN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algn="l"/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           R</a:t>
            </a:r>
            <a:r>
              <a:rPr lang="en-IN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R</a:t>
            </a:r>
            <a:r>
              <a:rPr lang="en-IN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            </a:t>
            </a:r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                                                         R</a:t>
            </a:r>
            <a:r>
              <a:rPr lang="en-IN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en-IN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R</a:t>
            </a:r>
            <a:r>
              <a:rPr lang="en-IN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2        </a:t>
            </a:r>
            <a:endParaRPr lang="en-IN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3026535" y="3387144"/>
            <a:ext cx="0" cy="3090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127419" y="3387144"/>
            <a:ext cx="0" cy="3090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2537141" y="3786389"/>
            <a:ext cx="489394" cy="553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27419" y="3786389"/>
            <a:ext cx="504423" cy="5537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7791718" y="3387144"/>
            <a:ext cx="1068947" cy="95303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7791717" y="3387144"/>
            <a:ext cx="978796" cy="10431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Flowchart: Process 15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182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buAutoNum type="arabicPeriod" startAt="4"/>
            </a:pP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Oxidising agents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a) Hydrous benzoyl peroxide b) Hydrogen peroxide.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Oxidizing agents acts as germicide and its activity depends on their ability to liberate oxygen in the host.</a:t>
            </a:r>
          </a:p>
          <a:p>
            <a:pPr algn="l"/>
            <a:endParaRPr lang="en-I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293" y="2859109"/>
            <a:ext cx="6400800" cy="320684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0764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sz="1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  Halogen containing compounds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: a) </a:t>
            </a:r>
            <a:r>
              <a:rPr lang="en-GB" sz="1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Iodine compounds 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: Povidone-iodine.</a:t>
            </a:r>
          </a:p>
          <a:p>
            <a:pPr algn="just"/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                                                           b) </a:t>
            </a:r>
            <a:r>
              <a:rPr lang="en-GB" sz="1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Chlorine containing compounds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900" dirty="0" err="1">
                <a:latin typeface="Times New Roman" pitchFamily="18" charset="0"/>
                <a:cs typeface="Times New Roman" pitchFamily="18" charset="0"/>
              </a:rPr>
              <a:t>Halazone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900" dirty="0" err="1">
                <a:latin typeface="Times New Roman" pitchFamily="18" charset="0"/>
                <a:cs typeface="Times New Roman" pitchFamily="18" charset="0"/>
              </a:rPr>
              <a:t>Chloroazodin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r>
              <a:rPr lang="en-GB" sz="19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Iodine compounds </a:t>
            </a: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: Povidone-iodine.</a:t>
            </a:r>
          </a:p>
          <a:p>
            <a:pPr algn="just">
              <a:buFont typeface="Wingdings" pitchFamily="2" charset="2"/>
              <a:buChar char="Ø"/>
            </a:pP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 It is a complex of iodine with polymeric compound (1-Vinyl-2-pyrolidinone).</a:t>
            </a:r>
          </a:p>
          <a:p>
            <a:pPr algn="just">
              <a:buFont typeface="Wingdings" pitchFamily="2" charset="2"/>
              <a:buChar char="Ø"/>
            </a:pP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 It is a Yellowish – brown amorphous powder, have slight characteristic odour.</a:t>
            </a:r>
          </a:p>
          <a:p>
            <a:pPr algn="just">
              <a:buFont typeface="Wingdings" pitchFamily="2" charset="2"/>
              <a:buChar char="Ø"/>
            </a:pPr>
            <a:r>
              <a:rPr lang="en-GB" sz="1900" dirty="0">
                <a:latin typeface="Times New Roman" pitchFamily="18" charset="0"/>
                <a:cs typeface="Times New Roman" pitchFamily="18" charset="0"/>
              </a:rPr>
              <a:t> It is soluble in water, alcohol but insoluble in chloroform, ether, hexane and acetone.</a:t>
            </a:r>
          </a:p>
          <a:p>
            <a:pPr algn="just"/>
            <a:r>
              <a:rPr lang="en-GB" sz="1900" b="1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GB" sz="1800" b="1" dirty="0">
                <a:latin typeface="Times New Roman" pitchFamily="18" charset="0"/>
                <a:cs typeface="Times New Roman" pitchFamily="18" charset="0"/>
              </a:rPr>
              <a:t>Use: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It kills both gram +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and gram –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bacteria, fungi, viruses, protozoa and yeast.</a:t>
            </a:r>
          </a:p>
          <a:p>
            <a:pPr algn="just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/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   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7" y="3168203"/>
            <a:ext cx="4031087" cy="188031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6932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810084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Chlorine containing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a)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Halazone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Chloroazodin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GB" sz="1600" b="1" dirty="0" err="1">
                <a:latin typeface="Times New Roman" pitchFamily="18" charset="0"/>
                <a:cs typeface="Times New Roman" pitchFamily="18" charset="0"/>
              </a:rPr>
              <a:t>Halazone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a white crystalline powder having chlorine like odour. It is slightly soluble in water.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 : It is used for disinfection of water in form of tablet.</a:t>
            </a:r>
          </a:p>
          <a:p>
            <a:pPr algn="just"/>
            <a:endParaRPr lang="en-IN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6" y="1584101"/>
            <a:ext cx="7134897" cy="4082603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7993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eriod" startAt="6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Cationic surfactants: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Benzalkonium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chloride, Cetyl pyridinium chloride,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Methylbenzethonium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chloride.</a:t>
            </a:r>
          </a:p>
          <a:p>
            <a:pPr algn="just">
              <a:buFont typeface="Wingdings" pitchFamily="2" charset="2"/>
              <a:buChar char="§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These are quaternary ammonium compounds. The surfactants exert a bacterial action against a broad spectrum of Gram +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and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gram –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bacteria.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411" y="2382591"/>
            <a:ext cx="6967471" cy="410485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0850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7"/>
            </a:pP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Dyes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a) Gentian violet </a:t>
            </a:r>
            <a:r>
              <a:rPr lang="en-GB" sz="1600">
                <a:latin typeface="Times New Roman" pitchFamily="18" charset="0"/>
                <a:cs typeface="Times New Roman" pitchFamily="18" charset="0"/>
              </a:rPr>
              <a:t>b) Methylene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blue.</a:t>
            </a:r>
          </a:p>
          <a:p>
            <a:pPr algn="just">
              <a:buFont typeface="Wingdings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Cationic dyes like Gentian violet and Methylene blue are  active against gram +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bacteria and fungi  but gram –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bacteria are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resistant.</a:t>
            </a:r>
          </a:p>
          <a:p>
            <a:pPr marL="342900" indent="-342900" algn="just">
              <a:buFont typeface="Arial" panose="020B0604020202020204" pitchFamily="34" charset="0"/>
              <a:buAutoNum type="alphaLcParenR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Gentian violet ( Crystal Violet):                                                 b)   Methylene blue: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Use: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Used as antiseptic                                                                 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Used as antiseptic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5" y="2318197"/>
            <a:ext cx="5125791" cy="2511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772" y="2318197"/>
            <a:ext cx="4584879" cy="2511380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5562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AutoNum type="arabicPeriod" startAt="8"/>
            </a:pP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Mercury compounds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Nitromersol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Thiomersol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Nitrofurazone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Nitrofurantoin 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Mercury &amp; its derivatives are used as antiseptic and disinfectant.</a:t>
            </a:r>
          </a:p>
          <a:p>
            <a:pPr algn="just">
              <a:buFont typeface="Wingdings" pitchFamily="2" charset="2"/>
              <a:buChar char="Ø"/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The antibacterial action of mercury compound is due to their reaction with sulfhydryl (-SH) groups in enzymes to form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covalent compounds  of the type  R-S-Hg-R’.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012" y="2202287"/>
            <a:ext cx="7405352" cy="4104906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39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16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Preservatives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 These are the substances added to various Pharmaceutical dosage forms and cosmetic preparations to prevent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                 microbial growth.</a:t>
            </a:r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Ideal properties of Preservatives: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It should be effective in low concentrations.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It should be effective against micro-organisms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It should be non-toxic and compatible with other constituents of the preparation.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It should be stable throughout the shelf life of preparations.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Classification:</a:t>
            </a:r>
          </a:p>
          <a:p>
            <a:pPr algn="just"/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a)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GB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benzoic acid derivatives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: Methyl paraben, Propyl paraben, Ethyl paraben, Butyl paraben.</a:t>
            </a: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      b)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Others: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Sodium benzoate, phenyl mercuric acetate, phenyl mercuric nitrate, </a:t>
            </a:r>
            <a:r>
              <a:rPr lang="en-GB" sz="1400" dirty="0" err="1">
                <a:latin typeface="Times New Roman" pitchFamily="18" charset="0"/>
                <a:cs typeface="Times New Roman" pitchFamily="18" charset="0"/>
              </a:rPr>
              <a:t>Chlorobutanol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, Benzyl alcohol.</a:t>
            </a:r>
            <a:endParaRPr lang="en-IN" sz="1400" dirty="0"/>
          </a:p>
          <a:p>
            <a:pPr algn="just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7236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17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Preservatives:   (Classification)</a:t>
            </a:r>
          </a:p>
          <a:p>
            <a:pPr algn="just"/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a)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GB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benzoic acid derivatives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: i) Methyl paraben, ii) Propyl paraben, iii) Ethyl paraben and iv)Butyl paraben.</a:t>
            </a: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GB" sz="14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) Methyl paraben :    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Uses: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used as antiseptic and preservative in various pharmaceutical preparations.</a:t>
            </a:r>
          </a:p>
          <a:p>
            <a:pPr algn="l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     It also used in cosmetic preparations containing vegetable and animal fats and oils that are susceptible to decomposition.    </a:t>
            </a: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2140" y="1815921"/>
            <a:ext cx="7096259" cy="3181082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817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18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Preservatives:   (Classification)</a:t>
            </a:r>
          </a:p>
          <a:p>
            <a:pPr algn="just"/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a)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GB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benzoic acid derivatives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: i) Methyl paraben, ii) Propyl paraben, iii) Ethyl paraben and iv)Butyl paraben.</a:t>
            </a: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          ii) Propyl paraben :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34" y="1918953"/>
            <a:ext cx="8126569" cy="4250028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4844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A60243DA-EF30-4066-83D9-4BA114AFAD2E}"/>
              </a:ext>
            </a:extLst>
          </p:cNvPr>
          <p:cNvSpPr txBox="1">
            <a:spLocks/>
          </p:cNvSpPr>
          <p:nvPr/>
        </p:nvSpPr>
        <p:spPr>
          <a:xfrm>
            <a:off x="4691270" y="6487451"/>
            <a:ext cx="2876339" cy="315911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IN" dirty="0">
                <a:solidFill>
                  <a:prstClr val="white">
                    <a:lumMod val="95000"/>
                  </a:prstClr>
                </a:solidFill>
                <a:latin typeface="Georgia" panose="02040502050405020303" pitchFamily="18" charset="0"/>
              </a:rPr>
              <a:t>© R </a:t>
            </a:r>
            <a:r>
              <a:rPr lang="en-IN" dirty="0" err="1">
                <a:solidFill>
                  <a:prstClr val="white">
                    <a:lumMod val="95000"/>
                  </a:prstClr>
                </a:solidFill>
                <a:latin typeface="Georgia" panose="02040502050405020303" pitchFamily="18" charset="0"/>
              </a:rPr>
              <a:t>R</a:t>
            </a:r>
            <a:r>
              <a:rPr lang="en-IN" dirty="0">
                <a:solidFill>
                  <a:prstClr val="white">
                    <a:lumMod val="95000"/>
                  </a:prstClr>
                </a:solidFill>
                <a:latin typeface="Georgia" panose="02040502050405020303" pitchFamily="18" charset="0"/>
              </a:rPr>
              <a:t> INSTITUTIONS , BANGALORE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19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Preservatives:   (Classification)</a:t>
            </a:r>
          </a:p>
          <a:p>
            <a:pPr algn="just"/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a) 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P-</a:t>
            </a:r>
            <a:r>
              <a:rPr lang="en-GB" sz="14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Hydroxy</a:t>
            </a:r>
            <a:r>
              <a:rPr lang="en-GB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benzoic acid derivatives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: i) Methyl paraben, ii) Propyl paraben, iii) Ethyl paraben and iv)Butyl paraben.</a:t>
            </a:r>
          </a:p>
          <a:p>
            <a:pPr algn="just"/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iii) Ethyl paraben :</a:t>
            </a: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Uses: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used as a preservative and food additives.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iv) Butyl paraben:</a:t>
            </a: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lphaLcParenR"/>
            </a:pP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      Uses: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used as a antifungal preservative in cosmetic preparations.</a:t>
            </a:r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27" y="1675113"/>
            <a:ext cx="6478073" cy="180218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628" y="4018208"/>
            <a:ext cx="5035640" cy="1777285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691269" y="6487450"/>
            <a:ext cx="2876339" cy="3159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65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20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Preservatives:   (Classification)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b)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Others: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Sodium benzoate, phenyl mercuric acetate, phenyl mercuric nitrate,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Chlorobutanol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Benzyl alcohol.</a:t>
            </a:r>
            <a:endParaRPr lang="en-IN" sz="1600" dirty="0"/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Sodium benzoate: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254" y="2421228"/>
            <a:ext cx="8783391" cy="360608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4767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21</a:t>
            </a:fld>
            <a:endParaRPr lang="en-IN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prstClr val="white"/>
              </a:solidFill>
            </a:endParaRPr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LOCAT ANTI-INFECTIVE AGENTS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901520"/>
            <a:ext cx="10811412" cy="5405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AutoNum type="arabicPeriod" startAt="9"/>
            </a:pP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Preservatives:   (Classification)</a:t>
            </a:r>
          </a:p>
          <a:p>
            <a:pPr algn="just"/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    b) </a:t>
            </a:r>
            <a:r>
              <a:rPr lang="en-GB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Others: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Sodium benzoate, phenyl mercuric acetate, phenyl mercuric nitrate,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Chlorobutanol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Benzyl alcohol.</a:t>
            </a:r>
            <a:endParaRPr lang="en-IN" sz="1600" dirty="0"/>
          </a:p>
          <a:p>
            <a:pPr algn="just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Phenyl mercuric nitrate :</a:t>
            </a: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         Phenyl mercuric acetate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endParaRPr lang="en-GB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994" y="1801092"/>
            <a:ext cx="6336406" cy="20754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994" y="4262907"/>
            <a:ext cx="6336406" cy="1867437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7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20-07-2020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/>
          </a:p>
          <a:p>
            <a:endParaRPr lang="en-IN" sz="1600" b="1" dirty="0"/>
          </a:p>
          <a:p>
            <a:endParaRPr lang="en-IN" sz="1600" b="1" dirty="0"/>
          </a:p>
          <a:p>
            <a:r>
              <a:rPr lang="en-IN" sz="1600" b="1" dirty="0"/>
              <a:t> </a:t>
            </a:r>
            <a:r>
              <a:rPr lang="en-IN" sz="4800" b="1" dirty="0">
                <a:latin typeface="Times New Roman" panose="02020603050405020304" pitchFamily="18" charset="0"/>
                <a:cs typeface="Times New Roman" pitchFamily="18" charset="0"/>
              </a:rPr>
              <a:t>THANK YOU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1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827</TotalTime>
  <Words>1504</Words>
  <Application>Microsoft Office PowerPoint</Application>
  <PresentationFormat>Widescreen</PresentationFormat>
  <Paragraphs>324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Georgia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141</cp:revision>
  <dcterms:created xsi:type="dcterms:W3CDTF">2020-07-13T05:58:17Z</dcterms:created>
  <dcterms:modified xsi:type="dcterms:W3CDTF">2024-09-09T12:32:32Z</dcterms:modified>
</cp:coreProperties>
</file>