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1"/>
    <p:sldMasterId id="2147483706" r:id="rId2"/>
    <p:sldMasterId id="2147483757" r:id="rId3"/>
  </p:sldMasterIdLst>
  <p:notesMasterIdLst>
    <p:notesMasterId r:id="rId50"/>
  </p:notesMasterIdLst>
  <p:handoutMasterIdLst>
    <p:handoutMasterId r:id="rId51"/>
  </p:handoutMasterIdLst>
  <p:sldIdLst>
    <p:sldId id="276" r:id="rId4"/>
    <p:sldId id="359" r:id="rId5"/>
    <p:sldId id="295" r:id="rId6"/>
    <p:sldId id="296" r:id="rId7"/>
    <p:sldId id="297" r:id="rId8"/>
    <p:sldId id="314" r:id="rId9"/>
    <p:sldId id="315" r:id="rId10"/>
    <p:sldId id="321" r:id="rId11"/>
    <p:sldId id="316" r:id="rId12"/>
    <p:sldId id="301" r:id="rId13"/>
    <p:sldId id="302" r:id="rId14"/>
    <p:sldId id="304" r:id="rId15"/>
    <p:sldId id="303" r:id="rId16"/>
    <p:sldId id="305" r:id="rId17"/>
    <p:sldId id="306" r:id="rId18"/>
    <p:sldId id="307" r:id="rId19"/>
    <p:sldId id="308" r:id="rId20"/>
    <p:sldId id="311" r:id="rId21"/>
    <p:sldId id="312" r:id="rId22"/>
    <p:sldId id="319" r:id="rId23"/>
    <p:sldId id="320" r:id="rId24"/>
    <p:sldId id="322" r:id="rId25"/>
    <p:sldId id="326" r:id="rId26"/>
    <p:sldId id="327" r:id="rId27"/>
    <p:sldId id="330" r:id="rId28"/>
    <p:sldId id="328" r:id="rId29"/>
    <p:sldId id="361" r:id="rId30"/>
    <p:sldId id="333" r:id="rId31"/>
    <p:sldId id="334" r:id="rId32"/>
    <p:sldId id="335" r:id="rId33"/>
    <p:sldId id="336" r:id="rId34"/>
    <p:sldId id="348" r:id="rId35"/>
    <p:sldId id="353" r:id="rId36"/>
    <p:sldId id="347" r:id="rId37"/>
    <p:sldId id="354" r:id="rId38"/>
    <p:sldId id="355" r:id="rId39"/>
    <p:sldId id="339" r:id="rId40"/>
    <p:sldId id="340" r:id="rId41"/>
    <p:sldId id="341" r:id="rId42"/>
    <p:sldId id="352" r:id="rId43"/>
    <p:sldId id="345" r:id="rId44"/>
    <p:sldId id="346" r:id="rId45"/>
    <p:sldId id="357" r:id="rId46"/>
    <p:sldId id="362" r:id="rId47"/>
    <p:sldId id="364" r:id="rId48"/>
    <p:sldId id="365" r:id="rId49"/>
  </p:sldIdLst>
  <p:sldSz cx="12192000" cy="6858000"/>
  <p:notesSz cx="6858000" cy="9144000"/>
  <p:custDataLst>
    <p:tags r:id="rId5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99"/>
    <a:srgbClr val="FFCCCC"/>
    <a:srgbClr val="336699"/>
    <a:srgbClr val="008080"/>
    <a:srgbClr val="009999"/>
    <a:srgbClr val="FF9966"/>
    <a:srgbClr val="99FF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8" autoAdjust="0"/>
    <p:restoredTop sz="92185" autoAdjust="0"/>
  </p:normalViewPr>
  <p:slideViewPr>
    <p:cSldViewPr>
      <p:cViewPr varScale="1">
        <p:scale>
          <a:sx n="74" d="100"/>
          <a:sy n="74" d="100"/>
        </p:scale>
        <p:origin x="55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5" d="100"/>
          <a:sy n="85" d="100"/>
        </p:scale>
        <p:origin x="-1188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A8803E66-2AD4-4DB0-AA33-D912253CDFBE}" type="datetime1">
              <a:rPr lang="en-US" smtClean="0"/>
              <a:t>9/13/2024</a:t>
            </a:fld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E5FF9AFE-65A9-479A-8985-8521069E67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778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1277E251-42FC-4689-B61F-4CD004B8867E}" type="datetime1">
              <a:rPr lang="en-US" smtClean="0"/>
              <a:t>9/13/2024</a:t>
            </a:fld>
            <a:endParaRPr 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864DC133-14DD-4493-B80B-ADB5A073AF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062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5C09907-6D6C-4BE6-9042-FBFA85CF9366}" type="datetime1">
              <a:rPr lang="en-US" sz="1200" smtClean="0">
                <a:latin typeface="Times New Roman" pitchFamily="18" charset="0"/>
              </a:rPr>
              <a:t>9/13/2024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8195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187E3FF-3DD6-4793-A11B-2D879FBD0080}" type="slidenum">
              <a:rPr lang="en-US" sz="1200">
                <a:latin typeface="Times New Roman" pitchFamily="18" charset="0"/>
              </a:rPr>
              <a:pPr/>
              <a:t>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819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197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Chemical Ionization: What It Is and How It Works.</a:t>
            </a:r>
          </a:p>
        </p:txBody>
      </p:sp>
    </p:spTree>
    <p:extLst>
      <p:ext uri="{BB962C8B-B14F-4D97-AF65-F5344CB8AC3E}">
        <p14:creationId xmlns:p14="http://schemas.microsoft.com/office/powerpoint/2010/main" val="917287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45B009-0914-4FF5-AF8E-965B61BB9E96}" type="slidenum">
              <a:rPr lang="ar-SA"/>
              <a:pPr/>
              <a:t>2</a:t>
            </a:fld>
            <a:endParaRPr lang="en-US"/>
          </a:p>
        </p:txBody>
      </p:sp>
      <p:sp>
        <p:nvSpPr>
          <p:cNvPr id="43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04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73F6875-885E-487F-B96F-1E825D5AB3A1}" type="datetime1">
              <a:rPr lang="en-US" sz="1200" smtClean="0">
                <a:latin typeface="Times New Roman" pitchFamily="18" charset="0"/>
              </a:rPr>
              <a:t>9/13/2024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9219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6B7D1D-B0C5-4C90-9158-74EDF1190ACD}" type="slidenum">
              <a:rPr lang="en-US" sz="1200">
                <a:latin typeface="Times New Roman" pitchFamily="18" charset="0"/>
              </a:rPr>
              <a:pPr/>
              <a:t>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92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This presentation introduces the concept of chemical ionization for the formation of positive ion spectra in GC/MS.</a:t>
            </a:r>
          </a:p>
          <a:p>
            <a:endParaRPr lang="en-US" smtClean="0"/>
          </a:p>
          <a:p>
            <a:r>
              <a:rPr lang="en-US" smtClean="0"/>
              <a:t>Chemical Ionization is an alternative to Electron Ionization.</a:t>
            </a:r>
          </a:p>
          <a:p>
            <a:endParaRPr lang="en-US" smtClean="0"/>
          </a:p>
          <a:p>
            <a:r>
              <a:rPr lang="en-US" smtClean="0"/>
              <a:t>This presentation explains the CI process and briefly introduces some of its uses.</a:t>
            </a:r>
          </a:p>
        </p:txBody>
      </p:sp>
    </p:spTree>
    <p:extLst>
      <p:ext uri="{BB962C8B-B14F-4D97-AF65-F5344CB8AC3E}">
        <p14:creationId xmlns:p14="http://schemas.microsoft.com/office/powerpoint/2010/main" val="2783901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DF295E-0209-4F49-8626-BEB9F8354984}" type="datetime1">
              <a:rPr lang="en-US" smtClean="0"/>
              <a:t>9/13/2024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4DC133-14DD-4493-B80B-ADB5A073AFD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933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822F12-27F7-4536-9D81-C103BE737BF5}" type="slidenum">
              <a:rPr lang="ar-SA"/>
              <a:pPr/>
              <a:t>18</a:t>
            </a:fld>
            <a:endParaRPr lang="en-US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573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3016250"/>
            <a:ext cx="6118225" cy="34417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3365500" y="8496300"/>
            <a:ext cx="2540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/>
          <a:p>
            <a:pPr eaLnBrk="0" hangingPunct="0"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latin typeface="Arial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13423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00FCB3-0D76-42B2-AF83-F7DF161A4579}" type="slidenum">
              <a:rPr lang="ar-SA"/>
              <a:pPr/>
              <a:t>19</a:t>
            </a:fld>
            <a:endParaRPr lang="en-US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593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3016250"/>
            <a:ext cx="6118225" cy="34417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3365500" y="8496300"/>
            <a:ext cx="2540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9050" tIns="26988" rIns="19050" bIns="26988"/>
          <a:lstStyle/>
          <a:p>
            <a:pPr eaLnBrk="0" hangingPunct="0">
              <a:lnSpc>
                <a:spcPts val="2100"/>
              </a:lnSpc>
            </a:pPr>
            <a:r>
              <a:rPr lang="en-US" sz="1800">
                <a:solidFill>
                  <a:srgbClr val="000000"/>
                </a:solidFill>
                <a:latin typeface="Arial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936357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0769600" y="933451"/>
            <a:ext cx="13208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800" b="1">
                <a:solidFill>
                  <a:schemeClr val="bg1"/>
                </a:solidFill>
              </a:rPr>
              <a:t>CONFIDENTIAL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267" y="1873251"/>
            <a:ext cx="2065867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38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3352800"/>
            <a:ext cx="12192000" cy="1752600"/>
          </a:xfrm>
        </p:spPr>
        <p:txBody>
          <a:bodyPr/>
          <a:lstStyle>
            <a:lvl1pPr marL="0" indent="0" algn="ctr">
              <a:defRPr sz="32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5100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DF7D6-FFF1-44BB-81BD-342468B6E7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311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564A1-B91F-4FE7-9783-907FD14601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76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04A7D-B987-4262-8EF0-C26959AF6B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94708-4FEF-4B5A-8F30-AF30587BCE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7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999B6-37F4-4774-8FA2-4538FED6B0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07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84439-450A-4CA7-9FF0-92722C98D4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529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65500-0EFA-48E4-A265-5268A70A28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25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56DE5-35DB-40FA-8B7D-6F86B5DA37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22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16E86F-95CA-44C8-9F68-A295899A9E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14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152400"/>
            <a:ext cx="25908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52400"/>
            <a:ext cx="75692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9F9F8B-5F72-4F4E-A788-4F5829A79B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908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white">
          <a:xfrm>
            <a:off x="11988800" y="3175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194734" y="6391276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1" name="Straight Connector 6"/>
          <p:cNvSpPr>
            <a:spLocks noChangeShapeType="1"/>
          </p:cNvSpPr>
          <p:nvPr/>
        </p:nvSpPr>
        <p:spPr bwMode="auto">
          <a:xfrm>
            <a:off x="207434" y="2419350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203200" y="152400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689600" y="211455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816600" y="2209800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8689"/>
            <a:ext cx="6096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BEF8958-C109-4A21-84A5-4691EC609AB3}" type="slidenum">
              <a:rPr lang="en-US">
                <a:solidFill>
                  <a:srgbClr val="B32C16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527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6600" y="1027114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39E8D-5B81-4D4B-A153-75E106005CD6}" type="slidenum">
              <a:rPr lang="en-US">
                <a:solidFill>
                  <a:srgbClr val="B32C16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040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133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207434" y="142875"/>
            <a:ext cx="11777133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94734" y="6391276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203200" y="152400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3" name="Oval 9"/>
          <p:cNvSpPr/>
          <p:nvPr/>
        </p:nvSpPr>
        <p:spPr>
          <a:xfrm>
            <a:off x="5689600" y="211455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0"/>
          <p:cNvSpPr/>
          <p:nvPr/>
        </p:nvSpPr>
        <p:spPr>
          <a:xfrm>
            <a:off x="5816600" y="2209800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8689"/>
            <a:ext cx="6096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C1EC321-0641-44AE-A6DF-45094B449269}" type="slidenum">
              <a:rPr lang="en-US">
                <a:solidFill>
                  <a:srgbClr val="B32C16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8968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/>
          <p:cNvSpPr>
            <a:spLocks noChangeShapeType="1"/>
          </p:cNvSpPr>
          <p:nvPr/>
        </p:nvSpPr>
        <p:spPr bwMode="auto">
          <a:xfrm flipV="1">
            <a:off x="6083301" y="1576388"/>
            <a:ext cx="12700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1" y="6410326"/>
            <a:ext cx="405976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E99DD-B58B-4B3B-B7F8-6E0EE78775A1}" type="slidenum">
              <a:rPr lang="en-US">
                <a:solidFill>
                  <a:srgbClr val="B32C16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6057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9"/>
          <p:cNvSpPr>
            <a:spLocks noChangeShapeType="1"/>
          </p:cNvSpPr>
          <p:nvPr/>
        </p:nvSpPr>
        <p:spPr bwMode="auto">
          <a:xfrm flipV="1">
            <a:off x="6096000" y="2200276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1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Rectangle 10"/>
          <p:cNvSpPr/>
          <p:nvPr/>
        </p:nvSpPr>
        <p:spPr>
          <a:xfrm>
            <a:off x="203200" y="1371600"/>
            <a:ext cx="11777133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734" y="6391275"/>
            <a:ext cx="11777133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4" name="Straight Connector 14"/>
          <p:cNvSpPr>
            <a:spLocks noChangeShapeType="1"/>
          </p:cNvSpPr>
          <p:nvPr/>
        </p:nvSpPr>
        <p:spPr bwMode="auto">
          <a:xfrm>
            <a:off x="203200" y="1279525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6" name="Oval 24"/>
          <p:cNvSpPr/>
          <p:nvPr/>
        </p:nvSpPr>
        <p:spPr>
          <a:xfrm>
            <a:off x="5689600" y="955675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7" name="Oval 26"/>
          <p:cNvSpPr/>
          <p:nvPr/>
        </p:nvSpPr>
        <p:spPr>
          <a:xfrm>
            <a:off x="5816600" y="1050925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10326"/>
            <a:ext cx="4775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989"/>
            <a:ext cx="609600" cy="4413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2638BD2D-2BEE-436E-9FBF-51F67E00C282}" type="slidenum">
              <a:rPr lang="en-US">
                <a:solidFill>
                  <a:srgbClr val="B32C16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4825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639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9820C-72A2-4329-938C-8A5FE35F7594}" type="slidenum">
              <a:rPr lang="en-US">
                <a:solidFill>
                  <a:srgbClr val="B32C16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2582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white">
          <a:xfrm>
            <a:off x="0" y="1"/>
            <a:ext cx="12192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94734" y="6391276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03200" y="158750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1"/>
            <a:ext cx="812800" cy="4413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4136A0C-863E-4178-B089-BA575B69B8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7027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203200" y="152400"/>
            <a:ext cx="11777133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white">
          <a:xfrm>
            <a:off x="0" y="1"/>
            <a:ext cx="12192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203200" y="152400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3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0"/>
          <p:cNvSpPr/>
          <p:nvPr/>
        </p:nvSpPr>
        <p:spPr>
          <a:xfrm>
            <a:off x="1854200" y="323850"/>
            <a:ext cx="5588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198967" y="6388101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7CA4015-5F02-4EEA-AADB-CF143F8C7C4F}" type="slidenum">
              <a:rPr lang="en-US">
                <a:solidFill>
                  <a:srgbClr val="B32C16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02168" y="6410326"/>
            <a:ext cx="4510617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089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203200" y="152401"/>
            <a:ext cx="11777133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3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2"/>
          <p:cNvSpPr/>
          <p:nvPr/>
        </p:nvSpPr>
        <p:spPr>
          <a:xfrm>
            <a:off x="1854200" y="323850"/>
            <a:ext cx="5588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5" name="Rectangle 21"/>
          <p:cNvSpPr>
            <a:spLocks noChangeArrowheads="1"/>
          </p:cNvSpPr>
          <p:nvPr/>
        </p:nvSpPr>
        <p:spPr bwMode="auto">
          <a:xfrm>
            <a:off x="198967" y="6388101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3CEC7-58C4-4661-B020-70A94B8BFA34}" type="slidenum">
              <a:rPr lang="en-US">
                <a:solidFill>
                  <a:srgbClr val="B32C16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7717367" y="6405564"/>
            <a:ext cx="405976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02168" y="6410326"/>
            <a:ext cx="477943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003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5DF86-A5F6-4FE3-B140-D11F9FC808E3}" type="slidenum">
              <a:rPr lang="en-US">
                <a:solidFill>
                  <a:srgbClr val="B32C16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183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white">
          <a:xfrm>
            <a:off x="0" y="1"/>
            <a:ext cx="12192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94734" y="6391276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traight Connector 12"/>
          <p:cNvSpPr>
            <a:spLocks noChangeShapeType="1"/>
          </p:cNvSpPr>
          <p:nvPr/>
        </p:nvSpPr>
        <p:spPr bwMode="auto">
          <a:xfrm rot="5400000">
            <a:off x="6402388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1" name="Oval 13"/>
          <p:cNvSpPr/>
          <p:nvPr/>
        </p:nvSpPr>
        <p:spPr>
          <a:xfrm>
            <a:off x="9118600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Oval 14"/>
          <p:cNvSpPr/>
          <p:nvPr/>
        </p:nvSpPr>
        <p:spPr>
          <a:xfrm>
            <a:off x="9245600" y="3021013"/>
            <a:ext cx="560917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220200" y="3009901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A3C02-2DF1-4C5F-948B-AA3AB7C3B3C2}" type="slidenum">
              <a:rPr lang="en-US">
                <a:solidFill>
                  <a:srgbClr val="B32C16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653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F00775-B426-4AF6-A85A-28CD2AA0487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9544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65AE2-A6B7-4E6E-9406-289659689E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754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11A20F-AB86-48D2-A5C4-590C678732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5892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8A9164-95CE-46C2-9C2E-FC151A75BD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502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0991A7-E3F3-4933-9147-F928ECBCD3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95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F06B9C-824B-4076-BB52-FBB31EF331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6342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AE7AD3-0ABD-49FD-9DD0-30D3B51F639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817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E88374-56AE-49E0-A1F1-A8F14A5A708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125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745507-F569-4518-9849-6F2B43351F4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646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006932-F858-4CCB-ABA5-1FE4F82ACD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5417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67DBF8-659E-4B61-A2EB-1E0FD8CABD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938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3352800"/>
            <a:ext cx="12192000" cy="1752600"/>
          </a:xfrm>
        </p:spPr>
        <p:txBody>
          <a:bodyPr/>
          <a:lstStyle>
            <a:lvl1pPr marL="0" indent="0" algn="ctr">
              <a:defRPr sz="32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25664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52400"/>
            <a:ext cx="9245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143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1441FA80-5684-4B48-852A-5E56AD8E2C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10769600" y="933451"/>
            <a:ext cx="13208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800" b="1">
                <a:solidFill>
                  <a:schemeClr val="bg1"/>
                </a:solidFill>
              </a:rPr>
              <a:t>CONFIDENTIAL</a:t>
            </a:r>
          </a:p>
        </p:txBody>
      </p:sp>
      <p:sp>
        <p:nvSpPr>
          <p:cNvPr id="2" name="TextBox 1"/>
          <p:cNvSpPr txBox="1"/>
          <p:nvPr userDrawn="1"/>
        </p:nvSpPr>
        <p:spPr>
          <a:xfrm rot="19546540">
            <a:off x="1891317" y="3279946"/>
            <a:ext cx="8648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RESEARCH DOCTOR PHARMA</a:t>
            </a:r>
            <a:endParaRPr lang="en-US" sz="4400" b="1" dirty="0">
              <a:solidFill>
                <a:schemeClr val="bg2">
                  <a:lumMod val="40000"/>
                  <a:lumOff val="60000"/>
                </a:schemeClr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8686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86868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86868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86868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86868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686868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686868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686868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686868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D18D00"/>
        </a:buClr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18D00"/>
        </a:buClr>
        <a:buFont typeface="Times" charset="0"/>
        <a:buChar char="•"/>
        <a:defRPr sz="2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18D00"/>
        </a:buClr>
        <a:buChar char="–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18D00"/>
        </a:buClr>
        <a:buFont typeface="Times" charset="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18D00"/>
        </a:buClr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18D00"/>
        </a:buClr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18D00"/>
        </a:buClr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18D00"/>
        </a:buClr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18D00"/>
        </a:buClr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8967" y="6388101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1" y="6405564"/>
            <a:ext cx="4059767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326"/>
            <a:ext cx="47752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350"/>
            <a:ext cx="11777133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689600" y="955675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816600" y="1050925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39814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smtClean="0">
                <a:solidFill>
                  <a:schemeClr val="accent3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008721-CA3B-4245-BA71-22FB25FD6F2C}" type="slidenum">
              <a:rPr lang="en-US">
                <a:solidFill>
                  <a:srgbClr val="B32C16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32C16">
                  <a:shade val="75000"/>
                </a:srgbClr>
              </a:solidFill>
            </a:endParaRPr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402167" y="228601"/>
            <a:ext cx="113792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02167" y="1524000"/>
            <a:ext cx="113792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8258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rgbClr val="9D251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rgbClr val="9D2512"/>
          </a:solidFill>
          <a:latin typeface="Georgi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rgbClr val="9D2512"/>
          </a:solidFill>
          <a:latin typeface="Georgi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rgbClr val="9D2512"/>
          </a:solidFill>
          <a:latin typeface="Georgi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rgbClr val="9D2512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9D2512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9D2512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9D2512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9D2512"/>
          </a:solidFill>
          <a:latin typeface="Georgia" pitchFamily="18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ct val="20000"/>
        </a:spcBef>
        <a:spcAft>
          <a:spcPct val="0"/>
        </a:spcAft>
        <a:buClr>
          <a:srgbClr val="B32C16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ct val="20000"/>
        </a:spcBef>
        <a:spcAft>
          <a:spcPct val="0"/>
        </a:spcAft>
        <a:buClr>
          <a:srgbClr val="F5CD2D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rgbClr val="AEBAD5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441FA80-5684-4B48-852A-5E56AD8E2C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98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447800"/>
            <a:ext cx="7772400" cy="1752600"/>
          </a:xfr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IONIZATION TECHNIQUES IN MASS SPECTROSCOPY</a:t>
            </a:r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ChangeArrowheads="1"/>
          </p:cNvSpPr>
          <p:nvPr/>
        </p:nvSpPr>
        <p:spPr bwMode="auto">
          <a:xfrm>
            <a:off x="2057400" y="2667000"/>
            <a:ext cx="7924800" cy="2971800"/>
          </a:xfrm>
          <a:prstGeom prst="rect">
            <a:avLst/>
          </a:prstGeom>
          <a:solidFill>
            <a:srgbClr val="0099FF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4979" name="Rectangle 3"/>
          <p:cNvSpPr>
            <a:spLocks noChangeArrowheads="1"/>
          </p:cNvSpPr>
          <p:nvPr/>
        </p:nvSpPr>
        <p:spPr bwMode="auto">
          <a:xfrm>
            <a:off x="2098675" y="1987550"/>
            <a:ext cx="788228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99"/>
                </a:solidFill>
              </a:rPr>
              <a:t>Illustration of the basic components of a mass spectrometry system.</a:t>
            </a:r>
          </a:p>
        </p:txBody>
      </p:sp>
      <p:sp>
        <p:nvSpPr>
          <p:cNvPr id="254980" name="Rectangle 4"/>
          <p:cNvSpPr>
            <a:spLocks noChangeArrowheads="1"/>
          </p:cNvSpPr>
          <p:nvPr/>
        </p:nvSpPr>
        <p:spPr bwMode="auto">
          <a:xfrm>
            <a:off x="2514600" y="4038600"/>
            <a:ext cx="533400" cy="381000"/>
          </a:xfrm>
          <a:prstGeom prst="rect">
            <a:avLst/>
          </a:prstGeom>
          <a:solidFill>
            <a:srgbClr val="CECED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4981" name="Line 5"/>
          <p:cNvSpPr>
            <a:spLocks noChangeShapeType="1"/>
          </p:cNvSpPr>
          <p:nvPr/>
        </p:nvSpPr>
        <p:spPr bwMode="auto">
          <a:xfrm>
            <a:off x="3048000" y="4235450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4982" name="Rectangle 6"/>
          <p:cNvSpPr>
            <a:spLocks noChangeArrowheads="1"/>
          </p:cNvSpPr>
          <p:nvPr/>
        </p:nvSpPr>
        <p:spPr bwMode="auto">
          <a:xfrm>
            <a:off x="3733800" y="3886200"/>
            <a:ext cx="457200" cy="685800"/>
          </a:xfrm>
          <a:prstGeom prst="rect">
            <a:avLst/>
          </a:prstGeom>
          <a:solidFill>
            <a:srgbClr val="000099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4983" name="Line 7"/>
          <p:cNvSpPr>
            <a:spLocks noChangeShapeType="1"/>
          </p:cNvSpPr>
          <p:nvPr/>
        </p:nvSpPr>
        <p:spPr bwMode="auto">
          <a:xfrm>
            <a:off x="4724400" y="3962400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4984" name="Line 8"/>
          <p:cNvSpPr>
            <a:spLocks noChangeShapeType="1"/>
          </p:cNvSpPr>
          <p:nvPr/>
        </p:nvSpPr>
        <p:spPr bwMode="auto">
          <a:xfrm>
            <a:off x="4724400" y="4191000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4985" name="Line 9"/>
          <p:cNvSpPr>
            <a:spLocks noChangeShapeType="1"/>
          </p:cNvSpPr>
          <p:nvPr/>
        </p:nvSpPr>
        <p:spPr bwMode="auto">
          <a:xfrm>
            <a:off x="4724400" y="4419600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4986" name="Rectangle 10"/>
          <p:cNvSpPr>
            <a:spLocks noChangeArrowheads="1"/>
          </p:cNvSpPr>
          <p:nvPr/>
        </p:nvSpPr>
        <p:spPr bwMode="auto">
          <a:xfrm>
            <a:off x="5638800" y="3930650"/>
            <a:ext cx="762000" cy="5334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54987" name="Line 11"/>
          <p:cNvSpPr>
            <a:spLocks noChangeShapeType="1"/>
          </p:cNvSpPr>
          <p:nvPr/>
        </p:nvSpPr>
        <p:spPr bwMode="auto">
          <a:xfrm>
            <a:off x="6858000" y="4235450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4988" name="Rectangle 12"/>
          <p:cNvSpPr>
            <a:spLocks noChangeArrowheads="1"/>
          </p:cNvSpPr>
          <p:nvPr/>
        </p:nvSpPr>
        <p:spPr bwMode="auto">
          <a:xfrm>
            <a:off x="7696200" y="4083050"/>
            <a:ext cx="381000" cy="304800"/>
          </a:xfrm>
          <a:prstGeom prst="rect">
            <a:avLst/>
          </a:prstGeom>
          <a:solidFill>
            <a:srgbClr val="008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4989" name="Rectangle 13"/>
          <p:cNvSpPr>
            <a:spLocks noChangeArrowheads="1"/>
          </p:cNvSpPr>
          <p:nvPr/>
        </p:nvSpPr>
        <p:spPr bwMode="auto">
          <a:xfrm>
            <a:off x="8839200" y="4038600"/>
            <a:ext cx="609600" cy="381000"/>
          </a:xfrm>
          <a:prstGeom prst="rect">
            <a:avLst/>
          </a:prstGeom>
          <a:solidFill>
            <a:srgbClr val="FF9933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4990" name="Line 14"/>
          <p:cNvSpPr>
            <a:spLocks noChangeShapeType="1"/>
          </p:cNvSpPr>
          <p:nvPr/>
        </p:nvSpPr>
        <p:spPr bwMode="auto">
          <a:xfrm>
            <a:off x="8077200" y="423545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4991" name="Text Box 15"/>
          <p:cNvSpPr txBox="1">
            <a:spLocks noChangeArrowheads="1"/>
          </p:cNvSpPr>
          <p:nvPr/>
        </p:nvSpPr>
        <p:spPr bwMode="auto">
          <a:xfrm>
            <a:off x="3429000" y="3168650"/>
            <a:ext cx="1162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>
                <a:latin typeface="Arial" pitchFamily="34" charset="0"/>
              </a:rPr>
              <a:t>Ionization</a:t>
            </a:r>
          </a:p>
          <a:p>
            <a:pPr algn="ctr"/>
            <a:r>
              <a:rPr lang="en-US" sz="1800">
                <a:latin typeface="Arial" pitchFamily="34" charset="0"/>
              </a:rPr>
              <a:t>Source</a:t>
            </a:r>
          </a:p>
        </p:txBody>
      </p:sp>
      <p:sp>
        <p:nvSpPr>
          <p:cNvPr id="254992" name="Text Box 16"/>
          <p:cNvSpPr txBox="1">
            <a:spLocks noChangeArrowheads="1"/>
          </p:cNvSpPr>
          <p:nvPr/>
        </p:nvSpPr>
        <p:spPr bwMode="auto">
          <a:xfrm>
            <a:off x="5556250" y="3168650"/>
            <a:ext cx="1073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>
                <a:latin typeface="Arial" pitchFamily="34" charset="0"/>
              </a:rPr>
              <a:t>Mass</a:t>
            </a:r>
          </a:p>
          <a:p>
            <a:pPr algn="ctr"/>
            <a:r>
              <a:rPr lang="en-US" sz="1800">
                <a:latin typeface="Arial" pitchFamily="34" charset="0"/>
              </a:rPr>
              <a:t>Analzyer</a:t>
            </a:r>
          </a:p>
        </p:txBody>
      </p:sp>
      <p:sp>
        <p:nvSpPr>
          <p:cNvPr id="254993" name="Text Box 17"/>
          <p:cNvSpPr txBox="1">
            <a:spLocks noChangeArrowheads="1"/>
          </p:cNvSpPr>
          <p:nvPr/>
        </p:nvSpPr>
        <p:spPr bwMode="auto">
          <a:xfrm>
            <a:off x="7391400" y="3321051"/>
            <a:ext cx="1047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>
                <a:latin typeface="Arial" pitchFamily="34" charset="0"/>
              </a:rPr>
              <a:t>Detector</a:t>
            </a:r>
          </a:p>
        </p:txBody>
      </p:sp>
      <p:sp>
        <p:nvSpPr>
          <p:cNvPr id="254994" name="Text Box 18"/>
          <p:cNvSpPr txBox="1">
            <a:spLocks noChangeArrowheads="1"/>
          </p:cNvSpPr>
          <p:nvPr/>
        </p:nvSpPr>
        <p:spPr bwMode="auto">
          <a:xfrm>
            <a:off x="2438400" y="4540251"/>
            <a:ext cx="615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latin typeface="Arial" pitchFamily="34" charset="0"/>
              </a:rPr>
              <a:t>Inlet</a:t>
            </a:r>
          </a:p>
        </p:txBody>
      </p:sp>
      <p:sp>
        <p:nvSpPr>
          <p:cNvPr id="254995" name="Text Box 19"/>
          <p:cNvSpPr txBox="1">
            <a:spLocks noChangeArrowheads="1"/>
          </p:cNvSpPr>
          <p:nvPr/>
        </p:nvSpPr>
        <p:spPr bwMode="auto">
          <a:xfrm>
            <a:off x="4464050" y="4648200"/>
            <a:ext cx="793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400" b="1">
                <a:latin typeface="Arial" pitchFamily="34" charset="0"/>
              </a:rPr>
              <a:t>all ions</a:t>
            </a:r>
          </a:p>
        </p:txBody>
      </p:sp>
      <p:sp>
        <p:nvSpPr>
          <p:cNvPr id="254996" name="Text Box 20"/>
          <p:cNvSpPr txBox="1">
            <a:spLocks noChangeArrowheads="1"/>
          </p:cNvSpPr>
          <p:nvPr/>
        </p:nvSpPr>
        <p:spPr bwMode="auto">
          <a:xfrm>
            <a:off x="6549486" y="4464050"/>
            <a:ext cx="8996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400" b="1">
                <a:latin typeface="Arial" pitchFamily="34" charset="0"/>
              </a:rPr>
              <a:t>selected</a:t>
            </a:r>
          </a:p>
          <a:p>
            <a:pPr algn="ctr"/>
            <a:r>
              <a:rPr lang="en-US" sz="1400" b="1">
                <a:latin typeface="Arial" pitchFamily="34" charset="0"/>
              </a:rPr>
              <a:t>ions</a:t>
            </a:r>
          </a:p>
        </p:txBody>
      </p:sp>
      <p:sp>
        <p:nvSpPr>
          <p:cNvPr id="254997" name="Text Box 21"/>
          <p:cNvSpPr txBox="1">
            <a:spLocks noChangeArrowheads="1"/>
          </p:cNvSpPr>
          <p:nvPr/>
        </p:nvSpPr>
        <p:spPr bwMode="auto">
          <a:xfrm>
            <a:off x="8655050" y="4464050"/>
            <a:ext cx="946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>
                <a:latin typeface="Arial" pitchFamily="34" charset="0"/>
              </a:rPr>
              <a:t>Data</a:t>
            </a:r>
          </a:p>
          <a:p>
            <a:pPr algn="ctr"/>
            <a:r>
              <a:rPr lang="en-US" sz="1800">
                <a:latin typeface="Arial" pitchFamily="34" charset="0"/>
              </a:rPr>
              <a:t>System</a:t>
            </a:r>
          </a:p>
        </p:txBody>
      </p:sp>
      <p:sp>
        <p:nvSpPr>
          <p:cNvPr id="254998" name="Rectangle 22"/>
          <p:cNvSpPr>
            <a:spLocks noChangeArrowheads="1"/>
          </p:cNvSpPr>
          <p:nvPr/>
        </p:nvSpPr>
        <p:spPr bwMode="auto">
          <a:xfrm>
            <a:off x="1676400" y="152400"/>
            <a:ext cx="8839200" cy="1295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b="1" dirty="0">
                <a:solidFill>
                  <a:schemeClr val="bg1"/>
                </a:solidFill>
              </a:rPr>
              <a:t>Diagram of a simple mass spectrometer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AE7AD3-0ABD-49FD-9DD0-30D3B51F639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2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41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dirty="0" smtClean="0"/>
              <a:t>OVERVIEW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1676401"/>
            <a:ext cx="7772400" cy="4386263"/>
          </a:xfrm>
        </p:spPr>
        <p:txBody>
          <a:bodyPr/>
          <a:lstStyle/>
          <a:p>
            <a:pPr eaLnBrk="1" hangingPunct="1"/>
            <a:endParaRPr lang="en-US" dirty="0" smtClean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653" y="826477"/>
            <a:ext cx="91440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65AE2-A6B7-4E6E-9406-289659689EB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400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IONIZATION</a:t>
            </a:r>
            <a:endParaRPr lang="en-IN" sz="3400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151206"/>
            <a:ext cx="8915400" cy="5564944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200" b="1" dirty="0"/>
              <a:t>ION SOURCE:</a:t>
            </a:r>
          </a:p>
          <a:p>
            <a:pPr marL="0" indent="0">
              <a:spcBef>
                <a:spcPct val="50000"/>
              </a:spcBef>
            </a:pPr>
            <a:r>
              <a:rPr lang="en-US" sz="2200" dirty="0">
                <a:latin typeface="Tahoma" pitchFamily="34" charset="0"/>
              </a:rPr>
              <a:t>	Liquids </a:t>
            </a:r>
            <a:r>
              <a:rPr lang="en-US" sz="2200" dirty="0">
                <a:latin typeface="Tahoma" pitchFamily="34" charset="0"/>
              </a:rPr>
              <a:t>and solids are first converted </a:t>
            </a:r>
            <a:r>
              <a:rPr lang="en-US" sz="2200" dirty="0">
                <a:latin typeface="Tahoma" pitchFamily="34" charset="0"/>
              </a:rPr>
              <a:t>into gases. From </a:t>
            </a:r>
            <a:r>
              <a:rPr lang="en-US" sz="2200" dirty="0">
                <a:latin typeface="Tahoma" pitchFamily="34" charset="0"/>
              </a:rPr>
              <a:t>the </a:t>
            </a:r>
            <a:r>
              <a:rPr lang="en-US" sz="2200" dirty="0">
                <a:latin typeface="Tahoma" pitchFamily="34" charset="0"/>
              </a:rPr>
              <a:t>    gaseous </a:t>
            </a:r>
            <a:r>
              <a:rPr lang="en-US" sz="2200" dirty="0">
                <a:latin typeface="Tahoma" pitchFamily="34" charset="0"/>
              </a:rPr>
              <a:t>sample, </a:t>
            </a:r>
            <a:r>
              <a:rPr lang="en-US" sz="2200" dirty="0">
                <a:latin typeface="Tahoma" pitchFamily="34" charset="0"/>
              </a:rPr>
              <a:t>ions </a:t>
            </a:r>
            <a:r>
              <a:rPr lang="en-US" sz="2200" dirty="0">
                <a:latin typeface="Tahoma" pitchFamily="34" charset="0"/>
              </a:rPr>
              <a:t>are produced in a </a:t>
            </a:r>
            <a:r>
              <a:rPr lang="en-US" sz="2200" dirty="0">
                <a:latin typeface="Tahoma" pitchFamily="34" charset="0"/>
              </a:rPr>
              <a:t>box </a:t>
            </a:r>
            <a:r>
              <a:rPr lang="en-US" sz="2200" dirty="0">
                <a:latin typeface="Tahoma" pitchFamily="34" charset="0"/>
              </a:rPr>
              <a:t>like enclosure called Ion Source.</a:t>
            </a:r>
          </a:p>
          <a:p>
            <a:pPr>
              <a:buFont typeface="Wingdings" pitchFamily="2" charset="2"/>
              <a:buChar char="Ø"/>
            </a:pPr>
            <a:r>
              <a:rPr lang="en-US" sz="2200" b="1" dirty="0">
                <a:latin typeface="Tahoma" pitchFamily="34" charset="0"/>
              </a:rPr>
              <a:t>Function </a:t>
            </a:r>
            <a:endParaRPr lang="en-US" sz="2200" dirty="0">
              <a:latin typeface="Tahoma" pitchFamily="34" charset="0"/>
            </a:endParaRPr>
          </a:p>
          <a:p>
            <a:pPr marL="457200" lvl="1" indent="0">
              <a:buNone/>
            </a:pPr>
            <a:r>
              <a:rPr lang="en-US" dirty="0">
                <a:latin typeface="Tahoma" pitchFamily="34" charset="0"/>
              </a:rPr>
              <a:t> </a:t>
            </a:r>
            <a:r>
              <a:rPr lang="en-US" dirty="0" smtClean="0">
                <a:latin typeface="Tahoma" pitchFamily="34" charset="0"/>
              </a:rPr>
              <a:t>	 Produces </a:t>
            </a:r>
            <a:r>
              <a:rPr lang="en-US" dirty="0">
                <a:latin typeface="Tahoma" pitchFamily="34" charset="0"/>
              </a:rPr>
              <a:t>ion without mass discrimination of the sample.</a:t>
            </a:r>
          </a:p>
          <a:p>
            <a:pPr marL="457200" lvl="1" indent="0">
              <a:buNone/>
            </a:pPr>
            <a:r>
              <a:rPr lang="en-US" dirty="0" smtClean="0">
                <a:latin typeface="Tahoma" pitchFamily="34" charset="0"/>
              </a:rPr>
              <a:t>	 </a:t>
            </a:r>
            <a:r>
              <a:rPr lang="en-US" dirty="0">
                <a:latin typeface="Tahoma" pitchFamily="34" charset="0"/>
              </a:rPr>
              <a:t>Accelerates ions into the mass analyzer.</a:t>
            </a:r>
          </a:p>
          <a:p>
            <a:pPr>
              <a:buFont typeface="Wingdings" pitchFamily="2" charset="2"/>
              <a:buChar char="Ø"/>
            </a:pPr>
            <a:r>
              <a:rPr lang="en-US" sz="2200" b="1" dirty="0" err="1"/>
              <a:t>Ionisation</a:t>
            </a:r>
            <a:r>
              <a:rPr lang="en-US" sz="2200" b="1" dirty="0"/>
              <a:t> methods </a:t>
            </a:r>
            <a:r>
              <a:rPr lang="en-US" sz="2200" dirty="0"/>
              <a:t>in mass spectroscopy are divided into two types.</a:t>
            </a:r>
          </a:p>
          <a:p>
            <a:pPr marL="0" indent="0"/>
            <a:r>
              <a:rPr lang="en-US" sz="2200" b="1" dirty="0"/>
              <a:t>1.Gas phase ionization technique</a:t>
            </a:r>
            <a:r>
              <a:rPr lang="en-US" sz="2200" dirty="0"/>
              <a:t>: </a:t>
            </a:r>
          </a:p>
          <a:p>
            <a:pPr marL="0" indent="0"/>
            <a:r>
              <a:rPr lang="en-US" sz="2200" dirty="0"/>
              <a:t>           These techniques are used for volatile samples.</a:t>
            </a:r>
          </a:p>
          <a:p>
            <a:pPr marL="0" indent="0"/>
            <a:r>
              <a:rPr lang="en-US" sz="2200" dirty="0"/>
              <a:t> </a:t>
            </a:r>
            <a:r>
              <a:rPr lang="en-US" sz="2200" dirty="0"/>
              <a:t>          The sample is </a:t>
            </a:r>
            <a:r>
              <a:rPr lang="en-US" sz="2200" dirty="0" err="1"/>
              <a:t>vaporised</a:t>
            </a:r>
            <a:r>
              <a:rPr lang="en-US" sz="2200" dirty="0"/>
              <a:t> outside the ion source.</a:t>
            </a:r>
          </a:p>
          <a:p>
            <a:pPr marL="0" indent="0"/>
            <a:r>
              <a:rPr lang="en-US" sz="2200" b="1" dirty="0"/>
              <a:t>2.Desorption technique:</a:t>
            </a:r>
          </a:p>
          <a:p>
            <a:pPr marL="0" indent="0"/>
            <a:r>
              <a:rPr lang="en-US" sz="2200" dirty="0"/>
              <a:t> </a:t>
            </a:r>
            <a:r>
              <a:rPr lang="en-US" sz="2200" dirty="0"/>
              <a:t>           the ions are formed in condensed phase inside the 	ion source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65AE2-A6B7-4E6E-9406-289659689EB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60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rgbClr val="FFCC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19028" y="0"/>
            <a:ext cx="9148973" cy="6858000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65AE2-A6B7-4E6E-9406-289659689EB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95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4"/>
          <p:cNvSpPr txBox="1">
            <a:spLocks noChangeArrowheads="1"/>
          </p:cNvSpPr>
          <p:nvPr/>
        </p:nvSpPr>
        <p:spPr bwMode="auto">
          <a:xfrm>
            <a:off x="2819400" y="381000"/>
            <a:ext cx="6553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dirty="0">
                <a:latin typeface="Tahoma" pitchFamily="34" charset="0"/>
              </a:rPr>
              <a:t>GAS PHASE IONIZATION METHODS</a:t>
            </a:r>
            <a:endParaRPr lang="en-US" sz="2800" b="1" dirty="0">
              <a:latin typeface="Tahoma" pitchFamily="34" charset="0"/>
            </a:endParaRPr>
          </a:p>
        </p:txBody>
      </p:sp>
      <p:sp>
        <p:nvSpPr>
          <p:cNvPr id="19458" name="Text Box 5"/>
          <p:cNvSpPr txBox="1">
            <a:spLocks noChangeArrowheads="1"/>
          </p:cNvSpPr>
          <p:nvPr/>
        </p:nvSpPr>
        <p:spPr bwMode="auto">
          <a:xfrm>
            <a:off x="2286000" y="1295401"/>
            <a:ext cx="7010400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latin typeface="Tahoma" pitchFamily="34" charset="0"/>
              </a:rPr>
              <a:t>Electron Impact Ionization</a:t>
            </a:r>
            <a:r>
              <a:rPr lang="en-US">
                <a:latin typeface="Tahoma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endParaRPr lang="en-US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endParaRPr lang="en-US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endParaRPr lang="en-US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endParaRPr lang="en-US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endParaRPr lang="en-US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endParaRPr lang="en-US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endParaRPr lang="en-US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endParaRPr lang="en-US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endParaRPr lang="en-US">
              <a:latin typeface="Tahoma" pitchFamily="34" charset="0"/>
            </a:endParaRPr>
          </a:p>
        </p:txBody>
      </p:sp>
      <p:sp>
        <p:nvSpPr>
          <p:cNvPr id="19459" name="Rectangle 7"/>
          <p:cNvSpPr>
            <a:spLocks noChangeArrowheads="1"/>
          </p:cNvSpPr>
          <p:nvPr/>
        </p:nvSpPr>
        <p:spPr bwMode="auto">
          <a:xfrm>
            <a:off x="-304800" y="-91663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>
              <a:latin typeface="Georgia" pitchFamily="18" charset="0"/>
            </a:endParaRPr>
          </a:p>
        </p:txBody>
      </p:sp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490" y="1752600"/>
            <a:ext cx="9191296" cy="5105400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AE7AD3-0ABD-49FD-9DD0-30D3B51F639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06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4"/>
          <p:cNvSpPr txBox="1">
            <a:spLocks noChangeArrowheads="1"/>
          </p:cNvSpPr>
          <p:nvPr/>
        </p:nvSpPr>
        <p:spPr bwMode="auto">
          <a:xfrm>
            <a:off x="1524000" y="533401"/>
            <a:ext cx="9144000" cy="652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200" dirty="0"/>
              <a:t>		</a:t>
            </a:r>
          </a:p>
          <a:p>
            <a:pPr marL="342900" indent="-342900" algn="just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200" dirty="0"/>
              <a:t>It </a:t>
            </a:r>
            <a:r>
              <a:rPr lang="en-US" sz="2200" dirty="0"/>
              <a:t>is the most widely used and highly developed method. It is also known as Electron bombardment or Electron Ionization.</a:t>
            </a:r>
          </a:p>
          <a:p>
            <a:pPr marL="342900" indent="-342900" algn="just">
              <a:spcBef>
                <a:spcPct val="50000"/>
              </a:spcBef>
              <a:buFont typeface="Wingdings" pitchFamily="2" charset="2"/>
              <a:buChar char="Ø"/>
            </a:pPr>
            <a:endParaRPr lang="en-US" sz="2200" dirty="0"/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200" dirty="0"/>
              <a:t>Electron impact ionization source consists of a ionizing chamber which is maintained at a pressure of 0.005 </a:t>
            </a:r>
            <a:r>
              <a:rPr lang="en-US" sz="2200" dirty="0" err="1"/>
              <a:t>torr</a:t>
            </a:r>
            <a:r>
              <a:rPr lang="en-US" sz="2200" dirty="0"/>
              <a:t> and temperature of 200 ± 0.25 degrees. 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n-US" sz="2200" dirty="0"/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200" dirty="0"/>
              <a:t>Electron gun is located perpendicular to chamber. 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n-US" sz="2200" dirty="0"/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200" dirty="0"/>
              <a:t>Electrons are emitted from a glowing filament (tungsten or rhenium) by thermionic emission and accelerated by a potential of 70 V applied between the filament and anode. </a:t>
            </a:r>
            <a:r>
              <a:rPr lang="en-US" sz="2200" dirty="0"/>
              <a:t>These </a:t>
            </a:r>
            <a:r>
              <a:rPr lang="en-US" sz="2200" dirty="0"/>
              <a:t>electrons are drawn in the ionization chamber through positively charged slits.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n-US" sz="2200" dirty="0"/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200" dirty="0"/>
              <a:t>The number of electrons is controlled by filament temperature and energy .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n-US" sz="2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AE7AD3-0ABD-49FD-9DD0-30D3B51F639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56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31499" y="762000"/>
            <a:ext cx="89154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2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A </a:t>
            </a:r>
            <a:r>
              <a:rPr lang="en-IN" sz="2200" dirty="0"/>
              <a:t>beam of electrons passes through the gas-phase sample. An electron </a:t>
            </a:r>
            <a:r>
              <a:rPr lang="en-IN" sz="2200" dirty="0"/>
              <a:t>that collides </a:t>
            </a:r>
            <a:r>
              <a:rPr lang="en-IN" sz="2200" dirty="0"/>
              <a:t>with a neutral </a:t>
            </a:r>
            <a:r>
              <a:rPr lang="en-IN" sz="2200" dirty="0" err="1"/>
              <a:t>analyte</a:t>
            </a:r>
            <a:r>
              <a:rPr lang="en-IN" sz="2200" dirty="0"/>
              <a:t> molecule can knock off another electron, resulting in a </a:t>
            </a:r>
            <a:r>
              <a:rPr lang="en-IN" sz="2200" dirty="0"/>
              <a:t>positively charged </a:t>
            </a:r>
            <a:r>
              <a:rPr lang="en-IN" sz="2200" dirty="0"/>
              <a:t>ion. </a:t>
            </a:r>
            <a:endParaRPr lang="en-IN" sz="22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The </a:t>
            </a:r>
            <a:r>
              <a:rPr lang="en-IN" sz="2200" dirty="0"/>
              <a:t>ionization process can either produce a </a:t>
            </a:r>
            <a:r>
              <a:rPr lang="en-IN" sz="2200" b="1" dirty="0">
                <a:solidFill>
                  <a:srgbClr val="003399"/>
                </a:solidFill>
              </a:rPr>
              <a:t>molecular ion </a:t>
            </a:r>
            <a:r>
              <a:rPr lang="en-IN" sz="2200" dirty="0"/>
              <a:t>which will have the </a:t>
            </a:r>
            <a:r>
              <a:rPr lang="en-IN" sz="2200" dirty="0"/>
              <a:t>same molecular </a:t>
            </a:r>
            <a:r>
              <a:rPr lang="en-IN" sz="2200" dirty="0"/>
              <a:t>weight and elemental composition of the starting </a:t>
            </a:r>
            <a:r>
              <a:rPr lang="en-IN" sz="2200" dirty="0" err="1"/>
              <a:t>analyte</a:t>
            </a:r>
            <a:r>
              <a:rPr lang="en-IN" sz="2200" dirty="0"/>
              <a:t>, or it can produce a </a:t>
            </a:r>
            <a:r>
              <a:rPr lang="en-IN" sz="2200" b="1" dirty="0">
                <a:solidFill>
                  <a:srgbClr val="003399"/>
                </a:solidFill>
              </a:rPr>
              <a:t>fragment ion </a:t>
            </a:r>
            <a:r>
              <a:rPr lang="en-IN" sz="2200" dirty="0"/>
              <a:t>which corresponds to a smaller piece of the </a:t>
            </a:r>
            <a:r>
              <a:rPr lang="en-IN" sz="2200" dirty="0" err="1"/>
              <a:t>analyte</a:t>
            </a:r>
            <a:r>
              <a:rPr lang="en-IN" sz="2200" dirty="0"/>
              <a:t> </a:t>
            </a:r>
            <a:r>
              <a:rPr lang="en-IN" sz="2200" dirty="0"/>
              <a:t>molecule.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The </a:t>
            </a:r>
            <a:r>
              <a:rPr lang="en-IN" sz="2200" b="1" dirty="0">
                <a:solidFill>
                  <a:srgbClr val="003399"/>
                </a:solidFill>
              </a:rPr>
              <a:t>I</a:t>
            </a:r>
            <a:r>
              <a:rPr lang="en-IN" sz="2200" b="1" dirty="0">
                <a:solidFill>
                  <a:srgbClr val="003399"/>
                </a:solidFill>
              </a:rPr>
              <a:t>onization</a:t>
            </a:r>
            <a:r>
              <a:rPr lang="en-IN" sz="2200" b="1" i="1" dirty="0">
                <a:solidFill>
                  <a:srgbClr val="003399"/>
                </a:solidFill>
              </a:rPr>
              <a:t> </a:t>
            </a:r>
            <a:r>
              <a:rPr lang="en-IN" sz="2200" b="1" dirty="0">
                <a:solidFill>
                  <a:srgbClr val="003399"/>
                </a:solidFill>
              </a:rPr>
              <a:t>potential </a:t>
            </a:r>
            <a:r>
              <a:rPr lang="en-IN" sz="2200" dirty="0"/>
              <a:t>is the electron energy that will produce a molecular ion. The</a:t>
            </a:r>
            <a:r>
              <a:rPr lang="en-IN" sz="2200" b="1" dirty="0">
                <a:solidFill>
                  <a:srgbClr val="003399"/>
                </a:solidFill>
              </a:rPr>
              <a:t> A</a:t>
            </a:r>
            <a:r>
              <a:rPr lang="en-IN" sz="2200" b="1" dirty="0">
                <a:solidFill>
                  <a:srgbClr val="003399"/>
                </a:solidFill>
              </a:rPr>
              <a:t>ppearance potential </a:t>
            </a:r>
            <a:r>
              <a:rPr lang="en-IN" sz="2200" dirty="0"/>
              <a:t>for a given fragment ion is the electron energy that will produce that fragment ion.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Most mass spectrometers use electrons with an energy of 70 electron volts (</a:t>
            </a:r>
            <a:r>
              <a:rPr lang="en-IN" sz="2200" dirty="0" err="1"/>
              <a:t>eV</a:t>
            </a:r>
            <a:r>
              <a:rPr lang="en-IN" sz="2200" dirty="0"/>
              <a:t>) for EI. </a:t>
            </a:r>
            <a:endParaRPr lang="en-IN" sz="22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Decreasing the </a:t>
            </a:r>
            <a:r>
              <a:rPr lang="en-IN" sz="2200" dirty="0"/>
              <a:t>electron energy can reduce fragmentation, but it also reduces the number of ions formed.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AE7AD3-0ABD-49FD-9DD0-30D3B51F639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65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3"/>
          <p:cNvSpPr txBox="1">
            <a:spLocks noChangeArrowheads="1"/>
          </p:cNvSpPr>
          <p:nvPr/>
        </p:nvSpPr>
        <p:spPr bwMode="auto">
          <a:xfrm>
            <a:off x="2133600" y="304800"/>
            <a:ext cx="8278813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just"/>
            <a:r>
              <a:rPr lang="en-US" sz="2000" dirty="0">
                <a:latin typeface="Times New Roman" pitchFamily="18" charset="0"/>
              </a:rPr>
              <a:t>	</a:t>
            </a:r>
            <a:endParaRPr lang="en-US" sz="2000" dirty="0">
              <a:latin typeface="Times New Roman" pitchFamily="18" charset="0"/>
            </a:endParaRPr>
          </a:p>
          <a:p>
            <a:pPr algn="just"/>
            <a:r>
              <a:rPr lang="en-US" sz="2000" dirty="0">
                <a:latin typeface="Times New Roman" pitchFamily="18" charset="0"/>
              </a:rPr>
              <a:t>		</a:t>
            </a:r>
            <a:r>
              <a:rPr lang="en-US" sz="2200" dirty="0">
                <a:latin typeface="Times New Roman" pitchFamily="18" charset="0"/>
              </a:rPr>
              <a:t>The </a:t>
            </a:r>
            <a:r>
              <a:rPr lang="en-US" sz="2200" dirty="0">
                <a:latin typeface="Times New Roman" pitchFamily="18" charset="0"/>
              </a:rPr>
              <a:t>gaseous Neutral molecules then pass  through the molecular leaks </a:t>
            </a:r>
            <a:r>
              <a:rPr lang="en-US" sz="2200" dirty="0">
                <a:latin typeface="Times New Roman" pitchFamily="18" charset="0"/>
              </a:rPr>
              <a:t>and enter </a:t>
            </a:r>
            <a:r>
              <a:rPr lang="en-US" sz="2200" dirty="0">
                <a:latin typeface="Times New Roman" pitchFamily="18" charset="0"/>
              </a:rPr>
              <a:t>the ionization chamber. </a:t>
            </a:r>
          </a:p>
          <a:p>
            <a:pPr algn="just"/>
            <a:endParaRPr lang="en-US" sz="2200" dirty="0">
              <a:latin typeface="Times New Roman" pitchFamily="18" charset="0"/>
            </a:endParaRPr>
          </a:p>
          <a:p>
            <a:pPr algn="just"/>
            <a:r>
              <a:rPr lang="en-US" sz="2200" dirty="0">
                <a:latin typeface="Times New Roman" pitchFamily="18" charset="0"/>
              </a:rPr>
              <a:t>The gaseous sample and the electrons collide at right angles in the </a:t>
            </a:r>
          </a:p>
          <a:p>
            <a:pPr algn="just"/>
            <a:r>
              <a:rPr lang="en-US" sz="2200" dirty="0">
                <a:latin typeface="Times New Roman" pitchFamily="18" charset="0"/>
              </a:rPr>
              <a:t>chamber and ions are formed by exchange of energy during these </a:t>
            </a:r>
          </a:p>
          <a:p>
            <a:pPr algn="just"/>
            <a:r>
              <a:rPr lang="en-US" sz="2200" dirty="0">
                <a:latin typeface="Times New Roman" pitchFamily="18" charset="0"/>
              </a:rPr>
              <a:t>collisions between electron beam and sample molecules.</a:t>
            </a:r>
          </a:p>
          <a:p>
            <a:pPr algn="just"/>
            <a:endParaRPr lang="en-US" sz="2000" dirty="0">
              <a:latin typeface="Times New Roman" pitchFamily="18" charset="0"/>
            </a:endParaRPr>
          </a:p>
          <a:p>
            <a:pPr algn="just"/>
            <a:endParaRPr lang="en-US" sz="2000" dirty="0">
              <a:latin typeface="Times New Roman" pitchFamily="18" charset="0"/>
            </a:endParaRPr>
          </a:p>
          <a:p>
            <a:pPr algn="just"/>
            <a:endParaRPr lang="en-US" sz="2000" dirty="0">
              <a:latin typeface="Times New Roman" pitchFamily="18" charset="0"/>
            </a:endParaRPr>
          </a:p>
          <a:p>
            <a:pPr algn="just"/>
            <a:endParaRPr lang="en-US" sz="2000" dirty="0">
              <a:latin typeface="Times New Roman" pitchFamily="18" charset="0"/>
            </a:endParaRPr>
          </a:p>
          <a:p>
            <a:pPr algn="just"/>
            <a:endParaRPr lang="en-US" sz="2000" dirty="0">
              <a:latin typeface="Times New Roman" pitchFamily="18" charset="0"/>
            </a:endParaRPr>
          </a:p>
          <a:p>
            <a:pPr algn="just"/>
            <a:endParaRPr lang="en-US" sz="2000" dirty="0">
              <a:latin typeface="Times New Roman" pitchFamily="18" charset="0"/>
            </a:endParaRPr>
          </a:p>
          <a:p>
            <a:pPr algn="just"/>
            <a:endParaRPr lang="en-US" sz="2000" dirty="0">
              <a:latin typeface="Times New Roman" pitchFamily="18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85000"/>
              <a:buFont typeface="Wingdings" pitchFamily="2" charset="2"/>
              <a:buNone/>
            </a:pPr>
            <a:endParaRPr lang="en-US" sz="2000" dirty="0">
              <a:latin typeface="Times New Roman" pitchFamily="18" charset="0"/>
            </a:endParaRPr>
          </a:p>
        </p:txBody>
      </p:sp>
      <p:pic>
        <p:nvPicPr>
          <p:cNvPr id="3" name="Picture 4" descr="oxweb%20ei%20ion%201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513" y="2895600"/>
            <a:ext cx="80899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AE7AD3-0ABD-49FD-9DD0-30D3B51F639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47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5076032" y="3505201"/>
            <a:ext cx="1277937" cy="1343025"/>
          </a:xfrm>
          <a:prstGeom prst="ellipse">
            <a:avLst/>
          </a:prstGeom>
          <a:gradFill rotWithShape="0">
            <a:gsLst>
              <a:gs pos="0">
                <a:srgbClr val="FF00FF"/>
              </a:gs>
              <a:gs pos="100000">
                <a:srgbClr val="FF00FF">
                  <a:gamma/>
                  <a:shade val="2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57600" y="2590800"/>
            <a:ext cx="514350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</a:t>
            </a:r>
            <a:r>
              <a:rPr lang="en-US" sz="2800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–</a:t>
            </a:r>
          </a:p>
        </p:txBody>
      </p:sp>
      <p:sp>
        <p:nvSpPr>
          <p:cNvPr id="7" name="Rectangle 6"/>
          <p:cNvSpPr/>
          <p:nvPr/>
        </p:nvSpPr>
        <p:spPr>
          <a:xfrm>
            <a:off x="2057400" y="1676400"/>
            <a:ext cx="7315200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Atom or molecule is hit by high-energy electron</a:t>
            </a:r>
          </a:p>
        </p:txBody>
      </p:sp>
      <p:sp>
        <p:nvSpPr>
          <p:cNvPr id="8" name="Rectangle 7"/>
          <p:cNvSpPr/>
          <p:nvPr/>
        </p:nvSpPr>
        <p:spPr>
          <a:xfrm>
            <a:off x="2057400" y="5410201"/>
            <a:ext cx="8077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electron is deflected but transfers much of its energy to the molecule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65AE2-A6B7-4E6E-9406-289659689EB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74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3"/>
          <p:cNvSpPr>
            <a:spLocks noGrp="1" noChangeArrowheads="1"/>
          </p:cNvSpPr>
          <p:nvPr>
            <p:ph idx="1"/>
          </p:nvPr>
        </p:nvSpPr>
        <p:spPr bwMode="auto">
          <a:xfrm>
            <a:off x="4800600" y="3505200"/>
            <a:ext cx="1600200" cy="1371600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shade val="2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2133600" y="1828800"/>
            <a:ext cx="6934200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This energy-rich species ejects an electron.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65AE2-A6B7-4E6E-9406-289659689EB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78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This energy-rich species ejects an electron.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forming a positively charged, odd-electron species called the </a:t>
            </a:r>
            <a:r>
              <a:rPr lang="en-US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molecular ion</a:t>
            </a:r>
          </a:p>
          <a:p>
            <a:endParaRPr lang="en-US" dirty="0" smtClean="0"/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4724401" y="3124201"/>
            <a:ext cx="1277937" cy="1343025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shade val="2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8503847" y="3521075"/>
            <a:ext cx="657225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</a:t>
            </a:r>
            <a:r>
              <a:rPr lang="en-US" sz="2800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–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65AE2-A6B7-4E6E-9406-289659689EB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51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371600"/>
            <a:ext cx="77724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Atom or molecule is hit by high-energy electron from an electron beam at 10ev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        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endParaRPr lang="en-US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r>
              <a:rPr lang="en-US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forming </a:t>
            </a:r>
            <a:r>
              <a:rPr lang="en-US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 positively charged, odd-electron species called the </a:t>
            </a:r>
            <a:r>
              <a:rPr lang="en-US" i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molecular ion</a:t>
            </a:r>
          </a:p>
          <a:p>
            <a:endParaRPr 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981200" y="3385625"/>
            <a:ext cx="1073150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  e</a:t>
            </a:r>
            <a:r>
              <a:rPr lang="en-US" sz="28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–</a:t>
            </a:r>
          </a:p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beam</a:t>
            </a:r>
            <a:endParaRPr lang="en-US" sz="2800" baseline="30000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3276600" y="3810000"/>
            <a:ext cx="9906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4495800" y="3184502"/>
            <a:ext cx="1265238" cy="1330325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shade val="2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V="1">
            <a:off x="5638800" y="2776025"/>
            <a:ext cx="838200" cy="609600"/>
          </a:xfrm>
          <a:prstGeom prst="line">
            <a:avLst/>
          </a:prstGeom>
          <a:noFill/>
          <a:ln w="25400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6477000" y="2229925"/>
            <a:ext cx="514350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2800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</a:t>
            </a:r>
            <a:r>
              <a:rPr lang="en-US" sz="2800" baseline="30000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–</a:t>
            </a: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6381750" y="3543300"/>
            <a:ext cx="1219200" cy="533400"/>
          </a:xfrm>
          <a:prstGeom prst="rightArrow">
            <a:avLst>
              <a:gd name="adj1" fmla="val 50000"/>
              <a:gd name="adj2" fmla="val 57143"/>
            </a:avLst>
          </a:prstGeom>
          <a:noFill/>
          <a:ln w="25400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7795419" y="3124201"/>
            <a:ext cx="1265238" cy="1330325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shade val="2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218488" y="3404577"/>
            <a:ext cx="419100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ts val="24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+</a:t>
            </a: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</a:b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•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65AE2-A6B7-4E6E-9406-289659689EB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36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219200"/>
            <a:ext cx="7772400" cy="5410200"/>
          </a:xfrm>
        </p:spPr>
        <p:txBody>
          <a:bodyPr/>
          <a:lstStyle/>
          <a:p>
            <a:r>
              <a:rPr lang="en-US" b="1" dirty="0">
                <a:solidFill>
                  <a:srgbClr val="000099"/>
                </a:solidFill>
              </a:rPr>
              <a:t>Molecular ion passes between poles of a </a:t>
            </a:r>
            <a:br>
              <a:rPr lang="en-US" b="1" dirty="0">
                <a:solidFill>
                  <a:srgbClr val="000099"/>
                </a:solidFill>
              </a:rPr>
            </a:br>
            <a:r>
              <a:rPr lang="en-US" b="1" dirty="0">
                <a:solidFill>
                  <a:srgbClr val="000099"/>
                </a:solidFill>
              </a:rPr>
              <a:t>magnet and is deflected by magnetic field</a:t>
            </a:r>
          </a:p>
          <a:p>
            <a:pPr marL="0" indent="0">
              <a:lnSpc>
                <a:spcPts val="2800"/>
              </a:lnSpc>
              <a:spcBef>
                <a:spcPts val="1000"/>
              </a:spcBef>
              <a:spcAft>
                <a:spcPts val="1000"/>
              </a:spcAft>
              <a:tabLst>
                <a:tab pos="457200" algn="l"/>
                <a:tab pos="3657600" algn="l"/>
                <a:tab pos="5486400" algn="l"/>
              </a:tabLst>
            </a:pPr>
            <a:r>
              <a:rPr lang="en-US" dirty="0">
                <a:solidFill>
                  <a:srgbClr val="0099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amount of </a:t>
            </a:r>
            <a:br>
              <a:rPr lang="en-US" dirty="0">
                <a:solidFill>
                  <a:srgbClr val="0099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dirty="0">
                <a:solidFill>
                  <a:srgbClr val="0099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deflection depends </a:t>
            </a:r>
            <a:br>
              <a:rPr lang="en-US" dirty="0">
                <a:solidFill>
                  <a:srgbClr val="0099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dirty="0">
                <a:solidFill>
                  <a:srgbClr val="0099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on mass-to-charge </a:t>
            </a:r>
            <a:br>
              <a:rPr lang="en-US" dirty="0">
                <a:solidFill>
                  <a:srgbClr val="0099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dirty="0">
                <a:solidFill>
                  <a:srgbClr val="0099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ratio</a:t>
            </a:r>
          </a:p>
          <a:p>
            <a:pPr marL="0" indent="0">
              <a:lnSpc>
                <a:spcPts val="2800"/>
              </a:lnSpc>
              <a:spcBef>
                <a:spcPts val="1000"/>
              </a:spcBef>
              <a:spcAft>
                <a:spcPts val="1000"/>
              </a:spcAft>
              <a:tabLst>
                <a:tab pos="457200" algn="l"/>
                <a:tab pos="3657600" algn="l"/>
                <a:tab pos="5486400" algn="l"/>
              </a:tabLst>
            </a:pPr>
            <a:r>
              <a:rPr lang="en-US" dirty="0">
                <a:solidFill>
                  <a:srgbClr val="00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highest m/z </a:t>
            </a:r>
            <a:br>
              <a:rPr lang="en-US" dirty="0">
                <a:solidFill>
                  <a:srgbClr val="00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dirty="0">
                <a:solidFill>
                  <a:srgbClr val="00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deflected least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0" indent="0">
              <a:lnSpc>
                <a:spcPts val="2800"/>
              </a:lnSpc>
              <a:spcBef>
                <a:spcPts val="1000"/>
              </a:spcBef>
              <a:spcAft>
                <a:spcPts val="1000"/>
              </a:spcAft>
              <a:tabLst>
                <a:tab pos="457200" algn="l"/>
                <a:tab pos="3657600" algn="l"/>
                <a:tab pos="5486400" algn="l"/>
              </a:tabLst>
            </a:pPr>
            <a:r>
              <a:rPr lang="en-US" dirty="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lowest m/z </a:t>
            </a:r>
            <a:br>
              <a:rPr lang="en-US" dirty="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dirty="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deflected most</a:t>
            </a:r>
          </a:p>
          <a:p>
            <a:endParaRPr lang="en-IN" dirty="0"/>
          </a:p>
        </p:txBody>
      </p: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5534026" y="3307790"/>
            <a:ext cx="1277937" cy="1343025"/>
            <a:chOff x="2107" y="2231"/>
            <a:chExt cx="805" cy="846"/>
          </a:xfrm>
        </p:grpSpPr>
        <p:sp>
          <p:nvSpPr>
            <p:cNvPr id="5" name="Oval 9"/>
            <p:cNvSpPr>
              <a:spLocks noChangeArrowheads="1"/>
            </p:cNvSpPr>
            <p:nvPr/>
          </p:nvSpPr>
          <p:spPr bwMode="auto">
            <a:xfrm>
              <a:off x="2107" y="2231"/>
              <a:ext cx="805" cy="846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2980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2393" y="2483"/>
              <a:ext cx="267" cy="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>
                <a:lnSpc>
                  <a:spcPts val="2400"/>
                </a:lnSpc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</a:tabLst>
              </a:pPr>
              <a:r>
                <a:rPr lang="en-US" sz="320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+</a:t>
              </a:r>
              <a:br>
                <a:rPr lang="en-US" sz="320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</a:br>
              <a:r>
                <a:rPr lang="en-US" sz="320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•</a:t>
              </a:r>
            </a:p>
          </p:txBody>
        </p:sp>
      </p:grp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239000" y="2416175"/>
            <a:ext cx="2743200" cy="550863"/>
          </a:xfrm>
          <a:prstGeom prst="rect">
            <a:avLst/>
          </a:prstGeom>
          <a:pattFill prst="pct50">
            <a:fgClr>
              <a:srgbClr val="000000"/>
            </a:fgClr>
            <a:bgClr>
              <a:srgbClr val="FFFFFF"/>
            </a:bgClr>
          </a:pattFill>
          <a:ln>
            <a:noFill/>
          </a:ln>
          <a:effectLst>
            <a:outerShdw dist="161645" dir="2700000" algn="ctr" rotWithShape="0">
              <a:srgbClr val="000000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289494" y="4957018"/>
            <a:ext cx="2855912" cy="550862"/>
          </a:xfrm>
          <a:prstGeom prst="rect">
            <a:avLst/>
          </a:prstGeom>
          <a:pattFill prst="pct50">
            <a:fgClr>
              <a:srgbClr val="000000"/>
            </a:fgClr>
            <a:bgClr>
              <a:srgbClr val="FFFFFF"/>
            </a:bgClr>
          </a:pattFill>
          <a:ln>
            <a:noFill/>
          </a:ln>
          <a:effectLst>
            <a:outerShdw dist="161645" dir="2700000" algn="ctr" rotWithShape="0">
              <a:srgbClr val="000000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" name="Arc 5"/>
          <p:cNvSpPr>
            <a:spLocks/>
          </p:cNvSpPr>
          <p:nvPr/>
        </p:nvSpPr>
        <p:spPr bwMode="auto">
          <a:xfrm>
            <a:off x="6965950" y="2937047"/>
            <a:ext cx="3289300" cy="1228725"/>
          </a:xfrm>
          <a:custGeom>
            <a:avLst/>
            <a:gdLst>
              <a:gd name="G0" fmla="+- 10 0 0"/>
              <a:gd name="G1" fmla="+- 27 0 0"/>
              <a:gd name="G2" fmla="+- 21600 0 0"/>
              <a:gd name="T0" fmla="*/ 21609 w 21610"/>
              <a:gd name="T1" fmla="*/ 0 h 21627"/>
              <a:gd name="T2" fmla="*/ 0 w 21610"/>
              <a:gd name="T3" fmla="*/ 21626 h 21627"/>
              <a:gd name="T4" fmla="*/ 10 w 21610"/>
              <a:gd name="T5" fmla="*/ 27 h 21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10" h="21627" fill="none" extrusionOk="0">
                <a:moveTo>
                  <a:pt x="21609" y="-1"/>
                </a:moveTo>
                <a:cubicBezTo>
                  <a:pt x="21609" y="8"/>
                  <a:pt x="21610" y="17"/>
                  <a:pt x="21610" y="27"/>
                </a:cubicBezTo>
                <a:cubicBezTo>
                  <a:pt x="21610" y="11956"/>
                  <a:pt x="11939" y="21627"/>
                  <a:pt x="10" y="21627"/>
                </a:cubicBezTo>
                <a:cubicBezTo>
                  <a:pt x="6" y="21627"/>
                  <a:pt x="3" y="21626"/>
                  <a:pt x="-1" y="21626"/>
                </a:cubicBezTo>
              </a:path>
              <a:path w="21610" h="21627" stroke="0" extrusionOk="0">
                <a:moveTo>
                  <a:pt x="21609" y="-1"/>
                </a:moveTo>
                <a:cubicBezTo>
                  <a:pt x="21609" y="8"/>
                  <a:pt x="21610" y="17"/>
                  <a:pt x="21610" y="27"/>
                </a:cubicBezTo>
                <a:cubicBezTo>
                  <a:pt x="21610" y="11956"/>
                  <a:pt x="11939" y="21627"/>
                  <a:pt x="10" y="21627"/>
                </a:cubicBezTo>
                <a:cubicBezTo>
                  <a:pt x="6" y="21627"/>
                  <a:pt x="3" y="21626"/>
                  <a:pt x="-1" y="21626"/>
                </a:cubicBezTo>
                <a:lnTo>
                  <a:pt x="10" y="27"/>
                </a:lnTo>
                <a:close/>
              </a:path>
            </a:pathLst>
          </a:custGeom>
          <a:noFill/>
          <a:ln w="50800" cap="rnd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65AE2-A6B7-4E6E-9406-289659689EB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12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76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667000"/>
            <a:ext cx="7772400" cy="5029200"/>
          </a:xfrm>
        </p:spPr>
        <p:txBody>
          <a:bodyPr/>
          <a:lstStyle/>
          <a:p>
            <a:pPr algn="just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en-US" b="1" dirty="0">
                <a:solidFill>
                  <a:srgbClr val="000099"/>
                </a:solidFill>
                <a:latin typeface="Comic Sans MS" pitchFamily="66" charset="0"/>
              </a:rPr>
              <a:t>If the only ion that is present is the molecular ion, mass spectrometry provides a way to measure the molecular weight of a compound and is often used for this purpose.</a:t>
            </a:r>
          </a:p>
          <a:p>
            <a:pPr algn="just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en-US" b="1" dirty="0">
                <a:solidFill>
                  <a:schemeClr val="tx2"/>
                </a:solidFill>
                <a:latin typeface="Comic Sans MS" pitchFamily="66" charset="0"/>
              </a:rPr>
              <a:t>	</a:t>
            </a:r>
            <a:r>
              <a:rPr lang="en-US" b="1" dirty="0">
                <a:solidFill>
                  <a:srgbClr val="0066FF"/>
                </a:solidFill>
                <a:latin typeface="Comic Sans MS" pitchFamily="66" charset="0"/>
              </a:rPr>
              <a:t>However, the molecular ion often fragments to a mixture of species of lower </a:t>
            </a:r>
            <a:r>
              <a:rPr lang="en-US" b="1" dirty="0">
                <a:solidFill>
                  <a:srgbClr val="FF0000"/>
                </a:solidFill>
                <a:latin typeface="Comic Sans MS" pitchFamily="66" charset="0"/>
              </a:rPr>
              <a:t>m/z</a:t>
            </a:r>
            <a:r>
              <a:rPr lang="en-US" b="1" dirty="0">
                <a:solidFill>
                  <a:srgbClr val="0066FF"/>
                </a:solidFill>
                <a:latin typeface="Comic Sans MS" pitchFamily="66" charset="0"/>
              </a:rPr>
              <a:t>.</a:t>
            </a: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65AE2-A6B7-4E6E-9406-289659689EB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05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molecular ion dissociates to a </a:t>
            </a:r>
            <a:r>
              <a:rPr lang="en-US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cation</a:t>
            </a:r>
            <a:r>
              <a:rPr lang="en-US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a radical.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4868864" y="3541714"/>
            <a:ext cx="1277937" cy="1343025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shade val="2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22428" y="3941764"/>
            <a:ext cx="423194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ts val="24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+</a:t>
            </a: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</a:b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•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65AE2-A6B7-4E6E-9406-289659689EB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90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95400"/>
            <a:ext cx="8001000" cy="4800600"/>
          </a:xfrm>
        </p:spPr>
        <p:txBody>
          <a:bodyPr/>
          <a:lstStyle/>
          <a:p>
            <a:r>
              <a:rPr lang="en-US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molecular ion dissociates to a </a:t>
            </a:r>
            <a:r>
              <a:rPr lang="en-US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cation</a:t>
            </a:r>
            <a:r>
              <a:rPr lang="en-US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</a:t>
            </a:r>
            <a:r>
              <a:rPr lang="en-US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radical.</a:t>
            </a:r>
          </a:p>
          <a:p>
            <a:endParaRPr lang="en-IN" dirty="0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273427" y="3026486"/>
            <a:ext cx="796925" cy="835025"/>
            <a:chOff x="1201" y="2237"/>
            <a:chExt cx="502" cy="526"/>
          </a:xfrm>
        </p:grpSpPr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1201" y="2237"/>
              <a:ext cx="502" cy="526"/>
            </a:xfrm>
            <a:prstGeom prst="ellipse">
              <a:avLst/>
            </a:prstGeom>
            <a:gradFill rotWithShape="0">
              <a:gsLst>
                <a:gs pos="0">
                  <a:srgbClr val="00FFFF"/>
                </a:gs>
                <a:gs pos="100000">
                  <a:srgbClr val="00FFFF">
                    <a:gamma/>
                    <a:shade val="2980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339" y="2388"/>
              <a:ext cx="26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>
                <a:lnSpc>
                  <a:spcPts val="2400"/>
                </a:lnSpc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</a:tabLst>
              </a:pPr>
              <a:r>
                <a:rPr lang="en-US" sz="32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+</a:t>
              </a:r>
            </a:p>
          </p:txBody>
        </p:sp>
      </p:grp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7516203" y="2999595"/>
            <a:ext cx="796925" cy="835025"/>
          </a:xfrm>
          <a:prstGeom prst="ellipse">
            <a:avLst/>
          </a:prstGeom>
          <a:gradFill rotWithShape="0">
            <a:gsLst>
              <a:gs pos="0">
                <a:srgbClr val="919191"/>
              </a:gs>
              <a:gs pos="100000">
                <a:srgbClr val="919191">
                  <a:gamma/>
                  <a:shade val="2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7765348" y="3274406"/>
            <a:ext cx="327014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ts val="24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•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33600" y="4876801"/>
            <a:ext cx="784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en-US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Usually several fragmentation pathways are available and a mixture of ions is produced.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65AE2-A6B7-4E6E-9406-289659689EB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87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7296150" y="2398713"/>
            <a:ext cx="1277938" cy="550862"/>
          </a:xfrm>
          <a:prstGeom prst="rect">
            <a:avLst/>
          </a:prstGeom>
          <a:pattFill prst="pct50">
            <a:fgClr>
              <a:srgbClr val="000000"/>
            </a:fgClr>
            <a:bgClr>
              <a:srgbClr val="FFFFFF"/>
            </a:bgClr>
          </a:pattFill>
          <a:ln>
            <a:noFill/>
          </a:ln>
          <a:effectLst>
            <a:outerShdw dist="161645" dir="2700000" algn="ctr" rotWithShape="0">
              <a:srgbClr val="000000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7296150" y="5715001"/>
            <a:ext cx="1390650" cy="550863"/>
          </a:xfrm>
          <a:prstGeom prst="rect">
            <a:avLst/>
          </a:prstGeom>
          <a:pattFill prst="pct50">
            <a:fgClr>
              <a:srgbClr val="000000"/>
            </a:fgClr>
            <a:bgClr>
              <a:srgbClr val="FFFFFF"/>
            </a:bgClr>
          </a:pattFill>
          <a:ln>
            <a:noFill/>
          </a:ln>
          <a:effectLst>
            <a:outerShdw dist="161645" dir="2700000" algn="ctr" rotWithShape="0">
              <a:srgbClr val="000000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6324" name="Oval 4"/>
          <p:cNvSpPr>
            <a:spLocks noChangeArrowheads="1"/>
          </p:cNvSpPr>
          <p:nvPr/>
        </p:nvSpPr>
        <p:spPr bwMode="auto">
          <a:xfrm>
            <a:off x="7319963" y="3976688"/>
            <a:ext cx="601662" cy="614362"/>
          </a:xfrm>
          <a:prstGeom prst="ellipse">
            <a:avLst/>
          </a:prstGeom>
          <a:gradFill rotWithShape="0">
            <a:gsLst>
              <a:gs pos="0">
                <a:srgbClr val="FF00FF"/>
              </a:gs>
              <a:gs pos="100000">
                <a:srgbClr val="FF00FF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6325" name="Oval 5"/>
          <p:cNvSpPr>
            <a:spLocks noChangeArrowheads="1"/>
          </p:cNvSpPr>
          <p:nvPr/>
        </p:nvSpPr>
        <p:spPr bwMode="auto">
          <a:xfrm>
            <a:off x="6756401" y="4295776"/>
            <a:ext cx="601663" cy="614363"/>
          </a:xfrm>
          <a:prstGeom prst="ellipse">
            <a:avLst/>
          </a:prstGeom>
          <a:gradFill rotWithShape="0">
            <a:gsLst>
              <a:gs pos="0">
                <a:srgbClr val="FF00FF"/>
              </a:gs>
              <a:gs pos="100000">
                <a:srgbClr val="FF00FF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6067426" y="3951288"/>
            <a:ext cx="601663" cy="614362"/>
          </a:xfrm>
          <a:prstGeom prst="ellipse">
            <a:avLst/>
          </a:prstGeom>
          <a:gradFill rotWithShape="0">
            <a:gsLst>
              <a:gs pos="0">
                <a:srgbClr val="FF00FF"/>
              </a:gs>
              <a:gs pos="100000">
                <a:srgbClr val="FF00FF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6327" name="Oval 7"/>
          <p:cNvSpPr>
            <a:spLocks noChangeArrowheads="1"/>
          </p:cNvSpPr>
          <p:nvPr/>
        </p:nvSpPr>
        <p:spPr bwMode="auto">
          <a:xfrm>
            <a:off x="6669088" y="3376613"/>
            <a:ext cx="601662" cy="614362"/>
          </a:xfrm>
          <a:prstGeom prst="ellipse">
            <a:avLst/>
          </a:prstGeom>
          <a:gradFill rotWithShape="0">
            <a:gsLst>
              <a:gs pos="0">
                <a:srgbClr val="FF00FF"/>
              </a:gs>
              <a:gs pos="100000">
                <a:srgbClr val="FF00FF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6328" name="Oval 8"/>
          <p:cNvSpPr>
            <a:spLocks noChangeArrowheads="1"/>
          </p:cNvSpPr>
          <p:nvPr/>
        </p:nvSpPr>
        <p:spPr bwMode="auto">
          <a:xfrm>
            <a:off x="6318251" y="4783139"/>
            <a:ext cx="601663" cy="612775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00FF00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6329" name="Oval 9"/>
          <p:cNvSpPr>
            <a:spLocks noChangeArrowheads="1"/>
          </p:cNvSpPr>
          <p:nvPr/>
        </p:nvSpPr>
        <p:spPr bwMode="auto">
          <a:xfrm>
            <a:off x="7319963" y="3300413"/>
            <a:ext cx="601662" cy="614362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00FF00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6330" name="Rectangle 10"/>
          <p:cNvSpPr>
            <a:spLocks noGrp="1" noChangeArrowheads="1"/>
          </p:cNvSpPr>
          <p:nvPr>
            <p:ph idx="1"/>
          </p:nvPr>
        </p:nvSpPr>
        <p:spPr>
          <a:xfrm>
            <a:off x="1901826" y="1143000"/>
            <a:ext cx="3508375" cy="5334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19050" tIns="26988" rIns="19050" bIns="26988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ct val="50000"/>
              </a:spcBef>
              <a:tabLst>
                <a:tab pos="457200" algn="l"/>
                <a:tab pos="3657600" algn="l"/>
                <a:tab pos="5486400" algn="l"/>
              </a:tabLst>
            </a:pPr>
            <a:r>
              <a:rPr lang="en-US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mixture of ions of </a:t>
            </a:r>
            <a:br>
              <a:rPr lang="en-US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different mass </a:t>
            </a:r>
            <a:br>
              <a:rPr lang="en-US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gives separate peak </a:t>
            </a:r>
            <a:br>
              <a:rPr lang="en-US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for each m/z</a:t>
            </a:r>
          </a:p>
          <a:p>
            <a:pPr marL="0" indent="0">
              <a:spcBef>
                <a:spcPct val="50000"/>
              </a:spcBef>
              <a:tabLst>
                <a:tab pos="457200" algn="l"/>
                <a:tab pos="3657600" algn="l"/>
                <a:tab pos="5486400" algn="l"/>
              </a:tabLst>
            </a:pP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0" indent="0">
              <a:spcBef>
                <a:spcPct val="50000"/>
              </a:spcBef>
              <a:tabLst>
                <a:tab pos="457200" algn="l"/>
                <a:tab pos="3657600" algn="l"/>
                <a:tab pos="5486400" algn="l"/>
              </a:tabLst>
            </a:pP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intensity 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of peak </a:t>
            </a:r>
            <a:b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proportional to </a:t>
            </a:r>
            <a:b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percentage of each </a:t>
            </a:r>
            <a:b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ion of different </a:t>
            </a:r>
            <a:b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mass in mixture</a:t>
            </a:r>
          </a:p>
          <a:p>
            <a:pPr marL="0" indent="0">
              <a:spcBef>
                <a:spcPct val="50000"/>
              </a:spcBef>
              <a:tabLst>
                <a:tab pos="457200" algn="l"/>
                <a:tab pos="3657600" algn="l"/>
                <a:tab pos="5486400" algn="l"/>
              </a:tabLst>
            </a:pPr>
            <a:endParaRPr 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6796089" y="3378200"/>
            <a:ext cx="388937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+</a:t>
            </a:r>
          </a:p>
        </p:txBody>
      </p:sp>
      <p:sp>
        <p:nvSpPr>
          <p:cNvPr id="56333" name="Rectangle 13"/>
          <p:cNvSpPr>
            <a:spLocks noChangeArrowheads="1"/>
          </p:cNvSpPr>
          <p:nvPr/>
        </p:nvSpPr>
        <p:spPr bwMode="auto">
          <a:xfrm>
            <a:off x="6188075" y="3971925"/>
            <a:ext cx="388938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+</a:t>
            </a:r>
          </a:p>
        </p:txBody>
      </p:sp>
      <p:sp>
        <p:nvSpPr>
          <p:cNvPr id="56334" name="Rectangle 14"/>
          <p:cNvSpPr>
            <a:spLocks noChangeArrowheads="1"/>
          </p:cNvSpPr>
          <p:nvPr/>
        </p:nvSpPr>
        <p:spPr bwMode="auto">
          <a:xfrm>
            <a:off x="6886575" y="4294188"/>
            <a:ext cx="388938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+</a:t>
            </a:r>
          </a:p>
        </p:txBody>
      </p:sp>
      <p:sp>
        <p:nvSpPr>
          <p:cNvPr id="56335" name="Rectangle 15"/>
          <p:cNvSpPr>
            <a:spLocks noChangeArrowheads="1"/>
          </p:cNvSpPr>
          <p:nvPr/>
        </p:nvSpPr>
        <p:spPr bwMode="auto">
          <a:xfrm>
            <a:off x="7445375" y="3989388"/>
            <a:ext cx="388938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+</a:t>
            </a:r>
          </a:p>
        </p:txBody>
      </p:sp>
      <p:sp>
        <p:nvSpPr>
          <p:cNvPr id="56336" name="Rectangle 16"/>
          <p:cNvSpPr>
            <a:spLocks noChangeArrowheads="1"/>
          </p:cNvSpPr>
          <p:nvPr/>
        </p:nvSpPr>
        <p:spPr bwMode="auto">
          <a:xfrm>
            <a:off x="6448425" y="4768850"/>
            <a:ext cx="388938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2800">
                <a:solidFill>
                  <a:schemeClr val="bg2"/>
                </a:solidFill>
                <a:latin typeface="Arial" pitchFamily="34" charset="0"/>
              </a:rPr>
              <a:t>+</a:t>
            </a:r>
          </a:p>
        </p:txBody>
      </p:sp>
      <p:sp>
        <p:nvSpPr>
          <p:cNvPr id="56337" name="Rectangle 17"/>
          <p:cNvSpPr>
            <a:spLocks noChangeArrowheads="1"/>
          </p:cNvSpPr>
          <p:nvPr/>
        </p:nvSpPr>
        <p:spPr bwMode="auto">
          <a:xfrm>
            <a:off x="7446964" y="3330575"/>
            <a:ext cx="388937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2800">
                <a:solidFill>
                  <a:schemeClr val="bg2"/>
                </a:solidFill>
                <a:latin typeface="Arial" pitchFamily="34" charset="0"/>
              </a:rPr>
              <a:t>+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65AE2-A6B7-4E6E-9406-289659689EB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1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5918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6472239" y="2398713"/>
            <a:ext cx="1277937" cy="550862"/>
          </a:xfrm>
          <a:prstGeom prst="rect">
            <a:avLst/>
          </a:prstGeom>
          <a:pattFill prst="pct50">
            <a:fgClr>
              <a:srgbClr val="000000"/>
            </a:fgClr>
            <a:bgClr>
              <a:srgbClr val="FFFFFF"/>
            </a:bgClr>
          </a:pattFill>
          <a:ln>
            <a:noFill/>
          </a:ln>
          <a:effectLst>
            <a:outerShdw dist="161645" dir="2700000" algn="ctr" rotWithShape="0">
              <a:srgbClr val="000000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6472238" y="5715001"/>
            <a:ext cx="1390650" cy="550863"/>
          </a:xfrm>
          <a:prstGeom prst="rect">
            <a:avLst/>
          </a:prstGeom>
          <a:pattFill prst="pct50">
            <a:fgClr>
              <a:srgbClr val="000000"/>
            </a:fgClr>
            <a:bgClr>
              <a:srgbClr val="FFFFFF"/>
            </a:bgClr>
          </a:pattFill>
          <a:ln>
            <a:noFill/>
          </a:ln>
          <a:effectLst>
            <a:outerShdw dist="161645" dir="2700000" algn="ctr" rotWithShape="0">
              <a:srgbClr val="000000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8372" name="Oval 4"/>
          <p:cNvSpPr>
            <a:spLocks noChangeArrowheads="1"/>
          </p:cNvSpPr>
          <p:nvPr/>
        </p:nvSpPr>
        <p:spPr bwMode="auto">
          <a:xfrm>
            <a:off x="9809163" y="2387601"/>
            <a:ext cx="601662" cy="620713"/>
          </a:xfrm>
          <a:prstGeom prst="ellipse">
            <a:avLst/>
          </a:prstGeom>
          <a:gradFill rotWithShape="0">
            <a:gsLst>
              <a:gs pos="0">
                <a:srgbClr val="FF00FF"/>
              </a:gs>
              <a:gs pos="100000">
                <a:srgbClr val="FF00FF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8373" name="Oval 5"/>
          <p:cNvSpPr>
            <a:spLocks noChangeArrowheads="1"/>
          </p:cNvSpPr>
          <p:nvPr/>
        </p:nvSpPr>
        <p:spPr bwMode="auto">
          <a:xfrm>
            <a:off x="9163051" y="2400301"/>
            <a:ext cx="601663" cy="620713"/>
          </a:xfrm>
          <a:prstGeom prst="ellipse">
            <a:avLst/>
          </a:prstGeom>
          <a:gradFill rotWithShape="0">
            <a:gsLst>
              <a:gs pos="0">
                <a:srgbClr val="FF00FF"/>
              </a:gs>
              <a:gs pos="100000">
                <a:srgbClr val="FF00FF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8374" name="Oval 6"/>
          <p:cNvSpPr>
            <a:spLocks noChangeArrowheads="1"/>
          </p:cNvSpPr>
          <p:nvPr/>
        </p:nvSpPr>
        <p:spPr bwMode="auto">
          <a:xfrm>
            <a:off x="8534401" y="2400301"/>
            <a:ext cx="601663" cy="620713"/>
          </a:xfrm>
          <a:prstGeom prst="ellipse">
            <a:avLst/>
          </a:prstGeom>
          <a:gradFill rotWithShape="0">
            <a:gsLst>
              <a:gs pos="0">
                <a:srgbClr val="FF00FF"/>
              </a:gs>
              <a:gs pos="100000">
                <a:srgbClr val="FF00FF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8375" name="Oval 7"/>
          <p:cNvSpPr>
            <a:spLocks noChangeArrowheads="1"/>
          </p:cNvSpPr>
          <p:nvPr/>
        </p:nvSpPr>
        <p:spPr bwMode="auto">
          <a:xfrm>
            <a:off x="8689976" y="3332163"/>
            <a:ext cx="601663" cy="620712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00FF00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8376" name="Oval 8"/>
          <p:cNvSpPr>
            <a:spLocks noChangeArrowheads="1"/>
          </p:cNvSpPr>
          <p:nvPr/>
        </p:nvSpPr>
        <p:spPr bwMode="auto">
          <a:xfrm>
            <a:off x="8043863" y="3317876"/>
            <a:ext cx="601662" cy="620713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00FF00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8377" name="Oval 9"/>
          <p:cNvSpPr>
            <a:spLocks noChangeArrowheads="1"/>
          </p:cNvSpPr>
          <p:nvPr/>
        </p:nvSpPr>
        <p:spPr bwMode="auto">
          <a:xfrm>
            <a:off x="7931151" y="2400301"/>
            <a:ext cx="601663" cy="620713"/>
          </a:xfrm>
          <a:prstGeom prst="ellipse">
            <a:avLst/>
          </a:prstGeom>
          <a:gradFill rotWithShape="0">
            <a:gsLst>
              <a:gs pos="0">
                <a:srgbClr val="FF00FF"/>
              </a:gs>
              <a:gs pos="100000">
                <a:srgbClr val="FF00FF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8378" name="Rectangle 10"/>
          <p:cNvSpPr>
            <a:spLocks noGrp="1" noChangeArrowheads="1"/>
          </p:cNvSpPr>
          <p:nvPr>
            <p:ph idx="1"/>
          </p:nvPr>
        </p:nvSpPr>
        <p:spPr>
          <a:xfrm>
            <a:off x="1911350" y="1066800"/>
            <a:ext cx="3879850" cy="5540375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19050" tIns="26988" rIns="19050" bIns="26988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ct val="50000"/>
              </a:spcBef>
              <a:tabLst>
                <a:tab pos="457200" algn="l"/>
                <a:tab pos="3657600" algn="l"/>
                <a:tab pos="5486400" algn="l"/>
              </a:tabLst>
            </a:pPr>
            <a:endParaRPr lang="en-US" sz="28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0" indent="0">
              <a:spcBef>
                <a:spcPct val="50000"/>
              </a:spcBef>
              <a:tabLst>
                <a:tab pos="457200" algn="l"/>
                <a:tab pos="3657600" algn="l"/>
                <a:tab pos="5486400" algn="l"/>
              </a:tabLst>
            </a:pPr>
            <a:endParaRPr lang="en-US" sz="28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0" indent="0">
              <a:spcBef>
                <a:spcPct val="50000"/>
              </a:spcBef>
              <a:tabLst>
                <a:tab pos="457200" algn="l"/>
                <a:tab pos="3657600" algn="l"/>
                <a:tab pos="5486400" algn="l"/>
              </a:tabLst>
            </a:pPr>
            <a:endParaRPr lang="en-US" sz="2800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0" indent="0">
              <a:spcBef>
                <a:spcPct val="50000"/>
              </a:spcBef>
              <a:tabLst>
                <a:tab pos="457200" algn="l"/>
                <a:tab pos="3657600" algn="l"/>
                <a:tab pos="5486400" algn="l"/>
              </a:tabLst>
            </a:pPr>
            <a:r>
              <a:rPr lang="en-US" sz="28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separation of peaks </a:t>
            </a:r>
            <a:br>
              <a:rPr lang="en-US" sz="28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depends on relative </a:t>
            </a:r>
            <a:br>
              <a:rPr lang="en-US" sz="28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8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mass</a:t>
            </a:r>
          </a:p>
        </p:txBody>
      </p:sp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8035925" y="2398713"/>
            <a:ext cx="388938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+</a:t>
            </a:r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8662989" y="2398713"/>
            <a:ext cx="388937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+</a:t>
            </a:r>
          </a:p>
        </p:txBody>
      </p:sp>
      <p:sp>
        <p:nvSpPr>
          <p:cNvPr id="58381" name="Rectangle 13"/>
          <p:cNvSpPr>
            <a:spLocks noChangeArrowheads="1"/>
          </p:cNvSpPr>
          <p:nvPr/>
        </p:nvSpPr>
        <p:spPr bwMode="auto">
          <a:xfrm>
            <a:off x="9288464" y="2398713"/>
            <a:ext cx="388937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+</a:t>
            </a:r>
          </a:p>
        </p:txBody>
      </p:sp>
      <p:sp>
        <p:nvSpPr>
          <p:cNvPr id="58382" name="Rectangle 14"/>
          <p:cNvSpPr>
            <a:spLocks noChangeArrowheads="1"/>
          </p:cNvSpPr>
          <p:nvPr/>
        </p:nvSpPr>
        <p:spPr bwMode="auto">
          <a:xfrm>
            <a:off x="9898064" y="2398713"/>
            <a:ext cx="388937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+</a:t>
            </a:r>
          </a:p>
        </p:txBody>
      </p:sp>
      <p:sp>
        <p:nvSpPr>
          <p:cNvPr id="58383" name="Rectangle 15"/>
          <p:cNvSpPr>
            <a:spLocks noChangeArrowheads="1"/>
          </p:cNvSpPr>
          <p:nvPr/>
        </p:nvSpPr>
        <p:spPr bwMode="auto">
          <a:xfrm>
            <a:off x="8153400" y="3308350"/>
            <a:ext cx="388938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2800">
                <a:solidFill>
                  <a:schemeClr val="bg2"/>
                </a:solidFill>
                <a:latin typeface="Arial" pitchFamily="34" charset="0"/>
              </a:rPr>
              <a:t>+</a:t>
            </a:r>
          </a:p>
        </p:txBody>
      </p:sp>
      <p:sp>
        <p:nvSpPr>
          <p:cNvPr id="58384" name="Rectangle 16"/>
          <p:cNvSpPr>
            <a:spLocks noChangeArrowheads="1"/>
          </p:cNvSpPr>
          <p:nvPr/>
        </p:nvSpPr>
        <p:spPr bwMode="auto">
          <a:xfrm>
            <a:off x="8796339" y="3308350"/>
            <a:ext cx="388937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ts val="36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</a:tabLst>
            </a:pPr>
            <a:r>
              <a:rPr lang="en-US" sz="2800">
                <a:solidFill>
                  <a:schemeClr val="bg2"/>
                </a:solidFill>
                <a:latin typeface="Arial" pitchFamily="34" charset="0"/>
              </a:rPr>
              <a:t>+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65AE2-A6B7-4E6E-9406-289659689EB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1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5451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1752601"/>
            <a:ext cx="8534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200" dirty="0"/>
          </a:p>
          <a:p>
            <a:r>
              <a:rPr lang="en-IN" sz="2200" b="1" dirty="0"/>
              <a:t>Benefits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well-understood</a:t>
            </a:r>
            <a:endParaRPr lang="en-IN" sz="22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can </a:t>
            </a:r>
            <a:r>
              <a:rPr lang="en-IN" sz="2200" dirty="0"/>
              <a:t>be applied to virtually all volatile </a:t>
            </a:r>
            <a:r>
              <a:rPr lang="en-IN" sz="2200" dirty="0"/>
              <a:t>compounds</a:t>
            </a:r>
            <a:endParaRPr lang="en-IN" sz="22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fragmentation </a:t>
            </a:r>
            <a:r>
              <a:rPr lang="en-IN" sz="2200" dirty="0"/>
              <a:t>provides structural information</a:t>
            </a:r>
          </a:p>
          <a:p>
            <a:endParaRPr lang="en-IN" sz="2200" dirty="0"/>
          </a:p>
          <a:p>
            <a:r>
              <a:rPr lang="en-IN" sz="2200" b="1" dirty="0"/>
              <a:t>Limitations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sample </a:t>
            </a:r>
            <a:r>
              <a:rPr lang="en-IN" sz="2200" dirty="0"/>
              <a:t>must be thermally volatile and stable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the </a:t>
            </a:r>
            <a:r>
              <a:rPr lang="en-IN" sz="2200" dirty="0"/>
              <a:t>molecular ion may be weak or absent for many </a:t>
            </a:r>
            <a:r>
              <a:rPr lang="en-IN" sz="2200" dirty="0"/>
              <a:t>compounds.</a:t>
            </a:r>
            <a:endParaRPr lang="en-IN" sz="2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AE7AD3-0ABD-49FD-9DD0-30D3B51F639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26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1143000"/>
            <a:ext cx="9220200" cy="55707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IN" sz="2200" i="1" dirty="0"/>
              <a:t>Chemical ionization </a:t>
            </a:r>
            <a:r>
              <a:rPr lang="en-IN" sz="2200" dirty="0"/>
              <a:t>uses ion-molecule reactions to produce ions from the </a:t>
            </a:r>
            <a:r>
              <a:rPr lang="en-IN" sz="2200" dirty="0" err="1"/>
              <a:t>analyte</a:t>
            </a:r>
            <a:r>
              <a:rPr lang="en-IN" sz="2200" dirty="0"/>
              <a:t>. </a:t>
            </a:r>
            <a:endParaRPr lang="en-IN" sz="22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The chemical ionization </a:t>
            </a:r>
            <a:r>
              <a:rPr lang="en-IN" sz="2200" dirty="0"/>
              <a:t>process begins when a reagent gas such as methane, </a:t>
            </a:r>
            <a:r>
              <a:rPr lang="en-IN" sz="2200" dirty="0" err="1"/>
              <a:t>isobutane</a:t>
            </a:r>
            <a:r>
              <a:rPr lang="en-IN" sz="2200" dirty="0"/>
              <a:t>, or ammonia is </a:t>
            </a:r>
            <a:r>
              <a:rPr lang="en-IN" sz="2200" dirty="0"/>
              <a:t>ionized by </a:t>
            </a:r>
            <a:r>
              <a:rPr lang="en-IN" sz="2200" dirty="0"/>
              <a:t>electron impact</a:t>
            </a:r>
            <a:r>
              <a:rPr lang="en-IN" sz="2200" dirty="0"/>
              <a:t>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 </a:t>
            </a:r>
            <a:r>
              <a:rPr lang="en-IN" sz="2200" dirty="0"/>
              <a:t>A high reagent gas pressure (or long reaction time) results in </a:t>
            </a:r>
            <a:r>
              <a:rPr lang="en-IN" sz="2200" dirty="0"/>
              <a:t>ion-molecule reactions </a:t>
            </a:r>
            <a:r>
              <a:rPr lang="en-IN" sz="2200" dirty="0"/>
              <a:t>between the reagent gas ions and reagent gas neutrals. </a:t>
            </a:r>
            <a:endParaRPr lang="en-IN" sz="22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Some </a:t>
            </a:r>
            <a:r>
              <a:rPr lang="en-IN" sz="2200" dirty="0"/>
              <a:t>of the products of </a:t>
            </a:r>
            <a:r>
              <a:rPr lang="en-IN" sz="2200" dirty="0"/>
              <a:t>these ion-molecule </a:t>
            </a:r>
            <a:r>
              <a:rPr lang="en-IN" sz="2200" dirty="0"/>
              <a:t>reactions can react with the </a:t>
            </a:r>
            <a:r>
              <a:rPr lang="en-IN" sz="2200" dirty="0" err="1"/>
              <a:t>analyte</a:t>
            </a:r>
            <a:r>
              <a:rPr lang="en-IN" sz="2200" dirty="0"/>
              <a:t> molecules to produce </a:t>
            </a:r>
            <a:r>
              <a:rPr lang="en-IN" sz="2200" dirty="0" err="1"/>
              <a:t>analyte</a:t>
            </a:r>
            <a:r>
              <a:rPr lang="en-IN" sz="2200" dirty="0"/>
              <a:t> ions.</a:t>
            </a:r>
          </a:p>
          <a:p>
            <a:r>
              <a:rPr lang="pt-BR" sz="2200" i="1" dirty="0"/>
              <a:t> </a:t>
            </a:r>
          </a:p>
          <a:p>
            <a:r>
              <a:rPr lang="pt-BR" sz="2200" i="1" dirty="0"/>
              <a:t>Example </a:t>
            </a:r>
            <a:r>
              <a:rPr lang="pt-BR" sz="2200" dirty="0"/>
              <a:t>(R = reagent, S = sample, e = electron, . = radical electron , H = hydrogen):</a:t>
            </a:r>
          </a:p>
          <a:p>
            <a:pPr algn="ctr"/>
            <a:r>
              <a:rPr lang="en-IN" b="1" dirty="0"/>
              <a:t>R + e ---&gt; R+. + 2e</a:t>
            </a:r>
          </a:p>
          <a:p>
            <a:pPr algn="ctr"/>
            <a:r>
              <a:rPr lang="en-IN" b="1" dirty="0"/>
              <a:t>R+. + RH ---&gt; RH+ + R.</a:t>
            </a:r>
          </a:p>
          <a:p>
            <a:pPr algn="ctr"/>
            <a:r>
              <a:rPr lang="en-IN" b="1" dirty="0"/>
              <a:t>RH+ + S ---&gt; SH+ + R</a:t>
            </a:r>
          </a:p>
          <a:p>
            <a:pPr algn="ctr"/>
            <a:endParaRPr lang="en-IN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743200" y="304801"/>
            <a:ext cx="6477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CHEMICAL IONIZATION</a:t>
            </a:r>
            <a:endParaRPr lang="en-IN" sz="3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AE7AD3-0ABD-49FD-9DD0-30D3B51F639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54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1371601"/>
            <a:ext cx="91440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200" b="1" dirty="0"/>
              <a:t>Benefits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often </a:t>
            </a:r>
            <a:r>
              <a:rPr lang="en-IN" sz="2200" dirty="0"/>
              <a:t>gives molecular weight information through molecular-like ions such as [M+H</a:t>
            </a:r>
            <a:r>
              <a:rPr lang="en-IN" sz="2200" dirty="0"/>
              <a:t>]+, even </a:t>
            </a:r>
            <a:r>
              <a:rPr lang="en-IN" sz="2200" dirty="0"/>
              <a:t>when EI would not produce a molecular ion.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simple </a:t>
            </a:r>
            <a:r>
              <a:rPr lang="en-IN" sz="2200" dirty="0"/>
              <a:t>mass spectra, fragmentation reduced compared to </a:t>
            </a:r>
            <a:r>
              <a:rPr lang="en-IN" sz="2200" dirty="0"/>
              <a:t>EI.</a:t>
            </a:r>
            <a:endParaRPr lang="en-IN" sz="2200" dirty="0"/>
          </a:p>
          <a:p>
            <a:endParaRPr lang="en-IN" sz="2200" b="1" dirty="0"/>
          </a:p>
          <a:p>
            <a:r>
              <a:rPr lang="en-IN" sz="2200" b="1" dirty="0"/>
              <a:t>Limitations</a:t>
            </a:r>
            <a:endParaRPr lang="en-IN" sz="2200" b="1" dirty="0"/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 </a:t>
            </a:r>
            <a:r>
              <a:rPr lang="en-IN" sz="2200" dirty="0"/>
              <a:t>sample must be thermally volatile and </a:t>
            </a:r>
            <a:r>
              <a:rPr lang="en-IN" sz="2200" dirty="0"/>
              <a:t>stable.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IN" sz="2200" dirty="0"/>
              <a:t> </a:t>
            </a:r>
            <a:r>
              <a:rPr lang="en-IN" sz="2200" dirty="0"/>
              <a:t>results depend on reagent gas type, reagent gas pressure or reaction time, and nature </a:t>
            </a:r>
            <a:r>
              <a:rPr lang="en-IN" sz="2200" dirty="0"/>
              <a:t>of sample</a:t>
            </a:r>
            <a:r>
              <a:rPr lang="en-IN" sz="2200" dirty="0"/>
              <a:t>.</a:t>
            </a:r>
          </a:p>
          <a:p>
            <a:endParaRPr lang="en-IN" sz="2200" b="1" dirty="0"/>
          </a:p>
          <a:p>
            <a:endParaRPr lang="en-IN" sz="22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AE7AD3-0ABD-49FD-9DD0-30D3B51F639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32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4"/>
          <p:cNvSpPr txBox="1">
            <a:spLocks noChangeArrowheads="1"/>
          </p:cNvSpPr>
          <p:nvPr/>
        </p:nvSpPr>
        <p:spPr bwMode="auto">
          <a:xfrm>
            <a:off x="1676400" y="228601"/>
            <a:ext cx="87630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342900" indent="-342900" eaLnBrk="1" hangingPunct="1">
              <a:buAutoNum type="arabicPeriod"/>
            </a:pPr>
            <a:r>
              <a:rPr lang="en-US" sz="1800" b="1" dirty="0">
                <a:solidFill>
                  <a:prstClr val="black"/>
                </a:solidFill>
              </a:rPr>
              <a:t>Positive </a:t>
            </a:r>
            <a:r>
              <a:rPr lang="en-US" sz="1800" b="1" dirty="0">
                <a:solidFill>
                  <a:prstClr val="black"/>
                </a:solidFill>
              </a:rPr>
              <a:t>Chemical </a:t>
            </a:r>
            <a:r>
              <a:rPr lang="en-US" sz="1800" b="1" dirty="0">
                <a:solidFill>
                  <a:prstClr val="black"/>
                </a:solidFill>
              </a:rPr>
              <a:t>Ionization :</a:t>
            </a: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In this technique positive ions of the sample are produced. In positive chemical ionization gasses such as Methane, Ammonia, </a:t>
            </a:r>
            <a:r>
              <a:rPr lang="en-US" sz="1800" dirty="0" err="1">
                <a:solidFill>
                  <a:prstClr val="black"/>
                </a:solidFill>
              </a:rPr>
              <a:t>Isobutane</a:t>
            </a:r>
            <a:r>
              <a:rPr lang="en-US" sz="1800" dirty="0">
                <a:solidFill>
                  <a:prstClr val="black"/>
                </a:solidFill>
              </a:rPr>
              <a:t> </a:t>
            </a:r>
            <a:r>
              <a:rPr lang="en-US" sz="1800" dirty="0" err="1">
                <a:solidFill>
                  <a:prstClr val="black"/>
                </a:solidFill>
              </a:rPr>
              <a:t>etc</a:t>
            </a:r>
            <a:r>
              <a:rPr lang="en-US" sz="1800" dirty="0">
                <a:solidFill>
                  <a:prstClr val="black"/>
                </a:solidFill>
              </a:rPr>
              <a:t> are used</a:t>
            </a:r>
          </a:p>
          <a:p>
            <a:pPr eaLnBrk="1" hangingPunct="1"/>
            <a:endParaRPr lang="en-US" sz="1800" dirty="0">
              <a:solidFill>
                <a:prstClr val="black"/>
              </a:solidFill>
            </a:endParaRP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When Methane is used as Reagent gas. Methane is ionized by electron impact:	</a:t>
            </a:r>
          </a:p>
          <a:p>
            <a:pPr eaLnBrk="1" hangingPunct="1"/>
            <a:endParaRPr lang="en-US" sz="1800" dirty="0">
              <a:solidFill>
                <a:prstClr val="black"/>
              </a:solidFill>
            </a:endParaRP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	CH4 + e- 	     CH4+  + 2e- </a:t>
            </a:r>
          </a:p>
          <a:p>
            <a:pPr eaLnBrk="1" hangingPunct="1"/>
            <a:endParaRPr lang="en-US" sz="1800" dirty="0">
              <a:solidFill>
                <a:prstClr val="black"/>
              </a:solidFill>
            </a:endParaRP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Primary ions react with additional reagent gas molecules to produce stabilized reagent ions:</a:t>
            </a:r>
          </a:p>
          <a:p>
            <a:pPr eaLnBrk="1" hangingPunct="1"/>
            <a:endParaRPr lang="en-US" sz="1800" dirty="0">
              <a:solidFill>
                <a:prstClr val="black"/>
              </a:solidFill>
            </a:endParaRP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	CH4+  +  CH4	  	CH5+ + CH3 </a:t>
            </a: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	</a:t>
            </a: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	</a:t>
            </a: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The reagent ions then react with the sample molecules to ionize the sample molecules:</a:t>
            </a: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	</a:t>
            </a: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	CH5+  + MH                  CH4  +  MH2+ (Proton transfer)</a:t>
            </a:r>
          </a:p>
          <a:p>
            <a:pPr eaLnBrk="1" hangingPunct="1"/>
            <a:endParaRPr lang="en-US" sz="1800" dirty="0">
              <a:solidFill>
                <a:prstClr val="black"/>
              </a:solidFill>
            </a:endParaRP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	CH3+  + MH                  CH4  +  M+         (hydride abstraction)</a:t>
            </a:r>
          </a:p>
          <a:p>
            <a:pPr eaLnBrk="1" hangingPunct="1"/>
            <a:endParaRPr lang="en-US" sz="1800" dirty="0">
              <a:solidFill>
                <a:prstClr val="black"/>
              </a:solidFill>
            </a:endParaRP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	CH4+  +  MH                   CH4  +  MH+  (Charge transfer) 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258994" y="3429000"/>
            <a:ext cx="914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IN" sz="1800">
              <a:solidFill>
                <a:prstClr val="black"/>
              </a:solidFill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747868" y="2128911"/>
            <a:ext cx="914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IN" sz="1800">
              <a:solidFill>
                <a:prstClr val="black"/>
              </a:solidFill>
            </a:endParaRPr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>
            <a:off x="4028049" y="5105400"/>
            <a:ext cx="914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IN" sz="1800">
              <a:solidFill>
                <a:prstClr val="black"/>
              </a:solidFill>
            </a:endParaRPr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>
            <a:off x="4044462" y="5638800"/>
            <a:ext cx="914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IN" sz="1800">
              <a:solidFill>
                <a:prstClr val="black"/>
              </a:solidFill>
            </a:endParaRPr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4044462" y="6172200"/>
            <a:ext cx="914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IN" sz="1800">
              <a:solidFill>
                <a:prstClr val="black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36A0C-863E-4178-B089-BA575B69B87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79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5"/>
          <p:cNvSpPr txBox="1">
            <a:spLocks noChangeArrowheads="1"/>
          </p:cNvSpPr>
          <p:nvPr/>
        </p:nvSpPr>
        <p:spPr bwMode="auto">
          <a:xfrm>
            <a:off x="2133600" y="1143001"/>
            <a:ext cx="792480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just" eaLnBrk="1" hangingPunct="1"/>
            <a:r>
              <a:rPr lang="en-US" sz="1800" dirty="0">
                <a:solidFill>
                  <a:prstClr val="black"/>
                </a:solidFill>
              </a:rPr>
              <a:t>Negative chemical ionization is counterpart of Positive chemical ionization. </a:t>
            </a:r>
          </a:p>
          <a:p>
            <a:pPr algn="just" eaLnBrk="1" hangingPunct="1"/>
            <a:r>
              <a:rPr lang="en-US" sz="1800" dirty="0">
                <a:solidFill>
                  <a:prstClr val="black"/>
                </a:solidFill>
              </a:rPr>
              <a:t>Negative ions of the sample are formed and oxygen and Hydrogen are used</a:t>
            </a:r>
          </a:p>
          <a:p>
            <a:pPr algn="just" eaLnBrk="1" hangingPunct="1"/>
            <a:r>
              <a:rPr lang="en-US" sz="1800" dirty="0">
                <a:solidFill>
                  <a:prstClr val="black"/>
                </a:solidFill>
              </a:rPr>
              <a:t>as reagent gasses. </a:t>
            </a:r>
          </a:p>
          <a:p>
            <a:pPr algn="just" eaLnBrk="1" hangingPunct="1"/>
            <a:endParaRPr lang="en-US" sz="1800" dirty="0">
              <a:solidFill>
                <a:prstClr val="black"/>
              </a:solidFill>
            </a:endParaRPr>
          </a:p>
          <a:p>
            <a:pPr algn="just" eaLnBrk="1" hangingPunct="1"/>
            <a:r>
              <a:rPr lang="en-US" sz="1800" dirty="0">
                <a:solidFill>
                  <a:prstClr val="black"/>
                </a:solidFill>
              </a:rPr>
              <a:t>This method is used for ionization of highly electronegative samples. </a:t>
            </a:r>
          </a:p>
          <a:p>
            <a:pPr algn="just" eaLnBrk="1" hangingPunct="1"/>
            <a:r>
              <a:rPr lang="en-US" sz="1800" dirty="0">
                <a:solidFill>
                  <a:prstClr val="black"/>
                </a:solidFill>
              </a:rPr>
              <a:t>The negative ions are formed by following reactions :-</a:t>
            </a:r>
          </a:p>
          <a:p>
            <a:pPr algn="just" eaLnBrk="1" hangingPunct="1"/>
            <a:endParaRPr lang="en-US" sz="1800" dirty="0">
              <a:solidFill>
                <a:prstClr val="black"/>
              </a:solidFill>
            </a:endParaRP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	Resonance electron capture    </a:t>
            </a: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		M  +  e</a:t>
            </a:r>
            <a:r>
              <a:rPr lang="en-US" sz="1800" baseline="30000" dirty="0">
                <a:solidFill>
                  <a:prstClr val="black"/>
                </a:solidFill>
              </a:rPr>
              <a:t>-</a:t>
            </a:r>
            <a:r>
              <a:rPr lang="en-US" sz="1800" dirty="0">
                <a:solidFill>
                  <a:prstClr val="black"/>
                </a:solidFill>
              </a:rPr>
              <a:t>                             M</a:t>
            </a:r>
            <a:r>
              <a:rPr lang="en-US" sz="1800" baseline="30000" dirty="0">
                <a:solidFill>
                  <a:prstClr val="black"/>
                </a:solidFill>
              </a:rPr>
              <a:t>-   </a:t>
            </a:r>
            <a:r>
              <a:rPr lang="en-US" sz="1800" dirty="0">
                <a:solidFill>
                  <a:prstClr val="black"/>
                </a:solidFill>
              </a:rPr>
              <a:t> </a:t>
            </a: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	Dissociative electron capture </a:t>
            </a:r>
          </a:p>
          <a:p>
            <a:pPr eaLnBrk="1" hangingPunct="1"/>
            <a:endParaRPr lang="en-US" sz="1800" dirty="0">
              <a:solidFill>
                <a:prstClr val="black"/>
              </a:solidFill>
            </a:endParaRP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	</a:t>
            </a:r>
            <a:r>
              <a:rPr lang="en-US" sz="1800" dirty="0">
                <a:solidFill>
                  <a:prstClr val="black"/>
                </a:solidFill>
              </a:rPr>
              <a:t> H</a:t>
            </a:r>
            <a:r>
              <a:rPr lang="en-US" sz="1800" baseline="-25000" dirty="0">
                <a:solidFill>
                  <a:prstClr val="black"/>
                </a:solidFill>
              </a:rPr>
              <a:t>2</a:t>
            </a:r>
            <a:r>
              <a:rPr lang="en-US" sz="1800" dirty="0">
                <a:solidFill>
                  <a:prstClr val="black"/>
                </a:solidFill>
              </a:rPr>
              <a:t>O  +  e</a:t>
            </a:r>
            <a:r>
              <a:rPr lang="en-US" sz="1800" baseline="30000" dirty="0">
                <a:solidFill>
                  <a:prstClr val="black"/>
                </a:solidFill>
              </a:rPr>
              <a:t>- </a:t>
            </a:r>
            <a:r>
              <a:rPr lang="en-US" sz="1800" dirty="0">
                <a:solidFill>
                  <a:prstClr val="black"/>
                </a:solidFill>
              </a:rPr>
              <a:t>                             H    +  OH</a:t>
            </a:r>
            <a:r>
              <a:rPr lang="en-US" sz="1800" baseline="30000" dirty="0">
                <a:solidFill>
                  <a:prstClr val="black"/>
                </a:solidFill>
              </a:rPr>
              <a:t>-</a:t>
            </a:r>
            <a:r>
              <a:rPr lang="en-US" sz="1800" dirty="0">
                <a:solidFill>
                  <a:prstClr val="black"/>
                </a:solidFill>
              </a:rPr>
              <a:t>                                                                                                                              </a:t>
            </a: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		</a:t>
            </a:r>
            <a:endParaRPr lang="en-US" sz="1800" baseline="30000" dirty="0">
              <a:solidFill>
                <a:prstClr val="black"/>
              </a:solidFill>
              <a:latin typeface="Tahoma" pitchFamily="34" charset="0"/>
            </a:endParaRPr>
          </a:p>
          <a:p>
            <a:pPr eaLnBrk="1" hangingPunct="1"/>
            <a:endParaRPr lang="en-US" sz="1800" baseline="30000" dirty="0">
              <a:solidFill>
                <a:prstClr val="black"/>
              </a:solidFill>
              <a:latin typeface="Tahoma" pitchFamily="34" charset="0"/>
            </a:endParaRP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The ion molecule reaction occurring between negative ion formed in the </a:t>
            </a: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chamber source and the sample molecule include:-</a:t>
            </a: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	Charge transfer. </a:t>
            </a: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	Hydride transfer.</a:t>
            </a:r>
          </a:p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	Anion- Molecule adduct formation</a:t>
            </a:r>
            <a:r>
              <a:rPr lang="en-US" sz="1800" dirty="0">
                <a:solidFill>
                  <a:prstClr val="black"/>
                </a:solidFill>
                <a:latin typeface="Tahoma" pitchFamily="34" charset="0"/>
              </a:rPr>
              <a:t>.</a:t>
            </a:r>
            <a:endParaRPr lang="en-US" sz="1800" baseline="300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9698" name="Text Box 6"/>
          <p:cNvSpPr txBox="1">
            <a:spLocks noChangeArrowheads="1"/>
          </p:cNvSpPr>
          <p:nvPr/>
        </p:nvSpPr>
        <p:spPr bwMode="auto">
          <a:xfrm>
            <a:off x="2133600" y="3810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prstClr val="black"/>
                </a:solidFill>
              </a:rPr>
              <a:t>2. Negative Chemical Ionization</a:t>
            </a:r>
          </a:p>
        </p:txBody>
      </p:sp>
      <p:sp>
        <p:nvSpPr>
          <p:cNvPr id="29699" name="Line 7"/>
          <p:cNvSpPr>
            <a:spLocks noChangeShapeType="1"/>
          </p:cNvSpPr>
          <p:nvPr/>
        </p:nvSpPr>
        <p:spPr bwMode="auto">
          <a:xfrm>
            <a:off x="4419600" y="3505200"/>
            <a:ext cx="914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IN" sz="1800">
              <a:solidFill>
                <a:prstClr val="black"/>
              </a:solidFill>
            </a:endParaRPr>
          </a:p>
        </p:txBody>
      </p:sp>
      <p:sp>
        <p:nvSpPr>
          <p:cNvPr id="29701" name="Line 9"/>
          <p:cNvSpPr>
            <a:spLocks noChangeShapeType="1"/>
          </p:cNvSpPr>
          <p:nvPr/>
        </p:nvSpPr>
        <p:spPr bwMode="auto">
          <a:xfrm>
            <a:off x="3940277" y="4399935"/>
            <a:ext cx="914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IN" sz="1800">
              <a:solidFill>
                <a:prstClr val="black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36A0C-863E-4178-B089-BA575B69B87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4"/>
          <p:cNvSpPr txBox="1">
            <a:spLocks noChangeArrowheads="1"/>
          </p:cNvSpPr>
          <p:nvPr/>
        </p:nvSpPr>
        <p:spPr bwMode="auto">
          <a:xfrm>
            <a:off x="3352801" y="457201"/>
            <a:ext cx="6011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/>
              <a:t>FIELD IONIZATION</a:t>
            </a:r>
            <a:endParaRPr lang="en-US" b="1" dirty="0"/>
          </a:p>
        </p:txBody>
      </p:sp>
      <p:sp>
        <p:nvSpPr>
          <p:cNvPr id="31746" name="Text Box 5"/>
          <p:cNvSpPr txBox="1">
            <a:spLocks noChangeArrowheads="1"/>
          </p:cNvSpPr>
          <p:nvPr/>
        </p:nvSpPr>
        <p:spPr bwMode="auto">
          <a:xfrm>
            <a:off x="2362201" y="1295401"/>
            <a:ext cx="842962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/>
              <a:t>FI is used to produce ions from volatile compounds that do not give molecular ions by EI. </a:t>
            </a:r>
          </a:p>
          <a:p>
            <a:pPr>
              <a:spcBef>
                <a:spcPct val="50000"/>
              </a:spcBef>
            </a:pPr>
            <a:r>
              <a:rPr lang="en-US" dirty="0"/>
              <a:t>It produces molecular ions with little or no fragmentation. 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1" y="2286001"/>
            <a:ext cx="7853363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284439-450A-4CA7-9FF0-92722C98D4B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3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FIELD IONIZATION</a:t>
            </a:r>
            <a:endParaRPr lang="en-IN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066800"/>
            <a:ext cx="9144000" cy="57912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200" dirty="0"/>
              <a:t>It involves the  application of very strong electric field induces the emission of electrons.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/>
              <a:t>When a molecule is brought between two closely placed electrodes in the presence of high electric field (10</a:t>
            </a:r>
            <a:r>
              <a:rPr lang="en-US" sz="2200" baseline="30000" dirty="0"/>
              <a:t>7 </a:t>
            </a:r>
            <a:r>
              <a:rPr lang="en-US" sz="2200" dirty="0"/>
              <a:t>to 10</a:t>
            </a:r>
            <a:r>
              <a:rPr lang="en-US" sz="2200" baseline="30000" dirty="0"/>
              <a:t>8 </a:t>
            </a:r>
            <a:r>
              <a:rPr lang="en-US" sz="2200" dirty="0"/>
              <a:t>V/cm), it experiences an electro static force.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/>
              <a:t>If the metal surface anode has proper geometry and is under high vacuum (10</a:t>
            </a:r>
            <a:r>
              <a:rPr lang="en-US" sz="2200" baseline="30000" dirty="0"/>
              <a:t>-6 </a:t>
            </a:r>
            <a:r>
              <a:rPr lang="en-US" sz="2200" dirty="0"/>
              <a:t>tor), this force can be sufficient to remove an electron from the molecule without imparting much excess energy.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/>
              <a:t>In absence of electron collisions there is little or no fragmentation of the ion.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/>
              <a:t>In field ionization source, a thin needle of few micrometers diameter constitutes the anode and is located 1mm away and immediately behind the exit slit of the ion chamber. The exit slit serves as cathode.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/>
              <a:t>The remainder of the source serves as focusing slits common to all ion sources.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9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143000"/>
            <a:ext cx="9144000" cy="57150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</a:rPr>
              <a:t>   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   </a:t>
            </a:r>
            <a:r>
              <a:rPr lang="en-US" sz="2200" dirty="0">
                <a:solidFill>
                  <a:prstClr val="black"/>
                </a:solidFill>
              </a:rPr>
              <a:t>These </a:t>
            </a:r>
            <a:r>
              <a:rPr lang="en-US" sz="2200" dirty="0" err="1">
                <a:solidFill>
                  <a:prstClr val="black"/>
                </a:solidFill>
              </a:rPr>
              <a:t>cations</a:t>
            </a:r>
            <a:r>
              <a:rPr lang="en-US" sz="2200" dirty="0">
                <a:solidFill>
                  <a:prstClr val="black"/>
                </a:solidFill>
              </a:rPr>
              <a:t> are accelerated out of the source and their mass is analyzed by analyzer </a:t>
            </a:r>
            <a:r>
              <a:rPr lang="en-US" sz="2200" dirty="0">
                <a:solidFill>
                  <a:prstClr val="black"/>
                </a:solidFill>
              </a:rPr>
              <a:t>.</a:t>
            </a:r>
          </a:p>
          <a:p>
            <a:pPr eaLnBrk="1" hangingPunct="1">
              <a:spcBef>
                <a:spcPct val="50000"/>
              </a:spcBef>
            </a:pPr>
            <a:r>
              <a:rPr lang="en-US" sz="2200" b="1" dirty="0">
                <a:solidFill>
                  <a:prstClr val="black"/>
                </a:solidFill>
              </a:rPr>
              <a:t> </a:t>
            </a:r>
            <a:r>
              <a:rPr lang="en-US" sz="2200" b="1" dirty="0">
                <a:solidFill>
                  <a:prstClr val="black"/>
                </a:solidFill>
              </a:rPr>
              <a:t>     </a:t>
            </a:r>
            <a:r>
              <a:rPr lang="en-US" sz="2200" b="1" dirty="0">
                <a:solidFill>
                  <a:prstClr val="black"/>
                </a:solidFill>
              </a:rPr>
              <a:t>Advantages</a:t>
            </a:r>
            <a:endParaRPr lang="en-US" sz="2200" dirty="0">
              <a:solidFill>
                <a:prstClr val="black"/>
              </a:solidFill>
            </a:endParaRPr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 As fragmentation is less, abundance of molecular ions (M</a:t>
            </a:r>
            <a:r>
              <a:rPr lang="en-US" baseline="30000" dirty="0">
                <a:solidFill>
                  <a:prstClr val="black"/>
                </a:solidFill>
              </a:rPr>
              <a:t>+</a:t>
            </a:r>
            <a:r>
              <a:rPr lang="en-US" dirty="0">
                <a:solidFill>
                  <a:prstClr val="black"/>
                </a:solidFill>
              </a:rPr>
              <a:t>) is </a:t>
            </a:r>
          </a:p>
          <a:p>
            <a:pPr marL="457200" lvl="1" indent="0" eaLnBrk="1" hangingPunct="1">
              <a:buNone/>
            </a:pPr>
            <a:r>
              <a:rPr lang="en-US" dirty="0">
                <a:solidFill>
                  <a:prstClr val="black"/>
                </a:solidFill>
              </a:rPr>
              <a:t>  enhanced, hence this method is useful for relative molecular    </a:t>
            </a:r>
          </a:p>
          <a:p>
            <a:pPr marL="457200" lvl="1" indent="0" eaLnBrk="1" hangingPunct="1">
              <a:buNone/>
            </a:pPr>
            <a:r>
              <a:rPr lang="en-US" dirty="0">
                <a:solidFill>
                  <a:prstClr val="black"/>
                </a:solidFill>
              </a:rPr>
              <a:t>  mass and empirical formula determination.  </a:t>
            </a:r>
          </a:p>
          <a:p>
            <a:pPr marL="457200" lvl="1" indent="0" eaLnBrk="1" hangingPunct="1">
              <a:buNone/>
            </a:pPr>
            <a:r>
              <a:rPr lang="en-US" b="1" dirty="0" smtClean="0">
                <a:solidFill>
                  <a:prstClr val="black"/>
                </a:solidFill>
              </a:rPr>
              <a:t>Disadvantages</a:t>
            </a:r>
            <a:r>
              <a:rPr lang="en-US" dirty="0" smtClean="0">
                <a:solidFill>
                  <a:prstClr val="black"/>
                </a:solidFill>
              </a:rPr>
              <a:t>  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 Not suitable for thermally unstable and non volatile samples.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 Sensitivity is </a:t>
            </a:r>
            <a:r>
              <a:rPr lang="en-US" dirty="0" smtClean="0">
                <a:solidFill>
                  <a:prstClr val="black"/>
                </a:solidFill>
              </a:rPr>
              <a:t>less </a:t>
            </a:r>
            <a:r>
              <a:rPr lang="en-US" dirty="0">
                <a:solidFill>
                  <a:prstClr val="black"/>
                </a:solidFill>
              </a:rPr>
              <a:t>than EI ion source.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 No structural information is produced as very little </a:t>
            </a:r>
            <a:r>
              <a:rPr lang="en-US" dirty="0" smtClean="0">
                <a:solidFill>
                  <a:prstClr val="black"/>
                </a:solidFill>
              </a:rPr>
              <a:t>fragmentation occurs.</a:t>
            </a:r>
            <a:endParaRPr lang="en-US" dirty="0">
              <a:solidFill>
                <a:prstClr val="black"/>
              </a:solidFill>
            </a:endParaRPr>
          </a:p>
          <a:p>
            <a:pPr lvl="1" eaLnBrk="1" hangingPunct="1"/>
            <a:endParaRPr lang="en-US" dirty="0" smtClean="0">
              <a:solidFill>
                <a:prstClr val="black"/>
              </a:solidFill>
            </a:endParaRPr>
          </a:p>
          <a:p>
            <a:pPr marL="457200" lvl="1" indent="0" eaLnBrk="1" hangingPunct="1">
              <a:buNone/>
            </a:pP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b="1" dirty="0">
                <a:solidFill>
                  <a:prstClr val="black"/>
                </a:solidFill>
              </a:rPr>
              <a:t>             </a:t>
            </a:r>
            <a:endParaRPr lang="en-US" sz="2000" b="1" dirty="0">
              <a:solidFill>
                <a:prstClr val="black"/>
              </a:solidFill>
            </a:endParaRP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7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DESORPTION TECHNIQUES</a:t>
            </a:r>
            <a:endParaRPr lang="en-IN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09800" y="3855720"/>
          <a:ext cx="7772400" cy="365760"/>
        </p:xfrm>
        <a:graphic>
          <a:graphicData uri="http://schemas.openxmlformats.org/drawingml/2006/table">
            <a:tbl>
              <a:tblPr/>
              <a:tblGrid>
                <a:gridCol w="7772400"/>
              </a:tblGrid>
              <a:tr h="0"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981201" y="2514983"/>
            <a:ext cx="8501157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200" b="1" dirty="0">
                <a:cs typeface="Arial" charset="0"/>
              </a:rPr>
              <a:t>Field desorption</a:t>
            </a:r>
            <a:r>
              <a:rPr lang="en-US" sz="2200" dirty="0">
                <a:cs typeface="Arial" charset="0"/>
              </a:rPr>
              <a:t>:</a:t>
            </a:r>
            <a:endParaRPr lang="en-US" sz="2200" dirty="0">
              <a:cs typeface="Arial" charset="0"/>
            </a:endParaRPr>
          </a:p>
          <a:p>
            <a:pPr eaLnBrk="1" hangingPunct="1"/>
            <a:endParaRPr lang="en-US" sz="2200" dirty="0">
              <a:cs typeface="Arial" charset="0"/>
            </a:endParaRPr>
          </a:p>
          <a:p>
            <a:pPr eaLnBrk="1" hangingPunct="1"/>
            <a:r>
              <a:rPr lang="en-US" sz="2200" dirty="0">
                <a:cs typeface="Arial" charset="0"/>
              </a:rPr>
              <a:t>In field desorption, a high-potential electric field is applied to an </a:t>
            </a:r>
            <a:r>
              <a:rPr lang="en-US" sz="2200" i="1" dirty="0">
                <a:cs typeface="Arial" charset="0"/>
              </a:rPr>
              <a:t>emitter</a:t>
            </a:r>
            <a:r>
              <a:rPr lang="en-US" sz="2200" dirty="0">
                <a:cs typeface="Arial" charset="0"/>
              </a:rPr>
              <a:t> with a sharp surface, such as a razor blade, or more commonly, a filament from which tiny "whiskers" have formed.</a:t>
            </a:r>
          </a:p>
          <a:p>
            <a:pPr eaLnBrk="1" hangingPunct="1"/>
            <a:endParaRPr lang="en-US" sz="2200" dirty="0">
              <a:cs typeface="Arial" charset="0"/>
            </a:endParaRPr>
          </a:p>
          <a:p>
            <a:pPr eaLnBrk="1" hangingPunct="1"/>
            <a:endParaRPr lang="en-US" sz="2200" dirty="0">
              <a:cs typeface="Arial" charset="0"/>
            </a:endParaRPr>
          </a:p>
          <a:p>
            <a:pPr eaLnBrk="1" hangingPunct="1"/>
            <a:r>
              <a:rPr lang="en-US" sz="2200" dirty="0">
                <a:cs typeface="Arial" charset="0"/>
              </a:rPr>
              <a:t>This results in a very high electric field which can result in ionization of gaseous molecules of the </a:t>
            </a:r>
            <a:r>
              <a:rPr lang="en-US" sz="2200" dirty="0" err="1">
                <a:cs typeface="Arial" charset="0"/>
              </a:rPr>
              <a:t>analyte</a:t>
            </a:r>
            <a:r>
              <a:rPr lang="en-US" sz="2200" dirty="0">
                <a:cs typeface="Arial" charset="0"/>
              </a:rPr>
              <a:t>.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9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990600"/>
            <a:ext cx="5105400" cy="5791200"/>
          </a:xfrm>
        </p:spPr>
        <p:txBody>
          <a:bodyPr/>
          <a:lstStyle/>
          <a:p>
            <a:r>
              <a:rPr lang="en-US" sz="2200" b="1" dirty="0"/>
              <a:t>MECHANISM:</a:t>
            </a:r>
            <a:r>
              <a:rPr lang="en-US" sz="2200" dirty="0"/>
              <a:t/>
            </a:r>
            <a:br>
              <a:rPr lang="en-US" sz="2200" dirty="0"/>
            </a:br>
            <a:r>
              <a:rPr lang="en-IN" sz="2200" b="1" dirty="0">
                <a:solidFill>
                  <a:schemeClr val="tx1"/>
                </a:solidFill>
              </a:rPr>
              <a:t>In FD, the </a:t>
            </a:r>
            <a:r>
              <a:rPr lang="en-IN" sz="2200" b="1" dirty="0" err="1">
                <a:solidFill>
                  <a:schemeClr val="tx1"/>
                </a:solidFill>
              </a:rPr>
              <a:t>analyte</a:t>
            </a:r>
            <a:r>
              <a:rPr lang="en-IN" sz="2200" b="1" dirty="0">
                <a:solidFill>
                  <a:schemeClr val="tx1"/>
                </a:solidFill>
              </a:rPr>
              <a:t> is applied as a thin film directly to the emitter, or small crystals of solid materials are placed onto the </a:t>
            </a:r>
            <a:r>
              <a:rPr lang="en-IN" sz="2200" b="1" dirty="0">
                <a:solidFill>
                  <a:schemeClr val="tx1"/>
                </a:solidFill>
              </a:rPr>
              <a:t>emitter.</a:t>
            </a:r>
            <a:br>
              <a:rPr lang="en-IN" sz="2200" b="1" dirty="0">
                <a:solidFill>
                  <a:schemeClr val="tx1"/>
                </a:solidFill>
              </a:rPr>
            </a:br>
            <a:r>
              <a:rPr lang="en-IN" sz="2200" b="1" dirty="0">
                <a:solidFill>
                  <a:schemeClr val="tx1"/>
                </a:solidFill>
              </a:rPr>
              <a:t/>
            </a:r>
            <a:br>
              <a:rPr lang="en-IN" sz="2200" b="1" dirty="0">
                <a:solidFill>
                  <a:schemeClr val="tx1"/>
                </a:solidFill>
              </a:rPr>
            </a:br>
            <a:r>
              <a:rPr lang="en-IN" sz="2200" b="1" dirty="0">
                <a:solidFill>
                  <a:schemeClr val="tx1"/>
                </a:solidFill>
              </a:rPr>
              <a:t>Slow </a:t>
            </a:r>
            <a:r>
              <a:rPr lang="en-IN" sz="2200" b="1" dirty="0">
                <a:solidFill>
                  <a:schemeClr val="tx1"/>
                </a:solidFill>
              </a:rPr>
              <a:t>heating of the emitter then begins, by passing a high current through the emitter, which </a:t>
            </a:r>
            <a:r>
              <a:rPr lang="en-IN" sz="2200" b="1" dirty="0">
                <a:solidFill>
                  <a:schemeClr val="tx1"/>
                </a:solidFill>
              </a:rPr>
              <a:t>is maintained at a high potential </a:t>
            </a:r>
            <a:br>
              <a:rPr lang="en-IN" sz="2200" b="1" dirty="0">
                <a:solidFill>
                  <a:schemeClr val="tx1"/>
                </a:solidFill>
              </a:rPr>
            </a:br>
            <a:r>
              <a:rPr lang="en-IN" sz="2200" b="1" dirty="0">
                <a:solidFill>
                  <a:schemeClr val="tx1"/>
                </a:solidFill>
              </a:rPr>
              <a:t/>
            </a:r>
            <a:br>
              <a:rPr lang="en-IN" sz="2200" b="1" dirty="0">
                <a:solidFill>
                  <a:schemeClr val="tx1"/>
                </a:solidFill>
              </a:rPr>
            </a:br>
            <a:r>
              <a:rPr lang="en-IN" sz="2200" b="1" dirty="0">
                <a:solidFill>
                  <a:schemeClr val="tx1"/>
                </a:solidFill>
              </a:rPr>
              <a:t>As </a:t>
            </a:r>
            <a:r>
              <a:rPr lang="en-IN" sz="2200" b="1" dirty="0">
                <a:solidFill>
                  <a:schemeClr val="tx1"/>
                </a:solidFill>
              </a:rPr>
              <a:t>heating of the emitter continues, low-</a:t>
            </a:r>
            <a:r>
              <a:rPr lang="en-IN" sz="2200" b="1" dirty="0" err="1">
                <a:solidFill>
                  <a:schemeClr val="tx1"/>
                </a:solidFill>
              </a:rPr>
              <a:t>vapor</a:t>
            </a:r>
            <a:r>
              <a:rPr lang="en-IN" sz="2200" b="1" dirty="0">
                <a:solidFill>
                  <a:schemeClr val="tx1"/>
                </a:solidFill>
              </a:rPr>
              <a:t>-pressure materials get desorbed and </a:t>
            </a:r>
            <a:r>
              <a:rPr lang="en-IN" sz="2200" b="1" dirty="0">
                <a:solidFill>
                  <a:schemeClr val="tx1"/>
                </a:solidFill>
              </a:rPr>
              <a:t>ionized.</a:t>
            </a:r>
            <a:endParaRPr lang="en-IN" sz="2200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070771"/>
            <a:ext cx="4191000" cy="449659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57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179341"/>
            <a:ext cx="9144000" cy="5678660"/>
          </a:xfrm>
        </p:spPr>
        <p:txBody>
          <a:bodyPr/>
          <a:lstStyle/>
          <a:p>
            <a:r>
              <a:rPr lang="en-IN" sz="2200" b="1" dirty="0"/>
              <a:t>Sample </a:t>
            </a:r>
            <a:r>
              <a:rPr lang="en-IN" sz="2200" b="1" dirty="0"/>
              <a:t>introduction</a:t>
            </a:r>
            <a:endParaRPr lang="en-IN" sz="2200" dirty="0"/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The sample is deposited onto the tip of the emitter by</a:t>
            </a:r>
          </a:p>
          <a:p>
            <a:r>
              <a:rPr lang="en-IN" sz="2200" dirty="0"/>
              <a:t>. dipping the emitter into an </a:t>
            </a:r>
            <a:r>
              <a:rPr lang="en-IN" sz="2200" dirty="0" err="1"/>
              <a:t>analyte</a:t>
            </a:r>
            <a:r>
              <a:rPr lang="en-IN" sz="2200" dirty="0"/>
              <a:t> solution</a:t>
            </a:r>
          </a:p>
          <a:p>
            <a:r>
              <a:rPr lang="en-IN" sz="2200" dirty="0"/>
              <a:t>. depositing the dissolved or suspended sample onto the emitter with a </a:t>
            </a:r>
            <a:r>
              <a:rPr lang="en-IN" sz="2200" dirty="0" err="1"/>
              <a:t>microsyringe</a:t>
            </a:r>
            <a:endParaRPr lang="en-IN" sz="2200" dirty="0"/>
          </a:p>
          <a:p>
            <a:r>
              <a:rPr lang="en-IN" sz="2200" b="1" dirty="0"/>
              <a:t>Benefits</a:t>
            </a:r>
          </a:p>
          <a:p>
            <a:pPr>
              <a:buFont typeface="Arial" pitchFamily="34" charset="0"/>
              <a:buChar char="•"/>
            </a:pPr>
            <a:r>
              <a:rPr lang="en-IN" sz="2200" dirty="0"/>
              <a:t>simple </a:t>
            </a:r>
            <a:r>
              <a:rPr lang="en-IN" sz="2200" dirty="0"/>
              <a:t>mass </a:t>
            </a:r>
            <a:r>
              <a:rPr lang="en-IN" sz="2200" dirty="0"/>
              <a:t>spectra</a:t>
            </a:r>
          </a:p>
          <a:p>
            <a:pPr>
              <a:buFont typeface="Arial" pitchFamily="34" charset="0"/>
              <a:buChar char="•"/>
            </a:pPr>
            <a:r>
              <a:rPr lang="en-IN" sz="2200" dirty="0"/>
              <a:t> </a:t>
            </a:r>
            <a:r>
              <a:rPr lang="en-IN" sz="2200" dirty="0"/>
              <a:t>little or no chemical background</a:t>
            </a:r>
          </a:p>
          <a:p>
            <a:pPr>
              <a:buFont typeface="Arial" pitchFamily="34" charset="0"/>
              <a:buChar char="•"/>
            </a:pPr>
            <a:r>
              <a:rPr lang="en-IN" sz="2200" dirty="0"/>
              <a:t>works </a:t>
            </a:r>
            <a:r>
              <a:rPr lang="en-IN" sz="2200" dirty="0"/>
              <a:t>well for small organic molecules, many organometallics, low molecular </a:t>
            </a:r>
            <a:r>
              <a:rPr lang="en-IN" sz="2200" dirty="0"/>
              <a:t>weight polymers </a:t>
            </a:r>
            <a:r>
              <a:rPr lang="en-IN" sz="2200" dirty="0"/>
              <a:t>and some petrochemical </a:t>
            </a:r>
            <a:r>
              <a:rPr lang="en-IN" sz="2200" dirty="0"/>
              <a:t>fractions</a:t>
            </a:r>
            <a:endParaRPr lang="en-IN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5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905000"/>
            <a:ext cx="7772400" cy="4114800"/>
          </a:xfrm>
        </p:spPr>
        <p:txBody>
          <a:bodyPr/>
          <a:lstStyle/>
          <a:p>
            <a:r>
              <a:rPr lang="en-IN" sz="2200" b="1" dirty="0"/>
              <a:t>Limitations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sensitive </a:t>
            </a:r>
            <a:r>
              <a:rPr lang="en-IN" sz="2200" dirty="0"/>
              <a:t>to alkali metal contamination and sample overloading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emitter </a:t>
            </a:r>
            <a:r>
              <a:rPr lang="en-IN" sz="2200" dirty="0"/>
              <a:t>is relatively fragile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 </a:t>
            </a:r>
            <a:r>
              <a:rPr lang="en-IN" sz="2200" dirty="0"/>
              <a:t>relatively slow </a:t>
            </a:r>
            <a:r>
              <a:rPr lang="en-IN" sz="2200" dirty="0"/>
              <a:t>analysis</a:t>
            </a:r>
            <a:endParaRPr lang="en-IN" sz="2200" dirty="0"/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 </a:t>
            </a:r>
            <a:r>
              <a:rPr lang="en-IN" sz="2200" dirty="0"/>
              <a:t>the sample must be thermally volatile to some extent to </a:t>
            </a:r>
            <a:r>
              <a:rPr lang="en-IN" sz="2200" dirty="0"/>
              <a:t>be ionised.</a:t>
            </a:r>
            <a:endParaRPr lang="en-IN" sz="2200" dirty="0"/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10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ELECTROSPRAY IONIZATION (E.S.I)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066800"/>
            <a:ext cx="9144000" cy="5410200"/>
          </a:xfrm>
        </p:spPr>
        <p:txBody>
          <a:bodyPr/>
          <a:lstStyle/>
          <a:p>
            <a:pPr marL="457200" indent="-457200">
              <a:buFont typeface="Wingdings" pitchFamily="2" charset="2"/>
              <a:buChar char="Ø"/>
            </a:pPr>
            <a:r>
              <a:rPr lang="en-US" dirty="0" smtClean="0"/>
              <a:t>The electron spray ion source is operated at or near atmospheric pressure and thus is called as atmospheric pressure ionization or A.P.I.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dirty="0" smtClean="0"/>
              <a:t>The sample in solution form ( usually a polar, volatile solvent) enters the ion source through a stainless steel capillary, which is surrounded by a co-axial flow of nitrogen called the nebulizing gas.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dirty="0" smtClean="0"/>
              <a:t>The tip of the capillary is maintained at a high potential with respect to a counter-electrode. The potential difference produces a field gradient </a:t>
            </a:r>
            <a:r>
              <a:rPr lang="en-US" dirty="0" err="1" smtClean="0"/>
              <a:t>upto</a:t>
            </a:r>
            <a:r>
              <a:rPr lang="en-US" dirty="0" smtClean="0"/>
              <a:t> 5KV / cm.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dirty="0" smtClean="0"/>
              <a:t>As the solution exits the capillary, an aerosol of charged droplets forms. The flow of nebulizing gas directs the effluent toward the  mass spectrometer.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447800"/>
            <a:ext cx="8915400" cy="5410200"/>
          </a:xfrm>
        </p:spPr>
        <p:txBody>
          <a:bodyPr/>
          <a:lstStyle/>
          <a:p>
            <a:pPr marL="457200" indent="-457200">
              <a:buFont typeface="Wingdings" pitchFamily="2" charset="2"/>
              <a:buChar char="Ø"/>
            </a:pPr>
            <a:r>
              <a:rPr lang="en-US" dirty="0" smtClean="0"/>
              <a:t>Droplets in the aerosol shrink as the solvent evaporates, thereby concentrating the charged sample ions.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dirty="0" smtClean="0"/>
              <a:t>When the electrostatic repulsion among the charged sample ions reaches a critical point, the droplet under goes a so called “</a:t>
            </a:r>
            <a:r>
              <a:rPr lang="en-US" dirty="0" err="1" smtClean="0"/>
              <a:t>Coulumbic</a:t>
            </a:r>
            <a:r>
              <a:rPr lang="en-US" dirty="0" smtClean="0"/>
              <a:t> explosion,” which releases the sample ions into the vapor phase.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dirty="0" smtClean="0"/>
              <a:t>The vapor phase ions are focused with a number of sampling orifices into the mass analyzer.</a:t>
            </a: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ELECTROSPRAY PROCESS</a:t>
            </a:r>
            <a:endParaRPr lang="en-IN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lumMod val="60000"/>
                <a:lumOff val="4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38200"/>
            <a:ext cx="9144000" cy="601980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79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PLASMA DESORPTION IONIZATION</a:t>
            </a: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219200"/>
            <a:ext cx="8679366" cy="5583044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Plasma desorption ionization is a highly specialized technique used almost exclusively with a time of fight mass analyzer. The fission products from califormnium</a:t>
            </a:r>
            <a:r>
              <a:rPr lang="en-US" baseline="30000" dirty="0" smtClean="0"/>
              <a:t>252</a:t>
            </a:r>
            <a:r>
              <a:rPr lang="en-US" dirty="0" smtClean="0"/>
              <a:t>, with energies in the range of 80-100 MeV, are used to bombard and ionize the sample.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Each time </a:t>
            </a:r>
            <a:r>
              <a:rPr lang="en-US" baseline="30000" dirty="0" smtClean="0"/>
              <a:t>252</a:t>
            </a:r>
            <a:r>
              <a:rPr lang="en-US" dirty="0" smtClean="0"/>
              <a:t>Cf splits, two particles are produced moving in opposite directions.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One of the particles hits a triggering detector and signals a start time.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other particle strikes the sample matrix ejecting some sample ions into a time of flight mass spectrometer.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sample ions are most often released as singly, doubly or triply protonated moieties.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45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3886200"/>
            <a:ext cx="9067800" cy="2895600"/>
          </a:xfrm>
        </p:spPr>
        <p:txBody>
          <a:bodyPr/>
          <a:lstStyle/>
          <a:p>
            <a:pPr marL="0" indent="0"/>
            <a:endParaRPr lang="en-US" dirty="0"/>
          </a:p>
          <a:p>
            <a:endParaRPr lang="en-IN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19200"/>
            <a:ext cx="89154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0" y="304801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               Fast </a:t>
            </a:r>
            <a:r>
              <a:rPr lang="en-US" sz="3200" b="1" dirty="0"/>
              <a:t>Atom Bombardment</a:t>
            </a:r>
          </a:p>
          <a:p>
            <a:endParaRPr lang="en-US" sz="3200" dirty="0"/>
          </a:p>
          <a:p>
            <a:pPr algn="just"/>
            <a:r>
              <a:rPr lang="en-US" dirty="0"/>
              <a:t>It is an ionization technique in which the </a:t>
            </a:r>
            <a:r>
              <a:rPr lang="en-US" dirty="0" err="1"/>
              <a:t>analyte</a:t>
            </a:r>
            <a:r>
              <a:rPr lang="en-US" dirty="0"/>
              <a:t> and non-volatile liquid matrix mixture is bombarded by a high energy beam of inert gas such as Argon or Xenon.</a:t>
            </a:r>
          </a:p>
          <a:p>
            <a:pPr algn="just"/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57400" y="2729132"/>
            <a:ext cx="7772400" cy="4114800"/>
          </a:xfrm>
        </p:spPr>
        <p:txBody>
          <a:bodyPr/>
          <a:lstStyle/>
          <a:p>
            <a:endParaRPr lang="en-IN"/>
          </a:p>
        </p:txBody>
      </p:sp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1676400" y="2743201"/>
            <a:ext cx="8915400" cy="3809999"/>
            <a:chOff x="2928" y="768"/>
            <a:chExt cx="2640" cy="1838"/>
          </a:xfrm>
        </p:grpSpPr>
        <p:pic>
          <p:nvPicPr>
            <p:cNvPr id="7" name="Picture 8" descr="fab-mechanis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816"/>
              <a:ext cx="2544" cy="17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4560" y="768"/>
              <a:ext cx="1008" cy="3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0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19200"/>
            <a:ext cx="8686800" cy="53340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IN" sz="2200" dirty="0"/>
              <a:t>Used for large compounds with low volatility (</a:t>
            </a:r>
            <a:r>
              <a:rPr lang="en-IN" sz="2200" dirty="0" err="1"/>
              <a:t>eg</a:t>
            </a:r>
            <a:r>
              <a:rPr lang="en-IN" sz="2200" dirty="0"/>
              <a:t>: peptides</a:t>
            </a:r>
            <a:r>
              <a:rPr lang="en-IN" sz="2200" dirty="0"/>
              <a:t>, proteins, carbohydrates</a:t>
            </a:r>
            <a:r>
              <a:rPr lang="en-IN" sz="2200" dirty="0"/>
              <a:t>).</a:t>
            </a:r>
            <a:endParaRPr lang="en-IN" sz="2200" dirty="0"/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 </a:t>
            </a:r>
            <a:r>
              <a:rPr lang="en-IN" sz="2200" dirty="0"/>
              <a:t>Solid or liquid sample is mixed with a </a:t>
            </a:r>
            <a:r>
              <a:rPr lang="en-IN" sz="2200" dirty="0"/>
              <a:t>non-volatile matrix </a:t>
            </a:r>
            <a:r>
              <a:rPr lang="en-IN" sz="2200" dirty="0"/>
              <a:t>(</a:t>
            </a:r>
            <a:r>
              <a:rPr lang="en-IN" sz="2200" dirty="0" err="1"/>
              <a:t>eg</a:t>
            </a:r>
            <a:r>
              <a:rPr lang="en-IN" sz="2200" dirty="0"/>
              <a:t>: glycerol</a:t>
            </a:r>
            <a:r>
              <a:rPr lang="en-IN" sz="2200" dirty="0"/>
              <a:t>, crown ethers, </a:t>
            </a:r>
            <a:r>
              <a:rPr lang="en-IN" sz="2200" dirty="0" err="1"/>
              <a:t>nitrobenzyl</a:t>
            </a:r>
            <a:r>
              <a:rPr lang="en-IN" sz="2200" dirty="0"/>
              <a:t> </a:t>
            </a:r>
            <a:r>
              <a:rPr lang="en-IN" sz="2200" dirty="0"/>
              <a:t>alcohol</a:t>
            </a:r>
            <a:r>
              <a:rPr lang="en-IN" sz="2200" dirty="0"/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 </a:t>
            </a:r>
            <a:r>
              <a:rPr lang="en-IN" sz="2200" dirty="0"/>
              <a:t>Immobilised matrix is bombarded with a fast </a:t>
            </a:r>
            <a:r>
              <a:rPr lang="en-IN" sz="2200" dirty="0"/>
              <a:t>beam of </a:t>
            </a:r>
            <a:r>
              <a:rPr lang="en-IN" sz="2200" dirty="0"/>
              <a:t>Argon or Xenon atoms</a:t>
            </a:r>
            <a:r>
              <a:rPr lang="en-IN" sz="2200" dirty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 </a:t>
            </a:r>
            <a:r>
              <a:rPr lang="en-IN" sz="2200" dirty="0"/>
              <a:t>Charged sample ions </a:t>
            </a:r>
            <a:r>
              <a:rPr lang="en-IN" sz="2200" dirty="0"/>
              <a:t>are ejected </a:t>
            </a:r>
            <a:r>
              <a:rPr lang="en-IN" sz="2200" dirty="0"/>
              <a:t>from the matrix and extracted into the </a:t>
            </a:r>
            <a:r>
              <a:rPr lang="en-IN" sz="2200" dirty="0"/>
              <a:t>mass analysers.</a:t>
            </a:r>
            <a:endParaRPr lang="en-IN" sz="2200" dirty="0"/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 </a:t>
            </a:r>
            <a:r>
              <a:rPr lang="en-IN" sz="2200" dirty="0"/>
              <a:t>Choosing correct matrix is difficult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55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0483" y="1"/>
            <a:ext cx="9144000" cy="685799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sz="2200" dirty="0"/>
              <a:t>This </a:t>
            </a:r>
            <a:r>
              <a:rPr lang="en-US" sz="2200" dirty="0"/>
              <a:t>technique is used for ionization of polar high molecular </a:t>
            </a:r>
            <a:r>
              <a:rPr lang="en-US" sz="2200" dirty="0"/>
              <a:t>weight compounds </a:t>
            </a:r>
            <a:r>
              <a:rPr lang="en-US" sz="2200" dirty="0"/>
              <a:t>such as polypeptides. Commonly used matrices </a:t>
            </a:r>
            <a:r>
              <a:rPr lang="en-US" sz="2200" dirty="0"/>
              <a:t>include Glycerol</a:t>
            </a:r>
            <a:endParaRPr lang="en-US" sz="2200" dirty="0"/>
          </a:p>
          <a:p>
            <a:pPr lvl="1" algn="just">
              <a:buFont typeface="Courier New" pitchFamily="49" charset="0"/>
              <a:buChar char="o"/>
            </a:pPr>
            <a:r>
              <a:rPr lang="en-US" dirty="0"/>
              <a:t>	</a:t>
            </a:r>
            <a:r>
              <a:rPr lang="en-US" dirty="0" err="1"/>
              <a:t>Monothioglycerol</a:t>
            </a:r>
            <a:endParaRPr lang="en-US" dirty="0"/>
          </a:p>
          <a:p>
            <a:pPr lvl="1" algn="just">
              <a:buFont typeface="Courier New" pitchFamily="49" charset="0"/>
              <a:buChar char="o"/>
            </a:pPr>
            <a:r>
              <a:rPr lang="en-US" dirty="0"/>
              <a:t>	</a:t>
            </a:r>
            <a:r>
              <a:rPr lang="en-US" dirty="0" err="1"/>
              <a:t>Carbowax</a:t>
            </a:r>
            <a:endParaRPr lang="en-US" dirty="0"/>
          </a:p>
          <a:p>
            <a:pPr lvl="1" algn="just">
              <a:buFont typeface="Courier New" pitchFamily="49" charset="0"/>
              <a:buChar char="o"/>
            </a:pPr>
            <a:r>
              <a:rPr lang="en-US" dirty="0"/>
              <a:t>	2,4 – </a:t>
            </a:r>
            <a:r>
              <a:rPr lang="en-US" dirty="0" err="1"/>
              <a:t>dipentyl</a:t>
            </a:r>
            <a:r>
              <a:rPr lang="en-US" dirty="0"/>
              <a:t> phenol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US" dirty="0"/>
              <a:t>	3 – </a:t>
            </a:r>
            <a:r>
              <a:rPr lang="en-US" dirty="0" err="1"/>
              <a:t>nitrobenzyl</a:t>
            </a:r>
            <a:r>
              <a:rPr lang="en-US" dirty="0"/>
              <a:t> alcohol (3 – NBA)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/>
              <a:t>These </a:t>
            </a:r>
            <a:r>
              <a:rPr lang="en-US" sz="2200" dirty="0"/>
              <a:t>solvents easily dissolve organic compounds and do not evaporate in vacuum.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/>
              <a:t>The </a:t>
            </a:r>
            <a:r>
              <a:rPr lang="en-US" sz="2200" dirty="0"/>
              <a:t>bombarding beam consists of Xenon or Argon atoms of high translational energy.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/>
              <a:t>This </a:t>
            </a:r>
            <a:r>
              <a:rPr lang="en-US" sz="2200" dirty="0"/>
              <a:t>beam is produced by first ionizing the Xenon (or Argon atoms with electrons to give Xenon radical </a:t>
            </a:r>
            <a:r>
              <a:rPr lang="en-US" sz="2200" dirty="0" err="1"/>
              <a:t>cations</a:t>
            </a:r>
            <a:r>
              <a:rPr lang="en-US" sz="2200" dirty="0"/>
              <a:t>.</a:t>
            </a:r>
          </a:p>
          <a:p>
            <a:pPr marL="0" indent="0" algn="just"/>
            <a:r>
              <a:rPr lang="en-US" sz="2200" dirty="0"/>
              <a:t>			</a:t>
            </a:r>
            <a:r>
              <a:rPr lang="en-US" sz="2200" dirty="0" err="1"/>
              <a:t>Xe</a:t>
            </a:r>
            <a:r>
              <a:rPr lang="en-US" sz="2200" dirty="0"/>
              <a:t> </a:t>
            </a:r>
            <a:r>
              <a:rPr lang="en-US" sz="2200" baseline="30000" dirty="0"/>
              <a:t>+</a:t>
            </a:r>
            <a:r>
              <a:rPr lang="en-US" sz="2200" dirty="0"/>
              <a:t> e</a:t>
            </a:r>
            <a:r>
              <a:rPr lang="en-US" sz="2200" baseline="30000" dirty="0"/>
              <a:t>-</a:t>
            </a:r>
            <a:r>
              <a:rPr lang="en-US" sz="2200" dirty="0"/>
              <a:t>  = </a:t>
            </a:r>
            <a:r>
              <a:rPr lang="en-US" sz="2200" dirty="0" err="1"/>
              <a:t>Xe</a:t>
            </a:r>
            <a:r>
              <a:rPr lang="en-US" sz="2200" baseline="30000" dirty="0"/>
              <a:t>.+</a:t>
            </a:r>
            <a:r>
              <a:rPr lang="en-US" sz="2200" dirty="0"/>
              <a:t>  +2e</a:t>
            </a:r>
            <a:r>
              <a:rPr lang="en-US" sz="2200" baseline="30000" dirty="0"/>
              <a:t>-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/>
              <a:t>The radical </a:t>
            </a:r>
            <a:r>
              <a:rPr lang="en-US" sz="2200" dirty="0" err="1"/>
              <a:t>cations</a:t>
            </a:r>
            <a:r>
              <a:rPr lang="en-US" sz="2200" dirty="0"/>
              <a:t> are </a:t>
            </a:r>
            <a:r>
              <a:rPr lang="en-US" sz="2200" dirty="0"/>
              <a:t>then accelerated to 6 – 10 </a:t>
            </a:r>
            <a:r>
              <a:rPr lang="en-US" sz="2200" dirty="0" err="1"/>
              <a:t>KeV</a:t>
            </a:r>
            <a:r>
              <a:rPr lang="en-US" sz="2200" dirty="0"/>
              <a:t> to give radical </a:t>
            </a:r>
            <a:r>
              <a:rPr lang="en-US" sz="2200" dirty="0" err="1"/>
              <a:t>cations</a:t>
            </a:r>
            <a:r>
              <a:rPr lang="en-US" sz="2200" dirty="0"/>
              <a:t> of </a:t>
            </a:r>
            <a:r>
              <a:rPr lang="en-US" sz="2200" dirty="0"/>
              <a:t>high translational energy (</a:t>
            </a:r>
            <a:r>
              <a:rPr lang="en-US" sz="2200" dirty="0" err="1"/>
              <a:t>Xe</a:t>
            </a:r>
            <a:r>
              <a:rPr lang="en-US" sz="2200" dirty="0"/>
              <a:t>)</a:t>
            </a:r>
            <a:r>
              <a:rPr lang="en-US" sz="2200" baseline="30000" dirty="0"/>
              <a:t>++</a:t>
            </a:r>
            <a:r>
              <a:rPr lang="en-US" sz="2200" dirty="0"/>
              <a:t>, which are then passed through a chamber containing Xenon atoms at a pressure of 10-5 </a:t>
            </a:r>
            <a:r>
              <a:rPr lang="en-US" sz="2200" dirty="0" err="1"/>
              <a:t>torr</a:t>
            </a:r>
            <a:r>
              <a:rPr lang="en-US" sz="2200" dirty="0"/>
              <a:t>.</a:t>
            </a:r>
            <a:endParaRPr lang="en-US" sz="2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20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 Box 4"/>
          <p:cNvSpPr txBox="1">
            <a:spLocks noChangeArrowheads="1"/>
          </p:cNvSpPr>
          <p:nvPr/>
        </p:nvSpPr>
        <p:spPr bwMode="auto">
          <a:xfrm>
            <a:off x="1828800" y="228600"/>
            <a:ext cx="8610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51202" name="Text Box 5"/>
          <p:cNvSpPr txBox="1">
            <a:spLocks noChangeArrowheads="1"/>
          </p:cNvSpPr>
          <p:nvPr/>
        </p:nvSpPr>
        <p:spPr bwMode="auto">
          <a:xfrm>
            <a:off x="1524000" y="45721"/>
            <a:ext cx="9144000" cy="2400657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</a:rPr>
              <a:t>During this passage high energy </a:t>
            </a:r>
            <a:r>
              <a:rPr lang="en-US" sz="2000" dirty="0" err="1">
                <a:solidFill>
                  <a:prstClr val="black"/>
                </a:solidFill>
              </a:rPr>
              <a:t>cation</a:t>
            </a:r>
            <a:r>
              <a:rPr lang="en-US" sz="2000" dirty="0">
                <a:solidFill>
                  <a:prstClr val="black"/>
                </a:solidFill>
              </a:rPr>
              <a:t> obtain electrons from Xenon atoms to become high energy atoms (</a:t>
            </a:r>
            <a:r>
              <a:rPr lang="en-US" sz="2000" dirty="0" err="1">
                <a:solidFill>
                  <a:prstClr val="black"/>
                </a:solidFill>
              </a:rPr>
              <a:t>Xe</a:t>
            </a:r>
            <a:r>
              <a:rPr lang="en-US" sz="2000" dirty="0">
                <a:solidFill>
                  <a:prstClr val="black"/>
                </a:solidFill>
              </a:rPr>
              <a:t>). The lower energy ions are removed by electrostatic deflector. </a:t>
            </a:r>
          </a:p>
          <a:p>
            <a:pPr eaLnBrk="1" hangingPunct="1"/>
            <a:r>
              <a:rPr lang="en-US" sz="2000" dirty="0">
                <a:solidFill>
                  <a:prstClr val="black"/>
                </a:solidFill>
              </a:rPr>
              <a:t>	</a:t>
            </a:r>
          </a:p>
          <a:p>
            <a:pPr eaLnBrk="1" hangingPunct="1"/>
            <a:r>
              <a:rPr lang="en-US" sz="2000" baseline="30000" dirty="0">
                <a:solidFill>
                  <a:prstClr val="black"/>
                </a:solidFill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      </a:t>
            </a:r>
          </a:p>
          <a:p>
            <a:pPr eaLnBrk="1" hangingPunct="1"/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            (</a:t>
            </a:r>
            <a:r>
              <a:rPr lang="en-US" sz="2000" dirty="0" err="1">
                <a:solidFill>
                  <a:prstClr val="black"/>
                </a:solidFill>
              </a:rPr>
              <a:t>Xe</a:t>
            </a:r>
            <a:r>
              <a:rPr lang="en-US" sz="2000" dirty="0">
                <a:solidFill>
                  <a:prstClr val="black"/>
                </a:solidFill>
              </a:rPr>
              <a:t>)</a:t>
            </a:r>
            <a:r>
              <a:rPr lang="en-US" sz="2000" baseline="30000" dirty="0">
                <a:solidFill>
                  <a:prstClr val="black"/>
                </a:solidFill>
              </a:rPr>
              <a:t>.+</a:t>
            </a:r>
            <a:r>
              <a:rPr lang="en-US" sz="2000" dirty="0">
                <a:solidFill>
                  <a:prstClr val="black"/>
                </a:solidFill>
              </a:rPr>
              <a:t>  +  </a:t>
            </a:r>
            <a:r>
              <a:rPr lang="en-US" sz="2000" dirty="0" err="1">
                <a:solidFill>
                  <a:prstClr val="black"/>
                </a:solidFill>
              </a:rPr>
              <a:t>Xe</a:t>
            </a:r>
            <a:r>
              <a:rPr lang="en-US" sz="2000" dirty="0">
                <a:solidFill>
                  <a:prstClr val="black"/>
                </a:solidFill>
              </a:rPr>
              <a:t>   	 	(</a:t>
            </a:r>
            <a:r>
              <a:rPr lang="en-US" sz="2000" dirty="0" err="1">
                <a:solidFill>
                  <a:prstClr val="black"/>
                </a:solidFill>
              </a:rPr>
              <a:t>Xe</a:t>
            </a:r>
            <a:r>
              <a:rPr lang="en-US" sz="2000" dirty="0">
                <a:solidFill>
                  <a:prstClr val="black"/>
                </a:solidFill>
              </a:rPr>
              <a:t>)     +  </a:t>
            </a:r>
            <a:r>
              <a:rPr lang="en-US" sz="2000" dirty="0" err="1">
                <a:solidFill>
                  <a:prstClr val="black"/>
                </a:solidFill>
              </a:rPr>
              <a:t>Xe</a:t>
            </a:r>
            <a:r>
              <a:rPr lang="en-US" sz="2000" baseline="30000" dirty="0">
                <a:solidFill>
                  <a:prstClr val="black"/>
                </a:solidFill>
              </a:rPr>
              <a:t>.+</a:t>
            </a:r>
            <a:r>
              <a:rPr lang="en-US" sz="2000" dirty="0">
                <a:solidFill>
                  <a:prstClr val="black"/>
                </a:solidFill>
              </a:rPr>
              <a:t>    </a:t>
            </a:r>
          </a:p>
          <a:p>
            <a:pPr algn="just" eaLnBrk="1" hangingPunct="1">
              <a:spcBef>
                <a:spcPct val="50000"/>
              </a:spcBef>
            </a:pP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51204" name="Line 7"/>
          <p:cNvSpPr>
            <a:spLocks noChangeShapeType="1"/>
          </p:cNvSpPr>
          <p:nvPr/>
        </p:nvSpPr>
        <p:spPr bwMode="auto">
          <a:xfrm>
            <a:off x="5406683" y="1600200"/>
            <a:ext cx="3429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IN" sz="1800">
              <a:solidFill>
                <a:prstClr val="black"/>
              </a:solidFill>
            </a:endParaRPr>
          </a:p>
        </p:txBody>
      </p:sp>
      <p:sp>
        <p:nvSpPr>
          <p:cNvPr id="51205" name="Line 8"/>
          <p:cNvSpPr>
            <a:spLocks noChangeShapeType="1"/>
          </p:cNvSpPr>
          <p:nvPr/>
        </p:nvSpPr>
        <p:spPr bwMode="auto">
          <a:xfrm>
            <a:off x="4072890" y="1752600"/>
            <a:ext cx="9525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IN" sz="1800">
              <a:solidFill>
                <a:prstClr val="black"/>
              </a:solidFill>
            </a:endParaRPr>
          </a:p>
        </p:txBody>
      </p:sp>
      <p:sp>
        <p:nvSpPr>
          <p:cNvPr id="51207" name="Text Box 10"/>
          <p:cNvSpPr txBox="1">
            <a:spLocks noChangeArrowheads="1"/>
          </p:cNvSpPr>
          <p:nvPr/>
        </p:nvSpPr>
        <p:spPr bwMode="auto">
          <a:xfrm>
            <a:off x="1563858" y="2563837"/>
            <a:ext cx="88392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sz="2000" dirty="0"/>
              <a:t>The compound of interest is dissolved in high boiling point viscous   solvent such as glycerol; a drop is placed on a thin metal sheet,  and the compound is ionized by the high energy beam of xenon </a:t>
            </a:r>
            <a:r>
              <a:rPr lang="en-US" sz="2000" dirty="0"/>
              <a:t>atoms ( </a:t>
            </a:r>
            <a:r>
              <a:rPr lang="en-US" sz="2000" dirty="0" err="1"/>
              <a:t>xe</a:t>
            </a:r>
            <a:r>
              <a:rPr lang="en-US" sz="2000" dirty="0"/>
              <a:t>  ).</a:t>
            </a:r>
            <a:endParaRPr lang="en-US" sz="2000" dirty="0"/>
          </a:p>
          <a:p>
            <a:pPr eaLnBrk="1" hangingPunct="1"/>
            <a:endParaRPr lang="en-US" sz="2000" dirty="0">
              <a:solidFill>
                <a:prstClr val="black"/>
              </a:solidFill>
            </a:endParaRPr>
          </a:p>
          <a:p>
            <a:pPr eaLnBrk="1" hangingPunct="1"/>
            <a:r>
              <a:rPr lang="en-US" sz="2000" dirty="0">
                <a:solidFill>
                  <a:prstClr val="black"/>
                </a:solidFill>
              </a:rPr>
              <a:t> Xenon ionizes the glycerol molecules to give glycerol ions. These ions react with the surrounding glycerol molecules to produce (G+H)+ as reactant ion.</a:t>
            </a:r>
          </a:p>
          <a:p>
            <a:pPr eaLnBrk="1" hangingPunct="1"/>
            <a:endParaRPr lang="en-US" sz="2000" dirty="0">
              <a:solidFill>
                <a:prstClr val="black"/>
              </a:solidFill>
            </a:endParaRPr>
          </a:p>
          <a:p>
            <a:pPr eaLnBrk="1" hangingPunct="1"/>
            <a:r>
              <a:rPr lang="en-US" sz="2000" dirty="0">
                <a:solidFill>
                  <a:prstClr val="black"/>
                </a:solidFill>
              </a:rPr>
              <a:t>These ions are then extracted from slit lens system designed to collect ions and directed to mass analyzer. 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7219364" y="3276600"/>
            <a:ext cx="3429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IN" sz="1800">
              <a:solidFill>
                <a:prstClr val="black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284439-450A-4CA7-9FF0-92722C98D4B2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82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685800"/>
            <a:ext cx="9144000" cy="6858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en-IN" sz="2200" dirty="0"/>
          </a:p>
          <a:p>
            <a:r>
              <a:rPr lang="en-IN" sz="2200" b="1" dirty="0"/>
              <a:t>Benefits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 </a:t>
            </a:r>
            <a:r>
              <a:rPr lang="en-IN" sz="2200" dirty="0"/>
              <a:t>rapid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 simple</a:t>
            </a:r>
            <a:endParaRPr lang="en-IN" sz="2200" dirty="0"/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 </a:t>
            </a:r>
            <a:r>
              <a:rPr lang="en-IN" sz="2200" dirty="0"/>
              <a:t>good for a large variety of compounds</a:t>
            </a:r>
          </a:p>
          <a:p>
            <a:pPr marL="0" indent="0"/>
            <a:endParaRPr lang="en-IN" sz="2200" dirty="0"/>
          </a:p>
          <a:p>
            <a:r>
              <a:rPr lang="en-IN" sz="2200" b="1" dirty="0"/>
              <a:t>Limitations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high </a:t>
            </a:r>
            <a:r>
              <a:rPr lang="en-IN" sz="2200" dirty="0"/>
              <a:t>chemical </a:t>
            </a:r>
            <a:r>
              <a:rPr lang="en-IN" sz="2200" dirty="0" err="1"/>
              <a:t>backgrond</a:t>
            </a:r>
            <a:r>
              <a:rPr lang="en-IN" sz="2200" dirty="0"/>
              <a:t>, hence </a:t>
            </a:r>
            <a:r>
              <a:rPr lang="en-IN" sz="2200" dirty="0"/>
              <a:t>difficult </a:t>
            </a:r>
            <a:r>
              <a:rPr lang="en-IN" sz="2200" dirty="0"/>
              <a:t>to  distinguish </a:t>
            </a:r>
            <a:r>
              <a:rPr lang="en-IN" sz="2200" dirty="0"/>
              <a:t>low-molecular-weight compounds from chemical </a:t>
            </a:r>
            <a:r>
              <a:rPr lang="en-IN" sz="2200" dirty="0"/>
              <a:t>background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 err="1"/>
              <a:t>analyte</a:t>
            </a:r>
            <a:r>
              <a:rPr lang="en-IN" sz="2200" dirty="0"/>
              <a:t> </a:t>
            </a:r>
            <a:r>
              <a:rPr lang="en-IN" sz="2200" dirty="0"/>
              <a:t>must be soluble in the liquid matrix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not </a:t>
            </a:r>
            <a:r>
              <a:rPr lang="en-IN" sz="2200" dirty="0"/>
              <a:t>good for </a:t>
            </a:r>
            <a:r>
              <a:rPr lang="en-IN" sz="2200" dirty="0"/>
              <a:t>multiple charged </a:t>
            </a:r>
            <a:r>
              <a:rPr lang="en-IN" sz="2200" dirty="0"/>
              <a:t>compounds with more than 2 charges</a:t>
            </a:r>
          </a:p>
          <a:p>
            <a:endParaRPr lang="en-IN" sz="2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77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Matrix </a:t>
            </a:r>
            <a:r>
              <a:rPr lang="en-IN" sz="25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AssistedLaser</a:t>
            </a:r>
            <a:r>
              <a:rPr lang="en-IN" sz="2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Desorption/Ionization</a:t>
            </a:r>
            <a:r>
              <a:rPr lang="en-IN" b="1" dirty="0" smtClean="0">
                <a:solidFill>
                  <a:schemeClr val="tx1"/>
                </a:solidFill>
              </a:rPr>
              <a:t>: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143000"/>
            <a:ext cx="9144000" cy="5791200"/>
          </a:xfrm>
        </p:spPr>
        <p:txBody>
          <a:bodyPr/>
          <a:lstStyle/>
          <a:p>
            <a:endParaRPr lang="en-US" dirty="0" smtClean="0"/>
          </a:p>
          <a:p>
            <a:endParaRPr lang="en-IN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9144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5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6345" y="152400"/>
            <a:ext cx="9144000" cy="6858000"/>
          </a:xfrm>
        </p:spPr>
        <p:txBody>
          <a:bodyPr/>
          <a:lstStyle/>
          <a:p>
            <a:r>
              <a:rPr lang="en-IN" b="1" dirty="0" smtClean="0"/>
              <a:t>               </a:t>
            </a:r>
            <a:r>
              <a:rPr lang="e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Matrix </a:t>
            </a:r>
            <a:r>
              <a:rPr lang="e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Assisted Laser </a:t>
            </a:r>
            <a:r>
              <a:rPr lang="e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Desorption/Ionization</a:t>
            </a:r>
            <a:endParaRPr lang="en-I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IN" dirty="0"/>
          </a:p>
          <a:p>
            <a:pPr marL="0" indent="0"/>
            <a:r>
              <a:rPr lang="en-IN" sz="2000" dirty="0"/>
              <a:t>                            </a:t>
            </a:r>
          </a:p>
          <a:p>
            <a:pPr marL="0" indent="0"/>
            <a:endParaRPr lang="en-IN" sz="2000" dirty="0"/>
          </a:p>
          <a:p>
            <a:pPr marL="0" indent="0"/>
            <a:r>
              <a:rPr lang="en-IN" sz="2000" dirty="0"/>
              <a:t>	</a:t>
            </a:r>
            <a:r>
              <a:rPr lang="en-IN" sz="2000" dirty="0"/>
              <a:t> </a:t>
            </a:r>
            <a:r>
              <a:rPr lang="en-IN" sz="2200" dirty="0"/>
              <a:t>(</a:t>
            </a:r>
            <a:r>
              <a:rPr lang="en-IN" sz="2200" dirty="0"/>
              <a:t>MALDI) is used to </a:t>
            </a:r>
            <a:r>
              <a:rPr lang="en-IN" sz="2200" dirty="0" err="1"/>
              <a:t>analyze</a:t>
            </a:r>
            <a:r>
              <a:rPr lang="en-IN" sz="2200" dirty="0"/>
              <a:t> extremely large molecules. 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MALDI </a:t>
            </a:r>
            <a:r>
              <a:rPr lang="en-IN" sz="2200" dirty="0"/>
              <a:t>is often used </a:t>
            </a:r>
            <a:r>
              <a:rPr lang="en-IN" sz="2200" dirty="0"/>
              <a:t>for the </a:t>
            </a:r>
            <a:r>
              <a:rPr lang="en-IN" sz="2200" dirty="0"/>
              <a:t>analysis of synthetic and natural polymers, proteins, and peptides. 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In MALDI, both desorption and ionization are induced by a single laser pulse 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The sample is prepared by mixing the </a:t>
            </a:r>
            <a:r>
              <a:rPr lang="en-IN" sz="2200" dirty="0" err="1"/>
              <a:t>analyte</a:t>
            </a:r>
            <a:r>
              <a:rPr lang="en-IN" sz="2200" dirty="0"/>
              <a:t> and a matrix compound chosen to absorb the </a:t>
            </a:r>
            <a:r>
              <a:rPr lang="en-IN" sz="2200" dirty="0"/>
              <a:t>laser wavelength</a:t>
            </a:r>
            <a:r>
              <a:rPr lang="en-IN" sz="2200" dirty="0"/>
              <a:t>. </a:t>
            </a:r>
            <a:endParaRPr lang="en-IN" sz="2200" dirty="0"/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This </a:t>
            </a:r>
            <a:r>
              <a:rPr lang="en-IN" sz="2200" dirty="0"/>
              <a:t>is placed on a probe tip and </a:t>
            </a:r>
            <a:r>
              <a:rPr lang="en-IN" sz="2200" dirty="0"/>
              <a:t>dried.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A </a:t>
            </a:r>
            <a:r>
              <a:rPr lang="en-IN" sz="2200" dirty="0"/>
              <a:t>vacuum lock is used to insert the probe into the source region of the mass spectrometer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8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609600"/>
            <a:ext cx="9067800" cy="83820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IN" sz="2200" dirty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 </a:t>
            </a:r>
            <a:r>
              <a:rPr lang="en-IN" sz="2200" dirty="0"/>
              <a:t>A laser beam is then focused on this dried mixture and the energy from a laser pulse is absorbed by the matrix. 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This energy ejects </a:t>
            </a:r>
            <a:r>
              <a:rPr lang="en-IN" sz="2200" dirty="0" err="1"/>
              <a:t>analyte</a:t>
            </a:r>
            <a:r>
              <a:rPr lang="en-IN" sz="2200" dirty="0"/>
              <a:t> ions from the surface so that a mass spectrum is acquired for each laser pulse. 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The mechanism for this process is not well understood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This technique is more universal (works with more compounds) than other laser ionization 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Typical MALDI spectra include the molecular ion, some </a:t>
            </a:r>
            <a:r>
              <a:rPr lang="en-IN" sz="2200" dirty="0"/>
              <a:t>multiple charged </a:t>
            </a:r>
            <a:r>
              <a:rPr lang="en-IN" sz="2200" dirty="0"/>
              <a:t>ions, and very few fragments.</a:t>
            </a:r>
          </a:p>
          <a:p>
            <a:r>
              <a:rPr lang="en-IN" sz="2000" b="1" dirty="0"/>
              <a:t>Benefits</a:t>
            </a:r>
          </a:p>
          <a:p>
            <a:r>
              <a:rPr lang="en-IN" sz="2000" dirty="0"/>
              <a:t>. rapid and </a:t>
            </a:r>
            <a:r>
              <a:rPr lang="en-IN" sz="2000" dirty="0"/>
              <a:t>convenient for </a:t>
            </a:r>
            <a:r>
              <a:rPr lang="en-IN" sz="2000" dirty="0"/>
              <a:t>molecular weight determination</a:t>
            </a:r>
          </a:p>
          <a:p>
            <a:endParaRPr lang="en-IN" sz="2000" b="1" dirty="0"/>
          </a:p>
          <a:p>
            <a:r>
              <a:rPr lang="en-IN" sz="2000" b="1" dirty="0"/>
              <a:t>Limitations</a:t>
            </a:r>
            <a:endParaRPr lang="en-IN" sz="2000" dirty="0"/>
          </a:p>
          <a:p>
            <a:r>
              <a:rPr lang="en-IN" sz="2000" dirty="0"/>
              <a:t>. requires a mass </a:t>
            </a:r>
            <a:r>
              <a:rPr lang="en-IN" sz="2000" dirty="0" err="1"/>
              <a:t>analyzer</a:t>
            </a:r>
            <a:r>
              <a:rPr lang="en-IN" sz="2000" dirty="0"/>
              <a:t> that is compatible with pulsed ionization techniques</a:t>
            </a:r>
          </a:p>
          <a:p>
            <a:endParaRPr lang="en-IN" sz="2000" dirty="0"/>
          </a:p>
          <a:p>
            <a:pPr>
              <a:buFont typeface="Wingdings" pitchFamily="2" charset="2"/>
              <a:buChar char="Ø"/>
            </a:pPr>
            <a:endParaRPr lang="en-IN" sz="2000" dirty="0"/>
          </a:p>
          <a:p>
            <a:pPr marL="0" indent="0"/>
            <a:r>
              <a:rPr lang="en-IN" sz="2200" dirty="0"/>
              <a:t>   </a:t>
            </a:r>
          </a:p>
          <a:p>
            <a:pPr marL="0" indent="0"/>
            <a:r>
              <a:rPr lang="en-IN" sz="2200" dirty="0"/>
              <a:t>	  </a:t>
            </a:r>
          </a:p>
          <a:p>
            <a:pPr marL="0" indent="0"/>
            <a:endParaRPr lang="en-IN" sz="2200" dirty="0"/>
          </a:p>
          <a:p>
            <a:pPr marL="0" indent="0"/>
            <a:endParaRPr lang="en-IN" sz="2200" dirty="0"/>
          </a:p>
          <a:p>
            <a:pPr marL="0" indent="0"/>
            <a:endParaRPr lang="en-IN" sz="2200" dirty="0"/>
          </a:p>
          <a:p>
            <a:pPr marL="0" indent="0"/>
            <a:endParaRPr lang="en-IN" sz="2200" dirty="0"/>
          </a:p>
          <a:p>
            <a:pPr marL="0" indent="0"/>
            <a:endParaRPr lang="en-IN" sz="2200" dirty="0"/>
          </a:p>
          <a:p>
            <a:pPr marL="0" indent="0"/>
            <a:r>
              <a:rPr lang="en-IN" sz="2200" dirty="0"/>
              <a:t>  The </a:t>
            </a:r>
            <a:r>
              <a:rPr lang="en-IN" sz="2200" dirty="0"/>
              <a:t>sample is prepared by mixing the </a:t>
            </a:r>
            <a:r>
              <a:rPr lang="en-IN" sz="2200" dirty="0" err="1"/>
              <a:t>analyte</a:t>
            </a:r>
            <a:r>
              <a:rPr lang="en-IN" sz="2200" dirty="0"/>
              <a:t> and a matrix </a:t>
            </a:r>
            <a:r>
              <a:rPr lang="en-IN" sz="2200" dirty="0"/>
              <a:t>                                          compound </a:t>
            </a:r>
            <a:r>
              <a:rPr lang="en-IN" sz="2200" dirty="0"/>
              <a:t>chosen to absorb the </a:t>
            </a:r>
            <a:r>
              <a:rPr lang="en-IN" sz="2200" dirty="0"/>
              <a:t>laser wavelength</a:t>
            </a:r>
            <a:r>
              <a:rPr lang="en-IN" sz="2200" dirty="0"/>
              <a:t>. This is </a:t>
            </a:r>
            <a:r>
              <a:rPr lang="en-IN" sz="2200" dirty="0"/>
              <a:t> placed on a </a:t>
            </a:r>
            <a:r>
              <a:rPr lang="en-IN" sz="2200" dirty="0"/>
              <a:t>probe tip and dried. </a:t>
            </a:r>
            <a:endParaRPr lang="en-IN" sz="2200" dirty="0"/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A </a:t>
            </a:r>
            <a:r>
              <a:rPr lang="en-IN" sz="2200" dirty="0"/>
              <a:t>vacuum lock is used to insert the </a:t>
            </a:r>
            <a:r>
              <a:rPr lang="en-IN" sz="2200" dirty="0"/>
              <a:t>probe into </a:t>
            </a:r>
            <a:r>
              <a:rPr lang="en-IN" sz="2200" dirty="0"/>
              <a:t>the source region of the mass spectrometer</a:t>
            </a:r>
            <a:r>
              <a:rPr lang="en-IN" sz="2200" dirty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 </a:t>
            </a:r>
            <a:r>
              <a:rPr lang="en-IN" sz="2200" dirty="0"/>
              <a:t>A laser beam is then focused on this </a:t>
            </a:r>
            <a:r>
              <a:rPr lang="en-IN" sz="2200" dirty="0"/>
              <a:t>dried mixture </a:t>
            </a:r>
            <a:r>
              <a:rPr lang="en-IN" sz="2200" dirty="0"/>
              <a:t>and the energy from a laser pulse is absorbed by the matrix</a:t>
            </a:r>
            <a:r>
              <a:rPr lang="en-IN" sz="2200" dirty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/>
              <a:t> </a:t>
            </a:r>
            <a:r>
              <a:rPr lang="en-IN" sz="2200" dirty="0"/>
              <a:t>This energy ejects </a:t>
            </a:r>
            <a:r>
              <a:rPr lang="en-IN" sz="2200" dirty="0" err="1"/>
              <a:t>analyte</a:t>
            </a:r>
            <a:r>
              <a:rPr lang="en-IN" sz="2200" dirty="0"/>
              <a:t> ions </a:t>
            </a:r>
            <a:r>
              <a:rPr lang="en-IN" sz="2200" dirty="0"/>
              <a:t>from the surface so that a mass spectrum is acquired for each laser pulse. </a:t>
            </a:r>
            <a:endParaRPr lang="en-IN" sz="2200" dirty="0"/>
          </a:p>
          <a:p>
            <a:pPr>
              <a:buFont typeface="Wingdings" pitchFamily="2" charset="2"/>
              <a:buChar char="Ø"/>
            </a:pPr>
            <a:endParaRPr lang="en-IN" sz="2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5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REFERENCES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066800"/>
            <a:ext cx="9144000" cy="57912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/>
              <a:t>INSTRUMENTAL METHODS OF CHEMICAL ANALYSIS BY </a:t>
            </a:r>
            <a:r>
              <a:rPr lang="en-US" dirty="0" err="1"/>
              <a:t>Gurudeep</a:t>
            </a:r>
            <a:r>
              <a:rPr lang="en-US" dirty="0"/>
              <a:t> R. </a:t>
            </a:r>
            <a:r>
              <a:rPr lang="en-US" dirty="0" err="1"/>
              <a:t>Chatwal</a:t>
            </a:r>
            <a:r>
              <a:rPr lang="en-US" dirty="0"/>
              <a:t>, sham K. </a:t>
            </a:r>
            <a:r>
              <a:rPr lang="en-US" dirty="0" err="1"/>
              <a:t>Anand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ELEMENTARY ORAGANIC SPECTROSCOPY – PRINCIPLES AND CHEMICAL APPLICATIONS by S. Chand, Y.R. Sharma.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SPECTROSCOPIC IDENTIFICATION OF ORGANIC COMPOUNDS by Robert M. Silverstein, Francis X. Webster, David J. </a:t>
            </a:r>
            <a:r>
              <a:rPr lang="en-US" dirty="0" err="1"/>
              <a:t>Kiemle</a:t>
            </a: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INTERNET ( Wikipedia )</a:t>
            </a:r>
          </a:p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2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355333">
            <a:off x="1709796" y="2923417"/>
            <a:ext cx="5889978" cy="762000"/>
          </a:xfrm>
        </p:spPr>
        <p:txBody>
          <a:bodyPr/>
          <a:lstStyle/>
          <a:p>
            <a:pPr algn="ctr"/>
            <a:r>
              <a:rPr lang="en-US" sz="5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THANK YOU…</a:t>
            </a:r>
            <a:endParaRPr lang="en-IN" sz="5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itchFamily="8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DF7D6-FFF1-44BB-81BD-342468B6E765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5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ANCHTO" val="0"/>
  <p:tag name="HOTSPOTTYPE" val="NextSlide"/>
  <p:tag name="DEFINEDINNAVIGATOR" val="False"/>
</p:tagLst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vari_master_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6266AE"/>
      </a:accent1>
      <a:accent2>
        <a:srgbClr val="D61635"/>
      </a:accent2>
      <a:accent3>
        <a:srgbClr val="FFFFFF"/>
      </a:accent3>
      <a:accent4>
        <a:srgbClr val="000000"/>
      </a:accent4>
      <a:accent5>
        <a:srgbClr val="B7B8D3"/>
      </a:accent5>
      <a:accent6>
        <a:srgbClr val="C2132F"/>
      </a:accent6>
      <a:hlink>
        <a:srgbClr val="00A89C"/>
      </a:hlink>
      <a:folHlink>
        <a:srgbClr val="F7E769"/>
      </a:folHlink>
    </a:clrScheme>
    <a:fontScheme name="vari_master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ari_master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i_master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i_master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i_master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i_master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i_master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i_master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i_master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i_master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i_master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i_master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i_master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ivic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Vari Template</Template>
  <TotalTime>14187</TotalTime>
  <Words>2056</Words>
  <Application>Microsoft Office PowerPoint</Application>
  <PresentationFormat>Widescreen</PresentationFormat>
  <Paragraphs>435</Paragraphs>
  <Slides>46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46</vt:i4>
      </vt:variant>
    </vt:vector>
  </HeadingPairs>
  <TitlesOfParts>
    <vt:vector size="61" baseType="lpstr">
      <vt:lpstr>Arial</vt:lpstr>
      <vt:lpstr>Calibri</vt:lpstr>
      <vt:lpstr>Calibri Light</vt:lpstr>
      <vt:lpstr>Comic Sans MS</vt:lpstr>
      <vt:lpstr>Courier New</vt:lpstr>
      <vt:lpstr>Gabriola</vt:lpstr>
      <vt:lpstr>Georgia</vt:lpstr>
      <vt:lpstr>Tahoma</vt:lpstr>
      <vt:lpstr>Times</vt:lpstr>
      <vt:lpstr>Times New Roman</vt:lpstr>
      <vt:lpstr>Wingdings</vt:lpstr>
      <vt:lpstr>Wingdings 2</vt:lpstr>
      <vt:lpstr>vari_master_template</vt:lpstr>
      <vt:lpstr>Civic</vt:lpstr>
      <vt:lpstr>Office Theme</vt:lpstr>
      <vt:lpstr>IONIZATION TECHNIQUES IN MASS SPECTROSCOPY</vt:lpstr>
      <vt:lpstr>PowerPoint Presentation</vt:lpstr>
      <vt:lpstr>OVERVIEW</vt:lpstr>
      <vt:lpstr>TYPES OF IONIZATION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FIELD IONIZATION</vt:lpstr>
      <vt:lpstr>PowerPoint Presentation</vt:lpstr>
      <vt:lpstr> DESORPTION TECHNIQUES</vt:lpstr>
      <vt:lpstr>MECHANISM: In FD, the analyte is applied as a thin film directly to the emitter, or small crystals of solid materials are placed onto the emitter.  Slow heating of the emitter then begins, by passing a high current through the emitter, which is maintained at a high potential   As heating of the emitter continues, low-vapor-pressure materials get desorbed and ionized.</vt:lpstr>
      <vt:lpstr>PowerPoint Presentation</vt:lpstr>
      <vt:lpstr>PowerPoint Presentation</vt:lpstr>
      <vt:lpstr>ELECTROSPRAY IONIZATION (E.S.I)</vt:lpstr>
      <vt:lpstr>PowerPoint Presentation</vt:lpstr>
      <vt:lpstr> ELECTROSPRAY PROCESS</vt:lpstr>
      <vt:lpstr>PLASMA DESORPTION IONIZATION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Matrix AssistedLaser Desorption/Ionization:</vt:lpstr>
      <vt:lpstr>PowerPoint Presentation</vt:lpstr>
      <vt:lpstr>PowerPoint Presentation</vt:lpstr>
      <vt:lpstr>REFERENCES</vt:lpstr>
      <vt:lpstr>THANK YOU…</vt:lpstr>
    </vt:vector>
  </TitlesOfParts>
  <Company>Compaq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Ionization</dc:title>
  <dc:creator>Brittain</dc:creator>
  <cp:lastModifiedBy>User</cp:lastModifiedBy>
  <cp:revision>147</cp:revision>
  <cp:lastPrinted>1999-01-28T00:32:36Z</cp:lastPrinted>
  <dcterms:created xsi:type="dcterms:W3CDTF">1999-01-21T21:30:00Z</dcterms:created>
  <dcterms:modified xsi:type="dcterms:W3CDTF">2024-09-13T10:40:18Z</dcterms:modified>
</cp:coreProperties>
</file>