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handoutMasterIdLst>
    <p:handoutMasterId r:id="rId29"/>
  </p:handoutMasterIdLst>
  <p:sldIdLst>
    <p:sldId id="263" r:id="rId2"/>
    <p:sldId id="262" r:id="rId3"/>
    <p:sldId id="286" r:id="rId4"/>
    <p:sldId id="26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6" r:id="rId21"/>
    <p:sldId id="302" r:id="rId22"/>
    <p:sldId id="307" r:id="rId23"/>
    <p:sldId id="303" r:id="rId24"/>
    <p:sldId id="304" r:id="rId25"/>
    <p:sldId id="305" r:id="rId26"/>
    <p:sldId id="26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5D36-9B88-4BC2-915C-54E4566DB10B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/>
          <p:cNvSpPr txBox="1"/>
          <p:nvPr userDrawn="1"/>
        </p:nvSpPr>
        <p:spPr>
          <a:xfrm rot="19808616">
            <a:off x="1968501" y="267342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9E13-99D7-493F-B56F-99E169BC5CB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6AF-41FD-4077-A30F-B79DEABBF3EB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6EE8-3FBE-419B-8777-1744EA93D889}" type="datetime1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BFD6-0733-4ED2-B6F4-143B2650869E}" type="datetime1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0219-74BB-4800-8AA0-D13D4082EF46}" type="datetime1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8EEB-8943-4070-82B9-48F073792E87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1E6B-6F14-4CFA-ABE1-229FB030C158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37556-1A5C-48EA-831F-C808AC561DA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1B70-DB00-4527-89D9-C166D35B442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D456D-6B40-4E42-86AC-EACDFF2146DA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© R R INSTITUTIONS , BANGALORE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166934" y="480725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MEDICINAL CHEMISTRY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166934" y="2958286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-3" y="-12879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57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A fungus is a colourless plant lacking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Chlorophyll.</a:t>
            </a:r>
          </a:p>
          <a:p>
            <a:pPr algn="l"/>
            <a:endParaRPr lang="en-GB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Fungi that causes disease in humans may be like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yeast or hyphae 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(mould) and are called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mycotic infections or</a:t>
            </a:r>
          </a:p>
          <a:p>
            <a:pPr algn="l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     fungal infections.</a:t>
            </a:r>
          </a:p>
          <a:p>
            <a:pPr algn="l"/>
            <a:endParaRPr lang="en-GB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      Types of fungal infections:</a:t>
            </a:r>
          </a:p>
          <a:p>
            <a:pPr algn="l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      1) Superficial mycotic infection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: Occurring on the surface or just below the skin/ nail.</a:t>
            </a:r>
          </a:p>
          <a:p>
            <a:pPr algn="l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      2) Systemic mycotic infection   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: Occurring inside the body, such as in lungs and other body organs.</a:t>
            </a:r>
          </a:p>
          <a:p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57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Fungal diseases: 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Fungal diseases are termed as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mycosis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mycotic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infections of human beings are broadly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                            categorised as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GB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      &gt; Dermatophytes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are fungi causing infections on skin, hair and nail.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&gt;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Dermatophytic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infections are caused by Trichophyton, Microsporum and Epidermophyton.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&gt;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Candidiasis 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– Candida albicans is normally found as a part of flora of the GIT and Vegina and it causes 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                          diseases like ring worm.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&gt;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Aspergillosis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is a disease caused by </a:t>
            </a:r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aspergillus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is a major source of infection in persons with leukaemia, </a:t>
            </a:r>
          </a:p>
          <a:p>
            <a:pPr algn="l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   receiving organ transplants  and bone marrow transplants. 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endParaRPr lang="en-IN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63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Antifungal agents: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Drugs used to treat infections caused by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fungi.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 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Antifungal agents are classified according to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chemical structure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as: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i) Fatty acids and carboxylic acid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Sodium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caprylate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Triacetin, Benzoic acid, salicylic acid.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ii) Phenols and their derivatives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Haloprogin (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Halotex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), Clioquinol (vioform), Resorcinol.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iii) Nucleoside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Flucytosine.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iv) Antifungal antibiotics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Amphotericin B, Nystatin, Natamycin.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v)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Allylamine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and related compounds: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Naftifine, Tolnaftate, terbinafine.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vi) Azole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Clotrimazole, Econazole,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Oxyconazole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Miconazole, Ketoconazole,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Fluconazole,Terconazole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vii) Newer antifungal agents: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Echinocandins, Capsofungin, Micafungin.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34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Antifungal agents: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Drugs used to treat infections caused by fungi.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 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2)    According to the mechanism of action antifungal agents are classified as: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i) Inhibition of cell wall synthesis: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Polyoxins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Nikkomycin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Z, Echinocandins.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ii) Inhibition of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ergosetrol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biosynthesis 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Polynes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azoles,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Amorolfine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Allylamines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Thiocarbamates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iii) Inhibition of protein synthesis 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Sordarins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iv) Inhibition of RNA/DNA  synthesis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Griseofulvin, Flucytosine.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89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 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ct val="150000"/>
              </a:lnSpc>
              <a:buAutoNum type="arabicParenR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Antifungal agents are classified according to chemical structure as: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i) Fatty acids and carboxylic acid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Sodium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caprylate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Triacetin, Benzoic acid, salicylic acid.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Mainly fatty acid derivatives are used as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dermatophytosis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Dermatophytosis is called tinea or ring worm and these infections tend to be topical, their treatment has been directed to surface of the skin.</a:t>
            </a:r>
          </a:p>
          <a:p>
            <a:pPr algn="l">
              <a:lnSpc>
                <a:spcPct val="15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, Sodium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caprylate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prepared from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caprylic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acid which is a component of coconut and palm oil.</a:t>
            </a: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en-IN" sz="1600" b="1" dirty="0"/>
              <a:t> </a:t>
            </a:r>
            <a:r>
              <a:rPr lang="en-IN" sz="1600" b="1" dirty="0" err="1"/>
              <a:t>ONa</a:t>
            </a:r>
            <a:endParaRPr lang="en-IN" sz="1600" dirty="0"/>
          </a:p>
          <a:p>
            <a:pPr algn="l">
              <a:lnSpc>
                <a:spcPct val="100000"/>
              </a:lnSpc>
            </a:pPr>
            <a:r>
              <a:rPr lang="en-IN" sz="1600" b="1" dirty="0"/>
              <a:t>                                         O= C-CH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IN" sz="1600" b="1" dirty="0"/>
              <a:t>-CH</a:t>
            </a:r>
            <a:r>
              <a:rPr lang="en-IN" sz="1600" b="1" baseline="-25000" dirty="0"/>
              <a:t>2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Sodium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octanoate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Use: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Used topically to treat superficial dermatophytes caused by Candida albicans.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, Triacetin :             </a:t>
            </a:r>
            <a:r>
              <a:rPr lang="en-IN" sz="1600" b="1" dirty="0"/>
              <a:t>CH</a:t>
            </a:r>
            <a:r>
              <a:rPr lang="en-IN" sz="1600" b="1" baseline="-25000" dirty="0"/>
              <a:t>2</a:t>
            </a:r>
            <a:r>
              <a:rPr lang="en-IN" sz="1600" b="1" dirty="0"/>
              <a:t>OCOCH</a:t>
            </a:r>
            <a:r>
              <a:rPr lang="en-IN" sz="1600" b="1" baseline="-25000" dirty="0"/>
              <a:t>3</a:t>
            </a:r>
            <a:endParaRPr lang="en-IN" sz="1600" dirty="0"/>
          </a:p>
          <a:p>
            <a:pPr algn="l"/>
            <a:r>
              <a:rPr lang="en-IN" sz="1600" b="1" dirty="0"/>
              <a:t>                                                CHOCOCH</a:t>
            </a:r>
            <a:r>
              <a:rPr lang="en-IN" sz="1600" b="1" baseline="-25000" dirty="0"/>
              <a:t>3</a:t>
            </a:r>
            <a:endParaRPr lang="en-IN" sz="1600" dirty="0"/>
          </a:p>
          <a:p>
            <a:pPr algn="l"/>
            <a:r>
              <a:rPr lang="en-IN" sz="1600" b="1" dirty="0"/>
              <a:t>                                                CH</a:t>
            </a:r>
            <a:r>
              <a:rPr lang="en-IN" sz="1600" b="1" baseline="-25000" dirty="0"/>
              <a:t>2</a:t>
            </a:r>
            <a:r>
              <a:rPr lang="en-IN" sz="1600" b="1" dirty="0"/>
              <a:t>OCOCH</a:t>
            </a:r>
            <a:r>
              <a:rPr lang="en-IN" sz="1600" b="1" baseline="-25000" dirty="0"/>
              <a:t>3</a:t>
            </a:r>
            <a:endParaRPr lang="en-IN" sz="1600" dirty="0"/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                        (Glyceryl triacetate)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193961" y="4172754"/>
            <a:ext cx="0" cy="180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193961" y="5177307"/>
            <a:ext cx="0" cy="1416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93961" y="5499279"/>
            <a:ext cx="0" cy="1287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3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ii) Phenols and their derivatives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Haloprogin (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Halotex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), Clioquinol (vioform), Resorcinol.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Phenols interfere with cell membrane integrity and function in susceptible fungi.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Haloprogin (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Halotex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 :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6" y="2511380"/>
            <a:ext cx="8886423" cy="3734874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19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ii) Phenols and their derivatives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Haloprogin (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Halotex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), Clioquinol (vioform), Resorcinol.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Phenols interfere with cell membrane integrity and function in susceptible fungi.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, : Clioquinol (vioform) :    </a:t>
            </a: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51" y="2472744"/>
            <a:ext cx="8229600" cy="3915177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96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iii) Nucleoside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Flucytosine.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54" y="1634018"/>
            <a:ext cx="7927416" cy="2693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40" y="4713667"/>
            <a:ext cx="8925059" cy="1674253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025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iv) Antifungal antibiotics :( polyenes) -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Amphotericin B, Nystatin, Natamycin.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These complex antifungal antibiotics are isolated from soil bacteria of the genus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Streptomyces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Polyenes are divided into two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groups.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a) 38- membered ring polyenes,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Amphotericin B, Nystatin.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b) 26- membered ring polyenes,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Natamycin.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Polyenes are macrocyclic lactones with distinct hydrophilic and lipophilic region.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 lipophilic region contains conjugated double bonds in macrocyclic lactone ring. Hence they are called as polyene antibiotics.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 hydrophilic region contains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a) a hydroxy group on the acid derived portion of the ring.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b) a glycosidically linked deoxy amino hexose called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mycosamine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Mechanism of action 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They bind to fungal membrane, act as a false membrane component, bind closely to ergosterol and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produce a change in cell permeability. This leaks out the cytoplasmic content and causes cell lysis.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91270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647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iv) Antifungal antibiotics :( polyenes) -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Amphotericin B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Nystatin, Natamycin.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Amphotericin B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Amphotericin B was isolated from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Streptomyces nodosus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It interact with ergosterol in fungi and forms a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trans membrane channel.</a:t>
            </a: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8" y="5002005"/>
            <a:ext cx="8474298" cy="13859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789" y="2463783"/>
            <a:ext cx="5826127" cy="2230880"/>
          </a:xfrm>
          <a:prstGeom prst="rect">
            <a:avLst/>
          </a:prstGeom>
        </p:spPr>
      </p:pic>
      <p:sp>
        <p:nvSpPr>
          <p:cNvPr id="14" name="Flowchart: Process 13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937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iv) Antifungal antibiotics :( polyenes) -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Amphotericin B,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Nystatin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Natamycin.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Nystatin ( Mycostatin): </a:t>
            </a: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ADR: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Nephrotoxicity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Dose 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1-4 mg/kg/day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 : It is used in the treatment of local and gastro intestinal infection caused by candida albicans and Candida species.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392" y="2250170"/>
            <a:ext cx="4984505" cy="239988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601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iv) Antifungal antibiotics :( polyenes) -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Amphotericin B, Nystatin,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Natamycin.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Natamycin: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21" y="2112136"/>
            <a:ext cx="7070500" cy="4095481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018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Other antifungal antibiotics: Griseofulvin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l">
              <a:lnSpc>
                <a:spcPct val="15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ADR: Oral thrush, GI disturbances and taste prevention.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Dose: 0.5 – 1g daily in single or divided dose.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  : Used for the infection caused by ringworm in the body, hair and nail.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851" y="1738648"/>
            <a:ext cx="6388087" cy="3400022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91270" y="6477889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14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v)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Allylamine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and related compounds: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Tolnaftate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terbinafine, Naftifine 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Tolnaftate: (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Tinaderm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-M, Tinactin)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60" y="2176530"/>
            <a:ext cx="8065944" cy="28848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60" y="5061397"/>
            <a:ext cx="8693239" cy="132652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91269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62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v)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Allylamine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and related compounds: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Tolnaftate,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terbinafine,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Naftifine 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Terbinafine: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4" y="2189408"/>
            <a:ext cx="8384146" cy="4198514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91270" y="6481011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01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v)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Allylamine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and related compounds: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Tolnaftate, terbinafine,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Naftifine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Naftifine:</a:t>
            </a: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18" y="1764406"/>
            <a:ext cx="6799764" cy="462351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988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5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vi) Azole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Clotrimazole, Econazole, Oxiconazole, Miconazole, Ketoconazole, Fluconazole,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lnSpc>
                <a:spcPct val="15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Azoles are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five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membered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aromatic rings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containing either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two nitrogen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(imidazole) or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three nitrogen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triazole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) with side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chain at N, containing at least one aromatic ring. 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Azole can be further classified as: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i)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Imidazole containing 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Clotrimazole, Econazole, Oxiconazole, Miconazole, Ketoconazole.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ii)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Triozole containing azole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Fluconazole, Terconazole,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Voriconazole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Itraconazole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91269" y="6487451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215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vi) Azole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Clotrimazole, Econazole, Oxiconazole, Miconazole, Ketoconazole, Fluconazole,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Azole can be further classified as: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i)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Imidazole containing 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u="sng" dirty="0">
                <a:latin typeface="Times New Roman" pitchFamily="18" charset="0"/>
                <a:cs typeface="Times New Roman" pitchFamily="18" charset="0"/>
              </a:rPr>
              <a:t>Clotrimazole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Econazole, Oxiconazole, Miconazole, Ketoconazole.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Clotrimazole:    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797" y="2937884"/>
            <a:ext cx="6246445" cy="3143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907" y="2369713"/>
            <a:ext cx="4384568" cy="178062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336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1F8687-0972-416B-8524-D335E6D9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997803E-1F18-4EA6-A2DF-AF576725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20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C41A0AA-5B3C-4B4F-A7E2-95EEEB6EF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50" y="254737"/>
            <a:ext cx="10497668" cy="6172696"/>
          </a:xfrm>
          <a:prstGeom prst="rect">
            <a:avLst/>
          </a:prstGeom>
        </p:spPr>
      </p:pic>
      <p:sp>
        <p:nvSpPr>
          <p:cNvPr id="7" name="Flowchart: Process 6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849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-566530" y="95250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084827" y="416046"/>
            <a:ext cx="1685006" cy="523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Miconazole: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913" y="540486"/>
            <a:ext cx="8851037" cy="579817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91270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30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807BC2-9661-43BC-A81B-7A61535A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CF2364-E020-42B9-A40C-A078217B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22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A6D4333-1DD7-4A0D-B961-0E134BFC9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2" y="1422223"/>
            <a:ext cx="11677095" cy="3007672"/>
          </a:xfrm>
          <a:prstGeom prst="rect">
            <a:avLst/>
          </a:prstGeom>
        </p:spPr>
      </p:pic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824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vi) Azole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Clotrimazole, Econazole, Oxiconazole, Miconazole, Ketoconazole, Fluconazole,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Azole can be further classified as: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a)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Imidazole containing 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Clotrimazole, Econazole, Oxiconazole, Miconazole, Ketoconazole.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Econazole :                                                                                                        Oxiconazole :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ADR: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Vaginal burning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  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It is used for the topical Tinea infection and                           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Used in the treatment of tinea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pedis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tinea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coporis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Cutaneous candidiasis.                                                                            tinea capitis.    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20" y="2601532"/>
            <a:ext cx="3541691" cy="1970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75" y="2781838"/>
            <a:ext cx="3850783" cy="1790161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91269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717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vi) Azole antifungal agents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Clotrimazole, Econazole, Oxiconazole, Miconazole, Ketoconazole, Fluconazole,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Azole can be further classified as: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b)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Triozole containing azole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Fluconazole, Terconazole,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Voriconazole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Itraconazole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Fluconazole :                                                                                     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Terconazole :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It is used to control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esophageal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and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GB" sz="1600">
                <a:latin typeface="Times New Roman" pitchFamily="18" charset="0"/>
                <a:cs typeface="Times New Roman" pitchFamily="18" charset="0"/>
              </a:rPr>
              <a:t>oropharyngeal candidiasis.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221" y="2860585"/>
            <a:ext cx="4146996" cy="22008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06" y="2704561"/>
            <a:ext cx="4868214" cy="345153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422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>
              <a:lnSpc>
                <a:spcPct val="100000"/>
              </a:lnSpc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vii) Newer antifungal agents: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Echinocandins, Capsofungin, Micafungin.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Echinocandins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a new class of antifungal. 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Echinocandins are group of cyclic peptides with long lipophilic side chain called as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lipopeptides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Use : It is used in the treatment of Candidiasis and aspergillosis.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Capsofungin 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a polypeptide antifungal related to pneumonia used in life threatening systemic fungal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innfections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effective against a variety of candida species that are resistant to other agents as well as effective against 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Cryptococcus neoformans.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It is Orally inactive and administered by IV infusion.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Use : It is used to treat oesophageal Candidiasis and invasive aspergillosis. 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136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/>
          </a:p>
          <a:p>
            <a:endParaRPr lang="en-IN" sz="1600" b="1" dirty="0"/>
          </a:p>
          <a:p>
            <a:endParaRPr lang="en-IN" sz="1600" b="1" dirty="0"/>
          </a:p>
          <a:p>
            <a:r>
              <a:rPr lang="en-IN" sz="1600" b="1" dirty="0"/>
              <a:t> </a:t>
            </a:r>
            <a:r>
              <a:rPr lang="en-IN" sz="4800" b="1" dirty="0">
                <a:latin typeface="Times New Roman" panose="02020603050405020304" pitchFamily="18" charset="0"/>
                <a:cs typeface="Times New Roman" pitchFamily="18" charset="0"/>
              </a:rPr>
              <a:t>THANK YOU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1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1481</TotalTime>
  <Words>1600</Words>
  <Application>Microsoft Office PowerPoint</Application>
  <PresentationFormat>Widescreen</PresentationFormat>
  <Paragraphs>373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Georgia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207</cp:revision>
  <dcterms:created xsi:type="dcterms:W3CDTF">2020-07-13T05:58:17Z</dcterms:created>
  <dcterms:modified xsi:type="dcterms:W3CDTF">2024-09-09T12:33:14Z</dcterms:modified>
</cp:coreProperties>
</file>