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80"/>
  </p:notesMasterIdLst>
  <p:sldIdLst>
    <p:sldId id="256" r:id="rId4"/>
    <p:sldId id="265" r:id="rId5"/>
    <p:sldId id="266" r:id="rId6"/>
    <p:sldId id="260" r:id="rId7"/>
    <p:sldId id="261" r:id="rId8"/>
    <p:sldId id="257" r:id="rId9"/>
    <p:sldId id="258" r:id="rId10"/>
    <p:sldId id="259" r:id="rId11"/>
    <p:sldId id="273" r:id="rId12"/>
    <p:sldId id="272" r:id="rId13"/>
    <p:sldId id="262" r:id="rId14"/>
    <p:sldId id="263" r:id="rId15"/>
    <p:sldId id="264" r:id="rId16"/>
    <p:sldId id="267" r:id="rId17"/>
    <p:sldId id="268" r:id="rId18"/>
    <p:sldId id="269" r:id="rId19"/>
    <p:sldId id="270" r:id="rId20"/>
    <p:sldId id="271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5" r:id="rId30"/>
    <p:sldId id="286" r:id="rId31"/>
    <p:sldId id="287" r:id="rId32"/>
    <p:sldId id="288" r:id="rId33"/>
    <p:sldId id="289" r:id="rId34"/>
    <p:sldId id="290" r:id="rId35"/>
    <p:sldId id="282" r:id="rId36"/>
    <p:sldId id="283" r:id="rId37"/>
    <p:sldId id="284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1" r:id="rId78"/>
    <p:sldId id="330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76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image" Target="../media/image95.e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8.wmf"/><Relationship Id="rId1" Type="http://schemas.openxmlformats.org/officeDocument/2006/relationships/image" Target="../media/image97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2.wmf"/></Relationships>
</file>

<file path=ppt/drawings/_rels/vmlDrawing4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image" Target="../media/image104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image" Target="../media/image106.emf"/></Relationships>
</file>

<file path=ppt/drawings/_rels/vmlDrawing4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wmf"/><Relationship Id="rId1" Type="http://schemas.openxmlformats.org/officeDocument/2006/relationships/image" Target="../media/image109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wmf"/></Relationships>
</file>

<file path=ppt/drawings/_rels/vmlDrawing5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wmf"/><Relationship Id="rId1" Type="http://schemas.openxmlformats.org/officeDocument/2006/relationships/image" Target="../media/image116.w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2CBF9-337E-484A-B12D-D7D180D6F296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D3301-76A3-4417-AA02-EB6185BF7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2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F4D1F5-044F-4BA1-AEE3-41881F31E0EA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539E57-91E9-46EA-B6B7-E303E8992C66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7EA558-D8EF-4D33-AD19-AB73332FA5C3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43C5B-2DFE-437C-A242-78AB93AA1F78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ED799-C75E-44F3-96A4-B578256F0F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CD35A0-9DB8-4E55-B55B-DFDBE3B089D9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E6B9C1-16F0-4E9A-9913-FBEBFB5DCF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CB6104-7CA7-446F-B491-4FA3320B0736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A5D94-5D4A-4FB6-BC03-EDB6CE2343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8D4A2E-0394-4869-A312-E72802E41438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A15A2-ACF3-4458-A761-192BD918DD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5666E-3202-40A4-9A6C-06A12B4E469F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69757-ECE0-45BC-BCFD-F59EE8A87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AF9BB6-B810-4226-88C6-AAC44CD9DE35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A8B34-45FC-4598-93C7-A75C07BFF8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827870-B06F-4D1A-B85D-D4F08C3C8607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FF215-7C94-4693-BBCD-E4D7E41CD4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5A157C-C578-44A8-B9F0-E3A48CFD27BA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2E4159-5901-45FF-81FB-EDECC49271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0D9A3E-36E4-48AE-9E1B-5606BC7F1ECF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33802E-18B0-4B41-AA04-8120880A82AD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F8D78-65E7-4B22-BB80-F989F8F6FF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E1221-9BE5-4E73-9AEE-5B0ADAEC4AB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9DF6F-95C7-4DE2-88A9-F0C2A35E07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0200" y="274639"/>
            <a:ext cx="2870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40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0FEB82-B5AC-4C06-9DFC-0DF2A3523FF0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35596-11A5-4646-B552-A30FA2AA1A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9F2FB-9E38-4255-9DE2-32D71E303217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86351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840C-D4ED-45CB-A4BD-3A915AE29C74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64233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B497-AE9C-441B-8136-54C9C1658300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27835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BD1B3-458C-4E77-8B3C-DD6B3AE5E4B2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82468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24449-E48B-43BE-9E9C-E321D140A111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67439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F992-EF4A-4919-9AAA-79822B6CA8B9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50475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E7283-8766-483F-9C9F-57EA78BA8BEF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08471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7DD48D-69EB-44C9-8DCA-8E71BB396612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33F-4822-4425-BF5F-AC54BE3459C1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69937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B92B-8C51-4C18-9A91-E04D963ED516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92158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0DAF-FB30-4E75-8758-5DA9B68DA692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86816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EE2CF-1DDC-4E8C-89F3-DE2C6B6D49AE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45489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27F960-D2E5-4F1B-8BE1-79B7C577BE4F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B2200E-E8EB-4C0D-9D1F-32313FC43174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2B8B7B-C3C4-4BC6-B972-0D0B41987D06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77991F-8226-4BE5-A2C8-81DCCA1F26CD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054313-16A5-429B-9EF3-8AE95C9B8702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EB334D-8263-4920-A267-E8737ACD140F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F53AD56-864C-46EC-AFE5-D0BDDE1E9406}" type="datetime1">
              <a:rPr lang="en-US" smtClean="0"/>
              <a:t>9/13/2024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 rot="20120550">
            <a:off x="1798778" y="3303059"/>
            <a:ext cx="863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 dir="in"/>
  </p:transition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B4AA98B-9DE4-458B-AF35-292BFE330514}" type="datetime1">
              <a:rPr lang="en-US" smtClean="0"/>
              <a:t>9/13/2024</a:t>
            </a:fld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E7F8561-D9FC-41D6-8084-F22AEBB6BA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 dir="in"/>
  </p:transition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5FE7B-5BCF-4714-859F-01C3FDFC2F29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DCB18-1506-40A8-A706-887D4F312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8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zoom dir="in"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5.emf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0.pn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1.e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png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png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.png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.png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9.png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.png"/><Relationship Id="rId4" Type="http://schemas.openxmlformats.org/officeDocument/2006/relationships/image" Target="../media/image40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3.png"/><Relationship Id="rId7" Type="http://schemas.openxmlformats.org/officeDocument/2006/relationships/image" Target="../media/image42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2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.png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png"/><Relationship Id="rId5" Type="http://schemas.openxmlformats.org/officeDocument/2006/relationships/image" Target="../media/image46.emf"/><Relationship Id="rId4" Type="http://schemas.openxmlformats.org/officeDocument/2006/relationships/oleObject" Target="../embeddings/oleObject2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.png"/><Relationship Id="rId4" Type="http://schemas.openxmlformats.org/officeDocument/2006/relationships/image" Target="../media/image48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.png"/><Relationship Id="rId4" Type="http://schemas.openxmlformats.org/officeDocument/2006/relationships/image" Target="../media/image4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50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3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.png"/><Relationship Id="rId5" Type="http://schemas.openxmlformats.org/officeDocument/2006/relationships/image" Target="../media/image55.wmf"/><Relationship Id="rId4" Type="http://schemas.openxmlformats.org/officeDocument/2006/relationships/oleObject" Target="../embeddings/oleObject35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2.png"/><Relationship Id="rId4" Type="http://schemas.openxmlformats.org/officeDocument/2006/relationships/image" Target="../media/image5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9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6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.png"/><Relationship Id="rId5" Type="http://schemas.openxmlformats.org/officeDocument/2006/relationships/image" Target="../media/image63.wmf"/><Relationship Id="rId4" Type="http://schemas.openxmlformats.org/officeDocument/2006/relationships/oleObject" Target="../embeddings/oleObject41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65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67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1.png"/><Relationship Id="rId7" Type="http://schemas.openxmlformats.org/officeDocument/2006/relationships/image" Target="../media/image70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46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.png"/><Relationship Id="rId5" Type="http://schemas.openxmlformats.org/officeDocument/2006/relationships/image" Target="../media/image72.wmf"/><Relationship Id="rId4" Type="http://schemas.openxmlformats.org/officeDocument/2006/relationships/oleObject" Target="../embeddings/oleObject4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74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76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2.png"/><Relationship Id="rId4" Type="http://schemas.openxmlformats.org/officeDocument/2006/relationships/image" Target="../media/image78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1.png"/><Relationship Id="rId7" Type="http://schemas.openxmlformats.org/officeDocument/2006/relationships/image" Target="../media/image80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79.wmf"/><Relationship Id="rId4" Type="http://schemas.openxmlformats.org/officeDocument/2006/relationships/oleObject" Target="../embeddings/oleObject54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.png"/><Relationship Id="rId5" Type="http://schemas.openxmlformats.org/officeDocument/2006/relationships/image" Target="../media/image82.wmf"/><Relationship Id="rId4" Type="http://schemas.openxmlformats.org/officeDocument/2006/relationships/oleObject" Target="../embeddings/oleObject56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84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87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86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2.png"/><Relationship Id="rId4" Type="http://schemas.openxmlformats.org/officeDocument/2006/relationships/image" Target="../media/image88.w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image" Target="../media/image92.png"/><Relationship Id="rId7" Type="http://schemas.openxmlformats.org/officeDocument/2006/relationships/image" Target="../media/image90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89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62.bin"/><Relationship Id="rId9" Type="http://schemas.openxmlformats.org/officeDocument/2006/relationships/image" Target="../media/image91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94.e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9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96.e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95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9.png"/><Relationship Id="rId7" Type="http://schemas.openxmlformats.org/officeDocument/2006/relationships/image" Target="../media/image98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97.wmf"/><Relationship Id="rId4" Type="http://schemas.openxmlformats.org/officeDocument/2006/relationships/oleObject" Target="../embeddings/oleObject69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2.png"/><Relationship Id="rId4" Type="http://schemas.openxmlformats.org/officeDocument/2006/relationships/image" Target="../media/image100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2.png"/><Relationship Id="rId4" Type="http://schemas.openxmlformats.org/officeDocument/2006/relationships/image" Target="../media/image101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.png"/><Relationship Id="rId5" Type="http://schemas.openxmlformats.org/officeDocument/2006/relationships/image" Target="../media/image102.wmf"/><Relationship Id="rId4" Type="http://schemas.openxmlformats.org/officeDocument/2006/relationships/oleObject" Target="../embeddings/oleObject73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05.e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104.w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8.png"/><Relationship Id="rId7" Type="http://schemas.openxmlformats.org/officeDocument/2006/relationships/image" Target="../media/image107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77.bin"/><Relationship Id="rId5" Type="http://schemas.openxmlformats.org/officeDocument/2006/relationships/image" Target="../media/image106.emf"/><Relationship Id="rId4" Type="http://schemas.openxmlformats.org/officeDocument/2006/relationships/oleObject" Target="../embeddings/oleObject76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10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109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2.png"/><Relationship Id="rId4" Type="http://schemas.openxmlformats.org/officeDocument/2006/relationships/image" Target="../media/image1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2.png"/><Relationship Id="rId4" Type="http://schemas.openxmlformats.org/officeDocument/2006/relationships/image" Target="../media/image113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2.png"/><Relationship Id="rId5" Type="http://schemas.openxmlformats.org/officeDocument/2006/relationships/image" Target="../media/image114.wmf"/><Relationship Id="rId4" Type="http://schemas.openxmlformats.org/officeDocument/2006/relationships/oleObject" Target="../embeddings/oleObject82.bin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84.bin"/><Relationship Id="rId4" Type="http://schemas.openxmlformats.org/officeDocument/2006/relationships/image" Target="../media/image116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.png"/><Relationship Id="rId5" Type="http://schemas.openxmlformats.org/officeDocument/2006/relationships/image" Target="../media/image118.wmf"/><Relationship Id="rId4" Type="http://schemas.openxmlformats.org/officeDocument/2006/relationships/oleObject" Target="../embeddings/oleObject85.bin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0.png"/><Relationship Id="rId7" Type="http://schemas.openxmlformats.org/officeDocument/2006/relationships/image" Target="../media/image7.emf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1981200"/>
            <a:ext cx="7772400" cy="2667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  <a:t>FRAGMENTATION RULES</a:t>
            </a:r>
            <a:b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  <a:t>&amp;</a:t>
            </a:r>
            <a:b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  <a:t>PATTERNS</a:t>
            </a:r>
            <a:endParaRPr lang="en-US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981200" y="304801"/>
            <a:ext cx="7696200" cy="6169025"/>
          </a:xfrm>
          <a:prstGeom prst="rect">
            <a:avLst/>
          </a:prstGeom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C – C bonds next to a hetero atom are frequently cleaved, leaving the charge on the fragment containing the heteroatom whose non bonding electrons provide resonance stabilization.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2400" kern="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19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0"/>
            <a:ext cx="7391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57400" y="152400"/>
            <a:ext cx="7467600" cy="487362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800" b="1" kern="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GENERAL MODES OF FRAGMENTATION:</a:t>
            </a:r>
            <a:r>
              <a:rPr lang="en-US" sz="2800" kern="0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438400" y="609600"/>
            <a:ext cx="7315200" cy="6248400"/>
          </a:xfrm>
          <a:prstGeom prst="rect">
            <a:avLst/>
          </a:prstGeom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Fragmentation of the molecular ion takes place in following modes: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*   </a:t>
            </a:r>
            <a:r>
              <a:rPr lang="en-US" sz="2400" b="1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Simple cleavage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1.     </a:t>
            </a:r>
            <a:r>
              <a:rPr lang="en-US" sz="2400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Homolytic</a:t>
            </a:r>
            <a:r>
              <a:rPr lang="en-US" sz="2400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cleavage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2.     </a:t>
            </a:r>
            <a:r>
              <a:rPr lang="en-US" sz="2400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Heterolytic</a:t>
            </a:r>
            <a:r>
              <a:rPr lang="en-US" sz="2400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cleavage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     Retro Diels-Alder reaction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   *   </a:t>
            </a:r>
            <a:r>
              <a:rPr lang="en-US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Rearrangement reactions accompanied by transfer of atoms.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1.    </a:t>
            </a:r>
            <a:r>
              <a:rPr lang="en-US" sz="24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Scrambling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     Mc Lafferty rearrangement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     Elimination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609601"/>
            <a:ext cx="6934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just"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Simple cleavage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defRPr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Homolytic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cleavage: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buBlip>
                <a:blip r:embed="rId2"/>
              </a:buBlip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Fragmentation by movement of one electron: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In a Molecular ion when the bonds are ruptured by moving one electron and the movement is generally indicated by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fishhook arrows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The bond cleavage may involve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bond rupture and the net result is formation of a stable carbocation.</a:t>
            </a:r>
          </a:p>
          <a:p>
            <a:pPr marL="274320" indent="-274320">
              <a:defRPr/>
            </a:pP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Heterolytic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cleavage:</a:t>
            </a:r>
          </a:p>
          <a:p>
            <a:pPr marL="274320" indent="-274320">
              <a:buBlip>
                <a:blip r:embed="rId2"/>
              </a:buBlip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Fragmentation by movement of two electrons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914400"/>
            <a:ext cx="6553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Fragmentation – Chemistry of Ions</a:t>
            </a:r>
          </a:p>
          <a:p>
            <a:pPr marL="1601788" lvl="2" indent="-457200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One bond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ymbol" pitchFamily="18" charset="2"/>
              </a:rPr>
              <a:t>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-cleavages:</a:t>
            </a:r>
          </a:p>
          <a:p>
            <a:pPr marL="2079625" lvl="3" indent="-457200">
              <a:buFontTx/>
              <a:buAutoNum type="alphaLcPeriod"/>
            </a:pPr>
            <a:r>
              <a:rPr lang="en-US" sz="2400" dirty="0">
                <a:solidFill>
                  <a:srgbClr val="00B050"/>
                </a:solidFill>
              </a:rPr>
              <a:t>cleavage of C-C</a:t>
            </a:r>
          </a:p>
          <a:p>
            <a:pPr marL="2079625" lvl="3" indent="-457200">
              <a:buFontTx/>
              <a:buAutoNum type="alphaLcPeriod"/>
            </a:pPr>
            <a:endParaRPr lang="en-US" sz="2400" dirty="0"/>
          </a:p>
          <a:p>
            <a:pPr marL="2079625" lvl="3" indent="-457200"/>
            <a:endParaRPr lang="en-US" sz="2400" dirty="0"/>
          </a:p>
          <a:p>
            <a:pPr marL="2079625" lvl="3" indent="-457200">
              <a:buFontTx/>
              <a:buAutoNum type="alphaLcPeriod"/>
            </a:pPr>
            <a:endParaRPr lang="en-US" sz="2400" dirty="0"/>
          </a:p>
          <a:p>
            <a:pPr marL="2079625" lvl="3" indent="-457200"/>
            <a:endParaRPr lang="en-US" sz="2400" dirty="0"/>
          </a:p>
          <a:p>
            <a:pPr marL="2079625" lvl="3" indent="-457200"/>
            <a:r>
              <a:rPr lang="en-US" sz="2400" dirty="0">
                <a:solidFill>
                  <a:srgbClr val="00B050"/>
                </a:solidFill>
              </a:rPr>
              <a:t>b. cleavage of C-heteroatom</a:t>
            </a:r>
          </a:p>
          <a:p>
            <a:pPr marL="2079625" lvl="3" indent="-457200"/>
            <a:endParaRPr lang="en-US" sz="2400" dirty="0"/>
          </a:p>
          <a:p>
            <a:pPr marL="1601788" lvl="2" indent="-457200"/>
            <a:endParaRPr lang="en-US" sz="2400" b="1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33800" y="2133600"/>
          <a:ext cx="5257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S ChemDraw Drawing" r:id="rId3" imgW="3743280" imgH="633240" progId="">
                  <p:embed/>
                </p:oleObj>
              </mc:Choice>
              <mc:Fallback>
                <p:oleObj name="CS ChemDraw Drawing" r:id="rId3" imgW="3743280" imgH="633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133600"/>
                        <a:ext cx="5257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57600" y="4114800"/>
          <a:ext cx="533400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S ChemDraw Drawing" r:id="rId5" imgW="3584880" imgH="633240" progId="">
                  <p:embed/>
                </p:oleObj>
              </mc:Choice>
              <mc:Fallback>
                <p:oleObj name="CS ChemDraw Drawing" r:id="rId5" imgW="3584880" imgH="6332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114800"/>
                        <a:ext cx="5334000" cy="94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657600" y="2209800"/>
          <a:ext cx="53340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S ChemDraw Drawing" r:id="rId3" imgW="3820320" imgH="596520" progId="">
                  <p:embed/>
                </p:oleObj>
              </mc:Choice>
              <mc:Fallback>
                <p:oleObj name="CS ChemDraw Drawing" r:id="rId3" imgW="3820320" imgH="5965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209800"/>
                        <a:ext cx="5334000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657600" y="3276601"/>
          <a:ext cx="54102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CS ChemDraw Drawing" r:id="rId5" imgW="3739320" imgH="624960" progId="">
                  <p:embed/>
                </p:oleObj>
              </mc:Choice>
              <mc:Fallback>
                <p:oleObj name="CS ChemDraw Drawing" r:id="rId5" imgW="3739320" imgH="6249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276601"/>
                        <a:ext cx="54102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3657600" y="4419600"/>
          <a:ext cx="548640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CS ChemDraw Drawing" r:id="rId7" imgW="3672720" imgH="624960" progId="">
                  <p:embed/>
                </p:oleObj>
              </mc:Choice>
              <mc:Fallback>
                <p:oleObj name="CS ChemDraw Drawing" r:id="rId7" imgW="3672720" imgH="6249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19600"/>
                        <a:ext cx="548640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514600" y="990601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1788" lvl="2" indent="-457200"/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One bond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Symbol" pitchFamily="18" charset="2"/>
              </a:rPr>
              <a:t>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-cleavages:</a:t>
            </a:r>
          </a:p>
          <a:p>
            <a:pPr marL="1601788" lvl="2" indent="-457200"/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c. 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Symbol" pitchFamily="18" charset="2"/>
              </a:rPr>
              <a:t>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-cleavage of C-heteroatom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81200" y="1"/>
            <a:ext cx="7467600" cy="9144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3200" b="1" kern="0" dirty="0">
                <a:solidFill>
                  <a:schemeClr val="tx2"/>
                </a:solidFill>
                <a:latin typeface="Comic Sans MS" pitchFamily="66" charset="0"/>
                <a:ea typeface="+mj-ea"/>
                <a:cs typeface="Times New Roman" charset="0"/>
              </a:rPr>
              <a:t> </a:t>
            </a:r>
            <a:r>
              <a:rPr lang="en-US" sz="27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3.Retro Diels-Alder reaction:</a:t>
            </a:r>
            <a:br>
              <a:rPr lang="en-US" sz="27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2400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Elimination by multiple </a:t>
            </a:r>
            <a:r>
              <a:rPr lang="en-US" sz="24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  <a:sym typeface="Symbol" pitchFamily="18" charset="2"/>
              </a:rPr>
              <a:t></a:t>
            </a:r>
            <a:r>
              <a:rPr lang="en-US" sz="24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bond rupture: </a:t>
            </a:r>
            <a:r>
              <a:rPr lang="en-US" sz="2400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2400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sz="2400" kern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09800" y="914400"/>
            <a:ext cx="7620000" cy="5943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Unsaturated rings undergo Retro – Diels – Alder reaction.</a:t>
            </a: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2400" kern="0" dirty="0" err="1">
                <a:latin typeface="Times New Roman" pitchFamily="18" charset="0"/>
                <a:cs typeface="Times New Roman" pitchFamily="18" charset="0"/>
              </a:rPr>
              <a:t>cyclohexene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 is broken down to </a:t>
            </a:r>
            <a:r>
              <a:rPr lang="en-US" sz="2400" kern="0" dirty="0" err="1">
                <a:latin typeface="Times New Roman" pitchFamily="18" charset="0"/>
                <a:cs typeface="Times New Roman" pitchFamily="18" charset="0"/>
              </a:rPr>
              <a:t>Diene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kern="0" dirty="0" err="1">
                <a:latin typeface="Times New Roman" pitchFamily="18" charset="0"/>
                <a:cs typeface="Times New Roman" pitchFamily="18" charset="0"/>
              </a:rPr>
              <a:t>Dienophile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24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Rearrangement reactions accompanied by transfer of atoms:</a:t>
            </a:r>
            <a:endParaRPr lang="en-US" sz="2400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Scrambling: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en-US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Fragmentation giving rise to stable carbocation:</a:t>
            </a:r>
            <a:endParaRPr lang="en-US" sz="2400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   In certain cases fragmentation takes place at bond, which gives stable carbocation. </a:t>
            </a:r>
          </a:p>
        </p:txBody>
      </p:sp>
      <p:pic>
        <p:nvPicPr>
          <p:cNvPr id="4" name="Picture 4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133601"/>
            <a:ext cx="74676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0" y="304800"/>
            <a:ext cx="7620000" cy="6324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74320" indent="-274320">
              <a:spcBef>
                <a:spcPct val="20000"/>
              </a:spcBef>
              <a:defRPr/>
            </a:pPr>
            <a:r>
              <a:rPr lang="en-US" sz="2600" kern="0" dirty="0"/>
              <a:t>    </a:t>
            </a:r>
            <a:r>
              <a:rPr lang="en-US" sz="2600" kern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Ex- Molecular ion from the alkyl benzene undergoes fragmentation at the </a:t>
            </a:r>
            <a:r>
              <a:rPr lang="en-US" sz="2600" kern="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benzylic</a:t>
            </a:r>
            <a:r>
              <a:rPr lang="en-US" sz="2600" kern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bond and final product is seven </a:t>
            </a:r>
            <a:r>
              <a:rPr lang="en-US" sz="2600" kern="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membered</a:t>
            </a:r>
            <a:r>
              <a:rPr lang="en-US" sz="2600" kern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cyclic ion known as </a:t>
            </a:r>
            <a:r>
              <a:rPr lang="en-US" sz="2600" kern="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Tropylium</a:t>
            </a:r>
            <a:r>
              <a:rPr lang="en-US" sz="2600" kern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ion. </a:t>
            </a: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r>
              <a:rPr lang="en-US" sz="26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Mc Lafferty rearrangement:</a:t>
            </a:r>
            <a:r>
              <a:rPr lang="en-US" sz="2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>
              <a:spcBef>
                <a:spcPct val="20000"/>
              </a:spcBef>
              <a:defRPr/>
            </a:pPr>
            <a:r>
              <a:rPr lang="en-US" sz="2600" kern="0" dirty="0">
                <a:latin typeface="Times New Roman" charset="0"/>
                <a:cs typeface="Times New Roman" charset="0"/>
              </a:rPr>
              <a:t> </a:t>
            </a:r>
            <a:r>
              <a:rPr lang="en-US" sz="26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Fragmentation due to rearrangement of Molecular or Parent ion:</a:t>
            </a: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r>
              <a:rPr lang="en-US" sz="26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Here cleavage of bonds in Molecular ion is due to the </a:t>
            </a:r>
            <a:r>
              <a:rPr lang="en-US" sz="2600" kern="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intramolecular</a:t>
            </a:r>
            <a:r>
              <a:rPr lang="en-US" sz="26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atomic rearrangement.</a:t>
            </a: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r>
              <a:rPr lang="en-US" sz="26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Such rearrangement involves the transfer of hydrogen from one part of the molecular ion to another via, preferably, a six-</a:t>
            </a:r>
            <a:r>
              <a:rPr lang="en-US" sz="2600" kern="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membered</a:t>
            </a:r>
            <a:r>
              <a:rPr lang="en-US" sz="26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cyclic transition state.</a:t>
            </a:r>
            <a:endParaRPr lang="en-US" sz="2600" b="1" kern="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defRPr/>
            </a:pPr>
            <a:endParaRPr lang="en-US" sz="2000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373" y="1524000"/>
            <a:ext cx="686344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209800" y="152400"/>
            <a:ext cx="7848600" cy="6705600"/>
          </a:xfrm>
          <a:prstGeom prst="rect">
            <a:avLst/>
          </a:prstGeom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200" kern="0" dirty="0"/>
              <a:t> </a:t>
            </a:r>
            <a:r>
              <a:rPr lang="en-US" sz="24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Compounds containing hydrogen atom at position gamma to carbonyl group have been found to a relative intense peak. This is probably due to rearrangement and fragmentation is accompanied by the loss of neutral molecule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rearrangement results-charged enols and a neutral olefins</a:t>
            </a:r>
            <a:r>
              <a:rPr lang="en-US" sz="32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32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505201"/>
            <a:ext cx="69342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077200" y="6245225"/>
            <a:ext cx="2133600" cy="476250"/>
          </a:xfrm>
          <a:noFill/>
        </p:spPr>
        <p:txBody>
          <a:bodyPr/>
          <a:lstStyle/>
          <a:p>
            <a:fld id="{3D6A6BD5-9D05-4674-A1EB-CFCAEE3875DE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2495550" y="1916113"/>
            <a:ext cx="7416800" cy="417671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zh-CN">
              <a:ea typeface="SimSun" pitchFamily="2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08213" y="404813"/>
            <a:ext cx="2760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2. Rearrangement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79650" y="981076"/>
            <a:ext cx="3519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en-US" altLang="zh-CN" sz="2000" b="1" dirty="0">
                <a:solidFill>
                  <a:schemeClr val="accent2"/>
                </a:solidFill>
                <a:ea typeface="SimSun" pitchFamily="2" charset="-122"/>
              </a:rPr>
              <a:t>McLafferty rearrangement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9048750" y="3357563"/>
          <a:ext cx="1206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CS ChemDraw Drawing" r:id="rId4" imgW="101160" imgH="731160" progId="">
                  <p:embed/>
                </p:oleObj>
              </mc:Choice>
              <mc:Fallback>
                <p:oleObj name="CS ChemDraw Drawing" r:id="rId4" imgW="101160" imgH="7311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0" y="3357563"/>
                        <a:ext cx="1206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95550" y="1412876"/>
            <a:ext cx="104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Pattern I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2927351" y="2133600"/>
          <a:ext cx="6480175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CS ChemDraw Drawing" r:id="rId6" imgW="2956320" imgH="622080" progId="">
                  <p:embed/>
                </p:oleObj>
              </mc:Choice>
              <mc:Fallback>
                <p:oleObj name="CS ChemDraw Drawing" r:id="rId6" imgW="2956320" imgH="62208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1" y="2133600"/>
                        <a:ext cx="6480175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927350" y="4221163"/>
          <a:ext cx="6553200" cy="149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CS ChemDraw Drawing" r:id="rId8" imgW="2948040" imgH="669960" progId="">
                  <p:embed/>
                </p:oleObj>
              </mc:Choice>
              <mc:Fallback>
                <p:oleObj name="CS ChemDraw Drawing" r:id="rId8" imgW="2948040" imgH="66996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4221163"/>
                        <a:ext cx="6553200" cy="149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4600" y="1143000"/>
            <a:ext cx="6781800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sz="3200" dirty="0">
                <a:solidFill>
                  <a:srgbClr val="7030A0"/>
                </a:solidFill>
              </a:rPr>
              <a:t>Is the mass of the molecular ion odd or even ?</a:t>
            </a:r>
          </a:p>
          <a:p>
            <a:pPr>
              <a:lnSpc>
                <a:spcPct val="90000"/>
              </a:lnSpc>
            </a:pPr>
            <a:r>
              <a:rPr lang="en-US" sz="3200" dirty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Nitrogen Rule:</a:t>
            </a:r>
            <a:r>
              <a:rPr lang="en-US" sz="32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 If a compound has: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rgbClr val="00B0F0"/>
                </a:solidFill>
              </a:rPr>
              <a:t>Zero or an even number of nitrogen atoms, its molecular ion will have an even </a:t>
            </a:r>
            <a:r>
              <a:rPr lang="en-US" sz="3200" i="1" dirty="0">
                <a:solidFill>
                  <a:srgbClr val="00B0F0"/>
                </a:solidFill>
              </a:rPr>
              <a:t>m</a:t>
            </a:r>
            <a:r>
              <a:rPr lang="en-US" sz="3200" dirty="0">
                <a:solidFill>
                  <a:srgbClr val="00B0F0"/>
                </a:solidFill>
              </a:rPr>
              <a:t>/</a:t>
            </a:r>
            <a:r>
              <a:rPr lang="en-US" sz="3200" i="1" dirty="0">
                <a:solidFill>
                  <a:srgbClr val="00B0F0"/>
                </a:solidFill>
              </a:rPr>
              <a:t>z</a:t>
            </a:r>
            <a:r>
              <a:rPr lang="en-US" sz="3200" dirty="0">
                <a:solidFill>
                  <a:srgbClr val="00B0F0"/>
                </a:solidFill>
              </a:rPr>
              <a:t> value.</a:t>
            </a:r>
          </a:p>
          <a:p>
            <a:pPr lvl="1">
              <a:lnSpc>
                <a:spcPct val="90000"/>
              </a:lnSpc>
            </a:pPr>
            <a:endParaRPr lang="en-US" sz="3200" dirty="0">
              <a:solidFill>
                <a:srgbClr val="00B0F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rgbClr val="FF0000"/>
                </a:solidFill>
              </a:rPr>
              <a:t>An odd number of nitrogen atoms, its molecular ion will have an odd </a:t>
            </a:r>
            <a:r>
              <a:rPr lang="en-US" sz="3200" i="1" dirty="0">
                <a:solidFill>
                  <a:srgbClr val="FF0000"/>
                </a:solidFill>
              </a:rPr>
              <a:t>m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r>
              <a:rPr lang="en-US" sz="3200" i="1" dirty="0">
                <a:solidFill>
                  <a:srgbClr val="FF0000"/>
                </a:solidFill>
              </a:rPr>
              <a:t>z</a:t>
            </a:r>
            <a:r>
              <a:rPr lang="en-US" sz="3200" dirty="0">
                <a:solidFill>
                  <a:srgbClr val="FF0000"/>
                </a:solidFill>
              </a:rPr>
              <a:t> value.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533401"/>
            <a:ext cx="624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</a:t>
            </a:r>
            <a:r>
              <a:rPr lang="en-US" sz="2400" b="1" dirty="0">
                <a:solidFill>
                  <a:srgbClr val="FF0000"/>
                </a:solidFill>
              </a:rPr>
              <a:t>Mass Spectrum</a:t>
            </a:r>
          </a:p>
          <a:p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00B050"/>
                </a:solidFill>
              </a:rPr>
              <a:t>It is a plot of the amount of each ion</a:t>
            </a:r>
          </a:p>
          <a:p>
            <a:r>
              <a:rPr lang="en-US" sz="2400" dirty="0">
                <a:solidFill>
                  <a:srgbClr val="00B050"/>
                </a:solidFill>
              </a:rPr>
              <a:t>(abundance) against the amount of m/e</a:t>
            </a:r>
          </a:p>
          <a:p>
            <a:r>
              <a:rPr lang="en-US" sz="2400" dirty="0">
                <a:solidFill>
                  <a:srgbClr val="00B050"/>
                </a:solidFill>
              </a:rPr>
              <a:t>ratio of the ion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</a:t>
            </a:r>
            <a:r>
              <a:rPr lang="en-US" sz="2400" b="1" dirty="0">
                <a:solidFill>
                  <a:srgbClr val="00B0F0"/>
                </a:solidFill>
              </a:rPr>
              <a:t>Base Peak</a:t>
            </a:r>
          </a:p>
          <a:p>
            <a:endParaRPr lang="en-US" sz="2400" b="1" dirty="0">
              <a:solidFill>
                <a:srgbClr val="00B0F0"/>
              </a:solidFill>
            </a:endParaRP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It is the peak corresponding to the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most abundant ion in the spectrum 100%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abundance.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i.e. The tallest peak in the mass spectrum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52600" y="0"/>
            <a:ext cx="8229600" cy="6629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FF0000"/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/>
              <a:t>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Very predictable – apply the lessons of the stability of carbocations (or radicals) to predict or explain the observation of the fragments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Method of fragmentation is single bond cleavage in most cases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This is governed by Stevenson’s Rule – the fragment with the lowest ionization energy will take on the + charge – the other fragment will still have an unpaired electron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Example: </a:t>
            </a:r>
            <a:r>
              <a:rPr lang="en-US" sz="2400" i="1" kern="0" dirty="0" err="1">
                <a:solidFill>
                  <a:srgbClr val="00B050"/>
                </a:solidFill>
              </a:rPr>
              <a:t>iso</a:t>
            </a:r>
            <a:r>
              <a:rPr lang="en-US" sz="2400" kern="0" dirty="0">
                <a:solidFill>
                  <a:srgbClr val="00B050"/>
                </a:solidFill>
              </a:rPr>
              <a:t>-butane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000" kern="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572000" y="5257800"/>
          <a:ext cx="48006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CS ChemDraw Drawing" r:id="rId3" imgW="3695400" imgH="1261800" progId="">
                  <p:embed/>
                </p:oleObj>
              </mc:Choice>
              <mc:Fallback>
                <p:oleObj name="CS ChemDraw Drawing" r:id="rId3" imgW="3695400" imgH="1261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257800"/>
                        <a:ext cx="48006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86000" y="381000"/>
            <a:ext cx="7543800" cy="6248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/>
              <a:t>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Fragment Ions :</a:t>
            </a:r>
            <a:r>
              <a:rPr lang="en-US" sz="2400" kern="0" dirty="0">
                <a:solidFill>
                  <a:schemeClr val="accent2"/>
                </a:solidFill>
              </a:rPr>
              <a:t> </a:t>
            </a:r>
            <a:r>
              <a:rPr lang="en-US" sz="2400" b="1" i="1" kern="0" dirty="0"/>
              <a:t>n</a:t>
            </a:r>
            <a:r>
              <a:rPr lang="en-US" sz="2400" b="1" kern="0" dirty="0"/>
              <a:t>-</a:t>
            </a:r>
            <a:r>
              <a:rPr lang="en-US" sz="2400" b="1" kern="0" dirty="0" err="1"/>
              <a:t>alkanes</a:t>
            </a:r>
            <a:r>
              <a:rPr lang="en-US" sz="2400" kern="0" dirty="0"/>
              <a:t>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For straight chain alkanes, a M</a:t>
            </a:r>
            <a:r>
              <a:rPr lang="en-US" sz="2400" kern="0" baseline="30000" dirty="0">
                <a:solidFill>
                  <a:srgbClr val="FFC000"/>
                </a:solidFill>
              </a:rPr>
              <a:t>+</a:t>
            </a:r>
            <a:r>
              <a:rPr lang="en-US" sz="2400" kern="0" dirty="0">
                <a:solidFill>
                  <a:srgbClr val="FFC000"/>
                </a:solidFill>
              </a:rPr>
              <a:t> is often observed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Ions observed: clusters of peaks C</a:t>
            </a:r>
            <a:r>
              <a:rPr lang="en-US" sz="2400" kern="0" baseline="-25000" dirty="0">
                <a:solidFill>
                  <a:srgbClr val="FF0000"/>
                </a:solidFill>
              </a:rPr>
              <a:t>n</a:t>
            </a:r>
            <a:r>
              <a:rPr lang="en-US" sz="2400" kern="0" dirty="0">
                <a:solidFill>
                  <a:srgbClr val="FF0000"/>
                </a:solidFill>
              </a:rPr>
              <a:t>H</a:t>
            </a:r>
            <a:r>
              <a:rPr lang="en-US" sz="2400" kern="0" baseline="-25000" dirty="0">
                <a:solidFill>
                  <a:srgbClr val="FF0000"/>
                </a:solidFill>
              </a:rPr>
              <a:t>2n+1</a:t>
            </a:r>
            <a:r>
              <a:rPr lang="en-US" sz="2400" kern="0" dirty="0">
                <a:solidFill>
                  <a:srgbClr val="FF0000"/>
                </a:solidFill>
              </a:rPr>
              <a:t> apart from the loss of –CH</a:t>
            </a:r>
            <a:r>
              <a:rPr lang="en-US" sz="2400" kern="0" baseline="-25000" dirty="0">
                <a:solidFill>
                  <a:srgbClr val="FF0000"/>
                </a:solidFill>
              </a:rPr>
              <a:t>3</a:t>
            </a:r>
            <a:r>
              <a:rPr lang="en-US" sz="2400" kern="0" dirty="0">
                <a:solidFill>
                  <a:srgbClr val="FF0000"/>
                </a:solidFill>
              </a:rPr>
              <a:t>, -C</a:t>
            </a:r>
            <a:r>
              <a:rPr lang="en-US" sz="2400" kern="0" baseline="-25000" dirty="0">
                <a:solidFill>
                  <a:srgbClr val="FF0000"/>
                </a:solidFill>
              </a:rPr>
              <a:t>2</a:t>
            </a:r>
            <a:r>
              <a:rPr lang="en-US" sz="2400" kern="0" dirty="0">
                <a:solidFill>
                  <a:srgbClr val="FF0000"/>
                </a:solidFill>
              </a:rPr>
              <a:t>H</a:t>
            </a:r>
            <a:r>
              <a:rPr lang="en-US" sz="2400" kern="0" baseline="-25000" dirty="0">
                <a:solidFill>
                  <a:srgbClr val="FF0000"/>
                </a:solidFill>
              </a:rPr>
              <a:t>5</a:t>
            </a:r>
            <a:r>
              <a:rPr lang="en-US" sz="2400" kern="0" dirty="0">
                <a:solidFill>
                  <a:srgbClr val="FF0000"/>
                </a:solidFill>
              </a:rPr>
              <a:t>, -C</a:t>
            </a:r>
            <a:r>
              <a:rPr lang="en-US" sz="2400" kern="0" baseline="-25000" dirty="0">
                <a:solidFill>
                  <a:srgbClr val="FF0000"/>
                </a:solidFill>
              </a:rPr>
              <a:t>3</a:t>
            </a:r>
            <a:r>
              <a:rPr lang="en-US" sz="2400" kern="0" dirty="0">
                <a:solidFill>
                  <a:srgbClr val="FF0000"/>
                </a:solidFill>
              </a:rPr>
              <a:t>H</a:t>
            </a:r>
            <a:r>
              <a:rPr lang="en-US" sz="2400" kern="0" baseline="-25000" dirty="0">
                <a:solidFill>
                  <a:srgbClr val="FF0000"/>
                </a:solidFill>
              </a:rPr>
              <a:t>7</a:t>
            </a:r>
            <a:r>
              <a:rPr lang="en-US" sz="2400" kern="0" dirty="0">
                <a:solidFill>
                  <a:srgbClr val="FF0000"/>
                </a:solidFill>
              </a:rPr>
              <a:t>, etc.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/>
              <a:t>Fragments lost:  </a:t>
            </a:r>
            <a:r>
              <a:rPr lang="en-US" sz="2400" kern="0" dirty="0">
                <a:cs typeface="Tahoma" pitchFamily="34" charset="0"/>
              </a:rPr>
              <a:t>·</a:t>
            </a:r>
            <a:r>
              <a:rPr lang="en-US" sz="2400" kern="0" dirty="0"/>
              <a:t>CH</a:t>
            </a:r>
            <a:r>
              <a:rPr lang="en-US" sz="2400" kern="0" baseline="-25000" dirty="0"/>
              <a:t>3</a:t>
            </a:r>
            <a:r>
              <a:rPr lang="en-US" sz="2400" kern="0" dirty="0"/>
              <a:t>, </a:t>
            </a:r>
            <a:r>
              <a:rPr lang="en-US" sz="2400" kern="0" dirty="0">
                <a:cs typeface="Tahoma" pitchFamily="34" charset="0"/>
              </a:rPr>
              <a:t>·</a:t>
            </a:r>
            <a:r>
              <a:rPr lang="en-US" sz="2400" kern="0" dirty="0"/>
              <a:t>C</a:t>
            </a:r>
            <a:r>
              <a:rPr lang="en-US" sz="2400" kern="0" baseline="-25000" dirty="0"/>
              <a:t>2</a:t>
            </a:r>
            <a:r>
              <a:rPr lang="en-US" sz="2400" kern="0" dirty="0"/>
              <a:t>H</a:t>
            </a:r>
            <a:r>
              <a:rPr lang="en-US" sz="2400" kern="0" baseline="-25000" dirty="0"/>
              <a:t>5</a:t>
            </a:r>
            <a:r>
              <a:rPr lang="en-US" sz="2400" kern="0" dirty="0"/>
              <a:t>, </a:t>
            </a:r>
            <a:r>
              <a:rPr lang="en-US" sz="2400" kern="0" dirty="0">
                <a:cs typeface="Tahoma" pitchFamily="34" charset="0"/>
              </a:rPr>
              <a:t>·</a:t>
            </a:r>
            <a:r>
              <a:rPr lang="en-US" sz="2400" kern="0" dirty="0"/>
              <a:t>C</a:t>
            </a:r>
            <a:r>
              <a:rPr lang="en-US" sz="2400" kern="0" baseline="-25000" dirty="0"/>
              <a:t>3</a:t>
            </a:r>
            <a:r>
              <a:rPr lang="en-US" sz="2400" kern="0" dirty="0"/>
              <a:t>H</a:t>
            </a:r>
            <a:r>
              <a:rPr lang="en-US" sz="2400" kern="0" baseline="-25000" dirty="0"/>
              <a:t>7</a:t>
            </a:r>
            <a:r>
              <a:rPr lang="en-US" sz="2400" kern="0" dirty="0"/>
              <a:t>, etc.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In longer chains – peaks at 43 and 57 are the most common</a:t>
            </a:r>
            <a:endParaRPr lang="en-US" sz="2400" kern="0" dirty="0">
              <a:solidFill>
                <a:srgbClr val="00B0F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19400" y="304800"/>
            <a:ext cx="5943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1788" lvl="2" indent="-457200"/>
            <a:r>
              <a:rPr lang="en-US" sz="2400" dirty="0"/>
              <a:t>Alkanes</a:t>
            </a:r>
          </a:p>
          <a:p>
            <a:pPr marL="1601788" lvl="2" indent="-457200"/>
            <a:r>
              <a:rPr lang="en-US" sz="2400" b="1" dirty="0">
                <a:solidFill>
                  <a:schemeClr val="accent2"/>
                </a:solidFill>
              </a:rPr>
              <a:t>Example MS:</a:t>
            </a:r>
            <a:r>
              <a:rPr lang="en-US" sz="2400" i="1" dirty="0"/>
              <a:t> </a:t>
            </a:r>
            <a:r>
              <a:rPr lang="en-US" sz="2400" b="1" i="1" dirty="0"/>
              <a:t>n</a:t>
            </a:r>
            <a:r>
              <a:rPr lang="en-US" sz="2400" b="1" dirty="0"/>
              <a:t>-</a:t>
            </a:r>
            <a:r>
              <a:rPr lang="en-US" sz="2400" b="1" dirty="0" err="1"/>
              <a:t>alkanes</a:t>
            </a:r>
            <a:r>
              <a:rPr lang="en-US" sz="2400" b="1" dirty="0"/>
              <a:t> </a:t>
            </a:r>
          </a:p>
          <a:p>
            <a:pPr marL="2079625" lvl="3" indent="-457200"/>
            <a:r>
              <a:rPr lang="en-US" sz="2400" dirty="0"/>
              <a:t> </a:t>
            </a:r>
            <a:r>
              <a:rPr lang="en-US" sz="2400" i="1" dirty="0"/>
              <a:t>n</a:t>
            </a:r>
            <a:r>
              <a:rPr lang="en-US" sz="2400" dirty="0"/>
              <a:t>-</a:t>
            </a:r>
            <a:r>
              <a:rPr lang="en-US" sz="2400" dirty="0" err="1"/>
              <a:t>heptane</a:t>
            </a:r>
            <a:endParaRPr lang="en-US" sz="2400" dirty="0"/>
          </a:p>
          <a:p>
            <a:pPr marL="2079625" lvl="3" indent="-457200"/>
            <a:endParaRPr lang="en-US" sz="2400" dirty="0"/>
          </a:p>
        </p:txBody>
      </p:sp>
      <p:pic>
        <p:nvPicPr>
          <p:cNvPr id="4" name="Picture 4" descr="MS-heptane-75eV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1905000"/>
            <a:ext cx="6400800" cy="4267200"/>
          </a:xfrm>
          <a:prstGeom prst="rect">
            <a:avLst/>
          </a:prstGeom>
          <a:noFill/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8382000" y="4724401"/>
            <a:ext cx="471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</a:t>
            </a:r>
            <a:r>
              <a:rPr lang="en-US" baseline="30000" dirty="0"/>
              <a:t>+</a:t>
            </a:r>
          </a:p>
        </p:txBody>
      </p:sp>
      <p:graphicFrame>
        <p:nvGraphicFramePr>
          <p:cNvPr id="6" name="Object 10"/>
          <p:cNvGraphicFramePr>
            <a:graphicFrameLocks noChangeAspect="1"/>
          </p:cNvGraphicFramePr>
          <p:nvPr/>
        </p:nvGraphicFramePr>
        <p:xfrm>
          <a:off x="3962400" y="2438400"/>
          <a:ext cx="12017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6" name="CS ChemDraw Drawing" r:id="rId4" imgW="1122480" imgH="659160" progId="">
                  <p:embed/>
                </p:oleObj>
              </mc:Choice>
              <mc:Fallback>
                <p:oleObj name="CS ChemDraw Drawing" r:id="rId4" imgW="1122480" imgH="6591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438400"/>
                        <a:ext cx="1201738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2"/>
          <p:cNvGraphicFramePr>
            <a:graphicFrameLocks noChangeAspect="1"/>
          </p:cNvGraphicFramePr>
          <p:nvPr/>
        </p:nvGraphicFramePr>
        <p:xfrm>
          <a:off x="5715001" y="2895600"/>
          <a:ext cx="1681163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name="CS ChemDraw Drawing" r:id="rId6" imgW="1558440" imgH="1009440" progId="">
                  <p:embed/>
                </p:oleObj>
              </mc:Choice>
              <mc:Fallback>
                <p:oleObj name="CS ChemDraw Drawing" r:id="rId6" imgW="1558440" imgH="10094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2895600"/>
                        <a:ext cx="1681163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17694"/>
            <a:ext cx="76962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1788" lvl="2" indent="-457200"/>
            <a:r>
              <a:rPr lang="en-US" sz="2400" dirty="0">
                <a:solidFill>
                  <a:srgbClr val="00B050"/>
                </a:solidFill>
              </a:rPr>
              <a:t>Alkanes</a:t>
            </a:r>
          </a:p>
          <a:p>
            <a:pPr marL="2079625" lvl="3" indent="-457200"/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Fragment Ions :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branched alkanes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2517775" lvl="4" indent="-457200"/>
            <a:r>
              <a:rPr lang="en-US" sz="2400" dirty="0">
                <a:solidFill>
                  <a:srgbClr val="00B050"/>
                </a:solidFill>
              </a:rPr>
              <a:t>Where the possibility of forming 2</a:t>
            </a:r>
            <a:r>
              <a:rPr lang="en-US" sz="2400" dirty="0">
                <a:solidFill>
                  <a:srgbClr val="00B050"/>
                </a:solidFill>
                <a:cs typeface="Tahoma" pitchFamily="34" charset="0"/>
              </a:rPr>
              <a:t>°</a:t>
            </a:r>
            <a:r>
              <a:rPr lang="en-US" sz="2400" dirty="0">
                <a:solidFill>
                  <a:srgbClr val="00B050"/>
                </a:solidFill>
              </a:rPr>
              <a:t> and 3</a:t>
            </a:r>
            <a:r>
              <a:rPr lang="en-US" sz="2400" dirty="0">
                <a:solidFill>
                  <a:srgbClr val="00B050"/>
                </a:solidFill>
                <a:cs typeface="Tahoma" pitchFamily="34" charset="0"/>
              </a:rPr>
              <a:t>°</a:t>
            </a:r>
            <a:r>
              <a:rPr lang="en-US" sz="2400" dirty="0">
                <a:solidFill>
                  <a:srgbClr val="00B050"/>
                </a:solidFill>
              </a:rPr>
              <a:t> carbocations is high, the molecule is susceptible to fragmentation</a:t>
            </a:r>
          </a:p>
          <a:p>
            <a:pPr marL="2079625" lvl="3" indent="-457200">
              <a:buFontTx/>
              <a:buAutoNum type="alphaLcParenR" startAt="4"/>
            </a:pPr>
            <a:endParaRPr lang="en-US" sz="2400" dirty="0"/>
          </a:p>
          <a:p>
            <a:pPr marL="2517775" lvl="4" indent="-457200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Whereas in straight chain alkanes, a 1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cs typeface="Tahoma" pitchFamily="34" charset="0"/>
              </a:rPr>
              <a:t>°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carbocation is always formed, its appearance is of lowered intensity with branched structures </a:t>
            </a:r>
          </a:p>
          <a:p>
            <a:pPr marL="2517775" lvl="4" indent="-457200"/>
            <a:endParaRPr lang="en-US" sz="2400" dirty="0"/>
          </a:p>
          <a:p>
            <a:pPr marL="2517775" lvl="4" indent="-457200"/>
            <a:r>
              <a:rPr lang="en-US" sz="2400" dirty="0">
                <a:solidFill>
                  <a:srgbClr val="002060"/>
                </a:solidFill>
              </a:rPr>
              <a:t>M+ peaks become weak to non-existent as the size and branching of the molecule increase</a:t>
            </a:r>
          </a:p>
          <a:p>
            <a:pPr marL="2517775" lvl="4" indent="-457200"/>
            <a:endParaRPr lang="en-US" sz="2400" dirty="0"/>
          </a:p>
          <a:p>
            <a:pPr marL="2517775" lvl="4" indent="-457200"/>
            <a:r>
              <a:rPr lang="en-US" sz="2400" dirty="0">
                <a:solidFill>
                  <a:srgbClr val="FFC000"/>
                </a:solidFill>
              </a:rPr>
              <a:t>Peaks at 43 and 57 are the most common as these are the </a:t>
            </a:r>
            <a:r>
              <a:rPr lang="en-US" sz="2400" i="1" dirty="0" err="1">
                <a:solidFill>
                  <a:srgbClr val="FFC000"/>
                </a:solidFill>
              </a:rPr>
              <a:t>iso</a:t>
            </a:r>
            <a:r>
              <a:rPr lang="en-US" sz="2400" dirty="0" err="1">
                <a:solidFill>
                  <a:srgbClr val="FFC000"/>
                </a:solidFill>
              </a:rPr>
              <a:t>-propyl</a:t>
            </a:r>
            <a:r>
              <a:rPr lang="en-US" sz="2400" dirty="0">
                <a:solidFill>
                  <a:srgbClr val="FFC000"/>
                </a:solidFill>
              </a:rPr>
              <a:t> and </a:t>
            </a:r>
            <a:r>
              <a:rPr lang="en-US" sz="2400" i="1" dirty="0" err="1">
                <a:solidFill>
                  <a:srgbClr val="FFC000"/>
                </a:solidFill>
              </a:rPr>
              <a:t>tert</a:t>
            </a:r>
            <a:r>
              <a:rPr lang="en-US" sz="2400" dirty="0">
                <a:solidFill>
                  <a:srgbClr val="FFC000"/>
                </a:solidFill>
              </a:rPr>
              <a:t>-butyl </a:t>
            </a:r>
            <a:r>
              <a:rPr lang="en-US" sz="2400" dirty="0" err="1">
                <a:solidFill>
                  <a:srgbClr val="FFC000"/>
                </a:solidFill>
              </a:rPr>
              <a:t>cations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685800"/>
            <a:ext cx="9144000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/>
              <a:t>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</a:t>
            </a:r>
            <a:r>
              <a:rPr lang="en-US" sz="2000" i="1" kern="0" dirty="0"/>
              <a:t> </a:t>
            </a:r>
            <a:r>
              <a:rPr lang="en-US" sz="2000" b="1" kern="0" dirty="0"/>
              <a:t>branched alkanes </a:t>
            </a:r>
            <a:r>
              <a:rPr lang="en-US" sz="2000" kern="0" dirty="0"/>
              <a:t>– 2,2-dimethylhexane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772400" y="2971801"/>
            <a:ext cx="895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</a:t>
            </a:r>
            <a:r>
              <a:rPr lang="en-US" baseline="30000" dirty="0"/>
              <a:t>+ </a:t>
            </a:r>
            <a:r>
              <a:rPr lang="en-US" dirty="0"/>
              <a:t>114</a:t>
            </a:r>
          </a:p>
        </p:txBody>
      </p:sp>
      <p:sp>
        <p:nvSpPr>
          <p:cNvPr id="5" name="Line 11"/>
          <p:cNvSpPr>
            <a:spLocks noChangeShapeType="1"/>
          </p:cNvSpPr>
          <p:nvPr/>
        </p:nvSpPr>
        <p:spPr bwMode="auto">
          <a:xfrm>
            <a:off x="8229600" y="34290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6" name="Picture 12" descr="MS 2,2-dimethylhexane-75eV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1" y="1981200"/>
            <a:ext cx="6372225" cy="4267200"/>
          </a:xfrm>
          <a:prstGeom prst="rect">
            <a:avLst/>
          </a:prstGeom>
          <a:noFill/>
        </p:spPr>
      </p:pic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6248400" y="2362200"/>
          <a:ext cx="11430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7" name="CS ChemDraw Drawing" r:id="rId4" imgW="758160" imgH="736920" progId="">
                  <p:embed/>
                </p:oleObj>
              </mc:Choice>
              <mc:Fallback>
                <p:oleObj name="CS ChemDraw Drawing" r:id="rId4" imgW="758160" imgH="736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362200"/>
                        <a:ext cx="114300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57400" y="457200"/>
            <a:ext cx="8153400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/>
              <a:t>Alkanes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	</a:t>
            </a:r>
            <a:r>
              <a:rPr lang="en-US" sz="2400" b="1" kern="0" dirty="0">
                <a:solidFill>
                  <a:schemeClr val="accent2"/>
                </a:solidFill>
              </a:rPr>
              <a:t>Fragment Ions :</a:t>
            </a:r>
            <a:r>
              <a:rPr lang="en-US" sz="2400" kern="0" dirty="0">
                <a:solidFill>
                  <a:schemeClr val="accent2"/>
                </a:solidFill>
              </a:rPr>
              <a:t> </a:t>
            </a:r>
            <a:r>
              <a:rPr lang="en-US" sz="2400" b="1" kern="0" dirty="0"/>
              <a:t>cycloalkanes</a:t>
            </a:r>
            <a:r>
              <a:rPr lang="en-US" sz="2400" kern="0" dirty="0"/>
              <a:t>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Molecular ions strong and commonly observed – cleavage of the ring still gives same mass value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A two-bond cleavage to form </a:t>
            </a:r>
            <a:r>
              <a:rPr lang="en-US" sz="2400" kern="0" dirty="0" err="1">
                <a:solidFill>
                  <a:srgbClr val="00B0F0"/>
                </a:solidFill>
              </a:rPr>
              <a:t>ethene</a:t>
            </a:r>
            <a:r>
              <a:rPr lang="en-US" sz="2400" kern="0" dirty="0">
                <a:solidFill>
                  <a:srgbClr val="00B0F0"/>
                </a:solidFill>
              </a:rPr>
              <a:t> (C</a:t>
            </a:r>
            <a:r>
              <a:rPr lang="en-US" sz="2400" kern="0" baseline="-25000" dirty="0">
                <a:solidFill>
                  <a:srgbClr val="00B0F0"/>
                </a:solidFill>
              </a:rPr>
              <a:t>2</a:t>
            </a:r>
            <a:r>
              <a:rPr lang="en-US" sz="2400" kern="0" dirty="0">
                <a:solidFill>
                  <a:srgbClr val="00B0F0"/>
                </a:solidFill>
              </a:rPr>
              <a:t>H</a:t>
            </a:r>
            <a:r>
              <a:rPr lang="en-US" sz="2400" kern="0" baseline="-25000" dirty="0">
                <a:solidFill>
                  <a:srgbClr val="00B0F0"/>
                </a:solidFill>
              </a:rPr>
              <a:t>4</a:t>
            </a:r>
            <a:r>
              <a:rPr lang="en-US" sz="2400" kern="0" dirty="0">
                <a:solidFill>
                  <a:srgbClr val="00B0F0"/>
                </a:solidFill>
              </a:rPr>
              <a:t>) is common </a:t>
            </a:r>
            <a:r>
              <a:rPr lang="en-US" sz="2400" kern="0" dirty="0"/>
              <a:t>– </a:t>
            </a:r>
            <a:r>
              <a:rPr lang="en-US" sz="2400" kern="0" dirty="0">
                <a:solidFill>
                  <a:schemeClr val="accent2"/>
                </a:solidFill>
              </a:rPr>
              <a:t>loss of 28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>
              <a:solidFill>
                <a:schemeClr val="accent2"/>
              </a:solidFill>
            </a:endParaRP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kern="0" dirty="0"/>
              <a:t>Side chains are easily fragmented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400" kern="0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3352800" y="4419600"/>
          <a:ext cx="59436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1" name="CS ChemDraw Drawing" r:id="rId3" imgW="4852800" imgH="1026360" progId="">
                  <p:embed/>
                </p:oleObj>
              </mc:Choice>
              <mc:Fallback>
                <p:oleObj name="CS ChemDraw Drawing" r:id="rId3" imgW="4852800" imgH="1026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19600"/>
                        <a:ext cx="59436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cyclohexane-75eV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1" y="2057401"/>
            <a:ext cx="6391275" cy="4276725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614362"/>
            <a:ext cx="8005762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/>
              <a:t>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</a:t>
            </a:r>
            <a:r>
              <a:rPr lang="en-US" sz="2000" i="1" kern="0" dirty="0"/>
              <a:t> </a:t>
            </a:r>
            <a:r>
              <a:rPr lang="en-US" sz="2000" b="1" kern="0" dirty="0"/>
              <a:t>cycloalkanes </a:t>
            </a:r>
            <a:r>
              <a:rPr lang="en-US" sz="2000" kern="0" dirty="0"/>
              <a:t>– </a:t>
            </a:r>
            <a:r>
              <a:rPr lang="en-US" sz="2000" kern="0" dirty="0" err="1"/>
              <a:t>cyclohexane</a:t>
            </a: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158163" y="3914775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84</a:t>
            </a:r>
          </a:p>
        </p:txBody>
      </p:sp>
      <p:graphicFrame>
        <p:nvGraphicFramePr>
          <p:cNvPr id="6" name="Object 11"/>
          <p:cNvGraphicFramePr>
            <a:graphicFrameLocks noChangeAspect="1"/>
          </p:cNvGraphicFramePr>
          <p:nvPr/>
        </p:nvGraphicFramePr>
        <p:xfrm>
          <a:off x="5033962" y="2214562"/>
          <a:ext cx="3886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5" name="CS ChemDraw Drawing" r:id="rId4" imgW="3182040" imgH="603720" progId="">
                  <p:embed/>
                </p:oleObj>
              </mc:Choice>
              <mc:Fallback>
                <p:oleObj name="CS ChemDraw Drawing" r:id="rId4" imgW="3182040" imgH="6037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962" y="2214562"/>
                        <a:ext cx="3886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110162" y="3281362"/>
            <a:ext cx="13580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 - 28 = 56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57400" y="152400"/>
            <a:ext cx="7924800" cy="6705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chemeClr val="bg1">
                    <a:lumMod val="75000"/>
                  </a:schemeClr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2"/>
              <a:defRPr/>
            </a:pPr>
            <a:r>
              <a:rPr lang="en-US" sz="2400" kern="0" dirty="0">
                <a:solidFill>
                  <a:schemeClr val="bg1">
                    <a:lumMod val="75000"/>
                  </a:schemeClr>
                </a:solidFill>
              </a:rPr>
              <a:t>Alkenes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92D050"/>
                </a:solidFill>
              </a:rPr>
              <a:t>The </a:t>
            </a:r>
            <a:r>
              <a:rPr lang="en-US" sz="2400" kern="0" dirty="0">
                <a:solidFill>
                  <a:srgbClr val="92D050"/>
                </a:solidFill>
                <a:latin typeface="Symbol" pitchFamily="18" charset="2"/>
              </a:rPr>
              <a:t>p</a:t>
            </a:r>
            <a:r>
              <a:rPr lang="en-US" sz="2400" kern="0" dirty="0">
                <a:solidFill>
                  <a:srgbClr val="92D050"/>
                </a:solidFill>
              </a:rPr>
              <a:t>-bond of an </a:t>
            </a:r>
            <a:r>
              <a:rPr lang="en-US" sz="2400" kern="0" dirty="0" err="1">
                <a:solidFill>
                  <a:srgbClr val="92D050"/>
                </a:solidFill>
              </a:rPr>
              <a:t>alkene</a:t>
            </a:r>
            <a:r>
              <a:rPr lang="en-US" sz="2400" kern="0" dirty="0">
                <a:solidFill>
                  <a:srgbClr val="92D050"/>
                </a:solidFill>
              </a:rPr>
              <a:t> can absorb substantial energy – molecular ions are commonly observed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After ionization, double bonds can migrate readily – determination of isomers is often not possible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Ions observed: clusters of peaks C</a:t>
            </a:r>
            <a:r>
              <a:rPr lang="en-US" sz="2400" kern="0" baseline="-25000" dirty="0">
                <a:solidFill>
                  <a:srgbClr val="00B0F0"/>
                </a:solidFill>
              </a:rPr>
              <a:t>n</a:t>
            </a:r>
            <a:r>
              <a:rPr lang="en-US" sz="2400" kern="0" dirty="0">
                <a:solidFill>
                  <a:srgbClr val="00B0F0"/>
                </a:solidFill>
              </a:rPr>
              <a:t>H</a:t>
            </a:r>
            <a:r>
              <a:rPr lang="en-US" sz="2400" kern="0" baseline="-25000" dirty="0">
                <a:solidFill>
                  <a:srgbClr val="00B0F0"/>
                </a:solidFill>
              </a:rPr>
              <a:t>2n-1</a:t>
            </a:r>
            <a:r>
              <a:rPr lang="en-US" sz="2400" kern="0" dirty="0">
                <a:solidFill>
                  <a:srgbClr val="00B0F0"/>
                </a:solidFill>
              </a:rPr>
              <a:t> apart from -C</a:t>
            </a:r>
            <a:r>
              <a:rPr lang="en-US" sz="2400" kern="0" baseline="-25000" dirty="0">
                <a:solidFill>
                  <a:srgbClr val="00B0F0"/>
                </a:solidFill>
              </a:rPr>
              <a:t>3</a:t>
            </a:r>
            <a:r>
              <a:rPr lang="en-US" sz="2400" kern="0" dirty="0">
                <a:solidFill>
                  <a:srgbClr val="00B0F0"/>
                </a:solidFill>
              </a:rPr>
              <a:t>H</a:t>
            </a:r>
            <a:r>
              <a:rPr lang="en-US" sz="2400" kern="0" baseline="-25000" dirty="0">
                <a:solidFill>
                  <a:srgbClr val="00B0F0"/>
                </a:solidFill>
              </a:rPr>
              <a:t>5</a:t>
            </a:r>
            <a:r>
              <a:rPr lang="en-US" sz="2400" kern="0" dirty="0">
                <a:solidFill>
                  <a:srgbClr val="00B0F0"/>
                </a:solidFill>
              </a:rPr>
              <a:t>, -C</a:t>
            </a:r>
            <a:r>
              <a:rPr lang="en-US" sz="2400" kern="0" baseline="-25000" dirty="0">
                <a:solidFill>
                  <a:srgbClr val="00B0F0"/>
                </a:solidFill>
              </a:rPr>
              <a:t>4</a:t>
            </a:r>
            <a:r>
              <a:rPr lang="en-US" sz="2400" kern="0" dirty="0">
                <a:solidFill>
                  <a:srgbClr val="00B0F0"/>
                </a:solidFill>
              </a:rPr>
              <a:t>H</a:t>
            </a:r>
            <a:r>
              <a:rPr lang="en-US" sz="2400" kern="0" baseline="-25000" dirty="0">
                <a:solidFill>
                  <a:srgbClr val="00B0F0"/>
                </a:solidFill>
              </a:rPr>
              <a:t>7</a:t>
            </a:r>
            <a:r>
              <a:rPr lang="en-US" sz="2400" kern="0" dirty="0">
                <a:solidFill>
                  <a:srgbClr val="00B0F0"/>
                </a:solidFill>
              </a:rPr>
              <a:t>, -C</a:t>
            </a:r>
            <a:r>
              <a:rPr lang="en-US" sz="2400" kern="0" baseline="-25000" dirty="0">
                <a:solidFill>
                  <a:srgbClr val="00B0F0"/>
                </a:solidFill>
              </a:rPr>
              <a:t>5</a:t>
            </a:r>
            <a:r>
              <a:rPr lang="en-US" sz="2400" kern="0" dirty="0">
                <a:solidFill>
                  <a:srgbClr val="00B0F0"/>
                </a:solidFill>
              </a:rPr>
              <a:t>H</a:t>
            </a:r>
            <a:r>
              <a:rPr lang="en-US" sz="2400" kern="0" baseline="-25000" dirty="0">
                <a:solidFill>
                  <a:srgbClr val="00B0F0"/>
                </a:solidFill>
              </a:rPr>
              <a:t>9</a:t>
            </a:r>
            <a:r>
              <a:rPr lang="en-US" sz="2400" kern="0" dirty="0">
                <a:solidFill>
                  <a:srgbClr val="00B0F0"/>
                </a:solidFill>
              </a:rPr>
              <a:t> etc. at 41, 55, 69, etc.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Terminal alkenes readily form the </a:t>
            </a:r>
            <a:r>
              <a:rPr lang="en-US" sz="2400" kern="0" dirty="0" err="1">
                <a:solidFill>
                  <a:srgbClr val="FFC000"/>
                </a:solidFill>
              </a:rPr>
              <a:t>allyl</a:t>
            </a:r>
            <a:r>
              <a:rPr lang="en-US" sz="2400" kern="0" dirty="0">
                <a:solidFill>
                  <a:srgbClr val="FFC000"/>
                </a:solidFill>
              </a:rPr>
              <a:t> carbocation, m/z 41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4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352800" y="5715001"/>
          <a:ext cx="6172200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3" name="CS ChemDraw Drawing" r:id="rId3" imgW="4556160" imgH="504720" progId="">
                  <p:embed/>
                </p:oleObj>
              </mc:Choice>
              <mc:Fallback>
                <p:oleObj name="CS ChemDraw Drawing" r:id="rId3" imgW="4556160" imgH="5047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15001"/>
                        <a:ext cx="6172200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2438400" y="685800"/>
            <a:ext cx="71628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kern="0" dirty="0"/>
              <a:t>      </a:t>
            </a: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2"/>
              <a:defRPr/>
            </a:pPr>
            <a:r>
              <a:rPr lang="en-US" sz="2400" kern="0" dirty="0"/>
              <a:t>Alkenes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</a:t>
            </a:r>
            <a:r>
              <a:rPr lang="en-US" sz="2000" i="1" kern="0" dirty="0"/>
              <a:t> </a:t>
            </a:r>
            <a:r>
              <a:rPr lang="en-US" sz="2000" b="1" kern="0" dirty="0"/>
              <a:t>alkenes </a:t>
            </a:r>
            <a:r>
              <a:rPr lang="en-US" sz="2000" kern="0" dirty="0"/>
              <a:t>– </a:t>
            </a:r>
            <a:r>
              <a:rPr lang="en-US" sz="2000" i="1" kern="0" dirty="0" err="1"/>
              <a:t>cis</a:t>
            </a:r>
            <a:r>
              <a:rPr lang="en-US" sz="2000" i="1" kern="0" dirty="0"/>
              <a:t>- </a:t>
            </a:r>
            <a:r>
              <a:rPr lang="en-US" sz="2000" kern="0" dirty="0"/>
              <a:t>2-pentene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763001" y="40386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70</a:t>
            </a:r>
          </a:p>
        </p:txBody>
      </p:sp>
      <p:pic>
        <p:nvPicPr>
          <p:cNvPr id="5" name="Picture 11" descr="MS cis-2-pente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9439" y="2052638"/>
            <a:ext cx="6372225" cy="4267200"/>
          </a:xfrm>
          <a:prstGeom prst="rect">
            <a:avLst/>
          </a:prstGeom>
          <a:noFill/>
        </p:spPr>
      </p:pic>
      <p:graphicFrame>
        <p:nvGraphicFramePr>
          <p:cNvPr id="6" name="Object 12"/>
          <p:cNvGraphicFramePr>
            <a:graphicFrameLocks noChangeAspect="1"/>
          </p:cNvGraphicFramePr>
          <p:nvPr/>
        </p:nvGraphicFramePr>
        <p:xfrm>
          <a:off x="8001000" y="2438400"/>
          <a:ext cx="7826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7" name="CS ChemDraw Drawing" r:id="rId4" imgW="603000" imgH="822240" progId="">
                  <p:embed/>
                </p:oleObj>
              </mc:Choice>
              <mc:Fallback>
                <p:oleObj name="CS ChemDraw Drawing" r:id="rId4" imgW="603000" imgH="822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438400"/>
                        <a:ext cx="78263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228600"/>
            <a:ext cx="76962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B050"/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B050"/>
                </a:solidFill>
              </a:rPr>
              <a:t>Alkenes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	</a:t>
            </a:r>
            <a:r>
              <a:rPr lang="en-US" sz="2400" b="1" kern="0" dirty="0">
                <a:solidFill>
                  <a:schemeClr val="accent2"/>
                </a:solidFill>
              </a:rPr>
              <a:t>Fragment Ions :</a:t>
            </a:r>
            <a:r>
              <a:rPr lang="en-US" sz="2400" kern="0" dirty="0">
                <a:solidFill>
                  <a:schemeClr val="accent2"/>
                </a:solidFill>
              </a:rPr>
              <a:t> </a:t>
            </a:r>
            <a:r>
              <a:rPr lang="en-US" sz="2400" b="1" kern="0" dirty="0" err="1"/>
              <a:t>cycloalkenes</a:t>
            </a:r>
            <a:r>
              <a:rPr lang="en-US" sz="2400" kern="0" dirty="0"/>
              <a:t>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Molecular ions strong and commonly observed – cleavage of the ring still gives same mass value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Retro-Diels-Alder is significant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                           observed	loss 28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2060"/>
                </a:solidFill>
              </a:rPr>
              <a:t>Side chains are easily fragmented 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>
              <a:solidFill>
                <a:srgbClr val="002060"/>
              </a:solidFill>
            </a:endParaRP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733800" y="3505201"/>
          <a:ext cx="54864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1" name="CS ChemDraw Drawing" r:id="rId3" imgW="3871080" imgH="661320" progId="">
                  <p:embed/>
                </p:oleObj>
              </mc:Choice>
              <mc:Fallback>
                <p:oleObj name="CS ChemDraw Drawing" r:id="rId3" imgW="3871080" imgH="6613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505201"/>
                        <a:ext cx="54864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304801"/>
            <a:ext cx="6477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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Molecular Ion</a:t>
            </a:r>
          </a:p>
          <a:p>
            <a:endParaRPr lang="en-US" sz="2400" b="1" dirty="0"/>
          </a:p>
          <a:p>
            <a:r>
              <a:rPr lang="en-US" sz="2400" dirty="0">
                <a:solidFill>
                  <a:srgbClr val="0070C0"/>
                </a:solidFill>
              </a:rPr>
              <a:t>It is the ion formed by removal of one</a:t>
            </a:r>
          </a:p>
          <a:p>
            <a:r>
              <a:rPr lang="en-US" sz="2400" dirty="0">
                <a:solidFill>
                  <a:srgbClr val="0070C0"/>
                </a:solidFill>
              </a:rPr>
              <a:t>electron from the original molecule.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en-US" sz="2400" b="1" dirty="0"/>
          </a:p>
          <a:p>
            <a:r>
              <a:rPr lang="en-US" sz="2400" dirty="0"/>
              <a:t></a:t>
            </a:r>
            <a:r>
              <a:rPr lang="en-US" sz="2400" b="1" dirty="0">
                <a:solidFill>
                  <a:srgbClr val="FFC000"/>
                </a:solidFill>
              </a:rPr>
              <a:t>Molecular Ion Peak</a:t>
            </a:r>
          </a:p>
          <a:p>
            <a:endParaRPr lang="en-US" sz="2400" b="1" dirty="0"/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a peak corresponding to the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radical cation with the highest molecule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weight. It is the heaviest peak in the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spectrum.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/>
              <a:t></a:t>
            </a:r>
            <a:r>
              <a:rPr lang="en-US" sz="2400" b="1" dirty="0">
                <a:solidFill>
                  <a:srgbClr val="00B0F0"/>
                </a:solidFill>
              </a:rPr>
              <a:t>Fragmentation Ions:</a:t>
            </a:r>
          </a:p>
          <a:p>
            <a:endParaRPr lang="en-US" sz="2400" b="1" dirty="0">
              <a:solidFill>
                <a:srgbClr val="00B0F0"/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Ions formed by fragmentation of the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molecular ion.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1-methyl-1-cyclohexe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2209800"/>
            <a:ext cx="6362700" cy="424815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752600" y="762000"/>
            <a:ext cx="80772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2"/>
              <a:defRPr/>
            </a:pPr>
            <a:r>
              <a:rPr lang="en-US" sz="2400" kern="0" dirty="0"/>
              <a:t>Alkenes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</a:t>
            </a:r>
            <a:r>
              <a:rPr lang="en-US" sz="2000" i="1" kern="0" dirty="0"/>
              <a:t> </a:t>
            </a:r>
            <a:r>
              <a:rPr lang="en-US" sz="2000" b="1" kern="0" dirty="0" err="1"/>
              <a:t>cycloalkenes</a:t>
            </a:r>
            <a:r>
              <a:rPr lang="en-US" sz="2000" b="1" kern="0" dirty="0"/>
              <a:t> </a:t>
            </a:r>
            <a:r>
              <a:rPr lang="en-US" sz="2000" kern="0" dirty="0"/>
              <a:t>–1-methyl-1-cyclohexene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610601" y="39624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96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8151814" y="2438401"/>
          <a:ext cx="1201737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8" name="CS ChemDraw Drawing" r:id="rId4" imgW="932040" imgH="678960" progId="">
                  <p:embed/>
                </p:oleObj>
              </mc:Choice>
              <mc:Fallback>
                <p:oleObj name="CS ChemDraw Drawing" r:id="rId4" imgW="932040" imgH="678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4" y="2438401"/>
                        <a:ext cx="1201737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6705600" y="3124200"/>
          <a:ext cx="1143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9" name="CS ChemDraw Drawing" r:id="rId6" imgW="943920" imgH="682560" progId="">
                  <p:embed/>
                </p:oleObj>
              </mc:Choice>
              <mc:Fallback>
                <p:oleObj name="CS ChemDraw Drawing" r:id="rId6" imgW="943920" imgH="6825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124200"/>
                        <a:ext cx="1143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315200" y="38100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68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81200" y="304800"/>
            <a:ext cx="7924800" cy="6324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3"/>
              <a:defRPr/>
            </a:pPr>
            <a:r>
              <a:rPr lang="en-US" sz="2400" b="1" kern="0" dirty="0"/>
              <a:t>Alkynes</a:t>
            </a:r>
            <a:r>
              <a:rPr lang="en-US" sz="2400" kern="0" dirty="0"/>
              <a:t> 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The </a:t>
            </a:r>
            <a:r>
              <a:rPr lang="en-US" sz="2400" kern="0" dirty="0">
                <a:solidFill>
                  <a:srgbClr val="FFC000"/>
                </a:solidFill>
                <a:latin typeface="Symbol" pitchFamily="18" charset="2"/>
              </a:rPr>
              <a:t>p</a:t>
            </a:r>
            <a:r>
              <a:rPr lang="en-US" sz="2400" kern="0" dirty="0">
                <a:solidFill>
                  <a:srgbClr val="FFC000"/>
                </a:solidFill>
              </a:rPr>
              <a:t>-bond of an </a:t>
            </a:r>
            <a:r>
              <a:rPr lang="en-US" sz="2400" kern="0" dirty="0" err="1">
                <a:solidFill>
                  <a:srgbClr val="FFC000"/>
                </a:solidFill>
              </a:rPr>
              <a:t>alkyne</a:t>
            </a:r>
            <a:r>
              <a:rPr lang="en-US" sz="2400" kern="0" dirty="0">
                <a:solidFill>
                  <a:srgbClr val="FFC000"/>
                </a:solidFill>
              </a:rPr>
              <a:t> can also absorb substantial energy – molecular ions are commonly observed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For terminal alkynes, the loss of terminal hydrogen is observed (M-1) – this may occur at such intensity to be the base peak or eliminate the presence of M</a:t>
            </a:r>
            <a:r>
              <a:rPr lang="en-US" sz="2400" kern="0" baseline="30000" dirty="0">
                <a:solidFill>
                  <a:srgbClr val="00B0F0"/>
                </a:solidFill>
              </a:rPr>
              <a:t>+</a:t>
            </a:r>
            <a:endParaRPr lang="en-US" sz="2400" kern="0" dirty="0">
              <a:solidFill>
                <a:srgbClr val="00B0F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chemeClr val="accent6">
                    <a:lumMod val="75000"/>
                  </a:schemeClr>
                </a:solidFill>
              </a:rPr>
              <a:t>Terminal alkynes form the </a:t>
            </a:r>
            <a:r>
              <a:rPr lang="en-US" sz="2400" kern="0" dirty="0" err="1">
                <a:solidFill>
                  <a:schemeClr val="accent6">
                    <a:lumMod val="75000"/>
                  </a:schemeClr>
                </a:solidFill>
              </a:rPr>
              <a:t>propargyl</a:t>
            </a:r>
            <a:r>
              <a:rPr lang="en-US" sz="2400" kern="0" dirty="0">
                <a:solidFill>
                  <a:schemeClr val="accent6">
                    <a:lumMod val="75000"/>
                  </a:schemeClr>
                </a:solidFill>
              </a:rPr>
              <a:t> cation, m/z 39 (lower intensity than the </a:t>
            </a:r>
            <a:r>
              <a:rPr lang="en-US" sz="2400" kern="0" dirty="0" err="1">
                <a:solidFill>
                  <a:schemeClr val="accent6">
                    <a:lumMod val="75000"/>
                  </a:schemeClr>
                </a:solidFill>
              </a:rPr>
              <a:t>allyl</a:t>
            </a:r>
            <a:r>
              <a:rPr lang="en-US" sz="2400" kern="0" dirty="0">
                <a:solidFill>
                  <a:schemeClr val="accent6">
                    <a:lumMod val="75000"/>
                  </a:schemeClr>
                </a:solidFill>
              </a:rPr>
              <a:t> cation)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400" kern="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743200" y="5410200"/>
          <a:ext cx="6553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CS ChemDraw Drawing" r:id="rId3" imgW="4497840" imgH="480600" progId="">
                  <p:embed/>
                </p:oleObj>
              </mc:Choice>
              <mc:Fallback>
                <p:oleObj name="CS ChemDraw Drawing" r:id="rId3" imgW="4497840" imgH="480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10200"/>
                        <a:ext cx="6553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MS 1-penty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2119" y="2057400"/>
            <a:ext cx="5477669" cy="4267200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2133600" y="609600"/>
            <a:ext cx="78486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3"/>
              <a:defRPr/>
            </a:pPr>
            <a:r>
              <a:rPr lang="en-US" sz="2400" kern="0" dirty="0"/>
              <a:t>Alkynes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 </a:t>
            </a:r>
            <a:r>
              <a:rPr lang="en-US" sz="2000" b="1" kern="0" dirty="0"/>
              <a:t>alkynes </a:t>
            </a:r>
            <a:r>
              <a:rPr lang="en-US" sz="2000" kern="0" dirty="0"/>
              <a:t>– 1-pentyne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482529" y="3810001"/>
            <a:ext cx="6090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68</a:t>
            </a:r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7117715" y="2286001"/>
          <a:ext cx="111188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6" name="CS ChemDraw Drawing" r:id="rId4" imgW="1038240" imgH="792360" progId="">
                  <p:embed/>
                </p:oleObj>
              </mc:Choice>
              <mc:Fallback>
                <p:oleObj name="CS ChemDraw Drawing" r:id="rId4" imgW="1038240" imgH="792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7715" y="2286001"/>
                        <a:ext cx="1111885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/>
        </p:nvGraphicFramePr>
        <p:xfrm>
          <a:off x="5735320" y="2819400"/>
          <a:ext cx="104648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7" name="CS ChemDraw Drawing" r:id="rId6" imgW="1038240" imgH="763200" progId="">
                  <p:embed/>
                </p:oleObj>
              </mc:Choice>
              <mc:Fallback>
                <p:oleObj name="CS ChemDraw Drawing" r:id="rId6" imgW="1038240" imgH="7632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320" y="2819400"/>
                        <a:ext cx="104648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81200" y="152401"/>
            <a:ext cx="7467600" cy="685801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2800" b="1" u="sng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AROMATIC HYDROCARBONS</a:t>
            </a:r>
            <a: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28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sz="28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09800" y="762001"/>
            <a:ext cx="7696200" cy="55594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100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An aromatic hydrocarbon generally shows a prominent molecular ion peak because of stabilizing effect of ring.</a:t>
            </a: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1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Alkyl substituted aromatic compounds undergo beta cleavage in the side chain and give resonance stabilized benzyl cation or more likely the </a:t>
            </a:r>
            <a:r>
              <a:rPr lang="en-US" sz="3100" kern="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tropylium</a:t>
            </a:r>
            <a:r>
              <a:rPr lang="en-US" sz="31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ion. A prominent peak (m/e = 91) indicates the presence of an alkyl substituted benzyl ring.</a:t>
            </a: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</a:t>
            </a: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</a:t>
            </a: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m/e=91                m/e=65</a:t>
            </a: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kern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133600" y="4191000"/>
          <a:ext cx="76962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name="ACD ChemSketch 2.0" r:id="rId3" imgW="5641920" imgH="1024200" progId="">
                  <p:embed/>
                </p:oleObj>
              </mc:Choice>
              <mc:Fallback>
                <p:oleObj name="ACD ChemSketch 2.0" r:id="rId3" imgW="5641920" imgH="102420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191000"/>
                        <a:ext cx="76962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0" y="381001"/>
            <a:ext cx="7162800" cy="6092825"/>
          </a:xfrm>
          <a:prstGeom prst="rect">
            <a:avLst/>
          </a:prstGeom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Aromatic compounds with alkyl groups having a chain of at least three carbon atoms can undergo a shift of γ-hydrogen probably according to McLafferty rearrangement. 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 a result, a prominent peak at m/e = 92 is obtained.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0" dirty="0"/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800" kern="0" dirty="0"/>
          </a:p>
        </p:txBody>
      </p:sp>
      <p:pic>
        <p:nvPicPr>
          <p:cNvPr id="3" name="Picture 4" descr="scan0008"/>
          <p:cNvPicPr>
            <a:picLocks noChangeAspect="1" noChangeArrowheads="1"/>
          </p:cNvPicPr>
          <p:nvPr/>
        </p:nvPicPr>
        <p:blipFill>
          <a:blip r:embed="rId2" cstate="print">
            <a:lum contrast="66000"/>
          </a:blip>
          <a:srcRect/>
          <a:stretch>
            <a:fillRect/>
          </a:stretch>
        </p:blipFill>
        <p:spPr bwMode="auto">
          <a:xfrm>
            <a:off x="2362200" y="3505200"/>
            <a:ext cx="762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p-xyle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9438" y="2052638"/>
            <a:ext cx="6381750" cy="428625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905000" y="609600"/>
            <a:ext cx="82296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4"/>
              <a:defRPr/>
            </a:pPr>
            <a:r>
              <a:rPr lang="en-US" sz="2400" kern="0" dirty="0"/>
              <a:t>Aromatic Hydrocarbons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b="1" kern="0" dirty="0">
                <a:solidFill>
                  <a:schemeClr val="accent2"/>
                </a:solidFill>
              </a:rPr>
              <a:t>Example MS: </a:t>
            </a:r>
            <a:r>
              <a:rPr lang="en-US" sz="2000" b="1" kern="0" dirty="0"/>
              <a:t>aromatic hydrocarbons </a:t>
            </a:r>
            <a:r>
              <a:rPr lang="en-US" sz="2000" kern="0" dirty="0"/>
              <a:t>– </a:t>
            </a:r>
            <a:r>
              <a:rPr lang="en-US" sz="2000" i="1" kern="0" dirty="0"/>
              <a:t>p</a:t>
            </a:r>
            <a:r>
              <a:rPr lang="en-US" sz="2000" kern="0" dirty="0"/>
              <a:t>-</a:t>
            </a:r>
            <a:r>
              <a:rPr lang="en-US" sz="2000" kern="0" dirty="0" err="1"/>
              <a:t>xylene</a:t>
            </a: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34401" y="3124200"/>
            <a:ext cx="8947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106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4191001" y="2819401"/>
          <a:ext cx="3890963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7" name="CS ChemDraw Drawing" r:id="rId4" imgW="4307760" imgH="762840" progId="">
                  <p:embed/>
                </p:oleObj>
              </mc:Choice>
              <mc:Fallback>
                <p:oleObj name="CS ChemDraw Drawing" r:id="rId4" imgW="4307760" imgH="762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2819401"/>
                        <a:ext cx="3890963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543801" y="2362200"/>
            <a:ext cx="8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m/z 91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533400"/>
            <a:ext cx="9144000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Alcohols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Additional modes of fragmentation will cause lower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 than for the corresponding 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B050"/>
                </a:solidFill>
              </a:rPr>
              <a:t>	       1</a:t>
            </a:r>
            <a:r>
              <a:rPr lang="en-US" sz="2400" kern="0" dirty="0">
                <a:solidFill>
                  <a:srgbClr val="00B050"/>
                </a:solidFill>
                <a:cs typeface="Tahoma" pitchFamily="34" charset="0"/>
              </a:rPr>
              <a:t>°</a:t>
            </a:r>
            <a:r>
              <a:rPr lang="en-US" sz="2400" kern="0" dirty="0">
                <a:solidFill>
                  <a:srgbClr val="00B050"/>
                </a:solidFill>
              </a:rPr>
              <a:t> and 2</a:t>
            </a:r>
            <a:r>
              <a:rPr lang="en-US" sz="2400" kern="0" dirty="0">
                <a:solidFill>
                  <a:srgbClr val="00B050"/>
                </a:solidFill>
                <a:cs typeface="Tahoma" pitchFamily="34" charset="0"/>
              </a:rPr>
              <a:t>°</a:t>
            </a:r>
            <a:r>
              <a:rPr lang="en-US" sz="2400" kern="0" dirty="0">
                <a:solidFill>
                  <a:srgbClr val="00B050"/>
                </a:solidFill>
              </a:rPr>
              <a:t> alcohols have a low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, 3</a:t>
            </a:r>
            <a:r>
              <a:rPr lang="en-US" sz="2400" kern="0" dirty="0">
                <a:solidFill>
                  <a:srgbClr val="00B050"/>
                </a:solidFill>
                <a:cs typeface="Tahoma" pitchFamily="34" charset="0"/>
              </a:rPr>
              <a:t>°</a:t>
            </a:r>
            <a:r>
              <a:rPr lang="en-US" sz="2400" kern="0" dirty="0">
                <a:solidFill>
                  <a:srgbClr val="00B050"/>
                </a:solidFill>
              </a:rPr>
              <a:t> may be absent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/>
              <a:t>The </a:t>
            </a:r>
            <a:r>
              <a:rPr lang="en-US" sz="2400" kern="0" dirty="0">
                <a:solidFill>
                  <a:schemeClr val="accent2"/>
                </a:solidFill>
              </a:rPr>
              <a:t>largest alkyl group is usually lost</a:t>
            </a:r>
            <a:r>
              <a:rPr lang="en-US" sz="2400" kern="0" dirty="0"/>
              <a:t>; the mode of cleavage typically is similar for all alcohols: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	primary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secondary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	tertiary</a:t>
            </a: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038601" y="4114800"/>
          <a:ext cx="5078413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7" name="CS ChemDraw Drawing" r:id="rId3" imgW="4270680" imgH="2108160" progId="">
                  <p:embed/>
                </p:oleObj>
              </mc:Choice>
              <mc:Fallback>
                <p:oleObj name="CS ChemDraw Drawing" r:id="rId3" imgW="4270680" imgH="21081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4114800"/>
                        <a:ext cx="5078413" cy="250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9220200" y="3733801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m/z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9296400" y="42672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31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296400" y="60198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59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9296400" y="51054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45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371600" y="152400"/>
            <a:ext cx="8686800" cy="65532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Alcohols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chemeClr val="accent2"/>
                </a:solidFill>
              </a:rPr>
              <a:t>Dehydration</a:t>
            </a:r>
            <a:r>
              <a:rPr lang="en-US" sz="2400" kern="0" dirty="0"/>
              <a:t> </a:t>
            </a:r>
            <a:r>
              <a:rPr lang="en-US" sz="2400" kern="0" dirty="0">
                <a:solidFill>
                  <a:srgbClr val="FF0000"/>
                </a:solidFill>
              </a:rPr>
              <a:t>(M - 18) is a common mode of fragmentation – importance increases with alkyl chain length (&gt;4 carbons)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1,2-elimination – occurs from hot surface of ionization chamber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1,4-elimination – occurs from ionization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both modes give M - 18, with the appearance  and possible subsequent fragmentation of the remaining </a:t>
            </a:r>
            <a:r>
              <a:rPr lang="en-US" sz="2400" kern="0" dirty="0" err="1">
                <a:solidFill>
                  <a:srgbClr val="0070C0"/>
                </a:solidFill>
              </a:rPr>
              <a:t>alkene</a:t>
            </a:r>
            <a:endParaRPr lang="en-US" sz="2400" kern="0" dirty="0">
              <a:solidFill>
                <a:srgbClr val="0070C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For longer chain alcohols, a McLafferty type rearrangement can produce water and ethylene (M - 18, M - 28)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	</a:t>
            </a:r>
            <a:endParaRPr lang="en-US" sz="2000" kern="0" dirty="0"/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5486400" y="5770562"/>
          <a:ext cx="4114800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1" name="CS ChemDraw Drawing" r:id="rId3" imgW="3185280" imgH="842760" progId="">
                  <p:embed/>
                </p:oleObj>
              </mc:Choice>
              <mc:Fallback>
                <p:oleObj name="CS ChemDraw Drawing" r:id="rId3" imgW="3185280" imgH="842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770562"/>
                        <a:ext cx="4114800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143000" y="533400"/>
            <a:ext cx="9144000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</a:t>
            </a:r>
            <a:r>
              <a:rPr lang="en-US" sz="2800" kern="0" dirty="0">
                <a:solidFill>
                  <a:schemeClr val="accent1">
                    <a:lumMod val="75000"/>
                  </a:schemeClr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5"/>
              <a:defRPr/>
            </a:pPr>
            <a:r>
              <a:rPr lang="en-US" sz="2400" b="1" kern="0" dirty="0"/>
              <a:t>Alcohols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/>
              <a:t>Loss of H is </a:t>
            </a:r>
            <a:r>
              <a:rPr lang="en-US" sz="2400" i="1" kern="0" dirty="0">
                <a:solidFill>
                  <a:schemeClr val="accent2"/>
                </a:solidFill>
              </a:rPr>
              <a:t>not</a:t>
            </a:r>
            <a:r>
              <a:rPr lang="en-US" sz="2400" kern="0" dirty="0"/>
              <a:t>  favored for </a:t>
            </a:r>
            <a:r>
              <a:rPr lang="en-US" sz="2400" kern="0" dirty="0" err="1"/>
              <a:t>alkanols</a:t>
            </a:r>
            <a:r>
              <a:rPr lang="en-US" sz="2400" kern="0" dirty="0"/>
              <a:t> (M – 1)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Cyclic alcohols fragment by similar pathways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 </a:t>
            </a:r>
            <a:r>
              <a:rPr lang="en-US" sz="2400" kern="0" dirty="0">
                <a:solidFill>
                  <a:srgbClr val="7030A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7030A0"/>
                </a:solidFill>
              </a:rPr>
              <a:t>-cleavage</a:t>
            </a:r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endParaRPr lang="en-US" sz="2000" kern="0" dirty="0"/>
          </a:p>
          <a:p>
            <a:pPr marL="2517775" lvl="4" indent="-457200" fontAlgn="base">
              <a:spcBef>
                <a:spcPct val="20000"/>
              </a:spcBef>
              <a:spcAft>
                <a:spcPct val="0"/>
              </a:spcAft>
              <a:buFontTx/>
              <a:buChar char="»"/>
              <a:defRPr/>
            </a:pPr>
            <a:r>
              <a:rPr lang="en-US" sz="2000" kern="0" dirty="0"/>
              <a:t>dehydration</a:t>
            </a: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2895600" y="3276601"/>
          <a:ext cx="6934200" cy="115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8" name="CS ChemDraw Drawing" r:id="rId3" imgW="5114880" imgH="851040" progId="">
                  <p:embed/>
                </p:oleObj>
              </mc:Choice>
              <mc:Fallback>
                <p:oleObj name="CS ChemDraw Drawing" r:id="rId3" imgW="5114880" imgH="851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276601"/>
                        <a:ext cx="6934200" cy="1154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733800" y="5486401"/>
          <a:ext cx="44958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9" name="CS ChemDraw Drawing" r:id="rId5" imgW="3500280" imgH="740160" progId="">
                  <p:embed/>
                </p:oleObj>
              </mc:Choice>
              <mc:Fallback>
                <p:oleObj name="CS ChemDraw Drawing" r:id="rId5" imgW="3500280" imgH="7401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486401"/>
                        <a:ext cx="4495800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29601" y="4419600"/>
            <a:ext cx="87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m/z 57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696201" y="6324600"/>
            <a:ext cx="838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M - 18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MS 1-pentano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9" y="2128839"/>
            <a:ext cx="6353175" cy="427672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219200" y="685800"/>
            <a:ext cx="91440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Alcohols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alcohols </a:t>
            </a:r>
            <a:r>
              <a:rPr lang="en-US" sz="2400" kern="0" dirty="0"/>
              <a:t>– </a:t>
            </a:r>
            <a:r>
              <a:rPr lang="en-US" sz="2400" i="1" kern="0" dirty="0"/>
              <a:t>n </a:t>
            </a:r>
            <a:r>
              <a:rPr lang="en-US" sz="2400" kern="0" dirty="0"/>
              <a:t>-</a:t>
            </a:r>
            <a:r>
              <a:rPr lang="en-US" sz="2400" kern="0" dirty="0" err="1"/>
              <a:t>pentanol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15401" y="50292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88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886366" y="3429001"/>
            <a:ext cx="6928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/>
              <a:t>-H</a:t>
            </a:r>
            <a:r>
              <a:rPr lang="en-US" baseline="-25000"/>
              <a:t>2</a:t>
            </a:r>
            <a:r>
              <a:rPr lang="en-US"/>
              <a:t>O</a:t>
            </a:r>
          </a:p>
          <a:p>
            <a:pPr algn="ctr"/>
            <a:r>
              <a:rPr lang="en-US"/>
              <a:t>70</a:t>
            </a:r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4343400" y="3429000"/>
          <a:ext cx="13716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CS ChemDraw Drawing" r:id="rId4" imgW="983520" imgH="748080" progId="">
                  <p:embed/>
                </p:oleObj>
              </mc:Choice>
              <mc:Fallback>
                <p:oleObj name="CS ChemDraw Drawing" r:id="rId4" imgW="983520" imgH="7480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429000"/>
                        <a:ext cx="13716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/>
        </p:nvGraphicFramePr>
        <p:xfrm>
          <a:off x="4267200" y="2590801"/>
          <a:ext cx="3276600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CS ChemDraw Drawing" r:id="rId6" imgW="3099240" imgH="688680" progId="">
                  <p:embed/>
                </p:oleObj>
              </mc:Choice>
              <mc:Fallback>
                <p:oleObj name="CS ChemDraw Drawing" r:id="rId6" imgW="3099240" imgH="6886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590801"/>
                        <a:ext cx="3276600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248400" y="32766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52600" y="152400"/>
            <a:ext cx="8839200" cy="914400"/>
          </a:xfrm>
          <a:prstGeom prst="rect">
            <a:avLst/>
          </a:prstGeom>
          <a:noFill/>
          <a:ln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Fragmentation </a:t>
            </a:r>
            <a:endParaRPr lang="en-US" sz="4400" kern="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86000" y="1600200"/>
            <a:ext cx="7620000" cy="4419600"/>
          </a:xfrm>
          <a:prstGeom prst="rect">
            <a:avLst/>
          </a:prstGeom>
          <a:noFill/>
          <a:ln/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To attain high efficiency of molecular ion formation and give reproducible mass spectra, it is common to use electrons with energies of approximately 70 </a:t>
            </a:r>
            <a:r>
              <a:rPr lang="en-US" sz="2400" kern="0" dirty="0" err="1">
                <a:solidFill>
                  <a:srgbClr val="00B050"/>
                </a:solidFill>
              </a:rPr>
              <a:t>eV</a:t>
            </a:r>
            <a:r>
              <a:rPr lang="en-US" sz="2400" kern="0" dirty="0">
                <a:solidFill>
                  <a:srgbClr val="00B050"/>
                </a:solidFill>
              </a:rPr>
              <a:t> [6750 kJ (1600 kcal)/mol].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C00000"/>
                </a:solidFill>
              </a:rPr>
              <a:t>This energy is sufficient not only to dislodge one or more electrons from a molecule, but also to cause extensive fragmentation.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These fragments may be unstable as well and, in turn, break apart to even smaller fragments.</a:t>
            </a:r>
            <a:endParaRPr lang="en-US" sz="2400" kern="0" dirty="0">
              <a:solidFill>
                <a:srgbClr val="7030A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cyclopentano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1839" y="2209800"/>
            <a:ext cx="6372225" cy="426720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143000" y="762000"/>
            <a:ext cx="91440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Alcohols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alcohols </a:t>
            </a:r>
            <a:r>
              <a:rPr lang="en-US" sz="2400" kern="0" dirty="0"/>
              <a:t>– </a:t>
            </a:r>
            <a:r>
              <a:rPr lang="en-US" sz="2400" kern="0" dirty="0" err="1"/>
              <a:t>cyclopentanol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839201" y="51816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86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5867400" y="2819401"/>
          <a:ext cx="30480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3" name="CS ChemDraw Drawing" r:id="rId4" imgW="2642760" imgH="817920" progId="">
                  <p:embed/>
                </p:oleObj>
              </mc:Choice>
              <mc:Fallback>
                <p:oleObj name="CS ChemDraw Drawing" r:id="rId4" imgW="2642760" imgH="817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819401"/>
                        <a:ext cx="3048000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620000" y="365760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57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6106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6"/>
              <a:defRPr/>
            </a:pPr>
            <a:r>
              <a:rPr lang="en-US" sz="2400" b="1" kern="0" dirty="0"/>
              <a:t>Phenols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chemeClr val="accent1">
                    <a:lumMod val="75000"/>
                  </a:schemeClr>
                </a:solidFill>
              </a:rPr>
              <a:t>Do not fully combine observations for aromatic + alcohol; treat as a unique group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For example, loss of H</a:t>
            </a:r>
            <a:r>
              <a:rPr lang="en-US" sz="2400" kern="0" dirty="0">
                <a:solidFill>
                  <a:srgbClr val="00B050"/>
                </a:solidFill>
                <a:cs typeface="Tahoma" pitchFamily="34" charset="0"/>
              </a:rPr>
              <a:t>·</a:t>
            </a:r>
            <a:r>
              <a:rPr lang="en-US" sz="2400" kern="0" dirty="0">
                <a:solidFill>
                  <a:srgbClr val="00B050"/>
                </a:solidFill>
              </a:rPr>
              <a:t> is observed (M – 1) – charge can be delocalized by ring – most important for rings with EDGs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Loss of CO (extrusion) is commonly observed (M – 28); Net loss of the </a:t>
            </a:r>
            <a:r>
              <a:rPr lang="en-US" sz="2400" kern="0" dirty="0" err="1">
                <a:solidFill>
                  <a:srgbClr val="0070C0"/>
                </a:solidFill>
              </a:rPr>
              <a:t>formyl</a:t>
            </a:r>
            <a:r>
              <a:rPr lang="en-US" sz="2400" kern="0" dirty="0">
                <a:solidFill>
                  <a:srgbClr val="0070C0"/>
                </a:solidFill>
              </a:rPr>
              <a:t> radical (HCO</a:t>
            </a:r>
            <a:r>
              <a:rPr lang="en-US" sz="2400" kern="0" dirty="0">
                <a:solidFill>
                  <a:srgbClr val="0070C0"/>
                </a:solidFill>
                <a:cs typeface="Tahoma" pitchFamily="34" charset="0"/>
              </a:rPr>
              <a:t>·</a:t>
            </a:r>
            <a:r>
              <a:rPr lang="en-US" sz="2400" kern="0" dirty="0">
                <a:solidFill>
                  <a:srgbClr val="0070C0"/>
                </a:solidFill>
              </a:rPr>
              <a:t>, M – 29) is also observed from this process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4495800" y="4343401"/>
          <a:ext cx="4267200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7" name="CS ChemDraw Drawing" r:id="rId3" imgW="3647520" imgH="1972800" progId="">
                  <p:embed/>
                </p:oleObj>
              </mc:Choice>
              <mc:Fallback>
                <p:oleObj name="CS ChemDraw Drawing" r:id="rId3" imgW="3647520" imgH="1972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343401"/>
                        <a:ext cx="4267200" cy="230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pheno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1" y="2128838"/>
            <a:ext cx="6372225" cy="426720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990600" y="685800"/>
            <a:ext cx="91440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phenols </a:t>
            </a:r>
            <a:r>
              <a:rPr lang="en-US" sz="2400" kern="0" dirty="0"/>
              <a:t>– phenol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58201" y="51816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94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781800" y="4343401"/>
            <a:ext cx="10951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-CO 66</a:t>
            </a:r>
          </a:p>
          <a:p>
            <a:r>
              <a:rPr lang="en-US"/>
              <a:t>-HCO 65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0"/>
            <a:ext cx="8610600" cy="6705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Ethers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Slightly more intense M</a:t>
            </a:r>
            <a:r>
              <a:rPr lang="en-US" sz="2400" kern="0" baseline="30000" dirty="0">
                <a:solidFill>
                  <a:srgbClr val="0070C0"/>
                </a:solidFill>
              </a:rPr>
              <a:t>+</a:t>
            </a:r>
            <a:r>
              <a:rPr lang="en-US" sz="2400" kern="0" dirty="0">
                <a:solidFill>
                  <a:srgbClr val="0070C0"/>
                </a:solidFill>
              </a:rPr>
              <a:t> than for the corresponding alcohols or alkanes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/>
              <a:t>The </a:t>
            </a:r>
            <a:r>
              <a:rPr lang="en-US" sz="2400" kern="0" dirty="0">
                <a:solidFill>
                  <a:schemeClr val="accent2"/>
                </a:solidFill>
              </a:rPr>
              <a:t>largest alkyl group is usually lost to </a:t>
            </a:r>
            <a:r>
              <a:rPr lang="en-US" sz="2400" kern="0" dirty="0">
                <a:solidFill>
                  <a:schemeClr val="accent2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chemeClr val="accent2"/>
                </a:solidFill>
              </a:rPr>
              <a:t>-cleavage</a:t>
            </a:r>
            <a:r>
              <a:rPr lang="en-US" sz="2400" kern="0" dirty="0"/>
              <a:t>; the mode of cleavage typically is similar to alcohols: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Cleavage of the C-O bond to give carbocations is observed where favorable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	</a:t>
            </a:r>
            <a:endParaRPr lang="en-US" sz="2000" kern="0" dirty="0"/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4343400" y="3352801"/>
          <a:ext cx="44958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4" name="CS ChemDraw Drawing" r:id="rId3" imgW="3200400" imgH="461160" progId="">
                  <p:embed/>
                </p:oleObj>
              </mc:Choice>
              <mc:Fallback>
                <p:oleObj name="CS ChemDraw Drawing" r:id="rId3" imgW="3200400" imgH="4611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352801"/>
                        <a:ext cx="449580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4038600" y="5334001"/>
          <a:ext cx="48768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5" name="CS ChemDraw Drawing" r:id="rId5" imgW="3326760" imgH="547920" progId="">
                  <p:embed/>
                </p:oleObj>
              </mc:Choice>
              <mc:Fallback>
                <p:oleObj name="CS ChemDraw Drawing" r:id="rId5" imgW="3326760" imgH="5479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334001"/>
                        <a:ext cx="4876800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04800"/>
            <a:ext cx="8610600" cy="6400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FF0000"/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7"/>
              <a:defRPr/>
            </a:pPr>
            <a:r>
              <a:rPr lang="en-US" sz="2400" b="1" kern="0" dirty="0"/>
              <a:t>Ethers</a:t>
            </a:r>
            <a:r>
              <a:rPr lang="en-US" sz="2400" kern="0" dirty="0"/>
              <a:t>–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00B0F0"/>
                </a:solidFill>
              </a:rPr>
              <a:t>Rearrangement can occur of the following type, if </a:t>
            </a:r>
            <a:r>
              <a:rPr lang="en-US" sz="2400" kern="0" dirty="0">
                <a:solidFill>
                  <a:srgbClr val="00B0F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F0"/>
                </a:solidFill>
              </a:rPr>
              <a:t>-carbon is branched: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Aromatic ethers, similar to phenols can generate the C</a:t>
            </a:r>
            <a:r>
              <a:rPr lang="en-US" sz="2400" kern="0" baseline="-25000" dirty="0">
                <a:solidFill>
                  <a:srgbClr val="7030A0"/>
                </a:solidFill>
              </a:rPr>
              <a:t>6</a:t>
            </a:r>
            <a:r>
              <a:rPr lang="en-US" sz="2400" kern="0" dirty="0">
                <a:solidFill>
                  <a:srgbClr val="7030A0"/>
                </a:solidFill>
              </a:rPr>
              <a:t>H</a:t>
            </a:r>
            <a:r>
              <a:rPr lang="en-US" sz="2400" kern="0" baseline="-25000" dirty="0">
                <a:solidFill>
                  <a:srgbClr val="7030A0"/>
                </a:solidFill>
              </a:rPr>
              <a:t>5</a:t>
            </a:r>
            <a:r>
              <a:rPr lang="en-US" sz="2400" kern="0" dirty="0">
                <a:solidFill>
                  <a:srgbClr val="7030A0"/>
                </a:solidFill>
              </a:rPr>
              <a:t>O</a:t>
            </a:r>
            <a:r>
              <a:rPr lang="en-US" sz="2400" kern="0" baseline="30000" dirty="0">
                <a:solidFill>
                  <a:srgbClr val="7030A0"/>
                </a:solidFill>
              </a:rPr>
              <a:t>+</a:t>
            </a:r>
            <a:r>
              <a:rPr lang="en-US" sz="2400" kern="0" dirty="0">
                <a:solidFill>
                  <a:srgbClr val="7030A0"/>
                </a:solidFill>
              </a:rPr>
              <a:t> ion by loss of the alkyl group rather than H; this can expel C</a:t>
            </a:r>
            <a:r>
              <a:rPr lang="en-US" sz="2400" kern="0" dirty="0">
                <a:solidFill>
                  <a:srgbClr val="7030A0"/>
                </a:solidFill>
                <a:sym typeface="Symbol" pitchFamily="18" charset="2"/>
              </a:rPr>
              <a:t></a:t>
            </a:r>
            <a:r>
              <a:rPr lang="en-US" sz="2400" kern="0" dirty="0">
                <a:solidFill>
                  <a:srgbClr val="7030A0"/>
                </a:solidFill>
              </a:rPr>
              <a:t>O as in the phenolic degradation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000" kern="0" dirty="0"/>
              <a:t>	</a:t>
            </a: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352800" y="2209800"/>
          <a:ext cx="5943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8" name="CS ChemDraw Drawing" r:id="rId3" imgW="3941280" imgH="579960" progId="">
                  <p:embed/>
                </p:oleObj>
              </mc:Choice>
              <mc:Fallback>
                <p:oleObj name="CS ChemDraw Drawing" r:id="rId3" imgW="3941280" imgH="579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209800"/>
                        <a:ext cx="5943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429000" y="5105400"/>
          <a:ext cx="60198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9" name="CS ChemDraw Drawing" r:id="rId5" imgW="4718520" imgH="956160" progId="">
                  <p:embed/>
                </p:oleObj>
              </mc:Choice>
              <mc:Fallback>
                <p:oleObj name="CS ChemDraw Drawing" r:id="rId5" imgW="4718520" imgH="9561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05400"/>
                        <a:ext cx="60198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914400" y="381000"/>
            <a:ext cx="9144000" cy="61722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ethers </a:t>
            </a:r>
            <a:r>
              <a:rPr lang="en-US" sz="2400" kern="0" dirty="0"/>
              <a:t>– butyl methyl ether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991601" y="53340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88</a:t>
            </a:r>
          </a:p>
        </p:txBody>
      </p:sp>
      <p:pic>
        <p:nvPicPr>
          <p:cNvPr id="5" name="Picture 7" descr="MS butyl methyl eth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4239" y="2205039"/>
            <a:ext cx="6353175" cy="4257675"/>
          </a:xfrm>
          <a:prstGeom prst="rect">
            <a:avLst/>
          </a:prstGeom>
          <a:noFill/>
        </p:spPr>
      </p:pic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5257800" y="2667000"/>
          <a:ext cx="1219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9" name="CS ChemDraw Drawing" r:id="rId4" imgW="858960" imgH="617760" progId="">
                  <p:embed/>
                </p:oleObj>
              </mc:Choice>
              <mc:Fallback>
                <p:oleObj name="CS ChemDraw Drawing" r:id="rId4" imgW="858960" imgH="617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667000"/>
                        <a:ext cx="1219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6868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Aldehydes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Weak M</a:t>
            </a:r>
            <a:r>
              <a:rPr lang="en-US" sz="2400" kern="0" baseline="30000" dirty="0">
                <a:solidFill>
                  <a:srgbClr val="7030A0"/>
                </a:solidFill>
              </a:rPr>
              <a:t>+</a:t>
            </a:r>
            <a:r>
              <a:rPr lang="en-US" sz="2400" kern="0" dirty="0">
                <a:solidFill>
                  <a:srgbClr val="7030A0"/>
                </a:solidFill>
              </a:rPr>
              <a:t> for aliphatic, strong M</a:t>
            </a:r>
            <a:r>
              <a:rPr lang="en-US" sz="2400" kern="0" baseline="30000" dirty="0">
                <a:solidFill>
                  <a:srgbClr val="7030A0"/>
                </a:solidFill>
              </a:rPr>
              <a:t>+</a:t>
            </a:r>
            <a:r>
              <a:rPr lang="en-US" sz="2400" kern="0" dirty="0">
                <a:solidFill>
                  <a:srgbClr val="7030A0"/>
                </a:solidFill>
              </a:rPr>
              <a:t> for aromatic aldehydes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 </a:t>
            </a:r>
            <a:r>
              <a:rPr lang="en-US" sz="2400" kern="0" dirty="0">
                <a:solidFill>
                  <a:srgbClr val="FFC00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FFC000"/>
                </a:solidFill>
              </a:rPr>
              <a:t>-cleavage is characteristic and often diagnostic for aldehydes – can occur on either side of the carbonyl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c)  </a:t>
            </a:r>
            <a:r>
              <a:rPr lang="en-US" sz="2400" kern="0" dirty="0">
                <a:solidFill>
                  <a:srgbClr val="FF0000"/>
                </a:solidFill>
                <a:latin typeface="Symbol" pitchFamily="18" charset="2"/>
              </a:rPr>
              <a:t>b</a:t>
            </a:r>
            <a:r>
              <a:rPr lang="en-US" sz="2400" kern="0" dirty="0">
                <a:solidFill>
                  <a:srgbClr val="FF0000"/>
                </a:solidFill>
              </a:rPr>
              <a:t>-cleavage is an additional mode of fragmentation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	</a:t>
            </a:r>
            <a:endParaRPr lang="en-US" sz="24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267200" y="2971800"/>
          <a:ext cx="4114800" cy="183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6" name="CS ChemDraw Drawing" r:id="rId3" imgW="3138120" imgH="1400400" progId="">
                  <p:embed/>
                </p:oleObj>
              </mc:Choice>
              <mc:Fallback>
                <p:oleObj name="CS ChemDraw Drawing" r:id="rId3" imgW="3138120" imgH="14004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971800"/>
                        <a:ext cx="4114800" cy="183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8915400" y="3276600"/>
            <a:ext cx="11464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M-1 peak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915401" y="42672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29</a:t>
            </a: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4038600" y="5715001"/>
          <a:ext cx="426720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7" name="CS ChemDraw Drawing" r:id="rId5" imgW="3124800" imgH="617760" progId="">
                  <p:embed/>
                </p:oleObj>
              </mc:Choice>
              <mc:Fallback>
                <p:oleObj name="CS ChemDraw Drawing" r:id="rId5" imgW="3124800" imgH="6177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715001"/>
                        <a:ext cx="4267200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839201" y="5486400"/>
            <a:ext cx="1736373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R</a:t>
            </a:r>
            <a:r>
              <a:rPr lang="en-US" baseline="30000"/>
              <a:t>+</a:t>
            </a:r>
          </a:p>
          <a:p>
            <a:r>
              <a:rPr lang="en-US"/>
              <a:t>M - 41</a:t>
            </a:r>
          </a:p>
          <a:p>
            <a:r>
              <a:rPr lang="en-US"/>
              <a:t>can be R-subs.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81000"/>
            <a:ext cx="8610600" cy="6324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8"/>
              <a:defRPr/>
            </a:pPr>
            <a:r>
              <a:rPr lang="en-US" sz="2400" b="1" kern="0" dirty="0"/>
              <a:t>Aldehydes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McLafferty rearrangement observed if </a:t>
            </a:r>
            <a:r>
              <a:rPr lang="en-US" sz="2400" kern="0" dirty="0">
                <a:solidFill>
                  <a:srgbClr val="00B050"/>
                </a:solidFill>
                <a:latin typeface="Symbol" pitchFamily="18" charset="2"/>
              </a:rPr>
              <a:t>g</a:t>
            </a:r>
            <a:r>
              <a:rPr lang="en-US" sz="2400" kern="0" dirty="0">
                <a:solidFill>
                  <a:srgbClr val="00B050"/>
                </a:solidFill>
              </a:rPr>
              <a:t>-Hs present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Aromatic aldehydes – a-cleavages are more favorable, both to lose H</a:t>
            </a:r>
            <a:r>
              <a:rPr lang="en-US" sz="2400" kern="0" dirty="0">
                <a:solidFill>
                  <a:srgbClr val="0070C0"/>
                </a:solidFill>
                <a:cs typeface="Tahoma" pitchFamily="34" charset="0"/>
              </a:rPr>
              <a:t>·</a:t>
            </a:r>
            <a:r>
              <a:rPr lang="en-US" sz="2400" kern="0" dirty="0">
                <a:solidFill>
                  <a:srgbClr val="0070C0"/>
                </a:solidFill>
              </a:rPr>
              <a:t> (M - 1) and HCO</a:t>
            </a:r>
            <a:r>
              <a:rPr lang="en-US" sz="2400" kern="0" dirty="0">
                <a:solidFill>
                  <a:srgbClr val="0070C0"/>
                </a:solidFill>
                <a:cs typeface="Tahoma" pitchFamily="34" charset="0"/>
              </a:rPr>
              <a:t>· (M – 29)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991601" y="22860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44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915400" y="4953001"/>
            <a:ext cx="17526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r>
              <a:rPr lang="en-US"/>
              <a:t>m/z R</a:t>
            </a:r>
            <a:r>
              <a:rPr lang="en-US" baseline="30000"/>
              <a:t>+</a:t>
            </a:r>
          </a:p>
          <a:p>
            <a:r>
              <a:rPr lang="en-US"/>
              <a:t>Remember: aromatic ring can be subs.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3810000" y="2057401"/>
          <a:ext cx="495300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0" name="CS ChemDraw Drawing" r:id="rId3" imgW="3652920" imgH="617760" progId="">
                  <p:embed/>
                </p:oleObj>
              </mc:Choice>
              <mc:Fallback>
                <p:oleObj name="CS ChemDraw Drawing" r:id="rId3" imgW="3652920" imgH="617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057401"/>
                        <a:ext cx="4953000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3657600" y="4343400"/>
          <a:ext cx="5105400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1" name="CS ChemDraw Drawing" r:id="rId5" imgW="3989520" imgH="1612440" progId="">
                  <p:embed/>
                </p:oleObj>
              </mc:Choice>
              <mc:Fallback>
                <p:oleObj name="CS ChemDraw Drawing" r:id="rId5" imgW="3989520" imgH="16124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343400"/>
                        <a:ext cx="5105400" cy="206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S pentana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1981200"/>
            <a:ext cx="6858000" cy="426720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905000" y="233362"/>
            <a:ext cx="8049822" cy="57912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 Fragmentation Patterns of Groups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  </a:t>
            </a: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aldehydes (aliphatic) </a:t>
            </a:r>
            <a:r>
              <a:rPr lang="en-US" sz="2400" kern="0" dirty="0"/>
              <a:t>–   pentanal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553200" y="4805362"/>
            <a:ext cx="7648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86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0" y="4114800"/>
            <a:ext cx="56807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M-1</a:t>
            </a:r>
          </a:p>
          <a:p>
            <a:pPr algn="ctr"/>
            <a:r>
              <a:rPr lang="en-US" baseline="30000" dirty="0"/>
              <a:t> </a:t>
            </a:r>
            <a:r>
              <a:rPr lang="en-US" dirty="0"/>
              <a:t>85</a:t>
            </a: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>
            <a:off x="6553200" y="5110162"/>
            <a:ext cx="164263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H="1">
            <a:off x="6451600" y="4957762"/>
            <a:ext cx="27377" cy="598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endParaRPr lang="en-US"/>
          </a:p>
        </p:txBody>
      </p:sp>
      <p:graphicFrame>
        <p:nvGraphicFramePr>
          <p:cNvPr id="9" name="Object 13"/>
          <p:cNvGraphicFramePr>
            <a:graphicFrameLocks noChangeAspect="1"/>
          </p:cNvGraphicFramePr>
          <p:nvPr/>
        </p:nvGraphicFramePr>
        <p:xfrm>
          <a:off x="3962400" y="2747962"/>
          <a:ext cx="1314108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4" name="CS ChemDraw Drawing" r:id="rId4" imgW="911880" imgH="826920" progId="">
                  <p:embed/>
                </p:oleObj>
              </mc:Choice>
              <mc:Fallback>
                <p:oleObj name="CS ChemDraw Drawing" r:id="rId4" imgW="911880" imgH="826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747962"/>
                        <a:ext cx="1314108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4"/>
          <p:cNvGraphicFramePr>
            <a:graphicFrameLocks noChangeAspect="1"/>
          </p:cNvGraphicFramePr>
          <p:nvPr/>
        </p:nvGraphicFramePr>
        <p:xfrm>
          <a:off x="5257800" y="2519362"/>
          <a:ext cx="402445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5" name="CS ChemDraw Drawing" r:id="rId6" imgW="2841120" imgH="605520" progId="">
                  <p:embed/>
                </p:oleObj>
              </mc:Choice>
              <mc:Fallback>
                <p:oleObj name="CS ChemDraw Drawing" r:id="rId6" imgW="2841120" imgH="6055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519362"/>
                        <a:ext cx="4024455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029201" y="2133600"/>
            <a:ext cx="8521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m/z</a:t>
            </a:r>
            <a:r>
              <a:rPr lang="en-US" baseline="30000" dirty="0"/>
              <a:t> </a:t>
            </a:r>
            <a:r>
              <a:rPr lang="en-US" dirty="0"/>
              <a:t>44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MS m-tolualdehyd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2205038"/>
            <a:ext cx="6381750" cy="426720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990600" y="381000"/>
            <a:ext cx="9144000" cy="5867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aldehydes (aromatic) </a:t>
            </a:r>
            <a:r>
              <a:rPr lang="en-US" sz="2400" kern="0" dirty="0"/>
              <a:t>– </a:t>
            </a:r>
            <a:r>
              <a:rPr lang="en-US" sz="2400" i="1" kern="0" dirty="0"/>
              <a:t>m</a:t>
            </a:r>
            <a:r>
              <a:rPr lang="en-US" sz="2400" kern="0" dirty="0"/>
              <a:t>-</a:t>
            </a:r>
            <a:r>
              <a:rPr lang="en-US" sz="2400" kern="0" dirty="0" err="1"/>
              <a:t>tolualdehyde</a:t>
            </a:r>
            <a:endParaRPr lang="en-US" sz="24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391401" y="2743200"/>
            <a:ext cx="8947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120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747552" y="2514601"/>
            <a:ext cx="5955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/>
              <a:t>M-1</a:t>
            </a:r>
          </a:p>
          <a:p>
            <a:pPr algn="ctr"/>
            <a:r>
              <a:rPr lang="en-US" baseline="30000"/>
              <a:t> </a:t>
            </a:r>
            <a:r>
              <a:rPr lang="en-US"/>
              <a:t>119</a:t>
            </a:r>
          </a:p>
        </p:txBody>
      </p:sp>
      <p:graphicFrame>
        <p:nvGraphicFramePr>
          <p:cNvPr id="7" name="Object 13"/>
          <p:cNvGraphicFramePr>
            <a:graphicFrameLocks noChangeAspect="1"/>
          </p:cNvGraphicFramePr>
          <p:nvPr/>
        </p:nvGraphicFramePr>
        <p:xfrm>
          <a:off x="5257801" y="2667000"/>
          <a:ext cx="11207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5" name="CS ChemDraw Drawing" r:id="rId4" imgW="891000" imgH="907920" progId="">
                  <p:embed/>
                </p:oleObj>
              </mc:Choice>
              <mc:Fallback>
                <p:oleObj name="CS ChemDraw Drawing" r:id="rId4" imgW="891000" imgH="907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1" y="2667000"/>
                        <a:ext cx="11207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81200" y="152400"/>
            <a:ext cx="8001000" cy="838200"/>
          </a:xfrm>
          <a:prstGeom prst="rect">
            <a:avLst/>
          </a:prstGeom>
          <a:noFill/>
          <a:ln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Fragmentation of M</a:t>
            </a:r>
            <a:endParaRPr lang="en-US" sz="4400" kern="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990600"/>
            <a:ext cx="7924800" cy="5562600"/>
          </a:xfrm>
          <a:prstGeom prst="rect">
            <a:avLst/>
          </a:prstGeom>
          <a:noFill/>
          <a:ln/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Fragmentation of a molecular ion, M, produces a radical and a cation.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Only the cation is detected by MS.</a:t>
            </a:r>
            <a:endParaRPr lang="en-US" sz="2400" kern="0" dirty="0">
              <a:solidFill>
                <a:srgbClr val="FF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200401"/>
            <a:ext cx="6629400" cy="2130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04800"/>
            <a:ext cx="8686800" cy="6400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Ketones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Strong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 for aliphatic and aromatic ketones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 </a:t>
            </a:r>
            <a:r>
              <a:rPr lang="en-US" sz="2400" kern="0" dirty="0">
                <a:solidFill>
                  <a:srgbClr val="00B05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50"/>
                </a:solidFill>
              </a:rPr>
              <a:t>-cleavage can occur on either side of the carbonyl – the larger alkyl group is lost more often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c)  </a:t>
            </a:r>
            <a:r>
              <a:rPr lang="en-US" sz="2400" kern="0" dirty="0">
                <a:solidFill>
                  <a:srgbClr val="0070C0"/>
                </a:solidFill>
                <a:latin typeface="Symbol" pitchFamily="18" charset="2"/>
              </a:rPr>
              <a:t>b</a:t>
            </a:r>
            <a:r>
              <a:rPr lang="en-US" sz="2400" kern="0" dirty="0">
                <a:solidFill>
                  <a:srgbClr val="0070C0"/>
                </a:solidFill>
              </a:rPr>
              <a:t>-cleavage is not as important of a fragmentation mode for ketones compared to aldehydes – but sometimes observed</a:t>
            </a:r>
            <a:endParaRPr lang="en-US" sz="2400" kern="0" dirty="0">
              <a:solidFill>
                <a:srgbClr val="0070C0"/>
              </a:solidFill>
            </a:endParaRPr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/>
        </p:nvGraphicFramePr>
        <p:xfrm>
          <a:off x="3429000" y="2743200"/>
          <a:ext cx="42672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2" name="CS ChemDraw Drawing" r:id="rId3" imgW="3187080" imgH="885600" progId="">
                  <p:embed/>
                </p:oleObj>
              </mc:Choice>
              <mc:Fallback>
                <p:oleObj name="CS ChemDraw Drawing" r:id="rId3" imgW="3187080" imgH="885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743200"/>
                        <a:ext cx="42672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077200" y="2971801"/>
            <a:ext cx="214674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 dirty="0"/>
              <a:t>M – 15, 29, 43…</a:t>
            </a:r>
          </a:p>
          <a:p>
            <a:r>
              <a:rPr lang="en-US" dirty="0"/>
              <a:t>m/z 43, 58, 72, etc.</a:t>
            </a:r>
          </a:p>
        </p:txBody>
      </p:sp>
      <p:graphicFrame>
        <p:nvGraphicFramePr>
          <p:cNvPr id="6" name="Object 11"/>
          <p:cNvGraphicFramePr>
            <a:graphicFrameLocks noChangeAspect="1"/>
          </p:cNvGraphicFramePr>
          <p:nvPr/>
        </p:nvGraphicFramePr>
        <p:xfrm>
          <a:off x="3810000" y="5562600"/>
          <a:ext cx="4572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3" name="CS ChemDraw Drawing" r:id="rId5" imgW="3173400" imgH="634320" progId="">
                  <p:embed/>
                </p:oleObj>
              </mc:Choice>
              <mc:Fallback>
                <p:oleObj name="CS ChemDraw Drawing" r:id="rId5" imgW="3173400" imgH="6343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562600"/>
                        <a:ext cx="4572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839200" cy="6629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Ketones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McLafferty rearrangement observed if </a:t>
            </a:r>
            <a:r>
              <a:rPr lang="en-US" sz="2400" kern="0" dirty="0">
                <a:solidFill>
                  <a:srgbClr val="0070C0"/>
                </a:solidFill>
                <a:latin typeface="Symbol" pitchFamily="18" charset="2"/>
              </a:rPr>
              <a:t>g</a:t>
            </a:r>
            <a:r>
              <a:rPr lang="en-US" sz="2400" kern="0" dirty="0">
                <a:solidFill>
                  <a:srgbClr val="0070C0"/>
                </a:solidFill>
              </a:rPr>
              <a:t>-H’s present – if both alkyl chains are sufficiently long – both can be observed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Aromatic ketones – </a:t>
            </a:r>
            <a:r>
              <a:rPr lang="en-US" sz="2400" kern="0" dirty="0">
                <a:solidFill>
                  <a:srgbClr val="FF000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FF0000"/>
                </a:solidFill>
              </a:rPr>
              <a:t>-cleavages are favorable primarily to lose R</a:t>
            </a:r>
            <a:r>
              <a:rPr lang="en-US" sz="2400" kern="0" dirty="0">
                <a:solidFill>
                  <a:srgbClr val="FF0000"/>
                </a:solidFill>
                <a:cs typeface="Tahoma" pitchFamily="34" charset="0"/>
              </a:rPr>
              <a:t>·</a:t>
            </a:r>
            <a:r>
              <a:rPr lang="en-US" sz="2400" kern="0" dirty="0">
                <a:solidFill>
                  <a:srgbClr val="FF0000"/>
                </a:solidFill>
              </a:rPr>
              <a:t> (M – 15, 29…) to form the C</a:t>
            </a:r>
            <a:r>
              <a:rPr lang="en-US" sz="2400" kern="0" baseline="-25000" dirty="0">
                <a:solidFill>
                  <a:srgbClr val="FF0000"/>
                </a:solidFill>
              </a:rPr>
              <a:t>6</a:t>
            </a:r>
            <a:r>
              <a:rPr lang="en-US" sz="2400" kern="0" dirty="0">
                <a:solidFill>
                  <a:srgbClr val="FF0000"/>
                </a:solidFill>
              </a:rPr>
              <a:t>H</a:t>
            </a:r>
            <a:r>
              <a:rPr lang="en-US" sz="2400" kern="0" baseline="-25000" dirty="0">
                <a:solidFill>
                  <a:srgbClr val="FF0000"/>
                </a:solidFill>
              </a:rPr>
              <a:t>5</a:t>
            </a:r>
            <a:r>
              <a:rPr lang="en-US" sz="2400" kern="0" dirty="0">
                <a:solidFill>
                  <a:srgbClr val="FF0000"/>
                </a:solidFill>
              </a:rPr>
              <a:t>CO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 ion, which can lose C</a:t>
            </a:r>
            <a:r>
              <a:rPr lang="en-US" sz="2400" kern="0" dirty="0">
                <a:solidFill>
                  <a:srgbClr val="FF0000"/>
                </a:solidFill>
                <a:sym typeface="Symbol" pitchFamily="18" charset="2"/>
              </a:rPr>
              <a:t></a:t>
            </a:r>
            <a:r>
              <a:rPr lang="en-US" sz="2400" kern="0" dirty="0">
                <a:solidFill>
                  <a:srgbClr val="FF0000"/>
                </a:solidFill>
              </a:rPr>
              <a:t>O</a:t>
            </a:r>
            <a:endParaRPr lang="en-US" sz="2400" kern="0" dirty="0">
              <a:solidFill>
                <a:srgbClr val="FF0000"/>
              </a:solidFill>
              <a:cs typeface="Tahoma" pitchFamily="34" charset="0"/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610600" y="5181600"/>
            <a:ext cx="17526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r>
              <a:rPr lang="en-US" dirty="0"/>
              <a:t>Remember: aromatic ring can be subs.</a:t>
            </a: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3581400" y="2362200"/>
          <a:ext cx="61214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6" name="CS ChemDraw Drawing" r:id="rId3" imgW="5046480" imgH="703800" progId="">
                  <p:embed/>
                </p:oleObj>
              </mc:Choice>
              <mc:Fallback>
                <p:oleObj name="CS ChemDraw Drawing" r:id="rId3" imgW="5046480" imgH="703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362200"/>
                        <a:ext cx="6121400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3352800" y="4627562"/>
          <a:ext cx="5105400" cy="223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7" name="CS ChemDraw Drawing" r:id="rId5" imgW="3954960" imgH="1726920" progId="">
                  <p:embed/>
                </p:oleObj>
              </mc:Choice>
              <mc:Fallback>
                <p:oleObj name="CS ChemDraw Drawing" r:id="rId5" imgW="3954960" imgH="17269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627562"/>
                        <a:ext cx="5105400" cy="2230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0"/>
            <a:ext cx="8763000" cy="6705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Ketones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6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cyclic ketones degrade in a similar fashion to cycloalkanes and cycloalkanols: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6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6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6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3048000" y="2057401"/>
          <a:ext cx="6477000" cy="450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7" name="CS ChemDraw Drawing" r:id="rId3" imgW="5672880" imgH="3948840" progId="">
                  <p:embed/>
                </p:oleObj>
              </mc:Choice>
              <mc:Fallback>
                <p:oleObj name="CS ChemDraw Drawing" r:id="rId3" imgW="5672880" imgH="3948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057401"/>
                        <a:ext cx="6477000" cy="450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458201" y="32766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55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915401" y="60960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42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534401" y="48006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70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MS 2-pentano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5638" y="2052639"/>
            <a:ext cx="6362700" cy="425767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066800" y="228600"/>
            <a:ext cx="9144000" cy="5867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0070C0"/>
                </a:solidFill>
              </a:rPr>
              <a:t>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ketones (aliphatic) </a:t>
            </a:r>
            <a:r>
              <a:rPr lang="en-US" sz="2400" kern="0" dirty="0"/>
              <a:t>– 2-pentanone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153401" y="46482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86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239001" y="4953000"/>
            <a:ext cx="7104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M-15</a:t>
            </a:r>
          </a:p>
        </p:txBody>
      </p:sp>
      <p:graphicFrame>
        <p:nvGraphicFramePr>
          <p:cNvPr id="7" name="Object 15"/>
          <p:cNvGraphicFramePr>
            <a:graphicFrameLocks noChangeAspect="1"/>
          </p:cNvGraphicFramePr>
          <p:nvPr/>
        </p:nvGraphicFramePr>
        <p:xfrm>
          <a:off x="5867400" y="2209801"/>
          <a:ext cx="9906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4" name="CS ChemDraw Drawing" r:id="rId4" imgW="730440" imgH="625320" progId="">
                  <p:embed/>
                </p:oleObj>
              </mc:Choice>
              <mc:Fallback>
                <p:oleObj name="CS ChemDraw Drawing" r:id="rId4" imgW="730440" imgH="6253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209801"/>
                        <a:ext cx="9906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6"/>
          <p:cNvGraphicFramePr>
            <a:graphicFrameLocks noChangeAspect="1"/>
          </p:cNvGraphicFramePr>
          <p:nvPr/>
        </p:nvGraphicFramePr>
        <p:xfrm>
          <a:off x="4191000" y="3429000"/>
          <a:ext cx="39624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5" name="CS ChemDraw Drawing" r:id="rId6" imgW="2844000" imgH="821160" progId="">
                  <p:embed/>
                </p:oleObj>
              </mc:Choice>
              <mc:Fallback>
                <p:oleObj name="CS ChemDraw Drawing" r:id="rId6" imgW="2844000" imgH="8211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429000"/>
                        <a:ext cx="39624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ine 17"/>
          <p:cNvSpPr>
            <a:spLocks noChangeShapeType="1"/>
          </p:cNvSpPr>
          <p:nvPr/>
        </p:nvSpPr>
        <p:spPr bwMode="auto">
          <a:xfrm>
            <a:off x="6705600" y="45720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066800" y="228600"/>
            <a:ext cx="9144000" cy="5867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>
                <a:solidFill>
                  <a:srgbClr val="0070C0"/>
                </a:solidFill>
              </a:rPr>
              <a:t>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ketones (aromatic) </a:t>
            </a:r>
            <a:r>
              <a:rPr lang="en-US" sz="2400" kern="0" dirty="0"/>
              <a:t>– </a:t>
            </a:r>
            <a:r>
              <a:rPr lang="en-US" sz="2400" kern="0" dirty="0" err="1"/>
              <a:t>propiophenone</a:t>
            </a:r>
            <a:endParaRPr lang="en-US" sz="2400" kern="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610601" y="4724400"/>
            <a:ext cx="8947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134</a:t>
            </a:r>
          </a:p>
        </p:txBody>
      </p:sp>
      <p:pic>
        <p:nvPicPr>
          <p:cNvPr id="5" name="Picture 8" descr="MS propiopheno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1" y="2057400"/>
            <a:ext cx="6372225" cy="4267200"/>
          </a:xfrm>
          <a:prstGeom prst="rect">
            <a:avLst/>
          </a:prstGeom>
          <a:noFill/>
        </p:spPr>
      </p:pic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4495800" y="2438400"/>
          <a:ext cx="3505200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5" name="CS ChemDraw Drawing" r:id="rId4" imgW="2755080" imgH="1726560" progId="">
                  <p:embed/>
                </p:oleObj>
              </mc:Choice>
              <mc:Fallback>
                <p:oleObj name="CS ChemDraw Drawing" r:id="rId4" imgW="2755080" imgH="17265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438400"/>
                        <a:ext cx="3505200" cy="219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6868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Esters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C00000"/>
                </a:solidFill>
              </a:rPr>
              <a:t>M</a:t>
            </a:r>
            <a:r>
              <a:rPr lang="en-US" sz="2400" kern="0" baseline="30000" dirty="0">
                <a:solidFill>
                  <a:srgbClr val="C00000"/>
                </a:solidFill>
              </a:rPr>
              <a:t>+</a:t>
            </a:r>
            <a:r>
              <a:rPr lang="en-US" sz="2400" kern="0" dirty="0">
                <a:solidFill>
                  <a:srgbClr val="C00000"/>
                </a:solidFill>
              </a:rPr>
              <a:t> weak in most cases, aromatic esters give a stronger peak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C00000"/>
                </a:solidFill>
              </a:rPr>
              <a:t>Most important </a:t>
            </a:r>
            <a:r>
              <a:rPr lang="en-US" sz="2400" kern="0" dirty="0">
                <a:solidFill>
                  <a:srgbClr val="C0000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C00000"/>
                </a:solidFill>
              </a:rPr>
              <a:t>-cleavage reactions involve loss of the </a:t>
            </a:r>
            <a:r>
              <a:rPr lang="en-US" sz="2400" kern="0" dirty="0" err="1">
                <a:solidFill>
                  <a:srgbClr val="C00000"/>
                </a:solidFill>
              </a:rPr>
              <a:t>alkoxy</a:t>
            </a:r>
            <a:r>
              <a:rPr lang="en-US" sz="2400" kern="0" dirty="0">
                <a:solidFill>
                  <a:srgbClr val="C00000"/>
                </a:solidFill>
              </a:rPr>
              <a:t>- radical to leave the </a:t>
            </a:r>
            <a:r>
              <a:rPr lang="en-US" sz="2400" kern="0" dirty="0" err="1">
                <a:solidFill>
                  <a:srgbClr val="C00000"/>
                </a:solidFill>
              </a:rPr>
              <a:t>acylium</a:t>
            </a:r>
            <a:r>
              <a:rPr lang="en-US" sz="2400" kern="0" dirty="0">
                <a:solidFill>
                  <a:srgbClr val="C00000"/>
                </a:solidFill>
              </a:rPr>
              <a:t> ion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The other </a:t>
            </a:r>
            <a:r>
              <a:rPr lang="en-US" sz="2400" kern="0" dirty="0">
                <a:solidFill>
                  <a:srgbClr val="00B05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50"/>
                </a:solidFill>
              </a:rPr>
              <a:t>-cleavage (most common with methyl esters, m/z 59) involves the loss of the alkyl group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4267200" y="3124200"/>
          <a:ext cx="4267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2" name="CS ChemDraw Drawing" r:id="rId3" imgW="3286080" imgH="606960" progId="">
                  <p:embed/>
                </p:oleObj>
              </mc:Choice>
              <mc:Fallback>
                <p:oleObj name="CS ChemDraw Drawing" r:id="rId3" imgW="3286080" imgH="606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124200"/>
                        <a:ext cx="4267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4953000" y="5486400"/>
          <a:ext cx="42672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3" name="CS ChemDraw Drawing" r:id="rId5" imgW="3217320" imgH="665640" progId="">
                  <p:embed/>
                </p:oleObj>
              </mc:Choice>
              <mc:Fallback>
                <p:oleObj name="CS ChemDraw Drawing" r:id="rId5" imgW="3217320" imgH="6656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486400"/>
                        <a:ext cx="426720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04800"/>
            <a:ext cx="8534400" cy="6400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10"/>
              <a:defRPr/>
            </a:pPr>
            <a:r>
              <a:rPr lang="en-US" sz="2400" b="1" kern="0" dirty="0"/>
              <a:t>Esters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McLafferty occurs with sufficiently long esters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70C0"/>
                </a:solidFill>
              </a:rPr>
              <a:t>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Ethyl and longer (</a:t>
            </a:r>
            <a:r>
              <a:rPr lang="en-US" sz="2400" kern="0" dirty="0" err="1">
                <a:solidFill>
                  <a:srgbClr val="7030A0"/>
                </a:solidFill>
              </a:rPr>
              <a:t>alkoxy</a:t>
            </a:r>
            <a:r>
              <a:rPr lang="en-US" sz="2400" kern="0" dirty="0">
                <a:solidFill>
                  <a:srgbClr val="7030A0"/>
                </a:solidFill>
              </a:rPr>
              <a:t> chain) esters can undergo the McLafferty rearrangement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962400" y="2057401"/>
          <a:ext cx="5029200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6" name="CS ChemDraw Drawing" r:id="rId3" imgW="3681360" imgH="671760" progId="">
                  <p:embed/>
                </p:oleObj>
              </mc:Choice>
              <mc:Fallback>
                <p:oleObj name="CS ChemDraw Drawing" r:id="rId3" imgW="3681360" imgH="671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057401"/>
                        <a:ext cx="5029200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886200" y="4800601"/>
          <a:ext cx="464820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7" name="CS ChemDraw Drawing" r:id="rId5" imgW="3341160" imgH="660600" progId="">
                  <p:embed/>
                </p:oleObj>
              </mc:Choice>
              <mc:Fallback>
                <p:oleObj name="CS ChemDraw Drawing" r:id="rId5" imgW="3341160" imgH="660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800601"/>
                        <a:ext cx="464820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81200" y="685800"/>
            <a:ext cx="8077200" cy="6019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7030A0"/>
                </a:solidFill>
              </a:rPr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buFontTx/>
              <a:buAutoNum type="arabicPeriod" startAt="10"/>
              <a:defRPr/>
            </a:pPr>
            <a:r>
              <a:rPr lang="en-US" sz="2400" b="1" kern="0" dirty="0"/>
              <a:t>Esters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6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The most common fragmentation route is to lose the alkyl group by </a:t>
            </a:r>
            <a:r>
              <a:rPr lang="en-US" sz="2400" kern="0" dirty="0">
                <a:solidFill>
                  <a:srgbClr val="00B05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50"/>
                </a:solidFill>
              </a:rPr>
              <a:t>-cleavage, to form the C</a:t>
            </a:r>
            <a:r>
              <a:rPr lang="en-US" sz="2400" kern="0" baseline="-25000" dirty="0">
                <a:solidFill>
                  <a:srgbClr val="00B050"/>
                </a:solidFill>
              </a:rPr>
              <a:t>6</a:t>
            </a:r>
            <a:r>
              <a:rPr lang="en-US" sz="2400" kern="0" dirty="0">
                <a:solidFill>
                  <a:srgbClr val="00B050"/>
                </a:solidFill>
              </a:rPr>
              <a:t>H</a:t>
            </a:r>
            <a:r>
              <a:rPr lang="en-US" sz="2400" kern="0" baseline="-25000" dirty="0">
                <a:solidFill>
                  <a:srgbClr val="00B050"/>
                </a:solidFill>
              </a:rPr>
              <a:t>5</a:t>
            </a:r>
            <a:r>
              <a:rPr lang="en-US" sz="2400" kern="0" dirty="0">
                <a:solidFill>
                  <a:srgbClr val="00B050"/>
                </a:solidFill>
              </a:rPr>
              <a:t>CO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 ion (m/z 105)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B050"/>
                </a:solidFill>
              </a:rPr>
              <a:t>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505200" y="2971800"/>
          <a:ext cx="4800600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" name="CS ChemDraw Drawing" r:id="rId3" imgW="3424680" imgH="838080" progId="">
                  <p:embed/>
                </p:oleObj>
              </mc:Choice>
              <mc:Fallback>
                <p:oleObj name="CS ChemDraw Drawing" r:id="rId3" imgW="3424680" imgH="8380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971800"/>
                        <a:ext cx="4800600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553200" y="4419600"/>
            <a:ext cx="15240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r>
              <a:rPr lang="en-US" dirty="0"/>
              <a:t>Can lose CO to give m/z 77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81000"/>
            <a:ext cx="8534400" cy="57912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esters (aliphatic) </a:t>
            </a:r>
            <a:r>
              <a:rPr lang="en-US" sz="2400" kern="0" dirty="0"/>
              <a:t>– ethyl butyrate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382000" y="5105400"/>
            <a:ext cx="8776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116</a:t>
            </a:r>
          </a:p>
        </p:txBody>
      </p:sp>
      <p:pic>
        <p:nvPicPr>
          <p:cNvPr id="5" name="Picture 5" descr="MS ethyl butyrat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0839" y="2057401"/>
            <a:ext cx="6429375" cy="4257675"/>
          </a:xfrm>
          <a:prstGeom prst="rect">
            <a:avLst/>
          </a:prstGeom>
          <a:noFill/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934201" y="3124201"/>
            <a:ext cx="2073275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r>
              <a:rPr lang="en-US"/>
              <a:t>both McLafferty (take home exercise)</a:t>
            </a:r>
          </a:p>
          <a:p>
            <a:r>
              <a:rPr lang="en-US"/>
              <a:t>m/z 88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5638800" y="2057401"/>
          <a:ext cx="12954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7" name="CS ChemDraw Drawing" r:id="rId4" imgW="1043280" imgH="881640" progId="">
                  <p:embed/>
                </p:oleObj>
              </mc:Choice>
              <mc:Fallback>
                <p:oleObj name="CS ChemDraw Drawing" r:id="rId4" imgW="1043280" imgH="881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057401"/>
                        <a:ext cx="1295400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5257800" y="3352800"/>
          <a:ext cx="1295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8" name="CS ChemDraw Drawing" r:id="rId6" imgW="1043280" imgH="837360" progId="">
                  <p:embed/>
                </p:oleObj>
              </mc:Choice>
              <mc:Fallback>
                <p:oleObj name="CS ChemDraw Drawing" r:id="rId6" imgW="1043280" imgH="8373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352800"/>
                        <a:ext cx="1295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3505200" y="2439988"/>
          <a:ext cx="1436688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9" name="CS ChemDraw Drawing" r:id="rId8" imgW="1248120" imgH="953280" progId="">
                  <p:embed/>
                </p:oleObj>
              </mc:Choice>
              <mc:Fallback>
                <p:oleObj name="CS ChemDraw Drawing" r:id="rId8" imgW="1248120" imgH="9532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439988"/>
                        <a:ext cx="1436688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5344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Carboxylic Acids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As with esters,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 weak in most cases, aromatic acids give a stronger peak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C00000"/>
                </a:solidFill>
              </a:rPr>
              <a:t>Most important </a:t>
            </a:r>
            <a:r>
              <a:rPr lang="en-US" sz="2400" kern="0" dirty="0">
                <a:solidFill>
                  <a:srgbClr val="C0000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C00000"/>
                </a:solidFill>
              </a:rPr>
              <a:t>-cleavage reactions involve loss of the </a:t>
            </a:r>
            <a:r>
              <a:rPr lang="en-US" sz="2400" kern="0" dirty="0" err="1">
                <a:solidFill>
                  <a:srgbClr val="C00000"/>
                </a:solidFill>
              </a:rPr>
              <a:t>alkoxy</a:t>
            </a:r>
            <a:r>
              <a:rPr lang="en-US" sz="2400" kern="0" dirty="0">
                <a:solidFill>
                  <a:srgbClr val="C00000"/>
                </a:solidFill>
              </a:rPr>
              <a:t>- radical to leave the </a:t>
            </a:r>
            <a:r>
              <a:rPr lang="en-US" sz="2400" kern="0" dirty="0" err="1">
                <a:solidFill>
                  <a:srgbClr val="C00000"/>
                </a:solidFill>
              </a:rPr>
              <a:t>acylium</a:t>
            </a:r>
            <a:r>
              <a:rPr lang="en-US" sz="2400" kern="0" dirty="0">
                <a:solidFill>
                  <a:srgbClr val="C00000"/>
                </a:solidFill>
              </a:rPr>
              <a:t> ion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The other </a:t>
            </a:r>
            <a:r>
              <a:rPr lang="en-US" sz="2400" kern="0" dirty="0">
                <a:solidFill>
                  <a:srgbClr val="0070C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70C0"/>
                </a:solidFill>
              </a:rPr>
              <a:t>-cleavage (less common) involves the loss of the alkyl radical.  Although less common, the m/z 45 peak is somewhat diagnostic for acids.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343400" y="3124201"/>
          <a:ext cx="4641850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8" name="CS ChemDraw Drawing" r:id="rId3" imgW="3957480" imgH="928440" progId="">
                  <p:embed/>
                </p:oleObj>
              </mc:Choice>
              <mc:Fallback>
                <p:oleObj name="CS ChemDraw Drawing" r:id="rId3" imgW="3957480" imgH="9284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124201"/>
                        <a:ext cx="4641850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4191001" y="5715000"/>
          <a:ext cx="4979987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9" name="CS ChemDraw Drawing" r:id="rId5" imgW="4178880" imgH="733680" progId="">
                  <p:embed/>
                </p:oleObj>
              </mc:Choice>
              <mc:Fallback>
                <p:oleObj name="CS ChemDraw Drawing" r:id="rId5" imgW="4178880" imgH="7336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5715000"/>
                        <a:ext cx="4979987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86000" y="304800"/>
            <a:ext cx="7467600" cy="9144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200" b="1" u="sng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RULES FOR  FRAGMENTATION</a:t>
            </a:r>
            <a:br>
              <a:rPr lang="en-US" sz="3200" b="1" u="sng" kern="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US" sz="4400" kern="0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0" y="993776"/>
            <a:ext cx="7467600" cy="5864225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174625" indent="-174625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relative height of the molecular ion peak is greatest for the straight chain compound and decreases as the degree of branching increases.</a:t>
            </a:r>
          </a:p>
          <a:p>
            <a:pPr marL="174625" indent="-174625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200" kern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relative height of the molecular ion peak usually decreases with increasing molecular weight in a homologous series.</a:t>
            </a:r>
          </a:p>
          <a:p>
            <a:pPr marL="174625" indent="-174625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200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Cleavage is favored at alkyl substituted carbon atoms; the more substituted the more likely to cleavage. This is a consequence of the increased stability of a tertiary carbon over a secondary, which in turn is more stable than a primary.</a:t>
            </a:r>
          </a:p>
          <a:p>
            <a:pPr marL="174625" indent="-174625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n-US" sz="3200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Double bonds, cyclic structures and especially aromatic or (heteroaromatic) rings stabilize the molecular ion, and thus increase the probability of its appearance. </a:t>
            </a:r>
          </a:p>
          <a:p>
            <a:pPr marL="274320" indent="-274320">
              <a:spcBef>
                <a:spcPct val="20000"/>
              </a:spcBef>
              <a:buFont typeface="Wingdings"/>
              <a:buChar char=""/>
              <a:defRPr/>
            </a:pPr>
            <a:endParaRPr lang="en-US" sz="3200" kern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04800"/>
            <a:ext cx="8458200" cy="6400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Carboxylic Acids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McLafferty occurs with sufficiently long acids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400" kern="0" dirty="0">
              <a:solidFill>
                <a:srgbClr val="FFC00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FFC000"/>
                </a:solidFill>
              </a:rPr>
              <a:t>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aromatic acids degrade by a process similar to esters, loss of the HO</a:t>
            </a:r>
            <a:r>
              <a:rPr lang="en-US" sz="2400" kern="0" dirty="0">
                <a:solidFill>
                  <a:srgbClr val="FF0000"/>
                </a:solidFill>
                <a:cs typeface="Tahoma" pitchFamily="34" charset="0"/>
              </a:rPr>
              <a:t>·</a:t>
            </a:r>
            <a:r>
              <a:rPr lang="en-US" sz="2400" kern="0" dirty="0">
                <a:solidFill>
                  <a:srgbClr val="FF0000"/>
                </a:solidFill>
              </a:rPr>
              <a:t> gives the </a:t>
            </a:r>
            <a:r>
              <a:rPr lang="en-US" sz="2400" kern="0" dirty="0" err="1">
                <a:solidFill>
                  <a:srgbClr val="FF0000"/>
                </a:solidFill>
              </a:rPr>
              <a:t>acylium</a:t>
            </a:r>
            <a:r>
              <a:rPr lang="en-US" sz="2400" kern="0" dirty="0">
                <a:solidFill>
                  <a:srgbClr val="FF0000"/>
                </a:solidFill>
              </a:rPr>
              <a:t> ion which can lose C</a:t>
            </a:r>
            <a:r>
              <a:rPr lang="en-US" sz="2400" kern="0" dirty="0">
                <a:solidFill>
                  <a:srgbClr val="FF0000"/>
                </a:solidFill>
                <a:sym typeface="Symbol" pitchFamily="18" charset="2"/>
              </a:rPr>
              <a:t></a:t>
            </a:r>
            <a:r>
              <a:rPr lang="en-US" sz="2400" kern="0" dirty="0">
                <a:solidFill>
                  <a:srgbClr val="FF0000"/>
                </a:solidFill>
              </a:rPr>
              <a:t>O: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3962400" y="2209801"/>
          <a:ext cx="502920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2" name="CS ChemDraw Drawing" r:id="rId3" imgW="4091040" imgH="743040" progId="">
                  <p:embed/>
                </p:oleObj>
              </mc:Choice>
              <mc:Fallback>
                <p:oleObj name="CS ChemDraw Drawing" r:id="rId3" imgW="4091040" imgH="743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209801"/>
                        <a:ext cx="5029200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772401" y="3124200"/>
            <a:ext cx="8771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m/z 60</a:t>
            </a:r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3886200" y="4724400"/>
          <a:ext cx="5321300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3" name="CS ChemDraw Drawing" r:id="rId5" imgW="4228200" imgH="927360" progId="">
                  <p:embed/>
                </p:oleObj>
              </mc:Choice>
              <mc:Fallback>
                <p:oleObj name="CS ChemDraw Drawing" r:id="rId5" imgW="4228200" imgH="9273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724400"/>
                        <a:ext cx="5321300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629400" y="5791200"/>
            <a:ext cx="17526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r>
              <a:rPr lang="en-US" dirty="0"/>
              <a:t>+ further loss of CO to m/z 77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p-toluic aci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9439" y="2128839"/>
            <a:ext cx="6353175" cy="427672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524000" y="304800"/>
            <a:ext cx="8686800" cy="5943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carboxylic acids (aromatic) </a:t>
            </a:r>
            <a:r>
              <a:rPr lang="en-US" sz="2400" kern="0" dirty="0"/>
              <a:t>–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 </a:t>
            </a:r>
            <a:r>
              <a:rPr lang="en-US" sz="2400" i="1" kern="0" dirty="0"/>
              <a:t>p</a:t>
            </a:r>
            <a:r>
              <a:rPr lang="en-US" sz="2400" kern="0" dirty="0"/>
              <a:t>-</a:t>
            </a:r>
            <a:r>
              <a:rPr lang="en-US" sz="2400" kern="0" dirty="0" err="1"/>
              <a:t>toluic</a:t>
            </a:r>
            <a:r>
              <a:rPr lang="en-US" sz="2400" kern="0" dirty="0"/>
              <a:t> acid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58201" y="2819400"/>
            <a:ext cx="8947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136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7086601" y="2286000"/>
          <a:ext cx="1287463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6" name="CS ChemDraw Drawing" r:id="rId4" imgW="984600" imgH="1047240" progId="">
                  <p:embed/>
                </p:oleObj>
              </mc:Choice>
              <mc:Fallback>
                <p:oleObj name="CS ChemDraw Drawing" r:id="rId4" imgW="984600" imgH="1047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1" y="2286000"/>
                        <a:ext cx="1287463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5638800" y="2743200"/>
          <a:ext cx="128905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7" name="CS ChemDraw Drawing" r:id="rId6" imgW="984600" imgH="1047600" progId="">
                  <p:embed/>
                </p:oleObj>
              </mc:Choice>
              <mc:Fallback>
                <p:oleObj name="CS ChemDraw Drawing" r:id="rId6" imgW="984600" imgH="1047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743200"/>
                        <a:ext cx="128905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6868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Amines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Follow nitrogen rule – odd M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, odd  </a:t>
            </a:r>
            <a:r>
              <a:rPr lang="en-US" sz="2400" kern="0" dirty="0" err="1">
                <a:solidFill>
                  <a:srgbClr val="FF0000"/>
                </a:solidFill>
              </a:rPr>
              <a:t>nitrogens</a:t>
            </a:r>
            <a:r>
              <a:rPr lang="en-US" sz="2400" kern="0" dirty="0">
                <a:solidFill>
                  <a:srgbClr val="FF0000"/>
                </a:solidFill>
              </a:rPr>
              <a:t>; nonetheless, M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 weak in aliphatic amines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/>
              <a:t> </a:t>
            </a:r>
            <a:r>
              <a:rPr lang="en-US" sz="2400" kern="0" dirty="0">
                <a:solidFill>
                  <a:srgbClr val="00B0F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F0"/>
                </a:solidFill>
              </a:rPr>
              <a:t>-cleavage reactions are the most important fragmentations for amines; for 1</a:t>
            </a:r>
            <a:r>
              <a:rPr lang="en-US" sz="2400" kern="0" dirty="0">
                <a:solidFill>
                  <a:srgbClr val="00B0F0"/>
                </a:solidFill>
                <a:cs typeface="Tahoma" pitchFamily="34" charset="0"/>
              </a:rPr>
              <a:t>°</a:t>
            </a:r>
            <a:r>
              <a:rPr lang="en-US" sz="2400" kern="0" dirty="0">
                <a:solidFill>
                  <a:srgbClr val="00B0F0"/>
                </a:solidFill>
              </a:rPr>
              <a:t> </a:t>
            </a:r>
            <a:r>
              <a:rPr lang="en-US" sz="2400" i="1" kern="0" dirty="0">
                <a:solidFill>
                  <a:srgbClr val="00B0F0"/>
                </a:solidFill>
              </a:rPr>
              <a:t>n</a:t>
            </a:r>
            <a:r>
              <a:rPr lang="en-US" sz="2400" kern="0" dirty="0">
                <a:solidFill>
                  <a:srgbClr val="00B0F0"/>
                </a:solidFill>
              </a:rPr>
              <a:t>-aliphatic amines m/z 30 is diagnostic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>
              <a:solidFill>
                <a:srgbClr val="00B0F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FFC000"/>
                </a:solidFill>
              </a:rPr>
              <a:t>McLafferty not often observed with amines, even with sufficiently long alkyl chains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Loss of ammonia (M – 17) is not typically observed</a:t>
            </a:r>
            <a:endParaRPr lang="en-US" sz="2400" kern="0" dirty="0">
              <a:solidFill>
                <a:srgbClr val="00B050"/>
              </a:solidFill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343400" y="3657601"/>
          <a:ext cx="39624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7" name="CS ChemDraw Drawing" r:id="rId3" imgW="2851560" imgH="708480" progId="">
                  <p:embed/>
                </p:oleObj>
              </mc:Choice>
              <mc:Fallback>
                <p:oleObj name="CS ChemDraw Drawing" r:id="rId3" imgW="2851560" imgH="708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657601"/>
                        <a:ext cx="39624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0"/>
            <a:ext cx="8610600" cy="6705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Amines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Mass spectra of cyclic amines is complex and varies with ring size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Aromatic amines have intense M</a:t>
            </a:r>
            <a:r>
              <a:rPr lang="en-US" sz="2400" kern="0" baseline="30000" dirty="0">
                <a:solidFill>
                  <a:srgbClr val="0070C0"/>
                </a:solidFill>
              </a:rPr>
              <a:t>+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400" kern="0" baseline="30000" dirty="0">
              <a:solidFill>
                <a:srgbClr val="0070C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Loss of a hydrogen atom, followed by the expulsion of HCN is typical for anilines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5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Pyridines have similar stability (strong M</a:t>
            </a:r>
            <a:r>
              <a:rPr lang="en-US" sz="2400" kern="0" baseline="30000" dirty="0">
                <a:solidFill>
                  <a:srgbClr val="7030A0"/>
                </a:solidFill>
              </a:rPr>
              <a:t>+</a:t>
            </a:r>
            <a:r>
              <a:rPr lang="en-US" sz="2400" kern="0" dirty="0">
                <a:solidFill>
                  <a:srgbClr val="7030A0"/>
                </a:solidFill>
              </a:rPr>
              <a:t>, simple MS) to aromatics, expulsion of HCN is similar to anilines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200400" y="3733801"/>
          <a:ext cx="7239000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1" name="CS ChemDraw Drawing" r:id="rId3" imgW="5208120" imgH="816480" progId="">
                  <p:embed/>
                </p:oleObj>
              </mc:Choice>
              <mc:Fallback>
                <p:oleObj name="CS ChemDraw Drawing" r:id="rId3" imgW="5208120" imgH="816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733801"/>
                        <a:ext cx="7239000" cy="113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S pentylam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5639" y="2052639"/>
            <a:ext cx="6410325" cy="427672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524000" y="609600"/>
            <a:ext cx="81534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amines, 1</a:t>
            </a:r>
            <a:r>
              <a:rPr lang="en-US" sz="2400" b="1" kern="0" dirty="0">
                <a:cs typeface="Tahoma" pitchFamily="34" charset="0"/>
              </a:rPr>
              <a:t>°</a:t>
            </a:r>
            <a:r>
              <a:rPr lang="en-US" sz="2400" b="1" kern="0" dirty="0"/>
              <a:t>  </a:t>
            </a:r>
            <a:r>
              <a:rPr lang="en-US" sz="2400" kern="0" dirty="0"/>
              <a:t>– </a:t>
            </a:r>
            <a:r>
              <a:rPr lang="en-US" sz="2400" kern="0" dirty="0" err="1"/>
              <a:t>pentylamine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305801" y="51054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87</a:t>
            </a: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5105400" y="2362201"/>
          <a:ext cx="12954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5" name="CS ChemDraw Drawing" r:id="rId4" imgW="1035360" imgH="703800" progId="">
                  <p:embed/>
                </p:oleObj>
              </mc:Choice>
              <mc:Fallback>
                <p:oleObj name="CS ChemDraw Drawing" r:id="rId4" imgW="1035360" imgH="703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362201"/>
                        <a:ext cx="1295400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4582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Amides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Follow nitrogen rule – odd M</a:t>
            </a:r>
            <a:r>
              <a:rPr lang="en-US" sz="2400" kern="0" baseline="30000" dirty="0">
                <a:solidFill>
                  <a:srgbClr val="0070C0"/>
                </a:solidFill>
              </a:rPr>
              <a:t>+</a:t>
            </a:r>
            <a:r>
              <a:rPr lang="en-US" sz="2400" kern="0" dirty="0">
                <a:solidFill>
                  <a:srgbClr val="0070C0"/>
                </a:solidFill>
              </a:rPr>
              <a:t>, odd # of </a:t>
            </a:r>
            <a:r>
              <a:rPr lang="en-US" sz="2400" kern="0" dirty="0" err="1">
                <a:solidFill>
                  <a:srgbClr val="0070C0"/>
                </a:solidFill>
              </a:rPr>
              <a:t>nitrogens</a:t>
            </a:r>
            <a:r>
              <a:rPr lang="en-US" sz="2400" kern="0" dirty="0">
                <a:solidFill>
                  <a:srgbClr val="0070C0"/>
                </a:solidFill>
              </a:rPr>
              <a:t>; observable M</a:t>
            </a:r>
            <a:r>
              <a:rPr lang="en-US" sz="2400" kern="0" baseline="30000" dirty="0">
                <a:solidFill>
                  <a:srgbClr val="0070C0"/>
                </a:solidFill>
              </a:rPr>
              <a:t>+</a:t>
            </a:r>
            <a:endParaRPr lang="en-US" sz="2400" kern="0" dirty="0">
              <a:solidFill>
                <a:srgbClr val="0070C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70C0"/>
                </a:solidFill>
              </a:rPr>
              <a:t>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 </a:t>
            </a:r>
            <a:r>
              <a:rPr lang="en-US" sz="2400" kern="0" dirty="0">
                <a:solidFill>
                  <a:srgbClr val="00B050"/>
                </a:solidFill>
                <a:latin typeface="Symbol" pitchFamily="18" charset="2"/>
              </a:rPr>
              <a:t>a</a:t>
            </a:r>
            <a:r>
              <a:rPr lang="en-US" sz="2400" kern="0" dirty="0">
                <a:solidFill>
                  <a:srgbClr val="00B050"/>
                </a:solidFill>
              </a:rPr>
              <a:t>-cleavage reactions afford a specific fragment of m/z 44 for primary amides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7030A0"/>
                </a:solidFill>
              </a:rPr>
              <a:t>McLafferty observed where </a:t>
            </a:r>
            <a:r>
              <a:rPr lang="en-US" sz="2400" kern="0" dirty="0">
                <a:solidFill>
                  <a:srgbClr val="7030A0"/>
                </a:solidFill>
                <a:latin typeface="Symbol" pitchFamily="18" charset="2"/>
              </a:rPr>
              <a:t>g</a:t>
            </a:r>
            <a:r>
              <a:rPr lang="en-US" sz="2400" kern="0" dirty="0">
                <a:solidFill>
                  <a:srgbClr val="7030A0"/>
                </a:solidFill>
              </a:rPr>
              <a:t>-</a:t>
            </a:r>
            <a:r>
              <a:rPr lang="en-US" sz="2400" kern="0" dirty="0" err="1">
                <a:solidFill>
                  <a:srgbClr val="7030A0"/>
                </a:solidFill>
              </a:rPr>
              <a:t>hydrogens</a:t>
            </a:r>
            <a:r>
              <a:rPr lang="en-US" sz="2400" kern="0" dirty="0">
                <a:solidFill>
                  <a:srgbClr val="7030A0"/>
                </a:solidFill>
              </a:rPr>
              <a:t> are present</a:t>
            </a:r>
            <a:endParaRPr lang="en-US" sz="2400" kern="0" dirty="0">
              <a:solidFill>
                <a:srgbClr val="7030A0"/>
              </a:solidFill>
            </a:endParaRP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4267200" y="3429001"/>
          <a:ext cx="38100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name="CS ChemDraw Drawing" r:id="rId3" imgW="3019320" imgH="716760" progId="">
                  <p:embed/>
                </p:oleObj>
              </mc:Choice>
              <mc:Fallback>
                <p:oleObj name="CS ChemDraw Drawing" r:id="rId3" imgW="3019320" imgH="716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429001"/>
                        <a:ext cx="38100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4572000" y="5410200"/>
          <a:ext cx="391795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3" name="CS ChemDraw Drawing" r:id="rId5" imgW="3270960" imgH="806760" progId="">
                  <p:embed/>
                </p:oleObj>
              </mc:Choice>
              <mc:Fallback>
                <p:oleObj name="CS ChemDraw Drawing" r:id="rId5" imgW="3270960" imgH="8067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10200"/>
                        <a:ext cx="3917950" cy="966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S butyramid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94273" y="2133600"/>
            <a:ext cx="5416391" cy="424815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981200" y="228600"/>
            <a:ext cx="7772400" cy="5943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amides </a:t>
            </a:r>
            <a:r>
              <a:rPr lang="en-US" sz="2400" kern="0" dirty="0"/>
              <a:t>– </a:t>
            </a:r>
            <a:r>
              <a:rPr lang="en-US" sz="2400" kern="0" dirty="0" err="1"/>
              <a:t>butyramide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88443" y="5181601"/>
            <a:ext cx="6031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87</a:t>
            </a:r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5159217" y="2209800"/>
          <a:ext cx="1168559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6" name="CS ChemDraw Drawing" r:id="rId4" imgW="1097640" imgH="1035000" progId="">
                  <p:embed/>
                </p:oleObj>
              </mc:Choice>
              <mc:Fallback>
                <p:oleObj name="CS ChemDraw Drawing" r:id="rId4" imgW="1097640" imgH="1035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217" y="2209800"/>
                        <a:ext cx="1168559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/>
        </p:nvGraphicFramePr>
        <p:xfrm>
          <a:off x="7040880" y="3200401"/>
          <a:ext cx="103632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7" name="CS ChemDraw Drawing" r:id="rId6" imgW="928440" imgH="874440" progId="">
                  <p:embed/>
                </p:oleObj>
              </mc:Choice>
              <mc:Fallback>
                <p:oleObj name="CS ChemDraw Drawing" r:id="rId6" imgW="928440" imgH="8744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0880" y="3200401"/>
                        <a:ext cx="1036320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152400"/>
            <a:ext cx="8458200" cy="65532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 err="1"/>
              <a:t>Nitriles</a:t>
            </a:r>
            <a:r>
              <a:rPr lang="en-US" sz="2400" b="1" kern="0" dirty="0"/>
              <a:t>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000" kern="0" dirty="0">
                <a:solidFill>
                  <a:srgbClr val="7030A0"/>
                </a:solidFill>
              </a:rPr>
              <a:t>Follow nitrogen rule – odd M</a:t>
            </a:r>
            <a:r>
              <a:rPr lang="en-US" sz="2000" kern="0" baseline="30000" dirty="0">
                <a:solidFill>
                  <a:srgbClr val="7030A0"/>
                </a:solidFill>
              </a:rPr>
              <a:t>+</a:t>
            </a:r>
            <a:r>
              <a:rPr lang="en-US" sz="2000" kern="0" dirty="0">
                <a:solidFill>
                  <a:srgbClr val="7030A0"/>
                </a:solidFill>
              </a:rPr>
              <a:t>, odd # of </a:t>
            </a:r>
            <a:r>
              <a:rPr lang="en-US" sz="2000" kern="0" dirty="0" err="1">
                <a:solidFill>
                  <a:srgbClr val="7030A0"/>
                </a:solidFill>
              </a:rPr>
              <a:t>nitrogens</a:t>
            </a:r>
            <a:r>
              <a:rPr lang="en-US" sz="2000" kern="0" dirty="0">
                <a:solidFill>
                  <a:srgbClr val="7030A0"/>
                </a:solidFill>
              </a:rPr>
              <a:t>; weak M</a:t>
            </a:r>
            <a:r>
              <a:rPr lang="en-US" sz="2000" kern="0" baseline="30000" dirty="0">
                <a:solidFill>
                  <a:srgbClr val="7030A0"/>
                </a:solidFill>
              </a:rPr>
              <a:t>+</a:t>
            </a:r>
            <a:endParaRPr lang="en-US" sz="2000" kern="0" dirty="0">
              <a:solidFill>
                <a:srgbClr val="7030A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000" kern="0" dirty="0">
                <a:solidFill>
                  <a:srgbClr val="7030A0"/>
                </a:solidFill>
              </a:rPr>
              <a:t>Principle degradation is the loss of an H-atom (M – 1) from </a:t>
            </a:r>
            <a:r>
              <a:rPr lang="en-US" sz="2000" kern="0" dirty="0">
                <a:solidFill>
                  <a:srgbClr val="7030A0"/>
                </a:solidFill>
                <a:latin typeface="Symbol" pitchFamily="18" charset="2"/>
              </a:rPr>
              <a:t>a</a:t>
            </a:r>
            <a:r>
              <a:rPr lang="en-US" sz="2000" kern="0" dirty="0">
                <a:solidFill>
                  <a:srgbClr val="7030A0"/>
                </a:solidFill>
              </a:rPr>
              <a:t>-carbon: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000" kern="0" dirty="0">
                <a:solidFill>
                  <a:srgbClr val="0070C0"/>
                </a:solidFill>
              </a:rPr>
              <a:t>Loss of HCN observed (M – 27)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000" kern="0" dirty="0">
                <a:solidFill>
                  <a:srgbClr val="0070C0"/>
                </a:solidFill>
              </a:rPr>
              <a:t>McLafferty observed where </a:t>
            </a:r>
            <a:r>
              <a:rPr lang="en-US" sz="2000" kern="0" dirty="0">
                <a:solidFill>
                  <a:srgbClr val="0070C0"/>
                </a:solidFill>
                <a:latin typeface="Symbol" pitchFamily="18" charset="2"/>
              </a:rPr>
              <a:t>g</a:t>
            </a:r>
            <a:r>
              <a:rPr lang="en-US" sz="2000" kern="0" dirty="0">
                <a:solidFill>
                  <a:srgbClr val="0070C0"/>
                </a:solidFill>
              </a:rPr>
              <a:t>-</a:t>
            </a:r>
            <a:r>
              <a:rPr lang="en-US" sz="2000" kern="0" dirty="0" err="1">
                <a:solidFill>
                  <a:srgbClr val="0070C0"/>
                </a:solidFill>
              </a:rPr>
              <a:t>hydrogens</a:t>
            </a:r>
            <a:r>
              <a:rPr lang="en-US" sz="2000" kern="0" dirty="0">
                <a:solidFill>
                  <a:srgbClr val="0070C0"/>
                </a:solidFill>
              </a:rPr>
              <a:t> are present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4"/>
              <a:defRPr/>
            </a:pPr>
            <a:r>
              <a:rPr lang="en-US" sz="2000" kern="0" dirty="0">
                <a:solidFill>
                  <a:srgbClr val="C00000"/>
                </a:solidFill>
              </a:rPr>
              <a:t>Aromatic </a:t>
            </a:r>
            <a:r>
              <a:rPr lang="en-US" sz="2000" kern="0" dirty="0" err="1">
                <a:solidFill>
                  <a:srgbClr val="C00000"/>
                </a:solidFill>
              </a:rPr>
              <a:t>nitriles</a:t>
            </a:r>
            <a:r>
              <a:rPr lang="en-US" sz="2000" kern="0" dirty="0">
                <a:solidFill>
                  <a:srgbClr val="C00000"/>
                </a:solidFill>
              </a:rPr>
              <a:t> give a strong M</a:t>
            </a:r>
            <a:r>
              <a:rPr lang="en-US" sz="2000" kern="0" baseline="30000" dirty="0">
                <a:solidFill>
                  <a:srgbClr val="C00000"/>
                </a:solidFill>
              </a:rPr>
              <a:t>+</a:t>
            </a:r>
            <a:r>
              <a:rPr lang="en-US" sz="2000" kern="0" dirty="0">
                <a:solidFill>
                  <a:srgbClr val="C00000"/>
                </a:solidFill>
              </a:rPr>
              <a:t> as the strongest peak, loss of HCN is common (m/z 76) as opposed to loss of CN (m/z 77)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038600" y="2438400"/>
          <a:ext cx="3886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0" name="CS ChemDraw Drawing" r:id="rId3" imgW="3040920" imgH="466920" progId="">
                  <p:embed/>
                </p:oleObj>
              </mc:Choice>
              <mc:Fallback>
                <p:oleObj name="CS ChemDraw Drawing" r:id="rId3" imgW="3040920" imgH="466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438400"/>
                        <a:ext cx="38862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4343400" y="4114801"/>
          <a:ext cx="3657600" cy="119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1" name="CS ChemDraw Drawing" r:id="rId5" imgW="2820960" imgH="919800" progId="">
                  <p:embed/>
                </p:oleObj>
              </mc:Choice>
              <mc:Fallback>
                <p:oleObj name="CS ChemDraw Drawing" r:id="rId5" imgW="2820960" imgH="9198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114801"/>
                        <a:ext cx="3657600" cy="1192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S propionitril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5638" y="2052638"/>
            <a:ext cx="6362700" cy="4267200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981200" y="381000"/>
            <a:ext cx="7772400" cy="5715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 err="1"/>
              <a:t>nitriles</a:t>
            </a:r>
            <a:r>
              <a:rPr lang="en-US" sz="2400" b="1" kern="0" dirty="0"/>
              <a:t> </a:t>
            </a:r>
            <a:r>
              <a:rPr lang="en-US" sz="2400" kern="0" dirty="0"/>
              <a:t>– </a:t>
            </a:r>
            <a:r>
              <a:rPr lang="en-US" sz="2400" kern="0" dirty="0" err="1"/>
              <a:t>propionitrile</a:t>
            </a:r>
            <a:endParaRPr lang="en-US" sz="24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610601" y="48006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55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8534401" y="24384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M-1</a:t>
            </a:r>
            <a:r>
              <a:rPr lang="en-US" baseline="30000"/>
              <a:t> </a:t>
            </a:r>
            <a:r>
              <a:rPr lang="en-US"/>
              <a:t>54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927726" y="2952750"/>
            <a:ext cx="95250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- HC</a:t>
            </a:r>
            <a:r>
              <a:rPr lang="en-US">
                <a:sym typeface="Symbol" pitchFamily="18" charset="2"/>
              </a:rPr>
              <a:t></a:t>
            </a:r>
            <a:r>
              <a:rPr lang="en-US"/>
              <a:t>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68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228600"/>
            <a:ext cx="83058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Nitro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Follow nitrogen rule – odd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, odd # of </a:t>
            </a:r>
            <a:r>
              <a:rPr lang="en-US" sz="2400" kern="0" dirty="0" err="1">
                <a:solidFill>
                  <a:srgbClr val="00B050"/>
                </a:solidFill>
              </a:rPr>
              <a:t>nitrogens</a:t>
            </a:r>
            <a:r>
              <a:rPr lang="en-US" sz="2400" kern="0" dirty="0">
                <a:solidFill>
                  <a:srgbClr val="00B050"/>
                </a:solidFill>
              </a:rPr>
              <a:t>; M</a:t>
            </a:r>
            <a:r>
              <a:rPr lang="en-US" sz="2400" kern="0" baseline="30000" dirty="0">
                <a:solidFill>
                  <a:srgbClr val="00B050"/>
                </a:solidFill>
              </a:rPr>
              <a:t>+ </a:t>
            </a:r>
            <a:r>
              <a:rPr lang="en-US" sz="2400" kern="0" dirty="0">
                <a:solidFill>
                  <a:srgbClr val="00B050"/>
                </a:solidFill>
              </a:rPr>
              <a:t>almost never observed, unless aromatic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Principle degradation is loss of NO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 (m/z 30) and NO</a:t>
            </a:r>
            <a:r>
              <a:rPr lang="en-US" sz="2400" kern="0" baseline="-25000" dirty="0">
                <a:solidFill>
                  <a:srgbClr val="FF0000"/>
                </a:solidFill>
              </a:rPr>
              <a:t>2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 (m/z 46)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2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3048000" y="3886200"/>
          <a:ext cx="67056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1" name="CS ChemDraw Drawing" r:id="rId3" imgW="5351760" imgH="1749960" progId="">
                  <p:embed/>
                </p:oleObj>
              </mc:Choice>
              <mc:Fallback>
                <p:oleObj name="CS ChemDraw Drawing" r:id="rId3" imgW="5351760" imgH="1749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886200"/>
                        <a:ext cx="67056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09800" y="381001"/>
            <a:ext cx="7239000" cy="6092825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400" kern="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Double bonds favor </a:t>
            </a:r>
            <a:r>
              <a:rPr lang="en-US" sz="2400" kern="0" dirty="0" err="1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allylic</a:t>
            </a:r>
            <a:r>
              <a:rPr lang="en-US" sz="2400" kern="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 cleavage and give the resonance stabilized </a:t>
            </a:r>
            <a:r>
              <a:rPr lang="en-US" sz="2400" kern="0" dirty="0" err="1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allylic</a:t>
            </a:r>
            <a:r>
              <a:rPr lang="en-US" sz="2400" kern="0" dirty="0">
                <a:solidFill>
                  <a:schemeClr val="accent3">
                    <a:lumMod val="75000"/>
                  </a:schemeClr>
                </a:solidFill>
                <a:latin typeface="Verdana" pitchFamily="34" charset="0"/>
              </a:rPr>
              <a:t> carbocation.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Verdana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Verdana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Verdana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Verdana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 kern="0" dirty="0">
              <a:latin typeface="Verdana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200" kern="0" dirty="0">
                <a:latin typeface="Verdana" pitchFamily="34" charset="0"/>
              </a:rPr>
              <a:t>  </a:t>
            </a:r>
            <a:r>
              <a:rPr lang="en-US" sz="2400" kern="0" dirty="0">
                <a:solidFill>
                  <a:srgbClr val="66FF33"/>
                </a:solidFill>
                <a:latin typeface="Verdana" pitchFamily="34" charset="0"/>
              </a:rPr>
              <a:t>β-bond is more susceptible to cleavage in unsaturated compounds.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n-US" sz="3200" kern="0" dirty="0"/>
          </a:p>
        </p:txBody>
      </p:sp>
      <p:pic>
        <p:nvPicPr>
          <p:cNvPr id="3" name="Picture 4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524000"/>
            <a:ext cx="73152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304800"/>
            <a:ext cx="8610600" cy="64008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Nitro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Aromatic nitro groups show these peaks as well as the fragments of the loss of all or parts of the nitro group  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400" kern="0" dirty="0">
              <a:solidFill>
                <a:srgbClr val="0070C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AutoNum type="alphaLcParenR" startAt="3"/>
              <a:defRPr/>
            </a:pPr>
            <a:endParaRPr lang="en-US" sz="20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 kern="0" dirty="0"/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3505200" y="2590800"/>
          <a:ext cx="55626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5" name="CS ChemDraw Drawing" r:id="rId3" imgW="4313880" imgH="2005200" progId="">
                  <p:embed/>
                </p:oleObj>
              </mc:Choice>
              <mc:Fallback>
                <p:oleObj name="CS ChemDraw Drawing" r:id="rId3" imgW="4313880" imgH="20052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590800"/>
                        <a:ext cx="5562600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MS 1-nitropropa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5638" y="2281239"/>
            <a:ext cx="6324600" cy="427672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524000" y="457200"/>
            <a:ext cx="8153400" cy="5867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nitro </a:t>
            </a:r>
            <a:r>
              <a:rPr lang="en-US" sz="2400" kern="0" dirty="0"/>
              <a:t>– 1-nitropropane </a:t>
            </a:r>
            <a:endParaRPr lang="en-US" sz="24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91601" y="5486400"/>
            <a:ext cx="766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89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324601" y="5410200"/>
            <a:ext cx="1026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NO</a:t>
            </a:r>
            <a:r>
              <a:rPr lang="en-US" baseline="-25000"/>
              <a:t>2</a:t>
            </a:r>
            <a:r>
              <a:rPr lang="en-US" baseline="30000"/>
              <a:t>+</a:t>
            </a:r>
            <a:r>
              <a:rPr lang="en-US"/>
              <a:t> 46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105401" y="5334000"/>
            <a:ext cx="941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NO</a:t>
            </a:r>
            <a:r>
              <a:rPr lang="en-US" baseline="30000"/>
              <a:t>+</a:t>
            </a:r>
            <a:r>
              <a:rPr lang="en-US"/>
              <a:t> 30</a:t>
            </a:r>
          </a:p>
        </p:txBody>
      </p:sp>
      <p:graphicFrame>
        <p:nvGraphicFramePr>
          <p:cNvPr id="8" name="Object 12"/>
          <p:cNvGraphicFramePr>
            <a:graphicFrameLocks noChangeAspect="1"/>
          </p:cNvGraphicFramePr>
          <p:nvPr/>
        </p:nvGraphicFramePr>
        <p:xfrm>
          <a:off x="6477000" y="2971801"/>
          <a:ext cx="9144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09" name="CS ChemDraw Drawing" r:id="rId4" imgW="725040" imgH="633960" progId="">
                  <p:embed/>
                </p:oleObj>
              </mc:Choice>
              <mc:Fallback>
                <p:oleObj name="CS ChemDraw Drawing" r:id="rId4" imgW="725040" imgH="633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971801"/>
                        <a:ext cx="91440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71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0"/>
            <a:ext cx="8686800" cy="67056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Halogens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70C0"/>
                </a:solidFill>
              </a:rPr>
              <a:t>Halogenated compounds often give good M</a:t>
            </a:r>
            <a:r>
              <a:rPr lang="en-US" sz="2400" kern="0" baseline="30000" dirty="0">
                <a:solidFill>
                  <a:srgbClr val="0070C0"/>
                </a:solidFill>
              </a:rPr>
              <a:t>+</a:t>
            </a:r>
            <a:endParaRPr lang="en-US" sz="2400" kern="0" dirty="0">
              <a:solidFill>
                <a:srgbClr val="0070C0"/>
              </a:solidFill>
            </a:endParaRP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 err="1">
                <a:solidFill>
                  <a:srgbClr val="0070C0"/>
                </a:solidFill>
              </a:rPr>
              <a:t>Fluoro</a:t>
            </a:r>
            <a:r>
              <a:rPr lang="en-US" sz="2400" kern="0" dirty="0">
                <a:solidFill>
                  <a:srgbClr val="0070C0"/>
                </a:solidFill>
              </a:rPr>
              <a:t>- and </a:t>
            </a:r>
            <a:r>
              <a:rPr lang="en-US" sz="2400" kern="0" dirty="0" err="1">
                <a:solidFill>
                  <a:srgbClr val="0070C0"/>
                </a:solidFill>
              </a:rPr>
              <a:t>iodo</a:t>
            </a:r>
            <a:r>
              <a:rPr lang="en-US" sz="2400" kern="0" dirty="0">
                <a:solidFill>
                  <a:srgbClr val="0070C0"/>
                </a:solidFill>
              </a:rPr>
              <a:t>-compounds do not have appreciable contribution from isotopes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 err="1">
                <a:solidFill>
                  <a:srgbClr val="FF0000"/>
                </a:solidFill>
              </a:rPr>
              <a:t>Chloro</a:t>
            </a:r>
            <a:r>
              <a:rPr lang="en-US" sz="2400" kern="0" dirty="0">
                <a:solidFill>
                  <a:srgbClr val="FF0000"/>
                </a:solidFill>
              </a:rPr>
              <a:t>- and </a:t>
            </a:r>
            <a:r>
              <a:rPr lang="en-US" sz="2400" kern="0" dirty="0" err="1">
                <a:solidFill>
                  <a:srgbClr val="FF0000"/>
                </a:solidFill>
              </a:rPr>
              <a:t>bromo</a:t>
            </a:r>
            <a:r>
              <a:rPr lang="en-US" sz="2400" kern="0" dirty="0">
                <a:solidFill>
                  <a:srgbClr val="FF0000"/>
                </a:solidFill>
              </a:rPr>
              <a:t>-compounds are unique in that they will show strong M+2 peaks for the contribution of higher isotopes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FF0000"/>
                </a:solidFill>
              </a:rPr>
              <a:t>For chlorinated compounds, the ratio of M</a:t>
            </a:r>
            <a:r>
              <a:rPr lang="en-US" sz="2400" kern="0" baseline="30000" dirty="0">
                <a:solidFill>
                  <a:srgbClr val="FF0000"/>
                </a:solidFill>
              </a:rPr>
              <a:t>+</a:t>
            </a:r>
            <a:r>
              <a:rPr lang="en-US" sz="2400" kern="0" dirty="0">
                <a:solidFill>
                  <a:srgbClr val="FF0000"/>
                </a:solidFill>
              </a:rPr>
              <a:t> to M+2 is about 3:1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For </a:t>
            </a:r>
            <a:r>
              <a:rPr lang="en-US" sz="2400" kern="0" dirty="0" err="1">
                <a:solidFill>
                  <a:srgbClr val="00B050"/>
                </a:solidFill>
              </a:rPr>
              <a:t>brominated</a:t>
            </a:r>
            <a:r>
              <a:rPr lang="en-US" sz="2400" kern="0" dirty="0">
                <a:solidFill>
                  <a:srgbClr val="00B050"/>
                </a:solidFill>
              </a:rPr>
              <a:t> compounds, the ratio of M</a:t>
            </a:r>
            <a:r>
              <a:rPr lang="en-US" sz="2400" kern="0" baseline="30000" dirty="0">
                <a:solidFill>
                  <a:srgbClr val="00B050"/>
                </a:solidFill>
              </a:rPr>
              <a:t>+</a:t>
            </a:r>
            <a:r>
              <a:rPr lang="en-US" sz="2400" kern="0" dirty="0">
                <a:solidFill>
                  <a:srgbClr val="00B050"/>
                </a:solidFill>
              </a:rPr>
              <a:t> to M+2 is 1:1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sz="2400" kern="0" dirty="0">
                <a:solidFill>
                  <a:srgbClr val="00B050"/>
                </a:solidFill>
              </a:rPr>
              <a:t>An appreciable M+4, 6, … peak is indicative of a combination of these two halogens – use appropriate guide to discern number of each</a:t>
            </a:r>
            <a:endParaRPr lang="en-US" sz="2400" kern="0" dirty="0">
              <a:solidFill>
                <a:srgbClr val="00B05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0" y="152400"/>
            <a:ext cx="8534400" cy="64770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/>
              <a:t>Halogens -</a:t>
            </a:r>
            <a:r>
              <a:rPr lang="en-US" sz="2400" kern="0" dirty="0"/>
              <a:t> </a:t>
            </a:r>
            <a:r>
              <a:rPr lang="en-US" sz="2400" b="1" kern="0" dirty="0">
                <a:solidFill>
                  <a:schemeClr val="accent2"/>
                </a:solidFill>
              </a:rPr>
              <a:t>Fragment Ions</a:t>
            </a: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FF0000"/>
                </a:solidFill>
              </a:rPr>
              <a:t>Principle fragmentation mode is to lose halogen atom, leaving a carbocation – the intensity of the peak will increase with cation stability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baseline="3000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baseline="3000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/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0070C0"/>
                </a:solidFill>
              </a:rPr>
              <a:t>Leaving group ability contributes to the loss of halogen most strongly for -I and -Br less so for -</a:t>
            </a:r>
            <a:r>
              <a:rPr lang="en-US" sz="2400" kern="0" dirty="0" err="1">
                <a:solidFill>
                  <a:srgbClr val="0070C0"/>
                </a:solidFill>
              </a:rPr>
              <a:t>Cl</a:t>
            </a:r>
            <a:r>
              <a:rPr lang="en-US" sz="2400" kern="0" dirty="0">
                <a:solidFill>
                  <a:srgbClr val="0070C0"/>
                </a:solidFill>
              </a:rPr>
              <a:t>, and least for –F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7030A0"/>
                </a:solidFill>
              </a:rPr>
              <a:t>Loss of HX is the second most common mode of fragmentation – here the conjugate </a:t>
            </a:r>
            <a:r>
              <a:rPr lang="en-US" sz="2400" kern="0" dirty="0" err="1">
                <a:solidFill>
                  <a:srgbClr val="7030A0"/>
                </a:solidFill>
              </a:rPr>
              <a:t>basicity</a:t>
            </a:r>
            <a:r>
              <a:rPr lang="en-US" sz="2400" kern="0" dirty="0">
                <a:solidFill>
                  <a:srgbClr val="7030A0"/>
                </a:solidFill>
              </a:rPr>
              <a:t> of the halogen contributes (HF &gt; HCl &gt; </a:t>
            </a:r>
            <a:r>
              <a:rPr lang="en-US" sz="2400" kern="0" dirty="0" err="1">
                <a:solidFill>
                  <a:srgbClr val="7030A0"/>
                </a:solidFill>
              </a:rPr>
              <a:t>HBr</a:t>
            </a:r>
            <a:r>
              <a:rPr lang="en-US" sz="2400" kern="0" dirty="0">
                <a:solidFill>
                  <a:srgbClr val="7030A0"/>
                </a:solidFill>
              </a:rPr>
              <a:t> &gt; HI)</a:t>
            </a:r>
          </a:p>
          <a:p>
            <a:pPr marL="2079625" lvl="3" indent="-4572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400" kern="0" dirty="0">
              <a:solidFill>
                <a:srgbClr val="7030A0"/>
              </a:solidFill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800600" y="2362200"/>
          <a:ext cx="3124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6" name="CS ChemDraw Drawing" r:id="rId3" imgW="2140920" imgH="365760" progId="">
                  <p:embed/>
                </p:oleObj>
              </mc:Choice>
              <mc:Fallback>
                <p:oleObj name="CS ChemDraw Drawing" r:id="rId3" imgW="2140920" imgH="3657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362200"/>
                        <a:ext cx="3124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4343400" y="5715001"/>
          <a:ext cx="43434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7" name="CS ChemDraw Drawing" r:id="rId5" imgW="3219120" imgH="516600" progId="">
                  <p:embed/>
                </p:oleObj>
              </mc:Choice>
              <mc:Fallback>
                <p:oleObj name="CS ChemDraw Drawing" r:id="rId5" imgW="3219120" imgH="516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715001"/>
                        <a:ext cx="43434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MS p-chlorotolue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9439" y="2205039"/>
            <a:ext cx="6391275" cy="4276725"/>
          </a:xfrm>
          <a:prstGeom prst="rect">
            <a:avLst/>
          </a:prstGeom>
          <a:noFill/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990600" y="762000"/>
            <a:ext cx="9144000" cy="5486400"/>
          </a:xfrm>
          <a:prstGeom prst="rect">
            <a:avLst/>
          </a:prstGeom>
        </p:spPr>
        <p:txBody>
          <a:bodyPr/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kern="0" dirty="0"/>
              <a:t>      Fragmentation Patterns of Groups</a:t>
            </a:r>
          </a:p>
          <a:p>
            <a:pPr marL="1601788" lvl="2" indent="-4572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accent2"/>
                </a:solidFill>
              </a:rPr>
              <a:t>Example MS: </a:t>
            </a:r>
            <a:r>
              <a:rPr lang="en-US" sz="2400" b="1" kern="0" dirty="0"/>
              <a:t>chlorine </a:t>
            </a:r>
            <a:r>
              <a:rPr lang="en-US" sz="2400" kern="0" dirty="0"/>
              <a:t>– </a:t>
            </a:r>
            <a:r>
              <a:rPr lang="en-US" sz="2400" i="1" kern="0" dirty="0"/>
              <a:t>p</a:t>
            </a:r>
            <a:r>
              <a:rPr lang="en-US" sz="2400" kern="0" dirty="0"/>
              <a:t>-</a:t>
            </a:r>
            <a:r>
              <a:rPr lang="en-US" sz="2400" kern="0" dirty="0" err="1"/>
              <a:t>chlorotoluene</a:t>
            </a:r>
            <a:endParaRPr lang="en-US" sz="2400" kern="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686801" y="4114800"/>
            <a:ext cx="8947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M</a:t>
            </a:r>
            <a:r>
              <a:rPr lang="en-US" baseline="30000"/>
              <a:t>+ </a:t>
            </a:r>
            <a:r>
              <a:rPr lang="en-US"/>
              <a:t>126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9220201" y="5105400"/>
            <a:ext cx="6399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r>
              <a:rPr lang="en-US"/>
              <a:t>M+2</a:t>
            </a:r>
          </a:p>
        </p:txBody>
      </p:sp>
      <p:graphicFrame>
        <p:nvGraphicFramePr>
          <p:cNvPr id="7" name="Object 12"/>
          <p:cNvGraphicFramePr>
            <a:graphicFrameLocks noChangeAspect="1"/>
          </p:cNvGraphicFramePr>
          <p:nvPr/>
        </p:nvGraphicFramePr>
        <p:xfrm>
          <a:off x="6248400" y="2895601"/>
          <a:ext cx="114300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7" name="CS ChemDraw Drawing" r:id="rId4" imgW="867240" imgH="832320" progId="">
                  <p:embed/>
                </p:oleObj>
              </mc:Choice>
              <mc:Fallback>
                <p:oleObj name="CS ChemDraw Drawing" r:id="rId4" imgW="867240" imgH="8323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1"/>
                        <a:ext cx="114300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189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REFERENCES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ELEMENTARY ORGANIC SPECTROSCOPY BY Y.R. SHARMA.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ORGANIC SPECTROSCOPY BY WILLIAM KEMP.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INTERNET.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81998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14600" y="457201"/>
            <a:ext cx="7696200" cy="58631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65000"/>
            </a:pPr>
            <a:r>
              <a:rPr lang="en-US" altLang="zh-CN" sz="15000" dirty="0">
                <a:solidFill>
                  <a:srgbClr val="FF66FF"/>
                </a:solidFill>
                <a:latin typeface="Monotype Corsiva" pitchFamily="66" charset="0"/>
                <a:ea typeface="SimHei" pitchFamily="49" charset="-122"/>
              </a:rPr>
              <a:t>Thank 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65000"/>
            </a:pPr>
            <a:r>
              <a:rPr lang="en-US" altLang="zh-CN" sz="15000" dirty="0">
                <a:solidFill>
                  <a:srgbClr val="FF66FF"/>
                </a:solidFill>
                <a:latin typeface="Monotype Corsiva" pitchFamily="66" charset="0"/>
                <a:ea typeface="SimHei" pitchFamily="49" charset="-122"/>
              </a:rPr>
              <a:t>  you</a:t>
            </a:r>
            <a:endParaRPr lang="en-US" altLang="zh-CN" sz="15000" dirty="0">
              <a:solidFill>
                <a:srgbClr val="FF66FF"/>
              </a:solidFill>
              <a:latin typeface="Monotype Corsiva" pitchFamily="66" charset="0"/>
              <a:ea typeface="SimHei" pitchFamily="49" charset="-12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76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457200"/>
            <a:ext cx="7620000" cy="6096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Largest  substituent at a branch is eliminated as a radical because long chain radical can achieve stabilization by delocalization.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</a:rPr>
              <a:t>Prominent peaks in the mass spectrum are on account of stable carbocation, cation stabilized by resonance structure, cyclic structure, unsaturated fragments &amp; ions derived from aromatic rings.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B0F0"/>
                </a:solidFill>
              </a:rPr>
              <a:t>Saturated rings or partially saturated rings tends to lose side chains if present at alpha bonds. The positive charge in such cases stays  with the ring fragments.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Cleavage is often associated with elimination of small stable neutral molecules, such as carbon monoxide, olefins, water, ammonia, hydrogen sulfide, hydrogen cyanide, </a:t>
            </a:r>
            <a:r>
              <a:rPr lang="en-US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mercaptans</a:t>
            </a: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ketones or alcohol, often with rearrangement.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CB18-1506-40A8-A706-887D4F31274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077200" y="6245225"/>
            <a:ext cx="2133600" cy="476250"/>
          </a:xfrm>
          <a:noFill/>
        </p:spPr>
        <p:txBody>
          <a:bodyPr/>
          <a:lstStyle/>
          <a:p>
            <a:fld id="{881E81B9-3F40-433C-B0A7-D5D1F413B3CA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63751" y="549275"/>
            <a:ext cx="62267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en-US" altLang="zh-CN" sz="2000" b="1">
                <a:solidFill>
                  <a:schemeClr val="accent2"/>
                </a:solidFill>
                <a:ea typeface="SimSun" pitchFamily="2" charset="-122"/>
              </a:rPr>
              <a:t>Loss of small molecules, such as H</a:t>
            </a:r>
            <a:r>
              <a:rPr lang="en-US" altLang="zh-CN" sz="2000" b="1" baseline="-20000">
                <a:solidFill>
                  <a:schemeClr val="accent2"/>
                </a:solidFill>
                <a:ea typeface="SimSun" pitchFamily="2" charset="-122"/>
              </a:rPr>
              <a:t>2</a:t>
            </a:r>
            <a:r>
              <a:rPr lang="en-US" altLang="zh-CN" sz="2000" b="1">
                <a:solidFill>
                  <a:schemeClr val="accent2"/>
                </a:solidFill>
                <a:ea typeface="SimSun" pitchFamily="2" charset="-122"/>
              </a:rPr>
              <a:t>O, CO, C</a:t>
            </a:r>
            <a:r>
              <a:rPr lang="en-US" altLang="zh-CN" sz="2000" b="1" baseline="-20000">
                <a:solidFill>
                  <a:schemeClr val="accent2"/>
                </a:solidFill>
                <a:ea typeface="SimSun" pitchFamily="2" charset="-122"/>
              </a:rPr>
              <a:t>2</a:t>
            </a:r>
            <a:r>
              <a:rPr lang="en-US" altLang="zh-CN" sz="2000" b="1">
                <a:solidFill>
                  <a:schemeClr val="accent2"/>
                </a:solidFill>
                <a:ea typeface="SimSun" pitchFamily="2" charset="-122"/>
              </a:rPr>
              <a:t>H</a:t>
            </a:r>
            <a:r>
              <a:rPr lang="en-US" altLang="zh-CN" sz="2000" b="1" baseline="-20000">
                <a:solidFill>
                  <a:schemeClr val="accent2"/>
                </a:solidFill>
                <a:ea typeface="SimSun" pitchFamily="2" charset="-122"/>
              </a:rPr>
              <a:t>4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886200" y="1143001"/>
          <a:ext cx="4589462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CS ChemDraw Drawing" r:id="rId4" imgW="2309040" imgH="443520" progId="">
                  <p:embed/>
                </p:oleObj>
              </mc:Choice>
              <mc:Fallback>
                <p:oleObj name="CS ChemDraw Drawing" r:id="rId4" imgW="2309040" imgH="44352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143001"/>
                        <a:ext cx="4589462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/>
        </p:nvGraphicFramePr>
        <p:xfrm>
          <a:off x="2667001" y="3505200"/>
          <a:ext cx="6913563" cy="147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CS ChemDraw Drawing" r:id="rId6" imgW="3666240" imgH="781920" progId="">
                  <p:embed/>
                </p:oleObj>
              </mc:Choice>
              <mc:Fallback>
                <p:oleObj name="CS ChemDraw Drawing" r:id="rId6" imgW="3666240" imgH="7819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3505200"/>
                        <a:ext cx="6913563" cy="147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4191000" y="5181600"/>
          <a:ext cx="4392612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CS ChemDraw Drawing" r:id="rId8" imgW="2279520" imgH="496800" progId="">
                  <p:embed/>
                </p:oleObj>
              </mc:Choice>
              <mc:Fallback>
                <p:oleObj name="CS ChemDraw Drawing" r:id="rId8" imgW="2279520" imgH="49680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181600"/>
                        <a:ext cx="4392612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3352801" y="2209800"/>
          <a:ext cx="5832475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CS ChemDraw Drawing" r:id="rId10" imgW="3175920" imgH="579240" progId="">
                  <p:embed/>
                </p:oleObj>
              </mc:Choice>
              <mc:Fallback>
                <p:oleObj name="CS ChemDraw Drawing" r:id="rId10" imgW="3175920" imgH="57924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2209800"/>
                        <a:ext cx="5832475" cy="106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ram new drug</Template>
  <TotalTime>653</TotalTime>
  <Words>3262</Words>
  <Application>Microsoft Office PowerPoint</Application>
  <PresentationFormat>Widescreen</PresentationFormat>
  <Paragraphs>699</Paragraphs>
  <Slides>76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96" baseType="lpstr">
      <vt:lpstr>SimSun</vt:lpstr>
      <vt:lpstr>SimSun</vt:lpstr>
      <vt:lpstr>Arial</vt:lpstr>
      <vt:lpstr>Calibri</vt:lpstr>
      <vt:lpstr>Calibri Light</vt:lpstr>
      <vt:lpstr>Comic Sans MS</vt:lpstr>
      <vt:lpstr>Lucida Calligraphy</vt:lpstr>
      <vt:lpstr>Monotype Corsiva</vt:lpstr>
      <vt:lpstr>Monotype Sorts</vt:lpstr>
      <vt:lpstr>SimHei</vt:lpstr>
      <vt:lpstr>Symbol</vt:lpstr>
      <vt:lpstr>Tahoma</vt:lpstr>
      <vt:lpstr>Times New Roman</vt:lpstr>
      <vt:lpstr>Verdana</vt:lpstr>
      <vt:lpstr>Wingdings</vt:lpstr>
      <vt:lpstr>Theme3</vt:lpstr>
      <vt:lpstr>1_colormaster</vt:lpstr>
      <vt:lpstr>Office Theme</vt:lpstr>
      <vt:lpstr>CS ChemDraw Drawing</vt:lpstr>
      <vt:lpstr>ACD ChemSketch 2.0</vt:lpstr>
      <vt:lpstr>FRAGMENTATION RULES &amp; PATTERNS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FRAGMENTATION RULES &amp; PATTERNS</dc:title>
  <dc:creator>h</dc:creator>
  <cp:lastModifiedBy>User</cp:lastModifiedBy>
  <cp:revision>66</cp:revision>
  <dcterms:created xsi:type="dcterms:W3CDTF">2011-07-21T18:39:16Z</dcterms:created>
  <dcterms:modified xsi:type="dcterms:W3CDTF">2024-09-13T10:57:27Z</dcterms:modified>
</cp:coreProperties>
</file>