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9"/>
  </p:notesMasterIdLst>
  <p:handoutMasterIdLst>
    <p:handoutMasterId r:id="rId30"/>
  </p:handoutMasterIdLst>
  <p:sldIdLst>
    <p:sldId id="263" r:id="rId2"/>
    <p:sldId id="262" r:id="rId3"/>
    <p:sldId id="270" r:id="rId4"/>
    <p:sldId id="271" r:id="rId5"/>
    <p:sldId id="272" r:id="rId6"/>
    <p:sldId id="291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92" r:id="rId15"/>
    <p:sldId id="280" r:id="rId16"/>
    <p:sldId id="281" r:id="rId17"/>
    <p:sldId id="293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290" r:id="rId27"/>
    <p:sldId id="269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280BD50-F72A-443A-8A7C-9A6A969C2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0149BFF-D5FE-41B9-B89E-346E6FC2BE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t>09-09-2024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A7AE4AE-8780-4C06-B105-E50A0CB117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F349081-626D-42D4-96E8-DBE21E03E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04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t>09-09-2024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1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85D36-9B88-4BC2-915C-54E4566DB10B}" type="datetime1">
              <a:rPr lang="en-IN" smtClean="0"/>
              <a:t>09-09-2024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  <p:sp>
        <p:nvSpPr>
          <p:cNvPr id="7" name="TextBox 6"/>
          <p:cNvSpPr txBox="1"/>
          <p:nvPr userDrawn="1"/>
        </p:nvSpPr>
        <p:spPr>
          <a:xfrm rot="19791034">
            <a:off x="2349499" y="2740960"/>
            <a:ext cx="8369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58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37556-1A5C-48EA-831F-C808AC561DA1}" type="datetime1">
              <a:rPr lang="en-IN" smtClean="0"/>
              <a:t>09-09-2024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026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71B70-DB00-4527-89D9-C166D35B4421}" type="datetime1">
              <a:rPr lang="en-IN" smtClean="0"/>
              <a:t>09-09-2024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420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E98CC-9D1B-4C5B-9B7C-76AC3755A270}" type="datetime1">
              <a:rPr lang="en-IN" smtClean="0"/>
              <a:t>09-09-2024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86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C9E13-99D7-493F-B56F-99E169BC5CB7}" type="datetime1">
              <a:rPr lang="en-IN" smtClean="0"/>
              <a:t>09-09-2024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97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5B6AF-41FD-4077-A30F-B79DEABBF3EB}" type="datetime1">
              <a:rPr lang="en-IN" smtClean="0"/>
              <a:t>09-09-2024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17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96EE8-3FBE-419B-8777-1744EA93D889}" type="datetime1">
              <a:rPr lang="en-IN" smtClean="0"/>
              <a:t>09-09-2024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538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BFD6-0733-4ED2-B6F4-143B2650869E}" type="datetime1">
              <a:rPr lang="en-IN" smtClean="0"/>
              <a:t>09-09-2024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82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00219-74BB-4800-8AA0-D13D4082EF46}" type="datetime1">
              <a:rPr lang="en-IN" smtClean="0"/>
              <a:t>09-09-2024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87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8EEB-8943-4070-82B9-48F073792E87}" type="datetime1">
              <a:rPr lang="en-IN" smtClean="0"/>
              <a:t>09-09-2024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21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1E6B-6F14-4CFA-ABE1-229FB030C158}" type="datetime1">
              <a:rPr lang="en-IN" smtClean="0"/>
              <a:t>09-09-2024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223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D456D-6B40-4E42-86AC-EACDFF2146DA}" type="datetime1">
              <a:rPr lang="en-IN" smtClean="0"/>
              <a:t>09-09-2024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/>
              <a:t>© R R INSTITUTIONS , BANGALORE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  <p:sp>
        <p:nvSpPr>
          <p:cNvPr id="8" name="Flowchart: Process 7"/>
          <p:cNvSpPr/>
          <p:nvPr userDrawn="1"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72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957920-506D-4F31-9CB9-011BD525C6C5}"/>
              </a:ext>
            </a:extLst>
          </p:cNvPr>
          <p:cNvSpPr txBox="1"/>
          <p:nvPr/>
        </p:nvSpPr>
        <p:spPr>
          <a:xfrm>
            <a:off x="2166934" y="377693"/>
            <a:ext cx="784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MEDICINAL CHEMISTRY</a:t>
            </a:r>
            <a:endParaRPr lang="en-IN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5D32C6D-EED6-45D3-B2F4-4A294908127E}"/>
              </a:ext>
            </a:extLst>
          </p:cNvPr>
          <p:cNvSpPr txBox="1"/>
          <p:nvPr/>
        </p:nvSpPr>
        <p:spPr>
          <a:xfrm>
            <a:off x="2166934" y="2959020"/>
            <a:ext cx="7848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URINARY TRACT ANTI-INFECTIVE AGENTS</a:t>
            </a:r>
            <a:endParaRPr lang="en-IN" sz="3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-3" y="-12879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Flowchart: Process 12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9683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URINARY TRACT ANTI-INFECTIVE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 ( SAR)   Structural Activity Relationship of Quinolones.</a:t>
            </a: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The general structural requirements for Antibacterial activity are: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8) Alkyl Substitution at position-1 is essential for activity. Lower alkyl </a:t>
            </a:r>
            <a:r>
              <a:rPr lang="en-IN" sz="1600" dirty="0" err="1">
                <a:latin typeface="Times New Roman" pitchFamily="18" charset="0"/>
                <a:cs typeface="Times New Roman" pitchFamily="18" charset="0"/>
              </a:rPr>
              <a:t>gp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(methyl, ethyl, </a:t>
            </a:r>
            <a:r>
              <a:rPr lang="en-IN" sz="1600" dirty="0" err="1">
                <a:latin typeface="Times New Roman" pitchFamily="18" charset="0"/>
                <a:cs typeface="Times New Roman" pitchFamily="18" charset="0"/>
              </a:rPr>
              <a:t>cyclopropyl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) compounds are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   optimal for activity.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9) Aryl Substituents like ( Phenyl, </a:t>
            </a:r>
            <a:r>
              <a:rPr lang="en-IN" sz="1600" dirty="0" err="1">
                <a:latin typeface="Times New Roman" pitchFamily="18" charset="0"/>
                <a:cs typeface="Times New Roman" pitchFamily="18" charset="0"/>
              </a:rPr>
              <a:t>naphthyl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IN" sz="1600" dirty="0" err="1">
                <a:latin typeface="Times New Roman" pitchFamily="18" charset="0"/>
                <a:cs typeface="Times New Roman" pitchFamily="18" charset="0"/>
              </a:rPr>
              <a:t>indolyl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etc.,) at position-1 is also having consistent activity.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10) Amino substitution at position -5 gives active compound.</a:t>
            </a: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904" y="1553915"/>
            <a:ext cx="5203065" cy="2052169"/>
          </a:xfrm>
          <a:prstGeom prst="rect">
            <a:avLst/>
          </a:prstGeom>
        </p:spPr>
      </p:pic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6901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URINARY TRACT ANTI-INFECTIVE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 ( SAR)   Structural Activity Relationship of Quinolones.</a:t>
            </a: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The general structural requirements for Antibacterial activity are: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11) Substitution at position -6 with fluorine atom ( Fluoro quinolones)  is significantly enhances the AB activity.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12) Chlorine substitution at position -6 results in an active compound.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13) Substitution at position -7 with Piperazine, N-methyl piperazine and Pyrrolidine ring  gives active compound.</a:t>
            </a: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904" y="1553915"/>
            <a:ext cx="5203065" cy="2052169"/>
          </a:xfrm>
          <a:prstGeom prst="rect">
            <a:avLst/>
          </a:prstGeom>
        </p:spPr>
      </p:pic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21561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URINARY TRACT ANTI-INFECTIVE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8"/>
            <a:ext cx="10715626" cy="52159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 ( SAR)   Structural Activity Relationship of Quinolones.</a:t>
            </a: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The general structural requirements for Antibacterial activity are: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13) Substitution at position -7 with 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Piperazine, N-methyl piperazine and Pyrrolidine ring  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gives active compound.</a:t>
            </a: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085" y="1352283"/>
            <a:ext cx="4417453" cy="15841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250" y="4285835"/>
            <a:ext cx="8590209" cy="1986176"/>
          </a:xfrm>
          <a:prstGeom prst="rect">
            <a:avLst/>
          </a:prstGeom>
        </p:spPr>
      </p:pic>
      <p:sp>
        <p:nvSpPr>
          <p:cNvPr id="13" name="Flowchart: Process 12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807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URINARY TRACT ANTI-INFECTIVE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Classifications: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Chemical classification of synthetic antibacterial agents includes: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IN" sz="1600" b="1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) Quinolones: a) First generation quinolones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: eg, Nalidixic acid, Cinoxacin ( Non-fluorinated quinolones).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   eg, Nalidixic acid : </a:t>
            </a: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eg., </a:t>
            </a:r>
            <a:r>
              <a:rPr lang="en-IN" sz="1600" b="1" u="sng" dirty="0">
                <a:latin typeface="Times New Roman" pitchFamily="18" charset="0"/>
                <a:cs typeface="Times New Roman" pitchFamily="18" charset="0"/>
              </a:rPr>
              <a:t>Cinoxacin : </a:t>
            </a: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Use: 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Used in the treatment of UT infection.</a:t>
            </a:r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1" y="1996225"/>
            <a:ext cx="5409126" cy="43115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070" y="3258355"/>
            <a:ext cx="2781837" cy="1790163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>
            <a:off x="3374265" y="2112135"/>
            <a:ext cx="131700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2163651" y="2923504"/>
            <a:ext cx="0" cy="3348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Flowchart: Process 12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82366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E0E7CD8-CF05-48D5-B6BB-BFB891341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E98CC-9D1B-4C5B-9B7C-76AC3755A270}" type="datetime1">
              <a:rPr lang="en-IN" smtClean="0"/>
              <a:t>09-09-2024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267DD27-CFC3-42C4-8B9D-9D1C8597C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87004E3-B3F8-405A-BF3B-D1C9E28A2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14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55A0A95-6004-477E-95DF-3684A976DE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667" y="136525"/>
            <a:ext cx="10271464" cy="6701901"/>
          </a:xfrm>
          <a:prstGeom prst="rect">
            <a:avLst/>
          </a:prstGeom>
        </p:spPr>
      </p:pic>
      <p:sp>
        <p:nvSpPr>
          <p:cNvPr id="8" name="Flowchart: Process 7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75552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URINARY TRACT ANTI-INFECTIVE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Classifications: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Chemical classification of synthetic antibacterial agents includes:</a:t>
            </a: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1600" b="1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) Quinolones:</a:t>
            </a: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      b) Second generation quinolones 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: eg, Norfloxacin, Ciprofloxacin, Ofloxacin, Levofloxacin, Lomefloxacin,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Gatifloxacin, Sparfloxacin, Enoxacin. (Fluorinated quinolones).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Flowchart: Process 7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36876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URINARY TRACT ANTI-INFECTIVE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eg, Norfloxacin : ( Norbactin, </a:t>
            </a:r>
            <a:r>
              <a:rPr lang="en-IN" sz="1600" b="1" dirty="0" err="1">
                <a:latin typeface="Times New Roman" pitchFamily="18" charset="0"/>
                <a:cs typeface="Times New Roman" pitchFamily="18" charset="0"/>
              </a:rPr>
              <a:t>Norflox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27" r="17365" b="72602"/>
          <a:stretch/>
        </p:blipFill>
        <p:spPr>
          <a:xfrm>
            <a:off x="1487094" y="1739364"/>
            <a:ext cx="8942774" cy="3928938"/>
          </a:xfrm>
          <a:prstGeom prst="rect">
            <a:avLst/>
          </a:prstGeom>
        </p:spPr>
      </p:pic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21760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26F61CD-F40F-4E7E-92A8-35B20C65C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E98CC-9D1B-4C5B-9B7C-76AC3755A270}" type="datetime1">
              <a:rPr lang="en-IN" smtClean="0"/>
              <a:t>09-09-2024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9286124-7032-4745-B29C-3406EE14C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B4150D1-0F87-4127-A05A-423F66234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17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63F3673-72A0-4CEB-BF26-328172FC52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239" t="26787"/>
          <a:stretch/>
        </p:blipFill>
        <p:spPr>
          <a:xfrm>
            <a:off x="1273206" y="319958"/>
            <a:ext cx="8882849" cy="6538042"/>
          </a:xfrm>
          <a:prstGeom prst="rect">
            <a:avLst/>
          </a:prstGeom>
        </p:spPr>
      </p:pic>
      <p:sp>
        <p:nvSpPr>
          <p:cNvPr id="8" name="Flowchart: Process 7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27613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29-07-2020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A60243DA-EF30-4066-83D9-4BA114AFAD2E}"/>
              </a:ext>
            </a:extLst>
          </p:cNvPr>
          <p:cNvSpPr txBox="1">
            <a:spLocks/>
          </p:cNvSpPr>
          <p:nvPr/>
        </p:nvSpPr>
        <p:spPr>
          <a:xfrm>
            <a:off x="4691270" y="6487451"/>
            <a:ext cx="2876339" cy="315911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© R </a:t>
            </a:r>
            <a:r>
              <a:rPr lang="en-IN" dirty="0" err="1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R</a:t>
            </a:r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 INSTITUTIONS , BANGALORE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URINARY TRACT ANTI-INFECTIVE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eg, Ciprofloxacin : 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719" y="1278962"/>
            <a:ext cx="8949439" cy="8475838"/>
          </a:xfrm>
          <a:prstGeom prst="rect">
            <a:avLst/>
          </a:prstGeom>
        </p:spPr>
      </p:pic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6666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URINARY TRACT ANTI-INFECTIVE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837127" y="914400"/>
            <a:ext cx="10894318" cy="538336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Classifications: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r>
              <a:rPr lang="en-IN" sz="1600" b="1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) Quinolones: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    b) Second generation quinolones 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: eg, Ofloxacin, Lomefloxacin,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Gatifloxacin, Sparfloxacin, Enoxacin. 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(Fluorinated quinolones).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Ofloxacin                                                                                            Lomefloxacin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5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500" b="1" dirty="0">
                <a:latin typeface="Times New Roman" pitchFamily="18" charset="0"/>
                <a:cs typeface="Times New Roman" pitchFamily="18" charset="0"/>
              </a:rPr>
              <a:t>Use: </a:t>
            </a:r>
            <a:r>
              <a:rPr lang="en-IN" sz="1500" dirty="0">
                <a:latin typeface="Times New Roman" pitchFamily="18" charset="0"/>
                <a:cs typeface="Times New Roman" pitchFamily="18" charset="0"/>
              </a:rPr>
              <a:t>It is used to treat infection like lower respiratory tract,</a:t>
            </a:r>
            <a:r>
              <a:rPr lang="en-IN" sz="1500" b="1" dirty="0">
                <a:latin typeface="Times New Roman" pitchFamily="18" charset="0"/>
                <a:cs typeface="Times New Roman" pitchFamily="18" charset="0"/>
              </a:rPr>
              <a:t>         Use: </a:t>
            </a:r>
            <a:r>
              <a:rPr lang="en-IN" sz="1500" dirty="0">
                <a:latin typeface="Times New Roman" pitchFamily="18" charset="0"/>
                <a:cs typeface="Times New Roman" pitchFamily="18" charset="0"/>
              </a:rPr>
              <a:t>It is used in the treatment of acute cystitis, bronchitis and</a:t>
            </a:r>
          </a:p>
          <a:p>
            <a:pPr algn="l"/>
            <a:r>
              <a:rPr lang="en-IN" sz="1500" dirty="0">
                <a:latin typeface="Times New Roman" pitchFamily="18" charset="0"/>
                <a:cs typeface="Times New Roman" pitchFamily="18" charset="0"/>
              </a:rPr>
              <a:t>        including chronic bronchitis and pneumonia caused by                 chronic urinary tract infections. </a:t>
            </a:r>
          </a:p>
          <a:p>
            <a:pPr algn="l"/>
            <a:r>
              <a:rPr lang="en-IN" sz="1500" dirty="0">
                <a:latin typeface="Times New Roman" pitchFamily="18" charset="0"/>
                <a:cs typeface="Times New Roman" pitchFamily="18" charset="0"/>
              </a:rPr>
              <a:t>        Gram –</a:t>
            </a:r>
            <a:r>
              <a:rPr lang="en-IN" sz="1500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IN" sz="1500" dirty="0">
                <a:latin typeface="Times New Roman" pitchFamily="18" charset="0"/>
                <a:cs typeface="Times New Roman" pitchFamily="18" charset="0"/>
              </a:rPr>
              <a:t> bacilli and pelvic inflammatory disease.</a:t>
            </a:r>
          </a:p>
          <a:p>
            <a:pPr algn="l"/>
            <a:r>
              <a:rPr lang="en-IN" sz="1500" dirty="0">
                <a:latin typeface="Times New Roman" pitchFamily="18" charset="0"/>
                <a:cs typeface="Times New Roman" pitchFamily="18" charset="0"/>
              </a:rPr>
              <a:t>        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857" y="2331076"/>
            <a:ext cx="4262906" cy="27174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527" y="2446986"/>
            <a:ext cx="4989757" cy="2485624"/>
          </a:xfrm>
          <a:prstGeom prst="rect">
            <a:avLst/>
          </a:prstGeom>
        </p:spPr>
      </p:pic>
      <p:sp>
        <p:nvSpPr>
          <p:cNvPr id="13" name="Flowchart: Process 12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686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URINARY TRACT ANTI-INFECTIVE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Urinary tract consists of 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Kidneys, Bladders, Ureters and Urethra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Kidneys produce urine by removing waste and water from the blood.</a:t>
            </a: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The urine travels down to the ureters and is stored in a bladder before being excreted through the urethra.</a:t>
            </a: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Normal urine contains no bacteria but germs may be introduced from the skin of genital area. These bacteria's can travel up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the urethra in to bladder. When it happens, inflammation of the bladder can occurs.</a:t>
            </a: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Bladder inflammation (Cystitis) are usually very uncomfortable as they cause burning when passing urine.</a:t>
            </a: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Majority of the urinary tract infections are caused by Escherichia Coli, Staphylococcus </a:t>
            </a:r>
            <a:r>
              <a:rPr lang="en-IN" sz="1600" dirty="0" err="1">
                <a:latin typeface="Times New Roman" pitchFamily="18" charset="0"/>
                <a:cs typeface="Times New Roman" pitchFamily="18" charset="0"/>
              </a:rPr>
              <a:t>faecalis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, Staph </a:t>
            </a:r>
            <a:r>
              <a:rPr lang="en-IN" sz="1600" dirty="0" err="1">
                <a:latin typeface="Times New Roman" pitchFamily="18" charset="0"/>
                <a:cs typeface="Times New Roman" pitchFamily="18" charset="0"/>
              </a:rPr>
              <a:t>aurens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, Proteus, 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Mirabilis etc., </a:t>
            </a:r>
          </a:p>
        </p:txBody>
      </p:sp>
      <p:sp>
        <p:nvSpPr>
          <p:cNvPr id="8" name="Flowchart: Process 7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URINARY TRACT ANTI-INFECTIVE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Classifications: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Chemical classification of synthetic antibacterial agents includes: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1600" b="1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) Quinolones: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      b) Second generation quinolones 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: eg, Gatifloxacin, Sparfloxacin, Enoxacin. 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(Fluorinated quinolones).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           Sparfloxacin  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         </a:t>
            </a: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Use: 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It is a newer fluoroquinolone, effective against Staphylococci, Streptococci and Chlamydia. 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      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7448" y="2524260"/>
            <a:ext cx="5203065" cy="2562896"/>
          </a:xfrm>
          <a:prstGeom prst="rect">
            <a:avLst/>
          </a:prstGeom>
        </p:spPr>
      </p:pic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12035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29-07-2020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A60243DA-EF30-4066-83D9-4BA114AFAD2E}"/>
              </a:ext>
            </a:extLst>
          </p:cNvPr>
          <p:cNvSpPr txBox="1">
            <a:spLocks/>
          </p:cNvSpPr>
          <p:nvPr/>
        </p:nvSpPr>
        <p:spPr>
          <a:xfrm>
            <a:off x="4691270" y="6487451"/>
            <a:ext cx="2876339" cy="315911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© R </a:t>
            </a:r>
            <a:r>
              <a:rPr lang="en-IN" dirty="0" err="1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R</a:t>
            </a:r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 INSTITUTIONS , BANGALORE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URINARY TRACT ANTI-INFECTIVE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Classifications: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Chemical classification of synthetic antibacterial agents includes: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Quinolones: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      ii) Nitrofurans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: eg, Nitrofurazone, Furazolidone, Nitrofurantoin,</a:t>
            </a: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Nitrofurans: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Nitrofurans are the first heterocyclic compound introduced in chemotherapy.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They are used for the treatment of various kinds of bacterial infections.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Nifurimox is used as an antiprotozoal agent used to treat trypanosomiasis and leishmaniasis.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(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trypanosomiasis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- is disease in vertebrates caused by parasitic protozoan trypanosomes of the genus trypanosoma)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(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leishmaniasis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- is disease in caused by the  protozoan leishmania parasites.)</a:t>
            </a: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Nirofurans are the derivatives of 5-Notro-2-furaldehyde. Antimicrobial activity is present only when the nitro group is 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in 5</a:t>
            </a:r>
            <a:r>
              <a:rPr lang="en-IN" sz="1600" baseline="30000" dirty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position.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Flowchart: Process 7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4691270" y="6487450"/>
            <a:ext cx="2876339" cy="3159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4028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URINARY TRACT ANTI-INFECTIVE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Classifications: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Chemical classification of synthetic antibacterial agents includes: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Quinolones: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      ii) Nitrofurans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: eg, Nitrofurazone, Furazolidone, Nitrofurantoin,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Eg : Nitrofurazone ( Furacin) : </a:t>
            </a: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904" y="2331076"/>
            <a:ext cx="6722772" cy="3976743"/>
          </a:xfrm>
          <a:prstGeom prst="rect">
            <a:avLst/>
          </a:prstGeom>
        </p:spPr>
      </p:pic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16598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URINARY TRACT ANTI-INFECTIVE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Classifications: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Chemical classification of synthetic antibacterial agents includes: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Quinolones: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      ii) Nitrofurans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: eg, Nitrofurazone, Furazolidone, Nitrofurantoin,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Eg :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Furazolidone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( Furoxone, Lomofen) :                                                                          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Nitrofurantoin</a:t>
            </a: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Use: 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It has a bactericidal activity against S.aureus, E. Coli                  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Use: 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It is effective against urinary tract pathogens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Salmonella.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890" y="2743200"/>
            <a:ext cx="3696238" cy="190607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715" y="2743200"/>
            <a:ext cx="3606085" cy="1738648"/>
          </a:xfrm>
          <a:prstGeom prst="rect">
            <a:avLst/>
          </a:prstGeom>
        </p:spPr>
      </p:pic>
      <p:sp>
        <p:nvSpPr>
          <p:cNvPr id="13" name="Flowchart: Process 12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91532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29-07-2020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A60243DA-EF30-4066-83D9-4BA114AFAD2E}"/>
              </a:ext>
            </a:extLst>
          </p:cNvPr>
          <p:cNvSpPr txBox="1">
            <a:spLocks/>
          </p:cNvSpPr>
          <p:nvPr/>
        </p:nvSpPr>
        <p:spPr>
          <a:xfrm>
            <a:off x="4691270" y="6487451"/>
            <a:ext cx="2876339" cy="315911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© R </a:t>
            </a:r>
            <a:r>
              <a:rPr lang="en-IN" dirty="0" err="1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R</a:t>
            </a:r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 INSTITUTIONS , BANGALORE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URINARY TRACT ANTI-INFECTIVE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Classifications: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Chemical classification of synthetic antibacterial agents includes: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Quinolones: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     iii)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Sulfonamides :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eg, Sulfadiazine.</a:t>
            </a:r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    </a:t>
            </a: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      ADR: 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Nausea, vomiting and anorexia.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      Use: 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It is used in the treatment of meningitis.</a:t>
            </a:r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4108" y="2434107"/>
            <a:ext cx="4325030" cy="242122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508" y="2586507"/>
            <a:ext cx="4325030" cy="2421228"/>
          </a:xfrm>
          <a:prstGeom prst="rect">
            <a:avLst/>
          </a:prstGeom>
        </p:spPr>
      </p:pic>
      <p:sp>
        <p:nvSpPr>
          <p:cNvPr id="13" name="Flowchart: Process 12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4691270" y="6487451"/>
            <a:ext cx="2876339" cy="3159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0878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URINARY TRACT ANTI-INFECTIVE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Classifications: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Chemical classification of synthetic antibacterial agents includes: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Quinolones: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     iii)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Sulfonamides :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eg,  Sulfacetamide :</a:t>
            </a:r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116" y="1738648"/>
            <a:ext cx="5920321" cy="4432891"/>
          </a:xfrm>
          <a:prstGeom prst="rect">
            <a:avLst/>
          </a:prstGeom>
        </p:spPr>
      </p:pic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08267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29-07-2020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A60243DA-EF30-4066-83D9-4BA114AFAD2E}"/>
              </a:ext>
            </a:extLst>
          </p:cNvPr>
          <p:cNvSpPr txBox="1">
            <a:spLocks/>
          </p:cNvSpPr>
          <p:nvPr/>
        </p:nvSpPr>
        <p:spPr>
          <a:xfrm>
            <a:off x="4691270" y="6487451"/>
            <a:ext cx="2876339" cy="315911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© R </a:t>
            </a:r>
            <a:r>
              <a:rPr lang="en-IN" dirty="0" err="1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R</a:t>
            </a:r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 INSTITUTIONS , BANGALORE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URINARY TRACT ANTI-INFECTIVE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Classifications: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Chemical classification of synthetic antibacterial agents includes: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Quinolones: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     iv) Methenamine and its salt: 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eg, Methenamine, Methenamine mandelate, Methenamine </a:t>
            </a:r>
            <a:r>
              <a:rPr lang="en-IN" sz="1600" dirty="0" err="1">
                <a:latin typeface="Times New Roman" pitchFamily="18" charset="0"/>
                <a:cs typeface="Times New Roman" pitchFamily="18" charset="0"/>
              </a:rPr>
              <a:t>hippurate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          Methenamine mandelate :</a:t>
            </a: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Use: 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It is used as urinary tract anti-infective agent.</a:t>
            </a:r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1989" y="2936383"/>
            <a:ext cx="4507606" cy="1841680"/>
          </a:xfrm>
          <a:prstGeom prst="rect">
            <a:avLst/>
          </a:prstGeom>
        </p:spPr>
      </p:pic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4691270" y="6487451"/>
            <a:ext cx="2876339" cy="3159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7575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29-07-2020</a:t>
            </a:r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206062"/>
            <a:ext cx="10515600" cy="47090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875763" y="787781"/>
            <a:ext cx="10811412" cy="5497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endParaRPr lang="en-IN" sz="1600" b="1" dirty="0"/>
          </a:p>
          <a:p>
            <a:endParaRPr lang="en-IN" sz="1600" b="1" dirty="0"/>
          </a:p>
          <a:p>
            <a:endParaRPr lang="en-IN" sz="1600" b="1" dirty="0"/>
          </a:p>
          <a:p>
            <a:r>
              <a:rPr lang="en-IN" sz="1600" b="1" dirty="0"/>
              <a:t> </a:t>
            </a:r>
            <a:r>
              <a:rPr lang="en-IN" sz="4800" b="1" dirty="0">
                <a:latin typeface="Times New Roman" panose="02020603050405020304" pitchFamily="18" charset="0"/>
                <a:cs typeface="Times New Roman" pitchFamily="18" charset="0"/>
              </a:rPr>
              <a:t>THANK YOU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lowchart: Process 7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6417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URINARY TRACT ANTI-INFECTIVE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           </a:t>
            </a:r>
          </a:p>
          <a:p>
            <a:pPr algn="l"/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     Signs and symptoms:</a:t>
            </a:r>
          </a:p>
          <a:p>
            <a:pPr algn="l"/>
            <a:endParaRPr lang="en-IN" sz="2000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Pain or burning when urinating,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Need to urinate more often than usual.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A feeling of urgency when you urinate.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Blood or pus in urine.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Fever.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strong smelling urine.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Pain during sexual intercourse.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en-IN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Flowchart: Process 7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5397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URINARY TRACT ANTI-INFECTIVE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   URINARY TRACT  ANTI-INFECTIVE AGENTS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Drugs which are used in the treatment of 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Urinary tract infection 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are known as UTAI agents.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Classifications: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Chemical classification of synthetic antibacterial agents includes: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IN" sz="1600" b="1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) Quinolones: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    a) First generation quinolones      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: eg, </a:t>
            </a:r>
            <a:r>
              <a:rPr lang="en-IN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Nalidixic acid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, Cinoxacin.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    b) Second generation quinolones 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: eg</a:t>
            </a:r>
            <a:r>
              <a:rPr lang="en-IN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Norfloxacin, Ciprofloxacin, Ofloxacin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, Levofloxacin, </a:t>
            </a:r>
            <a:r>
              <a:rPr lang="en-IN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Lomefloxacin,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Gatifloxacin, </a:t>
            </a:r>
            <a:r>
              <a:rPr lang="en-IN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Sparfloxacin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, Enoxacin.</a:t>
            </a: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ii) Nitrofurans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: eg, Nitrofurazone, </a:t>
            </a:r>
            <a:r>
              <a:rPr lang="en-IN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Furazolidone, Nitrofurantoin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iii)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Sulfonamides :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eg, Sulfadiazine, </a:t>
            </a:r>
            <a:r>
              <a:rPr lang="en-IN" sz="1600" dirty="0" err="1">
                <a:latin typeface="Times New Roman" pitchFamily="18" charset="0"/>
                <a:cs typeface="Times New Roman" pitchFamily="18" charset="0"/>
              </a:rPr>
              <a:t>Sulfaacetamide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, Trimethoprim.                   </a:t>
            </a: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iv) Methenamine and its salt: 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eg, </a:t>
            </a:r>
            <a:r>
              <a:rPr lang="en-IN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Methenamine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, Methenamine mandelate, Methenamine </a:t>
            </a:r>
            <a:r>
              <a:rPr lang="en-IN" sz="1600" dirty="0" err="1">
                <a:latin typeface="Times New Roman" pitchFamily="18" charset="0"/>
                <a:cs typeface="Times New Roman" pitchFamily="18" charset="0"/>
              </a:rPr>
              <a:t>hippurate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endParaRPr lang="en-IN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Flowchart: Process 7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2717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29-07-2020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A60243DA-EF30-4066-83D9-4BA114AFAD2E}"/>
              </a:ext>
            </a:extLst>
          </p:cNvPr>
          <p:cNvSpPr txBox="1">
            <a:spLocks/>
          </p:cNvSpPr>
          <p:nvPr/>
        </p:nvSpPr>
        <p:spPr>
          <a:xfrm>
            <a:off x="4691270" y="6487451"/>
            <a:ext cx="2876339" cy="315911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© R </a:t>
            </a:r>
            <a:r>
              <a:rPr lang="en-IN" dirty="0" err="1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R</a:t>
            </a:r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 INSTITUTIONS , BANGALORE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URINARY TRACT ANTI-INFECTIVE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   URINARY TRACT  ANTI-INFECTIVE AGENTS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Drugs which are used in the treatment of 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Urinary tract infection 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are known as UTAI agents.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Classifications: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Chemical classification of synthetic antibacterial agents includes: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IN" sz="1600" b="1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) Quinolones: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Quinolones are family of synthetic broad spectrum antibiotic with antibacterial activity, possessing a common 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N-1-alkylated-3-carboxy-4-one ring fused with another aromatic ring.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Quinolones binds to the bacterial enzymes DNA gyrase (topoisomerase II) and   topoisomerase IV and prevent supercoiling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of DNA ( required for normal transcription) thereby inhibiting DNA synthesis.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Quinolones have fluorine atom  attached to the central ring system, typically at the C-6 position or C-7 position.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Quinolones are used in the treatment of Urinary tract infection.               </a:t>
            </a:r>
          </a:p>
          <a:p>
            <a:endParaRPr lang="en-IN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234" y="3425780"/>
            <a:ext cx="3992451" cy="1532586"/>
          </a:xfrm>
          <a:prstGeom prst="rect">
            <a:avLst/>
          </a:prstGeom>
        </p:spPr>
      </p:pic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4691270" y="6487450"/>
            <a:ext cx="2876339" cy="3159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011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29-07-2020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A60243DA-EF30-4066-83D9-4BA114AFAD2E}"/>
              </a:ext>
            </a:extLst>
          </p:cNvPr>
          <p:cNvSpPr txBox="1">
            <a:spLocks/>
          </p:cNvSpPr>
          <p:nvPr/>
        </p:nvSpPr>
        <p:spPr>
          <a:xfrm>
            <a:off x="4691270" y="6487451"/>
            <a:ext cx="2876339" cy="315911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© R </a:t>
            </a:r>
            <a:r>
              <a:rPr lang="en-IN" dirty="0" err="1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R</a:t>
            </a:r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 INSTITUTIONS , BANGALORE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URINARY TRACT ANTI-INFECTIVE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 ( SAR)   Structural Activity Relationship of Quinolones.</a:t>
            </a: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The general structural requirements for Antibacterial activity are:</a:t>
            </a: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839" y="1553915"/>
            <a:ext cx="6426557" cy="3121116"/>
          </a:xfrm>
          <a:prstGeom prst="rect">
            <a:avLst/>
          </a:prstGeom>
        </p:spPr>
      </p:pic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4691269" y="6487451"/>
            <a:ext cx="2876339" cy="3159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45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URINARY TRACT ANTI-INFECTIVE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 ( SAR)   Structural Activity Relationship of Quinolones.</a:t>
            </a: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The general structural requirements for Antibacterial activity are:</a:t>
            </a: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1) 1,4-Dihydro-4-Oxo pyridine – 3-carboxylic acid  moiety is essential for antibacterial activity.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2) The pyridine system must be annulated with an aromatic ring.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3) Position -4 keto (=O) group is essential for antibacterial activity.</a:t>
            </a: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904" y="1553915"/>
            <a:ext cx="5203065" cy="2052169"/>
          </a:xfrm>
          <a:prstGeom prst="rect">
            <a:avLst/>
          </a:prstGeom>
        </p:spPr>
      </p:pic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9449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URINARY TRACT ANTI-INFECTIVE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 ( SAR)   Structural Activity Relationship of Quinolones.</a:t>
            </a: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The general structural requirements for Antibacterial activity are:</a:t>
            </a: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4) Replacement of nitrogen for carbon at position 2,5,6 &amp; 8 leads to  retention of antibacterial activity.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     at -2-( Cinnolines / Cinoxin),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           5-( 1,5-naphthyridine)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           6-( 1,6-naphthyridine)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           8-( 1,8-naphthyridine)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 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904" y="1553915"/>
            <a:ext cx="5203065" cy="2052169"/>
          </a:xfrm>
          <a:prstGeom prst="rect">
            <a:avLst/>
          </a:prstGeom>
        </p:spPr>
      </p:pic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5733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URINARY TRACT ANTI-INFECTIVE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 ( SAR)   Structural Activity Relationship of Quinolones.</a:t>
            </a: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The general structural requirements for Antibacterial activity are: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5) Substitution at position-2 reduces the activity. 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6) Reduction of 2,3 double bond eliminate activity.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7) Replacement of 3-Carboxylic acid function by acidic </a:t>
            </a:r>
            <a:r>
              <a:rPr lang="en-IN" sz="1600" dirty="0" err="1">
                <a:latin typeface="Times New Roman" pitchFamily="18" charset="0"/>
                <a:cs typeface="Times New Roman" pitchFamily="18" charset="0"/>
              </a:rPr>
              <a:t>gps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such as sulfonic acid, Acetic acid, </a:t>
            </a:r>
            <a:r>
              <a:rPr lang="en-IN" sz="1600" dirty="0" err="1">
                <a:latin typeface="Times New Roman" pitchFamily="18" charset="0"/>
                <a:cs typeface="Times New Roman" pitchFamily="18" charset="0"/>
              </a:rPr>
              <a:t>sulfonamide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and Phosphoric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   acid resulted in decrease in antibacterial activity.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904" y="1553915"/>
            <a:ext cx="5203065" cy="2052169"/>
          </a:xfrm>
          <a:prstGeom prst="rect">
            <a:avLst/>
          </a:prstGeom>
        </p:spPr>
      </p:pic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214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3904</TotalTime>
  <Words>1629</Words>
  <Application>Microsoft Office PowerPoint</Application>
  <PresentationFormat>Widescreen</PresentationFormat>
  <Paragraphs>394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Calibri</vt:lpstr>
      <vt:lpstr>Calibri Light</vt:lpstr>
      <vt:lpstr>Georgia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277</cp:revision>
  <dcterms:created xsi:type="dcterms:W3CDTF">2020-07-13T05:58:17Z</dcterms:created>
  <dcterms:modified xsi:type="dcterms:W3CDTF">2024-09-09T12:34:26Z</dcterms:modified>
</cp:coreProperties>
</file>