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63" r:id="rId2"/>
    <p:sldId id="262" r:id="rId3"/>
    <p:sldId id="270" r:id="rId4"/>
    <p:sldId id="271" r:id="rId5"/>
    <p:sldId id="272" r:id="rId6"/>
    <p:sldId id="282" r:id="rId7"/>
    <p:sldId id="273" r:id="rId8"/>
    <p:sldId id="274" r:id="rId9"/>
    <p:sldId id="275" r:id="rId10"/>
    <p:sldId id="276" r:id="rId11"/>
    <p:sldId id="277" r:id="rId12"/>
    <p:sldId id="278" r:id="rId13"/>
    <p:sldId id="280" r:id="rId14"/>
    <p:sldId id="279" r:id="rId15"/>
    <p:sldId id="281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5D36-9B88-4BC2-915C-54E4566DB10B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8901179" flipH="1" flipV="1">
            <a:off x="2089148" y="2731532"/>
            <a:ext cx="8216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7556-1A5C-48EA-831F-C808AC561DA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71B70-DB00-4527-89D9-C166D35B442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9E13-99D7-493F-B56F-99E169BC5CB7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B6AF-41FD-4077-A30F-B79DEABBF3EB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96EE8-3FBE-419B-8777-1744EA93D889}" type="datetime1">
              <a:rPr lang="en-IN" smtClean="0"/>
              <a:t>09-09-2024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BFD6-0733-4ED2-B6F4-143B2650869E}" type="datetime1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0219-74BB-4800-8AA0-D13D4082EF46}" type="datetime1">
              <a:rPr lang="en-IN" smtClean="0"/>
              <a:t>09-09-2024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8EEB-8943-4070-82B9-48F073792E87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1E6B-6F14-4CFA-ABE1-229FB030C158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456D-6B40-4E42-86AC-EACDFF2146DA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© R R INSTITUTIONS , BANGALORE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lowchart: Process 7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2166934" y="339778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MEDICINAL CHEMISTRY-III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5D32C6D-EED6-45D3-B2F4-4A294908127E}"/>
              </a:ext>
            </a:extLst>
          </p:cNvPr>
          <p:cNvSpPr txBox="1"/>
          <p:nvPr/>
        </p:nvSpPr>
        <p:spPr>
          <a:xfrm>
            <a:off x="2166934" y="2958286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-3" y="-12879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Eg., </a:t>
            </a:r>
            <a:r>
              <a:rPr lang="en-I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Pyrazinamide :</a:t>
            </a: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MOA: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Pyrazinamide is converted to Pyrazinoic acid but pyrazine amidase produced by susceptible organism.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The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pyrazinoic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acid lowers the pH of the surrounding M. tuberculosis, to such an extent that the organism is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    unable to grow.  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ADR: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Hepatotoxicity and jaundice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Dose: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75 kg/ twice daily.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It is used in combination with other antitubercular drugs.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202" y="1390918"/>
            <a:ext cx="3322749" cy="180304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654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801013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Classification :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II) Second line drugs 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These are less tolerated and have higher toxicity.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                                    eg: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Ethionamide, Para amino salicylic acid, Cycloserine, Capreomycin, Viomycin. etc.,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eg: </a:t>
            </a:r>
            <a:r>
              <a:rPr lang="en-I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Ethionamide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(Ethide, Mycotul) :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ADR: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Anorexia, excessive salivation and metallic taste.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Dose: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15-20 mg/kg/day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Use: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It is less potent and more toxic than INH, so its general use should  be avoided.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  It should be used only when the usual combination of streptomycin, PAS and INH are ineffective or cannot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  be tolerated.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2" y="2807594"/>
            <a:ext cx="3683358" cy="1661375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1269" y="6502395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44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801013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Classification :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II) Second line drugs 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These are less tolerated and have higher toxicity.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                                    eg: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Ethionamide, Para amino salicylic acid, Cycloserine, Capreomycin, Viomycin. etc.,</a:t>
            </a: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Synthesis of Ethionamide :</a:t>
            </a:r>
          </a:p>
          <a:p>
            <a:pPr algn="l"/>
            <a:endParaRPr lang="en-IN" sz="1800" u="sng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4" y="3309870"/>
            <a:ext cx="8564450" cy="2962141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468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801013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Classification :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II) Second line drugs 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These are less tolerated and have higher toxicity.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                                    eg: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Ethionamide, Para amino salicylic acid, Cycloserine, Capreomycin, Viomycin. etc.,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eg: </a:t>
            </a:r>
            <a:r>
              <a:rPr lang="en-I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Para amino salicylic acid :</a:t>
            </a:r>
          </a:p>
          <a:p>
            <a:pPr algn="l"/>
            <a:endParaRPr lang="en-IN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28" y="1983346"/>
            <a:ext cx="2807595" cy="14295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251" y="3631842"/>
            <a:ext cx="9633397" cy="2640169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9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801013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Classification :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Synthesis of Para amino salicylic acid :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(Method-I)</a:t>
            </a:r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l"/>
            <a:endParaRPr lang="en-IN" sz="1800" u="sng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(Method-II)</a:t>
            </a: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344" y="1648496"/>
            <a:ext cx="9350062" cy="19704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282" y="4324726"/>
            <a:ext cx="9350061" cy="2049339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698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801013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Classification :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II) Second line drugs 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These are less tolerated and have higher toxicity.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                                   eg: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Ethionamide, Para amino salicylic acid, Cycloserine, Capreomycin, Viomycin. etc.,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Cycloserine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ADR: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Headache, Dizziness and anxiety.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Dose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250 mg bid for 2 weeks.</a:t>
            </a: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Use: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It is useful in the therapy of tuberculosis resistant to other drugs. 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  It is always combined with other anti-tubercular drug.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04" y="2021983"/>
            <a:ext cx="7675809" cy="236971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1270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26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23-07-2020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b="1" dirty="0"/>
          </a:p>
          <a:p>
            <a:endParaRPr lang="en-IN" sz="1600" b="1" dirty="0"/>
          </a:p>
          <a:p>
            <a:endParaRPr lang="en-IN" sz="1600" b="1" dirty="0"/>
          </a:p>
          <a:p>
            <a:r>
              <a:rPr lang="en-IN" sz="1600" b="1" dirty="0"/>
              <a:t> </a:t>
            </a:r>
            <a:r>
              <a:rPr lang="en-IN" sz="4800" b="1" dirty="0">
                <a:latin typeface="Times New Roman" panose="02020603050405020304" pitchFamily="18" charset="0"/>
                <a:cs typeface="Times New Roman" pitchFamily="18" charset="0"/>
              </a:rPr>
              <a:t>THANK YOU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41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Tuberculosis (TB)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Tuberculosis is chronic infections disease caused by various strains of 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Mycobacterium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especially-</a:t>
            </a:r>
          </a:p>
          <a:p>
            <a:pPr algn="l"/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Mycobacterium  tuberculosis.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It is usually attacks the lungs, but can also affects CNS (meningitis), lymphatic system to the brain, bones, eyes and skin. Circulatory system 9military tuberculosis), genito urinary system.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Tuberculosis spread from person to person through air.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Symptoms of tuberculosis :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An unproductive Cough.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Feeling tired all the time.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Weight loss and gradually loss of function of Vital (imp) organs.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Loss of appetite ( a desire for food/drink).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Fever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Coughing up blood.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Night sweats, tachycardia, cyanosis, respiratory failure.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Antitubercular agents 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 agents which are used in the treatment of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tuberculosis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are called antitubercular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                                       agents.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Classification :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I) First line drugs     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IN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I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Synthetic antitubercular agents) -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have high level efficacy  and less toxicity.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IN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Isoniazid, Ethionamide, Ethambutol, Pyrazinamide,</a:t>
            </a:r>
          </a:p>
          <a:p>
            <a:pPr algn="l"/>
            <a:r>
              <a:rPr lang="en-IN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Para amino salicylic acid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. etc.,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II) Second line drugs : (Antitubercular antibiotics)-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These are less tolerated and have higher toxicity.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IN" sz="18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Rifampicin, Rifabutin, Cycloserine, streptomycin, Capreomycin sulphate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                                           Viomycin. etc.,</a:t>
            </a:r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857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IN" sz="1800" b="1" u="sng" dirty="0">
                <a:latin typeface="Times New Roman" pitchFamily="18" charset="0"/>
                <a:cs typeface="Times New Roman" pitchFamily="18" charset="0"/>
              </a:rPr>
              <a:t>Classification :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I) First line drugs     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: They have high level efficacy  and less toxicity.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Synthetic antitubercular agents: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Isoniazid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, Ethambutol, Rifampicin, streptomycin, Pyrazinamide. etc.,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eg: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Isoniazid (INH – Isonicotinic acid Hydrazide) (Isonex, Tubernex forte, Laniazid):</a:t>
            </a: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INH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is completely absorbed on oral administration.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It is metabolized in liver largely by acetylation and is excreted in urine.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59" y="3760631"/>
            <a:ext cx="4237150" cy="2547188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07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SAR of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Isoniazid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404" y="1553916"/>
            <a:ext cx="2279559" cy="1575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575" y="2009104"/>
            <a:ext cx="5190186" cy="3825025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408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SAR of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Isoniazid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The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N-1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nitrogen in hydrazine side chain should be unsubstituted.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The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N-2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nitrogen can be substituted with alkyl groups to get active compounds.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Replacement of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pyridine nucleus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with other aromatic ring such as benzene or 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piperidine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thiazole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ring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 diminished the antitubercular activity.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Isonicotinic acid 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hydrazines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are active but they are decomposed to INH in gastric acid pH medium,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132" y="1553917"/>
            <a:ext cx="3258355" cy="1781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008" y="1352281"/>
            <a:ext cx="3915178" cy="2189409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079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Mechanism of action</a:t>
            </a: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Basically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INH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prodrug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and is activated by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oxidation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Isonicotinaldehyde, Isonicotinic acid and</a:t>
            </a:r>
          </a:p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 Isonicotinamide.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 enzyme complex (catalase peroxidase) is responsible for oxidation. Which is found in bacilli present in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mycobacterium.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The reactive species generated attacks critical enzyme required for mycolic acid synthesis in mycobacterium.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mycolic acids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are important constituents of bacterial cell wall.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039" y="3232597"/>
            <a:ext cx="9028091" cy="2047741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1270" y="6481012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46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Synthesis of Isoniazid</a:t>
            </a:r>
          </a:p>
          <a:p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ADR: Peripheral neuritis and optic neuritis.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Dose: 5 mg/kg daily.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Use: It is used in the treatment of TB- Usually two/ three agents together or alone for prevention of TB.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06" y="1378038"/>
            <a:ext cx="8989455" cy="248562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827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-07-2020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ANTITUBERCULAR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Eg., </a:t>
            </a:r>
            <a:r>
              <a:rPr lang="en-I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Ethambutol Hydrochloride </a:t>
            </a: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ADR: It is not recommended for children's under 5 year of age. Retrobulbar neuritis with a reduction in visual acuity, constriction of visual field, central or peripheral scotoma and green-red colour blindness.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Dose: 15 mg/kg/day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Use: It is a tuberculostatic drug that is effective against tubercle bacilli resistant to Isoniazid or streptomycin.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2" y="1553916"/>
            <a:ext cx="6156103" cy="2348383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1269" y="6499273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53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1995</TotalTime>
  <Words>1019</Words>
  <Application>Microsoft Office PowerPoint</Application>
  <PresentationFormat>Widescreen</PresentationFormat>
  <Paragraphs>229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327</cp:revision>
  <dcterms:created xsi:type="dcterms:W3CDTF">2020-07-13T05:58:17Z</dcterms:created>
  <dcterms:modified xsi:type="dcterms:W3CDTF">2024-09-09T12:35:15Z</dcterms:modified>
</cp:coreProperties>
</file>