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71"/>
  </p:notesMasterIdLst>
  <p:sldIdLst>
    <p:sldId id="256" r:id="rId2"/>
    <p:sldId id="257" r:id="rId3"/>
    <p:sldId id="310" r:id="rId4"/>
    <p:sldId id="392" r:id="rId5"/>
    <p:sldId id="425" r:id="rId6"/>
    <p:sldId id="427" r:id="rId7"/>
    <p:sldId id="429" r:id="rId8"/>
    <p:sldId id="377" r:id="rId9"/>
    <p:sldId id="406" r:id="rId10"/>
    <p:sldId id="402" r:id="rId11"/>
    <p:sldId id="381" r:id="rId12"/>
    <p:sldId id="400" r:id="rId13"/>
    <p:sldId id="386" r:id="rId14"/>
    <p:sldId id="388" r:id="rId15"/>
    <p:sldId id="389" r:id="rId16"/>
    <p:sldId id="390" r:id="rId17"/>
    <p:sldId id="404" r:id="rId18"/>
    <p:sldId id="327" r:id="rId19"/>
    <p:sldId id="267" r:id="rId20"/>
    <p:sldId id="268" r:id="rId21"/>
    <p:sldId id="408" r:id="rId22"/>
    <p:sldId id="415" r:id="rId23"/>
    <p:sldId id="416" r:id="rId24"/>
    <p:sldId id="328" r:id="rId25"/>
    <p:sldId id="329" r:id="rId26"/>
    <p:sldId id="366" r:id="rId27"/>
    <p:sldId id="331" r:id="rId28"/>
    <p:sldId id="368" r:id="rId29"/>
    <p:sldId id="332" r:id="rId30"/>
    <p:sldId id="441" r:id="rId31"/>
    <p:sldId id="443" r:id="rId32"/>
    <p:sldId id="445" r:id="rId33"/>
    <p:sldId id="447" r:id="rId34"/>
    <p:sldId id="449" r:id="rId35"/>
    <p:sldId id="454" r:id="rId36"/>
    <p:sldId id="455" r:id="rId37"/>
    <p:sldId id="456" r:id="rId38"/>
    <p:sldId id="457" r:id="rId39"/>
    <p:sldId id="336" r:id="rId40"/>
    <p:sldId id="337" r:id="rId41"/>
    <p:sldId id="338" r:id="rId42"/>
    <p:sldId id="339" r:id="rId43"/>
    <p:sldId id="341" r:id="rId44"/>
    <p:sldId id="430" r:id="rId45"/>
    <p:sldId id="342" r:id="rId46"/>
    <p:sldId id="344" r:id="rId47"/>
    <p:sldId id="346" r:id="rId48"/>
    <p:sldId id="458" r:id="rId49"/>
    <p:sldId id="459" r:id="rId50"/>
    <p:sldId id="347" r:id="rId51"/>
    <p:sldId id="348" r:id="rId52"/>
    <p:sldId id="349" r:id="rId53"/>
    <p:sldId id="350" r:id="rId54"/>
    <p:sldId id="351" r:id="rId55"/>
    <p:sldId id="353" r:id="rId56"/>
    <p:sldId id="354" r:id="rId57"/>
    <p:sldId id="355" r:id="rId58"/>
    <p:sldId id="356" r:id="rId59"/>
    <p:sldId id="357" r:id="rId60"/>
    <p:sldId id="358" r:id="rId61"/>
    <p:sldId id="359" r:id="rId62"/>
    <p:sldId id="371" r:id="rId63"/>
    <p:sldId id="433" r:id="rId64"/>
    <p:sldId id="437" r:id="rId65"/>
    <p:sldId id="434" r:id="rId66"/>
    <p:sldId id="440" r:id="rId67"/>
    <p:sldId id="438" r:id="rId68"/>
    <p:sldId id="439" r:id="rId69"/>
    <p:sldId id="436" r:id="rId7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09" autoAdjust="0"/>
    <p:restoredTop sz="94660"/>
  </p:normalViewPr>
  <p:slideViewPr>
    <p:cSldViewPr>
      <p:cViewPr varScale="1">
        <p:scale>
          <a:sx n="70" d="100"/>
          <a:sy n="70" d="100"/>
        </p:scale>
        <p:origin x="708" y="7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150437-8314-4E2C-B67B-C0245F2CE440}" type="doc">
      <dgm:prSet loTypeId="urn:microsoft.com/office/officeart/2005/8/layout/vList2" loCatId="list" qsTypeId="urn:microsoft.com/office/officeart/2005/8/quickstyle/3d1" qsCatId="3D" csTypeId="urn:microsoft.com/office/officeart/2005/8/colors/accent1_2#1" csCatId="accent1" phldr="1"/>
      <dgm:spPr/>
      <dgm:t>
        <a:bodyPr/>
        <a:lstStyle/>
        <a:p>
          <a:endParaRPr lang="en-US"/>
        </a:p>
      </dgm:t>
    </dgm:pt>
    <dgm:pt modelId="{4F70F255-7818-44FC-A653-E5FBAF29E7E6}">
      <dgm:prSet custT="1"/>
      <dgm:spPr/>
      <dgm:t>
        <a:bodyPr/>
        <a:lstStyle/>
        <a:p>
          <a:pPr rtl="0"/>
          <a:r>
            <a:rPr lang="en-US" sz="1800" b="1" baseline="0" dirty="0" smtClean="0"/>
            <a:t>                                </a:t>
          </a:r>
          <a:r>
            <a:rPr lang="en-US" sz="2800" b="1" baseline="0" dirty="0" smtClean="0"/>
            <a:t>INTRODUCTION</a:t>
          </a:r>
          <a:endParaRPr lang="en-US" sz="1800" b="1" baseline="0" dirty="0"/>
        </a:p>
      </dgm:t>
    </dgm:pt>
    <dgm:pt modelId="{9B9A1DA5-BE9B-4F5F-B9ED-6DEFB4C7F86A}" type="parTrans" cxnId="{ADC3C7FE-1E62-4453-AF29-7E9B1EC9A4BC}">
      <dgm:prSet/>
      <dgm:spPr/>
      <dgm:t>
        <a:bodyPr/>
        <a:lstStyle/>
        <a:p>
          <a:endParaRPr lang="en-US"/>
        </a:p>
      </dgm:t>
    </dgm:pt>
    <dgm:pt modelId="{61D65922-F49F-43E3-9E5B-733EF0DE086E}" type="sibTrans" cxnId="{ADC3C7FE-1E62-4453-AF29-7E9B1EC9A4BC}">
      <dgm:prSet/>
      <dgm:spPr/>
      <dgm:t>
        <a:bodyPr/>
        <a:lstStyle/>
        <a:p>
          <a:endParaRPr lang="en-US"/>
        </a:p>
      </dgm:t>
    </dgm:pt>
    <dgm:pt modelId="{39F81D59-1BE9-4B44-A512-308A99282FB5}" type="pres">
      <dgm:prSet presAssocID="{54150437-8314-4E2C-B67B-C0245F2CE440}" presName="linear" presStyleCnt="0">
        <dgm:presLayoutVars>
          <dgm:animLvl val="lvl"/>
          <dgm:resizeHandles val="exact"/>
        </dgm:presLayoutVars>
      </dgm:prSet>
      <dgm:spPr/>
      <dgm:t>
        <a:bodyPr/>
        <a:lstStyle/>
        <a:p>
          <a:endParaRPr lang="en-US"/>
        </a:p>
      </dgm:t>
    </dgm:pt>
    <dgm:pt modelId="{B166897F-01BF-4115-93E9-56B439C0D6D3}" type="pres">
      <dgm:prSet presAssocID="{4F70F255-7818-44FC-A653-E5FBAF29E7E6}" presName="parentText" presStyleLbl="node1" presStyleIdx="0" presStyleCnt="1">
        <dgm:presLayoutVars>
          <dgm:chMax val="0"/>
          <dgm:bulletEnabled val="1"/>
        </dgm:presLayoutVars>
      </dgm:prSet>
      <dgm:spPr/>
      <dgm:t>
        <a:bodyPr/>
        <a:lstStyle/>
        <a:p>
          <a:endParaRPr lang="en-US"/>
        </a:p>
      </dgm:t>
    </dgm:pt>
  </dgm:ptLst>
  <dgm:cxnLst>
    <dgm:cxn modelId="{FC8E3AC7-B5C1-473B-BBF3-F315B919A61F}" type="presOf" srcId="{4F70F255-7818-44FC-A653-E5FBAF29E7E6}" destId="{B166897F-01BF-4115-93E9-56B439C0D6D3}" srcOrd="0" destOrd="0" presId="urn:microsoft.com/office/officeart/2005/8/layout/vList2"/>
    <dgm:cxn modelId="{EFDA2CD7-9CA2-44FE-84C6-C15902B489E2}" type="presOf" srcId="{54150437-8314-4E2C-B67B-C0245F2CE440}" destId="{39F81D59-1BE9-4B44-A512-308A99282FB5}" srcOrd="0" destOrd="0" presId="urn:microsoft.com/office/officeart/2005/8/layout/vList2"/>
    <dgm:cxn modelId="{ADC3C7FE-1E62-4453-AF29-7E9B1EC9A4BC}" srcId="{54150437-8314-4E2C-B67B-C0245F2CE440}" destId="{4F70F255-7818-44FC-A653-E5FBAF29E7E6}" srcOrd="0" destOrd="0" parTransId="{9B9A1DA5-BE9B-4F5F-B9ED-6DEFB4C7F86A}" sibTransId="{61D65922-F49F-43E3-9E5B-733EF0DE086E}"/>
    <dgm:cxn modelId="{3A0A6CA7-E5AA-4A5E-A505-44E6D526398C}" type="presParOf" srcId="{39F81D59-1BE9-4B44-A512-308A99282FB5}" destId="{B166897F-01BF-4115-93E9-56B439C0D6D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ED8F74A-9341-4E72-98D7-40FA3ECFA4CC}" type="doc">
      <dgm:prSet loTypeId="urn:microsoft.com/office/officeart/2005/8/layout/vList2" loCatId="list" qsTypeId="urn:microsoft.com/office/officeart/2005/8/quickstyle/3d1" qsCatId="3D" csTypeId="urn:microsoft.com/office/officeart/2005/8/colors/colorful4" csCatId="colorful" phldr="1"/>
      <dgm:spPr/>
      <dgm:t>
        <a:bodyPr/>
        <a:lstStyle/>
        <a:p>
          <a:endParaRPr lang="en-US"/>
        </a:p>
      </dgm:t>
    </dgm:pt>
    <dgm:pt modelId="{173382BF-3D8A-4D47-B2D7-F9B80DCF7028}">
      <dgm:prSet/>
      <dgm:spPr/>
      <dgm:t>
        <a:bodyPr/>
        <a:lstStyle/>
        <a:p>
          <a:pPr rtl="0"/>
          <a:r>
            <a:rPr lang="en-US" b="1" baseline="0" dirty="0" smtClean="0"/>
            <a:t>    RELAXATION PHENOMENON</a:t>
          </a:r>
          <a:endParaRPr lang="en-US" b="1" baseline="0" dirty="0"/>
        </a:p>
      </dgm:t>
    </dgm:pt>
    <dgm:pt modelId="{77B600EF-D31E-48FE-BECE-F31900EA7192}" type="parTrans" cxnId="{F3DFA3A0-12BA-4C2C-A2A0-F6CF81D8A27E}">
      <dgm:prSet/>
      <dgm:spPr/>
      <dgm:t>
        <a:bodyPr/>
        <a:lstStyle/>
        <a:p>
          <a:endParaRPr lang="en-US"/>
        </a:p>
      </dgm:t>
    </dgm:pt>
    <dgm:pt modelId="{C016598D-4728-4F4D-B849-B24022D4CDB1}" type="sibTrans" cxnId="{F3DFA3A0-12BA-4C2C-A2A0-F6CF81D8A27E}">
      <dgm:prSet/>
      <dgm:spPr/>
      <dgm:t>
        <a:bodyPr/>
        <a:lstStyle/>
        <a:p>
          <a:endParaRPr lang="en-US"/>
        </a:p>
      </dgm:t>
    </dgm:pt>
    <dgm:pt modelId="{15960389-5A8C-4FCA-85B0-41B5B09DFA14}" type="pres">
      <dgm:prSet presAssocID="{7ED8F74A-9341-4E72-98D7-40FA3ECFA4CC}" presName="linear" presStyleCnt="0">
        <dgm:presLayoutVars>
          <dgm:animLvl val="lvl"/>
          <dgm:resizeHandles val="exact"/>
        </dgm:presLayoutVars>
      </dgm:prSet>
      <dgm:spPr/>
      <dgm:t>
        <a:bodyPr/>
        <a:lstStyle/>
        <a:p>
          <a:endParaRPr lang="en-US"/>
        </a:p>
      </dgm:t>
    </dgm:pt>
    <dgm:pt modelId="{D9331CCE-9C81-4344-BF5D-C205EB26192A}" type="pres">
      <dgm:prSet presAssocID="{173382BF-3D8A-4D47-B2D7-F9B80DCF7028}" presName="parentText" presStyleLbl="node1" presStyleIdx="0" presStyleCnt="1">
        <dgm:presLayoutVars>
          <dgm:chMax val="0"/>
          <dgm:bulletEnabled val="1"/>
        </dgm:presLayoutVars>
      </dgm:prSet>
      <dgm:spPr/>
      <dgm:t>
        <a:bodyPr/>
        <a:lstStyle/>
        <a:p>
          <a:endParaRPr lang="en-US"/>
        </a:p>
      </dgm:t>
    </dgm:pt>
  </dgm:ptLst>
  <dgm:cxnLst>
    <dgm:cxn modelId="{618DFF94-5D9B-43D5-A3DB-DBB780510C7F}" type="presOf" srcId="{173382BF-3D8A-4D47-B2D7-F9B80DCF7028}" destId="{D9331CCE-9C81-4344-BF5D-C205EB26192A}" srcOrd="0" destOrd="0" presId="urn:microsoft.com/office/officeart/2005/8/layout/vList2"/>
    <dgm:cxn modelId="{F3DFA3A0-12BA-4C2C-A2A0-F6CF81D8A27E}" srcId="{7ED8F74A-9341-4E72-98D7-40FA3ECFA4CC}" destId="{173382BF-3D8A-4D47-B2D7-F9B80DCF7028}" srcOrd="0" destOrd="0" parTransId="{77B600EF-D31E-48FE-BECE-F31900EA7192}" sibTransId="{C016598D-4728-4F4D-B849-B24022D4CDB1}"/>
    <dgm:cxn modelId="{82401CD7-BBCB-4E42-BDC5-00CC7C57ACB8}" type="presOf" srcId="{7ED8F74A-9341-4E72-98D7-40FA3ECFA4CC}" destId="{15960389-5A8C-4FCA-85B0-41B5B09DFA14}" srcOrd="0" destOrd="0" presId="urn:microsoft.com/office/officeart/2005/8/layout/vList2"/>
    <dgm:cxn modelId="{F89D6509-BD36-4744-8383-E6E75C88FFAB}" type="presParOf" srcId="{15960389-5A8C-4FCA-85B0-41B5B09DFA14}" destId="{D9331CCE-9C81-4344-BF5D-C205EB26192A}"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2FE62C6-07F6-4F3A-977B-1554DE512FB8}" type="doc">
      <dgm:prSet loTypeId="urn:microsoft.com/office/officeart/2005/8/layout/vList2" loCatId="list" qsTypeId="urn:microsoft.com/office/officeart/2005/8/quickstyle/3d1" qsCatId="3D" csTypeId="urn:microsoft.com/office/officeart/2005/8/colors/accent2_2" csCatId="accent2" phldr="1"/>
      <dgm:spPr/>
      <dgm:t>
        <a:bodyPr/>
        <a:lstStyle/>
        <a:p>
          <a:endParaRPr lang="en-US"/>
        </a:p>
      </dgm:t>
    </dgm:pt>
    <dgm:pt modelId="{FE7180DF-7ADE-46DD-9AD8-33A270D59676}">
      <dgm:prSet custT="1"/>
      <dgm:spPr/>
      <dgm:t>
        <a:bodyPr/>
        <a:lstStyle/>
        <a:p>
          <a:pPr rtl="0"/>
          <a:r>
            <a:rPr lang="en-US" sz="4000" b="1" baseline="0" dirty="0" smtClean="0"/>
            <a:t>CHEMICAL SHIFTS IN </a:t>
          </a:r>
          <a:r>
            <a:rPr lang="en-US" sz="4000" b="1" baseline="30000" dirty="0" smtClean="0"/>
            <a:t>13</a:t>
          </a:r>
          <a:r>
            <a:rPr lang="en-US" sz="4000" b="1" baseline="0" dirty="0" smtClean="0"/>
            <a:t>C NMR</a:t>
          </a:r>
          <a:endParaRPr lang="en-US" sz="4000" b="1" baseline="0" dirty="0"/>
        </a:p>
      </dgm:t>
    </dgm:pt>
    <dgm:pt modelId="{475700E7-BE84-46F4-8926-304CADB6FB73}" type="parTrans" cxnId="{D9798AD1-DA23-477B-B010-922C3A2249DB}">
      <dgm:prSet/>
      <dgm:spPr/>
      <dgm:t>
        <a:bodyPr/>
        <a:lstStyle/>
        <a:p>
          <a:endParaRPr lang="en-US"/>
        </a:p>
      </dgm:t>
    </dgm:pt>
    <dgm:pt modelId="{3075B6F4-6A58-4CEE-9119-993E81861D41}" type="sibTrans" cxnId="{D9798AD1-DA23-477B-B010-922C3A2249DB}">
      <dgm:prSet/>
      <dgm:spPr/>
      <dgm:t>
        <a:bodyPr/>
        <a:lstStyle/>
        <a:p>
          <a:endParaRPr lang="en-US"/>
        </a:p>
      </dgm:t>
    </dgm:pt>
    <dgm:pt modelId="{31DB71BE-EE18-4259-B021-A49EF165997B}" type="pres">
      <dgm:prSet presAssocID="{82FE62C6-07F6-4F3A-977B-1554DE512FB8}" presName="linear" presStyleCnt="0">
        <dgm:presLayoutVars>
          <dgm:animLvl val="lvl"/>
          <dgm:resizeHandles val="exact"/>
        </dgm:presLayoutVars>
      </dgm:prSet>
      <dgm:spPr/>
      <dgm:t>
        <a:bodyPr/>
        <a:lstStyle/>
        <a:p>
          <a:endParaRPr lang="en-US"/>
        </a:p>
      </dgm:t>
    </dgm:pt>
    <dgm:pt modelId="{FC81E1D7-172F-43EE-B2F2-3FD74DAC6F1B}" type="pres">
      <dgm:prSet presAssocID="{FE7180DF-7ADE-46DD-9AD8-33A270D59676}" presName="parentText" presStyleLbl="node1" presStyleIdx="0" presStyleCnt="1">
        <dgm:presLayoutVars>
          <dgm:chMax val="0"/>
          <dgm:bulletEnabled val="1"/>
        </dgm:presLayoutVars>
      </dgm:prSet>
      <dgm:spPr/>
      <dgm:t>
        <a:bodyPr/>
        <a:lstStyle/>
        <a:p>
          <a:endParaRPr lang="en-US"/>
        </a:p>
      </dgm:t>
    </dgm:pt>
  </dgm:ptLst>
  <dgm:cxnLst>
    <dgm:cxn modelId="{A01C78C2-13B5-479B-9F42-F7A9857F8983}" type="presOf" srcId="{82FE62C6-07F6-4F3A-977B-1554DE512FB8}" destId="{31DB71BE-EE18-4259-B021-A49EF165997B}" srcOrd="0" destOrd="0" presId="urn:microsoft.com/office/officeart/2005/8/layout/vList2"/>
    <dgm:cxn modelId="{D9798AD1-DA23-477B-B010-922C3A2249DB}" srcId="{82FE62C6-07F6-4F3A-977B-1554DE512FB8}" destId="{FE7180DF-7ADE-46DD-9AD8-33A270D59676}" srcOrd="0" destOrd="0" parTransId="{475700E7-BE84-46F4-8926-304CADB6FB73}" sibTransId="{3075B6F4-6A58-4CEE-9119-993E81861D41}"/>
    <dgm:cxn modelId="{79B189A9-FF1D-4CF7-B834-E8716EEF1DAD}" type="presOf" srcId="{FE7180DF-7ADE-46DD-9AD8-33A270D59676}" destId="{FC81E1D7-172F-43EE-B2F2-3FD74DAC6F1B}" srcOrd="0" destOrd="0" presId="urn:microsoft.com/office/officeart/2005/8/layout/vList2"/>
    <dgm:cxn modelId="{A533C94C-E52A-4B21-8D81-167E81F7A004}" type="presParOf" srcId="{31DB71BE-EE18-4259-B021-A49EF165997B}" destId="{FC81E1D7-172F-43EE-B2F2-3FD74DAC6F1B}"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2C919F2-AF23-4508-86E3-A609E4E0FF28}" type="doc">
      <dgm:prSet loTypeId="urn:microsoft.com/office/officeart/2005/8/layout/vList2" loCatId="list" qsTypeId="urn:microsoft.com/office/officeart/2005/8/quickstyle/3d1" qsCatId="3D" csTypeId="urn:microsoft.com/office/officeart/2005/8/colors/colorful5" csCatId="colorful" phldr="1"/>
      <dgm:spPr/>
      <dgm:t>
        <a:bodyPr/>
        <a:lstStyle/>
        <a:p>
          <a:endParaRPr lang="en-US"/>
        </a:p>
      </dgm:t>
    </dgm:pt>
    <dgm:pt modelId="{09419461-BCC4-4B60-98CA-3F57714148D2}">
      <dgm:prSet/>
      <dgm:spPr/>
      <dgm:t>
        <a:bodyPr/>
        <a:lstStyle/>
        <a:p>
          <a:pPr rtl="0"/>
          <a:r>
            <a:rPr lang="en-US" b="1" baseline="0" dirty="0" smtClean="0"/>
            <a:t>  PROPERTIES</a:t>
          </a:r>
          <a:endParaRPr lang="en-US" b="1" baseline="0" dirty="0"/>
        </a:p>
      </dgm:t>
    </dgm:pt>
    <dgm:pt modelId="{62A32DE3-7861-4217-8222-3868CCB1C0D1}" type="parTrans" cxnId="{3257AEA0-A4EF-4968-8EA0-DB25302A96C7}">
      <dgm:prSet/>
      <dgm:spPr/>
      <dgm:t>
        <a:bodyPr/>
        <a:lstStyle/>
        <a:p>
          <a:endParaRPr lang="en-US"/>
        </a:p>
      </dgm:t>
    </dgm:pt>
    <dgm:pt modelId="{88A2B850-88F6-4DBE-86E8-79404F365960}" type="sibTrans" cxnId="{3257AEA0-A4EF-4968-8EA0-DB25302A96C7}">
      <dgm:prSet/>
      <dgm:spPr/>
      <dgm:t>
        <a:bodyPr/>
        <a:lstStyle/>
        <a:p>
          <a:endParaRPr lang="en-US"/>
        </a:p>
      </dgm:t>
    </dgm:pt>
    <dgm:pt modelId="{5D07ED9F-D24A-4ADD-A151-9D88C65FC7E8}" type="pres">
      <dgm:prSet presAssocID="{52C919F2-AF23-4508-86E3-A609E4E0FF28}" presName="linear" presStyleCnt="0">
        <dgm:presLayoutVars>
          <dgm:animLvl val="lvl"/>
          <dgm:resizeHandles val="exact"/>
        </dgm:presLayoutVars>
      </dgm:prSet>
      <dgm:spPr/>
      <dgm:t>
        <a:bodyPr/>
        <a:lstStyle/>
        <a:p>
          <a:endParaRPr lang="en-US"/>
        </a:p>
      </dgm:t>
    </dgm:pt>
    <dgm:pt modelId="{A28596F0-CECE-4225-B515-7634D2981C6D}" type="pres">
      <dgm:prSet presAssocID="{09419461-BCC4-4B60-98CA-3F57714148D2}" presName="parentText" presStyleLbl="node1" presStyleIdx="0" presStyleCnt="1">
        <dgm:presLayoutVars>
          <dgm:chMax val="0"/>
          <dgm:bulletEnabled val="1"/>
        </dgm:presLayoutVars>
      </dgm:prSet>
      <dgm:spPr/>
      <dgm:t>
        <a:bodyPr/>
        <a:lstStyle/>
        <a:p>
          <a:endParaRPr lang="en-US"/>
        </a:p>
      </dgm:t>
    </dgm:pt>
  </dgm:ptLst>
  <dgm:cxnLst>
    <dgm:cxn modelId="{3257AEA0-A4EF-4968-8EA0-DB25302A96C7}" srcId="{52C919F2-AF23-4508-86E3-A609E4E0FF28}" destId="{09419461-BCC4-4B60-98CA-3F57714148D2}" srcOrd="0" destOrd="0" parTransId="{62A32DE3-7861-4217-8222-3868CCB1C0D1}" sibTransId="{88A2B850-88F6-4DBE-86E8-79404F365960}"/>
    <dgm:cxn modelId="{6121C3AC-95DB-4D1B-86DA-513DE8503B83}" type="presOf" srcId="{52C919F2-AF23-4508-86E3-A609E4E0FF28}" destId="{5D07ED9F-D24A-4ADD-A151-9D88C65FC7E8}" srcOrd="0" destOrd="0" presId="urn:microsoft.com/office/officeart/2005/8/layout/vList2"/>
    <dgm:cxn modelId="{8148FE57-9E47-4E7B-8D1C-FD502B579287}" type="presOf" srcId="{09419461-BCC4-4B60-98CA-3F57714148D2}" destId="{A28596F0-CECE-4225-B515-7634D2981C6D}" srcOrd="0" destOrd="0" presId="urn:microsoft.com/office/officeart/2005/8/layout/vList2"/>
    <dgm:cxn modelId="{EE8EB433-0941-4A81-B1CC-16FFAAC4D5CA}" type="presParOf" srcId="{5D07ED9F-D24A-4ADD-A151-9D88C65FC7E8}" destId="{A28596F0-CECE-4225-B515-7634D2981C6D}"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1D39AAE-3AB8-4F25-A1F1-60F2F9AAFCCA}" type="doc">
      <dgm:prSet loTypeId="urn:microsoft.com/office/officeart/2005/8/layout/vList2" loCatId="list" qsTypeId="urn:microsoft.com/office/officeart/2005/8/quickstyle/3d1" qsCatId="3D" csTypeId="urn:microsoft.com/office/officeart/2005/8/colors/accent1_2#2" csCatId="accent1" phldr="1"/>
      <dgm:spPr/>
      <dgm:t>
        <a:bodyPr/>
        <a:lstStyle/>
        <a:p>
          <a:endParaRPr lang="en-US"/>
        </a:p>
      </dgm:t>
    </dgm:pt>
    <dgm:pt modelId="{D48920E9-8E8D-4984-B5CC-E24DBF1AF797}">
      <dgm:prSet/>
      <dgm:spPr/>
      <dgm:t>
        <a:bodyPr/>
        <a:lstStyle/>
        <a:p>
          <a:pPr rtl="0"/>
          <a:r>
            <a:rPr lang="en-US" b="1" baseline="0" dirty="0" smtClean="0"/>
            <a:t>DIFFICULTIES ENCOUNTERED IN </a:t>
          </a:r>
          <a:r>
            <a:rPr lang="en-US" b="1" baseline="30000" dirty="0" smtClean="0"/>
            <a:t>13</a:t>
          </a:r>
          <a:r>
            <a:rPr lang="en-US" b="1" baseline="0" dirty="0" smtClean="0"/>
            <a:t>C NMR</a:t>
          </a:r>
          <a:endParaRPr lang="en-US" b="1" baseline="0" dirty="0"/>
        </a:p>
      </dgm:t>
    </dgm:pt>
    <dgm:pt modelId="{017B5320-748C-4E0A-82C6-AABB34A0AD56}" type="parTrans" cxnId="{1AA11E74-A1E0-4EEC-B2D5-BE4C228AF8CE}">
      <dgm:prSet/>
      <dgm:spPr/>
      <dgm:t>
        <a:bodyPr/>
        <a:lstStyle/>
        <a:p>
          <a:endParaRPr lang="en-US"/>
        </a:p>
      </dgm:t>
    </dgm:pt>
    <dgm:pt modelId="{9060F4B3-F323-4DC7-BE3D-B4347E2D9123}" type="sibTrans" cxnId="{1AA11E74-A1E0-4EEC-B2D5-BE4C228AF8CE}">
      <dgm:prSet/>
      <dgm:spPr/>
      <dgm:t>
        <a:bodyPr/>
        <a:lstStyle/>
        <a:p>
          <a:endParaRPr lang="en-US"/>
        </a:p>
      </dgm:t>
    </dgm:pt>
    <dgm:pt modelId="{8EF1C219-2ACA-4108-AD8D-9B878F5E9589}" type="pres">
      <dgm:prSet presAssocID="{01D39AAE-3AB8-4F25-A1F1-60F2F9AAFCCA}" presName="linear" presStyleCnt="0">
        <dgm:presLayoutVars>
          <dgm:animLvl val="lvl"/>
          <dgm:resizeHandles val="exact"/>
        </dgm:presLayoutVars>
      </dgm:prSet>
      <dgm:spPr/>
      <dgm:t>
        <a:bodyPr/>
        <a:lstStyle/>
        <a:p>
          <a:endParaRPr lang="en-US"/>
        </a:p>
      </dgm:t>
    </dgm:pt>
    <dgm:pt modelId="{008126C6-ABD5-4637-BCB0-A2307E44A87A}" type="pres">
      <dgm:prSet presAssocID="{D48920E9-8E8D-4984-B5CC-E24DBF1AF797}" presName="parentText" presStyleLbl="node1" presStyleIdx="0" presStyleCnt="1" custLinFactNeighborX="962" custLinFactNeighborY="-4952">
        <dgm:presLayoutVars>
          <dgm:chMax val="0"/>
          <dgm:bulletEnabled val="1"/>
        </dgm:presLayoutVars>
      </dgm:prSet>
      <dgm:spPr/>
      <dgm:t>
        <a:bodyPr/>
        <a:lstStyle/>
        <a:p>
          <a:endParaRPr lang="en-US"/>
        </a:p>
      </dgm:t>
    </dgm:pt>
  </dgm:ptLst>
  <dgm:cxnLst>
    <dgm:cxn modelId="{81504446-A352-4FED-9E58-51EC788E0FA9}" type="presOf" srcId="{01D39AAE-3AB8-4F25-A1F1-60F2F9AAFCCA}" destId="{8EF1C219-2ACA-4108-AD8D-9B878F5E9589}" srcOrd="0" destOrd="0" presId="urn:microsoft.com/office/officeart/2005/8/layout/vList2"/>
    <dgm:cxn modelId="{1AA11E74-A1E0-4EEC-B2D5-BE4C228AF8CE}" srcId="{01D39AAE-3AB8-4F25-A1F1-60F2F9AAFCCA}" destId="{D48920E9-8E8D-4984-B5CC-E24DBF1AF797}" srcOrd="0" destOrd="0" parTransId="{017B5320-748C-4E0A-82C6-AABB34A0AD56}" sibTransId="{9060F4B3-F323-4DC7-BE3D-B4347E2D9123}"/>
    <dgm:cxn modelId="{69084552-4AE6-4A74-8D62-5A1D4AF5D807}" type="presOf" srcId="{D48920E9-8E8D-4984-B5CC-E24DBF1AF797}" destId="{008126C6-ABD5-4637-BCB0-A2307E44A87A}" srcOrd="0" destOrd="0" presId="urn:microsoft.com/office/officeart/2005/8/layout/vList2"/>
    <dgm:cxn modelId="{4CBB585F-5B81-4297-B787-6F1211A67C16}" type="presParOf" srcId="{8EF1C219-2ACA-4108-AD8D-9B878F5E9589}" destId="{008126C6-ABD5-4637-BCB0-A2307E44A87A}"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9FEA0D0-B1ED-4392-8271-F6B79BEAF786}" type="doc">
      <dgm:prSet loTypeId="urn:microsoft.com/office/officeart/2005/8/layout/vList2" loCatId="list" qsTypeId="urn:microsoft.com/office/officeart/2005/8/quickstyle/3d1" qsCatId="3D" csTypeId="urn:microsoft.com/office/officeart/2005/8/colors/accent3_5" csCatId="accent3" phldr="1"/>
      <dgm:spPr/>
      <dgm:t>
        <a:bodyPr/>
        <a:lstStyle/>
        <a:p>
          <a:endParaRPr lang="en-US"/>
        </a:p>
      </dgm:t>
    </dgm:pt>
    <dgm:pt modelId="{0DCE0555-05D3-4B55-9526-C59699A831EA}">
      <dgm:prSet custT="1"/>
      <dgm:spPr/>
      <dgm:t>
        <a:bodyPr/>
        <a:lstStyle/>
        <a:p>
          <a:pPr rtl="0"/>
          <a:r>
            <a:rPr lang="en-US" sz="2800" b="1" baseline="30000" dirty="0" smtClean="0"/>
            <a:t>                               13</a:t>
          </a:r>
          <a:r>
            <a:rPr lang="en-US" sz="2800" b="1" baseline="0" dirty="0" smtClean="0"/>
            <a:t>C-</a:t>
          </a:r>
          <a:r>
            <a:rPr lang="en-US" sz="2800" b="1" baseline="30000" dirty="0" smtClean="0"/>
            <a:t> 13</a:t>
          </a:r>
          <a:r>
            <a:rPr lang="en-US" sz="2800" b="1" baseline="0" dirty="0" smtClean="0"/>
            <a:t>C COUPLING</a:t>
          </a:r>
          <a:endParaRPr lang="en-US" sz="2800" b="1" baseline="0" dirty="0"/>
        </a:p>
      </dgm:t>
    </dgm:pt>
    <dgm:pt modelId="{F238C7CB-A515-4F4D-9721-56F32B6DF1E4}" type="parTrans" cxnId="{DADA2810-A76F-48E5-B662-D090BD1887CF}">
      <dgm:prSet/>
      <dgm:spPr/>
      <dgm:t>
        <a:bodyPr/>
        <a:lstStyle/>
        <a:p>
          <a:endParaRPr lang="en-US"/>
        </a:p>
      </dgm:t>
    </dgm:pt>
    <dgm:pt modelId="{BFA5928E-DEAD-4E64-B335-347882CAB5EE}" type="sibTrans" cxnId="{DADA2810-A76F-48E5-B662-D090BD1887CF}">
      <dgm:prSet/>
      <dgm:spPr/>
      <dgm:t>
        <a:bodyPr/>
        <a:lstStyle/>
        <a:p>
          <a:endParaRPr lang="en-US"/>
        </a:p>
      </dgm:t>
    </dgm:pt>
    <dgm:pt modelId="{E0588EBC-169D-4F44-A43C-689404D5AB1E}" type="pres">
      <dgm:prSet presAssocID="{99FEA0D0-B1ED-4392-8271-F6B79BEAF786}" presName="linear" presStyleCnt="0">
        <dgm:presLayoutVars>
          <dgm:animLvl val="lvl"/>
          <dgm:resizeHandles val="exact"/>
        </dgm:presLayoutVars>
      </dgm:prSet>
      <dgm:spPr/>
      <dgm:t>
        <a:bodyPr/>
        <a:lstStyle/>
        <a:p>
          <a:endParaRPr lang="en-US"/>
        </a:p>
      </dgm:t>
    </dgm:pt>
    <dgm:pt modelId="{89B10D96-C660-4D76-8CDC-161452942752}" type="pres">
      <dgm:prSet presAssocID="{0DCE0555-05D3-4B55-9526-C59699A831EA}" presName="parentText" presStyleLbl="node1" presStyleIdx="0" presStyleCnt="1">
        <dgm:presLayoutVars>
          <dgm:chMax val="0"/>
          <dgm:bulletEnabled val="1"/>
        </dgm:presLayoutVars>
      </dgm:prSet>
      <dgm:spPr/>
      <dgm:t>
        <a:bodyPr/>
        <a:lstStyle/>
        <a:p>
          <a:endParaRPr lang="en-US"/>
        </a:p>
      </dgm:t>
    </dgm:pt>
  </dgm:ptLst>
  <dgm:cxnLst>
    <dgm:cxn modelId="{DADA2810-A76F-48E5-B662-D090BD1887CF}" srcId="{99FEA0D0-B1ED-4392-8271-F6B79BEAF786}" destId="{0DCE0555-05D3-4B55-9526-C59699A831EA}" srcOrd="0" destOrd="0" parTransId="{F238C7CB-A515-4F4D-9721-56F32B6DF1E4}" sibTransId="{BFA5928E-DEAD-4E64-B335-347882CAB5EE}"/>
    <dgm:cxn modelId="{0A4B199D-799B-4AD2-9DE4-9D2AA1EB4F5F}" type="presOf" srcId="{0DCE0555-05D3-4B55-9526-C59699A831EA}" destId="{89B10D96-C660-4D76-8CDC-161452942752}" srcOrd="0" destOrd="0" presId="urn:microsoft.com/office/officeart/2005/8/layout/vList2"/>
    <dgm:cxn modelId="{FF857094-C5F5-4FD3-A04F-8BE38ECF5D0E}" type="presOf" srcId="{99FEA0D0-B1ED-4392-8271-F6B79BEAF786}" destId="{E0588EBC-169D-4F44-A43C-689404D5AB1E}" srcOrd="0" destOrd="0" presId="urn:microsoft.com/office/officeart/2005/8/layout/vList2"/>
    <dgm:cxn modelId="{546CC364-A671-42C7-9CF1-B64A1BB45CF0}" type="presParOf" srcId="{E0588EBC-169D-4F44-A43C-689404D5AB1E}" destId="{89B10D96-C660-4D76-8CDC-161452942752}"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3A41FA4-06EE-4788-A42C-57EABC5AF681}" type="doc">
      <dgm:prSet loTypeId="urn:microsoft.com/office/officeart/2005/8/layout/vList2" loCatId="list" qsTypeId="urn:microsoft.com/office/officeart/2005/8/quickstyle/simple3" qsCatId="simple" csTypeId="urn:microsoft.com/office/officeart/2005/8/colors/colorful5" csCatId="colorful" phldr="1"/>
      <dgm:spPr/>
      <dgm:t>
        <a:bodyPr/>
        <a:lstStyle/>
        <a:p>
          <a:endParaRPr lang="en-US"/>
        </a:p>
      </dgm:t>
    </dgm:pt>
    <dgm:pt modelId="{FAB7B1A3-6B83-42F1-9459-BF359AC279AB}">
      <dgm:prSet custT="1"/>
      <dgm:spPr/>
      <dgm:t>
        <a:bodyPr/>
        <a:lstStyle/>
        <a:p>
          <a:pPr rtl="0"/>
          <a:r>
            <a:rPr lang="en-US" sz="2400" b="1" baseline="0" dirty="0" smtClean="0"/>
            <a:t>                  PROTON COUPLED </a:t>
          </a:r>
          <a:r>
            <a:rPr lang="en-US" sz="2400" b="1" baseline="30000" dirty="0" smtClean="0"/>
            <a:t>13</a:t>
          </a:r>
          <a:r>
            <a:rPr lang="en-US" sz="2400" b="1" baseline="0" dirty="0" smtClean="0"/>
            <a:t>C SPECTRA</a:t>
          </a:r>
          <a:br>
            <a:rPr lang="en-US" sz="2400" b="1" baseline="0" dirty="0" smtClean="0"/>
          </a:br>
          <a:r>
            <a:rPr lang="en-US" sz="2400" b="1" baseline="0" dirty="0" smtClean="0"/>
            <a:t>                              (</a:t>
          </a:r>
          <a:r>
            <a:rPr lang="en-US" sz="2400" b="1" baseline="30000" dirty="0" smtClean="0"/>
            <a:t>13</a:t>
          </a:r>
          <a:r>
            <a:rPr lang="en-US" sz="2400" b="1" baseline="0" dirty="0" smtClean="0"/>
            <a:t>C-</a:t>
          </a:r>
          <a:r>
            <a:rPr lang="en-US" sz="2400" b="1" baseline="30000" dirty="0" smtClean="0"/>
            <a:t>1</a:t>
          </a:r>
          <a:r>
            <a:rPr lang="en-US" sz="2400" b="1" baseline="0" dirty="0" smtClean="0"/>
            <a:t>H COUPLING) </a:t>
          </a:r>
          <a:endParaRPr lang="en-US" sz="2400" b="1" baseline="0" dirty="0"/>
        </a:p>
      </dgm:t>
    </dgm:pt>
    <dgm:pt modelId="{DAB15E39-CAB1-4E50-BB62-C47D3F0CD77C}" type="parTrans" cxnId="{312B7CC3-9E13-42E6-A2D9-E5A5A9984534}">
      <dgm:prSet/>
      <dgm:spPr/>
      <dgm:t>
        <a:bodyPr/>
        <a:lstStyle/>
        <a:p>
          <a:endParaRPr lang="en-US"/>
        </a:p>
      </dgm:t>
    </dgm:pt>
    <dgm:pt modelId="{075F999A-11CC-40AB-B6C0-58D97145621B}" type="sibTrans" cxnId="{312B7CC3-9E13-42E6-A2D9-E5A5A9984534}">
      <dgm:prSet/>
      <dgm:spPr/>
      <dgm:t>
        <a:bodyPr/>
        <a:lstStyle/>
        <a:p>
          <a:endParaRPr lang="en-US"/>
        </a:p>
      </dgm:t>
    </dgm:pt>
    <dgm:pt modelId="{7F19A6B2-DE0D-4361-B386-9BF978E43EA5}" type="pres">
      <dgm:prSet presAssocID="{A3A41FA4-06EE-4788-A42C-57EABC5AF681}" presName="linear" presStyleCnt="0">
        <dgm:presLayoutVars>
          <dgm:animLvl val="lvl"/>
          <dgm:resizeHandles val="exact"/>
        </dgm:presLayoutVars>
      </dgm:prSet>
      <dgm:spPr/>
      <dgm:t>
        <a:bodyPr/>
        <a:lstStyle/>
        <a:p>
          <a:endParaRPr lang="en-US"/>
        </a:p>
      </dgm:t>
    </dgm:pt>
    <dgm:pt modelId="{5A269B7F-208C-40E2-882B-78C6C0382903}" type="pres">
      <dgm:prSet presAssocID="{FAB7B1A3-6B83-42F1-9459-BF359AC279AB}" presName="parentText" presStyleLbl="node1" presStyleIdx="0" presStyleCnt="1" custScaleY="260767">
        <dgm:presLayoutVars>
          <dgm:chMax val="0"/>
          <dgm:bulletEnabled val="1"/>
        </dgm:presLayoutVars>
      </dgm:prSet>
      <dgm:spPr/>
      <dgm:t>
        <a:bodyPr/>
        <a:lstStyle/>
        <a:p>
          <a:endParaRPr lang="en-US"/>
        </a:p>
      </dgm:t>
    </dgm:pt>
  </dgm:ptLst>
  <dgm:cxnLst>
    <dgm:cxn modelId="{312B7CC3-9E13-42E6-A2D9-E5A5A9984534}" srcId="{A3A41FA4-06EE-4788-A42C-57EABC5AF681}" destId="{FAB7B1A3-6B83-42F1-9459-BF359AC279AB}" srcOrd="0" destOrd="0" parTransId="{DAB15E39-CAB1-4E50-BB62-C47D3F0CD77C}" sibTransId="{075F999A-11CC-40AB-B6C0-58D97145621B}"/>
    <dgm:cxn modelId="{DB140C7F-E76A-45E0-A17D-7E73257E9C62}" type="presOf" srcId="{A3A41FA4-06EE-4788-A42C-57EABC5AF681}" destId="{7F19A6B2-DE0D-4361-B386-9BF978E43EA5}" srcOrd="0" destOrd="0" presId="urn:microsoft.com/office/officeart/2005/8/layout/vList2"/>
    <dgm:cxn modelId="{E3B7BD4B-BB59-4E06-8DF1-A5E7ABFAE948}" type="presOf" srcId="{FAB7B1A3-6B83-42F1-9459-BF359AC279AB}" destId="{5A269B7F-208C-40E2-882B-78C6C0382903}" srcOrd="0" destOrd="0" presId="urn:microsoft.com/office/officeart/2005/8/layout/vList2"/>
    <dgm:cxn modelId="{DA4DB11A-2D37-4CD0-BD11-444676721F3C}" type="presParOf" srcId="{7F19A6B2-DE0D-4361-B386-9BF978E43EA5}" destId="{5A269B7F-208C-40E2-882B-78C6C038290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5E9EEE7-0D2E-4E9E-A1D3-E3FB992676AE}" type="doc">
      <dgm:prSet loTypeId="urn:microsoft.com/office/officeart/2005/8/layout/vList2" loCatId="list" qsTypeId="urn:microsoft.com/office/officeart/2005/8/quickstyle/3d1" qsCatId="3D" csTypeId="urn:microsoft.com/office/officeart/2005/8/colors/colorful3" csCatId="colorful" phldr="1"/>
      <dgm:spPr/>
      <dgm:t>
        <a:bodyPr/>
        <a:lstStyle/>
        <a:p>
          <a:endParaRPr lang="en-US"/>
        </a:p>
      </dgm:t>
    </dgm:pt>
    <dgm:pt modelId="{DA88468A-0207-4C01-9AAA-7B4F1CBEBCF8}">
      <dgm:prSet custT="1"/>
      <dgm:spPr/>
      <dgm:t>
        <a:bodyPr/>
        <a:lstStyle/>
        <a:p>
          <a:pPr rtl="0"/>
          <a:r>
            <a:rPr lang="en-US" sz="3200" b="1" baseline="0" dirty="0" smtClean="0"/>
            <a:t>                DECOUPLING</a:t>
          </a:r>
          <a:endParaRPr lang="en-US" sz="3200" b="1" baseline="0" dirty="0"/>
        </a:p>
      </dgm:t>
    </dgm:pt>
    <dgm:pt modelId="{25A52DDA-4275-4976-890A-8932F2501CB3}" type="parTrans" cxnId="{839040D0-8305-49A0-976B-5D4422C79075}">
      <dgm:prSet/>
      <dgm:spPr/>
      <dgm:t>
        <a:bodyPr/>
        <a:lstStyle/>
        <a:p>
          <a:endParaRPr lang="en-US"/>
        </a:p>
      </dgm:t>
    </dgm:pt>
    <dgm:pt modelId="{13D303D1-26F2-4233-800C-5973D9F88054}" type="sibTrans" cxnId="{839040D0-8305-49A0-976B-5D4422C79075}">
      <dgm:prSet/>
      <dgm:spPr/>
      <dgm:t>
        <a:bodyPr/>
        <a:lstStyle/>
        <a:p>
          <a:endParaRPr lang="en-US"/>
        </a:p>
      </dgm:t>
    </dgm:pt>
    <dgm:pt modelId="{AC331939-058B-47BA-BBCC-9BC88F2050CC}" type="pres">
      <dgm:prSet presAssocID="{E5E9EEE7-0D2E-4E9E-A1D3-E3FB992676AE}" presName="linear" presStyleCnt="0">
        <dgm:presLayoutVars>
          <dgm:animLvl val="lvl"/>
          <dgm:resizeHandles val="exact"/>
        </dgm:presLayoutVars>
      </dgm:prSet>
      <dgm:spPr/>
      <dgm:t>
        <a:bodyPr/>
        <a:lstStyle/>
        <a:p>
          <a:endParaRPr lang="en-US"/>
        </a:p>
      </dgm:t>
    </dgm:pt>
    <dgm:pt modelId="{38083147-7E2E-428C-8C62-B1320BD4D9C8}" type="pres">
      <dgm:prSet presAssocID="{DA88468A-0207-4C01-9AAA-7B4F1CBEBCF8}" presName="parentText" presStyleLbl="node1" presStyleIdx="0" presStyleCnt="1">
        <dgm:presLayoutVars>
          <dgm:chMax val="0"/>
          <dgm:bulletEnabled val="1"/>
        </dgm:presLayoutVars>
      </dgm:prSet>
      <dgm:spPr/>
      <dgm:t>
        <a:bodyPr/>
        <a:lstStyle/>
        <a:p>
          <a:endParaRPr lang="en-US"/>
        </a:p>
      </dgm:t>
    </dgm:pt>
  </dgm:ptLst>
  <dgm:cxnLst>
    <dgm:cxn modelId="{839040D0-8305-49A0-976B-5D4422C79075}" srcId="{E5E9EEE7-0D2E-4E9E-A1D3-E3FB992676AE}" destId="{DA88468A-0207-4C01-9AAA-7B4F1CBEBCF8}" srcOrd="0" destOrd="0" parTransId="{25A52DDA-4275-4976-890A-8932F2501CB3}" sibTransId="{13D303D1-26F2-4233-800C-5973D9F88054}"/>
    <dgm:cxn modelId="{2C18D5BF-D573-455A-B3AF-F7FCC8EAE5D4}" type="presOf" srcId="{DA88468A-0207-4C01-9AAA-7B4F1CBEBCF8}" destId="{38083147-7E2E-428C-8C62-B1320BD4D9C8}" srcOrd="0" destOrd="0" presId="urn:microsoft.com/office/officeart/2005/8/layout/vList2"/>
    <dgm:cxn modelId="{71C71327-1F1E-41E6-B81B-D87E17599A23}" type="presOf" srcId="{E5E9EEE7-0D2E-4E9E-A1D3-E3FB992676AE}" destId="{AC331939-058B-47BA-BBCC-9BC88F2050CC}" srcOrd="0" destOrd="0" presId="urn:microsoft.com/office/officeart/2005/8/layout/vList2"/>
    <dgm:cxn modelId="{6A1080E5-1C97-4870-9094-06A2B70FF134}" type="presParOf" srcId="{AC331939-058B-47BA-BBCC-9BC88F2050CC}" destId="{38083147-7E2E-428C-8C62-B1320BD4D9C8}"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0EAA561-591B-4FDE-B449-AE9C4FB9E75E}" type="doc">
      <dgm:prSet loTypeId="urn:microsoft.com/office/officeart/2005/8/layout/vList2" loCatId="list" qsTypeId="urn:microsoft.com/office/officeart/2005/8/quickstyle/3d1" qsCatId="3D" csTypeId="urn:microsoft.com/office/officeart/2005/8/colors/colorful5" csCatId="colorful" phldr="1"/>
      <dgm:spPr/>
      <dgm:t>
        <a:bodyPr/>
        <a:lstStyle/>
        <a:p>
          <a:endParaRPr lang="en-US"/>
        </a:p>
      </dgm:t>
    </dgm:pt>
    <dgm:pt modelId="{279837DF-5E7A-4566-9DDA-B2C2273F00E2}">
      <dgm:prSet custT="1"/>
      <dgm:spPr/>
      <dgm:t>
        <a:bodyPr/>
        <a:lstStyle/>
        <a:p>
          <a:pPr rtl="0"/>
          <a:r>
            <a:rPr lang="en-US" sz="2800" b="1" baseline="0" dirty="0" smtClean="0">
              <a:solidFill>
                <a:schemeClr val="bg1"/>
              </a:solidFill>
            </a:rPr>
            <a:t>                  TYPES OF DECOUPLING</a:t>
          </a:r>
          <a:endParaRPr lang="en-US" sz="2800" b="1" baseline="0" dirty="0">
            <a:solidFill>
              <a:schemeClr val="bg1"/>
            </a:solidFill>
          </a:endParaRPr>
        </a:p>
      </dgm:t>
    </dgm:pt>
    <dgm:pt modelId="{77AE8A06-4F0C-489A-A55D-301646FFDDB8}" type="parTrans" cxnId="{57B031B0-2521-4491-B0D4-5BFBBC5F9654}">
      <dgm:prSet/>
      <dgm:spPr/>
      <dgm:t>
        <a:bodyPr/>
        <a:lstStyle/>
        <a:p>
          <a:endParaRPr lang="en-US"/>
        </a:p>
      </dgm:t>
    </dgm:pt>
    <dgm:pt modelId="{DC09EDA6-EC7A-4A37-96B4-2499874B6CE6}" type="sibTrans" cxnId="{57B031B0-2521-4491-B0D4-5BFBBC5F9654}">
      <dgm:prSet/>
      <dgm:spPr/>
      <dgm:t>
        <a:bodyPr/>
        <a:lstStyle/>
        <a:p>
          <a:endParaRPr lang="en-US"/>
        </a:p>
      </dgm:t>
    </dgm:pt>
    <dgm:pt modelId="{8284E7AF-246C-4593-9268-114454D50614}" type="pres">
      <dgm:prSet presAssocID="{10EAA561-591B-4FDE-B449-AE9C4FB9E75E}" presName="linear" presStyleCnt="0">
        <dgm:presLayoutVars>
          <dgm:animLvl val="lvl"/>
          <dgm:resizeHandles val="exact"/>
        </dgm:presLayoutVars>
      </dgm:prSet>
      <dgm:spPr/>
      <dgm:t>
        <a:bodyPr/>
        <a:lstStyle/>
        <a:p>
          <a:endParaRPr lang="en-US"/>
        </a:p>
      </dgm:t>
    </dgm:pt>
    <dgm:pt modelId="{69F3447D-EEF2-46BF-9D61-42C44C2E2FD7}" type="pres">
      <dgm:prSet presAssocID="{279837DF-5E7A-4566-9DDA-B2C2273F00E2}" presName="parentText" presStyleLbl="node1" presStyleIdx="0" presStyleCnt="1" custLinFactNeighborY="-11058">
        <dgm:presLayoutVars>
          <dgm:chMax val="0"/>
          <dgm:bulletEnabled val="1"/>
        </dgm:presLayoutVars>
      </dgm:prSet>
      <dgm:spPr/>
      <dgm:t>
        <a:bodyPr/>
        <a:lstStyle/>
        <a:p>
          <a:endParaRPr lang="en-US"/>
        </a:p>
      </dgm:t>
    </dgm:pt>
  </dgm:ptLst>
  <dgm:cxnLst>
    <dgm:cxn modelId="{8AB277BD-6365-4BD9-BC98-7DCEDEA01FD3}" type="presOf" srcId="{10EAA561-591B-4FDE-B449-AE9C4FB9E75E}" destId="{8284E7AF-246C-4593-9268-114454D50614}" srcOrd="0" destOrd="0" presId="urn:microsoft.com/office/officeart/2005/8/layout/vList2"/>
    <dgm:cxn modelId="{57B031B0-2521-4491-B0D4-5BFBBC5F9654}" srcId="{10EAA561-591B-4FDE-B449-AE9C4FB9E75E}" destId="{279837DF-5E7A-4566-9DDA-B2C2273F00E2}" srcOrd="0" destOrd="0" parTransId="{77AE8A06-4F0C-489A-A55D-301646FFDDB8}" sibTransId="{DC09EDA6-EC7A-4A37-96B4-2499874B6CE6}"/>
    <dgm:cxn modelId="{52E41D65-78C4-4C10-9BD8-46B1E90C1359}" type="presOf" srcId="{279837DF-5E7A-4566-9DDA-B2C2273F00E2}" destId="{69F3447D-EEF2-46BF-9D61-42C44C2E2FD7}" srcOrd="0" destOrd="0" presId="urn:microsoft.com/office/officeart/2005/8/layout/vList2"/>
    <dgm:cxn modelId="{CE07B5C9-2596-462F-81FC-58A1207CC1AA}" type="presParOf" srcId="{8284E7AF-246C-4593-9268-114454D50614}" destId="{69F3447D-EEF2-46BF-9D61-42C44C2E2FD7}"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D5022F4-F831-4550-AE1C-9BEBECF1F2E8}" type="doc">
      <dgm:prSet loTypeId="urn:microsoft.com/office/officeart/2005/8/layout/vList2" loCatId="list" qsTypeId="urn:microsoft.com/office/officeart/2005/8/quickstyle/3d1" qsCatId="3D" csTypeId="urn:microsoft.com/office/officeart/2005/8/colors/colorful3" csCatId="colorful" phldr="1"/>
      <dgm:spPr/>
      <dgm:t>
        <a:bodyPr/>
        <a:lstStyle/>
        <a:p>
          <a:endParaRPr lang="en-US"/>
        </a:p>
      </dgm:t>
    </dgm:pt>
    <dgm:pt modelId="{4DCD6417-5EEC-4495-B1AF-469F6B37F2CF}">
      <dgm:prSet custT="1"/>
      <dgm:spPr/>
      <dgm:t>
        <a:bodyPr/>
        <a:lstStyle/>
        <a:p>
          <a:pPr rtl="0"/>
          <a:r>
            <a:rPr lang="en-US" sz="3200" b="1" baseline="0" dirty="0" smtClean="0"/>
            <a:t>    Principle</a:t>
          </a:r>
          <a:endParaRPr lang="en-US" sz="3200" b="1" baseline="0" dirty="0"/>
        </a:p>
      </dgm:t>
    </dgm:pt>
    <dgm:pt modelId="{3FBD7FD8-F498-4323-BBDC-D65916136923}" type="parTrans" cxnId="{C9E3CD15-E915-43AD-AC63-4B9B53BCAF42}">
      <dgm:prSet/>
      <dgm:spPr/>
      <dgm:t>
        <a:bodyPr/>
        <a:lstStyle/>
        <a:p>
          <a:endParaRPr lang="en-US"/>
        </a:p>
      </dgm:t>
    </dgm:pt>
    <dgm:pt modelId="{0D48C5F1-318D-4519-BB70-9D2A25BE0B37}" type="sibTrans" cxnId="{C9E3CD15-E915-43AD-AC63-4B9B53BCAF42}">
      <dgm:prSet/>
      <dgm:spPr/>
      <dgm:t>
        <a:bodyPr/>
        <a:lstStyle/>
        <a:p>
          <a:endParaRPr lang="en-US"/>
        </a:p>
      </dgm:t>
    </dgm:pt>
    <dgm:pt modelId="{E3E42024-32BF-4575-BF18-773DBD2FA215}" type="pres">
      <dgm:prSet presAssocID="{0D5022F4-F831-4550-AE1C-9BEBECF1F2E8}" presName="linear" presStyleCnt="0">
        <dgm:presLayoutVars>
          <dgm:animLvl val="lvl"/>
          <dgm:resizeHandles val="exact"/>
        </dgm:presLayoutVars>
      </dgm:prSet>
      <dgm:spPr/>
      <dgm:t>
        <a:bodyPr/>
        <a:lstStyle/>
        <a:p>
          <a:endParaRPr lang="en-US"/>
        </a:p>
      </dgm:t>
    </dgm:pt>
    <dgm:pt modelId="{1C5E5DB5-BE8C-4444-B4D3-FC2326385BFF}" type="pres">
      <dgm:prSet presAssocID="{4DCD6417-5EEC-4495-B1AF-469F6B37F2CF}" presName="parentText" presStyleLbl="node1" presStyleIdx="0" presStyleCnt="1">
        <dgm:presLayoutVars>
          <dgm:chMax val="0"/>
          <dgm:bulletEnabled val="1"/>
        </dgm:presLayoutVars>
      </dgm:prSet>
      <dgm:spPr/>
      <dgm:t>
        <a:bodyPr/>
        <a:lstStyle/>
        <a:p>
          <a:endParaRPr lang="en-US"/>
        </a:p>
      </dgm:t>
    </dgm:pt>
  </dgm:ptLst>
  <dgm:cxnLst>
    <dgm:cxn modelId="{1A24ABF2-66BF-4BC9-9D1F-5E6F0F12D65F}" type="presOf" srcId="{4DCD6417-5EEC-4495-B1AF-469F6B37F2CF}" destId="{1C5E5DB5-BE8C-4444-B4D3-FC2326385BFF}" srcOrd="0" destOrd="0" presId="urn:microsoft.com/office/officeart/2005/8/layout/vList2"/>
    <dgm:cxn modelId="{C9E3CD15-E915-43AD-AC63-4B9B53BCAF42}" srcId="{0D5022F4-F831-4550-AE1C-9BEBECF1F2E8}" destId="{4DCD6417-5EEC-4495-B1AF-469F6B37F2CF}" srcOrd="0" destOrd="0" parTransId="{3FBD7FD8-F498-4323-BBDC-D65916136923}" sibTransId="{0D48C5F1-318D-4519-BB70-9D2A25BE0B37}"/>
    <dgm:cxn modelId="{E5798995-CE08-4C03-9A52-2CC259F72A87}" type="presOf" srcId="{0D5022F4-F831-4550-AE1C-9BEBECF1F2E8}" destId="{E3E42024-32BF-4575-BF18-773DBD2FA215}" srcOrd="0" destOrd="0" presId="urn:microsoft.com/office/officeart/2005/8/layout/vList2"/>
    <dgm:cxn modelId="{2928CA80-F446-4943-B0F6-B1D6B2675CFD}" type="presParOf" srcId="{E3E42024-32BF-4575-BF18-773DBD2FA215}" destId="{1C5E5DB5-BE8C-4444-B4D3-FC2326385BFF}"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95C3893-3C01-4D1B-8F02-266227D79806}" type="doc">
      <dgm:prSet loTypeId="urn:microsoft.com/office/officeart/2005/8/layout/vList2" loCatId="list" qsTypeId="urn:microsoft.com/office/officeart/2005/8/quickstyle/simple3" qsCatId="simple" csTypeId="urn:microsoft.com/office/officeart/2005/8/colors/accent3_2" csCatId="accent3" phldr="1"/>
      <dgm:spPr/>
      <dgm:t>
        <a:bodyPr/>
        <a:lstStyle/>
        <a:p>
          <a:endParaRPr lang="en-US"/>
        </a:p>
      </dgm:t>
    </dgm:pt>
    <dgm:pt modelId="{2DB8D582-FC6E-45CC-AECA-431ABF8FBA97}">
      <dgm:prSet/>
      <dgm:spPr/>
      <dgm:t>
        <a:bodyPr/>
        <a:lstStyle/>
        <a:p>
          <a:pPr rtl="0"/>
          <a:r>
            <a:rPr lang="en-US" b="1" baseline="0" dirty="0" smtClean="0">
              <a:latin typeface="Book Antiqua" pitchFamily="18" charset="0"/>
            </a:rPr>
            <a:t>          BROAD BAND DECOUPLING</a:t>
          </a:r>
          <a:endParaRPr lang="en-US" b="1" baseline="0" dirty="0">
            <a:latin typeface="Book Antiqua" pitchFamily="18" charset="0"/>
          </a:endParaRPr>
        </a:p>
      </dgm:t>
    </dgm:pt>
    <dgm:pt modelId="{561E5F48-7C1B-42C0-AE29-7B770CE5309E}" type="parTrans" cxnId="{E8CD4276-9CE8-4181-9132-6E372421DAF5}">
      <dgm:prSet/>
      <dgm:spPr/>
      <dgm:t>
        <a:bodyPr/>
        <a:lstStyle/>
        <a:p>
          <a:endParaRPr lang="en-US"/>
        </a:p>
      </dgm:t>
    </dgm:pt>
    <dgm:pt modelId="{A23AB57C-84A7-4473-AB94-CF8ADC1DC8D6}" type="sibTrans" cxnId="{E8CD4276-9CE8-4181-9132-6E372421DAF5}">
      <dgm:prSet/>
      <dgm:spPr/>
      <dgm:t>
        <a:bodyPr/>
        <a:lstStyle/>
        <a:p>
          <a:endParaRPr lang="en-US"/>
        </a:p>
      </dgm:t>
    </dgm:pt>
    <dgm:pt modelId="{4D1C2889-0E5E-47A4-B8B1-FACA5FE2B71D}" type="pres">
      <dgm:prSet presAssocID="{F95C3893-3C01-4D1B-8F02-266227D79806}" presName="linear" presStyleCnt="0">
        <dgm:presLayoutVars>
          <dgm:animLvl val="lvl"/>
          <dgm:resizeHandles val="exact"/>
        </dgm:presLayoutVars>
      </dgm:prSet>
      <dgm:spPr/>
      <dgm:t>
        <a:bodyPr/>
        <a:lstStyle/>
        <a:p>
          <a:endParaRPr lang="en-US"/>
        </a:p>
      </dgm:t>
    </dgm:pt>
    <dgm:pt modelId="{F76EE3BF-B630-4C31-BA7D-52350F2C3054}" type="pres">
      <dgm:prSet presAssocID="{2DB8D582-FC6E-45CC-AECA-431ABF8FBA97}" presName="parentText" presStyleLbl="node1" presStyleIdx="0" presStyleCnt="1">
        <dgm:presLayoutVars>
          <dgm:chMax val="0"/>
          <dgm:bulletEnabled val="1"/>
        </dgm:presLayoutVars>
      </dgm:prSet>
      <dgm:spPr/>
      <dgm:t>
        <a:bodyPr/>
        <a:lstStyle/>
        <a:p>
          <a:endParaRPr lang="en-US"/>
        </a:p>
      </dgm:t>
    </dgm:pt>
  </dgm:ptLst>
  <dgm:cxnLst>
    <dgm:cxn modelId="{E8CD4276-9CE8-4181-9132-6E372421DAF5}" srcId="{F95C3893-3C01-4D1B-8F02-266227D79806}" destId="{2DB8D582-FC6E-45CC-AECA-431ABF8FBA97}" srcOrd="0" destOrd="0" parTransId="{561E5F48-7C1B-42C0-AE29-7B770CE5309E}" sibTransId="{A23AB57C-84A7-4473-AB94-CF8ADC1DC8D6}"/>
    <dgm:cxn modelId="{214E21AE-8603-4485-A47C-DB0399B86618}" type="presOf" srcId="{2DB8D582-FC6E-45CC-AECA-431ABF8FBA97}" destId="{F76EE3BF-B630-4C31-BA7D-52350F2C3054}" srcOrd="0" destOrd="0" presId="urn:microsoft.com/office/officeart/2005/8/layout/vList2"/>
    <dgm:cxn modelId="{55F9EAAD-2872-42A3-9DC0-59794273958C}" type="presOf" srcId="{F95C3893-3C01-4D1B-8F02-266227D79806}" destId="{4D1C2889-0E5E-47A4-B8B1-FACA5FE2B71D}" srcOrd="0" destOrd="0" presId="urn:microsoft.com/office/officeart/2005/8/layout/vList2"/>
    <dgm:cxn modelId="{1DC75A61-2320-4904-9461-1462AAD0AD08}" type="presParOf" srcId="{4D1C2889-0E5E-47A4-B8B1-FACA5FE2B71D}" destId="{F76EE3BF-B630-4C31-BA7D-52350F2C3054}"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973765E-B4E3-4464-BF0D-D1071227FF23}" type="doc">
      <dgm:prSet loTypeId="urn:microsoft.com/office/officeart/2005/8/layout/vList2" loCatId="list" qsTypeId="urn:microsoft.com/office/officeart/2005/8/quickstyle/simple1#1" qsCatId="simple" csTypeId="urn:microsoft.com/office/officeart/2005/8/colors/accent3_1" csCatId="accent3" phldr="1"/>
      <dgm:spPr/>
      <dgm:t>
        <a:bodyPr/>
        <a:lstStyle/>
        <a:p>
          <a:endParaRPr lang="en-US"/>
        </a:p>
      </dgm:t>
    </dgm:pt>
    <dgm:pt modelId="{DA717D7C-A1D8-4EF9-8CE6-CD2E51704287}">
      <dgm:prSet custT="1"/>
      <dgm:spPr/>
      <dgm:t>
        <a:bodyPr/>
        <a:lstStyle/>
        <a:p>
          <a:pPr rtl="0"/>
          <a:r>
            <a:rPr lang="en-US" sz="2400" b="1" baseline="0" dirty="0" smtClean="0"/>
            <a:t>                 OFF RESONANCE DECOUPLING</a:t>
          </a:r>
          <a:endParaRPr lang="en-US" sz="2400" b="1" baseline="0" dirty="0"/>
        </a:p>
      </dgm:t>
    </dgm:pt>
    <dgm:pt modelId="{9457C6C7-0778-4214-90AF-2A15DDF6F905}" type="parTrans" cxnId="{318697CB-9A6A-4423-B769-3E57A3F26BA3}">
      <dgm:prSet/>
      <dgm:spPr/>
      <dgm:t>
        <a:bodyPr/>
        <a:lstStyle/>
        <a:p>
          <a:endParaRPr lang="en-US"/>
        </a:p>
      </dgm:t>
    </dgm:pt>
    <dgm:pt modelId="{4E484FF3-0474-4310-ABB4-55C12C85A503}" type="sibTrans" cxnId="{318697CB-9A6A-4423-B769-3E57A3F26BA3}">
      <dgm:prSet/>
      <dgm:spPr/>
      <dgm:t>
        <a:bodyPr/>
        <a:lstStyle/>
        <a:p>
          <a:endParaRPr lang="en-US"/>
        </a:p>
      </dgm:t>
    </dgm:pt>
    <dgm:pt modelId="{B78A4DD3-DAB4-49E0-9A1B-DF4B3A861986}" type="pres">
      <dgm:prSet presAssocID="{4973765E-B4E3-4464-BF0D-D1071227FF23}" presName="linear" presStyleCnt="0">
        <dgm:presLayoutVars>
          <dgm:animLvl val="lvl"/>
          <dgm:resizeHandles val="exact"/>
        </dgm:presLayoutVars>
      </dgm:prSet>
      <dgm:spPr/>
      <dgm:t>
        <a:bodyPr/>
        <a:lstStyle/>
        <a:p>
          <a:endParaRPr lang="en-US"/>
        </a:p>
      </dgm:t>
    </dgm:pt>
    <dgm:pt modelId="{3ED3A9EB-1768-44B0-8069-6B14FCB92EB1}" type="pres">
      <dgm:prSet presAssocID="{DA717D7C-A1D8-4EF9-8CE6-CD2E51704287}" presName="parentText" presStyleLbl="node1" presStyleIdx="0" presStyleCnt="1">
        <dgm:presLayoutVars>
          <dgm:chMax val="0"/>
          <dgm:bulletEnabled val="1"/>
        </dgm:presLayoutVars>
      </dgm:prSet>
      <dgm:spPr/>
      <dgm:t>
        <a:bodyPr/>
        <a:lstStyle/>
        <a:p>
          <a:endParaRPr lang="en-US"/>
        </a:p>
      </dgm:t>
    </dgm:pt>
  </dgm:ptLst>
  <dgm:cxnLst>
    <dgm:cxn modelId="{1F823A50-0535-45A1-9E2F-FD6124114CBD}" type="presOf" srcId="{DA717D7C-A1D8-4EF9-8CE6-CD2E51704287}" destId="{3ED3A9EB-1768-44B0-8069-6B14FCB92EB1}" srcOrd="0" destOrd="0" presId="urn:microsoft.com/office/officeart/2005/8/layout/vList2"/>
    <dgm:cxn modelId="{DB94053F-DB55-4C2F-908A-AF666B781843}" type="presOf" srcId="{4973765E-B4E3-4464-BF0D-D1071227FF23}" destId="{B78A4DD3-DAB4-49E0-9A1B-DF4B3A861986}" srcOrd="0" destOrd="0" presId="urn:microsoft.com/office/officeart/2005/8/layout/vList2"/>
    <dgm:cxn modelId="{318697CB-9A6A-4423-B769-3E57A3F26BA3}" srcId="{4973765E-B4E3-4464-BF0D-D1071227FF23}" destId="{DA717D7C-A1D8-4EF9-8CE6-CD2E51704287}" srcOrd="0" destOrd="0" parTransId="{9457C6C7-0778-4214-90AF-2A15DDF6F905}" sibTransId="{4E484FF3-0474-4310-ABB4-55C12C85A503}"/>
    <dgm:cxn modelId="{B4AD5AEA-7266-4CFC-904A-85FFFBD71B07}" type="presParOf" srcId="{B78A4DD3-DAB4-49E0-9A1B-DF4B3A861986}" destId="{3ED3A9EB-1768-44B0-8069-6B14FCB92EB1}"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66897F-01BF-4115-93E9-56B439C0D6D3}">
      <dsp:nvSpPr>
        <dsp:cNvPr id="0" name=""/>
        <dsp:cNvSpPr/>
      </dsp:nvSpPr>
      <dsp:spPr>
        <a:xfrm>
          <a:off x="0" y="6600"/>
          <a:ext cx="7239000" cy="74880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b="1" kern="1200" baseline="0" dirty="0" smtClean="0"/>
            <a:t>                                </a:t>
          </a:r>
          <a:r>
            <a:rPr lang="en-US" sz="2800" b="1" kern="1200" baseline="0" dirty="0" smtClean="0"/>
            <a:t>INTRODUCTION</a:t>
          </a:r>
          <a:endParaRPr lang="en-US" sz="1800" b="1" kern="1200" baseline="0" dirty="0"/>
        </a:p>
      </dsp:txBody>
      <dsp:txXfrm>
        <a:off x="36553" y="43153"/>
        <a:ext cx="7165894" cy="67569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331CCE-9C81-4344-BF5D-C205EB26192A}">
      <dsp:nvSpPr>
        <dsp:cNvPr id="0" name=""/>
        <dsp:cNvSpPr/>
      </dsp:nvSpPr>
      <dsp:spPr>
        <a:xfrm>
          <a:off x="0" y="9232"/>
          <a:ext cx="7239000" cy="743535"/>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b="1" kern="1200" baseline="0" dirty="0" smtClean="0"/>
            <a:t>    RELAXATION PHENOMENON</a:t>
          </a:r>
          <a:endParaRPr lang="en-US" sz="3100" b="1" kern="1200" baseline="0" dirty="0"/>
        </a:p>
      </dsp:txBody>
      <dsp:txXfrm>
        <a:off x="36296" y="45528"/>
        <a:ext cx="7166408" cy="67094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81E1D7-172F-43EE-B2F2-3FD74DAC6F1B}">
      <dsp:nvSpPr>
        <dsp:cNvPr id="0" name=""/>
        <dsp:cNvSpPr/>
      </dsp:nvSpPr>
      <dsp:spPr>
        <a:xfrm>
          <a:off x="0" y="960"/>
          <a:ext cx="7467600" cy="97344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rtl="0">
            <a:lnSpc>
              <a:spcPct val="90000"/>
            </a:lnSpc>
            <a:spcBef>
              <a:spcPct val="0"/>
            </a:spcBef>
            <a:spcAft>
              <a:spcPct val="35000"/>
            </a:spcAft>
          </a:pPr>
          <a:r>
            <a:rPr lang="en-US" sz="4000" b="1" kern="1200" baseline="0" dirty="0" smtClean="0"/>
            <a:t>CHEMICAL SHIFTS IN </a:t>
          </a:r>
          <a:r>
            <a:rPr lang="en-US" sz="4000" b="1" kern="1200" baseline="30000" dirty="0" smtClean="0"/>
            <a:t>13</a:t>
          </a:r>
          <a:r>
            <a:rPr lang="en-US" sz="4000" b="1" kern="1200" baseline="0" dirty="0" smtClean="0"/>
            <a:t>C NMR</a:t>
          </a:r>
          <a:endParaRPr lang="en-US" sz="4000" b="1" kern="1200" baseline="0" dirty="0"/>
        </a:p>
      </dsp:txBody>
      <dsp:txXfrm>
        <a:off x="47519" y="48479"/>
        <a:ext cx="7372562" cy="87840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8596F0-CECE-4225-B515-7634D2981C6D}">
      <dsp:nvSpPr>
        <dsp:cNvPr id="0" name=""/>
        <dsp:cNvSpPr/>
      </dsp:nvSpPr>
      <dsp:spPr>
        <a:xfrm>
          <a:off x="0" y="9232"/>
          <a:ext cx="7239000" cy="743535"/>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en-US" sz="3100" b="1" kern="1200" baseline="0" dirty="0" smtClean="0"/>
            <a:t>  PROPERTIES</a:t>
          </a:r>
          <a:endParaRPr lang="en-US" sz="3100" b="1" kern="1200" baseline="0" dirty="0"/>
        </a:p>
      </dsp:txBody>
      <dsp:txXfrm>
        <a:off x="36296" y="45528"/>
        <a:ext cx="7166408" cy="6709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8126C6-ABD5-4637-BCB0-A2307E44A87A}">
      <dsp:nvSpPr>
        <dsp:cNvPr id="0" name=""/>
        <dsp:cNvSpPr/>
      </dsp:nvSpPr>
      <dsp:spPr>
        <a:xfrm>
          <a:off x="0" y="0"/>
          <a:ext cx="7924800" cy="81549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rtl="0">
            <a:lnSpc>
              <a:spcPct val="90000"/>
            </a:lnSpc>
            <a:spcBef>
              <a:spcPct val="0"/>
            </a:spcBef>
            <a:spcAft>
              <a:spcPct val="35000"/>
            </a:spcAft>
          </a:pPr>
          <a:r>
            <a:rPr lang="en-US" sz="3400" b="1" kern="1200" baseline="0" dirty="0" smtClean="0"/>
            <a:t>DIFFICULTIES ENCOUNTERED IN </a:t>
          </a:r>
          <a:r>
            <a:rPr lang="en-US" sz="3400" b="1" kern="1200" baseline="30000" dirty="0" smtClean="0"/>
            <a:t>13</a:t>
          </a:r>
          <a:r>
            <a:rPr lang="en-US" sz="3400" b="1" kern="1200" baseline="0" dirty="0" smtClean="0"/>
            <a:t>C NMR</a:t>
          </a:r>
          <a:endParaRPr lang="en-US" sz="3400" b="1" kern="1200" baseline="0" dirty="0"/>
        </a:p>
      </dsp:txBody>
      <dsp:txXfrm>
        <a:off x="39809" y="39809"/>
        <a:ext cx="7845182" cy="7358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B10D96-C660-4D76-8CDC-161452942752}">
      <dsp:nvSpPr>
        <dsp:cNvPr id="0" name=""/>
        <dsp:cNvSpPr/>
      </dsp:nvSpPr>
      <dsp:spPr>
        <a:xfrm>
          <a:off x="0" y="291"/>
          <a:ext cx="7239000" cy="609016"/>
        </a:xfrm>
        <a:prstGeom prst="roundRect">
          <a:avLst/>
        </a:prstGeom>
        <a:gradFill rotWithShape="0">
          <a:gsLst>
            <a:gs pos="0">
              <a:schemeClr val="accent3">
                <a:alpha val="90000"/>
                <a:hueOff val="0"/>
                <a:satOff val="0"/>
                <a:lumOff val="0"/>
                <a:alphaOff val="0"/>
                <a:satMod val="103000"/>
                <a:lumMod val="102000"/>
                <a:tint val="94000"/>
              </a:schemeClr>
            </a:gs>
            <a:gs pos="50000">
              <a:schemeClr val="accent3">
                <a:alpha val="90000"/>
                <a:hueOff val="0"/>
                <a:satOff val="0"/>
                <a:lumOff val="0"/>
                <a:alphaOff val="0"/>
                <a:satMod val="110000"/>
                <a:lumMod val="100000"/>
                <a:shade val="100000"/>
              </a:schemeClr>
            </a:gs>
            <a:gs pos="100000">
              <a:schemeClr val="accent3">
                <a:alpha val="90000"/>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b="1" kern="1200" baseline="30000" dirty="0" smtClean="0"/>
            <a:t>                               13</a:t>
          </a:r>
          <a:r>
            <a:rPr lang="en-US" sz="2800" b="1" kern="1200" baseline="0" dirty="0" smtClean="0"/>
            <a:t>C-</a:t>
          </a:r>
          <a:r>
            <a:rPr lang="en-US" sz="2800" b="1" kern="1200" baseline="30000" dirty="0" smtClean="0"/>
            <a:t> 13</a:t>
          </a:r>
          <a:r>
            <a:rPr lang="en-US" sz="2800" b="1" kern="1200" baseline="0" dirty="0" smtClean="0"/>
            <a:t>C COUPLING</a:t>
          </a:r>
          <a:endParaRPr lang="en-US" sz="2800" b="1" kern="1200" baseline="0" dirty="0"/>
        </a:p>
      </dsp:txBody>
      <dsp:txXfrm>
        <a:off x="29730" y="30021"/>
        <a:ext cx="7179540" cy="54955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269B7F-208C-40E2-882B-78C6C0382903}">
      <dsp:nvSpPr>
        <dsp:cNvPr id="0" name=""/>
        <dsp:cNvSpPr/>
      </dsp:nvSpPr>
      <dsp:spPr>
        <a:xfrm>
          <a:off x="0" y="446"/>
          <a:ext cx="7239000" cy="913507"/>
        </a:xfrm>
        <a:prstGeom prst="round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b="1" kern="1200" baseline="0" dirty="0" smtClean="0"/>
            <a:t>                  PROTON COUPLED </a:t>
          </a:r>
          <a:r>
            <a:rPr lang="en-US" sz="2400" b="1" kern="1200" baseline="30000" dirty="0" smtClean="0"/>
            <a:t>13</a:t>
          </a:r>
          <a:r>
            <a:rPr lang="en-US" sz="2400" b="1" kern="1200" baseline="0" dirty="0" smtClean="0"/>
            <a:t>C SPECTRA</a:t>
          </a:r>
          <a:br>
            <a:rPr lang="en-US" sz="2400" b="1" kern="1200" baseline="0" dirty="0" smtClean="0"/>
          </a:br>
          <a:r>
            <a:rPr lang="en-US" sz="2400" b="1" kern="1200" baseline="0" dirty="0" smtClean="0"/>
            <a:t>                              (</a:t>
          </a:r>
          <a:r>
            <a:rPr lang="en-US" sz="2400" b="1" kern="1200" baseline="30000" dirty="0" smtClean="0"/>
            <a:t>13</a:t>
          </a:r>
          <a:r>
            <a:rPr lang="en-US" sz="2400" b="1" kern="1200" baseline="0" dirty="0" smtClean="0"/>
            <a:t>C-</a:t>
          </a:r>
          <a:r>
            <a:rPr lang="en-US" sz="2400" b="1" kern="1200" baseline="30000" dirty="0" smtClean="0"/>
            <a:t>1</a:t>
          </a:r>
          <a:r>
            <a:rPr lang="en-US" sz="2400" b="1" kern="1200" baseline="0" dirty="0" smtClean="0"/>
            <a:t>H COUPLING) </a:t>
          </a:r>
          <a:endParaRPr lang="en-US" sz="2400" b="1" kern="1200" baseline="0" dirty="0"/>
        </a:p>
      </dsp:txBody>
      <dsp:txXfrm>
        <a:off x="44594" y="45040"/>
        <a:ext cx="7149812" cy="82431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083147-7E2E-428C-8C62-B1320BD4D9C8}">
      <dsp:nvSpPr>
        <dsp:cNvPr id="0" name=""/>
        <dsp:cNvSpPr/>
      </dsp:nvSpPr>
      <dsp:spPr>
        <a:xfrm>
          <a:off x="0" y="142"/>
          <a:ext cx="7239000" cy="609314"/>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n-US" sz="3200" b="1" kern="1200" baseline="0" dirty="0" smtClean="0"/>
            <a:t>                DECOUPLING</a:t>
          </a:r>
          <a:endParaRPr lang="en-US" sz="3200" b="1" kern="1200" baseline="0" dirty="0"/>
        </a:p>
      </dsp:txBody>
      <dsp:txXfrm>
        <a:off x="29744" y="29886"/>
        <a:ext cx="7179512" cy="54982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F3447D-EEF2-46BF-9D61-42C44C2E2FD7}">
      <dsp:nvSpPr>
        <dsp:cNvPr id="0" name=""/>
        <dsp:cNvSpPr/>
      </dsp:nvSpPr>
      <dsp:spPr>
        <a:xfrm>
          <a:off x="0" y="0"/>
          <a:ext cx="7239000" cy="67392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b="1" kern="1200" baseline="0" dirty="0" smtClean="0">
              <a:solidFill>
                <a:schemeClr val="bg1"/>
              </a:solidFill>
            </a:rPr>
            <a:t>                  TYPES OF DECOUPLING</a:t>
          </a:r>
          <a:endParaRPr lang="en-US" sz="2800" b="1" kern="1200" baseline="0" dirty="0">
            <a:solidFill>
              <a:schemeClr val="bg1"/>
            </a:solidFill>
          </a:endParaRPr>
        </a:p>
      </dsp:txBody>
      <dsp:txXfrm>
        <a:off x="32898" y="32898"/>
        <a:ext cx="7173204" cy="60812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5E5DB5-BE8C-4444-B4D3-FC2326385BFF}">
      <dsp:nvSpPr>
        <dsp:cNvPr id="0" name=""/>
        <dsp:cNvSpPr/>
      </dsp:nvSpPr>
      <dsp:spPr>
        <a:xfrm>
          <a:off x="0" y="142"/>
          <a:ext cx="7239000" cy="609314"/>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n-US" sz="3200" b="1" kern="1200" baseline="0" dirty="0" smtClean="0"/>
            <a:t>    Principle</a:t>
          </a:r>
          <a:endParaRPr lang="en-US" sz="3200" b="1" kern="1200" baseline="0" dirty="0"/>
        </a:p>
      </dsp:txBody>
      <dsp:txXfrm>
        <a:off x="29744" y="29886"/>
        <a:ext cx="7179512" cy="54982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6EE3BF-B630-4C31-BA7D-52350F2C3054}">
      <dsp:nvSpPr>
        <dsp:cNvPr id="0" name=""/>
        <dsp:cNvSpPr/>
      </dsp:nvSpPr>
      <dsp:spPr>
        <a:xfrm>
          <a:off x="0" y="7109"/>
          <a:ext cx="7239000" cy="671580"/>
        </a:xfrm>
        <a:prstGeom prst="round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b="1" kern="1200" baseline="0" dirty="0" smtClean="0">
              <a:latin typeface="Book Antiqua" pitchFamily="18" charset="0"/>
            </a:rPr>
            <a:t>          BROAD BAND DECOUPLING</a:t>
          </a:r>
          <a:endParaRPr lang="en-US" sz="2800" b="1" kern="1200" baseline="0" dirty="0">
            <a:latin typeface="Book Antiqua" pitchFamily="18" charset="0"/>
          </a:endParaRPr>
        </a:p>
      </dsp:txBody>
      <dsp:txXfrm>
        <a:off x="32784" y="39893"/>
        <a:ext cx="7173432" cy="60601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D3A9EB-1768-44B0-8069-6B14FCB92EB1}">
      <dsp:nvSpPr>
        <dsp:cNvPr id="0" name=""/>
        <dsp:cNvSpPr/>
      </dsp:nvSpPr>
      <dsp:spPr>
        <a:xfrm>
          <a:off x="0" y="6600"/>
          <a:ext cx="7239000" cy="748800"/>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b="1" kern="1200" baseline="0" dirty="0" smtClean="0"/>
            <a:t>                 OFF RESONANCE DECOUPLING</a:t>
          </a:r>
          <a:endParaRPr lang="en-US" sz="2400" b="1" kern="1200" baseline="0" dirty="0"/>
        </a:p>
      </dsp:txBody>
      <dsp:txXfrm>
        <a:off x="36553" y="43153"/>
        <a:ext cx="7165894" cy="67569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image" Target="../media/image1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17150D-7BFF-4F92-BA2C-CE12AD080DB0}" type="datetimeFigureOut">
              <a:rPr lang="en-US" smtClean="0"/>
              <a:t>9/13/2024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CA7202-862A-437A-A180-1217C76F0952}" type="slidenum">
              <a:rPr lang="en-US" smtClean="0"/>
              <a:t>‹#›</a:t>
            </a:fld>
            <a:endParaRPr lang="en-US"/>
          </a:p>
        </p:txBody>
      </p:sp>
    </p:spTree>
    <p:extLst>
      <p:ext uri="{BB962C8B-B14F-4D97-AF65-F5344CB8AC3E}">
        <p14:creationId xmlns:p14="http://schemas.microsoft.com/office/powerpoint/2010/main" val="11294772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A58E9E4-1172-4B05-846F-0294B8333DB0}" type="datetime1">
              <a:rPr lang="en-US" smtClean="0"/>
              <a:t>9/13/2024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4E8AA39F-A5DF-4C0E-9768-C821FDBB57A2}" type="slidenum">
              <a:rPr lang="en-IN" smtClean="0"/>
              <a:pPr/>
              <a:t>‹#›</a:t>
            </a:fld>
            <a:endParaRPr lang="en-IN"/>
          </a:p>
        </p:txBody>
      </p:sp>
    </p:spTree>
    <p:extLst>
      <p:ext uri="{BB962C8B-B14F-4D97-AF65-F5344CB8AC3E}">
        <p14:creationId xmlns:p14="http://schemas.microsoft.com/office/powerpoint/2010/main" val="13321611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049928-7D74-48D7-9DF9-C6E3096D2BBC}" type="datetime1">
              <a:rPr lang="en-US" smtClean="0"/>
              <a:t>9/13/2024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4E8AA39F-A5DF-4C0E-9768-C821FDBB57A2}" type="slidenum">
              <a:rPr lang="en-IN" smtClean="0"/>
              <a:pPr/>
              <a:t>‹#›</a:t>
            </a:fld>
            <a:endParaRPr lang="en-IN"/>
          </a:p>
        </p:txBody>
      </p:sp>
    </p:spTree>
    <p:extLst>
      <p:ext uri="{BB962C8B-B14F-4D97-AF65-F5344CB8AC3E}">
        <p14:creationId xmlns:p14="http://schemas.microsoft.com/office/powerpoint/2010/main" val="3711464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C93CC26-2653-4D6F-AD52-3B1819EDD4EB}" type="datetime1">
              <a:rPr lang="en-US" smtClean="0"/>
              <a:t>9/13/2024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4E8AA39F-A5DF-4C0E-9768-C821FDBB57A2}" type="slidenum">
              <a:rPr lang="en-IN" smtClean="0"/>
              <a:pPr/>
              <a:t>‹#›</a:t>
            </a:fld>
            <a:endParaRPr lang="en-IN"/>
          </a:p>
        </p:txBody>
      </p:sp>
    </p:spTree>
    <p:extLst>
      <p:ext uri="{BB962C8B-B14F-4D97-AF65-F5344CB8AC3E}">
        <p14:creationId xmlns:p14="http://schemas.microsoft.com/office/powerpoint/2010/main" val="19189487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320675"/>
            <a:ext cx="9652000" cy="61356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3" name="Date Placeholder 2"/>
          <p:cNvSpPr>
            <a:spLocks noGrp="1"/>
          </p:cNvSpPr>
          <p:nvPr>
            <p:ph type="dt" sz="half" idx="10"/>
          </p:nvPr>
        </p:nvSpPr>
        <p:spPr>
          <a:xfrm>
            <a:off x="5662085" y="6557963"/>
            <a:ext cx="2669116" cy="227012"/>
          </a:xfrm>
        </p:spPr>
        <p:txBody>
          <a:bodyPr/>
          <a:lstStyle>
            <a:lvl1pPr>
              <a:defRPr/>
            </a:lvl1pPr>
          </a:lstStyle>
          <a:p>
            <a:pPr>
              <a:defRPr/>
            </a:pPr>
            <a:fld id="{A63B99A7-B5C3-4940-AE2B-8734AB79F2E6}" type="datetime1">
              <a:rPr lang="en-US" smtClean="0"/>
              <a:t>9/13/2024</a:t>
            </a:fld>
            <a:endParaRPr lang="en-US"/>
          </a:p>
        </p:txBody>
      </p:sp>
      <p:sp>
        <p:nvSpPr>
          <p:cNvPr id="4" name="Footer Placeholder 3"/>
          <p:cNvSpPr>
            <a:spLocks noGrp="1"/>
          </p:cNvSpPr>
          <p:nvPr>
            <p:ph type="ftr" sz="quarter" idx="11"/>
          </p:nvPr>
        </p:nvSpPr>
        <p:spPr>
          <a:xfrm>
            <a:off x="609600" y="6557963"/>
            <a:ext cx="4876800" cy="228600"/>
          </a:xfrm>
        </p:spPr>
        <p:txBody>
          <a:bodyPr/>
          <a:lstStyle>
            <a:lvl1pPr>
              <a:defRPr/>
            </a:lvl1pPr>
          </a:lstStyle>
          <a:p>
            <a:pPr>
              <a:defRPr/>
            </a:pPr>
            <a:r>
              <a:rPr lang="en-US" smtClean="0"/>
              <a:t>RDP</a:t>
            </a:r>
            <a:endParaRPr lang="en-US"/>
          </a:p>
        </p:txBody>
      </p:sp>
      <p:sp>
        <p:nvSpPr>
          <p:cNvPr id="5" name="Slide Number Placeholder 4"/>
          <p:cNvSpPr>
            <a:spLocks noGrp="1"/>
          </p:cNvSpPr>
          <p:nvPr>
            <p:ph type="sldNum" sz="quarter" idx="12"/>
          </p:nvPr>
        </p:nvSpPr>
        <p:spPr>
          <a:xfrm>
            <a:off x="8335434" y="6556375"/>
            <a:ext cx="785284" cy="228600"/>
          </a:xfrm>
        </p:spPr>
        <p:txBody>
          <a:bodyPr/>
          <a:lstStyle>
            <a:lvl1pPr>
              <a:defRPr/>
            </a:lvl1pPr>
          </a:lstStyle>
          <a:p>
            <a:pPr>
              <a:defRPr/>
            </a:pPr>
            <a:fld id="{4F66726B-1BEF-4E52-8065-637C4B5417D8}" type="slidenum">
              <a:rPr lang="en-US"/>
              <a:pPr>
                <a:defRPr/>
              </a:pPr>
              <a:t>‹#›</a:t>
            </a:fld>
            <a:endParaRPr lang="en-US"/>
          </a:p>
        </p:txBody>
      </p:sp>
    </p:spTree>
    <p:extLst>
      <p:ext uri="{BB962C8B-B14F-4D97-AF65-F5344CB8AC3E}">
        <p14:creationId xmlns:p14="http://schemas.microsoft.com/office/powerpoint/2010/main" val="3176119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4201455-AB1D-4939-916F-1FDA647FFA68}" type="datetime1">
              <a:rPr lang="en-US" smtClean="0"/>
              <a:t>9/13/2024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4E8AA39F-A5DF-4C0E-9768-C821FDBB57A2}" type="slidenum">
              <a:rPr lang="en-IN" smtClean="0"/>
              <a:pPr/>
              <a:t>‹#›</a:t>
            </a:fld>
            <a:endParaRPr lang="en-IN"/>
          </a:p>
        </p:txBody>
      </p:sp>
    </p:spTree>
    <p:extLst>
      <p:ext uri="{BB962C8B-B14F-4D97-AF65-F5344CB8AC3E}">
        <p14:creationId xmlns:p14="http://schemas.microsoft.com/office/powerpoint/2010/main" val="2402683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2A05087-4BF5-4204-A2D1-8760586ACF18}" type="datetime1">
              <a:rPr lang="en-US" smtClean="0"/>
              <a:t>9/13/2024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4E8AA39F-A5DF-4C0E-9768-C821FDBB57A2}" type="slidenum">
              <a:rPr lang="en-IN" smtClean="0"/>
              <a:pPr/>
              <a:t>‹#›</a:t>
            </a:fld>
            <a:endParaRPr lang="en-IN"/>
          </a:p>
        </p:txBody>
      </p:sp>
    </p:spTree>
    <p:extLst>
      <p:ext uri="{BB962C8B-B14F-4D97-AF65-F5344CB8AC3E}">
        <p14:creationId xmlns:p14="http://schemas.microsoft.com/office/powerpoint/2010/main" val="29032497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5B884D5-3448-4166-BE41-ABD98DA179D5}" type="datetime1">
              <a:rPr lang="en-US" smtClean="0"/>
              <a:t>9/13/2024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4E8AA39F-A5DF-4C0E-9768-C821FDBB57A2}" type="slidenum">
              <a:rPr lang="en-IN" smtClean="0"/>
              <a:pPr/>
              <a:t>‹#›</a:t>
            </a:fld>
            <a:endParaRPr lang="en-IN"/>
          </a:p>
        </p:txBody>
      </p:sp>
    </p:spTree>
    <p:extLst>
      <p:ext uri="{BB962C8B-B14F-4D97-AF65-F5344CB8AC3E}">
        <p14:creationId xmlns:p14="http://schemas.microsoft.com/office/powerpoint/2010/main" val="1042577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F0C24DF-69B9-45E0-926B-CE027E3F8AA3}" type="datetime1">
              <a:rPr lang="en-US" smtClean="0"/>
              <a:t>9/13/2024</a:t>
            </a:fld>
            <a:endParaRPr lang="en-IN"/>
          </a:p>
        </p:txBody>
      </p:sp>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4E8AA39F-A5DF-4C0E-9768-C821FDBB57A2}" type="slidenum">
              <a:rPr lang="en-IN" smtClean="0"/>
              <a:pPr/>
              <a:t>‹#›</a:t>
            </a:fld>
            <a:endParaRPr lang="en-IN"/>
          </a:p>
        </p:txBody>
      </p:sp>
    </p:spTree>
    <p:extLst>
      <p:ext uri="{BB962C8B-B14F-4D97-AF65-F5344CB8AC3E}">
        <p14:creationId xmlns:p14="http://schemas.microsoft.com/office/powerpoint/2010/main" val="7062159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806DA80-E170-4C31-A405-13C825E5910E}" type="datetime1">
              <a:rPr lang="en-US" smtClean="0"/>
              <a:t>9/13/2024</a:t>
            </a:fld>
            <a:endParaRPr lang="en-IN"/>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4E8AA39F-A5DF-4C0E-9768-C821FDBB57A2}" type="slidenum">
              <a:rPr lang="en-IN" smtClean="0"/>
              <a:pPr/>
              <a:t>‹#›</a:t>
            </a:fld>
            <a:endParaRPr lang="en-IN"/>
          </a:p>
        </p:txBody>
      </p:sp>
    </p:spTree>
    <p:extLst>
      <p:ext uri="{BB962C8B-B14F-4D97-AF65-F5344CB8AC3E}">
        <p14:creationId xmlns:p14="http://schemas.microsoft.com/office/powerpoint/2010/main" val="3671712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9A52BC-05C1-49FE-A275-D2231CC23029}" type="datetime1">
              <a:rPr lang="en-US" smtClean="0"/>
              <a:t>9/13/2024</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4E8AA39F-A5DF-4C0E-9768-C821FDBB57A2}" type="slidenum">
              <a:rPr lang="en-IN" smtClean="0"/>
              <a:pPr/>
              <a:t>‹#›</a:t>
            </a:fld>
            <a:endParaRPr lang="en-IN"/>
          </a:p>
        </p:txBody>
      </p:sp>
    </p:spTree>
    <p:extLst>
      <p:ext uri="{BB962C8B-B14F-4D97-AF65-F5344CB8AC3E}">
        <p14:creationId xmlns:p14="http://schemas.microsoft.com/office/powerpoint/2010/main" val="16805932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9367D5-AFFC-44B5-B8BE-D9A197965C56}" type="datetime1">
              <a:rPr lang="en-US" smtClean="0"/>
              <a:t>9/13/2024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4E8AA39F-A5DF-4C0E-9768-C821FDBB57A2}" type="slidenum">
              <a:rPr lang="en-IN" smtClean="0"/>
              <a:pPr/>
              <a:t>‹#›</a:t>
            </a:fld>
            <a:endParaRPr lang="en-IN"/>
          </a:p>
        </p:txBody>
      </p:sp>
    </p:spTree>
    <p:extLst>
      <p:ext uri="{BB962C8B-B14F-4D97-AF65-F5344CB8AC3E}">
        <p14:creationId xmlns:p14="http://schemas.microsoft.com/office/powerpoint/2010/main" val="3959044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A711EC-2B03-473D-87C7-C7DCE2408C66}" type="datetime1">
              <a:rPr lang="en-US" smtClean="0"/>
              <a:t>9/13/2024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4E8AA39F-A5DF-4C0E-9768-C821FDBB57A2}" type="slidenum">
              <a:rPr lang="en-IN" smtClean="0"/>
              <a:pPr/>
              <a:t>‹#›</a:t>
            </a:fld>
            <a:endParaRPr lang="en-IN"/>
          </a:p>
        </p:txBody>
      </p:sp>
    </p:spTree>
    <p:extLst>
      <p:ext uri="{BB962C8B-B14F-4D97-AF65-F5344CB8AC3E}">
        <p14:creationId xmlns:p14="http://schemas.microsoft.com/office/powerpoint/2010/main" val="31308799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E0B387-D6E7-4AA8-B99E-D72C17AD7703}" type="datetime1">
              <a:rPr lang="en-US" smtClean="0"/>
              <a:t>9/13/2024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RDP</a:t>
            </a:r>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8AA39F-A5DF-4C0E-9768-C821FDBB57A2}" type="slidenum">
              <a:rPr lang="en-IN" smtClean="0"/>
              <a:pPr/>
              <a:t>‹#›</a:t>
            </a:fld>
            <a:endParaRPr lang="en-IN"/>
          </a:p>
        </p:txBody>
      </p:sp>
      <p:sp>
        <p:nvSpPr>
          <p:cNvPr id="7" name="TextBox 6"/>
          <p:cNvSpPr txBox="1"/>
          <p:nvPr userDrawn="1"/>
        </p:nvSpPr>
        <p:spPr>
          <a:xfrm rot="19518211">
            <a:off x="1837737" y="2996096"/>
            <a:ext cx="8712968" cy="769441"/>
          </a:xfrm>
          <a:prstGeom prst="rect">
            <a:avLst/>
          </a:prstGeom>
          <a:noFill/>
        </p:spPr>
        <p:txBody>
          <a:bodyPr wrap="square" rtlCol="0">
            <a:spAutoFit/>
          </a:bodyPr>
          <a:lstStyle/>
          <a:p>
            <a:r>
              <a:rPr lang="en-US" sz="4400" b="1" dirty="0" smtClean="0">
                <a:solidFill>
                  <a:schemeClr val="bg2"/>
                </a:solidFill>
                <a:latin typeface="Times New Roman" panose="02020603050405020304" pitchFamily="18" charset="0"/>
                <a:cs typeface="Times New Roman" panose="02020603050405020304" pitchFamily="18" charset="0"/>
              </a:rPr>
              <a:t>RESEARCH DOCTOR PHARMA</a:t>
            </a:r>
            <a:endParaRPr lang="en-US" sz="4400" b="1" dirty="0">
              <a:solidFill>
                <a:schemeClr val="bg2"/>
              </a:solidFill>
              <a:latin typeface="Times New Roman" panose="02020603050405020304" pitchFamily="18" charset="0"/>
              <a:cs typeface="Times New Roman" panose="02020603050405020304" pitchFamily="18" charset="0"/>
            </a:endParaRPr>
          </a:p>
        </p:txBody>
      </p:sp>
      <p:pic>
        <p:nvPicPr>
          <p:cNvPr id="8" name="Picture 2" descr="https://dranimeshdas.com/wp-content/uploads/2024/08/drugs.png"/>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2274289"/>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18.wmf"/><Relationship Id="rId5" Type="http://schemas.openxmlformats.org/officeDocument/2006/relationships/oleObject" Target="../embeddings/oleObject4.bin"/><Relationship Id="rId4" Type="http://schemas.openxmlformats.org/officeDocument/2006/relationships/image" Target="../media/image17.w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22.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8" Type="http://schemas.openxmlformats.org/officeDocument/2006/relationships/hyperlink" Target="http://en.wikipedia.org/wiki/Vector_(geometric)" TargetMode="External"/><Relationship Id="rId3" Type="http://schemas.openxmlformats.org/officeDocument/2006/relationships/hyperlink" Target="http://en.wikipedia.org/wiki/Larmor_precession" TargetMode="External"/><Relationship Id="rId7" Type="http://schemas.openxmlformats.org/officeDocument/2006/relationships/hyperlink" Target="http://en.wikipedia.org/wiki/Nuclear_spin" TargetMode="External"/><Relationship Id="rId12" Type="http://schemas.openxmlformats.org/officeDocument/2006/relationships/hyperlink" Target="http://en.wikipedia.org/wiki/Spectrum" TargetMode="External"/><Relationship Id="rId2" Type="http://schemas.openxmlformats.org/officeDocument/2006/relationships/hyperlink" Target="http://en.wikipedia.org/wiki/NMR" TargetMode="External"/><Relationship Id="rId1" Type="http://schemas.openxmlformats.org/officeDocument/2006/relationships/slideLayout" Target="../slideLayouts/slideLayout2.xml"/><Relationship Id="rId6" Type="http://schemas.openxmlformats.org/officeDocument/2006/relationships/hyperlink" Target="http://en.wikipedia.org/wiki/Larmor_equation" TargetMode="External"/><Relationship Id="rId11" Type="http://schemas.openxmlformats.org/officeDocument/2006/relationships/hyperlink" Target="http://en.wikipedia.org/wiki/Fourier_Transform" TargetMode="External"/><Relationship Id="rId5" Type="http://schemas.openxmlformats.org/officeDocument/2006/relationships/hyperlink" Target="http://en.wikipedia.org/wiki/Resonance" TargetMode="External"/><Relationship Id="rId10" Type="http://schemas.openxmlformats.org/officeDocument/2006/relationships/hyperlink" Target="http://en.wikipedia.org/wiki/Digitized" TargetMode="External"/><Relationship Id="rId4" Type="http://schemas.openxmlformats.org/officeDocument/2006/relationships/hyperlink" Target="http://en.wikipedia.org/wiki/Magnetic_field" TargetMode="External"/><Relationship Id="rId9" Type="http://schemas.openxmlformats.org/officeDocument/2006/relationships/hyperlink" Target="http://en.wikipedia.org/wiki/Electromagnetic_induction"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37.x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image" Target="../media/image31.wm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38.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5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4.wmf"/><Relationship Id="rId5" Type="http://schemas.openxmlformats.org/officeDocument/2006/relationships/oleObject" Target="../embeddings/oleObject2.bin"/><Relationship Id="rId4" Type="http://schemas.openxmlformats.org/officeDocument/2006/relationships/image" Target="../media/image3.wmf"/></Relationships>
</file>

<file path=ppt/slides/_rels/slide6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hyperlink" Target="http://en.wikipedia.org/wiki/File:MRI-Philips.JPG" TargetMode="Externa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hyperlink" Target="http://en.wikipedia.org/wiki/Carbon-13_NMR" TargetMode="External"/><Relationship Id="rId2" Type="http://schemas.openxmlformats.org/officeDocument/2006/relationships/hyperlink" Target="http://en.wikipedia.org/wiki/Proton_NMR" TargetMode="External"/><Relationship Id="rId1" Type="http://schemas.openxmlformats.org/officeDocument/2006/relationships/slideLayout" Target="../slideLayouts/slideLayout2.xml"/><Relationship Id="rId6" Type="http://schemas.openxmlformats.org/officeDocument/2006/relationships/hyperlink" Target="http://en.wikipedia.org/wiki/In_vivo_magnetic_resonance_spectroscopy" TargetMode="External"/><Relationship Id="rId5" Type="http://schemas.openxmlformats.org/officeDocument/2006/relationships/hyperlink" Target="http://en.wikipedia.org/wiki/Tumor" TargetMode="External"/><Relationship Id="rId4" Type="http://schemas.openxmlformats.org/officeDocument/2006/relationships/hyperlink" Target="http://en.wikipedia.org/wiki/Brain" TargetMode="External"/></Relationships>
</file>

<file path=ppt/slides/_rels/slide6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http://www.chem.unsw.edu.au/research/groups/field/images/two-D-NMR.gif" TargetMode="External"/><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http://www.beilstein-journals.org/bjoc/content/figures/1860-5397-7-27-1.png?scale=2.0&amp;max-width=1024&amp;background=FFFFFF" TargetMode="External"/><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43472" y="1988840"/>
            <a:ext cx="8210810" cy="2112967"/>
          </a:xfrm>
        </p:spPr>
        <p:txBody>
          <a:bodyPr>
            <a:normAutofit/>
          </a:bodyPr>
          <a:lstStyle/>
          <a:p>
            <a:r>
              <a:rPr lang="en-US" sz="4800" b="1" dirty="0">
                <a:latin typeface="Monotype Corsiva" pitchFamily="66" charset="0"/>
              </a:rPr>
              <a:t>                    A Seminar </a:t>
            </a:r>
            <a:br>
              <a:rPr lang="en-US" sz="4800" b="1" dirty="0">
                <a:latin typeface="Monotype Corsiva" pitchFamily="66" charset="0"/>
              </a:rPr>
            </a:br>
            <a:r>
              <a:rPr lang="en-US" sz="4800" b="1" dirty="0">
                <a:latin typeface="Monotype Corsiva" pitchFamily="66" charset="0"/>
              </a:rPr>
              <a:t>                            on </a:t>
            </a:r>
            <a:br>
              <a:rPr lang="en-US" sz="4800" b="1" dirty="0">
                <a:latin typeface="Monotype Corsiva" pitchFamily="66" charset="0"/>
              </a:rPr>
            </a:br>
            <a:r>
              <a:rPr lang="en-US" sz="4800" b="1" dirty="0">
                <a:latin typeface="Monotype Corsiva" pitchFamily="66" charset="0"/>
              </a:rPr>
              <a:t>              NMR Spectroscopy</a:t>
            </a:r>
            <a:endParaRPr lang="en-IN" sz="4800" b="1" dirty="0">
              <a:latin typeface="Monotype Corsiva" pitchFamily="66"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4E8AA39F-A5DF-4C0E-9768-C821FDBB57A2}" type="slidenum">
              <a:rPr lang="en-IN" smtClean="0"/>
              <a:pPr/>
              <a:t>1</a:t>
            </a:fld>
            <a:endParaRPr lang="en-IN"/>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Oval 2"/>
          <p:cNvSpPr>
            <a:spLocks noChangeArrowheads="1"/>
          </p:cNvSpPr>
          <p:nvPr/>
        </p:nvSpPr>
        <p:spPr bwMode="auto">
          <a:xfrm>
            <a:off x="6310314" y="4857760"/>
            <a:ext cx="749300" cy="1222374"/>
          </a:xfrm>
          <a:prstGeom prst="ellipse">
            <a:avLst/>
          </a:prstGeom>
          <a:solidFill>
            <a:schemeClr val="hlink">
              <a:alpha val="50000"/>
            </a:schemeClr>
          </a:solidFill>
          <a:ln w="12700">
            <a:solidFill>
              <a:srgbClr val="000000"/>
            </a:solidFill>
            <a:round/>
            <a:headEnd/>
            <a:tailEnd/>
          </a:ln>
          <a:effectLst/>
        </p:spPr>
        <p:txBody>
          <a:bodyPr wrap="none" anchor="ctr"/>
          <a:lstStyle/>
          <a:p>
            <a:endParaRPr lang="en-IN"/>
          </a:p>
        </p:txBody>
      </p:sp>
      <p:sp>
        <p:nvSpPr>
          <p:cNvPr id="8195" name="Oval 3"/>
          <p:cNvSpPr>
            <a:spLocks noChangeArrowheads="1"/>
          </p:cNvSpPr>
          <p:nvPr/>
        </p:nvSpPr>
        <p:spPr bwMode="auto">
          <a:xfrm>
            <a:off x="2524100" y="4643446"/>
            <a:ext cx="749300" cy="1293812"/>
          </a:xfrm>
          <a:prstGeom prst="ellipse">
            <a:avLst/>
          </a:prstGeom>
          <a:solidFill>
            <a:srgbClr val="FFFF99">
              <a:alpha val="50000"/>
            </a:srgbClr>
          </a:solidFill>
          <a:ln w="12700">
            <a:solidFill>
              <a:srgbClr val="000000"/>
            </a:solidFill>
            <a:round/>
            <a:headEnd/>
            <a:tailEnd/>
          </a:ln>
          <a:effectLst/>
        </p:spPr>
        <p:txBody>
          <a:bodyPr wrap="none" anchor="ctr"/>
          <a:lstStyle/>
          <a:p>
            <a:endParaRPr lang="en-IN"/>
          </a:p>
        </p:txBody>
      </p:sp>
      <p:pic>
        <p:nvPicPr>
          <p:cNvPr id="8196" name="Picture 4"/>
          <p:cNvPicPr>
            <a:picLocks noChangeArrowheads="1"/>
          </p:cNvPicPr>
          <p:nvPr/>
        </p:nvPicPr>
        <p:blipFill>
          <a:blip r:embed="rId2"/>
          <a:srcRect/>
          <a:stretch>
            <a:fillRect/>
          </a:stretch>
        </p:blipFill>
        <p:spPr bwMode="auto">
          <a:xfrm>
            <a:off x="2666977" y="4857760"/>
            <a:ext cx="4310063" cy="1238250"/>
          </a:xfrm>
          <a:prstGeom prst="rect">
            <a:avLst/>
          </a:prstGeom>
          <a:noFill/>
          <a:ln w="9525">
            <a:noFill/>
            <a:miter lim="800000"/>
            <a:headEnd/>
            <a:tailEnd/>
          </a:ln>
          <a:effectLst/>
        </p:spPr>
      </p:pic>
      <p:sp>
        <p:nvSpPr>
          <p:cNvPr id="8197" name="Rectangle 5"/>
          <p:cNvSpPr>
            <a:spLocks noChangeArrowheads="1"/>
          </p:cNvSpPr>
          <p:nvPr/>
        </p:nvSpPr>
        <p:spPr bwMode="auto">
          <a:xfrm>
            <a:off x="2166911" y="6000769"/>
            <a:ext cx="2616191" cy="646973"/>
          </a:xfrm>
          <a:prstGeom prst="rect">
            <a:avLst/>
          </a:prstGeom>
          <a:noFill/>
          <a:ln w="9525">
            <a:noFill/>
            <a:miter lim="800000"/>
            <a:headEnd/>
            <a:tailEnd/>
          </a:ln>
          <a:effectLst/>
        </p:spPr>
        <p:txBody>
          <a:bodyPr wrap="square" lIns="92075" tIns="46038" rIns="92075" bIns="46038">
            <a:spAutoFit/>
          </a:bodyPr>
          <a:lstStyle/>
          <a:p>
            <a:r>
              <a:rPr lang="en-US" dirty="0"/>
              <a:t>two </a:t>
            </a:r>
            <a:r>
              <a:rPr lang="en-US" dirty="0"/>
              <a:t>neighbors n + 1 =3</a:t>
            </a:r>
            <a:endParaRPr lang="en-US" dirty="0"/>
          </a:p>
          <a:p>
            <a:r>
              <a:rPr lang="en-US" dirty="0">
                <a:solidFill>
                  <a:schemeClr val="accent2"/>
                </a:solidFill>
              </a:rPr>
              <a:t>triplet</a:t>
            </a:r>
            <a:endParaRPr lang="en-US" dirty="0">
              <a:solidFill>
                <a:schemeClr val="accent2"/>
              </a:solidFill>
            </a:endParaRPr>
          </a:p>
        </p:txBody>
      </p:sp>
      <p:sp>
        <p:nvSpPr>
          <p:cNvPr id="8198" name="Rectangle 6"/>
          <p:cNvSpPr>
            <a:spLocks noChangeArrowheads="1"/>
          </p:cNvSpPr>
          <p:nvPr/>
        </p:nvSpPr>
        <p:spPr bwMode="auto">
          <a:xfrm>
            <a:off x="5810248" y="6000769"/>
            <a:ext cx="2428892" cy="646973"/>
          </a:xfrm>
          <a:prstGeom prst="rect">
            <a:avLst/>
          </a:prstGeom>
          <a:noFill/>
          <a:ln w="9525">
            <a:noFill/>
            <a:miter lim="800000"/>
            <a:headEnd/>
            <a:tailEnd/>
          </a:ln>
          <a:effectLst/>
        </p:spPr>
        <p:txBody>
          <a:bodyPr wrap="square" lIns="92075" tIns="46038" rIns="92075" bIns="46038">
            <a:spAutoFit/>
          </a:bodyPr>
          <a:lstStyle/>
          <a:p>
            <a:r>
              <a:rPr lang="en-US" dirty="0"/>
              <a:t>one </a:t>
            </a:r>
            <a:r>
              <a:rPr lang="en-US" dirty="0"/>
              <a:t>neighbor n + 1 =2</a:t>
            </a:r>
            <a:endParaRPr lang="en-US" dirty="0"/>
          </a:p>
          <a:p>
            <a:r>
              <a:rPr lang="en-US" dirty="0">
                <a:solidFill>
                  <a:schemeClr val="accent2"/>
                </a:solidFill>
              </a:rPr>
              <a:t>doublet</a:t>
            </a:r>
            <a:endParaRPr lang="en-US" dirty="0">
              <a:solidFill>
                <a:schemeClr val="accent2"/>
              </a:solidFill>
            </a:endParaRPr>
          </a:p>
        </p:txBody>
      </p:sp>
      <p:sp>
        <p:nvSpPr>
          <p:cNvPr id="8199" name="Rectangle 7"/>
          <p:cNvSpPr>
            <a:spLocks noChangeArrowheads="1"/>
          </p:cNvSpPr>
          <p:nvPr/>
        </p:nvSpPr>
        <p:spPr bwMode="auto">
          <a:xfrm>
            <a:off x="8464551" y="6351"/>
            <a:ext cx="2195513" cy="6843713"/>
          </a:xfrm>
          <a:prstGeom prst="rect">
            <a:avLst/>
          </a:prstGeom>
          <a:solidFill>
            <a:srgbClr val="99FFCC">
              <a:alpha val="50000"/>
            </a:srgbClr>
          </a:solidFill>
          <a:ln w="12700">
            <a:solidFill>
              <a:srgbClr val="000000"/>
            </a:solidFill>
            <a:miter lim="800000"/>
            <a:headEnd/>
            <a:tailEnd/>
          </a:ln>
          <a:effectLst/>
        </p:spPr>
        <p:txBody>
          <a:bodyPr wrap="none" anchor="ctr"/>
          <a:lstStyle/>
          <a:p>
            <a:endParaRPr lang="en-IN"/>
          </a:p>
        </p:txBody>
      </p:sp>
      <p:sp>
        <p:nvSpPr>
          <p:cNvPr id="8200" name="Rectangle 8"/>
          <p:cNvSpPr>
            <a:spLocks noChangeArrowheads="1"/>
          </p:cNvSpPr>
          <p:nvPr/>
        </p:nvSpPr>
        <p:spPr bwMode="auto">
          <a:xfrm>
            <a:off x="8747125" y="1614489"/>
            <a:ext cx="1331968" cy="3109185"/>
          </a:xfrm>
          <a:prstGeom prst="rect">
            <a:avLst/>
          </a:prstGeom>
          <a:noFill/>
          <a:ln w="9525">
            <a:noFill/>
            <a:miter lim="800000"/>
            <a:headEnd/>
            <a:tailEnd/>
          </a:ln>
          <a:effectLst/>
        </p:spPr>
        <p:txBody>
          <a:bodyPr wrap="none" lIns="92075" tIns="46038" rIns="92075" bIns="46038">
            <a:spAutoFit/>
          </a:bodyPr>
          <a:lstStyle/>
          <a:p>
            <a:r>
              <a:rPr lang="en-US" sz="2800" dirty="0"/>
              <a:t>singlet</a:t>
            </a:r>
          </a:p>
          <a:p>
            <a:r>
              <a:rPr lang="en-US" sz="2800" dirty="0"/>
              <a:t>doublet</a:t>
            </a:r>
          </a:p>
          <a:p>
            <a:r>
              <a:rPr lang="en-US" sz="2800" dirty="0"/>
              <a:t>triplet</a:t>
            </a:r>
          </a:p>
          <a:p>
            <a:r>
              <a:rPr lang="en-US" sz="2800" dirty="0"/>
              <a:t>quartet</a:t>
            </a:r>
          </a:p>
          <a:p>
            <a:r>
              <a:rPr lang="en-US" sz="2800" dirty="0"/>
              <a:t>quintet</a:t>
            </a:r>
          </a:p>
          <a:p>
            <a:r>
              <a:rPr lang="en-US" sz="2800" dirty="0"/>
              <a:t>sextet</a:t>
            </a:r>
          </a:p>
          <a:p>
            <a:r>
              <a:rPr lang="en-US" sz="2800" dirty="0"/>
              <a:t>septet</a:t>
            </a:r>
          </a:p>
        </p:txBody>
      </p:sp>
      <p:sp>
        <p:nvSpPr>
          <p:cNvPr id="8201" name="Rectangle 9"/>
          <p:cNvSpPr>
            <a:spLocks noChangeArrowheads="1"/>
          </p:cNvSpPr>
          <p:nvPr/>
        </p:nvSpPr>
        <p:spPr bwMode="auto">
          <a:xfrm>
            <a:off x="8518526" y="593726"/>
            <a:ext cx="1792991" cy="462307"/>
          </a:xfrm>
          <a:prstGeom prst="rect">
            <a:avLst/>
          </a:prstGeom>
          <a:noFill/>
          <a:ln w="9525">
            <a:noFill/>
            <a:miter lim="800000"/>
            <a:headEnd/>
            <a:tailEnd/>
          </a:ln>
          <a:effectLst/>
        </p:spPr>
        <p:txBody>
          <a:bodyPr wrap="none" lIns="92075" tIns="46038" rIns="92075" bIns="46038">
            <a:spAutoFit/>
          </a:bodyPr>
          <a:lstStyle/>
          <a:p>
            <a:r>
              <a:rPr lang="en-US" sz="2400" dirty="0"/>
              <a:t>MULTIPLETS</a:t>
            </a:r>
          </a:p>
        </p:txBody>
      </p:sp>
      <p:sp>
        <p:nvSpPr>
          <p:cNvPr id="8202" name="Line 10"/>
          <p:cNvSpPr>
            <a:spLocks noChangeShapeType="1"/>
          </p:cNvSpPr>
          <p:nvPr/>
        </p:nvSpPr>
        <p:spPr bwMode="auto">
          <a:xfrm flipH="1">
            <a:off x="2881290" y="3929066"/>
            <a:ext cx="285752" cy="547686"/>
          </a:xfrm>
          <a:prstGeom prst="line">
            <a:avLst/>
          </a:prstGeom>
          <a:noFill/>
          <a:ln w="12700">
            <a:solidFill>
              <a:srgbClr val="000000"/>
            </a:solidFill>
            <a:round/>
            <a:headEnd type="none" w="sm" len="sm"/>
            <a:tailEnd type="stealth" w="med" len="lg"/>
          </a:ln>
          <a:effectLst/>
        </p:spPr>
        <p:txBody>
          <a:bodyPr/>
          <a:lstStyle/>
          <a:p>
            <a:endParaRPr lang="en-IN"/>
          </a:p>
        </p:txBody>
      </p:sp>
      <p:sp>
        <p:nvSpPr>
          <p:cNvPr id="8203" name="Rectangle 11"/>
          <p:cNvSpPr>
            <a:spLocks noChangeArrowheads="1"/>
          </p:cNvSpPr>
          <p:nvPr/>
        </p:nvSpPr>
        <p:spPr bwMode="auto">
          <a:xfrm>
            <a:off x="1881159" y="3071811"/>
            <a:ext cx="2795509" cy="646973"/>
          </a:xfrm>
          <a:prstGeom prst="rect">
            <a:avLst/>
          </a:prstGeom>
          <a:noFill/>
          <a:ln w="9525">
            <a:noFill/>
            <a:miter lim="800000"/>
            <a:headEnd/>
            <a:tailEnd/>
          </a:ln>
          <a:effectLst/>
        </p:spPr>
        <p:txBody>
          <a:bodyPr wrap="none" lIns="92075" tIns="46038" rIns="92075" bIns="46038">
            <a:spAutoFit/>
          </a:bodyPr>
          <a:lstStyle/>
          <a:p>
            <a:r>
              <a:rPr lang="en-US" dirty="0"/>
              <a:t>this hydrogen’s peak</a:t>
            </a:r>
          </a:p>
          <a:p>
            <a:r>
              <a:rPr lang="en-US" dirty="0"/>
              <a:t>is split by its two neighbors</a:t>
            </a:r>
          </a:p>
        </p:txBody>
      </p:sp>
      <p:sp>
        <p:nvSpPr>
          <p:cNvPr id="8204" name="Line 12"/>
          <p:cNvSpPr>
            <a:spLocks noChangeShapeType="1"/>
          </p:cNvSpPr>
          <p:nvPr/>
        </p:nvSpPr>
        <p:spPr bwMode="auto">
          <a:xfrm>
            <a:off x="6596066" y="3929066"/>
            <a:ext cx="152400" cy="533400"/>
          </a:xfrm>
          <a:prstGeom prst="line">
            <a:avLst/>
          </a:prstGeom>
          <a:noFill/>
          <a:ln w="12700">
            <a:solidFill>
              <a:srgbClr val="000000"/>
            </a:solidFill>
            <a:round/>
            <a:headEnd type="none" w="sm" len="sm"/>
            <a:tailEnd type="stealth" w="med" len="lg"/>
          </a:ln>
          <a:effectLst/>
        </p:spPr>
        <p:txBody>
          <a:bodyPr/>
          <a:lstStyle/>
          <a:p>
            <a:endParaRPr lang="en-IN"/>
          </a:p>
        </p:txBody>
      </p:sp>
      <p:sp>
        <p:nvSpPr>
          <p:cNvPr id="8205" name="Rectangle 13"/>
          <p:cNvSpPr>
            <a:spLocks noChangeArrowheads="1"/>
          </p:cNvSpPr>
          <p:nvPr/>
        </p:nvSpPr>
        <p:spPr bwMode="auto">
          <a:xfrm>
            <a:off x="5167306" y="3000373"/>
            <a:ext cx="3286148" cy="646973"/>
          </a:xfrm>
          <a:prstGeom prst="rect">
            <a:avLst/>
          </a:prstGeom>
          <a:noFill/>
          <a:ln w="9525">
            <a:noFill/>
            <a:miter lim="800000"/>
            <a:headEnd/>
            <a:tailEnd/>
          </a:ln>
          <a:effectLst/>
        </p:spPr>
        <p:txBody>
          <a:bodyPr wrap="square" lIns="92075" tIns="46038" rIns="92075" bIns="46038">
            <a:spAutoFit/>
          </a:bodyPr>
          <a:lstStyle/>
          <a:p>
            <a:r>
              <a:rPr lang="en-US" dirty="0"/>
              <a:t>these hydrogens </a:t>
            </a:r>
            <a:r>
              <a:rPr lang="en-US" dirty="0"/>
              <a:t>are split by their </a:t>
            </a:r>
            <a:r>
              <a:rPr lang="en-US" dirty="0" err="1"/>
              <a:t>neighbours</a:t>
            </a:r>
            <a:endParaRPr lang="en-US" dirty="0"/>
          </a:p>
        </p:txBody>
      </p:sp>
      <p:sp>
        <p:nvSpPr>
          <p:cNvPr id="14" name="Rectangle 2"/>
          <p:cNvSpPr txBox="1">
            <a:spLocks noChangeArrowheads="1"/>
          </p:cNvSpPr>
          <p:nvPr/>
        </p:nvSpPr>
        <p:spPr>
          <a:xfrm>
            <a:off x="1952596" y="142852"/>
            <a:ext cx="7772400" cy="485756"/>
          </a:xfrm>
          <a:prstGeom prst="rect">
            <a:avLst/>
          </a:prstGeom>
          <a:noFill/>
          <a:ln/>
        </p:spPr>
        <p:txBody>
          <a:bodyPr lIns="90487" tIns="44450" rIns="90487" bIns="44450">
            <a:normAutofit fontScale="97500" lnSpcReduction="10000"/>
          </a:bodyPr>
          <a:lstStyle/>
          <a:p>
            <a:pPr>
              <a:spcBef>
                <a:spcPct val="0"/>
              </a:spcBef>
              <a:defRPr/>
            </a:pPr>
            <a:r>
              <a:rPr lang="en-US" sz="2800" cap="all">
                <a:solidFill>
                  <a:schemeClr val="tx2"/>
                </a:solidFill>
                <a:effectLst>
                  <a:reflection blurRad="12700" stA="48000" endA="300" endPos="55000" dir="5400000" sy="-90000" algn="bl" rotWithShape="0"/>
                </a:effectLst>
                <a:latin typeface="+mj-lt"/>
                <a:ea typeface="+mj-ea"/>
                <a:cs typeface="+mj-cs"/>
              </a:rPr>
              <a:t>Signal Splitting; the (</a:t>
            </a:r>
            <a:r>
              <a:rPr lang="en-US" sz="2800" i="1" cap="all">
                <a:solidFill>
                  <a:schemeClr val="tx2"/>
                </a:solidFill>
                <a:effectLst>
                  <a:reflection blurRad="12700" stA="48000" endA="300" endPos="55000" dir="5400000" sy="-90000" algn="bl" rotWithShape="0"/>
                </a:effectLst>
                <a:latin typeface="+mj-lt"/>
                <a:ea typeface="+mj-ea"/>
                <a:cs typeface="+mj-cs"/>
              </a:rPr>
              <a:t>n</a:t>
            </a:r>
            <a:r>
              <a:rPr lang="en-US" sz="2800" cap="all">
                <a:solidFill>
                  <a:schemeClr val="tx2"/>
                </a:solidFill>
                <a:effectLst>
                  <a:reflection blurRad="12700" stA="48000" endA="300" endPos="55000" dir="5400000" sy="-90000" algn="bl" rotWithShape="0"/>
                </a:effectLst>
                <a:latin typeface="+mj-lt"/>
                <a:ea typeface="+mj-ea"/>
                <a:cs typeface="+mj-cs"/>
              </a:rPr>
              <a:t> + 1) Rule</a:t>
            </a:r>
            <a:endParaRPr lang="en-US" sz="2400" cap="all" dirty="0">
              <a:solidFill>
                <a:schemeClr val="tx2"/>
              </a:solidFill>
              <a:effectLst>
                <a:reflection blurRad="12700" stA="48000" endA="300" endPos="55000" dir="5400000" sy="-90000" algn="bl" rotWithShape="0"/>
              </a:effectLst>
              <a:latin typeface="+mj-lt"/>
              <a:ea typeface="+mj-ea"/>
              <a:cs typeface="+mj-cs"/>
            </a:endParaRPr>
          </a:p>
        </p:txBody>
      </p:sp>
      <p:sp>
        <p:nvSpPr>
          <p:cNvPr id="15" name="Rectangle 3"/>
          <p:cNvSpPr txBox="1">
            <a:spLocks noChangeArrowheads="1"/>
          </p:cNvSpPr>
          <p:nvPr/>
        </p:nvSpPr>
        <p:spPr>
          <a:xfrm>
            <a:off x="1738282" y="857232"/>
            <a:ext cx="6643734" cy="2143140"/>
          </a:xfrm>
          <a:prstGeom prst="rect">
            <a:avLst/>
          </a:prstGeom>
          <a:noFill/>
          <a:ln/>
        </p:spPr>
        <p:txBody>
          <a:bodyPr lIns="90487" tIns="44450" rIns="90487" bIns="44450">
            <a:normAutofit/>
          </a:bodyPr>
          <a:lstStyle/>
          <a:p>
            <a:pPr marL="342900" indent="-342900">
              <a:spcBef>
                <a:spcPct val="20000"/>
              </a:spcBef>
              <a:buClr>
                <a:schemeClr val="accent1"/>
              </a:buClr>
              <a:buSzPct val="70000"/>
              <a:buFont typeface="Wingdings 2"/>
              <a:buChar char=""/>
              <a:defRPr/>
            </a:pPr>
            <a:r>
              <a:rPr lang="en-US" sz="2000" dirty="0">
                <a:solidFill>
                  <a:srgbClr val="1184AD"/>
                </a:solidFill>
                <a:effectLst>
                  <a:outerShdw blurRad="38100" dist="38100" dir="2700000" algn="tl">
                    <a:srgbClr val="C0C0C0"/>
                  </a:outerShdw>
                </a:effectLst>
              </a:rPr>
              <a:t>(</a:t>
            </a:r>
            <a:r>
              <a:rPr lang="en-US" sz="2000" i="1" dirty="0">
                <a:solidFill>
                  <a:srgbClr val="1184AD"/>
                </a:solidFill>
                <a:effectLst>
                  <a:outerShdw blurRad="38100" dist="38100" dir="2700000" algn="tl">
                    <a:srgbClr val="C0C0C0"/>
                  </a:outerShdw>
                </a:effectLst>
              </a:rPr>
              <a:t>n</a:t>
            </a:r>
            <a:r>
              <a:rPr lang="en-US" sz="2000" dirty="0">
                <a:solidFill>
                  <a:srgbClr val="1184AD"/>
                </a:solidFill>
                <a:effectLst>
                  <a:outerShdw blurRad="38100" dist="38100" dir="2700000" algn="tl">
                    <a:srgbClr val="C0C0C0"/>
                  </a:outerShdw>
                </a:effectLst>
              </a:rPr>
              <a:t> + 1) rule:</a:t>
            </a:r>
            <a:r>
              <a:rPr lang="en-US" sz="2000" dirty="0">
                <a:solidFill>
                  <a:srgbClr val="5C798C"/>
                </a:solidFill>
              </a:rPr>
              <a:t> </a:t>
            </a:r>
            <a:r>
              <a:rPr lang="en-US" sz="2000" dirty="0">
                <a:solidFill>
                  <a:schemeClr val="tx2"/>
                </a:solidFill>
              </a:rPr>
              <a:t>If a hydrogen has </a:t>
            </a:r>
            <a:r>
              <a:rPr lang="en-US" sz="2000" i="1" dirty="0">
                <a:solidFill>
                  <a:schemeClr val="tx2"/>
                </a:solidFill>
              </a:rPr>
              <a:t>n</a:t>
            </a:r>
            <a:r>
              <a:rPr lang="en-US" sz="2000" dirty="0">
                <a:solidFill>
                  <a:schemeClr val="tx2"/>
                </a:solidFill>
              </a:rPr>
              <a:t> hydrogens nonequivalent to it but equivalent among themselves on the same or adjacent atom(s), its </a:t>
            </a:r>
            <a:r>
              <a:rPr lang="en-US" sz="2000" baseline="30000" dirty="0">
                <a:solidFill>
                  <a:schemeClr val="tx2"/>
                </a:solidFill>
              </a:rPr>
              <a:t>1</a:t>
            </a:r>
            <a:r>
              <a:rPr lang="en-US" sz="2000" dirty="0">
                <a:solidFill>
                  <a:schemeClr val="tx2"/>
                </a:solidFill>
              </a:rPr>
              <a:t>H-NMR signal is split into (</a:t>
            </a:r>
            <a:r>
              <a:rPr lang="en-US" sz="2000" i="1" dirty="0">
                <a:solidFill>
                  <a:schemeClr val="tx2"/>
                </a:solidFill>
              </a:rPr>
              <a:t>n</a:t>
            </a:r>
            <a:r>
              <a:rPr lang="en-US" sz="2000" dirty="0">
                <a:solidFill>
                  <a:schemeClr val="tx2"/>
                </a:solidFill>
              </a:rPr>
              <a:t> + 1) peaks.</a:t>
            </a:r>
          </a:p>
          <a:p>
            <a:pPr marL="342900" indent="-342900">
              <a:spcBef>
                <a:spcPct val="20000"/>
              </a:spcBef>
              <a:buClr>
                <a:schemeClr val="accent1"/>
              </a:buClr>
              <a:buSzPct val="70000"/>
              <a:buFont typeface="Wingdings 2"/>
              <a:buChar char=""/>
              <a:defRPr/>
            </a:pPr>
            <a:r>
              <a:rPr lang="en-US" sz="2000" dirty="0">
                <a:solidFill>
                  <a:schemeClr val="tx2"/>
                </a:solidFill>
              </a:rPr>
              <a:t>n – number of nuclei producing splitting.</a:t>
            </a:r>
            <a:endParaRPr lang="en-US" sz="2000" dirty="0">
              <a:solidFill>
                <a:schemeClr val="tx2"/>
              </a:solidFill>
            </a:endParaRPr>
          </a:p>
        </p:txBody>
      </p:sp>
      <p:sp>
        <p:nvSpPr>
          <p:cNvPr id="2" name="Footer Placeholder 1"/>
          <p:cNvSpPr>
            <a:spLocks noGrp="1"/>
          </p:cNvSpPr>
          <p:nvPr>
            <p:ph type="ftr" sz="quarter" idx="11"/>
          </p:nvPr>
        </p:nvSpPr>
        <p:spPr/>
        <p:txBody>
          <a:bodyPr/>
          <a:lstStyle/>
          <a:p>
            <a:r>
              <a:rPr lang="en-IN" smtClean="0"/>
              <a:t>RDP</a:t>
            </a:r>
            <a:endParaRPr lang="en-IN"/>
          </a:p>
        </p:txBody>
      </p:sp>
      <p:sp>
        <p:nvSpPr>
          <p:cNvPr id="3" name="Slide Number Placeholder 2"/>
          <p:cNvSpPr>
            <a:spLocks noGrp="1"/>
          </p:cNvSpPr>
          <p:nvPr>
            <p:ph type="sldNum" sz="quarter" idx="12"/>
          </p:nvPr>
        </p:nvSpPr>
        <p:spPr/>
        <p:txBody>
          <a:bodyPr/>
          <a:lstStyle/>
          <a:p>
            <a:fld id="{4E8AA39F-A5DF-4C0E-9768-C821FDBB57A2}" type="slidenum">
              <a:rPr lang="en-IN" smtClean="0"/>
              <a:pPr/>
              <a:t>10</a:t>
            </a:fld>
            <a:endParaRPr lang="en-IN"/>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2209800" y="304800"/>
            <a:ext cx="7772400" cy="609600"/>
          </a:xfrm>
        </p:spPr>
        <p:txBody>
          <a:bodyPr/>
          <a:lstStyle/>
          <a:p>
            <a:r>
              <a:rPr lang="en-US" sz="2800" dirty="0">
                <a:latin typeface="Comic Sans MS" pitchFamily="48" charset="0"/>
              </a:rPr>
              <a:t>Rules for Spin-Spin Splitting</a:t>
            </a:r>
            <a:endParaRPr lang="en-CA" dirty="0" smtClean="0"/>
          </a:p>
        </p:txBody>
      </p:sp>
      <p:sp>
        <p:nvSpPr>
          <p:cNvPr id="148483" name="Rectangle 3"/>
          <p:cNvSpPr>
            <a:spLocks noGrp="1" noChangeArrowheads="1"/>
          </p:cNvSpPr>
          <p:nvPr>
            <p:ph idx="1"/>
          </p:nvPr>
        </p:nvSpPr>
        <p:spPr>
          <a:xfrm>
            <a:off x="2209800" y="1071546"/>
            <a:ext cx="7772400" cy="5643602"/>
          </a:xfrm>
        </p:spPr>
        <p:txBody>
          <a:bodyPr>
            <a:normAutofit/>
          </a:bodyPr>
          <a:lstStyle/>
          <a:p>
            <a:pPr>
              <a:lnSpc>
                <a:spcPct val="90000"/>
              </a:lnSpc>
            </a:pPr>
            <a:r>
              <a:rPr lang="en-US" sz="1900" b="1" dirty="0">
                <a:latin typeface="Comic Sans MS" pitchFamily="48" charset="0"/>
              </a:rPr>
              <a:t>Equivalent</a:t>
            </a:r>
            <a:r>
              <a:rPr lang="en-US" sz="1900" dirty="0">
                <a:latin typeface="Comic Sans MS" pitchFamily="48" charset="0"/>
              </a:rPr>
              <a:t> protons </a:t>
            </a:r>
            <a:r>
              <a:rPr lang="en-US" sz="1900" b="1" dirty="0">
                <a:latin typeface="Comic Sans MS" pitchFamily="48" charset="0"/>
              </a:rPr>
              <a:t>do not</a:t>
            </a:r>
            <a:r>
              <a:rPr lang="en-US" sz="1900" dirty="0">
                <a:latin typeface="Comic Sans MS" pitchFamily="48" charset="0"/>
              </a:rPr>
              <a:t> split each other</a:t>
            </a:r>
          </a:p>
          <a:p>
            <a:pPr>
              <a:lnSpc>
                <a:spcPct val="90000"/>
              </a:lnSpc>
            </a:pPr>
            <a:endParaRPr lang="en-US" sz="1900" dirty="0">
              <a:latin typeface="Comic Sans MS" pitchFamily="48" charset="0"/>
            </a:endParaRPr>
          </a:p>
          <a:p>
            <a:pPr>
              <a:lnSpc>
                <a:spcPct val="90000"/>
              </a:lnSpc>
            </a:pPr>
            <a:endParaRPr lang="en-US" sz="1900" dirty="0">
              <a:latin typeface="Comic Sans MS" pitchFamily="48" charset="0"/>
            </a:endParaRPr>
          </a:p>
          <a:p>
            <a:pPr>
              <a:lnSpc>
                <a:spcPct val="90000"/>
              </a:lnSpc>
            </a:pPr>
            <a:endParaRPr lang="en-US" sz="1900" dirty="0">
              <a:latin typeface="Comic Sans MS" pitchFamily="48" charset="0"/>
            </a:endParaRPr>
          </a:p>
          <a:p>
            <a:pPr>
              <a:lnSpc>
                <a:spcPct val="90000"/>
              </a:lnSpc>
            </a:pPr>
            <a:endParaRPr lang="en-US" sz="1900" dirty="0">
              <a:latin typeface="Comic Sans MS" pitchFamily="48" charset="0"/>
            </a:endParaRPr>
          </a:p>
          <a:p>
            <a:pPr>
              <a:lnSpc>
                <a:spcPct val="90000"/>
              </a:lnSpc>
            </a:pPr>
            <a:endParaRPr lang="en-US" sz="1900" dirty="0">
              <a:latin typeface="Comic Sans MS" pitchFamily="48" charset="0"/>
            </a:endParaRPr>
          </a:p>
          <a:p>
            <a:pPr>
              <a:lnSpc>
                <a:spcPct val="90000"/>
              </a:lnSpc>
            </a:pPr>
            <a:endParaRPr lang="en-US" sz="1900" dirty="0">
              <a:latin typeface="Comic Sans MS" pitchFamily="48" charset="0"/>
            </a:endParaRPr>
          </a:p>
          <a:p>
            <a:pPr>
              <a:lnSpc>
                <a:spcPct val="90000"/>
              </a:lnSpc>
            </a:pPr>
            <a:endParaRPr lang="en-US" sz="1900" dirty="0">
              <a:latin typeface="Comic Sans MS" pitchFamily="48" charset="0"/>
            </a:endParaRPr>
          </a:p>
          <a:p>
            <a:pPr>
              <a:lnSpc>
                <a:spcPct val="90000"/>
              </a:lnSpc>
            </a:pPr>
            <a:endParaRPr lang="en-US" sz="1900" dirty="0">
              <a:latin typeface="Comic Sans MS" pitchFamily="48" charset="0"/>
            </a:endParaRPr>
          </a:p>
          <a:p>
            <a:pPr>
              <a:lnSpc>
                <a:spcPct val="90000"/>
              </a:lnSpc>
            </a:pPr>
            <a:r>
              <a:rPr lang="en-US" sz="1900" dirty="0">
                <a:latin typeface="Comic Sans MS" pitchFamily="48" charset="0"/>
              </a:rPr>
              <a:t>Protons that are </a:t>
            </a:r>
            <a:r>
              <a:rPr lang="en-US" sz="1900" b="1" dirty="0">
                <a:latin typeface="Comic Sans MS" pitchFamily="48" charset="0"/>
              </a:rPr>
              <a:t>farther</a:t>
            </a:r>
            <a:r>
              <a:rPr lang="en-US" sz="1900" dirty="0">
                <a:latin typeface="Comic Sans MS" pitchFamily="48" charset="0"/>
              </a:rPr>
              <a:t> </a:t>
            </a:r>
            <a:r>
              <a:rPr lang="en-US" sz="1900" b="1" dirty="0">
                <a:latin typeface="Comic Sans MS" pitchFamily="48" charset="0"/>
              </a:rPr>
              <a:t>than</a:t>
            </a:r>
            <a:r>
              <a:rPr lang="en-US" sz="1900" dirty="0">
                <a:latin typeface="Comic Sans MS" pitchFamily="48" charset="0"/>
              </a:rPr>
              <a:t> </a:t>
            </a:r>
            <a:r>
              <a:rPr lang="en-US" sz="1900" b="1" dirty="0">
                <a:latin typeface="Comic Sans MS" pitchFamily="48" charset="0"/>
              </a:rPr>
              <a:t>two carbon atoms</a:t>
            </a:r>
            <a:r>
              <a:rPr lang="en-US" sz="1900" dirty="0">
                <a:latin typeface="Comic Sans MS" pitchFamily="48" charset="0"/>
              </a:rPr>
              <a:t> </a:t>
            </a:r>
            <a:r>
              <a:rPr lang="en-US" sz="1900" b="1" dirty="0">
                <a:latin typeface="Comic Sans MS" pitchFamily="48" charset="0"/>
              </a:rPr>
              <a:t>apart do not</a:t>
            </a:r>
            <a:r>
              <a:rPr lang="en-US" sz="1900" dirty="0">
                <a:latin typeface="Comic Sans MS" pitchFamily="48" charset="0"/>
              </a:rPr>
              <a:t> split each other</a:t>
            </a:r>
            <a:endParaRPr lang="en-CA" sz="2800" dirty="0"/>
          </a:p>
        </p:txBody>
      </p:sp>
      <p:pic>
        <p:nvPicPr>
          <p:cNvPr id="148484" name="Picture 4"/>
          <p:cNvPicPr>
            <a:picLocks noChangeAspect="1" noChangeArrowheads="1"/>
          </p:cNvPicPr>
          <p:nvPr/>
        </p:nvPicPr>
        <p:blipFill>
          <a:blip r:embed="rId2"/>
          <a:srcRect/>
          <a:stretch>
            <a:fillRect/>
          </a:stretch>
        </p:blipFill>
        <p:spPr bwMode="auto">
          <a:xfrm>
            <a:off x="3524232" y="1571613"/>
            <a:ext cx="5105400" cy="2173287"/>
          </a:xfrm>
          <a:prstGeom prst="rect">
            <a:avLst/>
          </a:prstGeom>
          <a:noFill/>
        </p:spPr>
      </p:pic>
      <p:pic>
        <p:nvPicPr>
          <p:cNvPr id="148485" name="Picture 5"/>
          <p:cNvPicPr>
            <a:picLocks noChangeAspect="1" noChangeArrowheads="1"/>
          </p:cNvPicPr>
          <p:nvPr/>
        </p:nvPicPr>
        <p:blipFill>
          <a:blip r:embed="rId3"/>
          <a:srcRect/>
          <a:stretch>
            <a:fillRect/>
          </a:stretch>
        </p:blipFill>
        <p:spPr bwMode="auto">
          <a:xfrm>
            <a:off x="2738414" y="4643447"/>
            <a:ext cx="6667500" cy="1852613"/>
          </a:xfrm>
          <a:prstGeom prst="rect">
            <a:avLst/>
          </a:prstGeom>
          <a:noFill/>
        </p:spPr>
      </p:pic>
      <p:sp>
        <p:nvSpPr>
          <p:cNvPr id="2" name="Footer Placeholder 1"/>
          <p:cNvSpPr>
            <a:spLocks noGrp="1"/>
          </p:cNvSpPr>
          <p:nvPr>
            <p:ph type="ftr" sz="quarter" idx="11"/>
          </p:nvPr>
        </p:nvSpPr>
        <p:spPr/>
        <p:txBody>
          <a:bodyPr/>
          <a:lstStyle/>
          <a:p>
            <a:r>
              <a:rPr lang="en-IN" smtClean="0"/>
              <a:t>RDP</a:t>
            </a:r>
            <a:endParaRPr lang="en-IN"/>
          </a:p>
        </p:txBody>
      </p:sp>
      <p:sp>
        <p:nvSpPr>
          <p:cNvPr id="3" name="Slide Number Placeholder 2"/>
          <p:cNvSpPr>
            <a:spLocks noGrp="1"/>
          </p:cNvSpPr>
          <p:nvPr>
            <p:ph type="sldNum" sz="quarter" idx="12"/>
          </p:nvPr>
        </p:nvSpPr>
        <p:spPr/>
        <p:txBody>
          <a:bodyPr/>
          <a:lstStyle/>
          <a:p>
            <a:fld id="{4E8AA39F-A5DF-4C0E-9768-C821FDBB57A2}" type="slidenum">
              <a:rPr lang="en-IN" smtClean="0"/>
              <a:pPr/>
              <a:t>11</a:t>
            </a:fld>
            <a:endParaRPr lang="en-IN"/>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3"/>
          <p:cNvSpPr txBox="1">
            <a:spLocks noGrp="1"/>
          </p:cNvSpPr>
          <p:nvPr/>
        </p:nvSpPr>
        <p:spPr bwMode="auto">
          <a:xfrm>
            <a:off x="8077200" y="6248400"/>
            <a:ext cx="1905000" cy="457200"/>
          </a:xfrm>
          <a:prstGeom prst="rect">
            <a:avLst/>
          </a:prstGeom>
          <a:noFill/>
          <a:ln>
            <a:miter lim="800000"/>
            <a:headEnd/>
            <a:tailEnd/>
          </a:ln>
        </p:spPr>
        <p:txBody>
          <a:bodyPr/>
          <a:lstStyle/>
          <a:p>
            <a:pPr algn="r">
              <a:defRPr/>
            </a:pPr>
            <a:fld id="{DB8790CD-9021-4EF4-A4BF-9EDDFA656B7A}" type="slidenum">
              <a:rPr lang="en-US" sz="1400"/>
              <a:pPr algn="r">
                <a:defRPr/>
              </a:pPr>
              <a:t>12</a:t>
            </a:fld>
            <a:endParaRPr lang="en-US" sz="1400"/>
          </a:p>
        </p:txBody>
      </p:sp>
      <p:sp>
        <p:nvSpPr>
          <p:cNvPr id="150532" name="Text Box 4"/>
          <p:cNvSpPr txBox="1">
            <a:spLocks noChangeArrowheads="1"/>
          </p:cNvSpPr>
          <p:nvPr/>
        </p:nvSpPr>
        <p:spPr bwMode="auto">
          <a:xfrm>
            <a:off x="1714500" y="304800"/>
            <a:ext cx="8763000" cy="488950"/>
          </a:xfrm>
          <a:prstGeom prst="rect">
            <a:avLst/>
          </a:prstGeom>
          <a:noFill/>
          <a:ln w="9525">
            <a:noFill/>
            <a:miter lim="800000"/>
            <a:headEnd/>
            <a:tailEnd/>
          </a:ln>
        </p:spPr>
        <p:txBody>
          <a:bodyPr>
            <a:spAutoFit/>
          </a:bodyPr>
          <a:lstStyle/>
          <a:p>
            <a:pPr algn="ctr">
              <a:spcBef>
                <a:spcPct val="50000"/>
              </a:spcBef>
            </a:pPr>
            <a:r>
              <a:rPr lang="en-US" sz="2600" baseline="30000">
                <a:latin typeface="Comic Sans MS" pitchFamily="48" charset="0"/>
              </a:rPr>
              <a:t>1</a:t>
            </a:r>
            <a:r>
              <a:rPr lang="en-US" sz="2600">
                <a:latin typeface="Comic Sans MS" pitchFamily="48" charset="0"/>
              </a:rPr>
              <a:t>H NMR—Spin-Spin Splitting</a:t>
            </a:r>
            <a:endParaRPr lang="en-US" sz="2600"/>
          </a:p>
        </p:txBody>
      </p:sp>
      <p:sp>
        <p:nvSpPr>
          <p:cNvPr id="150533" name="Text Box 5"/>
          <p:cNvSpPr txBox="1">
            <a:spLocks noChangeArrowheads="1"/>
          </p:cNvSpPr>
          <p:nvPr/>
        </p:nvSpPr>
        <p:spPr bwMode="auto">
          <a:xfrm>
            <a:off x="1676400" y="3276601"/>
            <a:ext cx="8610600" cy="733425"/>
          </a:xfrm>
          <a:prstGeom prst="rect">
            <a:avLst/>
          </a:prstGeom>
          <a:noFill/>
          <a:ln w="9525">
            <a:noFill/>
            <a:miter lim="800000"/>
            <a:headEnd/>
            <a:tailEnd/>
          </a:ln>
        </p:spPr>
        <p:txBody>
          <a:bodyPr>
            <a:spAutoFit/>
          </a:bodyPr>
          <a:lstStyle/>
          <a:p>
            <a:pPr algn="just">
              <a:spcBef>
                <a:spcPct val="50000"/>
              </a:spcBef>
            </a:pPr>
            <a:r>
              <a:rPr lang="en-US" sz="2100">
                <a:latin typeface="Comic Sans MS" pitchFamily="48" charset="0"/>
              </a:rPr>
              <a:t>Splitting is not generally observed between protons separated by more than three </a:t>
            </a:r>
            <a:r>
              <a:rPr lang="en-US" sz="2100">
                <a:latin typeface="Symbol" pitchFamily="18" charset="2"/>
                <a:sym typeface="Symbol" pitchFamily="18" charset="2"/>
              </a:rPr>
              <a:t></a:t>
            </a:r>
            <a:r>
              <a:rPr lang="en-US" sz="2100">
                <a:latin typeface="Comic Sans MS" pitchFamily="48" charset="0"/>
              </a:rPr>
              <a:t> bonds.</a:t>
            </a:r>
            <a:endParaRPr lang="en-US" sz="2300"/>
          </a:p>
        </p:txBody>
      </p:sp>
      <p:pic>
        <p:nvPicPr>
          <p:cNvPr id="150534" name="Picture 10" descr="0020"/>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981200" y="4114801"/>
            <a:ext cx="8229600" cy="2276475"/>
          </a:xfrm>
          <a:prstGeom prst="rect">
            <a:avLst/>
          </a:prstGeom>
          <a:noFill/>
          <a:ln w="9525">
            <a:noFill/>
            <a:miter lim="800000"/>
            <a:headEnd/>
            <a:tailEnd/>
          </a:ln>
        </p:spPr>
      </p:pic>
      <p:sp>
        <p:nvSpPr>
          <p:cNvPr id="150536" name="Text Box 8"/>
          <p:cNvSpPr txBox="1">
            <a:spLocks noChangeArrowheads="1"/>
          </p:cNvSpPr>
          <p:nvPr/>
        </p:nvSpPr>
        <p:spPr bwMode="auto">
          <a:xfrm>
            <a:off x="1774826" y="1135063"/>
            <a:ext cx="6302375" cy="369332"/>
          </a:xfrm>
          <a:prstGeom prst="rect">
            <a:avLst/>
          </a:prstGeom>
          <a:noFill/>
          <a:ln w="9525">
            <a:noFill/>
            <a:miter lim="800000"/>
            <a:headEnd/>
            <a:tailEnd/>
          </a:ln>
          <a:effectLst/>
        </p:spPr>
        <p:txBody>
          <a:bodyPr>
            <a:spAutoFit/>
          </a:bodyPr>
          <a:lstStyle/>
          <a:p>
            <a:pPr>
              <a:spcBef>
                <a:spcPct val="50000"/>
              </a:spcBef>
            </a:pPr>
            <a:endParaRPr lang="en-US"/>
          </a:p>
        </p:txBody>
      </p:sp>
      <p:sp>
        <p:nvSpPr>
          <p:cNvPr id="150537" name="Text Box 9"/>
          <p:cNvSpPr txBox="1">
            <a:spLocks noChangeArrowheads="1"/>
          </p:cNvSpPr>
          <p:nvPr/>
        </p:nvSpPr>
        <p:spPr bwMode="auto">
          <a:xfrm>
            <a:off x="1752600" y="1066801"/>
            <a:ext cx="7207250" cy="396875"/>
          </a:xfrm>
          <a:prstGeom prst="rect">
            <a:avLst/>
          </a:prstGeom>
          <a:noFill/>
          <a:ln w="9525">
            <a:noFill/>
            <a:miter lim="800000"/>
            <a:headEnd/>
            <a:tailEnd/>
          </a:ln>
          <a:effectLst/>
        </p:spPr>
        <p:txBody>
          <a:bodyPr wrap="none">
            <a:spAutoFit/>
          </a:bodyPr>
          <a:lstStyle/>
          <a:p>
            <a:r>
              <a:rPr lang="en-US" sz="2000">
                <a:solidFill>
                  <a:schemeClr val="accent2"/>
                </a:solidFill>
                <a:latin typeface="Comic Sans MS" pitchFamily="48" charset="0"/>
              </a:rPr>
              <a:t>If H</a:t>
            </a:r>
            <a:r>
              <a:rPr lang="en-US" sz="2000" baseline="-25000">
                <a:solidFill>
                  <a:schemeClr val="accent2"/>
                </a:solidFill>
                <a:latin typeface="Comic Sans MS" pitchFamily="48" charset="0"/>
              </a:rPr>
              <a:t>a</a:t>
            </a:r>
            <a:r>
              <a:rPr lang="en-US" sz="2000">
                <a:solidFill>
                  <a:schemeClr val="accent2"/>
                </a:solidFill>
                <a:latin typeface="Comic Sans MS" pitchFamily="48" charset="0"/>
              </a:rPr>
              <a:t> and H</a:t>
            </a:r>
            <a:r>
              <a:rPr lang="en-US" sz="2000" baseline="-25000">
                <a:solidFill>
                  <a:schemeClr val="accent2"/>
                </a:solidFill>
                <a:latin typeface="Comic Sans MS" pitchFamily="48" charset="0"/>
              </a:rPr>
              <a:t>b</a:t>
            </a:r>
            <a:r>
              <a:rPr lang="en-US" sz="2000">
                <a:solidFill>
                  <a:schemeClr val="accent2"/>
                </a:solidFill>
                <a:latin typeface="Comic Sans MS" pitchFamily="48" charset="0"/>
              </a:rPr>
              <a:t> are not equivalent, splitting is observed when:</a:t>
            </a:r>
          </a:p>
        </p:txBody>
      </p:sp>
      <p:pic>
        <p:nvPicPr>
          <p:cNvPr id="150538" name="Picture 7" descr="0019a"/>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286000" y="1676401"/>
            <a:ext cx="3429000" cy="1458913"/>
          </a:xfrm>
          <a:prstGeom prst="rect">
            <a:avLst/>
          </a:prstGeom>
          <a:noFill/>
          <a:ln w="9525">
            <a:noFill/>
            <a:miter lim="800000"/>
            <a:headEnd/>
            <a:tailEnd/>
          </a:ln>
        </p:spPr>
      </p:pic>
      <p:pic>
        <p:nvPicPr>
          <p:cNvPr id="150539" name="Picture 8" descr="0019b"/>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6248400" y="1752601"/>
            <a:ext cx="3429000" cy="1400175"/>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en-IN" smtClean="0"/>
              <a:t>RDP</a:t>
            </a:r>
            <a:endParaRPr lang="en-IN"/>
          </a:p>
        </p:txBody>
      </p:sp>
      <p:sp>
        <p:nvSpPr>
          <p:cNvPr id="3" name="Slide Number Placeholder 2"/>
          <p:cNvSpPr>
            <a:spLocks noGrp="1"/>
          </p:cNvSpPr>
          <p:nvPr>
            <p:ph type="sldNum" sz="quarter" idx="12"/>
          </p:nvPr>
        </p:nvSpPr>
        <p:spPr/>
        <p:txBody>
          <a:bodyPr/>
          <a:lstStyle/>
          <a:p>
            <a:fld id="{4E8AA39F-A5DF-4C0E-9768-C821FDBB57A2}" type="slidenum">
              <a:rPr lang="en-IN" smtClean="0"/>
              <a:pPr/>
              <a:t>12</a:t>
            </a:fld>
            <a:endParaRPr lang="en-IN"/>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3"/>
          <p:cNvSpPr>
            <a:spLocks noGrp="1"/>
          </p:cNvSpPr>
          <p:nvPr>
            <p:ph type="sldNum" sz="quarter" idx="12"/>
          </p:nvPr>
        </p:nvSpPr>
        <p:spPr/>
        <p:txBody>
          <a:bodyPr/>
          <a:lstStyle/>
          <a:p>
            <a:pPr>
              <a:defRPr/>
            </a:pPr>
            <a:fld id="{CD02DA9E-05EA-4D6E-A30F-DAF5DED260DB}" type="slidenum">
              <a:rPr lang="en-US"/>
              <a:pPr>
                <a:defRPr/>
              </a:pPr>
              <a:t>13</a:t>
            </a:fld>
            <a:endParaRPr lang="en-US"/>
          </a:p>
        </p:txBody>
      </p:sp>
      <p:sp>
        <p:nvSpPr>
          <p:cNvPr id="43012" name="Text Box 3"/>
          <p:cNvSpPr txBox="1">
            <a:spLocks noChangeArrowheads="1"/>
          </p:cNvSpPr>
          <p:nvPr/>
        </p:nvSpPr>
        <p:spPr bwMode="auto">
          <a:xfrm>
            <a:off x="1752600" y="1143001"/>
            <a:ext cx="8686800" cy="733425"/>
          </a:xfrm>
          <a:prstGeom prst="rect">
            <a:avLst/>
          </a:prstGeom>
          <a:noFill/>
          <a:ln w="9525">
            <a:noFill/>
            <a:miter lim="800000"/>
            <a:headEnd/>
            <a:tailEnd/>
          </a:ln>
        </p:spPr>
        <p:txBody>
          <a:bodyPr>
            <a:spAutoFit/>
          </a:bodyPr>
          <a:lstStyle/>
          <a:p>
            <a:pPr marL="223838" indent="-223838" algn="just">
              <a:spcBef>
                <a:spcPct val="20000"/>
              </a:spcBef>
              <a:buFontTx/>
              <a:buChar char="•"/>
            </a:pPr>
            <a:r>
              <a:rPr lang="en-US" sz="2100">
                <a:solidFill>
                  <a:schemeClr val="accent2"/>
                </a:solidFill>
                <a:latin typeface="Comic Sans MS" pitchFamily="48" charset="0"/>
              </a:rPr>
              <a:t>Spin-spin splitting</a:t>
            </a:r>
            <a:r>
              <a:rPr lang="en-US" sz="2100">
                <a:latin typeface="Comic Sans MS" pitchFamily="48" charset="0"/>
              </a:rPr>
              <a:t> occurs only between </a:t>
            </a:r>
            <a:r>
              <a:rPr lang="en-US" sz="2100">
                <a:solidFill>
                  <a:schemeClr val="accent2"/>
                </a:solidFill>
                <a:latin typeface="Comic Sans MS" pitchFamily="48" charset="0"/>
              </a:rPr>
              <a:t>nonequivalent protons</a:t>
            </a:r>
            <a:r>
              <a:rPr lang="en-US" sz="2100">
                <a:latin typeface="Comic Sans MS" pitchFamily="48" charset="0"/>
              </a:rPr>
              <a:t> on the same carbon or adjacent carbons.</a:t>
            </a:r>
            <a:endParaRPr lang="en-US">
              <a:sym typeface="Symbol" pitchFamily="-44" charset="2"/>
            </a:endParaRPr>
          </a:p>
        </p:txBody>
      </p:sp>
      <p:sp>
        <p:nvSpPr>
          <p:cNvPr id="43013" name="Text Box 4"/>
          <p:cNvSpPr txBox="1">
            <a:spLocks noChangeArrowheads="1"/>
          </p:cNvSpPr>
          <p:nvPr/>
        </p:nvSpPr>
        <p:spPr bwMode="auto">
          <a:xfrm>
            <a:off x="1714500" y="457200"/>
            <a:ext cx="8763000" cy="488950"/>
          </a:xfrm>
          <a:prstGeom prst="rect">
            <a:avLst/>
          </a:prstGeom>
          <a:noFill/>
          <a:ln w="9525">
            <a:noFill/>
            <a:miter lim="800000"/>
            <a:headEnd/>
            <a:tailEnd/>
          </a:ln>
        </p:spPr>
        <p:txBody>
          <a:bodyPr>
            <a:spAutoFit/>
          </a:bodyPr>
          <a:lstStyle/>
          <a:p>
            <a:pPr algn="ctr">
              <a:spcBef>
                <a:spcPct val="50000"/>
              </a:spcBef>
            </a:pPr>
            <a:r>
              <a:rPr lang="en-US" sz="2600">
                <a:latin typeface="Comic Sans MS" pitchFamily="48" charset="0"/>
              </a:rPr>
              <a:t>The Origin of </a:t>
            </a:r>
            <a:r>
              <a:rPr lang="en-US" sz="2600" baseline="30000">
                <a:latin typeface="Comic Sans MS" pitchFamily="48" charset="0"/>
              </a:rPr>
              <a:t>1</a:t>
            </a:r>
            <a:r>
              <a:rPr lang="en-US" sz="2600">
                <a:latin typeface="Comic Sans MS" pitchFamily="48" charset="0"/>
              </a:rPr>
              <a:t>H NMR—Spin-Spin Splitting</a:t>
            </a:r>
            <a:endParaRPr lang="en-US" sz="2600"/>
          </a:p>
        </p:txBody>
      </p:sp>
      <p:sp>
        <p:nvSpPr>
          <p:cNvPr id="43014" name="Text Box 6"/>
          <p:cNvSpPr txBox="1">
            <a:spLocks noChangeArrowheads="1"/>
          </p:cNvSpPr>
          <p:nvPr/>
        </p:nvSpPr>
        <p:spPr bwMode="auto">
          <a:xfrm>
            <a:off x="1752600" y="1905000"/>
            <a:ext cx="8686800" cy="369332"/>
          </a:xfrm>
          <a:prstGeom prst="rect">
            <a:avLst/>
          </a:prstGeom>
          <a:noFill/>
          <a:ln w="9525">
            <a:noFill/>
            <a:miter lim="800000"/>
            <a:headEnd/>
            <a:tailEnd/>
          </a:ln>
        </p:spPr>
        <p:txBody>
          <a:bodyPr>
            <a:spAutoFit/>
          </a:bodyPr>
          <a:lstStyle/>
          <a:p>
            <a:pPr algn="just">
              <a:spcBef>
                <a:spcPct val="20000"/>
              </a:spcBef>
            </a:pPr>
            <a:r>
              <a:rPr lang="en-US">
                <a:latin typeface="Comic Sans MS" pitchFamily="48" charset="0"/>
              </a:rPr>
              <a:t>Let us consider how the </a:t>
            </a:r>
            <a:r>
              <a:rPr lang="en-US">
                <a:solidFill>
                  <a:schemeClr val="accent2"/>
                </a:solidFill>
                <a:latin typeface="Comic Sans MS" pitchFamily="48" charset="0"/>
              </a:rPr>
              <a:t>doublet</a:t>
            </a:r>
            <a:r>
              <a:rPr lang="en-US">
                <a:latin typeface="Comic Sans MS" pitchFamily="48" charset="0"/>
              </a:rPr>
              <a:t> due to the </a:t>
            </a:r>
            <a:r>
              <a:rPr lang="en-US">
                <a:solidFill>
                  <a:srgbClr val="FF0000"/>
                </a:solidFill>
                <a:latin typeface="Comic Sans MS" pitchFamily="48" charset="0"/>
              </a:rPr>
              <a:t>CH</a:t>
            </a:r>
            <a:r>
              <a:rPr lang="en-US" baseline="-25000">
                <a:solidFill>
                  <a:srgbClr val="FF0000"/>
                </a:solidFill>
                <a:latin typeface="Comic Sans MS" pitchFamily="48" charset="0"/>
              </a:rPr>
              <a:t>2</a:t>
            </a:r>
            <a:r>
              <a:rPr lang="en-US">
                <a:latin typeface="Comic Sans MS" pitchFamily="48" charset="0"/>
              </a:rPr>
              <a:t> group on Br</a:t>
            </a:r>
            <a:r>
              <a:rPr lang="en-US">
                <a:solidFill>
                  <a:srgbClr val="FF0000"/>
                </a:solidFill>
                <a:latin typeface="Comic Sans MS" pitchFamily="48" charset="0"/>
              </a:rPr>
              <a:t>CH</a:t>
            </a:r>
            <a:r>
              <a:rPr lang="en-US" baseline="-25000">
                <a:solidFill>
                  <a:srgbClr val="FF0000"/>
                </a:solidFill>
                <a:latin typeface="Comic Sans MS" pitchFamily="48" charset="0"/>
              </a:rPr>
              <a:t>2</a:t>
            </a:r>
            <a:r>
              <a:rPr lang="en-US">
                <a:solidFill>
                  <a:schemeClr val="accent2"/>
                </a:solidFill>
                <a:latin typeface="Comic Sans MS" pitchFamily="48" charset="0"/>
              </a:rPr>
              <a:t>CH</a:t>
            </a:r>
            <a:r>
              <a:rPr lang="en-US">
                <a:latin typeface="Comic Sans MS" pitchFamily="48" charset="0"/>
              </a:rPr>
              <a:t>Br</a:t>
            </a:r>
            <a:r>
              <a:rPr lang="en-US" baseline="-25000">
                <a:latin typeface="Comic Sans MS" pitchFamily="48" charset="0"/>
              </a:rPr>
              <a:t>2</a:t>
            </a:r>
            <a:r>
              <a:rPr lang="en-US">
                <a:latin typeface="Comic Sans MS" pitchFamily="48" charset="0"/>
              </a:rPr>
              <a:t> occurs:</a:t>
            </a:r>
            <a:endParaRPr lang="en-US">
              <a:sym typeface="Symbol" pitchFamily="-44" charset="2"/>
            </a:endParaRPr>
          </a:p>
        </p:txBody>
      </p:sp>
      <p:sp>
        <p:nvSpPr>
          <p:cNvPr id="43015" name="Text Box 7"/>
          <p:cNvSpPr txBox="1">
            <a:spLocks noChangeArrowheads="1"/>
          </p:cNvSpPr>
          <p:nvPr/>
        </p:nvSpPr>
        <p:spPr bwMode="auto">
          <a:xfrm>
            <a:off x="1828800" y="2819400"/>
            <a:ext cx="8534400" cy="3933384"/>
          </a:xfrm>
          <a:prstGeom prst="rect">
            <a:avLst/>
          </a:prstGeom>
          <a:noFill/>
          <a:ln w="9525">
            <a:noFill/>
            <a:miter lim="800000"/>
            <a:headEnd/>
            <a:tailEnd/>
          </a:ln>
        </p:spPr>
        <p:txBody>
          <a:bodyPr>
            <a:spAutoFit/>
          </a:bodyPr>
          <a:lstStyle/>
          <a:p>
            <a:pPr marL="223838" indent="-223838" algn="just">
              <a:spcBef>
                <a:spcPct val="20000"/>
              </a:spcBef>
              <a:buFontTx/>
              <a:buChar char="•"/>
            </a:pPr>
            <a:r>
              <a:rPr lang="en-US" sz="2400" dirty="0">
                <a:latin typeface="Andalus" pitchFamily="18" charset="-78"/>
                <a:cs typeface="Andalus" pitchFamily="18" charset="-78"/>
              </a:rPr>
              <a:t>When placed in an applied field, (B</a:t>
            </a:r>
            <a:r>
              <a:rPr lang="en-US" sz="2400" baseline="-25000" dirty="0">
                <a:latin typeface="Andalus" pitchFamily="18" charset="-78"/>
                <a:cs typeface="Andalus" pitchFamily="18" charset="-78"/>
              </a:rPr>
              <a:t>0</a:t>
            </a:r>
            <a:r>
              <a:rPr lang="en-US" sz="2400" dirty="0">
                <a:latin typeface="Andalus" pitchFamily="18" charset="-78"/>
                <a:cs typeface="Andalus" pitchFamily="18" charset="-78"/>
              </a:rPr>
              <a:t>), the adjacent proton (</a:t>
            </a:r>
            <a:r>
              <a:rPr lang="en-US" sz="2400" dirty="0">
                <a:solidFill>
                  <a:schemeClr val="accent2"/>
                </a:solidFill>
                <a:latin typeface="Andalus" pitchFamily="18" charset="-78"/>
                <a:cs typeface="Andalus" pitchFamily="18" charset="-78"/>
              </a:rPr>
              <a:t>CH</a:t>
            </a:r>
            <a:r>
              <a:rPr lang="en-US" sz="2400" dirty="0">
                <a:latin typeface="Andalus" pitchFamily="18" charset="-78"/>
                <a:cs typeface="Andalus" pitchFamily="18" charset="-78"/>
              </a:rPr>
              <a:t>Br</a:t>
            </a:r>
            <a:r>
              <a:rPr lang="en-US" sz="2400" baseline="-25000" dirty="0">
                <a:latin typeface="Andalus" pitchFamily="18" charset="-78"/>
                <a:cs typeface="Andalus" pitchFamily="18" charset="-78"/>
              </a:rPr>
              <a:t>2</a:t>
            </a:r>
            <a:r>
              <a:rPr lang="en-US" sz="2400" dirty="0">
                <a:latin typeface="Andalus" pitchFamily="18" charset="-78"/>
                <a:cs typeface="Andalus" pitchFamily="18" charset="-78"/>
              </a:rPr>
              <a:t>) can be aligned with (</a:t>
            </a:r>
            <a:r>
              <a:rPr lang="en-US" sz="2000" dirty="0">
                <a:latin typeface="Andalus" pitchFamily="18" charset="-78"/>
                <a:cs typeface="Andalus" pitchFamily="18" charset="-78"/>
                <a:sym typeface="Symbol" pitchFamily="-44" charset="2"/>
              </a:rPr>
              <a:t></a:t>
            </a:r>
            <a:r>
              <a:rPr lang="en-US" sz="2400" dirty="0">
                <a:latin typeface="Andalus" pitchFamily="18" charset="-78"/>
                <a:cs typeface="Andalus" pitchFamily="18" charset="-78"/>
              </a:rPr>
              <a:t>) or against (</a:t>
            </a:r>
            <a:r>
              <a:rPr lang="en-US" sz="2000" dirty="0">
                <a:latin typeface="Andalus" pitchFamily="18" charset="-78"/>
                <a:cs typeface="Andalus" pitchFamily="18" charset="-78"/>
                <a:sym typeface="Symbol" pitchFamily="-44" charset="2"/>
              </a:rPr>
              <a:t></a:t>
            </a:r>
            <a:r>
              <a:rPr lang="en-US" sz="2400" dirty="0">
                <a:latin typeface="Andalus" pitchFamily="18" charset="-78"/>
                <a:cs typeface="Andalus" pitchFamily="18" charset="-78"/>
              </a:rPr>
              <a:t>) B</a:t>
            </a:r>
            <a:r>
              <a:rPr lang="en-US" sz="2400" baseline="-25000" dirty="0">
                <a:latin typeface="Andalus" pitchFamily="18" charset="-78"/>
                <a:cs typeface="Andalus" pitchFamily="18" charset="-78"/>
              </a:rPr>
              <a:t>0</a:t>
            </a:r>
            <a:r>
              <a:rPr lang="en-US" sz="2400" dirty="0">
                <a:latin typeface="Andalus" pitchFamily="18" charset="-78"/>
                <a:cs typeface="Andalus" pitchFamily="18" charset="-78"/>
              </a:rPr>
              <a:t>.  The likelihood of either case is about 50% (i.e., 1,000,006</a:t>
            </a:r>
            <a:r>
              <a:rPr lang="en-US" sz="2000" dirty="0">
                <a:latin typeface="Andalus" pitchFamily="18" charset="-78"/>
                <a:cs typeface="Andalus" pitchFamily="18" charset="-78"/>
                <a:sym typeface="Symbol" pitchFamily="-44" charset="2"/>
              </a:rPr>
              <a:t> </a:t>
            </a:r>
            <a:r>
              <a:rPr lang="en-US" sz="2400" dirty="0" err="1">
                <a:latin typeface="Andalus" pitchFamily="18" charset="-78"/>
                <a:cs typeface="Andalus" pitchFamily="18" charset="-78"/>
              </a:rPr>
              <a:t>vs</a:t>
            </a:r>
            <a:r>
              <a:rPr lang="en-US" sz="2400" dirty="0">
                <a:latin typeface="Andalus" pitchFamily="18" charset="-78"/>
                <a:cs typeface="Andalus" pitchFamily="18" charset="-78"/>
              </a:rPr>
              <a:t> 1,000,000</a:t>
            </a:r>
            <a:r>
              <a:rPr lang="en-US" sz="2000" dirty="0">
                <a:latin typeface="Andalus" pitchFamily="18" charset="-78"/>
                <a:cs typeface="Andalus" pitchFamily="18" charset="-78"/>
                <a:sym typeface="Symbol" pitchFamily="-44" charset="2"/>
              </a:rPr>
              <a:t></a:t>
            </a:r>
            <a:r>
              <a:rPr lang="en-US" sz="2400" dirty="0">
                <a:latin typeface="Andalus" pitchFamily="18" charset="-78"/>
                <a:cs typeface="Andalus" pitchFamily="18" charset="-78"/>
              </a:rPr>
              <a:t>).</a:t>
            </a:r>
          </a:p>
          <a:p>
            <a:pPr marL="223838" indent="-223838" algn="just">
              <a:spcBef>
                <a:spcPct val="20000"/>
              </a:spcBef>
              <a:buFontTx/>
              <a:buChar char="•"/>
            </a:pPr>
            <a:r>
              <a:rPr lang="en-US" sz="2400" dirty="0">
                <a:latin typeface="Andalus" pitchFamily="18" charset="-78"/>
                <a:cs typeface="Andalus" pitchFamily="18" charset="-78"/>
              </a:rPr>
              <a:t>Thus, the absorbing </a:t>
            </a:r>
            <a:r>
              <a:rPr lang="en-US" sz="2400" dirty="0">
                <a:solidFill>
                  <a:srgbClr val="FF0000"/>
                </a:solidFill>
                <a:latin typeface="Andalus" pitchFamily="18" charset="-78"/>
                <a:cs typeface="Andalus" pitchFamily="18" charset="-78"/>
              </a:rPr>
              <a:t>CH</a:t>
            </a:r>
            <a:r>
              <a:rPr lang="en-US" sz="2400" baseline="-25000" dirty="0">
                <a:solidFill>
                  <a:srgbClr val="FF0000"/>
                </a:solidFill>
                <a:latin typeface="Andalus" pitchFamily="18" charset="-78"/>
                <a:cs typeface="Andalus" pitchFamily="18" charset="-78"/>
              </a:rPr>
              <a:t>2</a:t>
            </a:r>
            <a:r>
              <a:rPr lang="en-US" sz="2400" dirty="0">
                <a:latin typeface="Andalus" pitchFamily="18" charset="-78"/>
                <a:cs typeface="Andalus" pitchFamily="18" charset="-78"/>
              </a:rPr>
              <a:t> protons feel two slightly different magnetic fields—one slightly larger than B</a:t>
            </a:r>
            <a:r>
              <a:rPr lang="en-US" sz="2400" baseline="-25000" dirty="0">
                <a:latin typeface="Andalus" pitchFamily="18" charset="-78"/>
                <a:cs typeface="Andalus" pitchFamily="18" charset="-78"/>
              </a:rPr>
              <a:t>0</a:t>
            </a:r>
            <a:r>
              <a:rPr lang="en-US" sz="2400" dirty="0">
                <a:latin typeface="Andalus" pitchFamily="18" charset="-78"/>
                <a:cs typeface="Andalus" pitchFamily="18" charset="-78"/>
              </a:rPr>
              <a:t>, and one slightly smaller than B</a:t>
            </a:r>
            <a:r>
              <a:rPr lang="en-US" sz="2400" baseline="-25000" dirty="0">
                <a:latin typeface="Andalus" pitchFamily="18" charset="-78"/>
                <a:cs typeface="Andalus" pitchFamily="18" charset="-78"/>
              </a:rPr>
              <a:t>0</a:t>
            </a:r>
            <a:r>
              <a:rPr lang="en-US" sz="2400" dirty="0">
                <a:latin typeface="Andalus" pitchFamily="18" charset="-78"/>
                <a:cs typeface="Andalus" pitchFamily="18" charset="-78"/>
              </a:rPr>
              <a:t>.</a:t>
            </a:r>
          </a:p>
          <a:p>
            <a:pPr marL="223838" indent="-223838" algn="just">
              <a:spcBef>
                <a:spcPct val="20000"/>
              </a:spcBef>
              <a:buFontTx/>
              <a:buChar char="•"/>
            </a:pPr>
            <a:r>
              <a:rPr lang="en-US" sz="2400" dirty="0">
                <a:latin typeface="Andalus" pitchFamily="18" charset="-78"/>
                <a:cs typeface="Andalus" pitchFamily="18" charset="-78"/>
              </a:rPr>
              <a:t>Since the absorbing protons feel two different magnetic fields, they absorb at two different frequencies in the NMR spectrum, thus splitting a single absorption into a doublet, where the two peaks of the doublet have </a:t>
            </a:r>
            <a:r>
              <a:rPr lang="en-US" sz="2400" i="1" dirty="0">
                <a:latin typeface="Andalus" pitchFamily="18" charset="-78"/>
                <a:cs typeface="Andalus" pitchFamily="18" charset="-78"/>
              </a:rPr>
              <a:t>equal</a:t>
            </a:r>
            <a:r>
              <a:rPr lang="en-US" sz="2400" dirty="0">
                <a:latin typeface="Andalus" pitchFamily="18" charset="-78"/>
                <a:cs typeface="Andalus" pitchFamily="18" charset="-78"/>
              </a:rPr>
              <a:t> intensity.  </a:t>
            </a:r>
          </a:p>
        </p:txBody>
      </p:sp>
      <p:sp>
        <p:nvSpPr>
          <p:cNvPr id="2" name="Footer Placeholder 1"/>
          <p:cNvSpPr>
            <a:spLocks noGrp="1"/>
          </p:cNvSpPr>
          <p:nvPr>
            <p:ph type="ftr" sz="quarter" idx="11"/>
          </p:nvPr>
        </p:nvSpPr>
        <p:spPr/>
        <p:txBody>
          <a:bodyPr/>
          <a:lstStyle/>
          <a:p>
            <a:r>
              <a:rPr lang="en-IN" smtClean="0"/>
              <a:t>RDP</a:t>
            </a:r>
            <a:endParaRPr lang="en-IN"/>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3"/>
          <p:cNvSpPr>
            <a:spLocks noGrp="1"/>
          </p:cNvSpPr>
          <p:nvPr>
            <p:ph type="sldNum" sz="quarter" idx="12"/>
          </p:nvPr>
        </p:nvSpPr>
        <p:spPr/>
        <p:txBody>
          <a:bodyPr/>
          <a:lstStyle/>
          <a:p>
            <a:pPr>
              <a:defRPr/>
            </a:pPr>
            <a:fld id="{2BC62D5F-4932-4A91-95D0-AA49E9B44FE8}" type="slidenum">
              <a:rPr lang="en-US"/>
              <a:pPr>
                <a:defRPr/>
              </a:pPr>
              <a:t>14</a:t>
            </a:fld>
            <a:endParaRPr lang="en-US"/>
          </a:p>
        </p:txBody>
      </p:sp>
      <p:sp>
        <p:nvSpPr>
          <p:cNvPr id="44035" name="Text Box 2"/>
          <p:cNvSpPr txBox="1">
            <a:spLocks noChangeArrowheads="1"/>
          </p:cNvSpPr>
          <p:nvPr/>
        </p:nvSpPr>
        <p:spPr bwMode="auto">
          <a:xfrm>
            <a:off x="2286000" y="90488"/>
            <a:ext cx="7696200" cy="519112"/>
          </a:xfrm>
          <a:prstGeom prst="rect">
            <a:avLst/>
          </a:prstGeom>
          <a:noFill/>
          <a:ln w="9525">
            <a:noFill/>
            <a:miter lim="800000"/>
            <a:headEnd/>
            <a:tailEnd/>
          </a:ln>
        </p:spPr>
        <p:txBody>
          <a:bodyPr>
            <a:spAutoFit/>
          </a:bodyPr>
          <a:lstStyle/>
          <a:p>
            <a:pPr algn="just">
              <a:spcBef>
                <a:spcPct val="50000"/>
              </a:spcBef>
            </a:pPr>
            <a:endParaRPr lang="en-US" sz="2800"/>
          </a:p>
        </p:txBody>
      </p:sp>
      <p:sp>
        <p:nvSpPr>
          <p:cNvPr id="44036" name="Text Box 4"/>
          <p:cNvSpPr txBox="1">
            <a:spLocks noChangeArrowheads="1"/>
          </p:cNvSpPr>
          <p:nvPr/>
        </p:nvSpPr>
        <p:spPr bwMode="auto">
          <a:xfrm>
            <a:off x="1714500" y="381000"/>
            <a:ext cx="8763000" cy="488950"/>
          </a:xfrm>
          <a:prstGeom prst="rect">
            <a:avLst/>
          </a:prstGeom>
          <a:noFill/>
          <a:ln w="9525">
            <a:noFill/>
            <a:miter lim="800000"/>
            <a:headEnd/>
            <a:tailEnd/>
          </a:ln>
        </p:spPr>
        <p:txBody>
          <a:bodyPr>
            <a:spAutoFit/>
          </a:bodyPr>
          <a:lstStyle/>
          <a:p>
            <a:pPr algn="ctr">
              <a:spcBef>
                <a:spcPct val="50000"/>
              </a:spcBef>
            </a:pPr>
            <a:r>
              <a:rPr lang="en-US" sz="2600">
                <a:latin typeface="Comic Sans MS" pitchFamily="48" charset="0"/>
              </a:rPr>
              <a:t>The Origin of </a:t>
            </a:r>
            <a:r>
              <a:rPr lang="en-US" sz="2600" baseline="30000">
                <a:latin typeface="Comic Sans MS" pitchFamily="48" charset="0"/>
              </a:rPr>
              <a:t>1</a:t>
            </a:r>
            <a:r>
              <a:rPr lang="en-US" sz="2600">
                <a:latin typeface="Comic Sans MS" pitchFamily="48" charset="0"/>
              </a:rPr>
              <a:t>H NMR—Spin-Spin Splitting</a:t>
            </a:r>
          </a:p>
        </p:txBody>
      </p:sp>
      <p:sp>
        <p:nvSpPr>
          <p:cNvPr id="44037" name="Text Box 7"/>
          <p:cNvSpPr txBox="1">
            <a:spLocks noChangeArrowheads="1"/>
          </p:cNvSpPr>
          <p:nvPr/>
        </p:nvSpPr>
        <p:spPr bwMode="auto">
          <a:xfrm>
            <a:off x="1790700" y="990601"/>
            <a:ext cx="8610600" cy="733425"/>
          </a:xfrm>
          <a:prstGeom prst="rect">
            <a:avLst/>
          </a:prstGeom>
          <a:noFill/>
          <a:ln w="9525">
            <a:noFill/>
            <a:miter lim="800000"/>
            <a:headEnd/>
            <a:tailEnd/>
          </a:ln>
        </p:spPr>
        <p:txBody>
          <a:bodyPr>
            <a:spAutoFit/>
          </a:bodyPr>
          <a:lstStyle/>
          <a:p>
            <a:pPr algn="just">
              <a:spcBef>
                <a:spcPct val="50000"/>
              </a:spcBef>
            </a:pPr>
            <a:r>
              <a:rPr lang="en-US" sz="2100">
                <a:latin typeface="Comic Sans MS" pitchFamily="48" charset="0"/>
              </a:rPr>
              <a:t>The frequency difference, measured in Hz, between two peaks of the doublet is called the </a:t>
            </a:r>
            <a:r>
              <a:rPr lang="en-US" sz="2100">
                <a:solidFill>
                  <a:schemeClr val="accent2"/>
                </a:solidFill>
                <a:latin typeface="Comic Sans MS" pitchFamily="48" charset="0"/>
              </a:rPr>
              <a:t>coupling constant, </a:t>
            </a:r>
            <a:r>
              <a:rPr lang="en-US" sz="2100" i="1">
                <a:solidFill>
                  <a:schemeClr val="accent2"/>
                </a:solidFill>
                <a:latin typeface="Comic Sans MS" pitchFamily="48" charset="0"/>
              </a:rPr>
              <a:t>J</a:t>
            </a:r>
            <a:r>
              <a:rPr lang="en-US" sz="2100">
                <a:latin typeface="Comic Sans MS" pitchFamily="48" charset="0"/>
              </a:rPr>
              <a:t>.</a:t>
            </a:r>
            <a:endParaRPr lang="en-US" sz="2100"/>
          </a:p>
        </p:txBody>
      </p:sp>
      <p:pic>
        <p:nvPicPr>
          <p:cNvPr id="44040" name="Picture 8"/>
          <p:cNvPicPr>
            <a:picLocks noChangeAspect="1" noChangeArrowheads="1"/>
          </p:cNvPicPr>
          <p:nvPr/>
        </p:nvPicPr>
        <p:blipFill>
          <a:blip r:embed="rId2"/>
          <a:srcRect/>
          <a:stretch>
            <a:fillRect/>
          </a:stretch>
        </p:blipFill>
        <p:spPr bwMode="auto">
          <a:xfrm>
            <a:off x="1744664" y="2057400"/>
            <a:ext cx="8702675" cy="4648200"/>
          </a:xfrm>
          <a:prstGeom prst="rect">
            <a:avLst/>
          </a:prstGeom>
          <a:noFill/>
          <a:ln w="9525">
            <a:noFill/>
            <a:miter lim="800000"/>
            <a:headEnd/>
            <a:tailEnd/>
          </a:ln>
          <a:effectLst/>
        </p:spPr>
      </p:pic>
      <p:sp>
        <p:nvSpPr>
          <p:cNvPr id="2" name="Footer Placeholder 1"/>
          <p:cNvSpPr>
            <a:spLocks noGrp="1"/>
          </p:cNvSpPr>
          <p:nvPr>
            <p:ph type="ftr" sz="quarter" idx="11"/>
          </p:nvPr>
        </p:nvSpPr>
        <p:spPr/>
        <p:txBody>
          <a:bodyPr/>
          <a:lstStyle/>
          <a:p>
            <a:r>
              <a:rPr lang="en-IN" smtClean="0"/>
              <a:t>RDP</a:t>
            </a:r>
            <a:endParaRPr lang="en-IN"/>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2"/>
          </p:nvPr>
        </p:nvSpPr>
        <p:spPr>
          <a:xfrm>
            <a:off x="8077200" y="6248400"/>
            <a:ext cx="1905000" cy="457200"/>
          </a:xfrm>
        </p:spPr>
        <p:txBody>
          <a:bodyPr/>
          <a:lstStyle/>
          <a:p>
            <a:pPr>
              <a:defRPr/>
            </a:pPr>
            <a:fld id="{7D52BF8D-24CA-4474-83E4-27BA252A2B73}" type="slidenum">
              <a:rPr lang="en-US"/>
              <a:pPr>
                <a:defRPr/>
              </a:pPr>
              <a:t>15</a:t>
            </a:fld>
            <a:endParaRPr lang="en-US"/>
          </a:p>
        </p:txBody>
      </p:sp>
      <p:sp>
        <p:nvSpPr>
          <p:cNvPr id="3" name="Text Box 3"/>
          <p:cNvSpPr txBox="1">
            <a:spLocks noChangeArrowheads="1"/>
          </p:cNvSpPr>
          <p:nvPr/>
        </p:nvSpPr>
        <p:spPr bwMode="auto">
          <a:xfrm>
            <a:off x="1714500" y="381000"/>
            <a:ext cx="8763000" cy="488950"/>
          </a:xfrm>
          <a:prstGeom prst="rect">
            <a:avLst/>
          </a:prstGeom>
          <a:noFill/>
          <a:ln w="9525">
            <a:noFill/>
            <a:miter lim="800000"/>
            <a:headEnd/>
            <a:tailEnd/>
          </a:ln>
        </p:spPr>
        <p:txBody>
          <a:bodyPr>
            <a:spAutoFit/>
          </a:bodyPr>
          <a:lstStyle/>
          <a:p>
            <a:pPr algn="ctr">
              <a:spcBef>
                <a:spcPct val="50000"/>
              </a:spcBef>
            </a:pPr>
            <a:r>
              <a:rPr lang="en-US" sz="2600">
                <a:latin typeface="Comic Sans MS" pitchFamily="48" charset="0"/>
              </a:rPr>
              <a:t>The Origin of </a:t>
            </a:r>
            <a:r>
              <a:rPr lang="en-US" sz="2600" baseline="30000">
                <a:latin typeface="Comic Sans MS" pitchFamily="48" charset="0"/>
              </a:rPr>
              <a:t>1</a:t>
            </a:r>
            <a:r>
              <a:rPr lang="en-US" sz="2600">
                <a:latin typeface="Comic Sans MS" pitchFamily="48" charset="0"/>
              </a:rPr>
              <a:t>H NMR—Spin-Spin Splitting</a:t>
            </a:r>
          </a:p>
        </p:txBody>
      </p:sp>
      <p:sp>
        <p:nvSpPr>
          <p:cNvPr id="4" name="Text Box 5"/>
          <p:cNvSpPr txBox="1">
            <a:spLocks noChangeArrowheads="1"/>
          </p:cNvSpPr>
          <p:nvPr/>
        </p:nvSpPr>
        <p:spPr bwMode="auto">
          <a:xfrm>
            <a:off x="1790700" y="1066800"/>
            <a:ext cx="8610600" cy="412750"/>
          </a:xfrm>
          <a:prstGeom prst="rect">
            <a:avLst/>
          </a:prstGeom>
          <a:noFill/>
          <a:ln w="9525">
            <a:noFill/>
            <a:miter lim="800000"/>
            <a:headEnd/>
            <a:tailEnd/>
          </a:ln>
        </p:spPr>
        <p:txBody>
          <a:bodyPr>
            <a:spAutoFit/>
          </a:bodyPr>
          <a:lstStyle/>
          <a:p>
            <a:pPr algn="just">
              <a:spcBef>
                <a:spcPct val="50000"/>
              </a:spcBef>
            </a:pPr>
            <a:r>
              <a:rPr lang="en-US" sz="2100">
                <a:latin typeface="Comic Sans MS" pitchFamily="48" charset="0"/>
              </a:rPr>
              <a:t>Let us now consider how a triplet arises:</a:t>
            </a:r>
            <a:endParaRPr lang="en-US"/>
          </a:p>
        </p:txBody>
      </p:sp>
      <p:pic>
        <p:nvPicPr>
          <p:cNvPr id="5" name="Picture 6" descr="0018c"/>
          <p:cNvPicPr>
            <a:picLocks noChangeAspect="1" noChangeArrowheads="1"/>
          </p:cNvPicPr>
          <p:nvPr/>
        </p:nvPicPr>
        <p:blipFill>
          <a:blip r:embed="rId2">
            <a:clrChange>
              <a:clrFrom>
                <a:srgbClr val="FEFFFB"/>
              </a:clrFrom>
              <a:clrTo>
                <a:srgbClr val="FEFFFB">
                  <a:alpha val="0"/>
                </a:srgbClr>
              </a:clrTo>
            </a:clrChange>
          </a:blip>
          <a:srcRect/>
          <a:stretch>
            <a:fillRect/>
          </a:stretch>
        </p:blipFill>
        <p:spPr bwMode="auto">
          <a:xfrm>
            <a:off x="1981200" y="1905001"/>
            <a:ext cx="8229600" cy="1128713"/>
          </a:xfrm>
          <a:prstGeom prst="rect">
            <a:avLst/>
          </a:prstGeom>
          <a:noFill/>
          <a:ln w="9525">
            <a:noFill/>
            <a:miter lim="800000"/>
            <a:headEnd/>
            <a:tailEnd/>
          </a:ln>
        </p:spPr>
      </p:pic>
      <p:sp>
        <p:nvSpPr>
          <p:cNvPr id="6" name="Text Box 7"/>
          <p:cNvSpPr txBox="1">
            <a:spLocks noChangeArrowheads="1"/>
          </p:cNvSpPr>
          <p:nvPr/>
        </p:nvSpPr>
        <p:spPr bwMode="auto">
          <a:xfrm>
            <a:off x="1790700" y="3276600"/>
            <a:ext cx="8610600" cy="1855788"/>
          </a:xfrm>
          <a:prstGeom prst="rect">
            <a:avLst/>
          </a:prstGeom>
          <a:noFill/>
          <a:ln w="9525">
            <a:noFill/>
            <a:miter lim="800000"/>
            <a:headEnd/>
            <a:tailEnd/>
          </a:ln>
        </p:spPr>
        <p:txBody>
          <a:bodyPr>
            <a:spAutoFit/>
          </a:bodyPr>
          <a:lstStyle/>
          <a:p>
            <a:pPr marL="457200" indent="-457200" algn="just">
              <a:spcBef>
                <a:spcPct val="50000"/>
              </a:spcBef>
              <a:buFont typeface="Arial" charset="0"/>
              <a:buChar char="•"/>
            </a:pPr>
            <a:r>
              <a:rPr lang="en-US" sz="2100">
                <a:latin typeface="Comic Sans MS" pitchFamily="48" charset="0"/>
              </a:rPr>
              <a:t>When placed in an applied magnetic field (B</a:t>
            </a:r>
            <a:r>
              <a:rPr lang="en-US" sz="2100" baseline="-25000">
                <a:latin typeface="Comic Sans MS" pitchFamily="48" charset="0"/>
              </a:rPr>
              <a:t>0</a:t>
            </a:r>
            <a:r>
              <a:rPr lang="en-US" sz="2100">
                <a:latin typeface="Comic Sans MS" pitchFamily="48" charset="0"/>
              </a:rPr>
              <a:t>), the adjacent protons H</a:t>
            </a:r>
            <a:r>
              <a:rPr lang="en-US" sz="2100" baseline="-25000">
                <a:latin typeface="Comic Sans MS" pitchFamily="48" charset="0"/>
              </a:rPr>
              <a:t>a</a:t>
            </a:r>
            <a:r>
              <a:rPr lang="en-US" sz="2100">
                <a:latin typeface="Comic Sans MS" pitchFamily="48" charset="0"/>
              </a:rPr>
              <a:t> and H</a:t>
            </a:r>
            <a:r>
              <a:rPr lang="en-US" sz="2100" baseline="-25000">
                <a:latin typeface="Comic Sans MS" pitchFamily="48" charset="0"/>
              </a:rPr>
              <a:t>b</a:t>
            </a:r>
            <a:r>
              <a:rPr lang="en-US" sz="2100">
                <a:latin typeface="Comic Sans MS" pitchFamily="48" charset="0"/>
              </a:rPr>
              <a:t> can each be aligned with (</a:t>
            </a:r>
            <a:r>
              <a:rPr lang="en-US" sz="2100">
                <a:sym typeface="Symbol" pitchFamily="-44" charset="2"/>
              </a:rPr>
              <a:t></a:t>
            </a:r>
            <a:r>
              <a:rPr lang="en-US" sz="2100">
                <a:latin typeface="Comic Sans MS" pitchFamily="48" charset="0"/>
              </a:rPr>
              <a:t>) or against (</a:t>
            </a:r>
            <a:r>
              <a:rPr lang="en-US" sz="2100">
                <a:sym typeface="Symbol" pitchFamily="-44" charset="2"/>
              </a:rPr>
              <a:t></a:t>
            </a:r>
            <a:r>
              <a:rPr lang="en-US" sz="2100">
                <a:latin typeface="Comic Sans MS" pitchFamily="48" charset="0"/>
              </a:rPr>
              <a:t>) B</a:t>
            </a:r>
            <a:r>
              <a:rPr lang="en-US" sz="2100" baseline="-25000">
                <a:latin typeface="Comic Sans MS" pitchFamily="48" charset="0"/>
              </a:rPr>
              <a:t>0</a:t>
            </a:r>
            <a:r>
              <a:rPr lang="en-US" sz="2100">
                <a:latin typeface="Comic Sans MS" pitchFamily="48" charset="0"/>
              </a:rPr>
              <a:t>. </a:t>
            </a:r>
          </a:p>
          <a:p>
            <a:pPr marL="457200" indent="-457200" algn="just">
              <a:spcBef>
                <a:spcPct val="50000"/>
              </a:spcBef>
              <a:buFont typeface="Arial" charset="0"/>
              <a:buChar char="•"/>
            </a:pPr>
            <a:r>
              <a:rPr lang="en-US" sz="2100">
                <a:latin typeface="Comic Sans MS" pitchFamily="48" charset="0"/>
              </a:rPr>
              <a:t>Thus, the absorbing proton feels three slightly different magnetic fields—one slightly larger than B</a:t>
            </a:r>
            <a:r>
              <a:rPr lang="en-US" sz="2100" baseline="-25000">
                <a:latin typeface="Comic Sans MS" pitchFamily="48" charset="0"/>
              </a:rPr>
              <a:t>0</a:t>
            </a:r>
            <a:r>
              <a:rPr lang="en-US" sz="2100">
                <a:latin typeface="Comic Sans MS" pitchFamily="48" charset="0"/>
              </a:rPr>
              <a:t>(</a:t>
            </a:r>
            <a:r>
              <a:rPr lang="en-US" sz="2100">
                <a:sym typeface="Symbol" pitchFamily="-44" charset="2"/>
              </a:rPr>
              <a:t></a:t>
            </a:r>
            <a:r>
              <a:rPr lang="en-US" sz="2100" baseline="-25000">
                <a:latin typeface="Comic Sans MS" pitchFamily="48" charset="0"/>
              </a:rPr>
              <a:t>a</a:t>
            </a:r>
            <a:r>
              <a:rPr lang="en-US" sz="2100">
                <a:sym typeface="Symbol" pitchFamily="-44" charset="2"/>
              </a:rPr>
              <a:t></a:t>
            </a:r>
            <a:r>
              <a:rPr lang="en-US" sz="2100" baseline="-25000">
                <a:latin typeface="Comic Sans MS" pitchFamily="48" charset="0"/>
              </a:rPr>
              <a:t>b</a:t>
            </a:r>
            <a:r>
              <a:rPr lang="en-US" sz="2100">
                <a:sym typeface="Symbol" pitchFamily="-44" charset="2"/>
              </a:rPr>
              <a:t>).</a:t>
            </a:r>
            <a:r>
              <a:rPr lang="en-US" sz="2100">
                <a:latin typeface="Comic Sans MS" pitchFamily="48" charset="0"/>
              </a:rPr>
              <a:t> one slightly smaller than B</a:t>
            </a:r>
            <a:r>
              <a:rPr lang="en-US" sz="2100" baseline="-25000">
                <a:latin typeface="Comic Sans MS" pitchFamily="48" charset="0"/>
              </a:rPr>
              <a:t>0</a:t>
            </a:r>
            <a:r>
              <a:rPr lang="en-US" sz="2100">
                <a:latin typeface="Comic Sans MS" pitchFamily="48" charset="0"/>
              </a:rPr>
              <a:t>(</a:t>
            </a:r>
            <a:r>
              <a:rPr lang="en-US" sz="2100">
                <a:sym typeface="Symbol" pitchFamily="-44" charset="2"/>
              </a:rPr>
              <a:t></a:t>
            </a:r>
            <a:r>
              <a:rPr lang="en-US" sz="2100" baseline="-25000">
                <a:latin typeface="Comic Sans MS" pitchFamily="48" charset="0"/>
              </a:rPr>
              <a:t>a</a:t>
            </a:r>
            <a:r>
              <a:rPr lang="en-US" sz="2100">
                <a:sym typeface="Symbol" pitchFamily="-44" charset="2"/>
              </a:rPr>
              <a:t></a:t>
            </a:r>
            <a:r>
              <a:rPr lang="en-US" sz="2100" baseline="-25000">
                <a:latin typeface="Comic Sans MS" pitchFamily="48" charset="0"/>
              </a:rPr>
              <a:t>b</a:t>
            </a:r>
            <a:r>
              <a:rPr lang="en-US" sz="2100">
                <a:latin typeface="Comic Sans MS" pitchFamily="48" charset="0"/>
              </a:rPr>
              <a:t>) and one the same strength as B</a:t>
            </a:r>
            <a:r>
              <a:rPr lang="en-US" sz="2100" baseline="-25000">
                <a:latin typeface="Comic Sans MS" pitchFamily="48" charset="0"/>
              </a:rPr>
              <a:t>0</a:t>
            </a:r>
            <a:r>
              <a:rPr lang="en-US" sz="2100">
                <a:latin typeface="Comic Sans MS" pitchFamily="48" charset="0"/>
              </a:rPr>
              <a:t> (</a:t>
            </a:r>
            <a:r>
              <a:rPr lang="en-US" sz="2100">
                <a:sym typeface="Symbol" pitchFamily="-44" charset="2"/>
              </a:rPr>
              <a:t></a:t>
            </a:r>
            <a:r>
              <a:rPr lang="en-US" sz="2100" baseline="-25000">
                <a:latin typeface="Comic Sans MS" pitchFamily="48" charset="0"/>
              </a:rPr>
              <a:t>a</a:t>
            </a:r>
            <a:r>
              <a:rPr lang="en-US" sz="2100">
                <a:sym typeface="Symbol" pitchFamily="-44" charset="2"/>
              </a:rPr>
              <a:t></a:t>
            </a:r>
            <a:r>
              <a:rPr lang="en-US" sz="2100" baseline="-25000">
                <a:latin typeface="Comic Sans MS" pitchFamily="48" charset="0"/>
              </a:rPr>
              <a:t>b</a:t>
            </a:r>
            <a:r>
              <a:rPr lang="en-US" sz="2100">
                <a:latin typeface="Comic Sans MS" pitchFamily="48" charset="0"/>
              </a:rPr>
              <a:t>). </a:t>
            </a:r>
          </a:p>
        </p:txBody>
      </p:sp>
      <p:sp>
        <p:nvSpPr>
          <p:cNvPr id="7" name="Footer Placeholder 6"/>
          <p:cNvSpPr>
            <a:spLocks noGrp="1"/>
          </p:cNvSpPr>
          <p:nvPr>
            <p:ph type="ftr" sz="quarter" idx="11"/>
          </p:nvPr>
        </p:nvSpPr>
        <p:spPr/>
        <p:txBody>
          <a:bodyPr/>
          <a:lstStyle/>
          <a:p>
            <a:r>
              <a:rPr lang="en-IN" smtClean="0"/>
              <a:t>RDP</a:t>
            </a:r>
            <a:endParaRPr lang="en-IN"/>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2"/>
          </p:nvPr>
        </p:nvSpPr>
        <p:spPr>
          <a:xfrm>
            <a:off x="8077200" y="6248400"/>
            <a:ext cx="1905000" cy="457200"/>
          </a:xfrm>
        </p:spPr>
        <p:txBody>
          <a:bodyPr/>
          <a:lstStyle/>
          <a:p>
            <a:pPr>
              <a:defRPr/>
            </a:pPr>
            <a:fld id="{6FAAAC12-3DC8-4FE8-898A-6BC1CA363327}" type="slidenum">
              <a:rPr lang="en-US"/>
              <a:pPr>
                <a:defRPr/>
              </a:pPr>
              <a:t>16</a:t>
            </a:fld>
            <a:endParaRPr lang="en-US"/>
          </a:p>
        </p:txBody>
      </p:sp>
      <p:sp>
        <p:nvSpPr>
          <p:cNvPr id="3" name="Text Box 3"/>
          <p:cNvSpPr txBox="1">
            <a:spLocks noChangeArrowheads="1"/>
          </p:cNvSpPr>
          <p:nvPr/>
        </p:nvSpPr>
        <p:spPr bwMode="auto">
          <a:xfrm>
            <a:off x="1714500" y="381000"/>
            <a:ext cx="8763000" cy="488950"/>
          </a:xfrm>
          <a:prstGeom prst="rect">
            <a:avLst/>
          </a:prstGeom>
          <a:noFill/>
          <a:ln w="9525">
            <a:noFill/>
            <a:miter lim="800000"/>
            <a:headEnd/>
            <a:tailEnd/>
          </a:ln>
        </p:spPr>
        <p:txBody>
          <a:bodyPr>
            <a:spAutoFit/>
          </a:bodyPr>
          <a:lstStyle/>
          <a:p>
            <a:pPr algn="ctr">
              <a:spcBef>
                <a:spcPct val="50000"/>
              </a:spcBef>
            </a:pPr>
            <a:r>
              <a:rPr lang="en-US" sz="2600">
                <a:latin typeface="Comic Sans MS" pitchFamily="48" charset="0"/>
              </a:rPr>
              <a:t>The Origin of </a:t>
            </a:r>
            <a:r>
              <a:rPr lang="en-US" sz="2600" baseline="30000">
                <a:latin typeface="Comic Sans MS" pitchFamily="48" charset="0"/>
              </a:rPr>
              <a:t>1</a:t>
            </a:r>
            <a:r>
              <a:rPr lang="en-US" sz="2600">
                <a:latin typeface="Comic Sans MS" pitchFamily="48" charset="0"/>
              </a:rPr>
              <a:t>H NMR—Spin-Spin Splitting</a:t>
            </a:r>
          </a:p>
        </p:txBody>
      </p:sp>
      <p:pic>
        <p:nvPicPr>
          <p:cNvPr id="4" name="Picture 6" descr="002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619250" y="990600"/>
            <a:ext cx="9048750" cy="3989388"/>
          </a:xfrm>
          <a:prstGeom prst="rect">
            <a:avLst/>
          </a:prstGeom>
          <a:noFill/>
          <a:ln w="9525">
            <a:noFill/>
            <a:miter lim="800000"/>
            <a:headEnd/>
            <a:tailEnd/>
          </a:ln>
        </p:spPr>
      </p:pic>
      <p:sp>
        <p:nvSpPr>
          <p:cNvPr id="5" name="Footer Placeholder 4"/>
          <p:cNvSpPr>
            <a:spLocks noGrp="1"/>
          </p:cNvSpPr>
          <p:nvPr>
            <p:ph type="ftr" sz="quarter" idx="11"/>
          </p:nvPr>
        </p:nvSpPr>
        <p:spPr/>
        <p:txBody>
          <a:bodyPr/>
          <a:lstStyle/>
          <a:p>
            <a:r>
              <a:rPr lang="en-IN" smtClean="0"/>
              <a:t>RDP</a:t>
            </a:r>
            <a:endParaRPr lang="en-IN"/>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a:xfrm>
            <a:off x="2209800" y="381000"/>
            <a:ext cx="7772400" cy="533400"/>
          </a:xfrm>
        </p:spPr>
        <p:txBody>
          <a:bodyPr>
            <a:normAutofit/>
          </a:bodyPr>
          <a:lstStyle/>
          <a:p>
            <a:r>
              <a:rPr lang="en-US" sz="2600" b="1">
                <a:solidFill>
                  <a:schemeClr val="tx1"/>
                </a:solidFill>
                <a:latin typeface="Comic Sans MS" pitchFamily="48" charset="0"/>
              </a:rPr>
              <a:t>The Origin of </a:t>
            </a:r>
            <a:r>
              <a:rPr lang="en-US" sz="2600" b="1" baseline="30000">
                <a:solidFill>
                  <a:schemeClr val="tx1"/>
                </a:solidFill>
                <a:latin typeface="Comic Sans MS" pitchFamily="48" charset="0"/>
              </a:rPr>
              <a:t>1</a:t>
            </a:r>
            <a:r>
              <a:rPr lang="en-US" sz="2600" b="1">
                <a:solidFill>
                  <a:schemeClr val="tx1"/>
                </a:solidFill>
                <a:latin typeface="Comic Sans MS" pitchFamily="48" charset="0"/>
              </a:rPr>
              <a:t>H NMR—Spin-Spin Splitting</a:t>
            </a:r>
          </a:p>
        </p:txBody>
      </p:sp>
      <p:pic>
        <p:nvPicPr>
          <p:cNvPr id="158723" name="Picture 3"/>
          <p:cNvPicPr>
            <a:picLocks noChangeAspect="1" noChangeArrowheads="1"/>
          </p:cNvPicPr>
          <p:nvPr/>
        </p:nvPicPr>
        <p:blipFill>
          <a:blip r:embed="rId2"/>
          <a:srcRect/>
          <a:stretch>
            <a:fillRect/>
          </a:stretch>
        </p:blipFill>
        <p:spPr bwMode="auto">
          <a:xfrm>
            <a:off x="1881158" y="1214422"/>
            <a:ext cx="8358246" cy="5286412"/>
          </a:xfrm>
          <a:prstGeom prst="rect">
            <a:avLst/>
          </a:prstGeom>
          <a:noFill/>
        </p:spPr>
      </p:pic>
      <p:sp>
        <p:nvSpPr>
          <p:cNvPr id="2" name="Footer Placeholder 1"/>
          <p:cNvSpPr>
            <a:spLocks noGrp="1"/>
          </p:cNvSpPr>
          <p:nvPr>
            <p:ph type="ftr" sz="quarter" idx="11"/>
          </p:nvPr>
        </p:nvSpPr>
        <p:spPr/>
        <p:txBody>
          <a:bodyPr/>
          <a:lstStyle/>
          <a:p>
            <a:r>
              <a:rPr lang="en-IN" smtClean="0"/>
              <a:t>RDP</a:t>
            </a:r>
            <a:endParaRPr lang="en-IN"/>
          </a:p>
        </p:txBody>
      </p:sp>
      <p:sp>
        <p:nvSpPr>
          <p:cNvPr id="3" name="Slide Number Placeholder 2"/>
          <p:cNvSpPr>
            <a:spLocks noGrp="1"/>
          </p:cNvSpPr>
          <p:nvPr>
            <p:ph type="sldNum" sz="quarter" idx="12"/>
          </p:nvPr>
        </p:nvSpPr>
        <p:spPr/>
        <p:txBody>
          <a:bodyPr/>
          <a:lstStyle/>
          <a:p>
            <a:fld id="{4E8AA39F-A5DF-4C0E-9768-C821FDBB57A2}" type="slidenum">
              <a:rPr lang="en-IN" smtClean="0"/>
              <a:pPr/>
              <a:t>17</a:t>
            </a:fld>
            <a:endParaRPr lang="en-IN"/>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Oval 2"/>
          <p:cNvSpPr>
            <a:spLocks noChangeArrowheads="1"/>
          </p:cNvSpPr>
          <p:nvPr/>
        </p:nvSpPr>
        <p:spPr bwMode="auto">
          <a:xfrm>
            <a:off x="7245350" y="1835150"/>
            <a:ext cx="2425700" cy="1663700"/>
          </a:xfrm>
          <a:prstGeom prst="ellipse">
            <a:avLst/>
          </a:prstGeom>
          <a:solidFill>
            <a:srgbClr val="FFFFCC">
              <a:alpha val="50000"/>
            </a:srgbClr>
          </a:solidFill>
          <a:ln w="12700">
            <a:solidFill>
              <a:srgbClr val="000000"/>
            </a:solidFill>
            <a:round/>
            <a:headEnd/>
            <a:tailEnd/>
          </a:ln>
          <a:effectLst/>
        </p:spPr>
        <p:txBody>
          <a:bodyPr wrap="none" anchor="ctr"/>
          <a:lstStyle/>
          <a:p>
            <a:endParaRPr lang="en-IN"/>
          </a:p>
        </p:txBody>
      </p:sp>
      <p:sp>
        <p:nvSpPr>
          <p:cNvPr id="10243" name="Oval 3"/>
          <p:cNvSpPr>
            <a:spLocks noChangeArrowheads="1"/>
          </p:cNvSpPr>
          <p:nvPr/>
        </p:nvSpPr>
        <p:spPr bwMode="auto">
          <a:xfrm>
            <a:off x="3130550" y="2139950"/>
            <a:ext cx="2654300" cy="977900"/>
          </a:xfrm>
          <a:prstGeom prst="ellipse">
            <a:avLst/>
          </a:prstGeom>
          <a:solidFill>
            <a:srgbClr val="FFFFCC">
              <a:alpha val="50000"/>
            </a:srgbClr>
          </a:solidFill>
          <a:ln w="12700">
            <a:solidFill>
              <a:srgbClr val="000000"/>
            </a:solidFill>
            <a:round/>
            <a:headEnd/>
            <a:tailEnd/>
          </a:ln>
          <a:effectLst/>
        </p:spPr>
        <p:txBody>
          <a:bodyPr wrap="none" anchor="ctr"/>
          <a:lstStyle/>
          <a:p>
            <a:endParaRPr lang="en-IN"/>
          </a:p>
        </p:txBody>
      </p:sp>
      <p:sp>
        <p:nvSpPr>
          <p:cNvPr id="10244" name="Oval 4"/>
          <p:cNvSpPr>
            <a:spLocks noChangeArrowheads="1"/>
          </p:cNvSpPr>
          <p:nvPr/>
        </p:nvSpPr>
        <p:spPr bwMode="auto">
          <a:xfrm>
            <a:off x="7016750" y="4730750"/>
            <a:ext cx="1511300" cy="1587500"/>
          </a:xfrm>
          <a:prstGeom prst="ellipse">
            <a:avLst/>
          </a:prstGeom>
          <a:solidFill>
            <a:srgbClr val="FFFFCC">
              <a:alpha val="50000"/>
            </a:srgbClr>
          </a:solidFill>
          <a:ln w="12700">
            <a:solidFill>
              <a:srgbClr val="000000"/>
            </a:solidFill>
            <a:round/>
            <a:headEnd/>
            <a:tailEnd/>
          </a:ln>
          <a:effectLst/>
        </p:spPr>
        <p:txBody>
          <a:bodyPr wrap="none" anchor="ctr"/>
          <a:lstStyle/>
          <a:p>
            <a:endParaRPr lang="en-IN"/>
          </a:p>
        </p:txBody>
      </p:sp>
      <p:sp>
        <p:nvSpPr>
          <p:cNvPr id="10245" name="Freeform 5"/>
          <p:cNvSpPr>
            <a:spLocks/>
          </p:cNvSpPr>
          <p:nvPr/>
        </p:nvSpPr>
        <p:spPr bwMode="auto">
          <a:xfrm>
            <a:off x="2984501" y="4789489"/>
            <a:ext cx="1820863" cy="1531937"/>
          </a:xfrm>
          <a:custGeom>
            <a:avLst/>
            <a:gdLst/>
            <a:ahLst/>
            <a:cxnLst>
              <a:cxn ang="0">
                <a:pos x="460" y="54"/>
              </a:cxn>
              <a:cxn ang="0">
                <a:pos x="385" y="11"/>
              </a:cxn>
              <a:cxn ang="0">
                <a:pos x="310" y="0"/>
              </a:cxn>
              <a:cxn ang="0">
                <a:pos x="235" y="0"/>
              </a:cxn>
              <a:cxn ang="0">
                <a:pos x="171" y="0"/>
              </a:cxn>
              <a:cxn ang="0">
                <a:pos x="85" y="22"/>
              </a:cxn>
              <a:cxn ang="0">
                <a:pos x="42" y="75"/>
              </a:cxn>
              <a:cxn ang="0">
                <a:pos x="32" y="129"/>
              </a:cxn>
              <a:cxn ang="0">
                <a:pos x="32" y="236"/>
              </a:cxn>
              <a:cxn ang="0">
                <a:pos x="32" y="300"/>
              </a:cxn>
              <a:cxn ang="0">
                <a:pos x="21" y="354"/>
              </a:cxn>
              <a:cxn ang="0">
                <a:pos x="10" y="418"/>
              </a:cxn>
              <a:cxn ang="0">
                <a:pos x="0" y="472"/>
              </a:cxn>
              <a:cxn ang="0">
                <a:pos x="0" y="579"/>
              </a:cxn>
              <a:cxn ang="0">
                <a:pos x="0" y="643"/>
              </a:cxn>
              <a:cxn ang="0">
                <a:pos x="32" y="707"/>
              </a:cxn>
              <a:cxn ang="0">
                <a:pos x="64" y="761"/>
              </a:cxn>
              <a:cxn ang="0">
                <a:pos x="117" y="814"/>
              </a:cxn>
              <a:cxn ang="0">
                <a:pos x="182" y="857"/>
              </a:cxn>
              <a:cxn ang="0">
                <a:pos x="257" y="889"/>
              </a:cxn>
              <a:cxn ang="0">
                <a:pos x="407" y="911"/>
              </a:cxn>
              <a:cxn ang="0">
                <a:pos x="514" y="932"/>
              </a:cxn>
              <a:cxn ang="0">
                <a:pos x="685" y="954"/>
              </a:cxn>
              <a:cxn ang="0">
                <a:pos x="835" y="964"/>
              </a:cxn>
              <a:cxn ang="0">
                <a:pos x="921" y="964"/>
              </a:cxn>
              <a:cxn ang="0">
                <a:pos x="1028" y="932"/>
              </a:cxn>
              <a:cxn ang="0">
                <a:pos x="1082" y="889"/>
              </a:cxn>
              <a:cxn ang="0">
                <a:pos x="1124" y="804"/>
              </a:cxn>
              <a:cxn ang="0">
                <a:pos x="1146" y="750"/>
              </a:cxn>
              <a:cxn ang="0">
                <a:pos x="1146" y="696"/>
              </a:cxn>
              <a:cxn ang="0">
                <a:pos x="1146" y="632"/>
              </a:cxn>
              <a:cxn ang="0">
                <a:pos x="1092" y="579"/>
              </a:cxn>
              <a:cxn ang="0">
                <a:pos x="1007" y="525"/>
              </a:cxn>
              <a:cxn ang="0">
                <a:pos x="899" y="514"/>
              </a:cxn>
              <a:cxn ang="0">
                <a:pos x="835" y="514"/>
              </a:cxn>
              <a:cxn ang="0">
                <a:pos x="771" y="514"/>
              </a:cxn>
              <a:cxn ang="0">
                <a:pos x="685" y="514"/>
              </a:cxn>
              <a:cxn ang="0">
                <a:pos x="599" y="514"/>
              </a:cxn>
              <a:cxn ang="0">
                <a:pos x="535" y="514"/>
              </a:cxn>
              <a:cxn ang="0">
                <a:pos x="428" y="472"/>
              </a:cxn>
              <a:cxn ang="0">
                <a:pos x="417" y="418"/>
              </a:cxn>
              <a:cxn ang="0">
                <a:pos x="428" y="364"/>
              </a:cxn>
              <a:cxn ang="0">
                <a:pos x="449" y="300"/>
              </a:cxn>
              <a:cxn ang="0">
                <a:pos x="449" y="236"/>
              </a:cxn>
              <a:cxn ang="0">
                <a:pos x="460" y="182"/>
              </a:cxn>
              <a:cxn ang="0">
                <a:pos x="472" y="103"/>
              </a:cxn>
            </a:cxnLst>
            <a:rect l="0" t="0" r="r" b="b"/>
            <a:pathLst>
              <a:path w="1147" h="965">
                <a:moveTo>
                  <a:pt x="472" y="103"/>
                </a:moveTo>
                <a:lnTo>
                  <a:pt x="460" y="54"/>
                </a:lnTo>
                <a:lnTo>
                  <a:pt x="428" y="32"/>
                </a:lnTo>
                <a:lnTo>
                  <a:pt x="385" y="11"/>
                </a:lnTo>
                <a:lnTo>
                  <a:pt x="342" y="11"/>
                </a:lnTo>
                <a:lnTo>
                  <a:pt x="310" y="0"/>
                </a:lnTo>
                <a:lnTo>
                  <a:pt x="267" y="0"/>
                </a:lnTo>
                <a:lnTo>
                  <a:pt x="235" y="0"/>
                </a:lnTo>
                <a:lnTo>
                  <a:pt x="203" y="0"/>
                </a:lnTo>
                <a:lnTo>
                  <a:pt x="171" y="0"/>
                </a:lnTo>
                <a:lnTo>
                  <a:pt x="128" y="0"/>
                </a:lnTo>
                <a:lnTo>
                  <a:pt x="85" y="22"/>
                </a:lnTo>
                <a:lnTo>
                  <a:pt x="64" y="65"/>
                </a:lnTo>
                <a:lnTo>
                  <a:pt x="42" y="75"/>
                </a:lnTo>
                <a:lnTo>
                  <a:pt x="42" y="107"/>
                </a:lnTo>
                <a:lnTo>
                  <a:pt x="32" y="129"/>
                </a:lnTo>
                <a:lnTo>
                  <a:pt x="32" y="161"/>
                </a:lnTo>
                <a:lnTo>
                  <a:pt x="32" y="236"/>
                </a:lnTo>
                <a:lnTo>
                  <a:pt x="32" y="268"/>
                </a:lnTo>
                <a:lnTo>
                  <a:pt x="32" y="300"/>
                </a:lnTo>
                <a:lnTo>
                  <a:pt x="32" y="322"/>
                </a:lnTo>
                <a:lnTo>
                  <a:pt x="21" y="354"/>
                </a:lnTo>
                <a:lnTo>
                  <a:pt x="21" y="386"/>
                </a:lnTo>
                <a:lnTo>
                  <a:pt x="10" y="418"/>
                </a:lnTo>
                <a:lnTo>
                  <a:pt x="0" y="450"/>
                </a:lnTo>
                <a:lnTo>
                  <a:pt x="0" y="472"/>
                </a:lnTo>
                <a:lnTo>
                  <a:pt x="0" y="557"/>
                </a:lnTo>
                <a:lnTo>
                  <a:pt x="0" y="579"/>
                </a:lnTo>
                <a:lnTo>
                  <a:pt x="0" y="611"/>
                </a:lnTo>
                <a:lnTo>
                  <a:pt x="0" y="643"/>
                </a:lnTo>
                <a:lnTo>
                  <a:pt x="10" y="686"/>
                </a:lnTo>
                <a:lnTo>
                  <a:pt x="32" y="707"/>
                </a:lnTo>
                <a:lnTo>
                  <a:pt x="32" y="729"/>
                </a:lnTo>
                <a:lnTo>
                  <a:pt x="64" y="761"/>
                </a:lnTo>
                <a:lnTo>
                  <a:pt x="96" y="782"/>
                </a:lnTo>
                <a:lnTo>
                  <a:pt x="117" y="814"/>
                </a:lnTo>
                <a:lnTo>
                  <a:pt x="139" y="825"/>
                </a:lnTo>
                <a:lnTo>
                  <a:pt x="182" y="857"/>
                </a:lnTo>
                <a:lnTo>
                  <a:pt x="225" y="879"/>
                </a:lnTo>
                <a:lnTo>
                  <a:pt x="257" y="889"/>
                </a:lnTo>
                <a:lnTo>
                  <a:pt x="342" y="911"/>
                </a:lnTo>
                <a:lnTo>
                  <a:pt x="407" y="911"/>
                </a:lnTo>
                <a:lnTo>
                  <a:pt x="492" y="921"/>
                </a:lnTo>
                <a:lnTo>
                  <a:pt x="514" y="932"/>
                </a:lnTo>
                <a:lnTo>
                  <a:pt x="578" y="943"/>
                </a:lnTo>
                <a:lnTo>
                  <a:pt x="685" y="954"/>
                </a:lnTo>
                <a:lnTo>
                  <a:pt x="771" y="954"/>
                </a:lnTo>
                <a:lnTo>
                  <a:pt x="835" y="964"/>
                </a:lnTo>
                <a:lnTo>
                  <a:pt x="857" y="964"/>
                </a:lnTo>
                <a:lnTo>
                  <a:pt x="921" y="964"/>
                </a:lnTo>
                <a:lnTo>
                  <a:pt x="953" y="954"/>
                </a:lnTo>
                <a:lnTo>
                  <a:pt x="1028" y="932"/>
                </a:lnTo>
                <a:lnTo>
                  <a:pt x="1060" y="911"/>
                </a:lnTo>
                <a:lnTo>
                  <a:pt x="1082" y="889"/>
                </a:lnTo>
                <a:lnTo>
                  <a:pt x="1114" y="846"/>
                </a:lnTo>
                <a:lnTo>
                  <a:pt x="1124" y="804"/>
                </a:lnTo>
                <a:lnTo>
                  <a:pt x="1146" y="782"/>
                </a:lnTo>
                <a:lnTo>
                  <a:pt x="1146" y="750"/>
                </a:lnTo>
                <a:lnTo>
                  <a:pt x="1146" y="718"/>
                </a:lnTo>
                <a:lnTo>
                  <a:pt x="1146" y="696"/>
                </a:lnTo>
                <a:lnTo>
                  <a:pt x="1146" y="654"/>
                </a:lnTo>
                <a:lnTo>
                  <a:pt x="1146" y="632"/>
                </a:lnTo>
                <a:lnTo>
                  <a:pt x="1114" y="589"/>
                </a:lnTo>
                <a:lnTo>
                  <a:pt x="1092" y="579"/>
                </a:lnTo>
                <a:lnTo>
                  <a:pt x="1082" y="557"/>
                </a:lnTo>
                <a:lnTo>
                  <a:pt x="1007" y="525"/>
                </a:lnTo>
                <a:lnTo>
                  <a:pt x="985" y="525"/>
                </a:lnTo>
                <a:lnTo>
                  <a:pt x="899" y="514"/>
                </a:lnTo>
                <a:lnTo>
                  <a:pt x="867" y="514"/>
                </a:lnTo>
                <a:lnTo>
                  <a:pt x="835" y="514"/>
                </a:lnTo>
                <a:lnTo>
                  <a:pt x="803" y="514"/>
                </a:lnTo>
                <a:lnTo>
                  <a:pt x="771" y="514"/>
                </a:lnTo>
                <a:lnTo>
                  <a:pt x="707" y="514"/>
                </a:lnTo>
                <a:lnTo>
                  <a:pt x="685" y="514"/>
                </a:lnTo>
                <a:lnTo>
                  <a:pt x="621" y="514"/>
                </a:lnTo>
                <a:lnTo>
                  <a:pt x="599" y="514"/>
                </a:lnTo>
                <a:lnTo>
                  <a:pt x="557" y="514"/>
                </a:lnTo>
                <a:lnTo>
                  <a:pt x="535" y="514"/>
                </a:lnTo>
                <a:lnTo>
                  <a:pt x="449" y="504"/>
                </a:lnTo>
                <a:lnTo>
                  <a:pt x="428" y="472"/>
                </a:lnTo>
                <a:lnTo>
                  <a:pt x="417" y="450"/>
                </a:lnTo>
                <a:lnTo>
                  <a:pt x="417" y="418"/>
                </a:lnTo>
                <a:lnTo>
                  <a:pt x="428" y="386"/>
                </a:lnTo>
                <a:lnTo>
                  <a:pt x="428" y="364"/>
                </a:lnTo>
                <a:lnTo>
                  <a:pt x="439" y="322"/>
                </a:lnTo>
                <a:lnTo>
                  <a:pt x="449" y="300"/>
                </a:lnTo>
                <a:lnTo>
                  <a:pt x="449" y="268"/>
                </a:lnTo>
                <a:lnTo>
                  <a:pt x="449" y="236"/>
                </a:lnTo>
                <a:lnTo>
                  <a:pt x="449" y="214"/>
                </a:lnTo>
                <a:lnTo>
                  <a:pt x="460" y="182"/>
                </a:lnTo>
                <a:lnTo>
                  <a:pt x="471" y="150"/>
                </a:lnTo>
                <a:lnTo>
                  <a:pt x="472" y="103"/>
                </a:lnTo>
                <a:lnTo>
                  <a:pt x="472" y="103"/>
                </a:lnTo>
              </a:path>
            </a:pathLst>
          </a:custGeom>
          <a:solidFill>
            <a:srgbClr val="FFFFCC">
              <a:alpha val="50000"/>
            </a:srgbClr>
          </a:solidFill>
          <a:ln w="12700" cap="rnd" cmpd="sng">
            <a:solidFill>
              <a:srgbClr val="000000"/>
            </a:solidFill>
            <a:prstDash val="solid"/>
            <a:round/>
            <a:headEnd/>
            <a:tailEnd/>
          </a:ln>
          <a:effectLst/>
        </p:spPr>
        <p:txBody>
          <a:bodyPr/>
          <a:lstStyle/>
          <a:p>
            <a:endParaRPr lang="en-IN"/>
          </a:p>
        </p:txBody>
      </p:sp>
      <p:sp>
        <p:nvSpPr>
          <p:cNvPr id="10246" name="Rectangle 6"/>
          <p:cNvSpPr>
            <a:spLocks noChangeArrowheads="1"/>
          </p:cNvSpPr>
          <p:nvPr/>
        </p:nvSpPr>
        <p:spPr bwMode="auto">
          <a:xfrm>
            <a:off x="1965326" y="1020763"/>
            <a:ext cx="387927" cy="369974"/>
          </a:xfrm>
          <a:prstGeom prst="rect">
            <a:avLst/>
          </a:prstGeom>
          <a:noFill/>
          <a:ln w="9525">
            <a:noFill/>
            <a:miter lim="800000"/>
            <a:headEnd/>
            <a:tailEnd/>
          </a:ln>
          <a:effectLst/>
        </p:spPr>
        <p:txBody>
          <a:bodyPr wrap="none" lIns="92075" tIns="46038" rIns="92075" bIns="46038">
            <a:spAutoFit/>
          </a:bodyPr>
          <a:lstStyle/>
          <a:p>
            <a:r>
              <a:rPr lang="en-US"/>
              <a:t>3)</a:t>
            </a:r>
          </a:p>
        </p:txBody>
      </p:sp>
      <p:sp>
        <p:nvSpPr>
          <p:cNvPr id="10247" name="Rectangle 7"/>
          <p:cNvSpPr>
            <a:spLocks noChangeArrowheads="1"/>
          </p:cNvSpPr>
          <p:nvPr/>
        </p:nvSpPr>
        <p:spPr bwMode="auto">
          <a:xfrm>
            <a:off x="2498725" y="974726"/>
            <a:ext cx="6577826" cy="831639"/>
          </a:xfrm>
          <a:prstGeom prst="rect">
            <a:avLst/>
          </a:prstGeom>
          <a:noFill/>
          <a:ln w="9525">
            <a:noFill/>
            <a:miter lim="800000"/>
            <a:headEnd/>
            <a:tailEnd/>
          </a:ln>
          <a:effectLst/>
        </p:spPr>
        <p:txBody>
          <a:bodyPr wrap="none" lIns="92075" tIns="46038" rIns="92075" bIns="46038">
            <a:spAutoFit/>
          </a:bodyPr>
          <a:lstStyle/>
          <a:p>
            <a:r>
              <a:rPr lang="en-US" sz="2400"/>
              <a:t>The n+1 rule applies principally to protons in  </a:t>
            </a:r>
          </a:p>
          <a:p>
            <a:r>
              <a:rPr lang="en-US" sz="2400"/>
              <a:t>aliphatic (saturated) chains or on saturated rings.</a:t>
            </a:r>
          </a:p>
        </p:txBody>
      </p:sp>
      <p:sp>
        <p:nvSpPr>
          <p:cNvPr id="10248" name="Rectangle 8"/>
          <p:cNvSpPr>
            <a:spLocks noChangeArrowheads="1"/>
          </p:cNvSpPr>
          <p:nvPr/>
        </p:nvSpPr>
        <p:spPr bwMode="auto">
          <a:xfrm>
            <a:off x="2193926" y="227014"/>
            <a:ext cx="6266203" cy="646973"/>
          </a:xfrm>
          <a:prstGeom prst="rect">
            <a:avLst/>
          </a:prstGeom>
          <a:noFill/>
          <a:ln w="9525">
            <a:noFill/>
            <a:miter lim="800000"/>
            <a:headEnd/>
            <a:tailEnd/>
          </a:ln>
          <a:effectLst/>
        </p:spPr>
        <p:txBody>
          <a:bodyPr wrap="none" lIns="92075" tIns="46038" rIns="92075" bIns="46038">
            <a:spAutoFit/>
          </a:bodyPr>
          <a:lstStyle/>
          <a:p>
            <a:r>
              <a:rPr lang="en-US" sz="3600">
                <a:solidFill>
                  <a:schemeClr val="accent2"/>
                </a:solidFill>
                <a:effectLst>
                  <a:outerShdw blurRad="38100" dist="38100" dir="2700000" algn="tl">
                    <a:srgbClr val="C0C0C0"/>
                  </a:outerShdw>
                </a:effectLst>
              </a:rPr>
              <a:t>EXCEPTIONS TO THE N+1 RULE</a:t>
            </a:r>
          </a:p>
        </p:txBody>
      </p:sp>
      <p:graphicFrame>
        <p:nvGraphicFramePr>
          <p:cNvPr id="10249" name="Object 9"/>
          <p:cNvGraphicFramePr>
            <a:graphicFrameLocks/>
          </p:cNvGraphicFramePr>
          <p:nvPr/>
        </p:nvGraphicFramePr>
        <p:xfrm>
          <a:off x="2743200" y="2127251"/>
          <a:ext cx="6553200" cy="1154113"/>
        </p:xfrm>
        <a:graphic>
          <a:graphicData uri="http://schemas.openxmlformats.org/presentationml/2006/ole">
            <mc:AlternateContent xmlns:mc="http://schemas.openxmlformats.org/markup-compatibility/2006">
              <mc:Choice xmlns:v="urn:schemas-microsoft-com:vml" Requires="v">
                <p:oleObj spid="_x0000_s3078" name="ISIS/Draw Sketch" r:id="rId3" imgW="3686040" imgH="657000" progId="">
                  <p:embed/>
                </p:oleObj>
              </mc:Choice>
              <mc:Fallback>
                <p:oleObj name="ISIS/Draw Sketch" r:id="rId3" imgW="3686040" imgH="657000" progId="">
                  <p:embed/>
                  <p:pic>
                    <p:nvPicPr>
                      <p:cNvPr id="0" name="Picture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3200" y="2127251"/>
                        <a:ext cx="6553200" cy="1154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50" name="Rectangle 10"/>
          <p:cNvSpPr>
            <a:spLocks noChangeArrowheads="1"/>
          </p:cNvSpPr>
          <p:nvPr/>
        </p:nvSpPr>
        <p:spPr bwMode="auto">
          <a:xfrm>
            <a:off x="6156326" y="2468563"/>
            <a:ext cx="381515" cy="369974"/>
          </a:xfrm>
          <a:prstGeom prst="rect">
            <a:avLst/>
          </a:prstGeom>
          <a:noFill/>
          <a:ln w="9525">
            <a:noFill/>
            <a:miter lim="800000"/>
            <a:headEnd/>
            <a:tailEnd/>
          </a:ln>
          <a:effectLst/>
        </p:spPr>
        <p:txBody>
          <a:bodyPr wrap="none" lIns="92075" tIns="46038" rIns="92075" bIns="46038">
            <a:spAutoFit/>
          </a:bodyPr>
          <a:lstStyle/>
          <a:p>
            <a:r>
              <a:rPr lang="en-US"/>
              <a:t>or</a:t>
            </a:r>
          </a:p>
        </p:txBody>
      </p:sp>
      <p:sp>
        <p:nvSpPr>
          <p:cNvPr id="10251" name="Rectangle 11"/>
          <p:cNvSpPr>
            <a:spLocks noChangeArrowheads="1"/>
          </p:cNvSpPr>
          <p:nvPr/>
        </p:nvSpPr>
        <p:spPr bwMode="auto">
          <a:xfrm>
            <a:off x="2574925" y="3717926"/>
            <a:ext cx="6729278" cy="831639"/>
          </a:xfrm>
          <a:prstGeom prst="rect">
            <a:avLst/>
          </a:prstGeom>
          <a:noFill/>
          <a:ln w="9525">
            <a:noFill/>
            <a:miter lim="800000"/>
            <a:headEnd/>
            <a:tailEnd/>
          </a:ln>
          <a:effectLst/>
        </p:spPr>
        <p:txBody>
          <a:bodyPr wrap="none" lIns="92075" tIns="46038" rIns="92075" bIns="46038">
            <a:spAutoFit/>
          </a:bodyPr>
          <a:lstStyle/>
          <a:p>
            <a:r>
              <a:rPr lang="en-US" sz="2400"/>
              <a:t>but does not apply (in the simple way shown here) </a:t>
            </a:r>
          </a:p>
          <a:p>
            <a:r>
              <a:rPr lang="en-US" sz="2400"/>
              <a:t>to protons on double bonds or on benzene rings.</a:t>
            </a:r>
          </a:p>
        </p:txBody>
      </p:sp>
      <p:graphicFrame>
        <p:nvGraphicFramePr>
          <p:cNvPr id="10252" name="Object 12"/>
          <p:cNvGraphicFramePr>
            <a:graphicFrameLocks/>
          </p:cNvGraphicFramePr>
          <p:nvPr/>
        </p:nvGraphicFramePr>
        <p:xfrm>
          <a:off x="3186114" y="4848225"/>
          <a:ext cx="5881687" cy="1246188"/>
        </p:xfrm>
        <a:graphic>
          <a:graphicData uri="http://schemas.openxmlformats.org/presentationml/2006/ole">
            <mc:AlternateContent xmlns:mc="http://schemas.openxmlformats.org/markup-compatibility/2006">
              <mc:Choice xmlns:v="urn:schemas-microsoft-com:vml" Requires="v">
                <p:oleObj spid="_x0000_s3079" name="ISIS/Draw Sketch" r:id="rId5" imgW="3066840" imgH="657000" progId="">
                  <p:embed/>
                </p:oleObj>
              </mc:Choice>
              <mc:Fallback>
                <p:oleObj name="ISIS/Draw Sketch" r:id="rId5" imgW="3066840" imgH="657000" progId="">
                  <p:embed/>
                  <p:pic>
                    <p:nvPicPr>
                      <p:cNvPr id="0" name="Picture 3"/>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86114" y="4848225"/>
                        <a:ext cx="5881687" cy="1246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53" name="Rectangle 13"/>
          <p:cNvSpPr>
            <a:spLocks noChangeArrowheads="1"/>
          </p:cNvSpPr>
          <p:nvPr/>
        </p:nvSpPr>
        <p:spPr bwMode="auto">
          <a:xfrm>
            <a:off x="4860926" y="5775326"/>
            <a:ext cx="581891" cy="462307"/>
          </a:xfrm>
          <a:prstGeom prst="rect">
            <a:avLst/>
          </a:prstGeom>
          <a:noFill/>
          <a:ln w="9525">
            <a:noFill/>
            <a:miter lim="800000"/>
            <a:headEnd/>
            <a:tailEnd/>
          </a:ln>
          <a:effectLst/>
        </p:spPr>
        <p:txBody>
          <a:bodyPr wrap="none" lIns="92075" tIns="46038" rIns="92075" bIns="46038">
            <a:spAutoFit/>
          </a:bodyPr>
          <a:lstStyle/>
          <a:p>
            <a:r>
              <a:rPr lang="en-US" sz="2400">
                <a:solidFill>
                  <a:srgbClr val="CC0000"/>
                </a:solidFill>
                <a:effectLst>
                  <a:outerShdw blurRad="38100" dist="38100" dir="2700000" algn="tl">
                    <a:srgbClr val="C0C0C0"/>
                  </a:outerShdw>
                </a:effectLst>
              </a:rPr>
              <a:t>NO</a:t>
            </a:r>
          </a:p>
        </p:txBody>
      </p:sp>
      <p:sp>
        <p:nvSpPr>
          <p:cNvPr id="10254" name="Rectangle 14"/>
          <p:cNvSpPr>
            <a:spLocks noChangeArrowheads="1"/>
          </p:cNvSpPr>
          <p:nvPr/>
        </p:nvSpPr>
        <p:spPr bwMode="auto">
          <a:xfrm>
            <a:off x="8518526" y="5927726"/>
            <a:ext cx="581891" cy="462307"/>
          </a:xfrm>
          <a:prstGeom prst="rect">
            <a:avLst/>
          </a:prstGeom>
          <a:noFill/>
          <a:ln w="9525">
            <a:noFill/>
            <a:miter lim="800000"/>
            <a:headEnd/>
            <a:tailEnd/>
          </a:ln>
          <a:effectLst/>
        </p:spPr>
        <p:txBody>
          <a:bodyPr wrap="none" lIns="92075" tIns="46038" rIns="92075" bIns="46038">
            <a:spAutoFit/>
          </a:bodyPr>
          <a:lstStyle/>
          <a:p>
            <a:r>
              <a:rPr lang="en-US" sz="2400">
                <a:solidFill>
                  <a:srgbClr val="CC0000"/>
                </a:solidFill>
                <a:effectLst>
                  <a:outerShdw blurRad="38100" dist="38100" dir="2700000" algn="tl">
                    <a:srgbClr val="C0C0C0"/>
                  </a:outerShdw>
                </a:effectLst>
              </a:rPr>
              <a:t>NO</a:t>
            </a:r>
          </a:p>
        </p:txBody>
      </p:sp>
      <p:sp>
        <p:nvSpPr>
          <p:cNvPr id="10255" name="Rectangle 15"/>
          <p:cNvSpPr>
            <a:spLocks noChangeArrowheads="1"/>
          </p:cNvSpPr>
          <p:nvPr/>
        </p:nvSpPr>
        <p:spPr bwMode="auto">
          <a:xfrm>
            <a:off x="5165726" y="3108326"/>
            <a:ext cx="686085" cy="462307"/>
          </a:xfrm>
          <a:prstGeom prst="rect">
            <a:avLst/>
          </a:prstGeom>
          <a:noFill/>
          <a:ln w="9525">
            <a:noFill/>
            <a:miter lim="800000"/>
            <a:headEnd/>
            <a:tailEnd/>
          </a:ln>
          <a:effectLst/>
        </p:spPr>
        <p:txBody>
          <a:bodyPr wrap="none" lIns="92075" tIns="46038" rIns="92075" bIns="46038">
            <a:spAutoFit/>
          </a:bodyPr>
          <a:lstStyle/>
          <a:p>
            <a:r>
              <a:rPr lang="en-US" sz="2400">
                <a:solidFill>
                  <a:srgbClr val="339933"/>
                </a:solidFill>
                <a:effectLst>
                  <a:outerShdw blurRad="38100" dist="38100" dir="2700000" algn="tl">
                    <a:srgbClr val="C0C0C0"/>
                  </a:outerShdw>
                </a:effectLst>
              </a:rPr>
              <a:t>YES</a:t>
            </a:r>
          </a:p>
        </p:txBody>
      </p:sp>
      <p:sp>
        <p:nvSpPr>
          <p:cNvPr id="10256" name="Rectangle 16"/>
          <p:cNvSpPr>
            <a:spLocks noChangeArrowheads="1"/>
          </p:cNvSpPr>
          <p:nvPr/>
        </p:nvSpPr>
        <p:spPr bwMode="auto">
          <a:xfrm>
            <a:off x="9432926" y="3108326"/>
            <a:ext cx="686085" cy="462307"/>
          </a:xfrm>
          <a:prstGeom prst="rect">
            <a:avLst/>
          </a:prstGeom>
          <a:noFill/>
          <a:ln w="9525">
            <a:noFill/>
            <a:miter lim="800000"/>
            <a:headEnd/>
            <a:tailEnd/>
          </a:ln>
          <a:effectLst/>
        </p:spPr>
        <p:txBody>
          <a:bodyPr wrap="none" lIns="92075" tIns="46038" rIns="92075" bIns="46038">
            <a:spAutoFit/>
          </a:bodyPr>
          <a:lstStyle/>
          <a:p>
            <a:r>
              <a:rPr lang="en-US" sz="2400">
                <a:solidFill>
                  <a:srgbClr val="339933"/>
                </a:solidFill>
                <a:effectLst>
                  <a:outerShdw blurRad="38100" dist="38100" dir="2700000" algn="tl">
                    <a:srgbClr val="C0C0C0"/>
                  </a:outerShdw>
                </a:effectLst>
              </a:rPr>
              <a:t>YES</a:t>
            </a:r>
          </a:p>
        </p:txBody>
      </p:sp>
      <p:sp>
        <p:nvSpPr>
          <p:cNvPr id="2" name="Footer Placeholder 1"/>
          <p:cNvSpPr>
            <a:spLocks noGrp="1"/>
          </p:cNvSpPr>
          <p:nvPr>
            <p:ph type="ftr" sz="quarter" idx="11"/>
          </p:nvPr>
        </p:nvSpPr>
        <p:spPr/>
        <p:txBody>
          <a:bodyPr/>
          <a:lstStyle/>
          <a:p>
            <a:r>
              <a:rPr lang="en-IN" smtClean="0"/>
              <a:t>RDP</a:t>
            </a:r>
            <a:endParaRPr lang="en-IN"/>
          </a:p>
        </p:txBody>
      </p:sp>
      <p:sp>
        <p:nvSpPr>
          <p:cNvPr id="3" name="Slide Number Placeholder 2"/>
          <p:cNvSpPr>
            <a:spLocks noGrp="1"/>
          </p:cNvSpPr>
          <p:nvPr>
            <p:ph type="sldNum" sz="quarter" idx="12"/>
          </p:nvPr>
        </p:nvSpPr>
        <p:spPr/>
        <p:txBody>
          <a:bodyPr/>
          <a:lstStyle/>
          <a:p>
            <a:fld id="{4E8AA39F-A5DF-4C0E-9768-C821FDBB57A2}" type="slidenum">
              <a:rPr lang="en-IN" smtClean="0"/>
              <a:pPr/>
              <a:t>18</a:t>
            </a:fld>
            <a:endParaRPr lang="en-IN"/>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8282" y="214290"/>
            <a:ext cx="8686800" cy="838200"/>
          </a:xfrm>
        </p:spPr>
        <p:txBody>
          <a:bodyPr/>
          <a:lstStyle/>
          <a:p>
            <a:r>
              <a:rPr lang="en-US" b="1" dirty="0" smtClean="0">
                <a:latin typeface="Monotype Corsiva" pitchFamily="66" charset="0"/>
              </a:rPr>
              <a:t>Decoupling:</a:t>
            </a:r>
            <a:endParaRPr lang="en-IN" b="1" dirty="0">
              <a:latin typeface="Monotype Corsiva" pitchFamily="66" charset="0"/>
            </a:endParaRPr>
          </a:p>
        </p:txBody>
      </p:sp>
      <p:sp>
        <p:nvSpPr>
          <p:cNvPr id="3" name="Content Placeholder 2"/>
          <p:cNvSpPr>
            <a:spLocks noGrp="1"/>
          </p:cNvSpPr>
          <p:nvPr>
            <p:ph idx="1"/>
          </p:nvPr>
        </p:nvSpPr>
        <p:spPr>
          <a:xfrm>
            <a:off x="1666844" y="1214422"/>
            <a:ext cx="8848756" cy="5429288"/>
          </a:xfrm>
        </p:spPr>
        <p:txBody>
          <a:bodyPr>
            <a:normAutofit/>
          </a:bodyPr>
          <a:lstStyle/>
          <a:p>
            <a:r>
              <a:rPr lang="en-US" sz="2400" dirty="0">
                <a:latin typeface="Andalus" pitchFamily="18" charset="-78"/>
                <a:cs typeface="Andalus" pitchFamily="18" charset="-78"/>
              </a:rPr>
              <a:t>This involves irradiation of a proton or group of protons with intense RF energy to completely eliminate coupling to neighbouring protons.</a:t>
            </a:r>
          </a:p>
          <a:p>
            <a:endParaRPr lang="en-US" sz="2400" dirty="0">
              <a:latin typeface="Andalus" pitchFamily="18" charset="-78"/>
              <a:cs typeface="Andalus" pitchFamily="18" charset="-78"/>
            </a:endParaRPr>
          </a:p>
          <a:p>
            <a:r>
              <a:rPr lang="en-US" sz="2400" dirty="0">
                <a:latin typeface="Andalus" pitchFamily="18" charset="-78"/>
                <a:cs typeface="Andalus" pitchFamily="18" charset="-78"/>
              </a:rPr>
              <a:t>Signal for single proton / set of equivalent is split into multiplet under influence of neighbouring proton / under different environments. </a:t>
            </a:r>
          </a:p>
          <a:p>
            <a:pPr>
              <a:buNone/>
            </a:pPr>
            <a:endParaRPr lang="en-US" sz="2400" dirty="0">
              <a:latin typeface="Andalus" pitchFamily="18" charset="-78"/>
              <a:cs typeface="Andalus" pitchFamily="18" charset="-78"/>
            </a:endParaRPr>
          </a:p>
          <a:p>
            <a:r>
              <a:rPr lang="en-US" sz="2400" dirty="0">
                <a:latin typeface="Andalus" pitchFamily="18" charset="-78"/>
                <a:cs typeface="Andalus" pitchFamily="18" charset="-78"/>
              </a:rPr>
              <a:t>If we irradiate Ha with intense RF, its rate of transitions become larger , and life of one nucleus in any 1 spin states will be too short to resolve coupling with </a:t>
            </a:r>
            <a:r>
              <a:rPr lang="en-US" sz="2400" dirty="0" err="1">
                <a:latin typeface="Andalus" pitchFamily="18" charset="-78"/>
                <a:cs typeface="Andalus" pitchFamily="18" charset="-78"/>
              </a:rPr>
              <a:t>Hb</a:t>
            </a:r>
            <a:r>
              <a:rPr lang="en-US" sz="2400" dirty="0">
                <a:latin typeface="Andalus" pitchFamily="18" charset="-78"/>
                <a:cs typeface="Andalus" pitchFamily="18" charset="-78"/>
              </a:rPr>
              <a:t> will have one time average view of Ha &amp; </a:t>
            </a:r>
            <a:r>
              <a:rPr lang="en-US" sz="2400" dirty="0" err="1">
                <a:latin typeface="Andalus" pitchFamily="18" charset="-78"/>
                <a:cs typeface="Andalus" pitchFamily="18" charset="-78"/>
              </a:rPr>
              <a:t>Hb</a:t>
            </a:r>
            <a:r>
              <a:rPr lang="en-US" sz="2400" dirty="0">
                <a:latin typeface="Andalus" pitchFamily="18" charset="-78"/>
                <a:cs typeface="Andalus" pitchFamily="18" charset="-78"/>
              </a:rPr>
              <a:t> comes to resonance once, therefore </a:t>
            </a:r>
            <a:r>
              <a:rPr lang="en-US" sz="2400" dirty="0" err="1">
                <a:latin typeface="Andalus" pitchFamily="18" charset="-78"/>
                <a:cs typeface="Andalus" pitchFamily="18" charset="-78"/>
              </a:rPr>
              <a:t>Hb</a:t>
            </a:r>
            <a:r>
              <a:rPr lang="en-US" sz="2400" dirty="0">
                <a:latin typeface="Andalus" pitchFamily="18" charset="-78"/>
                <a:cs typeface="Andalus" pitchFamily="18" charset="-78"/>
              </a:rPr>
              <a:t> appear as singlet.</a:t>
            </a:r>
            <a:endParaRPr lang="en-IN" sz="2400" dirty="0">
              <a:latin typeface="Andalus" pitchFamily="18" charset="-78"/>
              <a:cs typeface="Andalus" pitchFamily="18" charset="-78"/>
            </a:endParaRPr>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4E8AA39F-A5DF-4C0E-9768-C821FDBB57A2}" type="slidenum">
              <a:rPr lang="en-IN" smtClean="0"/>
              <a:pPr/>
              <a:t>19</a:t>
            </a:fld>
            <a:endParaRPr lang="en-IN"/>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09720" y="285728"/>
            <a:ext cx="8643998" cy="6286544"/>
          </a:xfrm>
        </p:spPr>
        <p:txBody>
          <a:bodyPr>
            <a:normAutofit/>
          </a:bodyPr>
          <a:lstStyle/>
          <a:p>
            <a:pPr>
              <a:buNone/>
            </a:pPr>
            <a:r>
              <a:rPr lang="en-US" sz="3600" dirty="0">
                <a:latin typeface="Monotype Corsiva" pitchFamily="66" charset="0"/>
              </a:rPr>
              <a:t>CONTENTS</a:t>
            </a:r>
            <a:r>
              <a:rPr lang="en-IN" sz="3600" dirty="0">
                <a:latin typeface="Monotype Corsiva" pitchFamily="66" charset="0"/>
              </a:rPr>
              <a:t>:</a:t>
            </a:r>
          </a:p>
          <a:p>
            <a:pPr>
              <a:buFont typeface="Wingdings" pitchFamily="2" charset="2"/>
              <a:buChar char="ü"/>
            </a:pPr>
            <a:r>
              <a:rPr lang="en-US" dirty="0" smtClean="0">
                <a:latin typeface="Monotype Corsiva" pitchFamily="66" charset="0"/>
              </a:rPr>
              <a:t>Spin – spin coupling</a:t>
            </a:r>
          </a:p>
          <a:p>
            <a:pPr>
              <a:buFont typeface="Wingdings" pitchFamily="2" charset="2"/>
              <a:buChar char="ü"/>
            </a:pPr>
            <a:r>
              <a:rPr lang="en-US" dirty="0" smtClean="0">
                <a:latin typeface="Monotype Corsiva" pitchFamily="66" charset="0"/>
              </a:rPr>
              <a:t>Coupling constant</a:t>
            </a:r>
          </a:p>
          <a:p>
            <a:pPr>
              <a:buFont typeface="Wingdings" pitchFamily="2" charset="2"/>
              <a:buChar char="ü"/>
            </a:pPr>
            <a:r>
              <a:rPr lang="en-US" dirty="0" smtClean="0">
                <a:latin typeface="Monotype Corsiva" pitchFamily="66" charset="0"/>
              </a:rPr>
              <a:t>Decoupling</a:t>
            </a:r>
          </a:p>
          <a:p>
            <a:pPr>
              <a:buFont typeface="Wingdings" pitchFamily="2" charset="2"/>
              <a:buChar char="ü"/>
            </a:pPr>
            <a:r>
              <a:rPr lang="en-US" dirty="0" smtClean="0">
                <a:latin typeface="Monotype Corsiva" pitchFamily="66" charset="0"/>
              </a:rPr>
              <a:t>C – 13 NMR</a:t>
            </a:r>
          </a:p>
          <a:p>
            <a:pPr>
              <a:buFont typeface="Wingdings" pitchFamily="2" charset="2"/>
              <a:buChar char="ü"/>
            </a:pPr>
            <a:r>
              <a:rPr lang="en-US" dirty="0" smtClean="0">
                <a:latin typeface="Monotype Corsiva" pitchFamily="66" charset="0"/>
              </a:rPr>
              <a:t>Principle of FT -NMR</a:t>
            </a:r>
          </a:p>
          <a:p>
            <a:pPr>
              <a:buFont typeface="Wingdings" pitchFamily="2" charset="2"/>
              <a:buChar char="ü"/>
            </a:pPr>
            <a:r>
              <a:rPr lang="en-US" dirty="0" smtClean="0">
                <a:latin typeface="Monotype Corsiva" pitchFamily="66" charset="0"/>
              </a:rPr>
              <a:t>Free induction decay</a:t>
            </a:r>
          </a:p>
          <a:p>
            <a:pPr>
              <a:buFont typeface="Wingdings" pitchFamily="2" charset="2"/>
              <a:buChar char="ü"/>
            </a:pPr>
            <a:r>
              <a:rPr lang="en-US" dirty="0" smtClean="0">
                <a:latin typeface="Monotype Corsiva" pitchFamily="66" charset="0"/>
              </a:rPr>
              <a:t>Nuclear over </a:t>
            </a:r>
            <a:r>
              <a:rPr lang="en-US" dirty="0" err="1" smtClean="0">
                <a:latin typeface="Monotype Corsiva" pitchFamily="66" charset="0"/>
              </a:rPr>
              <a:t>hauser</a:t>
            </a:r>
            <a:r>
              <a:rPr lang="en-US" dirty="0" smtClean="0">
                <a:latin typeface="Monotype Corsiva" pitchFamily="66" charset="0"/>
              </a:rPr>
              <a:t> effect</a:t>
            </a:r>
          </a:p>
          <a:p>
            <a:pPr>
              <a:buFont typeface="Wingdings" pitchFamily="2" charset="2"/>
              <a:buChar char="ü"/>
            </a:pPr>
            <a:r>
              <a:rPr lang="en-US" dirty="0" smtClean="0">
                <a:latin typeface="Monotype Corsiva" pitchFamily="66" charset="0"/>
              </a:rPr>
              <a:t>Interpretation of NMR spectrum</a:t>
            </a:r>
          </a:p>
          <a:p>
            <a:pPr>
              <a:buFont typeface="Wingdings" pitchFamily="2" charset="2"/>
              <a:buChar char="ü"/>
            </a:pPr>
            <a:r>
              <a:rPr lang="en-US" dirty="0" smtClean="0">
                <a:latin typeface="Monotype Corsiva" pitchFamily="66" charset="0"/>
              </a:rPr>
              <a:t>Applications of magnetic  resonance spectral data</a:t>
            </a:r>
          </a:p>
          <a:p>
            <a:pPr>
              <a:buFont typeface="Wingdings" pitchFamily="2" charset="2"/>
              <a:buChar char="ü"/>
            </a:pPr>
            <a:r>
              <a:rPr lang="en-US" dirty="0" smtClean="0">
                <a:latin typeface="Monotype Corsiva" pitchFamily="66" charset="0"/>
              </a:rPr>
              <a:t>Introduction to 2D  - NMR</a:t>
            </a:r>
          </a:p>
          <a:p>
            <a:pPr>
              <a:buFont typeface="Wingdings" pitchFamily="2" charset="2"/>
              <a:buChar char="ü"/>
            </a:pPr>
            <a:endParaRPr lang="en-US" dirty="0" smtClean="0">
              <a:latin typeface="Monotype Corsiva" pitchFamily="66" charset="0"/>
            </a:endParaRPr>
          </a:p>
          <a:p>
            <a:pPr>
              <a:buFont typeface="Wingdings" pitchFamily="2" charset="2"/>
              <a:buChar char="ü"/>
            </a:pPr>
            <a:endParaRPr lang="en-US" dirty="0" smtClean="0">
              <a:latin typeface="Monotype Corsiva" pitchFamily="66" charset="0"/>
            </a:endParaRPr>
          </a:p>
          <a:p>
            <a:pPr>
              <a:buFont typeface="Wingdings" pitchFamily="2" charset="2"/>
              <a:buChar char="ü"/>
            </a:pPr>
            <a:endParaRPr lang="en-US" dirty="0" smtClean="0">
              <a:latin typeface="Monotype Corsiva" pitchFamily="66" charset="0"/>
            </a:endParaRPr>
          </a:p>
          <a:p>
            <a:pPr>
              <a:buFont typeface="Wingdings" pitchFamily="2" charset="2"/>
              <a:buChar char="ü"/>
            </a:pPr>
            <a:endParaRPr lang="en-US" dirty="0" smtClean="0">
              <a:latin typeface="Monotype Corsiva" pitchFamily="66" charset="0"/>
            </a:endParaRPr>
          </a:p>
        </p:txBody>
      </p:sp>
      <p:sp>
        <p:nvSpPr>
          <p:cNvPr id="2" name="Footer Placeholder 1"/>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4E8AA39F-A5DF-4C0E-9768-C821FDBB57A2}" type="slidenum">
              <a:rPr lang="en-IN" smtClean="0"/>
              <a:pPr/>
              <a:t>2</a:t>
            </a:fld>
            <a:endParaRPr lang="en-IN"/>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38282" y="1142984"/>
            <a:ext cx="8777318" cy="5500726"/>
          </a:xfrm>
        </p:spPr>
        <p:txBody>
          <a:bodyPr>
            <a:normAutofit/>
          </a:bodyPr>
          <a:lstStyle/>
          <a:p>
            <a:endParaRPr lang="en-US" dirty="0" smtClean="0"/>
          </a:p>
          <a:p>
            <a:endParaRPr lang="en-US" dirty="0" smtClean="0"/>
          </a:p>
          <a:p>
            <a:endParaRPr lang="en-US" dirty="0" smtClean="0"/>
          </a:p>
          <a:p>
            <a:endParaRPr lang="en-US" dirty="0" smtClean="0"/>
          </a:p>
          <a:p>
            <a:endParaRPr lang="en-US" dirty="0" smtClean="0"/>
          </a:p>
          <a:p>
            <a:pPr>
              <a:buNone/>
            </a:pPr>
            <a:r>
              <a:rPr lang="en-US" sz="2400" dirty="0">
                <a:latin typeface="Andalus" pitchFamily="18" charset="-78"/>
                <a:cs typeface="Andalus" pitchFamily="18" charset="-78"/>
              </a:rPr>
              <a:t>          Here, simultaneously two RF sources are  needed , the 2</a:t>
            </a:r>
            <a:r>
              <a:rPr lang="en-US" sz="2400" baseline="30000" dirty="0">
                <a:latin typeface="Andalus" pitchFamily="18" charset="-78"/>
                <a:cs typeface="Andalus" pitchFamily="18" charset="-78"/>
              </a:rPr>
              <a:t>nd</a:t>
            </a:r>
            <a:r>
              <a:rPr lang="en-US" sz="2400" dirty="0">
                <a:latin typeface="Andalus" pitchFamily="18" charset="-78"/>
                <a:cs typeface="Andalus" pitchFamily="18" charset="-78"/>
              </a:rPr>
              <a:t> RF (tunable) irradiates Ha at necessary frequency and recording is done in same way.</a:t>
            </a:r>
          </a:p>
          <a:p>
            <a:pPr>
              <a:buNone/>
            </a:pPr>
            <a:r>
              <a:rPr lang="en-US" sz="2400" dirty="0">
                <a:latin typeface="Andalus" pitchFamily="18" charset="-78"/>
                <a:cs typeface="Andalus" pitchFamily="18" charset="-78"/>
              </a:rPr>
              <a:t>          It is called double resonance .As multiplet collapses to singlet it is called Spin Decoupling.</a:t>
            </a:r>
            <a:endParaRPr lang="en-IN" sz="2400" dirty="0">
              <a:latin typeface="Andalus" pitchFamily="18" charset="-78"/>
              <a:cs typeface="Andalus" pitchFamily="18" charset="-78"/>
            </a:endParaRPr>
          </a:p>
        </p:txBody>
      </p:sp>
      <p:pic>
        <p:nvPicPr>
          <p:cNvPr id="4" name="Picture 2"/>
          <p:cNvPicPr>
            <a:picLocks noChangeAspect="1" noChangeArrowheads="1"/>
          </p:cNvPicPr>
          <p:nvPr/>
        </p:nvPicPr>
        <p:blipFill>
          <a:blip r:embed="rId2"/>
          <a:srcRect/>
          <a:stretch>
            <a:fillRect/>
          </a:stretch>
        </p:blipFill>
        <p:spPr bwMode="auto">
          <a:xfrm>
            <a:off x="3524232" y="428604"/>
            <a:ext cx="4171950" cy="1638300"/>
          </a:xfrm>
          <a:prstGeom prst="rect">
            <a:avLst/>
          </a:prstGeom>
          <a:noFill/>
          <a:ln w="9525">
            <a:noFill/>
            <a:miter lim="800000"/>
            <a:headEnd/>
            <a:tailEnd/>
          </a:ln>
          <a:effectLst/>
        </p:spPr>
      </p:pic>
      <p:sp>
        <p:nvSpPr>
          <p:cNvPr id="6" name="TextBox 5"/>
          <p:cNvSpPr txBox="1"/>
          <p:nvPr/>
        </p:nvSpPr>
        <p:spPr>
          <a:xfrm>
            <a:off x="3809984" y="1428736"/>
            <a:ext cx="3571900" cy="523220"/>
          </a:xfrm>
          <a:prstGeom prst="rect">
            <a:avLst/>
          </a:prstGeom>
          <a:noFill/>
        </p:spPr>
        <p:txBody>
          <a:bodyPr wrap="square" rtlCol="0">
            <a:spAutoFit/>
          </a:bodyPr>
          <a:lstStyle/>
          <a:p>
            <a:r>
              <a:rPr lang="en-US" dirty="0"/>
              <a:t>       </a:t>
            </a:r>
            <a:r>
              <a:rPr lang="en-US" sz="2800" dirty="0"/>
              <a:t>H</a:t>
            </a:r>
            <a:r>
              <a:rPr lang="en-US" dirty="0"/>
              <a:t>a                                    </a:t>
            </a:r>
            <a:r>
              <a:rPr lang="en-US" sz="2800" dirty="0" err="1"/>
              <a:t>H</a:t>
            </a:r>
            <a:r>
              <a:rPr lang="en-US" dirty="0" err="1"/>
              <a:t>b</a:t>
            </a:r>
            <a:endParaRPr lang="en-US" dirty="0"/>
          </a:p>
        </p:txBody>
      </p:sp>
      <p:pic>
        <p:nvPicPr>
          <p:cNvPr id="7" name="Picture 3"/>
          <p:cNvPicPr>
            <a:picLocks noChangeAspect="1" noChangeArrowheads="1"/>
          </p:cNvPicPr>
          <p:nvPr/>
        </p:nvPicPr>
        <p:blipFill>
          <a:blip r:embed="rId3"/>
          <a:srcRect/>
          <a:stretch>
            <a:fillRect/>
          </a:stretch>
        </p:blipFill>
        <p:spPr bwMode="auto">
          <a:xfrm>
            <a:off x="3095605" y="2214554"/>
            <a:ext cx="5362575" cy="1695450"/>
          </a:xfrm>
          <a:prstGeom prst="rect">
            <a:avLst/>
          </a:prstGeom>
          <a:noFill/>
          <a:ln w="9525">
            <a:noFill/>
            <a:miter lim="800000"/>
            <a:headEnd/>
            <a:tailEnd/>
          </a:ln>
          <a:effectLst/>
        </p:spPr>
      </p:pic>
      <p:sp>
        <p:nvSpPr>
          <p:cNvPr id="8" name="TextBox 7"/>
          <p:cNvSpPr txBox="1"/>
          <p:nvPr/>
        </p:nvSpPr>
        <p:spPr>
          <a:xfrm>
            <a:off x="1524001" y="2928935"/>
            <a:ext cx="2196179" cy="646331"/>
          </a:xfrm>
          <a:prstGeom prst="rect">
            <a:avLst/>
          </a:prstGeom>
          <a:noFill/>
        </p:spPr>
        <p:txBody>
          <a:bodyPr wrap="square" rtlCol="0">
            <a:spAutoFit/>
          </a:bodyPr>
          <a:lstStyle/>
          <a:p>
            <a:r>
              <a:rPr lang="en-US" dirty="0"/>
              <a:t>Ha signal </a:t>
            </a:r>
            <a:r>
              <a:rPr lang="en-US" dirty="0" err="1"/>
              <a:t>collapes</a:t>
            </a:r>
            <a:r>
              <a:rPr lang="en-US" dirty="0"/>
              <a:t> to</a:t>
            </a:r>
          </a:p>
          <a:p>
            <a:r>
              <a:rPr lang="en-US" dirty="0"/>
              <a:t>singlet </a:t>
            </a:r>
            <a:endParaRPr lang="en-US" dirty="0"/>
          </a:p>
        </p:txBody>
      </p:sp>
      <p:sp>
        <p:nvSpPr>
          <p:cNvPr id="9" name="TextBox 8"/>
          <p:cNvSpPr txBox="1"/>
          <p:nvPr/>
        </p:nvSpPr>
        <p:spPr>
          <a:xfrm>
            <a:off x="7953389" y="2643183"/>
            <a:ext cx="2197781" cy="646331"/>
          </a:xfrm>
          <a:prstGeom prst="rect">
            <a:avLst/>
          </a:prstGeom>
          <a:noFill/>
        </p:spPr>
        <p:txBody>
          <a:bodyPr wrap="none" rtlCol="0">
            <a:spAutoFit/>
          </a:bodyPr>
          <a:lstStyle/>
          <a:p>
            <a:r>
              <a:rPr lang="en-US" dirty="0" err="1"/>
              <a:t>Hb</a:t>
            </a:r>
            <a:r>
              <a:rPr lang="en-US" dirty="0"/>
              <a:t> signal </a:t>
            </a:r>
            <a:r>
              <a:rPr lang="en-US" dirty="0" err="1"/>
              <a:t>collapes</a:t>
            </a:r>
            <a:r>
              <a:rPr lang="en-US" dirty="0"/>
              <a:t> to</a:t>
            </a:r>
          </a:p>
          <a:p>
            <a:r>
              <a:rPr lang="en-US" dirty="0"/>
              <a:t>singlet </a:t>
            </a:r>
            <a:endParaRPr lang="en-US" dirty="0"/>
          </a:p>
        </p:txBody>
      </p:sp>
      <p:sp>
        <p:nvSpPr>
          <p:cNvPr id="10" name="TextBox 9"/>
          <p:cNvSpPr txBox="1"/>
          <p:nvPr/>
        </p:nvSpPr>
        <p:spPr>
          <a:xfrm>
            <a:off x="4452926" y="2786058"/>
            <a:ext cx="1143008" cy="369332"/>
          </a:xfrm>
          <a:prstGeom prst="rect">
            <a:avLst/>
          </a:prstGeom>
          <a:noFill/>
        </p:spPr>
        <p:txBody>
          <a:bodyPr wrap="square" rtlCol="0">
            <a:spAutoFit/>
          </a:bodyPr>
          <a:lstStyle/>
          <a:p>
            <a:r>
              <a:rPr lang="en-US" dirty="0"/>
              <a:t>DI of Ha</a:t>
            </a:r>
            <a:endParaRPr lang="en-US" dirty="0"/>
          </a:p>
        </p:txBody>
      </p:sp>
      <p:sp>
        <p:nvSpPr>
          <p:cNvPr id="11" name="TextBox 10"/>
          <p:cNvSpPr txBox="1"/>
          <p:nvPr/>
        </p:nvSpPr>
        <p:spPr>
          <a:xfrm>
            <a:off x="5953124" y="2857496"/>
            <a:ext cx="1143008" cy="369332"/>
          </a:xfrm>
          <a:prstGeom prst="rect">
            <a:avLst/>
          </a:prstGeom>
          <a:noFill/>
        </p:spPr>
        <p:txBody>
          <a:bodyPr wrap="square" rtlCol="0">
            <a:spAutoFit/>
          </a:bodyPr>
          <a:lstStyle/>
          <a:p>
            <a:r>
              <a:rPr lang="en-US" dirty="0"/>
              <a:t>DI of </a:t>
            </a:r>
            <a:r>
              <a:rPr lang="en-US" dirty="0" err="1"/>
              <a:t>Hb</a:t>
            </a:r>
            <a:endParaRPr lang="en-US" dirty="0"/>
          </a:p>
        </p:txBody>
      </p:sp>
      <p:sp>
        <p:nvSpPr>
          <p:cNvPr id="2" name="Footer Placeholder 1"/>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4E8AA39F-A5DF-4C0E-9768-C821FDBB57A2}" type="slidenum">
              <a:rPr lang="en-IN" smtClean="0"/>
              <a:pPr/>
              <a:t>20</a:t>
            </a:fld>
            <a:endParaRPr lang="en-IN"/>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2"/>
          <p:cNvSpPr>
            <a:spLocks noGrp="1"/>
          </p:cNvSpPr>
          <p:nvPr>
            <p:ph idx="1"/>
          </p:nvPr>
        </p:nvSpPr>
        <p:spPr/>
        <p:txBody>
          <a:bodyPr>
            <a:normAutofit/>
          </a:bodyPr>
          <a:lstStyle/>
          <a:p>
            <a:pPr marL="514350" indent="-514350" algn="just">
              <a:buFont typeface="Times New Roman" charset="0"/>
              <a:buAutoNum type="arabicPeriod"/>
            </a:pPr>
            <a:r>
              <a:rPr lang="en-US" b="1" dirty="0" smtClean="0">
                <a:solidFill>
                  <a:schemeClr val="accent2"/>
                </a:solidFill>
                <a:latin typeface="Andalus" pitchFamily="18" charset="-78"/>
                <a:cs typeface="Andalus" pitchFamily="18" charset="-78"/>
              </a:rPr>
              <a:t>Field sweep method:</a:t>
            </a:r>
          </a:p>
          <a:p>
            <a:pPr marL="514350" indent="-514350" algn="just">
              <a:buNone/>
              <a:defRPr/>
            </a:pPr>
            <a:r>
              <a:rPr lang="en-US" sz="2800" dirty="0">
                <a:latin typeface="Andalus" pitchFamily="18" charset="-78"/>
                <a:cs typeface="Andalus" pitchFamily="18" charset="-78"/>
              </a:rPr>
              <a:t>      In this method  both the applied frequency (</a:t>
            </a:r>
            <a:r>
              <a:rPr lang="en-US" sz="2800" dirty="0" err="1">
                <a:latin typeface="Andalus" pitchFamily="18" charset="-78"/>
                <a:cs typeface="Andalus" pitchFamily="18" charset="-78"/>
              </a:rPr>
              <a:t>Vl</a:t>
            </a:r>
            <a:r>
              <a:rPr lang="en-US" sz="2800" dirty="0">
                <a:latin typeface="Andalus" pitchFamily="18" charset="-78"/>
                <a:cs typeface="Andalus" pitchFamily="18" charset="-78"/>
              </a:rPr>
              <a:t>) &amp;the irradiation frequency (V2) are Kept constant the magnetic field is varied until a characteristic change occurs in the lines of particular- multiplies.</a:t>
            </a:r>
            <a:r>
              <a:rPr lang="en-US" sz="2800" b="1" dirty="0">
                <a:solidFill>
                  <a:schemeClr val="accent2"/>
                </a:solidFill>
                <a:latin typeface="Andalus" pitchFamily="18" charset="-78"/>
                <a:cs typeface="Andalus" pitchFamily="18" charset="-78"/>
              </a:rPr>
              <a:t> </a:t>
            </a:r>
          </a:p>
          <a:p>
            <a:pPr marL="514350" indent="-514350" algn="just">
              <a:buFont typeface="+mj-lt"/>
              <a:buAutoNum type="arabicPeriod" startAt="2"/>
              <a:defRPr/>
            </a:pPr>
            <a:r>
              <a:rPr lang="en-US" sz="2800" b="1" dirty="0">
                <a:solidFill>
                  <a:schemeClr val="accent2"/>
                </a:solidFill>
                <a:latin typeface="Andalus" pitchFamily="18" charset="-78"/>
                <a:cs typeface="Andalus" pitchFamily="18" charset="-78"/>
              </a:rPr>
              <a:t>Frequency sweep method:</a:t>
            </a:r>
          </a:p>
          <a:p>
            <a:pPr algn="just">
              <a:buNone/>
              <a:defRPr/>
            </a:pPr>
            <a:r>
              <a:rPr lang="en-US" sz="2800" dirty="0">
                <a:latin typeface="Andalus" pitchFamily="18" charset="-78"/>
                <a:cs typeface="Andalus" pitchFamily="18" charset="-78"/>
              </a:rPr>
              <a:t>     In this method the applied magnetic field and the irradiation frequency (VI) is kept constant and the applied frequency is varied the irradiation frequency (V2) be changed after each scan, permitting an extensive investigation of spin </a:t>
            </a:r>
            <a:r>
              <a:rPr lang="en-US" sz="2800" dirty="0" err="1">
                <a:latin typeface="Andalus" pitchFamily="18" charset="-78"/>
                <a:cs typeface="Andalus" pitchFamily="18" charset="-78"/>
              </a:rPr>
              <a:t>spin</a:t>
            </a:r>
            <a:r>
              <a:rPr lang="en-US" sz="2800" dirty="0">
                <a:latin typeface="Andalus" pitchFamily="18" charset="-78"/>
                <a:cs typeface="Andalus" pitchFamily="18" charset="-78"/>
              </a:rPr>
              <a:t> coupling.</a:t>
            </a:r>
          </a:p>
          <a:p>
            <a:pPr algn="just">
              <a:defRPr/>
            </a:pPr>
            <a:endParaRPr lang="en-US" sz="2800" dirty="0">
              <a:latin typeface="Andalus" pitchFamily="18" charset="-78"/>
              <a:cs typeface="Andalus" pitchFamily="18" charset="-78"/>
            </a:endParaRPr>
          </a:p>
          <a:p>
            <a:pPr marL="514350" indent="-514350" algn="just">
              <a:buFont typeface="Wingdings" pitchFamily="2" charset="2"/>
              <a:buChar char="Ø"/>
            </a:pPr>
            <a:endParaRPr lang="en-US" sz="2800" dirty="0">
              <a:latin typeface="Andalus" pitchFamily="18" charset="-78"/>
              <a:cs typeface="Andalus" pitchFamily="18" charset="-78"/>
            </a:endParaRPr>
          </a:p>
          <a:p>
            <a:pPr marL="514350" indent="-514350" algn="just">
              <a:buNone/>
            </a:pPr>
            <a:endParaRPr lang="en-US" sz="2800" dirty="0">
              <a:latin typeface="Andalus" pitchFamily="18" charset="-78"/>
              <a:cs typeface="Andalus" pitchFamily="18" charset="-78"/>
            </a:endParaRPr>
          </a:p>
        </p:txBody>
      </p:sp>
      <p:sp>
        <p:nvSpPr>
          <p:cNvPr id="17412" name="Slide Number Placeholder 5"/>
          <p:cNvSpPr>
            <a:spLocks noGrp="1"/>
          </p:cNvSpPr>
          <p:nvPr>
            <p:ph type="sldNum" sz="quarter" idx="12"/>
          </p:nvPr>
        </p:nvSpPr>
        <p:spPr/>
        <p:txBody>
          <a:bodyPr/>
          <a:lstStyle/>
          <a:p>
            <a:fld id="{B543A9CB-66C7-4B95-A830-97EFD133C0D4}" type="slidenum">
              <a:rPr lang="en-US" smtClean="0">
                <a:latin typeface="Times New Roman" charset="0"/>
              </a:rPr>
              <a:pPr/>
              <a:t>21</a:t>
            </a:fld>
            <a:endParaRPr lang="en-US" smtClean="0">
              <a:latin typeface="Times New Roman" charset="0"/>
            </a:endParaRPr>
          </a:p>
        </p:txBody>
      </p:sp>
      <p:sp>
        <p:nvSpPr>
          <p:cNvPr id="17413" name="Rectangle 6"/>
          <p:cNvSpPr>
            <a:spLocks noChangeArrowheads="1"/>
          </p:cNvSpPr>
          <p:nvPr/>
        </p:nvSpPr>
        <p:spPr bwMode="auto">
          <a:xfrm>
            <a:off x="2743200" y="533401"/>
            <a:ext cx="6705600" cy="646113"/>
          </a:xfrm>
          <a:prstGeom prst="rect">
            <a:avLst/>
          </a:prstGeom>
          <a:noFill/>
          <a:ln w="9525">
            <a:noFill/>
            <a:miter lim="800000"/>
            <a:headEnd/>
            <a:tailEnd/>
          </a:ln>
        </p:spPr>
        <p:txBody>
          <a:bodyPr>
            <a:spAutoFit/>
          </a:bodyPr>
          <a:lstStyle/>
          <a:p>
            <a:r>
              <a:rPr lang="en-US" sz="3600" b="1">
                <a:solidFill>
                  <a:schemeClr val="accent2"/>
                </a:solidFill>
              </a:rPr>
              <a:t>METHODS OF DECOUPLING</a:t>
            </a:r>
          </a:p>
        </p:txBody>
      </p:sp>
      <p:sp>
        <p:nvSpPr>
          <p:cNvPr id="2" name="Footer Placeholder 1"/>
          <p:cNvSpPr>
            <a:spLocks noGrp="1"/>
          </p:cNvSpPr>
          <p:nvPr>
            <p:ph type="ftr" sz="quarter" idx="11"/>
          </p:nvPr>
        </p:nvSpPr>
        <p:spPr/>
        <p:txBody>
          <a:bodyPr/>
          <a:lstStyle/>
          <a:p>
            <a:r>
              <a:rPr lang="en-IN" smtClean="0"/>
              <a:t>RDP</a:t>
            </a:r>
            <a:endParaRPr lang="en-IN"/>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descr="Large confetti"/>
          <p:cNvSpPr txBox="1">
            <a:spLocks/>
          </p:cNvSpPr>
          <p:nvPr/>
        </p:nvSpPr>
        <p:spPr>
          <a:xfrm>
            <a:off x="2590800" y="304800"/>
            <a:ext cx="7772400" cy="623870"/>
          </a:xfrm>
          <a:prstGeom prst="rect">
            <a:avLst/>
          </a:prstGeom>
        </p:spPr>
        <p:txBody>
          <a:bodyPr vert="horz" anchor="ctr">
            <a:normAutofit lnSpcReduction="10000"/>
          </a:bodyPr>
          <a:lstStyle/>
          <a:p>
            <a:pPr>
              <a:spcBef>
                <a:spcPct val="0"/>
              </a:spcBef>
              <a:defRPr/>
            </a:pPr>
            <a:r>
              <a:rPr lang="en-US" sz="3600" cap="all" dirty="0">
                <a:solidFill>
                  <a:schemeClr val="tx2"/>
                </a:solidFill>
                <a:effectLst>
                  <a:reflection blurRad="12700" stA="48000" endA="300" endPos="55000" dir="5400000" sy="-90000" algn="bl" rotWithShape="0"/>
                </a:effectLst>
                <a:latin typeface="Algerian" pitchFamily="82" charset="0"/>
                <a:ea typeface="+mj-ea"/>
                <a:cs typeface="+mj-cs"/>
              </a:rPr>
              <a:t>Shift Reagent</a:t>
            </a:r>
          </a:p>
        </p:txBody>
      </p:sp>
      <p:sp>
        <p:nvSpPr>
          <p:cNvPr id="5" name="Content Placeholder 2"/>
          <p:cNvSpPr txBox="1">
            <a:spLocks/>
          </p:cNvSpPr>
          <p:nvPr/>
        </p:nvSpPr>
        <p:spPr>
          <a:xfrm>
            <a:off x="2209800" y="1285860"/>
            <a:ext cx="7772400" cy="4810140"/>
          </a:xfrm>
          <a:prstGeom prst="rect">
            <a:avLst/>
          </a:prstGeom>
        </p:spPr>
        <p:txBody>
          <a:bodyPr vert="horz">
            <a:normAutofit lnSpcReduction="10000"/>
          </a:bodyPr>
          <a:lstStyle/>
          <a:p>
            <a:pPr marL="342900" indent="-342900" algn="just">
              <a:spcBef>
                <a:spcPct val="20000"/>
              </a:spcBef>
              <a:buClr>
                <a:schemeClr val="accent1"/>
              </a:buClr>
              <a:buSzPct val="70000"/>
              <a:buFont typeface="Wingdings 2"/>
              <a:buChar char=""/>
              <a:defRPr/>
            </a:pPr>
            <a:r>
              <a:rPr lang="en-US" sz="3200" b="1" dirty="0">
                <a:solidFill>
                  <a:schemeClr val="tx2"/>
                </a:solidFill>
                <a:latin typeface="Andalus" pitchFamily="18" charset="-78"/>
                <a:cs typeface="Andalus" pitchFamily="18" charset="-78"/>
              </a:rPr>
              <a:t> </a:t>
            </a:r>
            <a:r>
              <a:rPr lang="en-US" sz="2800" dirty="0">
                <a:solidFill>
                  <a:schemeClr val="tx2"/>
                </a:solidFill>
                <a:latin typeface="Andalus" pitchFamily="18" charset="-78"/>
                <a:cs typeface="Andalus" pitchFamily="18" charset="-78"/>
              </a:rPr>
              <a:t>Shift reagents, provides a useful technique for spreading out PMR absorption patterns which normally overlap, without increasing the strength of the applied magnetic field.</a:t>
            </a:r>
          </a:p>
          <a:p>
            <a:pPr marL="342900" indent="-342900" algn="just">
              <a:spcBef>
                <a:spcPct val="20000"/>
              </a:spcBef>
              <a:buClr>
                <a:schemeClr val="accent1"/>
              </a:buClr>
              <a:buSzPct val="70000"/>
              <a:buFont typeface="Wingdings 2"/>
              <a:buChar char=""/>
              <a:defRPr/>
            </a:pPr>
            <a:r>
              <a:rPr lang="en-US" sz="2800" dirty="0">
                <a:solidFill>
                  <a:schemeClr val="tx2"/>
                </a:solidFill>
                <a:latin typeface="Andalus" pitchFamily="18" charset="-78"/>
                <a:cs typeface="Andalus" pitchFamily="18" charset="-78"/>
              </a:rPr>
              <a:t>The PMR spectrum of n-</a:t>
            </a:r>
            <a:r>
              <a:rPr lang="en-US" sz="2800" dirty="0" err="1">
                <a:solidFill>
                  <a:schemeClr val="tx2"/>
                </a:solidFill>
                <a:latin typeface="Andalus" pitchFamily="18" charset="-78"/>
                <a:cs typeface="Andalus" pitchFamily="18" charset="-78"/>
              </a:rPr>
              <a:t>hexanol</a:t>
            </a:r>
            <a:r>
              <a:rPr lang="en-US" sz="2800" dirty="0">
                <a:solidFill>
                  <a:schemeClr val="tx2"/>
                </a:solidFill>
                <a:latin typeface="Andalus" pitchFamily="18" charset="-78"/>
                <a:cs typeface="Andalus" pitchFamily="18" charset="-78"/>
              </a:rPr>
              <a:t> is reproduced in figure, which is normal record. </a:t>
            </a:r>
          </a:p>
          <a:p>
            <a:pPr marL="342900" indent="-342900" algn="just">
              <a:spcBef>
                <a:spcPct val="20000"/>
              </a:spcBef>
              <a:buClr>
                <a:schemeClr val="accent1"/>
              </a:buClr>
              <a:buSzPct val="70000"/>
              <a:buFont typeface="Wingdings 2"/>
              <a:buChar char=""/>
            </a:pPr>
            <a:r>
              <a:rPr lang="en-US" sz="2800" dirty="0">
                <a:latin typeface="Andalus" pitchFamily="18" charset="-78"/>
                <a:cs typeface="Andalus" pitchFamily="18" charset="-78"/>
              </a:rPr>
              <a:t>When the same spectrum is recorded after the addition of a soluble europium (111) complex, </a:t>
            </a:r>
            <a:r>
              <a:rPr lang="en-US" sz="2800" dirty="0" err="1">
                <a:latin typeface="Andalus" pitchFamily="18" charset="-78"/>
                <a:cs typeface="Andalus" pitchFamily="18" charset="-78"/>
              </a:rPr>
              <a:t>Eu</a:t>
            </a:r>
            <a:r>
              <a:rPr lang="en-US" sz="2800" dirty="0">
                <a:latin typeface="Andalus" pitchFamily="18" charset="-78"/>
                <a:cs typeface="Andalus" pitchFamily="18" charset="-78"/>
              </a:rPr>
              <a:t> (DMP)3i.e, the shift-reagent the spectrum is spread out over a wide range of frequencies so that it is new simplified almost to first order.</a:t>
            </a:r>
          </a:p>
          <a:p>
            <a:pPr marL="342900" indent="-342900" algn="just">
              <a:spcBef>
                <a:spcPct val="20000"/>
              </a:spcBef>
              <a:buClr>
                <a:schemeClr val="accent1"/>
              </a:buClr>
              <a:buSzPct val="70000"/>
              <a:buFont typeface="Wingdings 2"/>
              <a:buChar char=""/>
              <a:defRPr/>
            </a:pPr>
            <a:endParaRPr lang="en-US" sz="2800" dirty="0">
              <a:solidFill>
                <a:schemeClr val="tx2"/>
              </a:solidFill>
              <a:latin typeface="Andalus" pitchFamily="18" charset="-78"/>
              <a:cs typeface="Andalus" pitchFamily="18" charset="-78"/>
            </a:endParaRPr>
          </a:p>
          <a:p>
            <a:pPr marL="342900" indent="-342900" algn="just">
              <a:spcBef>
                <a:spcPct val="20000"/>
              </a:spcBef>
              <a:buClr>
                <a:schemeClr val="accent1"/>
              </a:buClr>
              <a:buSzPct val="70000"/>
              <a:defRPr/>
            </a:pPr>
            <a:endParaRPr lang="en-US" sz="2800" dirty="0">
              <a:solidFill>
                <a:schemeClr val="tx2"/>
              </a:solidFill>
              <a:latin typeface="Andalus" pitchFamily="18" charset="-78"/>
              <a:cs typeface="Andalus" pitchFamily="18" charset="-78"/>
            </a:endParaRPr>
          </a:p>
        </p:txBody>
      </p:sp>
      <p:sp>
        <p:nvSpPr>
          <p:cNvPr id="2" name="Footer Placeholder 1"/>
          <p:cNvSpPr>
            <a:spLocks noGrp="1"/>
          </p:cNvSpPr>
          <p:nvPr>
            <p:ph type="ftr" sz="quarter" idx="11"/>
          </p:nvPr>
        </p:nvSpPr>
        <p:spPr/>
        <p:txBody>
          <a:bodyPr/>
          <a:lstStyle/>
          <a:p>
            <a:r>
              <a:rPr lang="en-IN" smtClean="0"/>
              <a:t>RDP</a:t>
            </a:r>
            <a:endParaRPr lang="en-IN"/>
          </a:p>
        </p:txBody>
      </p:sp>
      <p:sp>
        <p:nvSpPr>
          <p:cNvPr id="3" name="Slide Number Placeholder 2"/>
          <p:cNvSpPr>
            <a:spLocks noGrp="1"/>
          </p:cNvSpPr>
          <p:nvPr>
            <p:ph type="sldNum" sz="quarter" idx="12"/>
          </p:nvPr>
        </p:nvSpPr>
        <p:spPr/>
        <p:txBody>
          <a:bodyPr/>
          <a:lstStyle/>
          <a:p>
            <a:fld id="{4E8AA39F-A5DF-4C0E-9768-C821FDBB57A2}" type="slidenum">
              <a:rPr lang="en-IN" smtClean="0"/>
              <a:pPr/>
              <a:t>22</a:t>
            </a:fld>
            <a:endParaRPr lang="en-IN"/>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a:stretch>
            <a:fillRect/>
          </a:stretch>
        </p:blipFill>
        <p:spPr>
          <a:xfrm>
            <a:off x="1809720" y="1000108"/>
            <a:ext cx="8501122" cy="5643602"/>
          </a:xfrm>
          <a:prstGeom prst="rect">
            <a:avLst/>
          </a:prstGeom>
          <a:noFill/>
        </p:spPr>
      </p:pic>
      <p:sp>
        <p:nvSpPr>
          <p:cNvPr id="2" name="Footer Placeholder 1"/>
          <p:cNvSpPr>
            <a:spLocks noGrp="1"/>
          </p:cNvSpPr>
          <p:nvPr>
            <p:ph type="ftr" sz="quarter" idx="11"/>
          </p:nvPr>
        </p:nvSpPr>
        <p:spPr/>
        <p:txBody>
          <a:bodyPr/>
          <a:lstStyle/>
          <a:p>
            <a:r>
              <a:rPr lang="en-IN" smtClean="0"/>
              <a:t>RDP</a:t>
            </a:r>
            <a:endParaRPr lang="en-IN"/>
          </a:p>
        </p:txBody>
      </p:sp>
      <p:sp>
        <p:nvSpPr>
          <p:cNvPr id="3" name="Slide Number Placeholder 2"/>
          <p:cNvSpPr>
            <a:spLocks noGrp="1"/>
          </p:cNvSpPr>
          <p:nvPr>
            <p:ph type="sldNum" sz="quarter" idx="12"/>
          </p:nvPr>
        </p:nvSpPr>
        <p:spPr/>
        <p:txBody>
          <a:bodyPr/>
          <a:lstStyle/>
          <a:p>
            <a:fld id="{4E8AA39F-A5DF-4C0E-9768-C821FDBB57A2}" type="slidenum">
              <a:rPr lang="en-IN" smtClean="0"/>
              <a:pPr/>
              <a:t>23</a:t>
            </a:fld>
            <a:endParaRPr lang="en-IN"/>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981200" y="152400"/>
          <a:ext cx="7239000" cy="76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1752600" y="1087438"/>
            <a:ext cx="7239000" cy="5618162"/>
          </a:xfrm>
        </p:spPr>
        <p:txBody>
          <a:bodyPr>
            <a:noAutofit/>
          </a:bodyPr>
          <a:lstStyle/>
          <a:p>
            <a:pPr marL="274320" indent="-274320">
              <a:buClr>
                <a:srgbClr val="002060"/>
              </a:buClr>
              <a:buSzPct val="100000"/>
              <a:buFont typeface="Wingdings" pitchFamily="2" charset="2"/>
              <a:buChar char="ü"/>
              <a:defRPr/>
            </a:pPr>
            <a:r>
              <a:rPr lang="en-US" sz="2000" dirty="0"/>
              <a:t>  Carbon-13 (</a:t>
            </a:r>
            <a:r>
              <a:rPr lang="en-US" sz="2000" baseline="30000" dirty="0"/>
              <a:t>13</a:t>
            </a:r>
            <a:r>
              <a:rPr lang="en-US" sz="2000" dirty="0"/>
              <a:t>C) is a natural and stable isotope of carbon.</a:t>
            </a:r>
          </a:p>
          <a:p>
            <a:pPr marL="274320" indent="-274320">
              <a:buClr>
                <a:srgbClr val="002060"/>
              </a:buClr>
              <a:buSzPct val="100000"/>
              <a:buFont typeface="Wingdings" pitchFamily="2" charset="2"/>
              <a:buChar char="ü"/>
              <a:defRPr/>
            </a:pPr>
            <a:endParaRPr lang="en-US" sz="2000" baseline="30000" dirty="0"/>
          </a:p>
          <a:p>
            <a:pPr marL="274320" indent="-274320">
              <a:buClr>
                <a:srgbClr val="002060"/>
              </a:buClr>
              <a:buSzPct val="100000"/>
              <a:buFont typeface="Wingdings" pitchFamily="2" charset="2"/>
              <a:buChar char="ü"/>
              <a:defRPr/>
            </a:pPr>
            <a:r>
              <a:rPr lang="en-US" sz="2000" baseline="30000" dirty="0"/>
              <a:t>  12</a:t>
            </a:r>
            <a:r>
              <a:rPr lang="en-US" sz="2000" dirty="0"/>
              <a:t>C is the most abundant isotope of carbon and is inactive since it has nuclear spin of  Zero, &amp; is only 1% of the carbon in a sample.</a:t>
            </a:r>
          </a:p>
          <a:p>
            <a:pPr marL="274320" indent="-274320">
              <a:buClr>
                <a:srgbClr val="002060"/>
              </a:buClr>
              <a:buSzPct val="100000"/>
              <a:buFont typeface="Wingdings" pitchFamily="2" charset="2"/>
              <a:buChar char="ü"/>
              <a:defRPr/>
            </a:pPr>
            <a:endParaRPr lang="en-US" sz="2000" dirty="0"/>
          </a:p>
          <a:p>
            <a:pPr marL="274320" indent="-274320">
              <a:buClr>
                <a:srgbClr val="002060"/>
              </a:buClr>
              <a:buSzPct val="100000"/>
              <a:buFont typeface="Wingdings" pitchFamily="2" charset="2"/>
              <a:buChar char="ü"/>
              <a:defRPr/>
            </a:pPr>
            <a:r>
              <a:rPr lang="en-US" sz="2000" baseline="30000" dirty="0"/>
              <a:t>  13</a:t>
            </a:r>
            <a:r>
              <a:rPr lang="en-US" sz="2000" dirty="0"/>
              <a:t>C however has odd mass and is active with nuclear spin , with I=½</a:t>
            </a:r>
          </a:p>
          <a:p>
            <a:pPr marL="274320" indent="-274320">
              <a:buClr>
                <a:srgbClr val="002060"/>
              </a:buClr>
              <a:buSzPct val="100000"/>
              <a:buNone/>
              <a:defRPr/>
            </a:pPr>
            <a:endParaRPr lang="en-US" sz="2000" dirty="0"/>
          </a:p>
          <a:p>
            <a:pPr marL="274320" indent="-274320">
              <a:buClr>
                <a:srgbClr val="002060"/>
              </a:buClr>
              <a:buSzPct val="100000"/>
              <a:buFont typeface="Wingdings" pitchFamily="2" charset="2"/>
              <a:buChar char="ü"/>
              <a:defRPr/>
            </a:pPr>
            <a:r>
              <a:rPr lang="en-US" sz="2000" dirty="0"/>
              <a:t>The </a:t>
            </a:r>
            <a:r>
              <a:rPr lang="en-US" sz="2000" dirty="0" err="1"/>
              <a:t>gyromagnetic</a:t>
            </a:r>
            <a:r>
              <a:rPr lang="en-US" sz="2000" dirty="0"/>
              <a:t> ratio of </a:t>
            </a:r>
            <a:r>
              <a:rPr lang="en-US" sz="2000" baseline="30000" dirty="0"/>
              <a:t>13</a:t>
            </a:r>
            <a:r>
              <a:rPr lang="en-US" sz="2000" dirty="0"/>
              <a:t>C is one-fourth of that of </a:t>
            </a:r>
            <a:r>
              <a:rPr lang="en-US" sz="2000" baseline="30000" dirty="0"/>
              <a:t>1</a:t>
            </a:r>
            <a:r>
              <a:rPr lang="en-US" sz="2000" dirty="0"/>
              <a:t>H 0.25.</a:t>
            </a:r>
          </a:p>
          <a:p>
            <a:pPr marL="274320" indent="-274320">
              <a:buClr>
                <a:srgbClr val="002060"/>
              </a:buClr>
              <a:buSzPct val="100000"/>
              <a:buFont typeface="Wingdings" pitchFamily="2" charset="2"/>
              <a:buChar char="ü"/>
              <a:defRPr/>
            </a:pPr>
            <a:endParaRPr lang="en-US" sz="2000" dirty="0"/>
          </a:p>
          <a:p>
            <a:pPr marL="274320" indent="-274320">
              <a:buClr>
                <a:srgbClr val="002060"/>
              </a:buClr>
              <a:buSzPct val="100000"/>
              <a:buFont typeface="Wingdings" pitchFamily="2" charset="2"/>
              <a:buChar char="ü"/>
              <a:defRPr/>
            </a:pPr>
            <a:r>
              <a:rPr lang="en-US" sz="2000" dirty="0"/>
              <a:t>The chemical shift range is 200ppm compared to proton it is 10 – 15 </a:t>
            </a:r>
            <a:r>
              <a:rPr lang="en-US" sz="2000" dirty="0" err="1"/>
              <a:t>ppm</a:t>
            </a:r>
            <a:r>
              <a:rPr lang="en-US" sz="2000" dirty="0"/>
              <a:t>.</a:t>
            </a:r>
          </a:p>
          <a:p>
            <a:pPr marL="274320" indent="-274320">
              <a:buClr>
                <a:srgbClr val="002060"/>
              </a:buClr>
              <a:buSzPct val="100000"/>
              <a:buFont typeface="Wingdings" pitchFamily="2" charset="2"/>
              <a:buChar char="ü"/>
              <a:defRPr/>
            </a:pPr>
            <a:endParaRPr lang="en-US" sz="2000" dirty="0"/>
          </a:p>
          <a:p>
            <a:pPr marL="274320" indent="-274320">
              <a:buClr>
                <a:srgbClr val="002060"/>
              </a:buClr>
              <a:buSzPct val="100000"/>
              <a:buFont typeface="Wingdings" pitchFamily="2" charset="2"/>
              <a:buChar char="ü"/>
              <a:defRPr/>
            </a:pPr>
            <a:endParaRPr lang="en-US" sz="2000" dirty="0"/>
          </a:p>
          <a:p>
            <a:pPr marL="274320" indent="-274320">
              <a:buFont typeface="Wingdings 2"/>
              <a:buChar char=""/>
              <a:defRPr/>
            </a:pPr>
            <a:endParaRPr lang="en-US" sz="2000" dirty="0"/>
          </a:p>
        </p:txBody>
      </p:sp>
      <p:sp>
        <p:nvSpPr>
          <p:cNvPr id="2" name="Footer Placeholder 1"/>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4E8AA39F-A5DF-4C0E-9768-C821FDBB57A2}" type="slidenum">
              <a:rPr lang="en-IN" smtClean="0"/>
              <a:pPr/>
              <a:t>24</a:t>
            </a:fld>
            <a:endParaRPr lang="en-IN"/>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676400" y="91440"/>
          <a:ext cx="7924800" cy="822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1809720" y="1000108"/>
            <a:ext cx="7391400" cy="5541962"/>
          </a:xfrm>
        </p:spPr>
        <p:txBody>
          <a:bodyPr>
            <a:normAutofit fontScale="92500" lnSpcReduction="10000"/>
          </a:bodyPr>
          <a:lstStyle/>
          <a:p>
            <a:pPr marL="274320" indent="-274320">
              <a:buNone/>
              <a:defRPr/>
            </a:pPr>
            <a:r>
              <a:rPr lang="en-US" sz="2400" dirty="0">
                <a:solidFill>
                  <a:schemeClr val="tx1"/>
                </a:solidFill>
                <a:latin typeface="Andalus" pitchFamily="18" charset="-78"/>
                <a:cs typeface="Andalus" pitchFamily="18" charset="-78"/>
              </a:rPr>
              <a:t>1.Natural Abundance</a:t>
            </a:r>
            <a:r>
              <a:rPr lang="en-US" sz="2400" dirty="0">
                <a:solidFill>
                  <a:srgbClr val="00FF00"/>
                </a:solidFill>
                <a:latin typeface="Andalus" pitchFamily="18" charset="-78"/>
                <a:cs typeface="Andalus" pitchFamily="18" charset="-78"/>
              </a:rPr>
              <a:t>:-</a:t>
            </a:r>
          </a:p>
          <a:p>
            <a:pPr marL="274320" indent="-274320">
              <a:buClr>
                <a:srgbClr val="3E66E6"/>
              </a:buClr>
              <a:buSzPct val="100000"/>
              <a:buFont typeface="Wingdings" pitchFamily="2" charset="2"/>
              <a:buChar char="Ø"/>
              <a:defRPr/>
            </a:pPr>
            <a:r>
              <a:rPr lang="en-US" sz="2400" dirty="0">
                <a:latin typeface="Andalus" pitchFamily="18" charset="-78"/>
                <a:cs typeface="Andalus" pitchFamily="18" charset="-78"/>
              </a:rPr>
              <a:t>1.1% than that of </a:t>
            </a:r>
            <a:r>
              <a:rPr lang="en-US" sz="2400" baseline="30000" dirty="0">
                <a:latin typeface="Andalus" pitchFamily="18" charset="-78"/>
                <a:cs typeface="Andalus" pitchFamily="18" charset="-78"/>
              </a:rPr>
              <a:t>12</a:t>
            </a:r>
            <a:r>
              <a:rPr lang="en-US" sz="2400" dirty="0">
                <a:latin typeface="Andalus" pitchFamily="18" charset="-78"/>
                <a:cs typeface="Andalus" pitchFamily="18" charset="-78"/>
              </a:rPr>
              <a:t>C.</a:t>
            </a:r>
          </a:p>
          <a:p>
            <a:pPr marL="274320" indent="-274320">
              <a:buClr>
                <a:srgbClr val="3E66E6"/>
              </a:buClr>
              <a:buSzPct val="100000"/>
              <a:buFont typeface="Wingdings" pitchFamily="2" charset="2"/>
              <a:buChar char="Ø"/>
              <a:defRPr/>
            </a:pPr>
            <a:r>
              <a:rPr lang="en-US" sz="2400" dirty="0">
                <a:latin typeface="Andalus" pitchFamily="18" charset="-78"/>
                <a:cs typeface="Andalus" pitchFamily="18" charset="-78"/>
              </a:rPr>
              <a:t>magnetic resonance of </a:t>
            </a:r>
            <a:r>
              <a:rPr lang="en-US" sz="2400" baseline="30000" dirty="0">
                <a:latin typeface="Andalus" pitchFamily="18" charset="-78"/>
                <a:cs typeface="Andalus" pitchFamily="18" charset="-78"/>
              </a:rPr>
              <a:t>13</a:t>
            </a:r>
            <a:r>
              <a:rPr lang="en-US" sz="2400" dirty="0">
                <a:latin typeface="Andalus" pitchFamily="18" charset="-78"/>
                <a:cs typeface="Andalus" pitchFamily="18" charset="-78"/>
              </a:rPr>
              <a:t>C is much weaker </a:t>
            </a:r>
            <a:r>
              <a:rPr lang="en-US" sz="2400" dirty="0" err="1">
                <a:latin typeface="Andalus" pitchFamily="18" charset="-78"/>
                <a:cs typeface="Andalus" pitchFamily="18" charset="-78"/>
              </a:rPr>
              <a:t>i.e</a:t>
            </a:r>
            <a:r>
              <a:rPr lang="en-US" sz="2400" dirty="0">
                <a:latin typeface="Andalus" pitchFamily="18" charset="-78"/>
                <a:cs typeface="Andalus" pitchFamily="18" charset="-78"/>
              </a:rPr>
              <a:t> sensitivity is only 1.6% than that of </a:t>
            </a:r>
            <a:r>
              <a:rPr lang="en-US" sz="2400" baseline="30000" dirty="0">
                <a:latin typeface="Andalus" pitchFamily="18" charset="-78"/>
                <a:cs typeface="Andalus" pitchFamily="18" charset="-78"/>
              </a:rPr>
              <a:t>1</a:t>
            </a:r>
            <a:r>
              <a:rPr lang="en-US" sz="2400" dirty="0">
                <a:latin typeface="Andalus" pitchFamily="18" charset="-78"/>
                <a:cs typeface="Andalus" pitchFamily="18" charset="-78"/>
              </a:rPr>
              <a:t>H nuclei which is not adequate for its study.</a:t>
            </a:r>
          </a:p>
          <a:p>
            <a:pPr marL="274320" indent="-274320">
              <a:buNone/>
              <a:defRPr/>
            </a:pPr>
            <a:endParaRPr lang="en-US" sz="2400" dirty="0">
              <a:latin typeface="Andalus" pitchFamily="18" charset="-78"/>
              <a:cs typeface="Andalus" pitchFamily="18" charset="-78"/>
            </a:endParaRPr>
          </a:p>
          <a:p>
            <a:pPr marL="274320" indent="-274320">
              <a:buNone/>
              <a:defRPr/>
            </a:pPr>
            <a:r>
              <a:rPr lang="en-US" sz="2400" dirty="0">
                <a:solidFill>
                  <a:schemeClr val="tx1"/>
                </a:solidFill>
                <a:latin typeface="Andalus" pitchFamily="18" charset="-78"/>
                <a:cs typeface="Andalus" pitchFamily="18" charset="-78"/>
              </a:rPr>
              <a:t>2.Magnetic moment and Gyro magnetic ratio:-</a:t>
            </a:r>
          </a:p>
          <a:p>
            <a:pPr marL="274320" indent="-274320">
              <a:buClr>
                <a:srgbClr val="00B0F0"/>
              </a:buClr>
              <a:buSzPct val="100000"/>
              <a:buFont typeface="Wingdings" pitchFamily="2" charset="2"/>
              <a:buChar char="Ø"/>
              <a:defRPr/>
            </a:pPr>
            <a:r>
              <a:rPr lang="en-US" sz="2400" dirty="0">
                <a:latin typeface="Andalus" pitchFamily="18" charset="-78"/>
                <a:cs typeface="Andalus" pitchFamily="18" charset="-78"/>
              </a:rPr>
              <a:t>  The magnetic moment of </a:t>
            </a:r>
            <a:r>
              <a:rPr lang="en-US" sz="2400" baseline="30000" dirty="0">
                <a:latin typeface="Andalus" pitchFamily="18" charset="-78"/>
                <a:cs typeface="Andalus" pitchFamily="18" charset="-78"/>
              </a:rPr>
              <a:t>13</a:t>
            </a:r>
            <a:r>
              <a:rPr lang="en-US" sz="2400" dirty="0">
                <a:latin typeface="Andalus" pitchFamily="18" charset="-78"/>
                <a:cs typeface="Andalus" pitchFamily="18" charset="-78"/>
              </a:rPr>
              <a:t>C is much weaker due to low natural abundance of </a:t>
            </a:r>
            <a:r>
              <a:rPr lang="en-US" sz="2400" baseline="30000" dirty="0">
                <a:latin typeface="Andalus" pitchFamily="18" charset="-78"/>
                <a:cs typeface="Andalus" pitchFamily="18" charset="-78"/>
              </a:rPr>
              <a:t>13</a:t>
            </a:r>
            <a:r>
              <a:rPr lang="en-US" sz="2400" dirty="0">
                <a:latin typeface="Andalus" pitchFamily="18" charset="-78"/>
                <a:cs typeface="Andalus" pitchFamily="18" charset="-78"/>
              </a:rPr>
              <a:t>C nucleus.</a:t>
            </a:r>
          </a:p>
          <a:p>
            <a:pPr marL="274320" indent="-274320">
              <a:buClr>
                <a:srgbClr val="00B0F0"/>
              </a:buClr>
              <a:buSzPct val="100000"/>
              <a:buFont typeface="Wingdings" pitchFamily="2" charset="2"/>
              <a:buChar char="Ø"/>
              <a:defRPr/>
            </a:pPr>
            <a:r>
              <a:rPr lang="en-US" sz="2400" dirty="0">
                <a:latin typeface="Andalus" pitchFamily="18" charset="-78"/>
                <a:cs typeface="Andalus" pitchFamily="18" charset="-78"/>
              </a:rPr>
              <a:t>  The Gyro magnetic ratio of </a:t>
            </a:r>
            <a:r>
              <a:rPr lang="en-US" sz="2400" baseline="30000" dirty="0">
                <a:latin typeface="Andalus" pitchFamily="18" charset="-78"/>
                <a:cs typeface="Andalus" pitchFamily="18" charset="-78"/>
              </a:rPr>
              <a:t>13</a:t>
            </a:r>
            <a:r>
              <a:rPr lang="en-US" sz="2400" dirty="0">
                <a:latin typeface="Andalus" pitchFamily="18" charset="-78"/>
                <a:cs typeface="Andalus" pitchFamily="18" charset="-78"/>
              </a:rPr>
              <a:t>C is 1.4043 as compared to 5.5854 of a proton </a:t>
            </a:r>
            <a:r>
              <a:rPr lang="en-US" sz="2400" baseline="30000" dirty="0">
                <a:latin typeface="Andalus" pitchFamily="18" charset="-78"/>
                <a:cs typeface="Andalus" pitchFamily="18" charset="-78"/>
              </a:rPr>
              <a:t>1</a:t>
            </a:r>
            <a:r>
              <a:rPr lang="en-US" sz="2400" dirty="0">
                <a:latin typeface="Andalus" pitchFamily="18" charset="-78"/>
                <a:cs typeface="Andalus" pitchFamily="18" charset="-78"/>
              </a:rPr>
              <a:t>H .</a:t>
            </a:r>
          </a:p>
          <a:p>
            <a:pPr marL="274320" indent="-274320">
              <a:buClr>
                <a:srgbClr val="002060"/>
              </a:buClr>
              <a:buSzPct val="100000"/>
              <a:buNone/>
              <a:defRPr/>
            </a:pPr>
            <a:r>
              <a:rPr lang="en-US" sz="2400" dirty="0">
                <a:latin typeface="Andalus" pitchFamily="18" charset="-78"/>
                <a:cs typeface="Andalus" pitchFamily="18" charset="-78"/>
              </a:rPr>
              <a:t>3</a:t>
            </a:r>
            <a:r>
              <a:rPr lang="en-US" sz="2400" b="1" dirty="0">
                <a:latin typeface="Andalus" pitchFamily="18" charset="-78"/>
                <a:cs typeface="Andalus" pitchFamily="18" charset="-78"/>
              </a:rPr>
              <a:t>.</a:t>
            </a:r>
            <a:r>
              <a:rPr lang="en-US" sz="2400" b="1" dirty="0"/>
              <a:t> Signals are weak, getting lost in noise.</a:t>
            </a:r>
          </a:p>
          <a:p>
            <a:pPr marL="274320" indent="-274320">
              <a:buClr>
                <a:srgbClr val="002060"/>
              </a:buClr>
              <a:buSzPct val="100000"/>
              <a:buFont typeface="Wingdings" pitchFamily="2" charset="2"/>
              <a:buChar char="ü"/>
              <a:defRPr/>
            </a:pPr>
            <a:endParaRPr lang="en-US" sz="2400" b="1" dirty="0"/>
          </a:p>
          <a:p>
            <a:pPr marL="274320" indent="-274320">
              <a:buClr>
                <a:srgbClr val="002060"/>
              </a:buClr>
              <a:buSzPct val="100000"/>
              <a:buNone/>
              <a:defRPr/>
            </a:pPr>
            <a:r>
              <a:rPr lang="en-US" sz="2400" b="1" dirty="0"/>
              <a:t>4.Hundreds of spectra are taken, averaged.</a:t>
            </a:r>
            <a:br>
              <a:rPr lang="en-US" sz="2400" b="1" dirty="0"/>
            </a:br>
            <a:endParaRPr lang="en-US" sz="2400" b="1" baseline="30000" dirty="0"/>
          </a:p>
          <a:p>
            <a:pPr marL="457200" indent="-457200">
              <a:buClr>
                <a:srgbClr val="00B0F0"/>
              </a:buClr>
              <a:buSzPct val="100000"/>
              <a:buNone/>
              <a:defRPr/>
            </a:pPr>
            <a:endParaRPr lang="en-US" sz="2400" dirty="0">
              <a:latin typeface="Andalus" pitchFamily="18" charset="-78"/>
              <a:cs typeface="Andalus" pitchFamily="18" charset="-78"/>
            </a:endParaRPr>
          </a:p>
        </p:txBody>
      </p:sp>
      <p:sp>
        <p:nvSpPr>
          <p:cNvPr id="2" name="Footer Placeholder 1"/>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4E8AA39F-A5DF-4C0E-9768-C821FDBB57A2}" type="slidenum">
              <a:rPr lang="en-IN" smtClean="0"/>
              <a:pPr/>
              <a:t>25</a:t>
            </a:fld>
            <a:endParaRPr lang="en-IN"/>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normAutofit/>
          </a:bodyPr>
          <a:lstStyle/>
          <a:p>
            <a:r>
              <a:rPr lang="en-US" sz="2800" dirty="0">
                <a:latin typeface="Andalus" pitchFamily="18" charset="-78"/>
                <a:cs typeface="Andalus" pitchFamily="18" charset="-78"/>
              </a:rPr>
              <a:t>             Differences </a:t>
            </a:r>
            <a:r>
              <a:rPr lang="en-US" sz="2800" dirty="0">
                <a:latin typeface="Andalus" pitchFamily="18" charset="-78"/>
                <a:cs typeface="Andalus" pitchFamily="18" charset="-78"/>
              </a:rPr>
              <a:t>in </a:t>
            </a:r>
            <a:r>
              <a:rPr lang="en-US" sz="2800" baseline="30000" dirty="0">
                <a:latin typeface="Andalus" pitchFamily="18" charset="-78"/>
                <a:cs typeface="Andalus" pitchFamily="18" charset="-78"/>
              </a:rPr>
              <a:t>13</a:t>
            </a:r>
            <a:r>
              <a:rPr lang="en-US" sz="2800" dirty="0">
                <a:latin typeface="Andalus" pitchFamily="18" charset="-78"/>
                <a:cs typeface="Andalus" pitchFamily="18" charset="-78"/>
              </a:rPr>
              <a:t>C </a:t>
            </a:r>
            <a:r>
              <a:rPr lang="en-US" sz="2800" dirty="0">
                <a:latin typeface="Andalus" pitchFamily="18" charset="-78"/>
                <a:cs typeface="Andalus" pitchFamily="18" charset="-78"/>
              </a:rPr>
              <a:t>Technique</a:t>
            </a:r>
          </a:p>
        </p:txBody>
      </p:sp>
      <p:sp>
        <p:nvSpPr>
          <p:cNvPr id="57347" name="Rectangle 3"/>
          <p:cNvSpPr>
            <a:spLocks noGrp="1" noChangeArrowheads="1"/>
          </p:cNvSpPr>
          <p:nvPr>
            <p:ph idx="1"/>
          </p:nvPr>
        </p:nvSpPr>
        <p:spPr>
          <a:xfrm>
            <a:off x="2209800" y="2133600"/>
            <a:ext cx="7772400" cy="4114800"/>
          </a:xfrm>
        </p:spPr>
        <p:txBody>
          <a:bodyPr>
            <a:normAutofit/>
          </a:bodyPr>
          <a:lstStyle/>
          <a:p>
            <a:r>
              <a:rPr lang="en-US" sz="2800" dirty="0">
                <a:latin typeface="Andalus" pitchFamily="18" charset="-78"/>
                <a:cs typeface="Andalus" pitchFamily="18" charset="-78"/>
              </a:rPr>
              <a:t>Resonance frequency is ~ one-fourth, 15.1 MHz instead of 60 </a:t>
            </a:r>
            <a:r>
              <a:rPr lang="en-US" sz="2800" dirty="0" err="1">
                <a:latin typeface="Andalus" pitchFamily="18" charset="-78"/>
                <a:cs typeface="Andalus" pitchFamily="18" charset="-78"/>
              </a:rPr>
              <a:t>MHz.</a:t>
            </a:r>
            <a:endParaRPr lang="en-US" sz="2800" dirty="0">
              <a:latin typeface="Andalus" pitchFamily="18" charset="-78"/>
              <a:cs typeface="Andalus" pitchFamily="18" charset="-78"/>
            </a:endParaRPr>
          </a:p>
          <a:p>
            <a:r>
              <a:rPr lang="en-US" sz="2800" dirty="0">
                <a:latin typeface="Andalus" pitchFamily="18" charset="-78"/>
                <a:cs typeface="Andalus" pitchFamily="18" charset="-78"/>
              </a:rPr>
              <a:t>Peak areas are not proportional to number of carbons.</a:t>
            </a:r>
          </a:p>
          <a:p>
            <a:r>
              <a:rPr lang="en-US" sz="2800" dirty="0">
                <a:latin typeface="Andalus" pitchFamily="18" charset="-78"/>
                <a:cs typeface="Andalus" pitchFamily="18" charset="-78"/>
              </a:rPr>
              <a:t>Carbon atoms with more hydrogens absorb more strongly. </a:t>
            </a:r>
            <a:br>
              <a:rPr lang="en-US" sz="2800" dirty="0">
                <a:latin typeface="Andalus" pitchFamily="18" charset="-78"/>
                <a:cs typeface="Andalus" pitchFamily="18" charset="-78"/>
              </a:rPr>
            </a:br>
            <a:endParaRPr lang="en-US" sz="2800" dirty="0">
              <a:latin typeface="Andalus" pitchFamily="18" charset="-78"/>
              <a:cs typeface="Andalus" pitchFamily="18" charset="-78"/>
            </a:endParaRPr>
          </a:p>
        </p:txBody>
      </p:sp>
      <p:sp>
        <p:nvSpPr>
          <p:cNvPr id="2" name="Footer Placeholder 1"/>
          <p:cNvSpPr>
            <a:spLocks noGrp="1"/>
          </p:cNvSpPr>
          <p:nvPr>
            <p:ph type="ftr" sz="quarter" idx="11"/>
          </p:nvPr>
        </p:nvSpPr>
        <p:spPr/>
        <p:txBody>
          <a:bodyPr/>
          <a:lstStyle/>
          <a:p>
            <a:r>
              <a:rPr lang="en-IN" smtClean="0"/>
              <a:t>RDP</a:t>
            </a:r>
            <a:endParaRPr lang="en-IN"/>
          </a:p>
        </p:txBody>
      </p:sp>
      <p:sp>
        <p:nvSpPr>
          <p:cNvPr id="3" name="Slide Number Placeholder 2"/>
          <p:cNvSpPr>
            <a:spLocks noGrp="1"/>
          </p:cNvSpPr>
          <p:nvPr>
            <p:ph type="sldNum" sz="quarter" idx="12"/>
          </p:nvPr>
        </p:nvSpPr>
        <p:spPr/>
        <p:txBody>
          <a:bodyPr/>
          <a:lstStyle/>
          <a:p>
            <a:fld id="{4E8AA39F-A5DF-4C0E-9768-C821FDBB57A2}" type="slidenum">
              <a:rPr lang="en-IN" smtClean="0"/>
              <a:pPr/>
              <a:t>26</a:t>
            </a:fld>
            <a:endParaRPr lang="en-I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734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734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734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905000" y="152400"/>
          <a:ext cx="7239000" cy="609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1828800" y="1011238"/>
            <a:ext cx="7239000" cy="5618162"/>
          </a:xfrm>
        </p:spPr>
        <p:txBody>
          <a:bodyPr>
            <a:normAutofit/>
          </a:bodyPr>
          <a:lstStyle/>
          <a:p>
            <a:pPr marL="274320" indent="-274320">
              <a:buClr>
                <a:schemeClr val="accent6">
                  <a:lumMod val="60000"/>
                  <a:lumOff val="40000"/>
                </a:schemeClr>
              </a:buClr>
              <a:buSzPct val="100000"/>
              <a:buFont typeface="Wingdings" pitchFamily="2" charset="2"/>
              <a:buChar char="ü"/>
              <a:defRPr/>
            </a:pPr>
            <a:r>
              <a:rPr lang="en-US" sz="2400" dirty="0">
                <a:latin typeface="Andalus" pitchFamily="18" charset="-78"/>
                <a:cs typeface="Andalus" pitchFamily="18" charset="-78"/>
              </a:rPr>
              <a:t> The concentration of carbon-13 in a compound is very small.</a:t>
            </a:r>
          </a:p>
          <a:p>
            <a:pPr marL="274320" indent="-274320">
              <a:buClr>
                <a:schemeClr val="accent6">
                  <a:lumMod val="60000"/>
                  <a:lumOff val="40000"/>
                </a:schemeClr>
              </a:buClr>
              <a:buSzPct val="100000"/>
              <a:buFont typeface="Wingdings" pitchFamily="2" charset="2"/>
              <a:buChar char="ü"/>
              <a:defRPr/>
            </a:pPr>
            <a:endParaRPr lang="en-US" sz="2400" dirty="0">
              <a:latin typeface="Andalus" pitchFamily="18" charset="-78"/>
              <a:cs typeface="Andalus" pitchFamily="18" charset="-78"/>
            </a:endParaRPr>
          </a:p>
          <a:p>
            <a:pPr marL="274320" indent="-274320">
              <a:buClr>
                <a:schemeClr val="accent6">
                  <a:lumMod val="60000"/>
                  <a:lumOff val="40000"/>
                </a:schemeClr>
              </a:buClr>
              <a:buSzPct val="100000"/>
              <a:buFont typeface="Wingdings" pitchFamily="2" charset="2"/>
              <a:buChar char="ü"/>
              <a:defRPr/>
            </a:pPr>
            <a:r>
              <a:rPr lang="en-US" sz="2400" dirty="0">
                <a:latin typeface="Andalus" pitchFamily="18" charset="-78"/>
                <a:cs typeface="Andalus" pitchFamily="18" charset="-78"/>
              </a:rPr>
              <a:t> Therefore chances of having more than one carbon-13 nucleus in the same molecule are small.</a:t>
            </a:r>
          </a:p>
          <a:p>
            <a:pPr marL="274320" indent="-274320">
              <a:buClr>
                <a:schemeClr val="accent6">
                  <a:lumMod val="60000"/>
                  <a:lumOff val="40000"/>
                </a:schemeClr>
              </a:buClr>
              <a:buSzPct val="100000"/>
              <a:buFont typeface="Wingdings" pitchFamily="2" charset="2"/>
              <a:buChar char="ü"/>
              <a:defRPr/>
            </a:pPr>
            <a:endParaRPr lang="en-US" sz="2400" dirty="0">
              <a:latin typeface="Andalus" pitchFamily="18" charset="-78"/>
              <a:cs typeface="Andalus" pitchFamily="18" charset="-78"/>
            </a:endParaRPr>
          </a:p>
          <a:p>
            <a:pPr marL="274320" indent="-274320">
              <a:buClr>
                <a:schemeClr val="accent6">
                  <a:lumMod val="60000"/>
                  <a:lumOff val="40000"/>
                </a:schemeClr>
              </a:buClr>
              <a:buSzPct val="100000"/>
              <a:buFont typeface="Wingdings" pitchFamily="2" charset="2"/>
              <a:buChar char="ü"/>
              <a:defRPr/>
            </a:pPr>
            <a:r>
              <a:rPr lang="en-US" sz="2400" dirty="0">
                <a:latin typeface="Andalus" pitchFamily="18" charset="-78"/>
                <a:cs typeface="Andalus" pitchFamily="18" charset="-78"/>
              </a:rPr>
              <a:t> Hence </a:t>
            </a:r>
            <a:r>
              <a:rPr lang="en-US" sz="2400" dirty="0" err="1">
                <a:latin typeface="Andalus" pitchFamily="18" charset="-78"/>
                <a:cs typeface="Andalus" pitchFamily="18" charset="-78"/>
              </a:rPr>
              <a:t>homonuclear</a:t>
            </a:r>
            <a:r>
              <a:rPr lang="en-US" sz="2400" dirty="0">
                <a:latin typeface="Andalus" pitchFamily="18" charset="-78"/>
                <a:cs typeface="Andalus" pitchFamily="18" charset="-78"/>
              </a:rPr>
              <a:t> coupling is rarely observed.</a:t>
            </a:r>
          </a:p>
          <a:p>
            <a:pPr marL="274320" indent="-274320">
              <a:buClr>
                <a:schemeClr val="accent6">
                  <a:lumMod val="60000"/>
                  <a:lumOff val="40000"/>
                </a:schemeClr>
              </a:buClr>
              <a:buSzPct val="100000"/>
              <a:buFont typeface="Wingdings" pitchFamily="2" charset="2"/>
              <a:buChar char="ü"/>
              <a:defRPr/>
            </a:pPr>
            <a:endParaRPr lang="en-US" sz="2400" dirty="0">
              <a:latin typeface="Andalus" pitchFamily="18" charset="-78"/>
              <a:cs typeface="Andalus" pitchFamily="18" charset="-78"/>
            </a:endParaRPr>
          </a:p>
          <a:p>
            <a:pPr marL="274320" indent="-274320">
              <a:buClr>
                <a:schemeClr val="accent6">
                  <a:lumMod val="60000"/>
                  <a:lumOff val="40000"/>
                </a:schemeClr>
              </a:buClr>
              <a:buSzPct val="100000"/>
              <a:buFont typeface="Wingdings" pitchFamily="2" charset="2"/>
              <a:buChar char="ü"/>
              <a:defRPr/>
            </a:pPr>
            <a:r>
              <a:rPr lang="en-US" sz="2400" dirty="0">
                <a:latin typeface="Andalus" pitchFamily="18" charset="-78"/>
                <a:cs typeface="Andalus" pitchFamily="18" charset="-78"/>
              </a:rPr>
              <a:t> Therefore </a:t>
            </a:r>
            <a:r>
              <a:rPr lang="en-US" sz="2400" baseline="30000" dirty="0">
                <a:latin typeface="Andalus" pitchFamily="18" charset="-78"/>
                <a:cs typeface="Andalus" pitchFamily="18" charset="-78"/>
              </a:rPr>
              <a:t>13</a:t>
            </a:r>
            <a:r>
              <a:rPr lang="en-US" sz="2400" dirty="0">
                <a:latin typeface="Andalus" pitchFamily="18" charset="-78"/>
                <a:cs typeface="Andalus" pitchFamily="18" charset="-78"/>
              </a:rPr>
              <a:t>C-</a:t>
            </a:r>
            <a:r>
              <a:rPr lang="en-US" sz="2400" baseline="30000" dirty="0">
                <a:latin typeface="Andalus" pitchFamily="18" charset="-78"/>
                <a:cs typeface="Andalus" pitchFamily="18" charset="-78"/>
              </a:rPr>
              <a:t> 13</a:t>
            </a:r>
            <a:r>
              <a:rPr lang="en-US" sz="2400" dirty="0">
                <a:latin typeface="Andalus" pitchFamily="18" charset="-78"/>
                <a:cs typeface="Andalus" pitchFamily="18" charset="-78"/>
              </a:rPr>
              <a:t>C coupling is ignored. </a:t>
            </a:r>
            <a:endParaRPr lang="en-US" sz="2400" dirty="0">
              <a:latin typeface="Andalus" pitchFamily="18" charset="-78"/>
              <a:cs typeface="Andalus" pitchFamily="18" charset="-78"/>
            </a:endParaRPr>
          </a:p>
        </p:txBody>
      </p:sp>
      <p:sp>
        <p:nvSpPr>
          <p:cNvPr id="2" name="Footer Placeholder 1"/>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4E8AA39F-A5DF-4C0E-9768-C821FDBB57A2}" type="slidenum">
              <a:rPr lang="en-IN" smtClean="0"/>
              <a:pPr/>
              <a:t>27</a:t>
            </a:fld>
            <a:endParaRPr lang="en-IN"/>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1952596" y="0"/>
            <a:ext cx="7772400" cy="785794"/>
          </a:xfrm>
        </p:spPr>
        <p:txBody>
          <a:bodyPr/>
          <a:lstStyle/>
          <a:p>
            <a:r>
              <a:rPr lang="en-US" dirty="0"/>
              <a:t>Spin-Spin Splitting</a:t>
            </a:r>
          </a:p>
        </p:txBody>
      </p:sp>
      <p:sp>
        <p:nvSpPr>
          <p:cNvPr id="58371" name="Rectangle 3"/>
          <p:cNvSpPr>
            <a:spLocks noGrp="1" noChangeArrowheads="1"/>
          </p:cNvSpPr>
          <p:nvPr>
            <p:ph idx="1"/>
          </p:nvPr>
        </p:nvSpPr>
        <p:spPr>
          <a:xfrm>
            <a:off x="1809720" y="1285861"/>
            <a:ext cx="8686800" cy="5572139"/>
          </a:xfrm>
        </p:spPr>
        <p:txBody>
          <a:bodyPr>
            <a:normAutofit fontScale="62500" lnSpcReduction="20000"/>
          </a:bodyPr>
          <a:lstStyle/>
          <a:p>
            <a:pPr>
              <a:lnSpc>
                <a:spcPct val="90000"/>
              </a:lnSpc>
            </a:pPr>
            <a:r>
              <a:rPr lang="en-US" sz="4000" dirty="0">
                <a:latin typeface="Andalus" pitchFamily="18" charset="-78"/>
                <a:cs typeface="Andalus" pitchFamily="18" charset="-78"/>
              </a:rPr>
              <a:t>It is unlikely that a </a:t>
            </a:r>
            <a:r>
              <a:rPr lang="en-US" sz="4000" baseline="30000" dirty="0">
                <a:latin typeface="Andalus" pitchFamily="18" charset="-78"/>
                <a:cs typeface="Andalus" pitchFamily="18" charset="-78"/>
              </a:rPr>
              <a:t>13</a:t>
            </a:r>
            <a:r>
              <a:rPr lang="en-US" sz="4000" dirty="0">
                <a:latin typeface="Andalus" pitchFamily="18" charset="-78"/>
                <a:cs typeface="Andalus" pitchFamily="18" charset="-78"/>
              </a:rPr>
              <a:t>C would be adjacent to another </a:t>
            </a:r>
            <a:r>
              <a:rPr lang="en-US" sz="4000" baseline="30000" dirty="0">
                <a:latin typeface="Andalus" pitchFamily="18" charset="-78"/>
                <a:cs typeface="Andalus" pitchFamily="18" charset="-78"/>
              </a:rPr>
              <a:t>13</a:t>
            </a:r>
            <a:r>
              <a:rPr lang="en-US" sz="4000" dirty="0">
                <a:latin typeface="Andalus" pitchFamily="18" charset="-78"/>
                <a:cs typeface="Andalus" pitchFamily="18" charset="-78"/>
              </a:rPr>
              <a:t>C, so splitting by carbon is negligible</a:t>
            </a:r>
            <a:r>
              <a:rPr lang="en-US" sz="4000" dirty="0">
                <a:latin typeface="Andalus" pitchFamily="18" charset="-78"/>
                <a:cs typeface="Andalus" pitchFamily="18" charset="-78"/>
              </a:rPr>
              <a:t>.</a:t>
            </a:r>
            <a:endParaRPr lang="en-US" sz="4000" dirty="0">
              <a:latin typeface="Andalus" pitchFamily="18" charset="-78"/>
              <a:cs typeface="Andalus" pitchFamily="18" charset="-78"/>
            </a:endParaRPr>
          </a:p>
          <a:p>
            <a:pPr>
              <a:lnSpc>
                <a:spcPct val="90000"/>
              </a:lnSpc>
            </a:pPr>
            <a:r>
              <a:rPr lang="en-US" sz="4000" baseline="30000" dirty="0">
                <a:latin typeface="Andalus" pitchFamily="18" charset="-78"/>
                <a:cs typeface="Andalus" pitchFamily="18" charset="-78"/>
              </a:rPr>
              <a:t>13</a:t>
            </a:r>
            <a:r>
              <a:rPr lang="en-US" sz="4000" dirty="0">
                <a:latin typeface="Andalus" pitchFamily="18" charset="-78"/>
                <a:cs typeface="Andalus" pitchFamily="18" charset="-78"/>
              </a:rPr>
              <a:t>C </a:t>
            </a:r>
            <a:r>
              <a:rPr lang="en-US" sz="4000" u="sng" dirty="0">
                <a:latin typeface="Andalus" pitchFamily="18" charset="-78"/>
                <a:cs typeface="Andalus" pitchFamily="18" charset="-78"/>
              </a:rPr>
              <a:t>will</a:t>
            </a:r>
            <a:r>
              <a:rPr lang="en-US" sz="4000" dirty="0">
                <a:latin typeface="Andalus" pitchFamily="18" charset="-78"/>
                <a:cs typeface="Andalus" pitchFamily="18" charset="-78"/>
              </a:rPr>
              <a:t> magnetically couple with attached protons and adjacent </a:t>
            </a:r>
            <a:r>
              <a:rPr lang="en-US" sz="4000" dirty="0">
                <a:latin typeface="Andalus" pitchFamily="18" charset="-78"/>
                <a:cs typeface="Andalus" pitchFamily="18" charset="-78"/>
              </a:rPr>
              <a:t>protons.</a:t>
            </a:r>
            <a:endParaRPr lang="en-US" sz="4000" dirty="0">
              <a:latin typeface="Andalus" pitchFamily="18" charset="-78"/>
              <a:cs typeface="Andalus" pitchFamily="18" charset="-78"/>
            </a:endParaRPr>
          </a:p>
          <a:p>
            <a:pPr>
              <a:lnSpc>
                <a:spcPct val="90000"/>
              </a:lnSpc>
            </a:pPr>
            <a:r>
              <a:rPr lang="en-US" sz="4000" dirty="0">
                <a:latin typeface="Andalus" pitchFamily="18" charset="-78"/>
                <a:cs typeface="Andalus" pitchFamily="18" charset="-78"/>
              </a:rPr>
              <a:t>These complex splitting patterns are difficult to interpret. </a:t>
            </a:r>
            <a:endParaRPr lang="en-US" sz="4000" dirty="0"/>
          </a:p>
          <a:p>
            <a:pPr>
              <a:lnSpc>
                <a:spcPct val="90000"/>
              </a:lnSpc>
              <a:buNone/>
            </a:pPr>
            <a:endParaRPr lang="en-US" sz="3600" dirty="0"/>
          </a:p>
          <a:p>
            <a:pPr>
              <a:lnSpc>
                <a:spcPct val="90000"/>
              </a:lnSpc>
              <a:buNone/>
            </a:pPr>
            <a:r>
              <a:rPr lang="en-US" sz="5100" b="1" dirty="0"/>
              <a:t>PROTON SPIN DE -COUPLING:</a:t>
            </a:r>
          </a:p>
          <a:p>
            <a:pPr>
              <a:lnSpc>
                <a:spcPct val="90000"/>
              </a:lnSpc>
              <a:buNone/>
            </a:pPr>
            <a:endParaRPr lang="en-US" sz="5100" b="1" dirty="0"/>
          </a:p>
          <a:p>
            <a:pPr>
              <a:lnSpc>
                <a:spcPct val="90000"/>
              </a:lnSpc>
            </a:pPr>
            <a:r>
              <a:rPr lang="en-US" sz="3600" dirty="0">
                <a:latin typeface="Andalus" pitchFamily="18" charset="-78"/>
                <a:cs typeface="Andalus" pitchFamily="18" charset="-78"/>
              </a:rPr>
              <a:t>To simplify the spectrum, protons are continuously irradiated with “noise,” so they are rapidly flipping.</a:t>
            </a:r>
          </a:p>
          <a:p>
            <a:pPr>
              <a:lnSpc>
                <a:spcPct val="90000"/>
              </a:lnSpc>
            </a:pPr>
            <a:r>
              <a:rPr lang="en-US" sz="3600" dirty="0">
                <a:latin typeface="Andalus" pitchFamily="18" charset="-78"/>
                <a:cs typeface="Andalus" pitchFamily="18" charset="-78"/>
              </a:rPr>
              <a:t>The carbon nuclei see an average of all the possible proton spin states.</a:t>
            </a:r>
          </a:p>
          <a:p>
            <a:pPr>
              <a:lnSpc>
                <a:spcPct val="90000"/>
              </a:lnSpc>
            </a:pPr>
            <a:r>
              <a:rPr lang="en-US" sz="3600" dirty="0">
                <a:latin typeface="Andalus" pitchFamily="18" charset="-78"/>
                <a:cs typeface="Andalus" pitchFamily="18" charset="-78"/>
              </a:rPr>
              <a:t>Thus, each different kind of carbon gives a single, </a:t>
            </a:r>
            <a:r>
              <a:rPr lang="en-US" sz="3600" dirty="0" err="1">
                <a:latin typeface="Andalus" pitchFamily="18" charset="-78"/>
                <a:cs typeface="Andalus" pitchFamily="18" charset="-78"/>
              </a:rPr>
              <a:t>unsplit</a:t>
            </a:r>
            <a:r>
              <a:rPr lang="en-US" sz="3600" dirty="0">
                <a:latin typeface="Andalus" pitchFamily="18" charset="-78"/>
                <a:cs typeface="Andalus" pitchFamily="18" charset="-78"/>
              </a:rPr>
              <a:t> peak. </a:t>
            </a:r>
            <a:br>
              <a:rPr lang="en-US" sz="3600" dirty="0">
                <a:latin typeface="Andalus" pitchFamily="18" charset="-78"/>
                <a:cs typeface="Andalus" pitchFamily="18" charset="-78"/>
              </a:rPr>
            </a:br>
            <a:endParaRPr lang="en-US" sz="3600" dirty="0"/>
          </a:p>
          <a:p>
            <a:pPr>
              <a:lnSpc>
                <a:spcPct val="90000"/>
              </a:lnSpc>
              <a:buNone/>
            </a:pPr>
            <a:endParaRPr lang="en-US" sz="2900" dirty="0"/>
          </a:p>
          <a:p>
            <a:pPr>
              <a:lnSpc>
                <a:spcPct val="90000"/>
              </a:lnSpc>
              <a:buNone/>
            </a:pPr>
            <a:r>
              <a:rPr lang="en-US" sz="2400" dirty="0">
                <a:latin typeface="Andalus" pitchFamily="18" charset="-78"/>
                <a:cs typeface="Andalus" pitchFamily="18" charset="-78"/>
              </a:rPr>
              <a:t/>
            </a:r>
            <a:br>
              <a:rPr lang="en-US" sz="2400" dirty="0">
                <a:latin typeface="Andalus" pitchFamily="18" charset="-78"/>
                <a:cs typeface="Andalus" pitchFamily="18" charset="-78"/>
              </a:rPr>
            </a:br>
            <a:endParaRPr lang="en-US" sz="2400" dirty="0">
              <a:latin typeface="Andalus" pitchFamily="18" charset="-78"/>
              <a:cs typeface="Andalus" pitchFamily="18" charset="-78"/>
            </a:endParaRPr>
          </a:p>
        </p:txBody>
      </p:sp>
      <p:sp>
        <p:nvSpPr>
          <p:cNvPr id="2" name="Footer Placeholder 1"/>
          <p:cNvSpPr>
            <a:spLocks noGrp="1"/>
          </p:cNvSpPr>
          <p:nvPr>
            <p:ph type="ftr" sz="quarter" idx="11"/>
          </p:nvPr>
        </p:nvSpPr>
        <p:spPr/>
        <p:txBody>
          <a:bodyPr/>
          <a:lstStyle/>
          <a:p>
            <a:r>
              <a:rPr lang="en-IN" smtClean="0"/>
              <a:t>RDP</a:t>
            </a:r>
            <a:endParaRPr lang="en-IN"/>
          </a:p>
        </p:txBody>
      </p:sp>
      <p:sp>
        <p:nvSpPr>
          <p:cNvPr id="3" name="Slide Number Placeholder 2"/>
          <p:cNvSpPr>
            <a:spLocks noGrp="1"/>
          </p:cNvSpPr>
          <p:nvPr>
            <p:ph type="sldNum" sz="quarter" idx="12"/>
          </p:nvPr>
        </p:nvSpPr>
        <p:spPr/>
        <p:txBody>
          <a:bodyPr/>
          <a:lstStyle/>
          <a:p>
            <a:fld id="{4E8AA39F-A5DF-4C0E-9768-C821FDBB57A2}" type="slidenum">
              <a:rPr lang="en-IN" smtClean="0"/>
              <a:pPr/>
              <a:t>28</a:t>
            </a:fld>
            <a:endParaRPr lang="en-IN"/>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981200" y="152400"/>
          <a:ext cx="7239000" cy="91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0722" name="Content Placeholder 2"/>
          <p:cNvSpPr>
            <a:spLocks noGrp="1"/>
          </p:cNvSpPr>
          <p:nvPr>
            <p:ph idx="1"/>
          </p:nvPr>
        </p:nvSpPr>
        <p:spPr>
          <a:xfrm>
            <a:off x="1981200" y="1428736"/>
            <a:ext cx="7239000" cy="5124464"/>
          </a:xfrm>
        </p:spPr>
        <p:txBody>
          <a:bodyPr/>
          <a:lstStyle/>
          <a:p>
            <a:pPr>
              <a:buClr>
                <a:srgbClr val="00FF00"/>
              </a:buClr>
              <a:buSzPct val="100000"/>
              <a:buFont typeface="Wingdings" pitchFamily="2" charset="2"/>
              <a:buChar char="Ø"/>
            </a:pPr>
            <a:r>
              <a:rPr lang="en-US" sz="2400" dirty="0">
                <a:latin typeface="Andalus" pitchFamily="18" charset="-78"/>
                <a:cs typeface="Andalus" pitchFamily="18" charset="-78"/>
              </a:rPr>
              <a:t>Protons attached to carbon-13 atoms will couple carbon nucleus to split the resonance peaks observed for these carbon atoms</a:t>
            </a:r>
          </a:p>
          <a:p>
            <a:pPr>
              <a:buClr>
                <a:srgbClr val="00FF00"/>
              </a:buClr>
              <a:buSzPct val="100000"/>
              <a:buFont typeface="Wingdings" pitchFamily="2" charset="2"/>
              <a:buChar char="Ø"/>
            </a:pPr>
            <a:r>
              <a:rPr lang="en-US" sz="1800" dirty="0">
                <a:latin typeface="Andalus" pitchFamily="18" charset="-78"/>
                <a:cs typeface="Andalus" pitchFamily="18" charset="-78"/>
              </a:rPr>
              <a:t>Fig shows how attached </a:t>
            </a:r>
            <a:r>
              <a:rPr lang="en-US" sz="1200" dirty="0">
                <a:latin typeface="Andalus" pitchFamily="18" charset="-78"/>
                <a:cs typeface="Andalus" pitchFamily="18" charset="-78"/>
              </a:rPr>
              <a:t>hydrogen </a:t>
            </a:r>
            <a:r>
              <a:rPr lang="en-US" sz="1800" dirty="0">
                <a:latin typeface="Andalus" pitchFamily="18" charset="-78"/>
                <a:cs typeface="Andalus" pitchFamily="18" charset="-78"/>
              </a:rPr>
              <a:t>atoms will split a carbon-13 nucleus.</a:t>
            </a:r>
          </a:p>
        </p:txBody>
      </p:sp>
      <p:pic>
        <p:nvPicPr>
          <p:cNvPr id="30723" name="Picture 4" descr="SCAN008"/>
          <p:cNvPicPr>
            <a:picLocks noChangeAspect="1" noChangeArrowheads="1"/>
          </p:cNvPicPr>
          <p:nvPr/>
        </p:nvPicPr>
        <p:blipFill>
          <a:blip r:embed="rId7"/>
          <a:srcRect/>
          <a:stretch>
            <a:fillRect/>
          </a:stretch>
        </p:blipFill>
        <p:spPr bwMode="auto">
          <a:xfrm>
            <a:off x="1738282" y="3143248"/>
            <a:ext cx="8643998" cy="357190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en-IN" smtClean="0"/>
              <a:t>RDP</a:t>
            </a:r>
            <a:endParaRPr lang="en-IN"/>
          </a:p>
        </p:txBody>
      </p:sp>
      <p:sp>
        <p:nvSpPr>
          <p:cNvPr id="3" name="Slide Number Placeholder 2"/>
          <p:cNvSpPr>
            <a:spLocks noGrp="1"/>
          </p:cNvSpPr>
          <p:nvPr>
            <p:ph type="sldNum" sz="quarter" idx="12"/>
          </p:nvPr>
        </p:nvSpPr>
        <p:spPr/>
        <p:txBody>
          <a:bodyPr/>
          <a:lstStyle/>
          <a:p>
            <a:fld id="{4E8AA39F-A5DF-4C0E-9768-C821FDBB57A2}" type="slidenum">
              <a:rPr lang="en-IN" smtClean="0"/>
              <a:pPr/>
              <a:t>29</a:t>
            </a:fld>
            <a:endParaRPr lang="en-IN"/>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8282" y="214290"/>
            <a:ext cx="8686800" cy="714380"/>
          </a:xfrm>
        </p:spPr>
        <p:txBody>
          <a:bodyPr>
            <a:normAutofit fontScale="90000"/>
          </a:bodyPr>
          <a:lstStyle/>
          <a:p>
            <a:r>
              <a:rPr lang="en-US" b="1" dirty="0" smtClean="0">
                <a:latin typeface="Monotype Corsiva" pitchFamily="66" charset="0"/>
              </a:rPr>
              <a:t>Spin – spin coupling:</a:t>
            </a:r>
            <a:r>
              <a:rPr lang="en-US" dirty="0" smtClean="0"/>
              <a:t/>
            </a:r>
            <a:br>
              <a:rPr lang="en-US" dirty="0" smtClean="0"/>
            </a:br>
            <a:endParaRPr lang="en-IN" dirty="0"/>
          </a:p>
        </p:txBody>
      </p:sp>
      <p:sp>
        <p:nvSpPr>
          <p:cNvPr id="3" name="Content Placeholder 2"/>
          <p:cNvSpPr>
            <a:spLocks noGrp="1"/>
          </p:cNvSpPr>
          <p:nvPr>
            <p:ph idx="1"/>
          </p:nvPr>
        </p:nvSpPr>
        <p:spPr>
          <a:xfrm>
            <a:off x="2024034" y="1071546"/>
            <a:ext cx="8072494" cy="5500726"/>
          </a:xfrm>
        </p:spPr>
        <p:txBody>
          <a:bodyPr>
            <a:normAutofit lnSpcReduction="10000"/>
          </a:bodyPr>
          <a:lstStyle/>
          <a:p>
            <a:r>
              <a:rPr lang="en-US" sz="2400" dirty="0">
                <a:latin typeface="Andalus" pitchFamily="18" charset="-78"/>
                <a:cs typeface="Andalus" pitchFamily="18" charset="-78"/>
              </a:rPr>
              <a:t>The magnetic moments of nuclei interact with each other through strongly magnetic electrons in the intervening bonds and these cause mutual splitting of the otherwise sharp resonance lines into multiples. Sometimes called J coupling.</a:t>
            </a:r>
          </a:p>
          <a:p>
            <a:endParaRPr lang="en-US" sz="2400" dirty="0">
              <a:latin typeface="Andalus" pitchFamily="18" charset="-78"/>
              <a:cs typeface="Andalus" pitchFamily="18" charset="-78"/>
            </a:endParaRPr>
          </a:p>
          <a:p>
            <a:r>
              <a:rPr lang="en-US" sz="2400" dirty="0">
                <a:latin typeface="Andalus" pitchFamily="18" charset="-78"/>
                <a:cs typeface="Andalus" pitchFamily="18" charset="-78"/>
              </a:rPr>
              <a:t> J   </a:t>
            </a:r>
            <a:r>
              <a:rPr lang="el-GR" sz="2400" dirty="0">
                <a:cs typeface="Andalus" pitchFamily="18" charset="-78"/>
              </a:rPr>
              <a:t>α</a:t>
            </a:r>
            <a:r>
              <a:rPr lang="en-US" sz="2400" dirty="0">
                <a:latin typeface="Andalus" pitchFamily="18" charset="-78"/>
                <a:cs typeface="Andalus" pitchFamily="18" charset="-78"/>
              </a:rPr>
              <a:t>    spacing of multiples</a:t>
            </a:r>
          </a:p>
          <a:p>
            <a:pPr>
              <a:buNone/>
            </a:pPr>
            <a:endParaRPr lang="en-US" sz="2400" dirty="0">
              <a:latin typeface="Andalus" pitchFamily="18" charset="-78"/>
              <a:cs typeface="Andalus" pitchFamily="18" charset="-78"/>
            </a:endParaRPr>
          </a:p>
          <a:p>
            <a:r>
              <a:rPr lang="en-US" sz="2400" dirty="0">
                <a:latin typeface="Andalus" pitchFamily="18" charset="-78"/>
                <a:cs typeface="Andalus" pitchFamily="18" charset="-78"/>
              </a:rPr>
              <a:t>Coupling depends on geometry of molecule.</a:t>
            </a:r>
          </a:p>
          <a:p>
            <a:endParaRPr lang="en-US" sz="2400" dirty="0">
              <a:latin typeface="Andalus" pitchFamily="18" charset="-78"/>
              <a:cs typeface="Andalus" pitchFamily="18" charset="-78"/>
            </a:endParaRPr>
          </a:p>
          <a:p>
            <a:r>
              <a:rPr lang="en-US" sz="2400" dirty="0">
                <a:latin typeface="Andalus" pitchFamily="18" charset="-78"/>
                <a:cs typeface="Andalus" pitchFamily="18" charset="-78"/>
              </a:rPr>
              <a:t>Adjacent axial – axial protons with dihedral angle 180</a:t>
            </a:r>
            <a:r>
              <a:rPr lang="en-US" sz="2400" baseline="30000" dirty="0">
                <a:latin typeface="Andalus" pitchFamily="18" charset="-78"/>
                <a:cs typeface="Andalus" pitchFamily="18" charset="-78"/>
              </a:rPr>
              <a:t>o</a:t>
            </a:r>
            <a:r>
              <a:rPr lang="en-US" sz="2400" dirty="0">
                <a:latin typeface="Andalus" pitchFamily="18" charset="-78"/>
                <a:cs typeface="Andalus" pitchFamily="18" charset="-78"/>
              </a:rPr>
              <a:t>c – strongly coupled.</a:t>
            </a:r>
          </a:p>
          <a:p>
            <a:endParaRPr lang="en-US" sz="2400" dirty="0">
              <a:latin typeface="Andalus" pitchFamily="18" charset="-78"/>
              <a:cs typeface="Andalus" pitchFamily="18" charset="-78"/>
            </a:endParaRPr>
          </a:p>
          <a:p>
            <a:r>
              <a:rPr lang="en-US" sz="2400" dirty="0">
                <a:latin typeface="Andalus" pitchFamily="18" charset="-78"/>
                <a:cs typeface="Andalus" pitchFamily="18" charset="-78"/>
              </a:rPr>
              <a:t>Axial – </a:t>
            </a:r>
            <a:r>
              <a:rPr lang="en-US" sz="2400" dirty="0" err="1">
                <a:latin typeface="Andalus" pitchFamily="18" charset="-78"/>
                <a:cs typeface="Andalus" pitchFamily="18" charset="-78"/>
              </a:rPr>
              <a:t>equitorial</a:t>
            </a:r>
            <a:r>
              <a:rPr lang="en-US" sz="2400" dirty="0">
                <a:latin typeface="Andalus" pitchFamily="18" charset="-78"/>
                <a:cs typeface="Andalus" pitchFamily="18" charset="-78"/>
              </a:rPr>
              <a:t> , </a:t>
            </a:r>
            <a:r>
              <a:rPr lang="en-US" sz="2400" dirty="0" err="1">
                <a:latin typeface="Andalus" pitchFamily="18" charset="-78"/>
                <a:cs typeface="Andalus" pitchFamily="18" charset="-78"/>
              </a:rPr>
              <a:t>equitorial</a:t>
            </a:r>
            <a:r>
              <a:rPr lang="en-US" sz="2400" dirty="0">
                <a:latin typeface="Andalus" pitchFamily="18" charset="-78"/>
                <a:cs typeface="Andalus" pitchFamily="18" charset="-78"/>
              </a:rPr>
              <a:t> - </a:t>
            </a:r>
            <a:r>
              <a:rPr lang="en-US" sz="2400" dirty="0" err="1">
                <a:latin typeface="Andalus" pitchFamily="18" charset="-78"/>
                <a:cs typeface="Andalus" pitchFamily="18" charset="-78"/>
              </a:rPr>
              <a:t>equitorial</a:t>
            </a:r>
            <a:r>
              <a:rPr lang="en-US" sz="2400" dirty="0">
                <a:latin typeface="Andalus" pitchFamily="18" charset="-78"/>
                <a:cs typeface="Andalus" pitchFamily="18" charset="-78"/>
              </a:rPr>
              <a:t>  - moderately coupled.</a:t>
            </a:r>
            <a:endParaRPr lang="en-IN" sz="2400" dirty="0">
              <a:latin typeface="Andalus" pitchFamily="18" charset="-78"/>
              <a:cs typeface="Andalus" pitchFamily="18" charset="-78"/>
            </a:endParaRPr>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4E8AA39F-A5DF-4C0E-9768-C821FDBB57A2}" type="slidenum">
              <a:rPr lang="en-IN" smtClean="0"/>
              <a:pPr/>
              <a:t>3</a:t>
            </a:fld>
            <a:endParaRPr lang="en-IN"/>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sz="2800" dirty="0">
                <a:latin typeface="Andalus" pitchFamily="18" charset="-78"/>
                <a:cs typeface="Andalus" pitchFamily="18" charset="-78"/>
              </a:rPr>
              <a:t>The problem arises during recording of CMR spectra can be eliminated by the following methods:</a:t>
            </a:r>
          </a:p>
          <a:p>
            <a:pPr>
              <a:buClrTx/>
              <a:buFont typeface="Wingdings" pitchFamily="2" charset="2"/>
              <a:buChar char="ü"/>
            </a:pPr>
            <a:r>
              <a:rPr lang="en-US" sz="2800" dirty="0">
                <a:latin typeface="Andalus" pitchFamily="18" charset="-78"/>
                <a:cs typeface="Andalus" pitchFamily="18" charset="-78"/>
              </a:rPr>
              <a:t>FOURIER TRANSFORM TECHNIQUE</a:t>
            </a:r>
          </a:p>
          <a:p>
            <a:pPr>
              <a:buClrTx/>
              <a:buFont typeface="Wingdings" pitchFamily="2" charset="2"/>
              <a:buChar char="ü"/>
            </a:pPr>
            <a:r>
              <a:rPr lang="en-US" sz="2800" dirty="0">
                <a:latin typeface="Andalus" pitchFamily="18" charset="-78"/>
                <a:cs typeface="Andalus" pitchFamily="18" charset="-78"/>
              </a:rPr>
              <a:t>DE COUPLING</a:t>
            </a:r>
          </a:p>
          <a:p>
            <a:pPr>
              <a:buClrTx/>
              <a:buFont typeface="Wingdings" pitchFamily="2" charset="2"/>
              <a:buChar char="ü"/>
            </a:pPr>
            <a:r>
              <a:rPr lang="en-US" sz="2800" dirty="0">
                <a:latin typeface="Andalus" pitchFamily="18" charset="-78"/>
                <a:cs typeface="Andalus" pitchFamily="18" charset="-78"/>
              </a:rPr>
              <a:t>NUCLEAR OVER HAUSER PHENOMENON</a:t>
            </a:r>
            <a:endParaRPr lang="en-US" sz="2800" dirty="0">
              <a:latin typeface="Andalus" pitchFamily="18" charset="-78"/>
              <a:cs typeface="Andalus" pitchFamily="18" charset="-78"/>
            </a:endParaRPr>
          </a:p>
        </p:txBody>
      </p:sp>
      <p:sp>
        <p:nvSpPr>
          <p:cNvPr id="2" name="Footer Placeholder 1"/>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4E8AA39F-A5DF-4C0E-9768-C821FDBB57A2}" type="slidenum">
              <a:rPr lang="en-IN" smtClean="0"/>
              <a:pPr/>
              <a:t>30</a:t>
            </a:fld>
            <a:endParaRPr lang="en-IN"/>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1981200" y="304800"/>
            <a:ext cx="7772400" cy="1143000"/>
          </a:xfrm>
        </p:spPr>
        <p:txBody>
          <a:bodyPr/>
          <a:lstStyle/>
          <a:p>
            <a:r>
              <a:rPr lang="en-US">
                <a:latin typeface="Andalus" pitchFamily="18" charset="-78"/>
                <a:cs typeface="Andalus" pitchFamily="18" charset="-78"/>
              </a:rPr>
              <a:t>Fourier Transform NMR</a:t>
            </a:r>
          </a:p>
        </p:txBody>
      </p:sp>
      <p:sp>
        <p:nvSpPr>
          <p:cNvPr id="50180" name="Rectangle 4"/>
          <p:cNvSpPr>
            <a:spLocks noGrp="1" noChangeArrowheads="1"/>
          </p:cNvSpPr>
          <p:nvPr>
            <p:ph idx="1"/>
          </p:nvPr>
        </p:nvSpPr>
        <p:spPr>
          <a:xfrm>
            <a:off x="2209800" y="1219200"/>
            <a:ext cx="7772400" cy="4876800"/>
          </a:xfrm>
        </p:spPr>
        <p:txBody>
          <a:bodyPr/>
          <a:lstStyle/>
          <a:p>
            <a:r>
              <a:rPr lang="en-US" dirty="0">
                <a:latin typeface="Andalus" pitchFamily="18" charset="-78"/>
                <a:cs typeface="Andalus" pitchFamily="18" charset="-78"/>
              </a:rPr>
              <a:t>Nuclei in a magnetic field are given a radio-frequency pulse close to their resonance frequency.</a:t>
            </a:r>
          </a:p>
          <a:p>
            <a:r>
              <a:rPr lang="en-US" dirty="0">
                <a:latin typeface="Andalus" pitchFamily="18" charset="-78"/>
                <a:cs typeface="Andalus" pitchFamily="18" charset="-78"/>
              </a:rPr>
              <a:t>The nuclei absorb energy and </a:t>
            </a:r>
            <a:r>
              <a:rPr lang="en-US" dirty="0" err="1">
                <a:latin typeface="Andalus" pitchFamily="18" charset="-78"/>
                <a:cs typeface="Andalus" pitchFamily="18" charset="-78"/>
              </a:rPr>
              <a:t>precess</a:t>
            </a:r>
            <a:r>
              <a:rPr lang="en-US" dirty="0">
                <a:latin typeface="Andalus" pitchFamily="18" charset="-78"/>
                <a:cs typeface="Andalus" pitchFamily="18" charset="-78"/>
              </a:rPr>
              <a:t> (spin) like little tops.</a:t>
            </a:r>
          </a:p>
          <a:p>
            <a:r>
              <a:rPr lang="en-US" dirty="0">
                <a:latin typeface="Andalus" pitchFamily="18" charset="-78"/>
                <a:cs typeface="Andalus" pitchFamily="18" charset="-78"/>
              </a:rPr>
              <a:t>A complex signal is produced, then decays as the nuclei lose energy. </a:t>
            </a:r>
          </a:p>
          <a:p>
            <a:r>
              <a:rPr lang="en-US" dirty="0">
                <a:latin typeface="Andalus" pitchFamily="18" charset="-78"/>
                <a:cs typeface="Andalus" pitchFamily="18" charset="-78"/>
              </a:rPr>
              <a:t>Free induction decay is converted to spectrum.                                         </a:t>
            </a:r>
          </a:p>
        </p:txBody>
      </p:sp>
      <p:sp>
        <p:nvSpPr>
          <p:cNvPr id="2" name="Footer Placeholder 1"/>
          <p:cNvSpPr>
            <a:spLocks noGrp="1"/>
          </p:cNvSpPr>
          <p:nvPr>
            <p:ph type="ftr" sz="quarter" idx="11"/>
          </p:nvPr>
        </p:nvSpPr>
        <p:spPr/>
        <p:txBody>
          <a:bodyPr/>
          <a:lstStyle/>
          <a:p>
            <a:r>
              <a:rPr lang="en-IN" smtClean="0"/>
              <a:t>RDP</a:t>
            </a:r>
            <a:endParaRPr lang="en-IN"/>
          </a:p>
        </p:txBody>
      </p:sp>
      <p:sp>
        <p:nvSpPr>
          <p:cNvPr id="3" name="Slide Number Placeholder 2"/>
          <p:cNvSpPr>
            <a:spLocks noGrp="1"/>
          </p:cNvSpPr>
          <p:nvPr>
            <p:ph type="sldNum" sz="quarter" idx="12"/>
          </p:nvPr>
        </p:nvSpPr>
        <p:spPr/>
        <p:txBody>
          <a:bodyPr/>
          <a:lstStyle/>
          <a:p>
            <a:fld id="{4E8AA39F-A5DF-4C0E-9768-C821FDBB57A2}" type="slidenum">
              <a:rPr lang="en-IN" smtClean="0"/>
              <a:pPr/>
              <a:t>31</a:t>
            </a:fld>
            <a:endParaRPr lang="en-I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018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018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018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5018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0" grpId="0" build="p"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ChangeArrowheads="1"/>
          </p:cNvSpPr>
          <p:nvPr/>
        </p:nvSpPr>
        <p:spPr bwMode="auto">
          <a:xfrm>
            <a:off x="1905000" y="228600"/>
            <a:ext cx="8382000" cy="533400"/>
          </a:xfrm>
          <a:prstGeom prst="rect">
            <a:avLst/>
          </a:prstGeom>
          <a:noFill/>
          <a:ln w="9525">
            <a:noFill/>
            <a:miter lim="800000"/>
            <a:headEnd/>
            <a:tailEnd/>
          </a:ln>
          <a:effectLst/>
        </p:spPr>
        <p:txBody>
          <a:bodyPr anchorCtr="1"/>
          <a:lstStyle/>
          <a:p>
            <a:pPr algn="ctr"/>
            <a:r>
              <a:rPr lang="en-US" sz="2600" b="1">
                <a:solidFill>
                  <a:schemeClr val="tx2"/>
                </a:solidFill>
                <a:latin typeface="Comic Sans MS" pitchFamily="66" charset="0"/>
              </a:rPr>
              <a:t>The Fourier Transform Pulsed NMR Technique</a:t>
            </a:r>
            <a:endParaRPr lang="en-US" sz="1600" b="1">
              <a:solidFill>
                <a:schemeClr val="tx2"/>
              </a:solidFill>
              <a:latin typeface="Comic Sans MS" pitchFamily="66" charset="0"/>
            </a:endParaRPr>
          </a:p>
        </p:txBody>
      </p:sp>
      <p:grpSp>
        <p:nvGrpSpPr>
          <p:cNvPr id="2" name="Group 10"/>
          <p:cNvGrpSpPr>
            <a:grpSpLocks/>
          </p:cNvGrpSpPr>
          <p:nvPr/>
        </p:nvGrpSpPr>
        <p:grpSpPr bwMode="auto">
          <a:xfrm>
            <a:off x="3657600" y="1143000"/>
            <a:ext cx="4876800" cy="990600"/>
            <a:chOff x="1056" y="720"/>
            <a:chExt cx="3072" cy="624"/>
          </a:xfrm>
        </p:grpSpPr>
        <p:grpSp>
          <p:nvGrpSpPr>
            <p:cNvPr id="3" name="Group 9"/>
            <p:cNvGrpSpPr>
              <a:grpSpLocks/>
            </p:cNvGrpSpPr>
            <p:nvPr/>
          </p:nvGrpSpPr>
          <p:grpSpPr bwMode="auto">
            <a:xfrm>
              <a:off x="1056" y="720"/>
              <a:ext cx="1824" cy="624"/>
              <a:chOff x="1056" y="720"/>
              <a:chExt cx="1824" cy="624"/>
            </a:xfrm>
          </p:grpSpPr>
          <p:sp>
            <p:nvSpPr>
              <p:cNvPr id="62467" name="Line 3"/>
              <p:cNvSpPr>
                <a:spLocks noChangeShapeType="1"/>
              </p:cNvSpPr>
              <p:nvPr/>
            </p:nvSpPr>
            <p:spPr bwMode="auto">
              <a:xfrm>
                <a:off x="1056" y="1344"/>
                <a:ext cx="1344" cy="0"/>
              </a:xfrm>
              <a:prstGeom prst="line">
                <a:avLst/>
              </a:prstGeom>
              <a:noFill/>
              <a:ln w="25400">
                <a:solidFill>
                  <a:schemeClr val="tx1"/>
                </a:solidFill>
                <a:round/>
                <a:headEnd/>
                <a:tailEnd/>
              </a:ln>
              <a:effectLst/>
            </p:spPr>
            <p:txBody>
              <a:bodyPr/>
              <a:lstStyle/>
              <a:p>
                <a:endParaRPr lang="en-US"/>
              </a:p>
            </p:txBody>
          </p:sp>
          <p:sp>
            <p:nvSpPr>
              <p:cNvPr id="62468" name="Line 4"/>
              <p:cNvSpPr>
                <a:spLocks noChangeShapeType="1"/>
              </p:cNvSpPr>
              <p:nvPr/>
            </p:nvSpPr>
            <p:spPr bwMode="auto">
              <a:xfrm flipV="1">
                <a:off x="2400" y="720"/>
                <a:ext cx="0" cy="624"/>
              </a:xfrm>
              <a:prstGeom prst="line">
                <a:avLst/>
              </a:prstGeom>
              <a:noFill/>
              <a:ln w="25400">
                <a:solidFill>
                  <a:schemeClr val="tx1"/>
                </a:solidFill>
                <a:round/>
                <a:headEnd/>
                <a:tailEnd/>
              </a:ln>
              <a:effectLst/>
            </p:spPr>
            <p:txBody>
              <a:bodyPr/>
              <a:lstStyle/>
              <a:p>
                <a:endParaRPr lang="en-US"/>
              </a:p>
            </p:txBody>
          </p:sp>
          <p:sp>
            <p:nvSpPr>
              <p:cNvPr id="62469" name="Line 5"/>
              <p:cNvSpPr>
                <a:spLocks noChangeShapeType="1"/>
              </p:cNvSpPr>
              <p:nvPr/>
            </p:nvSpPr>
            <p:spPr bwMode="auto">
              <a:xfrm>
                <a:off x="2400" y="720"/>
                <a:ext cx="336" cy="0"/>
              </a:xfrm>
              <a:prstGeom prst="line">
                <a:avLst/>
              </a:prstGeom>
              <a:noFill/>
              <a:ln w="25400">
                <a:solidFill>
                  <a:schemeClr val="tx1"/>
                </a:solidFill>
                <a:round/>
                <a:headEnd/>
                <a:tailEnd/>
              </a:ln>
              <a:effectLst/>
            </p:spPr>
            <p:txBody>
              <a:bodyPr/>
              <a:lstStyle/>
              <a:p>
                <a:endParaRPr lang="en-US"/>
              </a:p>
            </p:txBody>
          </p:sp>
          <p:sp>
            <p:nvSpPr>
              <p:cNvPr id="62470" name="Line 6"/>
              <p:cNvSpPr>
                <a:spLocks noChangeShapeType="1"/>
              </p:cNvSpPr>
              <p:nvPr/>
            </p:nvSpPr>
            <p:spPr bwMode="auto">
              <a:xfrm>
                <a:off x="2736" y="720"/>
                <a:ext cx="0" cy="624"/>
              </a:xfrm>
              <a:prstGeom prst="line">
                <a:avLst/>
              </a:prstGeom>
              <a:noFill/>
              <a:ln w="25400">
                <a:solidFill>
                  <a:schemeClr val="tx1"/>
                </a:solidFill>
                <a:round/>
                <a:headEnd/>
                <a:tailEnd/>
              </a:ln>
              <a:effectLst/>
            </p:spPr>
            <p:txBody>
              <a:bodyPr/>
              <a:lstStyle/>
              <a:p>
                <a:endParaRPr lang="en-US"/>
              </a:p>
            </p:txBody>
          </p:sp>
          <p:sp>
            <p:nvSpPr>
              <p:cNvPr id="62471" name="Line 7"/>
              <p:cNvSpPr>
                <a:spLocks noChangeShapeType="1"/>
              </p:cNvSpPr>
              <p:nvPr/>
            </p:nvSpPr>
            <p:spPr bwMode="auto">
              <a:xfrm>
                <a:off x="2736" y="1344"/>
                <a:ext cx="144" cy="0"/>
              </a:xfrm>
              <a:prstGeom prst="line">
                <a:avLst/>
              </a:prstGeom>
              <a:noFill/>
              <a:ln w="25400">
                <a:solidFill>
                  <a:schemeClr val="tx1"/>
                </a:solidFill>
                <a:round/>
                <a:headEnd/>
                <a:tailEnd/>
              </a:ln>
              <a:effectLst/>
            </p:spPr>
            <p:txBody>
              <a:bodyPr/>
              <a:lstStyle/>
              <a:p>
                <a:endParaRPr lang="en-US"/>
              </a:p>
            </p:txBody>
          </p:sp>
        </p:grpSp>
        <p:sp>
          <p:nvSpPr>
            <p:cNvPr id="62472" name="Line 8"/>
            <p:cNvSpPr>
              <a:spLocks noChangeShapeType="1"/>
            </p:cNvSpPr>
            <p:nvPr/>
          </p:nvSpPr>
          <p:spPr bwMode="auto">
            <a:xfrm>
              <a:off x="2880" y="1344"/>
              <a:ext cx="1248" cy="0"/>
            </a:xfrm>
            <a:prstGeom prst="line">
              <a:avLst/>
            </a:prstGeom>
            <a:noFill/>
            <a:ln w="25400">
              <a:solidFill>
                <a:srgbClr val="FF0000"/>
              </a:solidFill>
              <a:round/>
              <a:headEnd/>
              <a:tailEnd/>
            </a:ln>
            <a:effectLst/>
          </p:spPr>
          <p:txBody>
            <a:bodyPr/>
            <a:lstStyle/>
            <a:p>
              <a:endParaRPr lang="en-US"/>
            </a:p>
          </p:txBody>
        </p:sp>
      </p:grpSp>
      <p:sp>
        <p:nvSpPr>
          <p:cNvPr id="62475" name="Line 11"/>
          <p:cNvSpPr>
            <a:spLocks noChangeShapeType="1"/>
          </p:cNvSpPr>
          <p:nvPr/>
        </p:nvSpPr>
        <p:spPr bwMode="auto">
          <a:xfrm>
            <a:off x="3657600" y="2286000"/>
            <a:ext cx="4876800" cy="0"/>
          </a:xfrm>
          <a:prstGeom prst="line">
            <a:avLst/>
          </a:prstGeom>
          <a:noFill/>
          <a:ln w="25400">
            <a:solidFill>
              <a:schemeClr val="tx1"/>
            </a:solidFill>
            <a:round/>
            <a:headEnd/>
            <a:tailEnd type="triangle" w="med" len="med"/>
          </a:ln>
          <a:effectLst/>
        </p:spPr>
        <p:txBody>
          <a:bodyPr/>
          <a:lstStyle/>
          <a:p>
            <a:endParaRPr lang="en-US"/>
          </a:p>
        </p:txBody>
      </p:sp>
      <p:sp>
        <p:nvSpPr>
          <p:cNvPr id="62477" name="Rectangle 13"/>
          <p:cNvSpPr>
            <a:spLocks noChangeArrowheads="1"/>
          </p:cNvSpPr>
          <p:nvPr/>
        </p:nvSpPr>
        <p:spPr bwMode="auto">
          <a:xfrm>
            <a:off x="5791200" y="2286000"/>
            <a:ext cx="552450" cy="304800"/>
          </a:xfrm>
          <a:prstGeom prst="rect">
            <a:avLst/>
          </a:prstGeom>
          <a:noFill/>
          <a:ln w="9525">
            <a:noFill/>
            <a:miter lim="800000"/>
            <a:headEnd/>
            <a:tailEnd/>
          </a:ln>
          <a:effectLst/>
        </p:spPr>
        <p:txBody>
          <a:bodyPr wrap="none">
            <a:spAutoFit/>
          </a:bodyPr>
          <a:lstStyle/>
          <a:p>
            <a:r>
              <a:rPr lang="en-US" sz="1400">
                <a:solidFill>
                  <a:schemeClr val="tx2"/>
                </a:solidFill>
                <a:latin typeface="Comic Sans MS" pitchFamily="66" charset="0"/>
              </a:rPr>
              <a:t>time</a:t>
            </a:r>
          </a:p>
        </p:txBody>
      </p:sp>
      <p:sp>
        <p:nvSpPr>
          <p:cNvPr id="62478" name="Rectangle 14"/>
          <p:cNvSpPr>
            <a:spLocks noChangeArrowheads="1"/>
          </p:cNvSpPr>
          <p:nvPr/>
        </p:nvSpPr>
        <p:spPr bwMode="auto">
          <a:xfrm>
            <a:off x="3657600" y="2667000"/>
            <a:ext cx="2133600" cy="990600"/>
          </a:xfrm>
          <a:prstGeom prst="rect">
            <a:avLst/>
          </a:prstGeom>
          <a:solidFill>
            <a:srgbClr val="CCFFFF"/>
          </a:solidFill>
          <a:ln w="9525">
            <a:solidFill>
              <a:srgbClr val="CCFFFF"/>
            </a:solidFill>
            <a:miter lim="800000"/>
            <a:headEnd/>
            <a:tailEnd/>
          </a:ln>
          <a:effectLst/>
        </p:spPr>
        <p:txBody>
          <a:bodyPr wrap="none" anchor="ctr"/>
          <a:lstStyle/>
          <a:p>
            <a:pPr algn="ctr"/>
            <a:r>
              <a:rPr lang="en-US" sz="1600">
                <a:solidFill>
                  <a:schemeClr val="tx2"/>
                </a:solidFill>
                <a:latin typeface="Comic Sans MS" pitchFamily="66" charset="0"/>
              </a:rPr>
              <a:t>Delay</a:t>
            </a:r>
          </a:p>
        </p:txBody>
      </p:sp>
      <p:sp>
        <p:nvSpPr>
          <p:cNvPr id="62479" name="Rectangle 15"/>
          <p:cNvSpPr>
            <a:spLocks noChangeArrowheads="1"/>
          </p:cNvSpPr>
          <p:nvPr/>
        </p:nvSpPr>
        <p:spPr bwMode="auto">
          <a:xfrm rot="10800000">
            <a:off x="5791200" y="2667000"/>
            <a:ext cx="533400" cy="990600"/>
          </a:xfrm>
          <a:prstGeom prst="rect">
            <a:avLst/>
          </a:prstGeom>
          <a:solidFill>
            <a:srgbClr val="3366FF"/>
          </a:solidFill>
          <a:ln w="9525">
            <a:solidFill>
              <a:srgbClr val="3366FF"/>
            </a:solidFill>
            <a:miter lim="800000"/>
            <a:headEnd/>
            <a:tailEnd/>
          </a:ln>
          <a:effectLst/>
        </p:spPr>
        <p:txBody>
          <a:bodyPr vert="eaVert" wrap="none" anchor="ctr"/>
          <a:lstStyle/>
          <a:p>
            <a:pPr algn="ctr"/>
            <a:r>
              <a:rPr lang="en-US">
                <a:latin typeface="Comic Sans MS" pitchFamily="66" charset="0"/>
              </a:rPr>
              <a:t>Pulse</a:t>
            </a:r>
          </a:p>
        </p:txBody>
      </p:sp>
      <p:sp>
        <p:nvSpPr>
          <p:cNvPr id="62482" name="Rectangle 18"/>
          <p:cNvSpPr>
            <a:spLocks noChangeArrowheads="1"/>
          </p:cNvSpPr>
          <p:nvPr/>
        </p:nvSpPr>
        <p:spPr bwMode="auto">
          <a:xfrm rot="10800000">
            <a:off x="6324600" y="2667000"/>
            <a:ext cx="228600" cy="990600"/>
          </a:xfrm>
          <a:prstGeom prst="rect">
            <a:avLst/>
          </a:prstGeom>
          <a:solidFill>
            <a:srgbClr val="CCFFFF"/>
          </a:solidFill>
          <a:ln w="9525">
            <a:solidFill>
              <a:srgbClr val="CCFFFF"/>
            </a:solidFill>
            <a:miter lim="800000"/>
            <a:headEnd/>
            <a:tailEnd/>
          </a:ln>
          <a:effectLst/>
        </p:spPr>
        <p:txBody>
          <a:bodyPr vert="eaVert" wrap="none" anchor="ctr"/>
          <a:lstStyle/>
          <a:p>
            <a:pPr algn="ctr"/>
            <a:r>
              <a:rPr lang="en-US" sz="1200">
                <a:solidFill>
                  <a:schemeClr val="tx2"/>
                </a:solidFill>
                <a:latin typeface="Comic Sans MS" pitchFamily="66" charset="0"/>
              </a:rPr>
              <a:t>Delay</a:t>
            </a:r>
          </a:p>
        </p:txBody>
      </p:sp>
      <p:sp>
        <p:nvSpPr>
          <p:cNvPr id="62483" name="Rectangle 19"/>
          <p:cNvSpPr>
            <a:spLocks noChangeArrowheads="1"/>
          </p:cNvSpPr>
          <p:nvPr/>
        </p:nvSpPr>
        <p:spPr bwMode="auto">
          <a:xfrm>
            <a:off x="6553200" y="2667000"/>
            <a:ext cx="1981200" cy="990600"/>
          </a:xfrm>
          <a:prstGeom prst="rect">
            <a:avLst/>
          </a:prstGeom>
          <a:solidFill>
            <a:srgbClr val="FF7575"/>
          </a:solidFill>
          <a:ln w="9525">
            <a:solidFill>
              <a:srgbClr val="FF7575"/>
            </a:solidFill>
            <a:miter lim="800000"/>
            <a:headEnd/>
            <a:tailEnd/>
          </a:ln>
          <a:effectLst/>
        </p:spPr>
        <p:txBody>
          <a:bodyPr wrap="none" anchor="ctr"/>
          <a:lstStyle/>
          <a:p>
            <a:pPr algn="ctr"/>
            <a:r>
              <a:rPr lang="en-US" sz="1600">
                <a:solidFill>
                  <a:schemeClr val="tx2"/>
                </a:solidFill>
                <a:latin typeface="Comic Sans MS" pitchFamily="66" charset="0"/>
              </a:rPr>
              <a:t>Acquisition</a:t>
            </a:r>
          </a:p>
        </p:txBody>
      </p:sp>
      <p:grpSp>
        <p:nvGrpSpPr>
          <p:cNvPr id="4" name="Group 28"/>
          <p:cNvGrpSpPr>
            <a:grpSpLocks/>
          </p:cNvGrpSpPr>
          <p:nvPr/>
        </p:nvGrpSpPr>
        <p:grpSpPr bwMode="auto">
          <a:xfrm>
            <a:off x="3733800" y="3733800"/>
            <a:ext cx="2057400" cy="990600"/>
            <a:chOff x="1392" y="2400"/>
            <a:chExt cx="1296" cy="624"/>
          </a:xfrm>
        </p:grpSpPr>
        <p:sp>
          <p:nvSpPr>
            <p:cNvPr id="62487" name="Line 23"/>
            <p:cNvSpPr>
              <a:spLocks noChangeShapeType="1"/>
            </p:cNvSpPr>
            <p:nvPr/>
          </p:nvSpPr>
          <p:spPr bwMode="auto">
            <a:xfrm>
              <a:off x="2688" y="2400"/>
              <a:ext cx="0" cy="384"/>
            </a:xfrm>
            <a:prstGeom prst="line">
              <a:avLst/>
            </a:prstGeom>
            <a:noFill/>
            <a:ln w="25400">
              <a:solidFill>
                <a:schemeClr val="tx1"/>
              </a:solidFill>
              <a:round/>
              <a:headEnd/>
              <a:tailEnd/>
            </a:ln>
            <a:effectLst/>
          </p:spPr>
          <p:txBody>
            <a:bodyPr/>
            <a:lstStyle/>
            <a:p>
              <a:endParaRPr lang="en-US"/>
            </a:p>
          </p:txBody>
        </p:sp>
        <p:sp>
          <p:nvSpPr>
            <p:cNvPr id="62489" name="Line 25"/>
            <p:cNvSpPr>
              <a:spLocks noChangeShapeType="1"/>
            </p:cNvSpPr>
            <p:nvPr/>
          </p:nvSpPr>
          <p:spPr bwMode="auto">
            <a:xfrm flipH="1">
              <a:off x="1392" y="2784"/>
              <a:ext cx="1296" cy="240"/>
            </a:xfrm>
            <a:prstGeom prst="line">
              <a:avLst/>
            </a:prstGeom>
            <a:noFill/>
            <a:ln w="25400">
              <a:solidFill>
                <a:schemeClr val="tx1"/>
              </a:solidFill>
              <a:round/>
              <a:headEnd/>
              <a:tailEnd/>
            </a:ln>
            <a:effectLst/>
          </p:spPr>
          <p:txBody>
            <a:bodyPr/>
            <a:lstStyle/>
            <a:p>
              <a:endParaRPr lang="en-US"/>
            </a:p>
          </p:txBody>
        </p:sp>
      </p:grpSp>
      <p:grpSp>
        <p:nvGrpSpPr>
          <p:cNvPr id="5" name="Group 27"/>
          <p:cNvGrpSpPr>
            <a:grpSpLocks/>
          </p:cNvGrpSpPr>
          <p:nvPr/>
        </p:nvGrpSpPr>
        <p:grpSpPr bwMode="auto">
          <a:xfrm>
            <a:off x="6324600" y="3733800"/>
            <a:ext cx="2057400" cy="1066800"/>
            <a:chOff x="3024" y="2400"/>
            <a:chExt cx="1296" cy="672"/>
          </a:xfrm>
        </p:grpSpPr>
        <p:sp>
          <p:nvSpPr>
            <p:cNvPr id="62488" name="Line 24"/>
            <p:cNvSpPr>
              <a:spLocks noChangeShapeType="1"/>
            </p:cNvSpPr>
            <p:nvPr/>
          </p:nvSpPr>
          <p:spPr bwMode="auto">
            <a:xfrm>
              <a:off x="3024" y="2400"/>
              <a:ext cx="0" cy="384"/>
            </a:xfrm>
            <a:prstGeom prst="line">
              <a:avLst/>
            </a:prstGeom>
            <a:noFill/>
            <a:ln w="25400">
              <a:solidFill>
                <a:schemeClr val="tx1"/>
              </a:solidFill>
              <a:round/>
              <a:headEnd/>
              <a:tailEnd/>
            </a:ln>
            <a:effectLst/>
          </p:spPr>
          <p:txBody>
            <a:bodyPr/>
            <a:lstStyle/>
            <a:p>
              <a:endParaRPr lang="en-US"/>
            </a:p>
          </p:txBody>
        </p:sp>
        <p:sp>
          <p:nvSpPr>
            <p:cNvPr id="62490" name="Line 26"/>
            <p:cNvSpPr>
              <a:spLocks noChangeShapeType="1"/>
            </p:cNvSpPr>
            <p:nvPr/>
          </p:nvSpPr>
          <p:spPr bwMode="auto">
            <a:xfrm flipH="1" flipV="1">
              <a:off x="3024" y="2784"/>
              <a:ext cx="1296" cy="288"/>
            </a:xfrm>
            <a:prstGeom prst="line">
              <a:avLst/>
            </a:prstGeom>
            <a:noFill/>
            <a:ln w="25400">
              <a:solidFill>
                <a:schemeClr val="tx1"/>
              </a:solidFill>
              <a:round/>
              <a:headEnd/>
              <a:tailEnd/>
            </a:ln>
            <a:effectLst/>
          </p:spPr>
          <p:txBody>
            <a:bodyPr/>
            <a:lstStyle/>
            <a:p>
              <a:endParaRPr lang="en-US"/>
            </a:p>
          </p:txBody>
        </p:sp>
      </p:grpSp>
      <p:grpSp>
        <p:nvGrpSpPr>
          <p:cNvPr id="6" name="Group 31"/>
          <p:cNvGrpSpPr>
            <a:grpSpLocks/>
          </p:cNvGrpSpPr>
          <p:nvPr/>
        </p:nvGrpSpPr>
        <p:grpSpPr bwMode="auto">
          <a:xfrm>
            <a:off x="3733800" y="4876800"/>
            <a:ext cx="4800600" cy="1219200"/>
            <a:chOff x="1392" y="3120"/>
            <a:chExt cx="3024" cy="768"/>
          </a:xfrm>
        </p:grpSpPr>
        <p:sp>
          <p:nvSpPr>
            <p:cNvPr id="62493" name="Line 29"/>
            <p:cNvSpPr>
              <a:spLocks noChangeShapeType="1"/>
            </p:cNvSpPr>
            <p:nvPr/>
          </p:nvSpPr>
          <p:spPr bwMode="auto">
            <a:xfrm>
              <a:off x="1392" y="3120"/>
              <a:ext cx="0" cy="768"/>
            </a:xfrm>
            <a:prstGeom prst="line">
              <a:avLst/>
            </a:prstGeom>
            <a:noFill/>
            <a:ln w="25400">
              <a:solidFill>
                <a:schemeClr val="tx1"/>
              </a:solidFill>
              <a:round/>
              <a:headEnd/>
              <a:tailEnd/>
            </a:ln>
            <a:effectLst/>
          </p:spPr>
          <p:txBody>
            <a:bodyPr/>
            <a:lstStyle/>
            <a:p>
              <a:endParaRPr lang="en-US"/>
            </a:p>
          </p:txBody>
        </p:sp>
        <p:sp>
          <p:nvSpPr>
            <p:cNvPr id="62494" name="Line 30"/>
            <p:cNvSpPr>
              <a:spLocks noChangeShapeType="1"/>
            </p:cNvSpPr>
            <p:nvPr/>
          </p:nvSpPr>
          <p:spPr bwMode="auto">
            <a:xfrm>
              <a:off x="1392" y="3888"/>
              <a:ext cx="3024" cy="0"/>
            </a:xfrm>
            <a:prstGeom prst="line">
              <a:avLst/>
            </a:prstGeom>
            <a:noFill/>
            <a:ln w="25400">
              <a:solidFill>
                <a:schemeClr val="tx1"/>
              </a:solidFill>
              <a:round/>
              <a:headEnd/>
              <a:tailEnd/>
            </a:ln>
            <a:effectLst/>
          </p:spPr>
          <p:txBody>
            <a:bodyPr/>
            <a:lstStyle/>
            <a:p>
              <a:endParaRPr lang="en-US"/>
            </a:p>
          </p:txBody>
        </p:sp>
      </p:grpSp>
      <p:grpSp>
        <p:nvGrpSpPr>
          <p:cNvPr id="7" name="Group 50"/>
          <p:cNvGrpSpPr>
            <a:grpSpLocks/>
          </p:cNvGrpSpPr>
          <p:nvPr/>
        </p:nvGrpSpPr>
        <p:grpSpPr bwMode="auto">
          <a:xfrm>
            <a:off x="3810000" y="4800601"/>
            <a:ext cx="4648200" cy="1222375"/>
            <a:chOff x="1440" y="3072"/>
            <a:chExt cx="4032" cy="770"/>
          </a:xfrm>
        </p:grpSpPr>
        <p:sp>
          <p:nvSpPr>
            <p:cNvPr id="62499" name="Freeform 35"/>
            <p:cNvSpPr>
              <a:spLocks/>
            </p:cNvSpPr>
            <p:nvPr/>
          </p:nvSpPr>
          <p:spPr bwMode="auto">
            <a:xfrm>
              <a:off x="1440" y="3072"/>
              <a:ext cx="288" cy="384"/>
            </a:xfrm>
            <a:custGeom>
              <a:avLst/>
              <a:gdLst/>
              <a:ahLst/>
              <a:cxnLst>
                <a:cxn ang="0">
                  <a:pos x="0" y="384"/>
                </a:cxn>
                <a:cxn ang="0">
                  <a:pos x="144" y="0"/>
                </a:cxn>
                <a:cxn ang="0">
                  <a:pos x="288" y="384"/>
                </a:cxn>
              </a:cxnLst>
              <a:rect l="0" t="0" r="r" b="b"/>
              <a:pathLst>
                <a:path w="288" h="384">
                  <a:moveTo>
                    <a:pt x="0" y="384"/>
                  </a:moveTo>
                  <a:cubicBezTo>
                    <a:pt x="48" y="192"/>
                    <a:pt x="96" y="0"/>
                    <a:pt x="144" y="0"/>
                  </a:cubicBezTo>
                  <a:cubicBezTo>
                    <a:pt x="192" y="0"/>
                    <a:pt x="264" y="320"/>
                    <a:pt x="288" y="384"/>
                  </a:cubicBezTo>
                </a:path>
              </a:pathLst>
            </a:custGeom>
            <a:noFill/>
            <a:ln w="25400">
              <a:solidFill>
                <a:schemeClr val="tx1"/>
              </a:solidFill>
              <a:round/>
              <a:headEnd/>
              <a:tailEnd/>
            </a:ln>
            <a:effectLst/>
          </p:spPr>
          <p:txBody>
            <a:bodyPr/>
            <a:lstStyle/>
            <a:p>
              <a:endParaRPr lang="en-US"/>
            </a:p>
          </p:txBody>
        </p:sp>
        <p:sp>
          <p:nvSpPr>
            <p:cNvPr id="62500" name="Freeform 36"/>
            <p:cNvSpPr>
              <a:spLocks/>
            </p:cNvSpPr>
            <p:nvPr/>
          </p:nvSpPr>
          <p:spPr bwMode="auto">
            <a:xfrm flipV="1">
              <a:off x="1728" y="3456"/>
              <a:ext cx="288" cy="386"/>
            </a:xfrm>
            <a:custGeom>
              <a:avLst/>
              <a:gdLst/>
              <a:ahLst/>
              <a:cxnLst>
                <a:cxn ang="0">
                  <a:pos x="0" y="384"/>
                </a:cxn>
                <a:cxn ang="0">
                  <a:pos x="144" y="0"/>
                </a:cxn>
                <a:cxn ang="0">
                  <a:pos x="288" y="384"/>
                </a:cxn>
              </a:cxnLst>
              <a:rect l="0" t="0" r="r" b="b"/>
              <a:pathLst>
                <a:path w="288" h="384">
                  <a:moveTo>
                    <a:pt x="0" y="384"/>
                  </a:moveTo>
                  <a:cubicBezTo>
                    <a:pt x="48" y="192"/>
                    <a:pt x="96" y="0"/>
                    <a:pt x="144" y="0"/>
                  </a:cubicBezTo>
                  <a:cubicBezTo>
                    <a:pt x="192" y="0"/>
                    <a:pt x="264" y="320"/>
                    <a:pt x="288" y="384"/>
                  </a:cubicBezTo>
                </a:path>
              </a:pathLst>
            </a:custGeom>
            <a:noFill/>
            <a:ln w="25400">
              <a:solidFill>
                <a:schemeClr val="tx1"/>
              </a:solidFill>
              <a:round/>
              <a:headEnd/>
              <a:tailEnd/>
            </a:ln>
            <a:effectLst/>
          </p:spPr>
          <p:txBody>
            <a:bodyPr/>
            <a:lstStyle/>
            <a:p>
              <a:endParaRPr lang="en-US"/>
            </a:p>
          </p:txBody>
        </p:sp>
        <p:sp>
          <p:nvSpPr>
            <p:cNvPr id="62501" name="Freeform 37"/>
            <p:cNvSpPr>
              <a:spLocks/>
            </p:cNvSpPr>
            <p:nvPr/>
          </p:nvSpPr>
          <p:spPr bwMode="auto">
            <a:xfrm>
              <a:off x="2016" y="3072"/>
              <a:ext cx="288" cy="384"/>
            </a:xfrm>
            <a:custGeom>
              <a:avLst/>
              <a:gdLst/>
              <a:ahLst/>
              <a:cxnLst>
                <a:cxn ang="0">
                  <a:pos x="0" y="384"/>
                </a:cxn>
                <a:cxn ang="0">
                  <a:pos x="144" y="0"/>
                </a:cxn>
                <a:cxn ang="0">
                  <a:pos x="288" y="384"/>
                </a:cxn>
              </a:cxnLst>
              <a:rect l="0" t="0" r="r" b="b"/>
              <a:pathLst>
                <a:path w="288" h="384">
                  <a:moveTo>
                    <a:pt x="0" y="384"/>
                  </a:moveTo>
                  <a:cubicBezTo>
                    <a:pt x="48" y="192"/>
                    <a:pt x="96" y="0"/>
                    <a:pt x="144" y="0"/>
                  </a:cubicBezTo>
                  <a:cubicBezTo>
                    <a:pt x="192" y="0"/>
                    <a:pt x="264" y="320"/>
                    <a:pt x="288" y="384"/>
                  </a:cubicBezTo>
                </a:path>
              </a:pathLst>
            </a:custGeom>
            <a:noFill/>
            <a:ln w="25400">
              <a:solidFill>
                <a:schemeClr val="tx1"/>
              </a:solidFill>
              <a:round/>
              <a:headEnd/>
              <a:tailEnd/>
            </a:ln>
            <a:effectLst/>
          </p:spPr>
          <p:txBody>
            <a:bodyPr/>
            <a:lstStyle/>
            <a:p>
              <a:endParaRPr lang="en-US"/>
            </a:p>
          </p:txBody>
        </p:sp>
        <p:sp>
          <p:nvSpPr>
            <p:cNvPr id="62502" name="Freeform 38"/>
            <p:cNvSpPr>
              <a:spLocks/>
            </p:cNvSpPr>
            <p:nvPr/>
          </p:nvSpPr>
          <p:spPr bwMode="auto">
            <a:xfrm flipV="1">
              <a:off x="2304" y="3456"/>
              <a:ext cx="288" cy="386"/>
            </a:xfrm>
            <a:custGeom>
              <a:avLst/>
              <a:gdLst/>
              <a:ahLst/>
              <a:cxnLst>
                <a:cxn ang="0">
                  <a:pos x="0" y="384"/>
                </a:cxn>
                <a:cxn ang="0">
                  <a:pos x="144" y="0"/>
                </a:cxn>
                <a:cxn ang="0">
                  <a:pos x="288" y="384"/>
                </a:cxn>
              </a:cxnLst>
              <a:rect l="0" t="0" r="r" b="b"/>
              <a:pathLst>
                <a:path w="288" h="384">
                  <a:moveTo>
                    <a:pt x="0" y="384"/>
                  </a:moveTo>
                  <a:cubicBezTo>
                    <a:pt x="48" y="192"/>
                    <a:pt x="96" y="0"/>
                    <a:pt x="144" y="0"/>
                  </a:cubicBezTo>
                  <a:cubicBezTo>
                    <a:pt x="192" y="0"/>
                    <a:pt x="264" y="320"/>
                    <a:pt x="288" y="384"/>
                  </a:cubicBezTo>
                </a:path>
              </a:pathLst>
            </a:custGeom>
            <a:noFill/>
            <a:ln w="25400">
              <a:solidFill>
                <a:schemeClr val="tx1"/>
              </a:solidFill>
              <a:round/>
              <a:headEnd/>
              <a:tailEnd/>
            </a:ln>
            <a:effectLst/>
          </p:spPr>
          <p:txBody>
            <a:bodyPr/>
            <a:lstStyle/>
            <a:p>
              <a:endParaRPr lang="en-US"/>
            </a:p>
          </p:txBody>
        </p:sp>
        <p:sp>
          <p:nvSpPr>
            <p:cNvPr id="62503" name="Freeform 39"/>
            <p:cNvSpPr>
              <a:spLocks/>
            </p:cNvSpPr>
            <p:nvPr/>
          </p:nvSpPr>
          <p:spPr bwMode="auto">
            <a:xfrm>
              <a:off x="2592" y="3072"/>
              <a:ext cx="288" cy="384"/>
            </a:xfrm>
            <a:custGeom>
              <a:avLst/>
              <a:gdLst/>
              <a:ahLst/>
              <a:cxnLst>
                <a:cxn ang="0">
                  <a:pos x="0" y="384"/>
                </a:cxn>
                <a:cxn ang="0">
                  <a:pos x="144" y="0"/>
                </a:cxn>
                <a:cxn ang="0">
                  <a:pos x="288" y="384"/>
                </a:cxn>
              </a:cxnLst>
              <a:rect l="0" t="0" r="r" b="b"/>
              <a:pathLst>
                <a:path w="288" h="384">
                  <a:moveTo>
                    <a:pt x="0" y="384"/>
                  </a:moveTo>
                  <a:cubicBezTo>
                    <a:pt x="48" y="192"/>
                    <a:pt x="96" y="0"/>
                    <a:pt x="144" y="0"/>
                  </a:cubicBezTo>
                  <a:cubicBezTo>
                    <a:pt x="192" y="0"/>
                    <a:pt x="264" y="320"/>
                    <a:pt x="288" y="384"/>
                  </a:cubicBezTo>
                </a:path>
              </a:pathLst>
            </a:custGeom>
            <a:noFill/>
            <a:ln w="25400">
              <a:solidFill>
                <a:schemeClr val="tx1"/>
              </a:solidFill>
              <a:round/>
              <a:headEnd/>
              <a:tailEnd/>
            </a:ln>
            <a:effectLst/>
          </p:spPr>
          <p:txBody>
            <a:bodyPr/>
            <a:lstStyle/>
            <a:p>
              <a:endParaRPr lang="en-US"/>
            </a:p>
          </p:txBody>
        </p:sp>
        <p:sp>
          <p:nvSpPr>
            <p:cNvPr id="62504" name="Freeform 40"/>
            <p:cNvSpPr>
              <a:spLocks/>
            </p:cNvSpPr>
            <p:nvPr/>
          </p:nvSpPr>
          <p:spPr bwMode="auto">
            <a:xfrm flipV="1">
              <a:off x="2880" y="3456"/>
              <a:ext cx="288" cy="386"/>
            </a:xfrm>
            <a:custGeom>
              <a:avLst/>
              <a:gdLst/>
              <a:ahLst/>
              <a:cxnLst>
                <a:cxn ang="0">
                  <a:pos x="0" y="384"/>
                </a:cxn>
                <a:cxn ang="0">
                  <a:pos x="144" y="0"/>
                </a:cxn>
                <a:cxn ang="0">
                  <a:pos x="288" y="384"/>
                </a:cxn>
              </a:cxnLst>
              <a:rect l="0" t="0" r="r" b="b"/>
              <a:pathLst>
                <a:path w="288" h="384">
                  <a:moveTo>
                    <a:pt x="0" y="384"/>
                  </a:moveTo>
                  <a:cubicBezTo>
                    <a:pt x="48" y="192"/>
                    <a:pt x="96" y="0"/>
                    <a:pt x="144" y="0"/>
                  </a:cubicBezTo>
                  <a:cubicBezTo>
                    <a:pt x="192" y="0"/>
                    <a:pt x="264" y="320"/>
                    <a:pt x="288" y="384"/>
                  </a:cubicBezTo>
                </a:path>
              </a:pathLst>
            </a:custGeom>
            <a:noFill/>
            <a:ln w="25400">
              <a:solidFill>
                <a:schemeClr val="tx1"/>
              </a:solidFill>
              <a:round/>
              <a:headEnd/>
              <a:tailEnd/>
            </a:ln>
            <a:effectLst/>
          </p:spPr>
          <p:txBody>
            <a:bodyPr/>
            <a:lstStyle/>
            <a:p>
              <a:endParaRPr lang="en-US"/>
            </a:p>
          </p:txBody>
        </p:sp>
        <p:sp>
          <p:nvSpPr>
            <p:cNvPr id="62505" name="Freeform 41"/>
            <p:cNvSpPr>
              <a:spLocks/>
            </p:cNvSpPr>
            <p:nvPr/>
          </p:nvSpPr>
          <p:spPr bwMode="auto">
            <a:xfrm>
              <a:off x="3168" y="3072"/>
              <a:ext cx="288" cy="384"/>
            </a:xfrm>
            <a:custGeom>
              <a:avLst/>
              <a:gdLst/>
              <a:ahLst/>
              <a:cxnLst>
                <a:cxn ang="0">
                  <a:pos x="0" y="384"/>
                </a:cxn>
                <a:cxn ang="0">
                  <a:pos x="144" y="0"/>
                </a:cxn>
                <a:cxn ang="0">
                  <a:pos x="288" y="384"/>
                </a:cxn>
              </a:cxnLst>
              <a:rect l="0" t="0" r="r" b="b"/>
              <a:pathLst>
                <a:path w="288" h="384">
                  <a:moveTo>
                    <a:pt x="0" y="384"/>
                  </a:moveTo>
                  <a:cubicBezTo>
                    <a:pt x="48" y="192"/>
                    <a:pt x="96" y="0"/>
                    <a:pt x="144" y="0"/>
                  </a:cubicBezTo>
                  <a:cubicBezTo>
                    <a:pt x="192" y="0"/>
                    <a:pt x="264" y="320"/>
                    <a:pt x="288" y="384"/>
                  </a:cubicBezTo>
                </a:path>
              </a:pathLst>
            </a:custGeom>
            <a:noFill/>
            <a:ln w="25400">
              <a:solidFill>
                <a:schemeClr val="tx1"/>
              </a:solidFill>
              <a:round/>
              <a:headEnd/>
              <a:tailEnd/>
            </a:ln>
            <a:effectLst/>
          </p:spPr>
          <p:txBody>
            <a:bodyPr/>
            <a:lstStyle/>
            <a:p>
              <a:endParaRPr lang="en-US"/>
            </a:p>
          </p:txBody>
        </p:sp>
        <p:sp>
          <p:nvSpPr>
            <p:cNvPr id="62506" name="Freeform 42"/>
            <p:cNvSpPr>
              <a:spLocks/>
            </p:cNvSpPr>
            <p:nvPr/>
          </p:nvSpPr>
          <p:spPr bwMode="auto">
            <a:xfrm flipV="1">
              <a:off x="3456" y="3456"/>
              <a:ext cx="288" cy="386"/>
            </a:xfrm>
            <a:custGeom>
              <a:avLst/>
              <a:gdLst/>
              <a:ahLst/>
              <a:cxnLst>
                <a:cxn ang="0">
                  <a:pos x="0" y="384"/>
                </a:cxn>
                <a:cxn ang="0">
                  <a:pos x="144" y="0"/>
                </a:cxn>
                <a:cxn ang="0">
                  <a:pos x="288" y="384"/>
                </a:cxn>
              </a:cxnLst>
              <a:rect l="0" t="0" r="r" b="b"/>
              <a:pathLst>
                <a:path w="288" h="384">
                  <a:moveTo>
                    <a:pt x="0" y="384"/>
                  </a:moveTo>
                  <a:cubicBezTo>
                    <a:pt x="48" y="192"/>
                    <a:pt x="96" y="0"/>
                    <a:pt x="144" y="0"/>
                  </a:cubicBezTo>
                  <a:cubicBezTo>
                    <a:pt x="192" y="0"/>
                    <a:pt x="264" y="320"/>
                    <a:pt x="288" y="384"/>
                  </a:cubicBezTo>
                </a:path>
              </a:pathLst>
            </a:custGeom>
            <a:noFill/>
            <a:ln w="25400">
              <a:solidFill>
                <a:schemeClr val="tx1"/>
              </a:solidFill>
              <a:round/>
              <a:headEnd/>
              <a:tailEnd/>
            </a:ln>
            <a:effectLst/>
          </p:spPr>
          <p:txBody>
            <a:bodyPr/>
            <a:lstStyle/>
            <a:p>
              <a:endParaRPr lang="en-US"/>
            </a:p>
          </p:txBody>
        </p:sp>
        <p:sp>
          <p:nvSpPr>
            <p:cNvPr id="62507" name="Freeform 43"/>
            <p:cNvSpPr>
              <a:spLocks/>
            </p:cNvSpPr>
            <p:nvPr/>
          </p:nvSpPr>
          <p:spPr bwMode="auto">
            <a:xfrm>
              <a:off x="3744" y="3072"/>
              <a:ext cx="288" cy="384"/>
            </a:xfrm>
            <a:custGeom>
              <a:avLst/>
              <a:gdLst/>
              <a:ahLst/>
              <a:cxnLst>
                <a:cxn ang="0">
                  <a:pos x="0" y="384"/>
                </a:cxn>
                <a:cxn ang="0">
                  <a:pos x="144" y="0"/>
                </a:cxn>
                <a:cxn ang="0">
                  <a:pos x="288" y="384"/>
                </a:cxn>
              </a:cxnLst>
              <a:rect l="0" t="0" r="r" b="b"/>
              <a:pathLst>
                <a:path w="288" h="384">
                  <a:moveTo>
                    <a:pt x="0" y="384"/>
                  </a:moveTo>
                  <a:cubicBezTo>
                    <a:pt x="48" y="192"/>
                    <a:pt x="96" y="0"/>
                    <a:pt x="144" y="0"/>
                  </a:cubicBezTo>
                  <a:cubicBezTo>
                    <a:pt x="192" y="0"/>
                    <a:pt x="264" y="320"/>
                    <a:pt x="288" y="384"/>
                  </a:cubicBezTo>
                </a:path>
              </a:pathLst>
            </a:custGeom>
            <a:noFill/>
            <a:ln w="25400">
              <a:solidFill>
                <a:schemeClr val="tx1"/>
              </a:solidFill>
              <a:round/>
              <a:headEnd/>
              <a:tailEnd/>
            </a:ln>
            <a:effectLst/>
          </p:spPr>
          <p:txBody>
            <a:bodyPr/>
            <a:lstStyle/>
            <a:p>
              <a:endParaRPr lang="en-US"/>
            </a:p>
          </p:txBody>
        </p:sp>
        <p:sp>
          <p:nvSpPr>
            <p:cNvPr id="62508" name="Freeform 44"/>
            <p:cNvSpPr>
              <a:spLocks/>
            </p:cNvSpPr>
            <p:nvPr/>
          </p:nvSpPr>
          <p:spPr bwMode="auto">
            <a:xfrm flipV="1">
              <a:off x="4032" y="3456"/>
              <a:ext cx="288" cy="386"/>
            </a:xfrm>
            <a:custGeom>
              <a:avLst/>
              <a:gdLst/>
              <a:ahLst/>
              <a:cxnLst>
                <a:cxn ang="0">
                  <a:pos x="0" y="384"/>
                </a:cxn>
                <a:cxn ang="0">
                  <a:pos x="144" y="0"/>
                </a:cxn>
                <a:cxn ang="0">
                  <a:pos x="288" y="384"/>
                </a:cxn>
              </a:cxnLst>
              <a:rect l="0" t="0" r="r" b="b"/>
              <a:pathLst>
                <a:path w="288" h="384">
                  <a:moveTo>
                    <a:pt x="0" y="384"/>
                  </a:moveTo>
                  <a:cubicBezTo>
                    <a:pt x="48" y="192"/>
                    <a:pt x="96" y="0"/>
                    <a:pt x="144" y="0"/>
                  </a:cubicBezTo>
                  <a:cubicBezTo>
                    <a:pt x="192" y="0"/>
                    <a:pt x="264" y="320"/>
                    <a:pt x="288" y="384"/>
                  </a:cubicBezTo>
                </a:path>
              </a:pathLst>
            </a:custGeom>
            <a:noFill/>
            <a:ln w="25400">
              <a:solidFill>
                <a:schemeClr val="tx1"/>
              </a:solidFill>
              <a:round/>
              <a:headEnd/>
              <a:tailEnd/>
            </a:ln>
            <a:effectLst/>
          </p:spPr>
          <p:txBody>
            <a:bodyPr/>
            <a:lstStyle/>
            <a:p>
              <a:endParaRPr lang="en-US"/>
            </a:p>
          </p:txBody>
        </p:sp>
        <p:sp>
          <p:nvSpPr>
            <p:cNvPr id="62509" name="Freeform 45"/>
            <p:cNvSpPr>
              <a:spLocks/>
            </p:cNvSpPr>
            <p:nvPr/>
          </p:nvSpPr>
          <p:spPr bwMode="auto">
            <a:xfrm>
              <a:off x="4320" y="3072"/>
              <a:ext cx="288" cy="384"/>
            </a:xfrm>
            <a:custGeom>
              <a:avLst/>
              <a:gdLst/>
              <a:ahLst/>
              <a:cxnLst>
                <a:cxn ang="0">
                  <a:pos x="0" y="384"/>
                </a:cxn>
                <a:cxn ang="0">
                  <a:pos x="144" y="0"/>
                </a:cxn>
                <a:cxn ang="0">
                  <a:pos x="288" y="384"/>
                </a:cxn>
              </a:cxnLst>
              <a:rect l="0" t="0" r="r" b="b"/>
              <a:pathLst>
                <a:path w="288" h="384">
                  <a:moveTo>
                    <a:pt x="0" y="384"/>
                  </a:moveTo>
                  <a:cubicBezTo>
                    <a:pt x="48" y="192"/>
                    <a:pt x="96" y="0"/>
                    <a:pt x="144" y="0"/>
                  </a:cubicBezTo>
                  <a:cubicBezTo>
                    <a:pt x="192" y="0"/>
                    <a:pt x="264" y="320"/>
                    <a:pt x="288" y="384"/>
                  </a:cubicBezTo>
                </a:path>
              </a:pathLst>
            </a:custGeom>
            <a:noFill/>
            <a:ln w="25400">
              <a:solidFill>
                <a:schemeClr val="tx1"/>
              </a:solidFill>
              <a:round/>
              <a:headEnd/>
              <a:tailEnd/>
            </a:ln>
            <a:effectLst/>
          </p:spPr>
          <p:txBody>
            <a:bodyPr/>
            <a:lstStyle/>
            <a:p>
              <a:endParaRPr lang="en-US"/>
            </a:p>
          </p:txBody>
        </p:sp>
        <p:sp>
          <p:nvSpPr>
            <p:cNvPr id="62510" name="Freeform 46"/>
            <p:cNvSpPr>
              <a:spLocks/>
            </p:cNvSpPr>
            <p:nvPr/>
          </p:nvSpPr>
          <p:spPr bwMode="auto">
            <a:xfrm flipV="1">
              <a:off x="4608" y="3456"/>
              <a:ext cx="288" cy="386"/>
            </a:xfrm>
            <a:custGeom>
              <a:avLst/>
              <a:gdLst/>
              <a:ahLst/>
              <a:cxnLst>
                <a:cxn ang="0">
                  <a:pos x="0" y="384"/>
                </a:cxn>
                <a:cxn ang="0">
                  <a:pos x="144" y="0"/>
                </a:cxn>
                <a:cxn ang="0">
                  <a:pos x="288" y="384"/>
                </a:cxn>
              </a:cxnLst>
              <a:rect l="0" t="0" r="r" b="b"/>
              <a:pathLst>
                <a:path w="288" h="384">
                  <a:moveTo>
                    <a:pt x="0" y="384"/>
                  </a:moveTo>
                  <a:cubicBezTo>
                    <a:pt x="48" y="192"/>
                    <a:pt x="96" y="0"/>
                    <a:pt x="144" y="0"/>
                  </a:cubicBezTo>
                  <a:cubicBezTo>
                    <a:pt x="192" y="0"/>
                    <a:pt x="264" y="320"/>
                    <a:pt x="288" y="384"/>
                  </a:cubicBezTo>
                </a:path>
              </a:pathLst>
            </a:custGeom>
            <a:noFill/>
            <a:ln w="25400">
              <a:solidFill>
                <a:schemeClr val="tx1"/>
              </a:solidFill>
              <a:round/>
              <a:headEnd/>
              <a:tailEnd/>
            </a:ln>
            <a:effectLst/>
          </p:spPr>
          <p:txBody>
            <a:bodyPr/>
            <a:lstStyle/>
            <a:p>
              <a:endParaRPr lang="en-US"/>
            </a:p>
          </p:txBody>
        </p:sp>
        <p:sp>
          <p:nvSpPr>
            <p:cNvPr id="62511" name="Freeform 47"/>
            <p:cNvSpPr>
              <a:spLocks/>
            </p:cNvSpPr>
            <p:nvPr/>
          </p:nvSpPr>
          <p:spPr bwMode="auto">
            <a:xfrm>
              <a:off x="4896" y="3072"/>
              <a:ext cx="288" cy="384"/>
            </a:xfrm>
            <a:custGeom>
              <a:avLst/>
              <a:gdLst/>
              <a:ahLst/>
              <a:cxnLst>
                <a:cxn ang="0">
                  <a:pos x="0" y="384"/>
                </a:cxn>
                <a:cxn ang="0">
                  <a:pos x="144" y="0"/>
                </a:cxn>
                <a:cxn ang="0">
                  <a:pos x="288" y="384"/>
                </a:cxn>
              </a:cxnLst>
              <a:rect l="0" t="0" r="r" b="b"/>
              <a:pathLst>
                <a:path w="288" h="384">
                  <a:moveTo>
                    <a:pt x="0" y="384"/>
                  </a:moveTo>
                  <a:cubicBezTo>
                    <a:pt x="48" y="192"/>
                    <a:pt x="96" y="0"/>
                    <a:pt x="144" y="0"/>
                  </a:cubicBezTo>
                  <a:cubicBezTo>
                    <a:pt x="192" y="0"/>
                    <a:pt x="264" y="320"/>
                    <a:pt x="288" y="384"/>
                  </a:cubicBezTo>
                </a:path>
              </a:pathLst>
            </a:custGeom>
            <a:noFill/>
            <a:ln w="25400">
              <a:solidFill>
                <a:schemeClr val="tx1"/>
              </a:solidFill>
              <a:round/>
              <a:headEnd/>
              <a:tailEnd/>
            </a:ln>
            <a:effectLst/>
          </p:spPr>
          <p:txBody>
            <a:bodyPr/>
            <a:lstStyle/>
            <a:p>
              <a:endParaRPr lang="en-US"/>
            </a:p>
          </p:txBody>
        </p:sp>
        <p:sp>
          <p:nvSpPr>
            <p:cNvPr id="62512" name="Freeform 48"/>
            <p:cNvSpPr>
              <a:spLocks/>
            </p:cNvSpPr>
            <p:nvPr/>
          </p:nvSpPr>
          <p:spPr bwMode="auto">
            <a:xfrm flipV="1">
              <a:off x="5184" y="3456"/>
              <a:ext cx="288" cy="386"/>
            </a:xfrm>
            <a:custGeom>
              <a:avLst/>
              <a:gdLst/>
              <a:ahLst/>
              <a:cxnLst>
                <a:cxn ang="0">
                  <a:pos x="0" y="384"/>
                </a:cxn>
                <a:cxn ang="0">
                  <a:pos x="144" y="0"/>
                </a:cxn>
                <a:cxn ang="0">
                  <a:pos x="288" y="384"/>
                </a:cxn>
              </a:cxnLst>
              <a:rect l="0" t="0" r="r" b="b"/>
              <a:pathLst>
                <a:path w="288" h="384">
                  <a:moveTo>
                    <a:pt x="0" y="384"/>
                  </a:moveTo>
                  <a:cubicBezTo>
                    <a:pt x="48" y="192"/>
                    <a:pt x="96" y="0"/>
                    <a:pt x="144" y="0"/>
                  </a:cubicBezTo>
                  <a:cubicBezTo>
                    <a:pt x="192" y="0"/>
                    <a:pt x="264" y="320"/>
                    <a:pt x="288" y="384"/>
                  </a:cubicBezTo>
                </a:path>
              </a:pathLst>
            </a:custGeom>
            <a:noFill/>
            <a:ln w="25400">
              <a:solidFill>
                <a:schemeClr val="tx1"/>
              </a:solidFill>
              <a:round/>
              <a:headEnd/>
              <a:tailEnd/>
            </a:ln>
            <a:effectLst/>
          </p:spPr>
          <p:txBody>
            <a:bodyPr/>
            <a:lstStyle/>
            <a:p>
              <a:endParaRPr lang="en-US"/>
            </a:p>
          </p:txBody>
        </p:sp>
      </p:grpSp>
      <p:sp>
        <p:nvSpPr>
          <p:cNvPr id="62515" name="Rectangle 51"/>
          <p:cNvSpPr>
            <a:spLocks noChangeArrowheads="1"/>
          </p:cNvSpPr>
          <p:nvPr/>
        </p:nvSpPr>
        <p:spPr bwMode="auto">
          <a:xfrm>
            <a:off x="5791200" y="6096000"/>
            <a:ext cx="552450" cy="304800"/>
          </a:xfrm>
          <a:prstGeom prst="rect">
            <a:avLst/>
          </a:prstGeom>
          <a:noFill/>
          <a:ln w="9525">
            <a:noFill/>
            <a:miter lim="800000"/>
            <a:headEnd/>
            <a:tailEnd/>
          </a:ln>
          <a:effectLst/>
        </p:spPr>
        <p:txBody>
          <a:bodyPr wrap="none">
            <a:spAutoFit/>
          </a:bodyPr>
          <a:lstStyle/>
          <a:p>
            <a:r>
              <a:rPr lang="en-US" sz="1400">
                <a:solidFill>
                  <a:schemeClr val="tx2"/>
                </a:solidFill>
                <a:latin typeface="Comic Sans MS" pitchFamily="66" charset="0"/>
              </a:rPr>
              <a:t>time</a:t>
            </a:r>
          </a:p>
        </p:txBody>
      </p:sp>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4E8AA39F-A5DF-4C0E-9768-C821FDBB57A2}" type="slidenum">
              <a:rPr lang="en-IN" smtClean="0"/>
              <a:pPr/>
              <a:t>32</a:t>
            </a:fld>
            <a:endParaRPr lang="en-IN"/>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ChangeArrowheads="1"/>
          </p:cNvSpPr>
          <p:nvPr/>
        </p:nvSpPr>
        <p:spPr bwMode="auto">
          <a:xfrm>
            <a:off x="2819401" y="307976"/>
            <a:ext cx="6589713" cy="835025"/>
          </a:xfrm>
          <a:prstGeom prst="rect">
            <a:avLst/>
          </a:prstGeom>
          <a:noFill/>
          <a:ln w="9525">
            <a:noFill/>
            <a:miter lim="800000"/>
            <a:headEnd/>
            <a:tailEnd/>
          </a:ln>
          <a:effectLst/>
        </p:spPr>
        <p:txBody>
          <a:bodyPr anchor="ctr" anchorCtr="1"/>
          <a:lstStyle/>
          <a:p>
            <a:pPr algn="ctr"/>
            <a:r>
              <a:rPr lang="en-US" sz="2600" b="1">
                <a:solidFill>
                  <a:schemeClr val="tx2"/>
                </a:solidFill>
                <a:latin typeface="Comic Sans MS" pitchFamily="66" charset="0"/>
              </a:rPr>
              <a:t>Basics of Fourier Transform NMR: Measuring the Precession Frequency</a:t>
            </a:r>
          </a:p>
        </p:txBody>
      </p:sp>
      <p:pic>
        <p:nvPicPr>
          <p:cNvPr id="134147" name="Picture 3" descr="saddlefield"/>
          <p:cNvPicPr>
            <a:picLocks noChangeAspect="1" noChangeArrowheads="1"/>
          </p:cNvPicPr>
          <p:nvPr/>
        </p:nvPicPr>
        <p:blipFill>
          <a:blip r:embed="rId2"/>
          <a:srcRect/>
          <a:stretch>
            <a:fillRect/>
          </a:stretch>
        </p:blipFill>
        <p:spPr bwMode="auto">
          <a:xfrm>
            <a:off x="2819401" y="1752600"/>
            <a:ext cx="1311275" cy="1752600"/>
          </a:xfrm>
          <a:prstGeom prst="rect">
            <a:avLst/>
          </a:prstGeom>
          <a:noFill/>
        </p:spPr>
      </p:pic>
      <p:pic>
        <p:nvPicPr>
          <p:cNvPr id="134148" name="Picture 4" descr="sine_waves_different_frequencies"/>
          <p:cNvPicPr>
            <a:picLocks noChangeAspect="1" noChangeArrowheads="1"/>
          </p:cNvPicPr>
          <p:nvPr/>
        </p:nvPicPr>
        <p:blipFill>
          <a:blip r:embed="rId3"/>
          <a:srcRect/>
          <a:stretch>
            <a:fillRect/>
          </a:stretch>
        </p:blipFill>
        <p:spPr bwMode="auto">
          <a:xfrm>
            <a:off x="6324600" y="2133601"/>
            <a:ext cx="3048000" cy="639763"/>
          </a:xfrm>
          <a:prstGeom prst="rect">
            <a:avLst/>
          </a:prstGeom>
          <a:noFill/>
        </p:spPr>
      </p:pic>
      <p:sp>
        <p:nvSpPr>
          <p:cNvPr id="134149" name="AutoShape 5"/>
          <p:cNvSpPr>
            <a:spLocks noChangeArrowheads="1"/>
          </p:cNvSpPr>
          <p:nvPr/>
        </p:nvSpPr>
        <p:spPr bwMode="auto">
          <a:xfrm>
            <a:off x="4495800" y="2286000"/>
            <a:ext cx="1447800" cy="457200"/>
          </a:xfrm>
          <a:prstGeom prst="rightArrow">
            <a:avLst>
              <a:gd name="adj1" fmla="val 37500"/>
              <a:gd name="adj2" fmla="val 65283"/>
            </a:avLst>
          </a:prstGeom>
          <a:solidFill>
            <a:schemeClr val="accent1"/>
          </a:solidFill>
          <a:ln w="9525">
            <a:solidFill>
              <a:schemeClr val="tx1"/>
            </a:solidFill>
            <a:miter lim="800000"/>
            <a:headEnd/>
            <a:tailEnd/>
          </a:ln>
          <a:effectLst/>
        </p:spPr>
        <p:txBody>
          <a:bodyPr wrap="none" anchor="ctr"/>
          <a:lstStyle/>
          <a:p>
            <a:endParaRPr lang="en-US"/>
          </a:p>
        </p:txBody>
      </p:sp>
      <p:pic>
        <p:nvPicPr>
          <p:cNvPr id="134150" name="Picture 6" descr="waves"/>
          <p:cNvPicPr>
            <a:picLocks noChangeAspect="1" noChangeArrowheads="1"/>
          </p:cNvPicPr>
          <p:nvPr/>
        </p:nvPicPr>
        <p:blipFill>
          <a:blip r:embed="rId4"/>
          <a:srcRect/>
          <a:stretch>
            <a:fillRect/>
          </a:stretch>
        </p:blipFill>
        <p:spPr bwMode="auto">
          <a:xfrm>
            <a:off x="2971800" y="4167188"/>
            <a:ext cx="6400800" cy="1852612"/>
          </a:xfrm>
          <a:prstGeom prst="rect">
            <a:avLst/>
          </a:prstGeom>
          <a:noFill/>
        </p:spPr>
      </p:pic>
      <p:sp>
        <p:nvSpPr>
          <p:cNvPr id="2" name="Footer Placeholder 1"/>
          <p:cNvSpPr>
            <a:spLocks noGrp="1"/>
          </p:cNvSpPr>
          <p:nvPr>
            <p:ph type="ftr" sz="quarter" idx="11"/>
          </p:nvPr>
        </p:nvSpPr>
        <p:spPr/>
        <p:txBody>
          <a:bodyPr/>
          <a:lstStyle/>
          <a:p>
            <a:r>
              <a:rPr lang="en-IN" smtClean="0"/>
              <a:t>RDP</a:t>
            </a:r>
            <a:endParaRPr lang="en-IN"/>
          </a:p>
        </p:txBody>
      </p:sp>
      <p:sp>
        <p:nvSpPr>
          <p:cNvPr id="3" name="Slide Number Placeholder 2"/>
          <p:cNvSpPr>
            <a:spLocks noGrp="1"/>
          </p:cNvSpPr>
          <p:nvPr>
            <p:ph type="sldNum" sz="quarter" idx="12"/>
          </p:nvPr>
        </p:nvSpPr>
        <p:spPr/>
        <p:txBody>
          <a:bodyPr/>
          <a:lstStyle/>
          <a:p>
            <a:fld id="{4E8AA39F-A5DF-4C0E-9768-C821FDBB57A2}" type="slidenum">
              <a:rPr lang="en-IN" smtClean="0"/>
              <a:pPr/>
              <a:t>33</a:t>
            </a:fld>
            <a:endParaRPr lang="en-IN"/>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srcRect/>
          <a:stretch>
            <a:fillRect/>
          </a:stretch>
        </p:blipFill>
        <p:spPr bwMode="auto">
          <a:xfrm>
            <a:off x="2024034" y="714356"/>
            <a:ext cx="8143932" cy="5857916"/>
          </a:xfrm>
          <a:prstGeom prst="rect">
            <a:avLst/>
          </a:prstGeom>
          <a:noFill/>
        </p:spPr>
      </p:pic>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4E8AA39F-A5DF-4C0E-9768-C821FDBB57A2}" type="slidenum">
              <a:rPr lang="en-IN" smtClean="0"/>
              <a:pPr/>
              <a:t>34</a:t>
            </a:fld>
            <a:endParaRPr lang="en-I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8282" y="214290"/>
            <a:ext cx="8686800" cy="838200"/>
          </a:xfrm>
        </p:spPr>
        <p:txBody>
          <a:bodyPr/>
          <a:lstStyle/>
          <a:p>
            <a:r>
              <a:rPr lang="en-US" b="1" dirty="0" smtClean="0">
                <a:latin typeface="Monotype Corsiva" pitchFamily="66" charset="0"/>
              </a:rPr>
              <a:t>Free induction decay:</a:t>
            </a:r>
            <a:endParaRPr lang="en-IN" b="1" dirty="0">
              <a:latin typeface="Monotype Corsiva" pitchFamily="66" charset="0"/>
            </a:endParaRPr>
          </a:p>
        </p:txBody>
      </p:sp>
      <p:sp>
        <p:nvSpPr>
          <p:cNvPr id="3" name="Content Placeholder 2"/>
          <p:cNvSpPr>
            <a:spLocks noGrp="1"/>
          </p:cNvSpPr>
          <p:nvPr>
            <p:ph idx="1"/>
          </p:nvPr>
        </p:nvSpPr>
        <p:spPr>
          <a:xfrm>
            <a:off x="1666844" y="1142984"/>
            <a:ext cx="8848756" cy="5572164"/>
          </a:xfrm>
        </p:spPr>
        <p:txBody>
          <a:bodyPr>
            <a:normAutofit/>
          </a:bodyPr>
          <a:lstStyle/>
          <a:p>
            <a:pPr marL="0" indent="0" fontAlgn="base">
              <a:spcBef>
                <a:spcPct val="0"/>
              </a:spcBef>
              <a:spcAft>
                <a:spcPct val="0"/>
              </a:spcAft>
              <a:buClrTx/>
              <a:buSzTx/>
              <a:buFont typeface="Arial" pitchFamily="34" charset="0"/>
              <a:buChar char="•"/>
            </a:pPr>
            <a:r>
              <a:rPr lang="en-US" sz="2400" dirty="0">
                <a:solidFill>
                  <a:schemeClr val="tx1"/>
                </a:solidFill>
                <a:latin typeface="Andalus" pitchFamily="18" charset="-78"/>
                <a:ea typeface="Times New Roman" pitchFamily="18" charset="0"/>
                <a:cs typeface="Andalus" pitchFamily="18" charset="-78"/>
              </a:rPr>
              <a:t>In </a:t>
            </a:r>
            <a:r>
              <a:rPr lang="en-US" sz="2400" dirty="0">
                <a:solidFill>
                  <a:schemeClr val="tx1"/>
                </a:solidFill>
                <a:latin typeface="Andalus" pitchFamily="18" charset="-78"/>
                <a:ea typeface="Times New Roman" pitchFamily="18" charset="0"/>
                <a:cs typeface="Andalus" pitchFamily="18" charset="-78"/>
                <a:hlinkClick r:id="rId2" tooltip="NMR"/>
              </a:rPr>
              <a:t>Fourier Transform NMR</a:t>
            </a:r>
            <a:r>
              <a:rPr lang="en-US" sz="2400" dirty="0">
                <a:solidFill>
                  <a:schemeClr val="tx1"/>
                </a:solidFill>
                <a:latin typeface="Andalus" pitchFamily="18" charset="-78"/>
                <a:ea typeface="Times New Roman" pitchFamily="18" charset="0"/>
                <a:cs typeface="Andalus" pitchFamily="18" charset="-78"/>
              </a:rPr>
              <a:t>, </a:t>
            </a:r>
            <a:r>
              <a:rPr lang="en-US" sz="2400" b="1" dirty="0">
                <a:solidFill>
                  <a:schemeClr val="tx1"/>
                </a:solidFill>
                <a:latin typeface="Andalus" pitchFamily="18" charset="-78"/>
                <a:ea typeface="Times New Roman" pitchFamily="18" charset="0"/>
                <a:cs typeface="Andalus" pitchFamily="18" charset="-78"/>
              </a:rPr>
              <a:t>free induction decay</a:t>
            </a:r>
            <a:r>
              <a:rPr lang="en-US" sz="2400" dirty="0">
                <a:solidFill>
                  <a:schemeClr val="tx1"/>
                </a:solidFill>
                <a:latin typeface="Andalus" pitchFamily="18" charset="-78"/>
                <a:ea typeface="Times New Roman" pitchFamily="18" charset="0"/>
                <a:cs typeface="Andalus" pitchFamily="18" charset="-78"/>
              </a:rPr>
              <a:t> (FID) is the observable NMR signal generated by non-equilibrium nuclear spin magnetization  </a:t>
            </a:r>
            <a:r>
              <a:rPr lang="en-US" sz="2400" dirty="0">
                <a:solidFill>
                  <a:schemeClr val="tx1"/>
                </a:solidFill>
                <a:latin typeface="Andalus" pitchFamily="18" charset="-78"/>
                <a:ea typeface="Times New Roman" pitchFamily="18" charset="0"/>
                <a:cs typeface="Andalus" pitchFamily="18" charset="-78"/>
                <a:hlinkClick r:id="rId3" tooltip="Larmor precession"/>
              </a:rPr>
              <a:t>precessing</a:t>
            </a:r>
            <a:r>
              <a:rPr lang="en-US" sz="2400" dirty="0">
                <a:solidFill>
                  <a:schemeClr val="tx1"/>
                </a:solidFill>
                <a:latin typeface="Andalus" pitchFamily="18" charset="-78"/>
                <a:ea typeface="Times New Roman" pitchFamily="18" charset="0"/>
                <a:cs typeface="Andalus" pitchFamily="18" charset="-78"/>
              </a:rPr>
              <a:t> about the </a:t>
            </a:r>
            <a:r>
              <a:rPr lang="en-US" sz="2400" dirty="0">
                <a:solidFill>
                  <a:schemeClr val="tx1"/>
                </a:solidFill>
                <a:latin typeface="Andalus" pitchFamily="18" charset="-78"/>
                <a:ea typeface="Times New Roman" pitchFamily="18" charset="0"/>
                <a:cs typeface="Andalus" pitchFamily="18" charset="-78"/>
                <a:hlinkClick r:id="rId4" tooltip="Magnetic field"/>
              </a:rPr>
              <a:t>magnetic field</a:t>
            </a:r>
            <a:r>
              <a:rPr lang="en-US" sz="2400" dirty="0">
                <a:solidFill>
                  <a:schemeClr val="tx1"/>
                </a:solidFill>
                <a:latin typeface="Andalus" pitchFamily="18" charset="-78"/>
                <a:ea typeface="Times New Roman" pitchFamily="18" charset="0"/>
                <a:cs typeface="Andalus" pitchFamily="18" charset="-78"/>
              </a:rPr>
              <a:t> (conventionally along z). </a:t>
            </a:r>
          </a:p>
          <a:p>
            <a:pPr marL="0" indent="0" fontAlgn="base">
              <a:spcBef>
                <a:spcPct val="0"/>
              </a:spcBef>
              <a:spcAft>
                <a:spcPct val="0"/>
              </a:spcAft>
              <a:buClrTx/>
              <a:buSzTx/>
              <a:buNone/>
            </a:pPr>
            <a:endParaRPr lang="en-US" sz="2400" dirty="0">
              <a:solidFill>
                <a:schemeClr val="tx1"/>
              </a:solidFill>
              <a:latin typeface="Andalus" pitchFamily="18" charset="-78"/>
              <a:ea typeface="Times New Roman" pitchFamily="18" charset="0"/>
              <a:cs typeface="Andalus" pitchFamily="18" charset="-78"/>
            </a:endParaRPr>
          </a:p>
          <a:p>
            <a:pPr marL="0" indent="0" fontAlgn="base">
              <a:spcBef>
                <a:spcPct val="0"/>
              </a:spcBef>
              <a:spcAft>
                <a:spcPct val="0"/>
              </a:spcAft>
              <a:buClrTx/>
              <a:buSzTx/>
              <a:buFont typeface="Arial" pitchFamily="34" charset="0"/>
              <a:buChar char="•"/>
            </a:pPr>
            <a:r>
              <a:rPr lang="en-US" sz="2400" dirty="0">
                <a:solidFill>
                  <a:schemeClr val="tx1"/>
                </a:solidFill>
                <a:latin typeface="Andalus" pitchFamily="18" charset="-78"/>
                <a:ea typeface="Times New Roman" pitchFamily="18" charset="0"/>
                <a:cs typeface="Andalus" pitchFamily="18" charset="-78"/>
              </a:rPr>
              <a:t>This non-equilibrium magnetization can be induced, generally by applying a pulse of </a:t>
            </a:r>
            <a:r>
              <a:rPr lang="en-US" sz="2400" dirty="0">
                <a:solidFill>
                  <a:schemeClr val="tx1"/>
                </a:solidFill>
                <a:latin typeface="Andalus" pitchFamily="18" charset="-78"/>
                <a:ea typeface="Times New Roman" pitchFamily="18" charset="0"/>
                <a:cs typeface="Andalus" pitchFamily="18" charset="-78"/>
                <a:hlinkClick r:id="rId5" tooltip="Resonance"/>
              </a:rPr>
              <a:t>resonant</a:t>
            </a:r>
            <a:r>
              <a:rPr lang="en-US" sz="2400" dirty="0">
                <a:solidFill>
                  <a:schemeClr val="tx1"/>
                </a:solidFill>
                <a:latin typeface="Andalus" pitchFamily="18" charset="-78"/>
                <a:ea typeface="Times New Roman" pitchFamily="18" charset="0"/>
                <a:cs typeface="Andalus" pitchFamily="18" charset="-78"/>
              </a:rPr>
              <a:t> radio-frequency close to the </a:t>
            </a:r>
            <a:r>
              <a:rPr lang="en-US" sz="2400" dirty="0" err="1">
                <a:solidFill>
                  <a:schemeClr val="tx1"/>
                </a:solidFill>
                <a:latin typeface="Andalus" pitchFamily="18" charset="-78"/>
                <a:ea typeface="Times New Roman" pitchFamily="18" charset="0"/>
                <a:cs typeface="Andalus" pitchFamily="18" charset="-78"/>
                <a:hlinkClick r:id="rId6" tooltip="Larmor equation"/>
              </a:rPr>
              <a:t>Larmour</a:t>
            </a:r>
            <a:r>
              <a:rPr lang="en-US" sz="2400" dirty="0">
                <a:solidFill>
                  <a:schemeClr val="tx1"/>
                </a:solidFill>
                <a:latin typeface="Andalus" pitchFamily="18" charset="-78"/>
                <a:ea typeface="Times New Roman" pitchFamily="18" charset="0"/>
                <a:cs typeface="Andalus" pitchFamily="18" charset="-78"/>
                <a:hlinkClick r:id="rId6" tooltip="Larmor equation"/>
              </a:rPr>
              <a:t> frequency</a:t>
            </a:r>
            <a:r>
              <a:rPr lang="en-US" sz="2400" dirty="0">
                <a:solidFill>
                  <a:schemeClr val="tx1"/>
                </a:solidFill>
                <a:latin typeface="Andalus" pitchFamily="18" charset="-78"/>
                <a:ea typeface="Times New Roman" pitchFamily="18" charset="0"/>
                <a:cs typeface="Andalus" pitchFamily="18" charset="-78"/>
              </a:rPr>
              <a:t> of the </a:t>
            </a:r>
            <a:r>
              <a:rPr lang="en-US" sz="2400" dirty="0">
                <a:solidFill>
                  <a:schemeClr val="tx1"/>
                </a:solidFill>
                <a:latin typeface="Andalus" pitchFamily="18" charset="-78"/>
                <a:ea typeface="Times New Roman" pitchFamily="18" charset="0"/>
                <a:cs typeface="Andalus" pitchFamily="18" charset="-78"/>
                <a:hlinkClick r:id="rId7" tooltip="Nuclear spin"/>
              </a:rPr>
              <a:t>nuclear spins</a:t>
            </a:r>
            <a:r>
              <a:rPr lang="en-US" sz="2400" dirty="0">
                <a:solidFill>
                  <a:schemeClr val="tx1"/>
                </a:solidFill>
                <a:latin typeface="Andalus" pitchFamily="18" charset="-78"/>
                <a:ea typeface="Times New Roman" pitchFamily="18" charset="0"/>
                <a:cs typeface="Andalus" pitchFamily="18" charset="-78"/>
              </a:rPr>
              <a:t>.</a:t>
            </a:r>
          </a:p>
          <a:p>
            <a:pPr marL="0" indent="0" eaLnBrk="0" fontAlgn="base" hangingPunct="0">
              <a:spcBef>
                <a:spcPct val="0"/>
              </a:spcBef>
              <a:spcAft>
                <a:spcPct val="0"/>
              </a:spcAft>
              <a:buClrTx/>
              <a:buSzTx/>
              <a:buNone/>
            </a:pPr>
            <a:endParaRPr lang="en-US" sz="2400" dirty="0">
              <a:solidFill>
                <a:schemeClr val="tx1"/>
              </a:solidFill>
              <a:latin typeface="Andalus" pitchFamily="18" charset="-78"/>
              <a:ea typeface="Times New Roman" pitchFamily="18" charset="0"/>
              <a:cs typeface="Andalus" pitchFamily="18" charset="-78"/>
            </a:endParaRPr>
          </a:p>
          <a:p>
            <a:pPr marL="0" indent="0" eaLnBrk="0" fontAlgn="base" hangingPunct="0">
              <a:spcBef>
                <a:spcPct val="0"/>
              </a:spcBef>
              <a:spcAft>
                <a:spcPct val="0"/>
              </a:spcAft>
              <a:buClrTx/>
              <a:buSzTx/>
              <a:buFont typeface="Arial" pitchFamily="34" charset="0"/>
              <a:buChar char="•"/>
            </a:pPr>
            <a:r>
              <a:rPr lang="en-US" sz="2400" dirty="0">
                <a:solidFill>
                  <a:schemeClr val="tx1"/>
                </a:solidFill>
                <a:latin typeface="Andalus" pitchFamily="18" charset="-78"/>
                <a:ea typeface="Times New Roman" pitchFamily="18" charset="0"/>
                <a:cs typeface="Andalus" pitchFamily="18" charset="-78"/>
              </a:rPr>
              <a:t>If the magnetization </a:t>
            </a:r>
            <a:r>
              <a:rPr lang="en-US" sz="2400" dirty="0">
                <a:solidFill>
                  <a:schemeClr val="tx1"/>
                </a:solidFill>
                <a:latin typeface="Andalus" pitchFamily="18" charset="-78"/>
                <a:ea typeface="Times New Roman" pitchFamily="18" charset="0"/>
                <a:cs typeface="Andalus" pitchFamily="18" charset="-78"/>
                <a:hlinkClick r:id="rId8" tooltip="Vector (geometric)"/>
              </a:rPr>
              <a:t>vector</a:t>
            </a:r>
            <a:r>
              <a:rPr lang="en-US" sz="2400" dirty="0">
                <a:solidFill>
                  <a:schemeClr val="tx1"/>
                </a:solidFill>
                <a:latin typeface="Andalus" pitchFamily="18" charset="-78"/>
                <a:ea typeface="Times New Roman" pitchFamily="18" charset="0"/>
                <a:cs typeface="Andalus" pitchFamily="18" charset="-78"/>
              </a:rPr>
              <a:t> has a non-zero component in the </a:t>
            </a:r>
            <a:r>
              <a:rPr lang="en-US" sz="2400" dirty="0" err="1">
                <a:solidFill>
                  <a:schemeClr val="tx1"/>
                </a:solidFill>
                <a:latin typeface="Andalus" pitchFamily="18" charset="-78"/>
                <a:ea typeface="Times New Roman" pitchFamily="18" charset="0"/>
                <a:cs typeface="Andalus" pitchFamily="18" charset="-78"/>
              </a:rPr>
              <a:t>xy</a:t>
            </a:r>
            <a:r>
              <a:rPr lang="en-US" sz="2400" dirty="0">
                <a:solidFill>
                  <a:schemeClr val="tx1"/>
                </a:solidFill>
                <a:latin typeface="Andalus" pitchFamily="18" charset="-78"/>
                <a:ea typeface="Times New Roman" pitchFamily="18" charset="0"/>
                <a:cs typeface="Andalus" pitchFamily="18" charset="-78"/>
              </a:rPr>
              <a:t> plane, then the precessing magnetization will </a:t>
            </a:r>
            <a:r>
              <a:rPr lang="en-US" sz="2400" dirty="0">
                <a:solidFill>
                  <a:schemeClr val="tx1"/>
                </a:solidFill>
                <a:latin typeface="Andalus" pitchFamily="18" charset="-78"/>
                <a:ea typeface="Times New Roman" pitchFamily="18" charset="0"/>
                <a:cs typeface="Andalus" pitchFamily="18" charset="-78"/>
                <a:hlinkClick r:id="rId9" tooltip="Electromagnetic induction"/>
              </a:rPr>
              <a:t>induce</a:t>
            </a:r>
            <a:r>
              <a:rPr lang="en-US" sz="2400" dirty="0">
                <a:solidFill>
                  <a:schemeClr val="tx1"/>
                </a:solidFill>
                <a:latin typeface="Andalus" pitchFamily="18" charset="-78"/>
                <a:ea typeface="Times New Roman" pitchFamily="18" charset="0"/>
                <a:cs typeface="Andalus" pitchFamily="18" charset="-78"/>
              </a:rPr>
              <a:t> a corresponding oscillating voltage in a detection coil surrounding the sample. </a:t>
            </a:r>
          </a:p>
          <a:p>
            <a:pPr marL="0" indent="0" eaLnBrk="0" fontAlgn="base" hangingPunct="0">
              <a:spcBef>
                <a:spcPct val="0"/>
              </a:spcBef>
              <a:spcAft>
                <a:spcPct val="0"/>
              </a:spcAft>
              <a:buClrTx/>
              <a:buSzTx/>
              <a:buFont typeface="Arial" pitchFamily="34" charset="0"/>
              <a:buChar char="•"/>
            </a:pPr>
            <a:endParaRPr lang="en-US" sz="2400" dirty="0">
              <a:solidFill>
                <a:schemeClr val="tx1"/>
              </a:solidFill>
              <a:latin typeface="Andalus" pitchFamily="18" charset="-78"/>
              <a:ea typeface="Times New Roman" pitchFamily="18" charset="0"/>
              <a:cs typeface="Andalus" pitchFamily="18" charset="-78"/>
            </a:endParaRPr>
          </a:p>
          <a:p>
            <a:pPr marL="0" indent="0" eaLnBrk="0" fontAlgn="base" hangingPunct="0">
              <a:spcBef>
                <a:spcPct val="0"/>
              </a:spcBef>
              <a:spcAft>
                <a:spcPct val="0"/>
              </a:spcAft>
              <a:buClrTx/>
              <a:buSzTx/>
              <a:buFont typeface="Arial" pitchFamily="34" charset="0"/>
              <a:buChar char="•"/>
            </a:pPr>
            <a:r>
              <a:rPr lang="en-US" sz="2400" dirty="0">
                <a:solidFill>
                  <a:schemeClr val="tx1"/>
                </a:solidFill>
                <a:latin typeface="Andalus" pitchFamily="18" charset="-78"/>
                <a:ea typeface="Times New Roman" pitchFamily="18" charset="0"/>
                <a:cs typeface="Andalus" pitchFamily="18" charset="-78"/>
              </a:rPr>
              <a:t>This time-domain signal is typically </a:t>
            </a:r>
            <a:r>
              <a:rPr lang="en-US" sz="2400" dirty="0">
                <a:solidFill>
                  <a:schemeClr val="tx1"/>
                </a:solidFill>
                <a:latin typeface="Andalus" pitchFamily="18" charset="-78"/>
                <a:ea typeface="Times New Roman" pitchFamily="18" charset="0"/>
                <a:cs typeface="Andalus" pitchFamily="18" charset="-78"/>
                <a:hlinkClick r:id="rId10" tooltip="Digitized"/>
              </a:rPr>
              <a:t>digitized</a:t>
            </a:r>
            <a:r>
              <a:rPr lang="en-US" sz="2400" dirty="0">
                <a:solidFill>
                  <a:schemeClr val="tx1"/>
                </a:solidFill>
                <a:latin typeface="Andalus" pitchFamily="18" charset="-78"/>
                <a:ea typeface="Times New Roman" pitchFamily="18" charset="0"/>
                <a:cs typeface="Andalus" pitchFamily="18" charset="-78"/>
              </a:rPr>
              <a:t> and then </a:t>
            </a:r>
            <a:r>
              <a:rPr lang="en-US" sz="2400" dirty="0">
                <a:solidFill>
                  <a:schemeClr val="tx1"/>
                </a:solidFill>
                <a:latin typeface="Andalus" pitchFamily="18" charset="-78"/>
                <a:ea typeface="Times New Roman" pitchFamily="18" charset="0"/>
                <a:cs typeface="Andalus" pitchFamily="18" charset="-78"/>
                <a:hlinkClick r:id="rId11" tooltip="Fourier Transform"/>
              </a:rPr>
              <a:t>Fourier transformed</a:t>
            </a:r>
            <a:r>
              <a:rPr lang="en-US" sz="2400" dirty="0">
                <a:solidFill>
                  <a:schemeClr val="tx1"/>
                </a:solidFill>
                <a:latin typeface="Andalus" pitchFamily="18" charset="-78"/>
                <a:ea typeface="Times New Roman" pitchFamily="18" charset="0"/>
                <a:cs typeface="Andalus" pitchFamily="18" charset="-78"/>
              </a:rPr>
              <a:t> in order to obtain a frequency spectrum of the NMR signal i.e. the NMR </a:t>
            </a:r>
            <a:r>
              <a:rPr lang="en-US" sz="2400" dirty="0">
                <a:solidFill>
                  <a:schemeClr val="tx1"/>
                </a:solidFill>
                <a:latin typeface="Andalus" pitchFamily="18" charset="-78"/>
                <a:ea typeface="Times New Roman" pitchFamily="18" charset="0"/>
                <a:cs typeface="Andalus" pitchFamily="18" charset="-78"/>
                <a:hlinkClick r:id="rId12" tooltip="Spectrum"/>
              </a:rPr>
              <a:t>spectrum</a:t>
            </a:r>
            <a:r>
              <a:rPr lang="en-US" sz="2400" dirty="0">
                <a:solidFill>
                  <a:schemeClr val="tx1"/>
                </a:solidFill>
                <a:latin typeface="Andalus" pitchFamily="18" charset="-78"/>
                <a:ea typeface="Times New Roman" pitchFamily="18" charset="0"/>
                <a:cs typeface="Andalus" pitchFamily="18" charset="-78"/>
              </a:rPr>
              <a:t>. </a:t>
            </a:r>
            <a:endParaRPr lang="en-US" sz="3600" dirty="0">
              <a:solidFill>
                <a:schemeClr val="tx1"/>
              </a:solidFill>
              <a:latin typeface="Andalus" pitchFamily="18" charset="-78"/>
              <a:cs typeface="Andalus" pitchFamily="18" charset="-78"/>
            </a:endParaRPr>
          </a:p>
          <a:p>
            <a:endParaRPr lang="en-IN" sz="2400" dirty="0">
              <a:latin typeface="Andalus" pitchFamily="18" charset="-78"/>
              <a:cs typeface="Andalus" pitchFamily="18" charset="-78"/>
            </a:endParaRPr>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4E8AA39F-A5DF-4C0E-9768-C821FDBB57A2}" type="slidenum">
              <a:rPr lang="en-IN" smtClean="0"/>
              <a:pPr/>
              <a:t>35</a:t>
            </a:fld>
            <a:endParaRPr lang="en-IN"/>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2"/>
          <p:cNvSpPr txBox="1">
            <a:spLocks noChangeArrowheads="1"/>
          </p:cNvSpPr>
          <p:nvPr/>
        </p:nvSpPr>
        <p:spPr bwMode="auto">
          <a:xfrm>
            <a:off x="1981200" y="304800"/>
            <a:ext cx="8305800" cy="1477328"/>
          </a:xfrm>
          <a:prstGeom prst="rect">
            <a:avLst/>
          </a:prstGeom>
          <a:noFill/>
          <a:ln w="9525">
            <a:noFill/>
            <a:miter lim="800000"/>
            <a:headEnd/>
            <a:tailEnd/>
          </a:ln>
          <a:effectLst/>
        </p:spPr>
        <p:txBody>
          <a:bodyPr wrap="square">
            <a:spAutoFit/>
          </a:bodyPr>
          <a:lstStyle/>
          <a:p>
            <a:pPr>
              <a:spcBef>
                <a:spcPct val="50000"/>
              </a:spcBef>
              <a:buFontTx/>
              <a:buChar char="•"/>
            </a:pPr>
            <a:r>
              <a:rPr lang="en-US" altLang="zh-TW" sz="2000" dirty="0">
                <a:latin typeface="Andalus" pitchFamily="18" charset="-78"/>
                <a:cs typeface="Andalus" pitchFamily="18" charset="-78"/>
              </a:rPr>
              <a:t>The </a:t>
            </a:r>
            <a:r>
              <a:rPr lang="en-US" altLang="zh-TW" sz="2000" dirty="0">
                <a:latin typeface="Andalus" pitchFamily="18" charset="-78"/>
                <a:cs typeface="Andalus" pitchFamily="18" charset="-78"/>
              </a:rPr>
              <a:t>detection of NMR signal is on the </a:t>
            </a:r>
            <a:r>
              <a:rPr lang="en-US" altLang="zh-TW" sz="2000" dirty="0" err="1">
                <a:latin typeface="Andalus" pitchFamily="18" charset="-78"/>
                <a:cs typeface="Andalus" pitchFamily="18" charset="-78"/>
              </a:rPr>
              <a:t>xy</a:t>
            </a:r>
            <a:r>
              <a:rPr lang="en-US" altLang="zh-TW" sz="2000" dirty="0">
                <a:latin typeface="Andalus" pitchFamily="18" charset="-78"/>
                <a:cs typeface="Andalus" pitchFamily="18" charset="-78"/>
              </a:rPr>
              <a:t> plane.   The oscillation of </a:t>
            </a:r>
            <a:r>
              <a:rPr lang="en-US" altLang="zh-TW" sz="2000" dirty="0" err="1">
                <a:latin typeface="Andalus" pitchFamily="18" charset="-78"/>
                <a:cs typeface="Andalus" pitchFamily="18" charset="-78"/>
              </a:rPr>
              <a:t>Mxy</a:t>
            </a:r>
            <a:r>
              <a:rPr lang="en-US" altLang="zh-TW" sz="2000" dirty="0">
                <a:latin typeface="Andalus" pitchFamily="18" charset="-78"/>
                <a:cs typeface="Andalus" pitchFamily="18" charset="-78"/>
              </a:rPr>
              <a:t> generate a current in a coil , which is the NMR signal.   </a:t>
            </a:r>
          </a:p>
          <a:p>
            <a:pPr>
              <a:spcBef>
                <a:spcPct val="50000"/>
              </a:spcBef>
              <a:buFontTx/>
              <a:buChar char="•"/>
            </a:pPr>
            <a:r>
              <a:rPr lang="en-US" altLang="zh-TW" sz="2000" dirty="0">
                <a:latin typeface="Andalus" pitchFamily="18" charset="-78"/>
                <a:cs typeface="Andalus" pitchFamily="18" charset="-78"/>
              </a:rPr>
              <a:t>Due to the “relaxation process”,  the time dependent spectrum of nuclei can be obtained.    This time dependent spectrum is called “free induction decay” (FID)</a:t>
            </a:r>
          </a:p>
        </p:txBody>
      </p:sp>
      <p:pic>
        <p:nvPicPr>
          <p:cNvPr id="6" name="Picture 3" descr="img005"/>
          <p:cNvPicPr>
            <a:picLocks noChangeAspect="1" noChangeArrowheads="1"/>
          </p:cNvPicPr>
          <p:nvPr/>
        </p:nvPicPr>
        <p:blipFill>
          <a:blip r:embed="rId2"/>
          <a:srcRect l="25000" t="66690" r="7813" b="5493"/>
          <a:stretch>
            <a:fillRect/>
          </a:stretch>
        </p:blipFill>
        <p:spPr bwMode="auto">
          <a:xfrm>
            <a:off x="7162800" y="2286000"/>
            <a:ext cx="3276600" cy="1809750"/>
          </a:xfrm>
          <a:prstGeom prst="rect">
            <a:avLst/>
          </a:prstGeom>
          <a:noFill/>
        </p:spPr>
      </p:pic>
      <p:pic>
        <p:nvPicPr>
          <p:cNvPr id="7" name="Picture 4" descr="img004"/>
          <p:cNvPicPr>
            <a:picLocks noChangeAspect="1" noChangeArrowheads="1"/>
          </p:cNvPicPr>
          <p:nvPr/>
        </p:nvPicPr>
        <p:blipFill>
          <a:blip r:embed="rId3"/>
          <a:srcRect l="2968" t="35536" b="32198"/>
          <a:stretch>
            <a:fillRect/>
          </a:stretch>
        </p:blipFill>
        <p:spPr bwMode="auto">
          <a:xfrm>
            <a:off x="2057401" y="2057400"/>
            <a:ext cx="4981575" cy="2209800"/>
          </a:xfrm>
          <a:prstGeom prst="rect">
            <a:avLst/>
          </a:prstGeom>
          <a:noFill/>
        </p:spPr>
      </p:pic>
      <p:sp>
        <p:nvSpPr>
          <p:cNvPr id="8" name="Oval 5"/>
          <p:cNvSpPr>
            <a:spLocks noChangeArrowheads="1"/>
          </p:cNvSpPr>
          <p:nvPr/>
        </p:nvSpPr>
        <p:spPr bwMode="auto">
          <a:xfrm>
            <a:off x="6096001" y="4495800"/>
            <a:ext cx="1177925" cy="1219200"/>
          </a:xfrm>
          <a:prstGeom prst="ellipse">
            <a:avLst/>
          </a:prstGeom>
          <a:noFill/>
          <a:ln w="19050">
            <a:solidFill>
              <a:schemeClr val="tx1"/>
            </a:solidFill>
            <a:round/>
            <a:headEnd/>
            <a:tailEnd/>
          </a:ln>
          <a:effectLst/>
        </p:spPr>
        <p:txBody>
          <a:bodyPr wrap="none" anchor="ctr"/>
          <a:lstStyle/>
          <a:p>
            <a:endParaRPr lang="en-US"/>
          </a:p>
        </p:txBody>
      </p:sp>
      <p:sp>
        <p:nvSpPr>
          <p:cNvPr id="9" name="Line 6"/>
          <p:cNvSpPr>
            <a:spLocks noChangeShapeType="1"/>
          </p:cNvSpPr>
          <p:nvPr/>
        </p:nvSpPr>
        <p:spPr bwMode="auto">
          <a:xfrm>
            <a:off x="6684963" y="4495800"/>
            <a:ext cx="0" cy="1219200"/>
          </a:xfrm>
          <a:prstGeom prst="line">
            <a:avLst/>
          </a:prstGeom>
          <a:noFill/>
          <a:ln w="19050">
            <a:solidFill>
              <a:schemeClr val="tx1"/>
            </a:solidFill>
            <a:round/>
            <a:headEnd/>
            <a:tailEnd/>
          </a:ln>
          <a:effectLst/>
        </p:spPr>
        <p:txBody>
          <a:bodyPr wrap="none" anchor="ctr"/>
          <a:lstStyle/>
          <a:p>
            <a:endParaRPr lang="en-US"/>
          </a:p>
        </p:txBody>
      </p:sp>
      <p:sp>
        <p:nvSpPr>
          <p:cNvPr id="10" name="Line 7"/>
          <p:cNvSpPr>
            <a:spLocks noChangeShapeType="1"/>
          </p:cNvSpPr>
          <p:nvPr/>
        </p:nvSpPr>
        <p:spPr bwMode="auto">
          <a:xfrm>
            <a:off x="6096001" y="5105400"/>
            <a:ext cx="1177925" cy="0"/>
          </a:xfrm>
          <a:prstGeom prst="line">
            <a:avLst/>
          </a:prstGeom>
          <a:noFill/>
          <a:ln w="19050">
            <a:solidFill>
              <a:schemeClr val="tx1"/>
            </a:solidFill>
            <a:round/>
            <a:headEnd/>
            <a:tailEnd/>
          </a:ln>
          <a:effectLst/>
        </p:spPr>
        <p:txBody>
          <a:bodyPr wrap="none" anchor="ctr"/>
          <a:lstStyle/>
          <a:p>
            <a:endParaRPr lang="en-US"/>
          </a:p>
        </p:txBody>
      </p:sp>
      <p:sp>
        <p:nvSpPr>
          <p:cNvPr id="11" name="AutoShape 8"/>
          <p:cNvSpPr>
            <a:spLocks noChangeArrowheads="1"/>
          </p:cNvSpPr>
          <p:nvPr/>
        </p:nvSpPr>
        <p:spPr bwMode="auto">
          <a:xfrm>
            <a:off x="6684963" y="5045075"/>
            <a:ext cx="588962" cy="120650"/>
          </a:xfrm>
          <a:prstGeom prst="rightArrow">
            <a:avLst>
              <a:gd name="adj1" fmla="val 50000"/>
              <a:gd name="adj2" fmla="val 122039"/>
            </a:avLst>
          </a:prstGeom>
          <a:solidFill>
            <a:srgbClr val="FF6600"/>
          </a:solidFill>
          <a:ln w="9525">
            <a:solidFill>
              <a:schemeClr val="tx1"/>
            </a:solidFill>
            <a:miter lim="800000"/>
            <a:headEnd/>
            <a:tailEnd/>
          </a:ln>
          <a:effectLst/>
        </p:spPr>
        <p:txBody>
          <a:bodyPr wrap="none" anchor="ctr"/>
          <a:lstStyle/>
          <a:p>
            <a:endParaRPr lang="en-US"/>
          </a:p>
        </p:txBody>
      </p:sp>
      <p:sp>
        <p:nvSpPr>
          <p:cNvPr id="12" name="Arc 9"/>
          <p:cNvSpPr>
            <a:spLocks/>
          </p:cNvSpPr>
          <p:nvPr/>
        </p:nvSpPr>
        <p:spPr bwMode="auto">
          <a:xfrm flipV="1">
            <a:off x="7215188" y="5105401"/>
            <a:ext cx="176212" cy="271463"/>
          </a:xfrm>
          <a:custGeom>
            <a:avLst/>
            <a:gdLst>
              <a:gd name="G0" fmla="+- 0 0 0"/>
              <a:gd name="G1" fmla="+- 14676 0 0"/>
              <a:gd name="G2" fmla="+- 21600 0 0"/>
              <a:gd name="T0" fmla="*/ 15848 w 21600"/>
              <a:gd name="T1" fmla="*/ 0 h 16952"/>
              <a:gd name="T2" fmla="*/ 21479 w 21600"/>
              <a:gd name="T3" fmla="*/ 16952 h 16952"/>
              <a:gd name="T4" fmla="*/ 0 w 21600"/>
              <a:gd name="T5" fmla="*/ 14676 h 16952"/>
            </a:gdLst>
            <a:ahLst/>
            <a:cxnLst>
              <a:cxn ang="0">
                <a:pos x="T0" y="T1"/>
              </a:cxn>
              <a:cxn ang="0">
                <a:pos x="T2" y="T3"/>
              </a:cxn>
              <a:cxn ang="0">
                <a:pos x="T4" y="T5"/>
              </a:cxn>
            </a:cxnLst>
            <a:rect l="0" t="0" r="r" b="b"/>
            <a:pathLst>
              <a:path w="21600" h="16952" fill="none" extrusionOk="0">
                <a:moveTo>
                  <a:pt x="15848" y="-1"/>
                </a:moveTo>
                <a:cubicBezTo>
                  <a:pt x="19545" y="3992"/>
                  <a:pt x="21600" y="9234"/>
                  <a:pt x="21600" y="14676"/>
                </a:cubicBezTo>
                <a:cubicBezTo>
                  <a:pt x="21600" y="15436"/>
                  <a:pt x="21559" y="16196"/>
                  <a:pt x="21479" y="16952"/>
                </a:cubicBezTo>
              </a:path>
              <a:path w="21600" h="16952" stroke="0" extrusionOk="0">
                <a:moveTo>
                  <a:pt x="15848" y="-1"/>
                </a:moveTo>
                <a:cubicBezTo>
                  <a:pt x="19545" y="3992"/>
                  <a:pt x="21600" y="9234"/>
                  <a:pt x="21600" y="14676"/>
                </a:cubicBezTo>
                <a:cubicBezTo>
                  <a:pt x="21600" y="15436"/>
                  <a:pt x="21559" y="16196"/>
                  <a:pt x="21479" y="16952"/>
                </a:cubicBezTo>
                <a:lnTo>
                  <a:pt x="0" y="14676"/>
                </a:lnTo>
                <a:close/>
              </a:path>
            </a:pathLst>
          </a:custGeom>
          <a:noFill/>
          <a:ln w="9525">
            <a:solidFill>
              <a:schemeClr val="tx1"/>
            </a:solidFill>
            <a:round/>
            <a:headEnd/>
            <a:tailEnd/>
          </a:ln>
          <a:effectLst/>
        </p:spPr>
        <p:txBody>
          <a:bodyPr wrap="none" anchor="ctr"/>
          <a:lstStyle/>
          <a:p>
            <a:endParaRPr lang="en-US"/>
          </a:p>
        </p:txBody>
      </p:sp>
      <p:sp>
        <p:nvSpPr>
          <p:cNvPr id="13" name="Line 10"/>
          <p:cNvSpPr>
            <a:spLocks noChangeShapeType="1"/>
          </p:cNvSpPr>
          <p:nvPr/>
        </p:nvSpPr>
        <p:spPr bwMode="auto">
          <a:xfrm rot="1200000">
            <a:off x="7345363" y="5349876"/>
            <a:ext cx="0" cy="60325"/>
          </a:xfrm>
          <a:prstGeom prst="line">
            <a:avLst/>
          </a:prstGeom>
          <a:noFill/>
          <a:ln w="9525">
            <a:solidFill>
              <a:schemeClr val="tx1"/>
            </a:solidFill>
            <a:round/>
            <a:headEnd/>
            <a:tailEnd type="triangle" w="med" len="med"/>
          </a:ln>
          <a:effectLst/>
        </p:spPr>
        <p:txBody>
          <a:bodyPr wrap="none" anchor="ctr"/>
          <a:lstStyle/>
          <a:p>
            <a:endParaRPr lang="en-US"/>
          </a:p>
        </p:txBody>
      </p:sp>
      <p:sp>
        <p:nvSpPr>
          <p:cNvPr id="14" name="Line 11"/>
          <p:cNvSpPr>
            <a:spLocks noChangeShapeType="1"/>
          </p:cNvSpPr>
          <p:nvPr/>
        </p:nvSpPr>
        <p:spPr bwMode="auto">
          <a:xfrm>
            <a:off x="8461376" y="5568951"/>
            <a:ext cx="246063" cy="4763"/>
          </a:xfrm>
          <a:prstGeom prst="line">
            <a:avLst/>
          </a:prstGeom>
          <a:noFill/>
          <a:ln w="9525">
            <a:solidFill>
              <a:schemeClr val="tx1"/>
            </a:solidFill>
            <a:round/>
            <a:headEnd/>
            <a:tailEnd type="triangle" w="med" len="med"/>
          </a:ln>
          <a:effectLst/>
        </p:spPr>
        <p:txBody>
          <a:bodyPr wrap="none" anchor="ctr"/>
          <a:lstStyle/>
          <a:p>
            <a:endParaRPr lang="en-US"/>
          </a:p>
        </p:txBody>
      </p:sp>
      <p:pic>
        <p:nvPicPr>
          <p:cNvPr id="15" name="Picture 12"/>
          <p:cNvPicPr>
            <a:picLocks noChangeAspect="1" noChangeArrowheads="1"/>
          </p:cNvPicPr>
          <p:nvPr/>
        </p:nvPicPr>
        <p:blipFill>
          <a:blip r:embed="rId4">
            <a:lum bright="18000" contrast="24000"/>
          </a:blip>
          <a:srcRect l="18883" t="7864" r="1144" b="26550"/>
          <a:stretch>
            <a:fillRect/>
          </a:stretch>
        </p:blipFill>
        <p:spPr bwMode="auto">
          <a:xfrm>
            <a:off x="7620001" y="4572000"/>
            <a:ext cx="2701925" cy="1676400"/>
          </a:xfrm>
          <a:prstGeom prst="rect">
            <a:avLst/>
          </a:prstGeom>
          <a:noFill/>
          <a:ln w="9525">
            <a:noFill/>
            <a:miter lim="800000"/>
            <a:headEnd/>
            <a:tailEnd/>
          </a:ln>
        </p:spPr>
      </p:pic>
      <p:sp>
        <p:nvSpPr>
          <p:cNvPr id="16" name="Text Box 13"/>
          <p:cNvSpPr txBox="1">
            <a:spLocks noChangeArrowheads="1"/>
          </p:cNvSpPr>
          <p:nvPr/>
        </p:nvSpPr>
        <p:spPr bwMode="auto">
          <a:xfrm>
            <a:off x="8001000" y="7162800"/>
            <a:ext cx="654050" cy="366713"/>
          </a:xfrm>
          <a:prstGeom prst="rect">
            <a:avLst/>
          </a:prstGeom>
          <a:noFill/>
          <a:ln w="9525">
            <a:noFill/>
            <a:miter lim="800000"/>
            <a:headEnd/>
            <a:tailEnd/>
          </a:ln>
          <a:effectLst/>
        </p:spPr>
        <p:txBody>
          <a:bodyPr wrap="none">
            <a:spAutoFit/>
          </a:bodyPr>
          <a:lstStyle/>
          <a:p>
            <a:pPr eaLnBrk="0" hangingPunct="0"/>
            <a:r>
              <a:rPr lang="en-US" altLang="en-US" b="1">
                <a:solidFill>
                  <a:srgbClr val="000066"/>
                </a:solidFill>
                <a:latin typeface="Arial" pitchFamily="34" charset="0"/>
              </a:rPr>
              <a:t>time</a:t>
            </a:r>
            <a:endParaRPr lang="en-US" altLang="en-US" b="1" baseline="-25000">
              <a:solidFill>
                <a:srgbClr val="000066"/>
              </a:solidFill>
              <a:latin typeface="Arial" pitchFamily="34" charset="0"/>
            </a:endParaRPr>
          </a:p>
        </p:txBody>
      </p:sp>
      <p:sp>
        <p:nvSpPr>
          <p:cNvPr id="17" name="Text Box 14"/>
          <p:cNvSpPr txBox="1">
            <a:spLocks noChangeArrowheads="1"/>
          </p:cNvSpPr>
          <p:nvPr/>
        </p:nvSpPr>
        <p:spPr bwMode="auto">
          <a:xfrm>
            <a:off x="7086601" y="4191001"/>
            <a:ext cx="542925" cy="366713"/>
          </a:xfrm>
          <a:prstGeom prst="rect">
            <a:avLst/>
          </a:prstGeom>
          <a:noFill/>
          <a:ln w="9525">
            <a:noFill/>
            <a:miter lim="800000"/>
            <a:headEnd/>
            <a:tailEnd/>
          </a:ln>
          <a:effectLst/>
        </p:spPr>
        <p:txBody>
          <a:bodyPr wrap="none">
            <a:spAutoFit/>
          </a:bodyPr>
          <a:lstStyle/>
          <a:p>
            <a:pPr eaLnBrk="0" hangingPunct="0"/>
            <a:r>
              <a:rPr lang="en-US" altLang="en-US" b="1">
                <a:solidFill>
                  <a:srgbClr val="000066"/>
                </a:solidFill>
                <a:latin typeface="Arial" pitchFamily="34" charset="0"/>
              </a:rPr>
              <a:t>M</a:t>
            </a:r>
            <a:r>
              <a:rPr lang="en-US" altLang="en-US" b="1" baseline="-25000">
                <a:solidFill>
                  <a:srgbClr val="000066"/>
                </a:solidFill>
                <a:latin typeface="Arial" pitchFamily="34" charset="0"/>
              </a:rPr>
              <a:t>xy</a:t>
            </a:r>
          </a:p>
        </p:txBody>
      </p:sp>
      <p:sp>
        <p:nvSpPr>
          <p:cNvPr id="18" name="Text Box 15"/>
          <p:cNvSpPr txBox="1">
            <a:spLocks noChangeArrowheads="1"/>
          </p:cNvSpPr>
          <p:nvPr/>
        </p:nvSpPr>
        <p:spPr bwMode="auto">
          <a:xfrm>
            <a:off x="9372600" y="5562601"/>
            <a:ext cx="654050" cy="366713"/>
          </a:xfrm>
          <a:prstGeom prst="rect">
            <a:avLst/>
          </a:prstGeom>
          <a:noFill/>
          <a:ln w="9525">
            <a:noFill/>
            <a:miter lim="800000"/>
            <a:headEnd/>
            <a:tailEnd/>
          </a:ln>
          <a:effectLst/>
        </p:spPr>
        <p:txBody>
          <a:bodyPr wrap="none">
            <a:spAutoFit/>
          </a:bodyPr>
          <a:lstStyle/>
          <a:p>
            <a:pPr eaLnBrk="0" hangingPunct="0"/>
            <a:r>
              <a:rPr lang="en-US" altLang="en-US" b="1">
                <a:solidFill>
                  <a:srgbClr val="000066"/>
                </a:solidFill>
                <a:latin typeface="Arial" pitchFamily="34" charset="0"/>
              </a:rPr>
              <a:t>time</a:t>
            </a:r>
            <a:endParaRPr lang="en-US" altLang="en-US" b="1" baseline="-25000">
              <a:solidFill>
                <a:srgbClr val="000066"/>
              </a:solidFill>
              <a:latin typeface="Arial" pitchFamily="34" charset="0"/>
            </a:endParaRPr>
          </a:p>
        </p:txBody>
      </p:sp>
      <p:sp>
        <p:nvSpPr>
          <p:cNvPr id="19" name="Line 16"/>
          <p:cNvSpPr>
            <a:spLocks noChangeShapeType="1"/>
          </p:cNvSpPr>
          <p:nvPr/>
        </p:nvSpPr>
        <p:spPr bwMode="auto">
          <a:xfrm>
            <a:off x="8534401" y="7059613"/>
            <a:ext cx="246063" cy="4762"/>
          </a:xfrm>
          <a:prstGeom prst="line">
            <a:avLst/>
          </a:prstGeom>
          <a:noFill/>
          <a:ln w="9525">
            <a:solidFill>
              <a:schemeClr val="tx1"/>
            </a:solidFill>
            <a:round/>
            <a:headEnd/>
            <a:tailEnd type="triangle" w="med" len="med"/>
          </a:ln>
          <a:effectLst/>
        </p:spPr>
        <p:txBody>
          <a:bodyPr wrap="none" anchor="ctr"/>
          <a:lstStyle/>
          <a:p>
            <a:endParaRPr lang="en-US"/>
          </a:p>
        </p:txBody>
      </p:sp>
      <p:pic>
        <p:nvPicPr>
          <p:cNvPr id="20" name="Picture 17" descr="fid"/>
          <p:cNvPicPr>
            <a:picLocks noChangeAspect="1" noChangeArrowheads="1"/>
          </p:cNvPicPr>
          <p:nvPr/>
        </p:nvPicPr>
        <p:blipFill>
          <a:blip r:embed="rId5" cstate="print">
            <a:lum bright="-36000" contrast="54000"/>
          </a:blip>
          <a:srcRect l="9218" t="42549" r="14738"/>
          <a:stretch>
            <a:fillRect/>
          </a:stretch>
        </p:blipFill>
        <p:spPr bwMode="auto">
          <a:xfrm>
            <a:off x="3276600" y="4495801"/>
            <a:ext cx="2514600" cy="1363663"/>
          </a:xfrm>
          <a:prstGeom prst="rect">
            <a:avLst/>
          </a:prstGeom>
          <a:noFill/>
        </p:spPr>
      </p:pic>
      <p:sp>
        <p:nvSpPr>
          <p:cNvPr id="21" name="Text Box 18"/>
          <p:cNvSpPr txBox="1">
            <a:spLocks noChangeArrowheads="1"/>
          </p:cNvSpPr>
          <p:nvPr/>
        </p:nvSpPr>
        <p:spPr bwMode="auto">
          <a:xfrm>
            <a:off x="2057400" y="6096000"/>
            <a:ext cx="2438400" cy="336550"/>
          </a:xfrm>
          <a:prstGeom prst="rect">
            <a:avLst/>
          </a:prstGeom>
          <a:noFill/>
          <a:ln w="9525">
            <a:noFill/>
            <a:miter lim="800000"/>
            <a:headEnd/>
            <a:tailEnd/>
          </a:ln>
          <a:effectLst/>
        </p:spPr>
        <p:txBody>
          <a:bodyPr>
            <a:spAutoFit/>
          </a:bodyPr>
          <a:lstStyle/>
          <a:p>
            <a:pPr>
              <a:spcBef>
                <a:spcPct val="50000"/>
              </a:spcBef>
            </a:pPr>
            <a:r>
              <a:rPr lang="en-US" altLang="zh-TW" sz="1600"/>
              <a:t>(if there’s no relaxation )</a:t>
            </a:r>
          </a:p>
        </p:txBody>
      </p:sp>
      <p:sp>
        <p:nvSpPr>
          <p:cNvPr id="22" name="Text Box 19"/>
          <p:cNvSpPr txBox="1">
            <a:spLocks noChangeArrowheads="1"/>
          </p:cNvSpPr>
          <p:nvPr/>
        </p:nvSpPr>
        <p:spPr bwMode="auto">
          <a:xfrm>
            <a:off x="5791200" y="6096000"/>
            <a:ext cx="2514600" cy="336550"/>
          </a:xfrm>
          <a:prstGeom prst="rect">
            <a:avLst/>
          </a:prstGeom>
          <a:noFill/>
          <a:ln w="9525">
            <a:noFill/>
            <a:miter lim="800000"/>
            <a:headEnd/>
            <a:tailEnd/>
          </a:ln>
          <a:effectLst/>
        </p:spPr>
        <p:txBody>
          <a:bodyPr>
            <a:spAutoFit/>
          </a:bodyPr>
          <a:lstStyle/>
          <a:p>
            <a:pPr>
              <a:spcBef>
                <a:spcPct val="50000"/>
              </a:spcBef>
            </a:pPr>
            <a:r>
              <a:rPr lang="en-US" altLang="zh-TW" sz="1600"/>
              <a:t>(the real case with T1 &amp;T2)</a:t>
            </a:r>
          </a:p>
        </p:txBody>
      </p:sp>
      <p:sp>
        <p:nvSpPr>
          <p:cNvPr id="23" name="Rectangle 20"/>
          <p:cNvSpPr>
            <a:spLocks noChangeArrowheads="1"/>
          </p:cNvSpPr>
          <p:nvPr/>
        </p:nvSpPr>
        <p:spPr bwMode="auto">
          <a:xfrm>
            <a:off x="4114800" y="2743200"/>
            <a:ext cx="914400" cy="304800"/>
          </a:xfrm>
          <a:prstGeom prst="rect">
            <a:avLst/>
          </a:prstGeom>
          <a:solidFill>
            <a:schemeClr val="bg1"/>
          </a:solidFill>
          <a:ln w="9525">
            <a:noFill/>
            <a:miter lim="800000"/>
            <a:headEnd/>
            <a:tailEnd/>
          </a:ln>
          <a:effectLst/>
        </p:spPr>
        <p:txBody>
          <a:bodyPr wrap="none" anchor="ctr"/>
          <a:lstStyle/>
          <a:p>
            <a:endParaRPr lang="en-US"/>
          </a:p>
        </p:txBody>
      </p:sp>
      <p:sp>
        <p:nvSpPr>
          <p:cNvPr id="24" name="Rectangle 21"/>
          <p:cNvSpPr>
            <a:spLocks noChangeArrowheads="1"/>
          </p:cNvSpPr>
          <p:nvPr/>
        </p:nvSpPr>
        <p:spPr bwMode="auto">
          <a:xfrm>
            <a:off x="3733800" y="3352800"/>
            <a:ext cx="1676400" cy="304800"/>
          </a:xfrm>
          <a:prstGeom prst="rect">
            <a:avLst/>
          </a:prstGeom>
          <a:solidFill>
            <a:schemeClr val="bg1"/>
          </a:solidFill>
          <a:ln w="9525">
            <a:noFill/>
            <a:miter lim="800000"/>
            <a:headEnd/>
            <a:tailEnd/>
          </a:ln>
          <a:effectLst/>
        </p:spPr>
        <p:txBody>
          <a:bodyPr wrap="none" anchor="ctr"/>
          <a:lstStyle/>
          <a:p>
            <a:endParaRPr lang="en-US"/>
          </a:p>
        </p:txBody>
      </p:sp>
      <p:grpSp>
        <p:nvGrpSpPr>
          <p:cNvPr id="2" name="Group 22"/>
          <p:cNvGrpSpPr>
            <a:grpSpLocks/>
          </p:cNvGrpSpPr>
          <p:nvPr/>
        </p:nvGrpSpPr>
        <p:grpSpPr bwMode="auto">
          <a:xfrm>
            <a:off x="1981200" y="4724400"/>
            <a:ext cx="1295400" cy="1219200"/>
            <a:chOff x="720" y="2544"/>
            <a:chExt cx="1056" cy="960"/>
          </a:xfrm>
        </p:grpSpPr>
        <p:sp>
          <p:nvSpPr>
            <p:cNvPr id="26" name="Oval 23"/>
            <p:cNvSpPr>
              <a:spLocks noChangeArrowheads="1"/>
            </p:cNvSpPr>
            <p:nvPr/>
          </p:nvSpPr>
          <p:spPr bwMode="auto">
            <a:xfrm>
              <a:off x="720" y="2544"/>
              <a:ext cx="960" cy="960"/>
            </a:xfrm>
            <a:prstGeom prst="ellipse">
              <a:avLst/>
            </a:prstGeom>
            <a:noFill/>
            <a:ln w="19050">
              <a:solidFill>
                <a:schemeClr val="tx1"/>
              </a:solidFill>
              <a:round/>
              <a:headEnd/>
              <a:tailEnd/>
            </a:ln>
            <a:effectLst/>
          </p:spPr>
          <p:txBody>
            <a:bodyPr wrap="none" anchor="ctr"/>
            <a:lstStyle/>
            <a:p>
              <a:endParaRPr lang="en-US"/>
            </a:p>
          </p:txBody>
        </p:sp>
        <p:sp>
          <p:nvSpPr>
            <p:cNvPr id="27" name="Line 24"/>
            <p:cNvSpPr>
              <a:spLocks noChangeShapeType="1"/>
            </p:cNvSpPr>
            <p:nvPr/>
          </p:nvSpPr>
          <p:spPr bwMode="auto">
            <a:xfrm>
              <a:off x="1200" y="2544"/>
              <a:ext cx="0" cy="960"/>
            </a:xfrm>
            <a:prstGeom prst="line">
              <a:avLst/>
            </a:prstGeom>
            <a:noFill/>
            <a:ln w="19050">
              <a:solidFill>
                <a:schemeClr val="tx1"/>
              </a:solidFill>
              <a:round/>
              <a:headEnd/>
              <a:tailEnd/>
            </a:ln>
            <a:effectLst/>
          </p:spPr>
          <p:txBody>
            <a:bodyPr wrap="none" anchor="ctr"/>
            <a:lstStyle/>
            <a:p>
              <a:endParaRPr lang="en-US"/>
            </a:p>
          </p:txBody>
        </p:sp>
        <p:sp>
          <p:nvSpPr>
            <p:cNvPr id="28" name="Line 25"/>
            <p:cNvSpPr>
              <a:spLocks noChangeShapeType="1"/>
            </p:cNvSpPr>
            <p:nvPr/>
          </p:nvSpPr>
          <p:spPr bwMode="auto">
            <a:xfrm>
              <a:off x="720" y="3024"/>
              <a:ext cx="960" cy="0"/>
            </a:xfrm>
            <a:prstGeom prst="line">
              <a:avLst/>
            </a:prstGeom>
            <a:noFill/>
            <a:ln w="19050">
              <a:solidFill>
                <a:schemeClr val="tx1"/>
              </a:solidFill>
              <a:round/>
              <a:headEnd/>
              <a:tailEnd/>
            </a:ln>
            <a:effectLst/>
          </p:spPr>
          <p:txBody>
            <a:bodyPr wrap="none" anchor="ctr"/>
            <a:lstStyle/>
            <a:p>
              <a:endParaRPr lang="en-US"/>
            </a:p>
          </p:txBody>
        </p:sp>
        <p:sp>
          <p:nvSpPr>
            <p:cNvPr id="29" name="AutoShape 26"/>
            <p:cNvSpPr>
              <a:spLocks noChangeArrowheads="1"/>
            </p:cNvSpPr>
            <p:nvPr/>
          </p:nvSpPr>
          <p:spPr bwMode="auto">
            <a:xfrm>
              <a:off x="1200" y="2976"/>
              <a:ext cx="480" cy="96"/>
            </a:xfrm>
            <a:prstGeom prst="rightArrow">
              <a:avLst>
                <a:gd name="adj1" fmla="val 50000"/>
                <a:gd name="adj2" fmla="val 125000"/>
              </a:avLst>
            </a:prstGeom>
            <a:solidFill>
              <a:srgbClr val="FF6600"/>
            </a:solidFill>
            <a:ln w="9525">
              <a:solidFill>
                <a:schemeClr val="tx1"/>
              </a:solidFill>
              <a:miter lim="800000"/>
              <a:headEnd/>
              <a:tailEnd/>
            </a:ln>
            <a:effectLst/>
          </p:spPr>
          <p:txBody>
            <a:bodyPr wrap="none" anchor="ctr"/>
            <a:lstStyle/>
            <a:p>
              <a:endParaRPr lang="en-US"/>
            </a:p>
          </p:txBody>
        </p:sp>
        <p:sp>
          <p:nvSpPr>
            <p:cNvPr id="30" name="Arc 27"/>
            <p:cNvSpPr>
              <a:spLocks/>
            </p:cNvSpPr>
            <p:nvPr/>
          </p:nvSpPr>
          <p:spPr bwMode="auto">
            <a:xfrm flipV="1">
              <a:off x="1632" y="3024"/>
              <a:ext cx="144" cy="214"/>
            </a:xfrm>
            <a:custGeom>
              <a:avLst/>
              <a:gdLst>
                <a:gd name="G0" fmla="+- 0 0 0"/>
                <a:gd name="G1" fmla="+- 14676 0 0"/>
                <a:gd name="G2" fmla="+- 21600 0 0"/>
                <a:gd name="T0" fmla="*/ 15848 w 21600"/>
                <a:gd name="T1" fmla="*/ 0 h 16952"/>
                <a:gd name="T2" fmla="*/ 21479 w 21600"/>
                <a:gd name="T3" fmla="*/ 16952 h 16952"/>
                <a:gd name="T4" fmla="*/ 0 w 21600"/>
                <a:gd name="T5" fmla="*/ 14676 h 16952"/>
              </a:gdLst>
              <a:ahLst/>
              <a:cxnLst>
                <a:cxn ang="0">
                  <a:pos x="T0" y="T1"/>
                </a:cxn>
                <a:cxn ang="0">
                  <a:pos x="T2" y="T3"/>
                </a:cxn>
                <a:cxn ang="0">
                  <a:pos x="T4" y="T5"/>
                </a:cxn>
              </a:cxnLst>
              <a:rect l="0" t="0" r="r" b="b"/>
              <a:pathLst>
                <a:path w="21600" h="16952" fill="none" extrusionOk="0">
                  <a:moveTo>
                    <a:pt x="15848" y="-1"/>
                  </a:moveTo>
                  <a:cubicBezTo>
                    <a:pt x="19545" y="3992"/>
                    <a:pt x="21600" y="9234"/>
                    <a:pt x="21600" y="14676"/>
                  </a:cubicBezTo>
                  <a:cubicBezTo>
                    <a:pt x="21600" y="15436"/>
                    <a:pt x="21559" y="16196"/>
                    <a:pt x="21479" y="16952"/>
                  </a:cubicBezTo>
                </a:path>
                <a:path w="21600" h="16952" stroke="0" extrusionOk="0">
                  <a:moveTo>
                    <a:pt x="15848" y="-1"/>
                  </a:moveTo>
                  <a:cubicBezTo>
                    <a:pt x="19545" y="3992"/>
                    <a:pt x="21600" y="9234"/>
                    <a:pt x="21600" y="14676"/>
                  </a:cubicBezTo>
                  <a:cubicBezTo>
                    <a:pt x="21600" y="15436"/>
                    <a:pt x="21559" y="16196"/>
                    <a:pt x="21479" y="16952"/>
                  </a:cubicBezTo>
                  <a:lnTo>
                    <a:pt x="0" y="14676"/>
                  </a:lnTo>
                  <a:close/>
                </a:path>
              </a:pathLst>
            </a:custGeom>
            <a:noFill/>
            <a:ln w="9525">
              <a:solidFill>
                <a:schemeClr val="tx1"/>
              </a:solidFill>
              <a:round/>
              <a:headEnd/>
              <a:tailEnd/>
            </a:ln>
            <a:effectLst/>
          </p:spPr>
          <p:txBody>
            <a:bodyPr wrap="none" anchor="ctr"/>
            <a:lstStyle/>
            <a:p>
              <a:endParaRPr lang="en-US"/>
            </a:p>
          </p:txBody>
        </p:sp>
        <p:sp>
          <p:nvSpPr>
            <p:cNvPr id="31" name="Line 28"/>
            <p:cNvSpPr>
              <a:spLocks noChangeShapeType="1"/>
            </p:cNvSpPr>
            <p:nvPr/>
          </p:nvSpPr>
          <p:spPr bwMode="auto">
            <a:xfrm rot="1200000">
              <a:off x="1739" y="3216"/>
              <a:ext cx="0" cy="48"/>
            </a:xfrm>
            <a:prstGeom prst="line">
              <a:avLst/>
            </a:prstGeom>
            <a:noFill/>
            <a:ln w="9525">
              <a:solidFill>
                <a:schemeClr val="tx1"/>
              </a:solidFill>
              <a:round/>
              <a:headEnd/>
              <a:tailEnd type="triangle" w="med" len="med"/>
            </a:ln>
            <a:effectLst/>
          </p:spPr>
          <p:txBody>
            <a:bodyPr wrap="none" anchor="ctr"/>
            <a:lstStyle/>
            <a:p>
              <a:endParaRPr lang="en-US"/>
            </a:p>
          </p:txBody>
        </p:sp>
      </p:grpSp>
      <p:sp>
        <p:nvSpPr>
          <p:cNvPr id="32" name="AutoShape 29"/>
          <p:cNvSpPr>
            <a:spLocks noChangeArrowheads="1"/>
          </p:cNvSpPr>
          <p:nvPr/>
        </p:nvSpPr>
        <p:spPr bwMode="auto">
          <a:xfrm>
            <a:off x="6629400" y="5105400"/>
            <a:ext cx="165100" cy="533400"/>
          </a:xfrm>
          <a:prstGeom prst="downArrow">
            <a:avLst>
              <a:gd name="adj1" fmla="val 50000"/>
              <a:gd name="adj2" fmla="val 80769"/>
            </a:avLst>
          </a:prstGeom>
          <a:solidFill>
            <a:schemeClr val="accent1"/>
          </a:solidFill>
          <a:ln w="6350" cap="rnd">
            <a:solidFill>
              <a:schemeClr val="tx1"/>
            </a:solidFill>
            <a:prstDash val="sysDot"/>
            <a:miter lim="800000"/>
            <a:headEnd/>
            <a:tailEnd/>
          </a:ln>
          <a:effectLst/>
        </p:spPr>
        <p:txBody>
          <a:bodyPr vert="eaVert" wrap="none" anchor="ctr"/>
          <a:lstStyle/>
          <a:p>
            <a:endParaRPr lang="en-US"/>
          </a:p>
        </p:txBody>
      </p:sp>
      <p:sp>
        <p:nvSpPr>
          <p:cNvPr id="33" name="AutoShape 30"/>
          <p:cNvSpPr>
            <a:spLocks noChangeArrowheads="1"/>
          </p:cNvSpPr>
          <p:nvPr/>
        </p:nvSpPr>
        <p:spPr bwMode="auto">
          <a:xfrm>
            <a:off x="2514600" y="5334000"/>
            <a:ext cx="165100" cy="609600"/>
          </a:xfrm>
          <a:prstGeom prst="downArrow">
            <a:avLst>
              <a:gd name="adj1" fmla="val 50000"/>
              <a:gd name="adj2" fmla="val 92308"/>
            </a:avLst>
          </a:prstGeom>
          <a:solidFill>
            <a:schemeClr val="accent1"/>
          </a:solidFill>
          <a:ln w="6350" cap="rnd">
            <a:solidFill>
              <a:schemeClr val="tx1"/>
            </a:solidFill>
            <a:prstDash val="sysDot"/>
            <a:miter lim="800000"/>
            <a:headEnd/>
            <a:tailEnd/>
          </a:ln>
          <a:effectLst/>
        </p:spPr>
        <p:txBody>
          <a:bodyPr vert="eaVert" wrap="none" anchor="ctr"/>
          <a:lstStyle/>
          <a:p>
            <a:endParaRPr lang="en-US"/>
          </a:p>
        </p:txBody>
      </p:sp>
      <p:sp>
        <p:nvSpPr>
          <p:cNvPr id="34" name="Line 31"/>
          <p:cNvSpPr>
            <a:spLocks noChangeShapeType="1"/>
          </p:cNvSpPr>
          <p:nvPr/>
        </p:nvSpPr>
        <p:spPr bwMode="auto">
          <a:xfrm flipH="1">
            <a:off x="3733800" y="4114800"/>
            <a:ext cx="228600" cy="609600"/>
          </a:xfrm>
          <a:prstGeom prst="line">
            <a:avLst/>
          </a:prstGeom>
          <a:noFill/>
          <a:ln w="22225">
            <a:solidFill>
              <a:srgbClr val="FF6600"/>
            </a:solidFill>
            <a:round/>
            <a:headEnd/>
            <a:tailEnd type="triangle" w="med" len="med"/>
          </a:ln>
          <a:effectLst/>
        </p:spPr>
        <p:txBody>
          <a:bodyPr/>
          <a:lstStyle/>
          <a:p>
            <a:endParaRPr lang="en-US"/>
          </a:p>
        </p:txBody>
      </p:sp>
      <p:sp>
        <p:nvSpPr>
          <p:cNvPr id="35" name="Line 32"/>
          <p:cNvSpPr>
            <a:spLocks noChangeShapeType="1"/>
          </p:cNvSpPr>
          <p:nvPr/>
        </p:nvSpPr>
        <p:spPr bwMode="auto">
          <a:xfrm flipH="1">
            <a:off x="4038600" y="4572000"/>
            <a:ext cx="228600" cy="609600"/>
          </a:xfrm>
          <a:prstGeom prst="line">
            <a:avLst/>
          </a:prstGeom>
          <a:noFill/>
          <a:ln w="22225">
            <a:solidFill>
              <a:srgbClr val="00FFFF"/>
            </a:solidFill>
            <a:round/>
            <a:headEnd/>
            <a:tailEnd type="triangle" w="med" len="med"/>
          </a:ln>
          <a:effectLst/>
        </p:spPr>
        <p:txBody>
          <a:bodyPr/>
          <a:lstStyle/>
          <a:p>
            <a:endParaRPr lang="en-US"/>
          </a:p>
        </p:txBody>
      </p:sp>
      <p:sp>
        <p:nvSpPr>
          <p:cNvPr id="36" name="AutoShape 33"/>
          <p:cNvSpPr>
            <a:spLocks noChangeArrowheads="1"/>
          </p:cNvSpPr>
          <p:nvPr/>
        </p:nvSpPr>
        <p:spPr bwMode="auto">
          <a:xfrm>
            <a:off x="6248400" y="5029200"/>
            <a:ext cx="457200" cy="152400"/>
          </a:xfrm>
          <a:prstGeom prst="leftArrow">
            <a:avLst>
              <a:gd name="adj1" fmla="val 50000"/>
              <a:gd name="adj2" fmla="val 75000"/>
            </a:avLst>
          </a:prstGeom>
          <a:solidFill>
            <a:srgbClr val="0000FF"/>
          </a:solidFill>
          <a:ln w="9525" cap="rnd">
            <a:solidFill>
              <a:schemeClr val="tx1"/>
            </a:solidFill>
            <a:prstDash val="sysDot"/>
            <a:miter lim="800000"/>
            <a:headEnd/>
            <a:tailEnd/>
          </a:ln>
          <a:effectLst/>
        </p:spPr>
        <p:txBody>
          <a:bodyPr wrap="none" anchor="ctr"/>
          <a:lstStyle/>
          <a:p>
            <a:endParaRPr lang="en-US"/>
          </a:p>
        </p:txBody>
      </p:sp>
      <p:sp>
        <p:nvSpPr>
          <p:cNvPr id="37" name="AutoShape 34"/>
          <p:cNvSpPr>
            <a:spLocks noChangeArrowheads="1"/>
          </p:cNvSpPr>
          <p:nvPr/>
        </p:nvSpPr>
        <p:spPr bwMode="auto">
          <a:xfrm>
            <a:off x="1981200" y="5257800"/>
            <a:ext cx="609600" cy="152400"/>
          </a:xfrm>
          <a:prstGeom prst="leftArrow">
            <a:avLst>
              <a:gd name="adj1" fmla="val 50000"/>
              <a:gd name="adj2" fmla="val 100000"/>
            </a:avLst>
          </a:prstGeom>
          <a:solidFill>
            <a:srgbClr val="0000FF"/>
          </a:solidFill>
          <a:ln w="9525" cap="rnd">
            <a:solidFill>
              <a:schemeClr val="tx1"/>
            </a:solidFill>
            <a:prstDash val="sysDot"/>
            <a:miter lim="800000"/>
            <a:headEnd/>
            <a:tailEnd/>
          </a:ln>
          <a:effectLst/>
        </p:spPr>
        <p:txBody>
          <a:bodyPr wrap="none" anchor="ctr"/>
          <a:lstStyle/>
          <a:p>
            <a:endParaRPr lang="en-US"/>
          </a:p>
        </p:txBody>
      </p:sp>
      <p:sp>
        <p:nvSpPr>
          <p:cNvPr id="38" name="Line 35"/>
          <p:cNvSpPr>
            <a:spLocks noChangeShapeType="1"/>
          </p:cNvSpPr>
          <p:nvPr/>
        </p:nvSpPr>
        <p:spPr bwMode="auto">
          <a:xfrm flipH="1">
            <a:off x="4267200" y="4876800"/>
            <a:ext cx="228600" cy="609600"/>
          </a:xfrm>
          <a:prstGeom prst="line">
            <a:avLst/>
          </a:prstGeom>
          <a:noFill/>
          <a:ln w="22225">
            <a:solidFill>
              <a:srgbClr val="0000FF"/>
            </a:solidFill>
            <a:round/>
            <a:headEnd/>
            <a:tailEnd type="triangle" w="med" len="med"/>
          </a:ln>
          <a:effectLst/>
        </p:spPr>
        <p:txBody>
          <a:bodyPr/>
          <a:lstStyle/>
          <a:p>
            <a:endParaRPr lang="en-US"/>
          </a:p>
        </p:txBody>
      </p:sp>
      <p:sp>
        <p:nvSpPr>
          <p:cNvPr id="39" name="Line 36"/>
          <p:cNvSpPr>
            <a:spLocks noChangeShapeType="1"/>
          </p:cNvSpPr>
          <p:nvPr/>
        </p:nvSpPr>
        <p:spPr bwMode="auto">
          <a:xfrm flipH="1">
            <a:off x="7924800" y="5486400"/>
            <a:ext cx="228600" cy="609600"/>
          </a:xfrm>
          <a:prstGeom prst="line">
            <a:avLst/>
          </a:prstGeom>
          <a:noFill/>
          <a:ln w="22225">
            <a:solidFill>
              <a:srgbClr val="0000FF"/>
            </a:solidFill>
            <a:round/>
            <a:headEnd/>
            <a:tailEnd type="triangle" w="med" len="med"/>
          </a:ln>
          <a:effectLst/>
        </p:spPr>
        <p:txBody>
          <a:bodyPr/>
          <a:lstStyle/>
          <a:p>
            <a:endParaRPr lang="en-US"/>
          </a:p>
        </p:txBody>
      </p:sp>
      <p:sp>
        <p:nvSpPr>
          <p:cNvPr id="40" name="Line 37"/>
          <p:cNvSpPr>
            <a:spLocks noChangeShapeType="1"/>
          </p:cNvSpPr>
          <p:nvPr/>
        </p:nvSpPr>
        <p:spPr bwMode="auto">
          <a:xfrm flipH="1">
            <a:off x="7772400" y="4876800"/>
            <a:ext cx="228600" cy="609600"/>
          </a:xfrm>
          <a:prstGeom prst="line">
            <a:avLst/>
          </a:prstGeom>
          <a:noFill/>
          <a:ln w="22225">
            <a:solidFill>
              <a:srgbClr val="00FFFF"/>
            </a:solidFill>
            <a:round/>
            <a:headEnd/>
            <a:tailEnd type="triangle" w="med" len="med"/>
          </a:ln>
          <a:effectLst/>
        </p:spPr>
        <p:txBody>
          <a:bodyPr/>
          <a:lstStyle/>
          <a:p>
            <a:endParaRPr lang="en-US"/>
          </a:p>
        </p:txBody>
      </p:sp>
      <p:sp>
        <p:nvSpPr>
          <p:cNvPr id="41" name="Line 38"/>
          <p:cNvSpPr>
            <a:spLocks noChangeShapeType="1"/>
          </p:cNvSpPr>
          <p:nvPr/>
        </p:nvSpPr>
        <p:spPr bwMode="auto">
          <a:xfrm flipH="1">
            <a:off x="7696200" y="4038600"/>
            <a:ext cx="228600" cy="609600"/>
          </a:xfrm>
          <a:prstGeom prst="line">
            <a:avLst/>
          </a:prstGeom>
          <a:noFill/>
          <a:ln w="22225">
            <a:solidFill>
              <a:srgbClr val="FF6600"/>
            </a:solidFill>
            <a:round/>
            <a:headEnd/>
            <a:tailEnd type="triangle" w="med" len="med"/>
          </a:ln>
          <a:effectLst/>
        </p:spPr>
        <p:txBody>
          <a:bodyPr/>
          <a:lstStyle/>
          <a:p>
            <a:endParaRPr lang="en-US"/>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4E8AA39F-A5DF-4C0E-9768-C821FDBB57A2}" type="slidenum">
              <a:rPr lang="en-IN" smtClean="0"/>
              <a:pPr/>
              <a:t>36</a:t>
            </a:fld>
            <a:endParaRPr lang="en-IN"/>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2"/>
          <p:cNvSpPr txBox="1">
            <a:spLocks noChangeArrowheads="1"/>
          </p:cNvSpPr>
          <p:nvPr/>
        </p:nvSpPr>
        <p:spPr bwMode="auto">
          <a:xfrm>
            <a:off x="1981200" y="304800"/>
            <a:ext cx="8153400" cy="641350"/>
          </a:xfrm>
          <a:prstGeom prst="rect">
            <a:avLst/>
          </a:prstGeom>
          <a:noFill/>
          <a:ln w="9525">
            <a:noFill/>
            <a:miter lim="800000"/>
            <a:headEnd/>
            <a:tailEnd/>
          </a:ln>
          <a:effectLst/>
        </p:spPr>
        <p:txBody>
          <a:bodyPr>
            <a:spAutoFit/>
          </a:bodyPr>
          <a:lstStyle/>
          <a:p>
            <a:pPr>
              <a:spcBef>
                <a:spcPct val="50000"/>
              </a:spcBef>
              <a:buFontTx/>
              <a:buChar char="•"/>
            </a:pPr>
            <a:r>
              <a:rPr lang="en-US" altLang="zh-TW" b="1"/>
              <a:t>In addition,  most molecules examined by NMR have several sets of nuclei, each with a different precession frequency. </a:t>
            </a:r>
          </a:p>
        </p:txBody>
      </p:sp>
      <p:pic>
        <p:nvPicPr>
          <p:cNvPr id="50179" name="Picture 3"/>
          <p:cNvPicPr>
            <a:picLocks noChangeAspect="1" noChangeArrowheads="1"/>
          </p:cNvPicPr>
          <p:nvPr/>
        </p:nvPicPr>
        <p:blipFill>
          <a:blip r:embed="rId2"/>
          <a:srcRect/>
          <a:stretch>
            <a:fillRect/>
          </a:stretch>
        </p:blipFill>
        <p:spPr bwMode="auto">
          <a:xfrm>
            <a:off x="3429000" y="1066800"/>
            <a:ext cx="4648200" cy="2051050"/>
          </a:xfrm>
          <a:prstGeom prst="rect">
            <a:avLst/>
          </a:prstGeom>
          <a:noFill/>
          <a:ln w="9525">
            <a:noFill/>
            <a:miter lim="800000"/>
            <a:headEnd/>
            <a:tailEnd/>
          </a:ln>
          <a:effectLst/>
        </p:spPr>
      </p:pic>
      <p:pic>
        <p:nvPicPr>
          <p:cNvPr id="50180" name="Picture 4"/>
          <p:cNvPicPr>
            <a:picLocks noChangeAspect="1" noChangeArrowheads="1"/>
          </p:cNvPicPr>
          <p:nvPr/>
        </p:nvPicPr>
        <p:blipFill>
          <a:blip r:embed="rId3"/>
          <a:srcRect t="15424" b="5190"/>
          <a:stretch>
            <a:fillRect/>
          </a:stretch>
        </p:blipFill>
        <p:spPr bwMode="auto">
          <a:xfrm>
            <a:off x="3276600" y="4114801"/>
            <a:ext cx="4953000" cy="1865313"/>
          </a:xfrm>
          <a:prstGeom prst="rect">
            <a:avLst/>
          </a:prstGeom>
          <a:noFill/>
          <a:ln w="9525">
            <a:noFill/>
            <a:miter lim="800000"/>
            <a:headEnd/>
            <a:tailEnd/>
          </a:ln>
          <a:effectLst/>
        </p:spPr>
      </p:pic>
      <p:sp>
        <p:nvSpPr>
          <p:cNvPr id="50181" name="Text Box 5"/>
          <p:cNvSpPr txBox="1">
            <a:spLocks noChangeArrowheads="1"/>
          </p:cNvSpPr>
          <p:nvPr/>
        </p:nvSpPr>
        <p:spPr bwMode="auto">
          <a:xfrm>
            <a:off x="2133600" y="3352800"/>
            <a:ext cx="8077200" cy="641350"/>
          </a:xfrm>
          <a:prstGeom prst="rect">
            <a:avLst/>
          </a:prstGeom>
          <a:noFill/>
          <a:ln w="9525">
            <a:noFill/>
            <a:miter lim="800000"/>
            <a:headEnd/>
            <a:tailEnd/>
          </a:ln>
          <a:effectLst/>
        </p:spPr>
        <p:txBody>
          <a:bodyPr>
            <a:spAutoFit/>
          </a:bodyPr>
          <a:lstStyle/>
          <a:p>
            <a:pPr>
              <a:spcBef>
                <a:spcPct val="50000"/>
              </a:spcBef>
              <a:buFontTx/>
              <a:buChar char="•"/>
            </a:pPr>
            <a:r>
              <a:rPr lang="en-US" altLang="zh-TW" b="1"/>
              <a:t>The FID (free induction decay) is then </a:t>
            </a:r>
            <a:r>
              <a:rPr lang="en-US" altLang="zh-TW" b="1">
                <a:solidFill>
                  <a:srgbClr val="FF0000"/>
                </a:solidFill>
              </a:rPr>
              <a:t>Fourier transform</a:t>
            </a:r>
            <a:r>
              <a:rPr lang="en-US" altLang="zh-TW" b="1"/>
              <a:t> to frequency domain to obtain each </a:t>
            </a:r>
            <a:r>
              <a:rPr lang="en-US" altLang="zh-TW" b="1" i="1"/>
              <a:t>v</a:t>
            </a:r>
            <a:r>
              <a:rPr lang="en-US" altLang="zh-TW" b="1" baseline="-30000"/>
              <a:t>pression</a:t>
            </a:r>
            <a:r>
              <a:rPr lang="en-US" altLang="zh-TW" b="1"/>
              <a:t>  ( chemical shift) for different nuclei.</a:t>
            </a:r>
            <a:endParaRPr lang="en-US" altLang="zh-TW"/>
          </a:p>
        </p:txBody>
      </p:sp>
      <p:sp>
        <p:nvSpPr>
          <p:cNvPr id="50182" name="Text Box 6"/>
          <p:cNvSpPr txBox="1">
            <a:spLocks noChangeArrowheads="1"/>
          </p:cNvSpPr>
          <p:nvPr/>
        </p:nvSpPr>
        <p:spPr bwMode="auto">
          <a:xfrm>
            <a:off x="5105400" y="2667001"/>
            <a:ext cx="1600200" cy="366713"/>
          </a:xfrm>
          <a:prstGeom prst="rect">
            <a:avLst/>
          </a:prstGeom>
          <a:noFill/>
          <a:ln w="9525">
            <a:noFill/>
            <a:miter lim="800000"/>
            <a:headEnd/>
            <a:tailEnd/>
          </a:ln>
          <a:effectLst/>
        </p:spPr>
        <p:txBody>
          <a:bodyPr>
            <a:spAutoFit/>
          </a:bodyPr>
          <a:lstStyle/>
          <a:p>
            <a:pPr>
              <a:spcBef>
                <a:spcPct val="50000"/>
              </a:spcBef>
            </a:pPr>
            <a:r>
              <a:rPr lang="en-US" altLang="zh-TW" b="1"/>
              <a:t>Time (sec)</a:t>
            </a:r>
          </a:p>
        </p:txBody>
      </p:sp>
      <p:sp>
        <p:nvSpPr>
          <p:cNvPr id="50183" name="Text Box 7"/>
          <p:cNvSpPr txBox="1">
            <a:spLocks noChangeArrowheads="1"/>
          </p:cNvSpPr>
          <p:nvPr/>
        </p:nvSpPr>
        <p:spPr bwMode="auto">
          <a:xfrm>
            <a:off x="5029200" y="6172201"/>
            <a:ext cx="1905000" cy="366713"/>
          </a:xfrm>
          <a:prstGeom prst="rect">
            <a:avLst/>
          </a:prstGeom>
          <a:noFill/>
          <a:ln w="9525">
            <a:noFill/>
            <a:miter lim="800000"/>
            <a:headEnd/>
            <a:tailEnd/>
          </a:ln>
          <a:effectLst/>
        </p:spPr>
        <p:txBody>
          <a:bodyPr>
            <a:spAutoFit/>
          </a:bodyPr>
          <a:lstStyle/>
          <a:p>
            <a:pPr>
              <a:spcBef>
                <a:spcPct val="50000"/>
              </a:spcBef>
            </a:pPr>
            <a:r>
              <a:rPr lang="en-US" altLang="zh-TW" b="1"/>
              <a:t>frequency (Hz)</a:t>
            </a:r>
          </a:p>
        </p:txBody>
      </p:sp>
      <p:sp>
        <p:nvSpPr>
          <p:cNvPr id="2" name="Footer Placeholder 1"/>
          <p:cNvSpPr>
            <a:spLocks noGrp="1"/>
          </p:cNvSpPr>
          <p:nvPr>
            <p:ph type="ftr" sz="quarter" idx="11"/>
          </p:nvPr>
        </p:nvSpPr>
        <p:spPr/>
        <p:txBody>
          <a:bodyPr/>
          <a:lstStyle/>
          <a:p>
            <a:r>
              <a:rPr lang="en-IN" smtClean="0"/>
              <a:t>RDP</a:t>
            </a:r>
            <a:endParaRPr lang="en-IN"/>
          </a:p>
        </p:txBody>
      </p:sp>
      <p:sp>
        <p:nvSpPr>
          <p:cNvPr id="3" name="Slide Number Placeholder 2"/>
          <p:cNvSpPr>
            <a:spLocks noGrp="1"/>
          </p:cNvSpPr>
          <p:nvPr>
            <p:ph type="sldNum" sz="quarter" idx="12"/>
          </p:nvPr>
        </p:nvSpPr>
        <p:spPr/>
        <p:txBody>
          <a:bodyPr/>
          <a:lstStyle/>
          <a:p>
            <a:fld id="{4E8AA39F-A5DF-4C0E-9768-C821FDBB57A2}" type="slidenum">
              <a:rPr lang="en-IN" smtClean="0"/>
              <a:pPr/>
              <a:t>37</a:t>
            </a:fld>
            <a:endParaRPr lang="en-IN"/>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fid"/>
          <p:cNvPicPr>
            <a:picLocks noChangeAspect="1" noChangeArrowheads="1"/>
          </p:cNvPicPr>
          <p:nvPr/>
        </p:nvPicPr>
        <p:blipFill>
          <a:blip r:embed="rId2" cstate="print">
            <a:lum bright="-60000" contrast="72000"/>
          </a:blip>
          <a:srcRect t="42549" r="16023"/>
          <a:stretch>
            <a:fillRect/>
          </a:stretch>
        </p:blipFill>
        <p:spPr bwMode="auto">
          <a:xfrm>
            <a:off x="1981200" y="1066800"/>
            <a:ext cx="3352800" cy="1646238"/>
          </a:xfrm>
          <a:prstGeom prst="rect">
            <a:avLst/>
          </a:prstGeom>
          <a:noFill/>
        </p:spPr>
      </p:pic>
      <p:pic>
        <p:nvPicPr>
          <p:cNvPr id="51203" name="Picture 3" descr="fid2"/>
          <p:cNvPicPr>
            <a:picLocks noChangeAspect="1" noChangeArrowheads="1"/>
          </p:cNvPicPr>
          <p:nvPr/>
        </p:nvPicPr>
        <p:blipFill>
          <a:blip r:embed="rId3">
            <a:lum bright="-78000" contrast="90000"/>
          </a:blip>
          <a:srcRect t="58696"/>
          <a:stretch>
            <a:fillRect/>
          </a:stretch>
        </p:blipFill>
        <p:spPr bwMode="auto">
          <a:xfrm>
            <a:off x="6553200" y="4343400"/>
            <a:ext cx="3079750" cy="1447800"/>
          </a:xfrm>
          <a:prstGeom prst="rect">
            <a:avLst/>
          </a:prstGeom>
          <a:noFill/>
        </p:spPr>
      </p:pic>
      <p:pic>
        <p:nvPicPr>
          <p:cNvPr id="51204" name="Picture 4" descr="fid"/>
          <p:cNvPicPr>
            <a:picLocks noChangeAspect="1" noChangeArrowheads="1"/>
          </p:cNvPicPr>
          <p:nvPr/>
        </p:nvPicPr>
        <p:blipFill>
          <a:blip r:embed="rId2" cstate="print">
            <a:lum bright="-54000" contrast="72000"/>
          </a:blip>
          <a:srcRect b="52133"/>
          <a:stretch>
            <a:fillRect/>
          </a:stretch>
        </p:blipFill>
        <p:spPr bwMode="auto">
          <a:xfrm>
            <a:off x="6248401" y="1219200"/>
            <a:ext cx="3992563" cy="1371600"/>
          </a:xfrm>
          <a:prstGeom prst="rect">
            <a:avLst/>
          </a:prstGeom>
          <a:noFill/>
        </p:spPr>
      </p:pic>
      <p:pic>
        <p:nvPicPr>
          <p:cNvPr id="51205" name="Picture 5" descr="fid2"/>
          <p:cNvPicPr>
            <a:picLocks noChangeAspect="1" noChangeArrowheads="1"/>
          </p:cNvPicPr>
          <p:nvPr/>
        </p:nvPicPr>
        <p:blipFill>
          <a:blip r:embed="rId3">
            <a:lum bright="-78000" contrast="90000"/>
          </a:blip>
          <a:srcRect t="17392" b="34782"/>
          <a:stretch>
            <a:fillRect/>
          </a:stretch>
        </p:blipFill>
        <p:spPr bwMode="auto">
          <a:xfrm>
            <a:off x="2133600" y="4191000"/>
            <a:ext cx="3079750" cy="1676400"/>
          </a:xfrm>
          <a:prstGeom prst="rect">
            <a:avLst/>
          </a:prstGeom>
          <a:noFill/>
        </p:spPr>
      </p:pic>
      <p:pic>
        <p:nvPicPr>
          <p:cNvPr id="51206" name="Picture 6" descr="ft_eq_1"/>
          <p:cNvPicPr>
            <a:picLocks noChangeAspect="1" noChangeArrowheads="1"/>
          </p:cNvPicPr>
          <p:nvPr/>
        </p:nvPicPr>
        <p:blipFill>
          <a:blip r:embed="rId4">
            <a:lum bright="-6000" contrast="12000"/>
          </a:blip>
          <a:srcRect/>
          <a:stretch>
            <a:fillRect/>
          </a:stretch>
        </p:blipFill>
        <p:spPr bwMode="auto">
          <a:xfrm>
            <a:off x="2590800" y="3200400"/>
            <a:ext cx="7162800" cy="812800"/>
          </a:xfrm>
          <a:prstGeom prst="rect">
            <a:avLst/>
          </a:prstGeom>
          <a:noFill/>
        </p:spPr>
      </p:pic>
      <p:sp>
        <p:nvSpPr>
          <p:cNvPr id="51207" name="Text Box 7"/>
          <p:cNvSpPr txBox="1">
            <a:spLocks noChangeArrowheads="1"/>
          </p:cNvSpPr>
          <p:nvPr/>
        </p:nvSpPr>
        <p:spPr bwMode="auto">
          <a:xfrm>
            <a:off x="1981200" y="228601"/>
            <a:ext cx="6705600" cy="396875"/>
          </a:xfrm>
          <a:prstGeom prst="rect">
            <a:avLst/>
          </a:prstGeom>
          <a:noFill/>
          <a:ln w="9525">
            <a:noFill/>
            <a:miter lim="800000"/>
            <a:headEnd/>
            <a:tailEnd/>
          </a:ln>
          <a:effectLst/>
        </p:spPr>
        <p:txBody>
          <a:bodyPr>
            <a:spAutoFit/>
          </a:bodyPr>
          <a:lstStyle/>
          <a:p>
            <a:pPr>
              <a:spcBef>
                <a:spcPct val="50000"/>
              </a:spcBef>
            </a:pPr>
            <a:r>
              <a:rPr lang="en-US" altLang="zh-TW" sz="2000" b="1" i="1" u="sng">
                <a:solidFill>
                  <a:srgbClr val="008000"/>
                </a:solidFill>
              </a:rPr>
              <a:t>Fourier transformation (FT)</a:t>
            </a:r>
            <a:endParaRPr lang="en-US" altLang="zh-TW"/>
          </a:p>
        </p:txBody>
      </p:sp>
      <p:sp>
        <p:nvSpPr>
          <p:cNvPr id="51208" name="Text Box 8"/>
          <p:cNvSpPr txBox="1">
            <a:spLocks noChangeArrowheads="1"/>
          </p:cNvSpPr>
          <p:nvPr/>
        </p:nvSpPr>
        <p:spPr bwMode="auto">
          <a:xfrm>
            <a:off x="5638800" y="1600201"/>
            <a:ext cx="838200" cy="366713"/>
          </a:xfrm>
          <a:prstGeom prst="rect">
            <a:avLst/>
          </a:prstGeom>
          <a:noFill/>
          <a:ln w="9525">
            <a:noFill/>
            <a:miter lim="800000"/>
            <a:headEnd/>
            <a:tailEnd/>
          </a:ln>
          <a:effectLst/>
        </p:spPr>
        <p:txBody>
          <a:bodyPr>
            <a:spAutoFit/>
          </a:bodyPr>
          <a:lstStyle/>
          <a:p>
            <a:pPr>
              <a:spcBef>
                <a:spcPct val="50000"/>
              </a:spcBef>
            </a:pPr>
            <a:r>
              <a:rPr lang="en-US" altLang="zh-TW" b="1">
                <a:solidFill>
                  <a:srgbClr val="008000"/>
                </a:solidFill>
              </a:rPr>
              <a:t>FT</a:t>
            </a:r>
          </a:p>
        </p:txBody>
      </p:sp>
      <p:sp>
        <p:nvSpPr>
          <p:cNvPr id="51209" name="Line 9"/>
          <p:cNvSpPr>
            <a:spLocks noChangeShapeType="1"/>
          </p:cNvSpPr>
          <p:nvPr/>
        </p:nvSpPr>
        <p:spPr bwMode="auto">
          <a:xfrm>
            <a:off x="5562600" y="1981200"/>
            <a:ext cx="762000" cy="0"/>
          </a:xfrm>
          <a:prstGeom prst="line">
            <a:avLst/>
          </a:prstGeom>
          <a:noFill/>
          <a:ln w="28575">
            <a:solidFill>
              <a:srgbClr val="008000"/>
            </a:solidFill>
            <a:round/>
            <a:headEnd/>
            <a:tailEnd type="triangle" w="med" len="med"/>
          </a:ln>
          <a:effectLst/>
        </p:spPr>
        <p:txBody>
          <a:bodyPr/>
          <a:lstStyle/>
          <a:p>
            <a:endParaRPr lang="en-US"/>
          </a:p>
        </p:txBody>
      </p:sp>
      <p:sp>
        <p:nvSpPr>
          <p:cNvPr id="51210" name="Text Box 10"/>
          <p:cNvSpPr txBox="1">
            <a:spLocks noChangeArrowheads="1"/>
          </p:cNvSpPr>
          <p:nvPr/>
        </p:nvSpPr>
        <p:spPr bwMode="auto">
          <a:xfrm>
            <a:off x="5638800" y="4572001"/>
            <a:ext cx="838200" cy="366713"/>
          </a:xfrm>
          <a:prstGeom prst="rect">
            <a:avLst/>
          </a:prstGeom>
          <a:noFill/>
          <a:ln w="9525">
            <a:noFill/>
            <a:miter lim="800000"/>
            <a:headEnd/>
            <a:tailEnd/>
          </a:ln>
          <a:effectLst/>
        </p:spPr>
        <p:txBody>
          <a:bodyPr>
            <a:spAutoFit/>
          </a:bodyPr>
          <a:lstStyle/>
          <a:p>
            <a:pPr>
              <a:spcBef>
                <a:spcPct val="50000"/>
              </a:spcBef>
            </a:pPr>
            <a:r>
              <a:rPr lang="en-US" altLang="zh-TW" b="1">
                <a:solidFill>
                  <a:srgbClr val="008000"/>
                </a:solidFill>
              </a:rPr>
              <a:t>FT</a:t>
            </a:r>
          </a:p>
        </p:txBody>
      </p:sp>
      <p:sp>
        <p:nvSpPr>
          <p:cNvPr id="51211" name="Line 11"/>
          <p:cNvSpPr>
            <a:spLocks noChangeShapeType="1"/>
          </p:cNvSpPr>
          <p:nvPr/>
        </p:nvSpPr>
        <p:spPr bwMode="auto">
          <a:xfrm>
            <a:off x="5562600" y="5029200"/>
            <a:ext cx="762000" cy="0"/>
          </a:xfrm>
          <a:prstGeom prst="line">
            <a:avLst/>
          </a:prstGeom>
          <a:noFill/>
          <a:ln w="28575">
            <a:solidFill>
              <a:srgbClr val="008000"/>
            </a:solidFill>
            <a:round/>
            <a:headEnd/>
            <a:tailEnd type="triangle" w="med" len="med"/>
          </a:ln>
          <a:effectLst/>
        </p:spPr>
        <p:txBody>
          <a:bodyPr/>
          <a:lstStyle/>
          <a:p>
            <a:endParaRPr lang="en-US"/>
          </a:p>
        </p:txBody>
      </p:sp>
      <p:sp>
        <p:nvSpPr>
          <p:cNvPr id="2" name="Footer Placeholder 1"/>
          <p:cNvSpPr>
            <a:spLocks noGrp="1"/>
          </p:cNvSpPr>
          <p:nvPr>
            <p:ph type="ftr" sz="quarter" idx="11"/>
          </p:nvPr>
        </p:nvSpPr>
        <p:spPr/>
        <p:txBody>
          <a:bodyPr/>
          <a:lstStyle/>
          <a:p>
            <a:r>
              <a:rPr lang="en-IN" smtClean="0"/>
              <a:t>RDP</a:t>
            </a:r>
            <a:endParaRPr lang="en-IN"/>
          </a:p>
        </p:txBody>
      </p:sp>
      <p:sp>
        <p:nvSpPr>
          <p:cNvPr id="3" name="Slide Number Placeholder 2"/>
          <p:cNvSpPr>
            <a:spLocks noGrp="1"/>
          </p:cNvSpPr>
          <p:nvPr>
            <p:ph type="sldNum" sz="quarter" idx="12"/>
          </p:nvPr>
        </p:nvSpPr>
        <p:spPr/>
        <p:txBody>
          <a:bodyPr/>
          <a:lstStyle/>
          <a:p>
            <a:fld id="{4E8AA39F-A5DF-4C0E-9768-C821FDBB57A2}" type="slidenum">
              <a:rPr lang="en-IN" smtClean="0"/>
              <a:pPr/>
              <a:t>38</a:t>
            </a:fld>
            <a:endParaRPr lang="en-IN"/>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981200" y="152400"/>
          <a:ext cx="7239000" cy="609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4818" name="Content Placeholder 2"/>
          <p:cNvSpPr>
            <a:spLocks noGrp="1"/>
          </p:cNvSpPr>
          <p:nvPr>
            <p:ph idx="1"/>
          </p:nvPr>
        </p:nvSpPr>
        <p:spPr>
          <a:xfrm>
            <a:off x="1981200" y="990601"/>
            <a:ext cx="7239000" cy="5465763"/>
          </a:xfrm>
        </p:spPr>
        <p:txBody>
          <a:bodyPr>
            <a:noAutofit/>
          </a:bodyPr>
          <a:lstStyle/>
          <a:p>
            <a:pPr>
              <a:buClr>
                <a:srgbClr val="002060"/>
              </a:buClr>
              <a:buSzPct val="100000"/>
              <a:buFont typeface="Wingdings" pitchFamily="2" charset="2"/>
              <a:buChar char="Ø"/>
            </a:pPr>
            <a:r>
              <a:rPr lang="en-US" sz="2400" dirty="0">
                <a:latin typeface="Andalus" pitchFamily="18" charset="-78"/>
                <a:cs typeface="Andalus" pitchFamily="18" charset="-78"/>
              </a:rPr>
              <a:t> The decoupling simplifies </a:t>
            </a:r>
            <a:r>
              <a:rPr lang="en-US" sz="2400" baseline="30000" dirty="0">
                <a:latin typeface="Andalus" pitchFamily="18" charset="-78"/>
                <a:cs typeface="Andalus" pitchFamily="18" charset="-78"/>
              </a:rPr>
              <a:t>13</a:t>
            </a:r>
            <a:r>
              <a:rPr lang="en-US" sz="2400" dirty="0">
                <a:latin typeface="Andalus" pitchFamily="18" charset="-78"/>
                <a:cs typeface="Andalus" pitchFamily="18" charset="-78"/>
              </a:rPr>
              <a:t>C spectra by removing the </a:t>
            </a:r>
            <a:r>
              <a:rPr lang="en-US" sz="2400" dirty="0" err="1">
                <a:latin typeface="Andalus" pitchFamily="18" charset="-78"/>
                <a:cs typeface="Andalus" pitchFamily="18" charset="-78"/>
              </a:rPr>
              <a:t>multiplet</a:t>
            </a:r>
            <a:r>
              <a:rPr lang="en-US" sz="2400" dirty="0">
                <a:latin typeface="Andalus" pitchFamily="18" charset="-78"/>
                <a:cs typeface="Andalus" pitchFamily="18" charset="-78"/>
              </a:rPr>
              <a:t>.</a:t>
            </a:r>
          </a:p>
          <a:p>
            <a:pPr>
              <a:buFont typeface="Wingdings 2" pitchFamily="18" charset="2"/>
              <a:buNone/>
            </a:pPr>
            <a:r>
              <a:rPr lang="en-US" sz="2000" dirty="0">
                <a:latin typeface="Andalus" pitchFamily="18" charset="-78"/>
                <a:cs typeface="Andalus" pitchFamily="18" charset="-78"/>
              </a:rPr>
              <a:t>  </a:t>
            </a:r>
            <a:r>
              <a:rPr lang="en-US" sz="2400" dirty="0">
                <a:solidFill>
                  <a:schemeClr val="tx1"/>
                </a:solidFill>
                <a:latin typeface="Andalus" pitchFamily="18" charset="-78"/>
                <a:cs typeface="Andalus" pitchFamily="18" charset="-78"/>
              </a:rPr>
              <a:t>Principle</a:t>
            </a:r>
            <a:r>
              <a:rPr lang="en-US" sz="2000" dirty="0">
                <a:solidFill>
                  <a:schemeClr val="tx1"/>
                </a:solidFill>
                <a:latin typeface="Andalus" pitchFamily="18" charset="-78"/>
                <a:cs typeface="Andalus" pitchFamily="18" charset="-78"/>
              </a:rPr>
              <a:t>:-</a:t>
            </a:r>
          </a:p>
          <a:p>
            <a:pPr>
              <a:buFont typeface="Wingdings 2" pitchFamily="18" charset="2"/>
              <a:buNone/>
            </a:pPr>
            <a:r>
              <a:rPr lang="en-US" sz="2400" dirty="0">
                <a:latin typeface="Andalus" pitchFamily="18" charset="-78"/>
                <a:cs typeface="Andalus" pitchFamily="18" charset="-78"/>
              </a:rPr>
              <a:t>        In addition to basic NMR spectrometer it requires tunable radio frequency source to irradiate a particular nucleus at a desired frequency, while scanning nucleus.</a:t>
            </a:r>
          </a:p>
          <a:p>
            <a:pPr>
              <a:buFont typeface="Wingdings 2" pitchFamily="18" charset="2"/>
              <a:buNone/>
            </a:pPr>
            <a:r>
              <a:rPr lang="en-US" sz="2400" dirty="0">
                <a:latin typeface="Andalus" pitchFamily="18" charset="-78"/>
                <a:cs typeface="Andalus" pitchFamily="18" charset="-78"/>
              </a:rPr>
              <a:t>        </a:t>
            </a:r>
          </a:p>
          <a:p>
            <a:pPr>
              <a:buFont typeface="Wingdings 2" pitchFamily="18" charset="2"/>
              <a:buNone/>
            </a:pPr>
            <a:r>
              <a:rPr lang="en-US" sz="2400" dirty="0">
                <a:latin typeface="Andalus" pitchFamily="18" charset="-78"/>
                <a:cs typeface="Andalus" pitchFamily="18" charset="-78"/>
              </a:rPr>
              <a:t>   It is also known as double resonance as sample is irradiated by two frequencies:-</a:t>
            </a:r>
          </a:p>
          <a:p>
            <a:pPr>
              <a:buClr>
                <a:srgbClr val="002060"/>
              </a:buClr>
              <a:buSzPct val="100000"/>
              <a:buFont typeface="Wingdings" pitchFamily="2" charset="2"/>
              <a:buChar char="ü"/>
            </a:pPr>
            <a:r>
              <a:rPr lang="en-US" sz="2400" dirty="0">
                <a:latin typeface="Andalus" pitchFamily="18" charset="-78"/>
                <a:cs typeface="Andalus" pitchFamily="18" charset="-78"/>
              </a:rPr>
              <a:t>  Observation frequency</a:t>
            </a:r>
          </a:p>
          <a:p>
            <a:pPr>
              <a:buClr>
                <a:srgbClr val="002060"/>
              </a:buClr>
              <a:buSzPct val="100000"/>
              <a:buFont typeface="Wingdings" pitchFamily="2" charset="2"/>
              <a:buChar char="ü"/>
            </a:pPr>
            <a:r>
              <a:rPr lang="en-US" sz="2400" dirty="0">
                <a:latin typeface="Andalus" pitchFamily="18" charset="-78"/>
                <a:cs typeface="Andalus" pitchFamily="18" charset="-78"/>
              </a:rPr>
              <a:t>  Decoupling frequency</a:t>
            </a:r>
          </a:p>
        </p:txBody>
      </p:sp>
      <p:sp>
        <p:nvSpPr>
          <p:cNvPr id="2" name="Footer Placeholder 1"/>
          <p:cNvSpPr>
            <a:spLocks noGrp="1"/>
          </p:cNvSpPr>
          <p:nvPr>
            <p:ph type="ftr" sz="quarter" idx="11"/>
          </p:nvPr>
        </p:nvSpPr>
        <p:spPr/>
        <p:txBody>
          <a:bodyPr/>
          <a:lstStyle/>
          <a:p>
            <a:r>
              <a:rPr lang="en-IN" smtClean="0"/>
              <a:t>RDP</a:t>
            </a:r>
            <a:endParaRPr lang="en-IN"/>
          </a:p>
        </p:txBody>
      </p:sp>
      <p:sp>
        <p:nvSpPr>
          <p:cNvPr id="3" name="Slide Number Placeholder 2"/>
          <p:cNvSpPr>
            <a:spLocks noGrp="1"/>
          </p:cNvSpPr>
          <p:nvPr>
            <p:ph type="sldNum" sz="quarter" idx="12"/>
          </p:nvPr>
        </p:nvSpPr>
        <p:spPr/>
        <p:txBody>
          <a:bodyPr/>
          <a:lstStyle/>
          <a:p>
            <a:fld id="{4E8AA39F-A5DF-4C0E-9768-C821FDBB57A2}" type="slidenum">
              <a:rPr lang="en-IN" smtClean="0"/>
              <a:pPr/>
              <a:t>39</a:t>
            </a:fld>
            <a:endParaRPr lang="en-IN"/>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descr="Large confetti"/>
          <p:cNvSpPr>
            <a:spLocks noGrp="1"/>
          </p:cNvSpPr>
          <p:nvPr>
            <p:ph type="title"/>
          </p:nvPr>
        </p:nvSpPr>
        <p:spPr>
          <a:xfrm>
            <a:off x="1981200" y="142852"/>
            <a:ext cx="8686800" cy="838200"/>
          </a:xfrm>
        </p:spPr>
        <p:txBody>
          <a:bodyPr/>
          <a:lstStyle/>
          <a:p>
            <a:pPr eaLnBrk="1" hangingPunct="1"/>
            <a:r>
              <a:rPr lang="en-US" dirty="0" smtClean="0"/>
              <a:t>Cause of Splitting</a:t>
            </a:r>
          </a:p>
        </p:txBody>
      </p:sp>
      <p:sp>
        <p:nvSpPr>
          <p:cNvPr id="10243" name="Content Placeholder 2"/>
          <p:cNvSpPr>
            <a:spLocks noGrp="1"/>
          </p:cNvSpPr>
          <p:nvPr>
            <p:ph idx="1"/>
          </p:nvPr>
        </p:nvSpPr>
        <p:spPr>
          <a:xfrm>
            <a:off x="1752600" y="1428736"/>
            <a:ext cx="8229600" cy="4667264"/>
          </a:xfrm>
        </p:spPr>
        <p:txBody>
          <a:bodyPr>
            <a:normAutofit/>
          </a:bodyPr>
          <a:lstStyle/>
          <a:p>
            <a:pPr algn="just" eaLnBrk="1" hangingPunct="1">
              <a:buFont typeface="Wingdings" pitchFamily="2" charset="2"/>
              <a:buChar char="Ø"/>
            </a:pPr>
            <a:r>
              <a:rPr lang="en-US" sz="2400" dirty="0">
                <a:latin typeface="Andalus" pitchFamily="18" charset="-78"/>
                <a:cs typeface="Andalus" pitchFamily="18" charset="-78"/>
              </a:rPr>
              <a:t>Splitting of signal can be determined by the environment  of the absorbing proton with respect to </a:t>
            </a:r>
            <a:r>
              <a:rPr lang="en-US" sz="2400" dirty="0" err="1">
                <a:latin typeface="Andalus" pitchFamily="18" charset="-78"/>
                <a:cs typeface="Andalus" pitchFamily="18" charset="-78"/>
              </a:rPr>
              <a:t>neighbouring</a:t>
            </a:r>
            <a:r>
              <a:rPr lang="en-US" sz="2400" dirty="0">
                <a:latin typeface="Andalus" pitchFamily="18" charset="-78"/>
                <a:cs typeface="Andalus" pitchFamily="18" charset="-78"/>
              </a:rPr>
              <a:t> proton.</a:t>
            </a:r>
          </a:p>
          <a:p>
            <a:pPr algn="just" eaLnBrk="1" hangingPunct="1">
              <a:buFont typeface="Wingdings" pitchFamily="2" charset="2"/>
              <a:buChar char="Ø"/>
            </a:pPr>
            <a:endParaRPr lang="en-US" sz="600" dirty="0">
              <a:latin typeface="Andalus" pitchFamily="18" charset="-78"/>
              <a:cs typeface="Andalus" pitchFamily="18" charset="-78"/>
            </a:endParaRPr>
          </a:p>
          <a:p>
            <a:pPr algn="just" eaLnBrk="1" hangingPunct="1">
              <a:buFont typeface="Wingdings" pitchFamily="2" charset="2"/>
              <a:buChar char="Ø"/>
            </a:pPr>
            <a:r>
              <a:rPr lang="en-US" sz="2400" dirty="0">
                <a:latin typeface="Andalus" pitchFamily="18" charset="-78"/>
                <a:cs typeface="Andalus" pitchFamily="18" charset="-78"/>
              </a:rPr>
              <a:t>Because of different spin states of </a:t>
            </a:r>
            <a:r>
              <a:rPr lang="en-US" sz="2400" dirty="0" err="1">
                <a:latin typeface="Andalus" pitchFamily="18" charset="-78"/>
                <a:cs typeface="Andalus" pitchFamily="18" charset="-78"/>
              </a:rPr>
              <a:t>neighbouring</a:t>
            </a:r>
            <a:r>
              <a:rPr lang="en-US" sz="2400" dirty="0">
                <a:latin typeface="Andalus" pitchFamily="18" charset="-78"/>
                <a:cs typeface="Andalus" pitchFamily="18" charset="-78"/>
              </a:rPr>
              <a:t> protons ,</a:t>
            </a:r>
          </a:p>
          <a:p>
            <a:pPr algn="just" eaLnBrk="1" hangingPunct="1">
              <a:buFont typeface="Wingdings 2" pitchFamily="18" charset="2"/>
              <a:buNone/>
            </a:pPr>
            <a:r>
              <a:rPr lang="en-US" sz="2400" dirty="0">
                <a:latin typeface="Andalus" pitchFamily="18" charset="-78"/>
                <a:cs typeface="Andalus" pitchFamily="18" charset="-78"/>
              </a:rPr>
              <a:t>    the actual magnetic field experienced by given proton may</a:t>
            </a:r>
          </a:p>
          <a:p>
            <a:pPr algn="just" eaLnBrk="1" hangingPunct="1">
              <a:buFont typeface="Wingdings 2" pitchFamily="18" charset="2"/>
              <a:buNone/>
            </a:pPr>
            <a:r>
              <a:rPr lang="en-US" sz="2400" dirty="0">
                <a:latin typeface="Andalus" pitchFamily="18" charset="-78"/>
                <a:cs typeface="Andalus" pitchFamily="18" charset="-78"/>
              </a:rPr>
              <a:t>    be modified in number of way.</a:t>
            </a:r>
          </a:p>
          <a:p>
            <a:pPr algn="just" eaLnBrk="1" hangingPunct="1">
              <a:buFont typeface="Wingdings 2" pitchFamily="18" charset="2"/>
              <a:buNone/>
            </a:pPr>
            <a:endParaRPr lang="en-US" sz="900" dirty="0">
              <a:latin typeface="Andalus" pitchFamily="18" charset="-78"/>
              <a:cs typeface="Andalus" pitchFamily="18" charset="-78"/>
            </a:endParaRPr>
          </a:p>
          <a:p>
            <a:pPr algn="just" eaLnBrk="1" hangingPunct="1">
              <a:buFont typeface="Wingdings" pitchFamily="2" charset="2"/>
              <a:buChar char="Ø"/>
            </a:pPr>
            <a:r>
              <a:rPr lang="en-US" sz="2400" dirty="0">
                <a:latin typeface="Andalus" pitchFamily="18" charset="-78"/>
                <a:cs typeface="Andalus" pitchFamily="18" charset="-78"/>
              </a:rPr>
              <a:t>Absorbing proton may experience each of the modified field</a:t>
            </a:r>
          </a:p>
          <a:p>
            <a:pPr algn="just" eaLnBrk="1" hangingPunct="1">
              <a:buFont typeface="Wingdings 2" pitchFamily="18" charset="2"/>
              <a:buNone/>
            </a:pPr>
            <a:r>
              <a:rPr lang="en-US" sz="2400" dirty="0">
                <a:latin typeface="Andalus" pitchFamily="18" charset="-78"/>
                <a:cs typeface="Andalus" pitchFamily="18" charset="-78"/>
              </a:rPr>
              <a:t>    &amp; it’s absorption signal may be split up into different peaks.</a:t>
            </a:r>
          </a:p>
          <a:p>
            <a:pPr algn="just" eaLnBrk="1" hangingPunct="1">
              <a:buFont typeface="Wingdings 2" pitchFamily="18" charset="2"/>
              <a:buNone/>
            </a:pPr>
            <a:endParaRPr lang="en-US" sz="1000" dirty="0">
              <a:latin typeface="Andalus" pitchFamily="18" charset="-78"/>
              <a:cs typeface="Andalus" pitchFamily="18" charset="-78"/>
            </a:endParaRPr>
          </a:p>
          <a:p>
            <a:pPr algn="just" eaLnBrk="1" hangingPunct="1">
              <a:buFont typeface="Wingdings" pitchFamily="2" charset="2"/>
              <a:buChar char="Ø"/>
            </a:pPr>
            <a:r>
              <a:rPr lang="en-US" sz="2400" dirty="0">
                <a:latin typeface="Andalus" pitchFamily="18" charset="-78"/>
                <a:cs typeface="Andalus" pitchFamily="18" charset="-78"/>
              </a:rPr>
              <a:t>This is the spin-spin coupling of absorbing and  </a:t>
            </a:r>
            <a:r>
              <a:rPr lang="en-US" sz="2400" dirty="0" err="1">
                <a:latin typeface="Andalus" pitchFamily="18" charset="-78"/>
                <a:cs typeface="Andalus" pitchFamily="18" charset="-78"/>
              </a:rPr>
              <a:t>neighbouring</a:t>
            </a:r>
            <a:r>
              <a:rPr lang="en-US" sz="2400" dirty="0">
                <a:latin typeface="Andalus" pitchFamily="18" charset="-78"/>
                <a:cs typeface="Andalus" pitchFamily="18" charset="-78"/>
              </a:rPr>
              <a:t> proton which is responsible for splitting of peak. </a:t>
            </a:r>
          </a:p>
          <a:p>
            <a:pPr eaLnBrk="1" hangingPunct="1">
              <a:buFontTx/>
              <a:buNone/>
            </a:pPr>
            <a:endParaRPr lang="en-US" dirty="0" smtClean="0">
              <a:latin typeface="Andalus" pitchFamily="18" charset="-78"/>
              <a:cs typeface="Andalus" pitchFamily="18" charset="-78"/>
            </a:endParaRPr>
          </a:p>
        </p:txBody>
      </p:sp>
      <p:sp>
        <p:nvSpPr>
          <p:cNvPr id="10244" name="Slide Number Placeholder 5"/>
          <p:cNvSpPr>
            <a:spLocks noGrp="1"/>
          </p:cNvSpPr>
          <p:nvPr>
            <p:ph type="sldNum" sz="quarter" idx="12"/>
          </p:nvPr>
        </p:nvSpPr>
        <p:spPr/>
        <p:txBody>
          <a:bodyPr/>
          <a:lstStyle/>
          <a:p>
            <a:fld id="{B1866FA8-B848-4D8A-BD9A-58F087F76416}" type="slidenum">
              <a:rPr lang="en-US" smtClean="0">
                <a:latin typeface="Times New Roman" charset="0"/>
              </a:rPr>
              <a:pPr/>
              <a:t>4</a:t>
            </a:fld>
            <a:endParaRPr lang="en-US" smtClean="0">
              <a:latin typeface="Times New Roman" charset="0"/>
            </a:endParaRPr>
          </a:p>
        </p:txBody>
      </p:sp>
      <p:sp>
        <p:nvSpPr>
          <p:cNvPr id="2" name="Footer Placeholder 1"/>
          <p:cNvSpPr>
            <a:spLocks noGrp="1"/>
          </p:cNvSpPr>
          <p:nvPr>
            <p:ph type="ftr" sz="quarter" idx="11"/>
          </p:nvPr>
        </p:nvSpPr>
        <p:spPr/>
        <p:txBody>
          <a:bodyPr/>
          <a:lstStyle/>
          <a:p>
            <a:r>
              <a:rPr lang="en-IN" smtClean="0"/>
              <a:t>RDP</a:t>
            </a:r>
            <a:endParaRPr lang="en-IN"/>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2057400" y="152400"/>
          <a:ext cx="7239000" cy="68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1828800" y="1285860"/>
            <a:ext cx="7467600" cy="5343540"/>
          </a:xfrm>
        </p:spPr>
        <p:txBody>
          <a:bodyPr>
            <a:normAutofit/>
          </a:bodyPr>
          <a:lstStyle/>
          <a:p>
            <a:pPr marL="274320" indent="-274320">
              <a:buClr>
                <a:srgbClr val="002060"/>
              </a:buClr>
              <a:buSzPct val="100000"/>
              <a:buFont typeface="Wingdings" pitchFamily="2" charset="2"/>
              <a:buChar char="ü"/>
              <a:defRPr/>
            </a:pPr>
            <a:r>
              <a:rPr lang="en-US" sz="2800" dirty="0">
                <a:latin typeface="Andalus" pitchFamily="18" charset="-78"/>
                <a:cs typeface="Andalus" pitchFamily="18" charset="-78"/>
              </a:rPr>
              <a:t> </a:t>
            </a:r>
            <a:r>
              <a:rPr lang="en-US" sz="2800" dirty="0" err="1">
                <a:latin typeface="Andalus" pitchFamily="18" charset="-78"/>
                <a:cs typeface="Andalus" pitchFamily="18" charset="-78"/>
              </a:rPr>
              <a:t>Homonuclear</a:t>
            </a:r>
            <a:r>
              <a:rPr lang="en-US" sz="2800" dirty="0">
                <a:latin typeface="Andalus" pitchFamily="18" charset="-78"/>
                <a:cs typeface="Andalus" pitchFamily="18" charset="-78"/>
              </a:rPr>
              <a:t> decoupling</a:t>
            </a:r>
          </a:p>
          <a:p>
            <a:pPr marL="274320" indent="-274320">
              <a:buClr>
                <a:srgbClr val="002060"/>
              </a:buClr>
              <a:buSzPct val="100000"/>
              <a:buFont typeface="Wingdings" pitchFamily="2" charset="2"/>
              <a:buChar char="ü"/>
              <a:defRPr/>
            </a:pPr>
            <a:r>
              <a:rPr lang="en-US" sz="2800" dirty="0">
                <a:latin typeface="Andalus" pitchFamily="18" charset="-78"/>
                <a:cs typeface="Andalus" pitchFamily="18" charset="-78"/>
              </a:rPr>
              <a:t> </a:t>
            </a:r>
            <a:r>
              <a:rPr lang="en-US" sz="2800" dirty="0" err="1">
                <a:latin typeface="Andalus" pitchFamily="18" charset="-78"/>
                <a:cs typeface="Andalus" pitchFamily="18" charset="-78"/>
              </a:rPr>
              <a:t>Heteronuclear</a:t>
            </a:r>
            <a:r>
              <a:rPr lang="en-US" sz="2800" dirty="0">
                <a:latin typeface="Andalus" pitchFamily="18" charset="-78"/>
                <a:cs typeface="Andalus" pitchFamily="18" charset="-78"/>
              </a:rPr>
              <a:t> decoupling</a:t>
            </a:r>
          </a:p>
          <a:p>
            <a:pPr marL="274320" indent="-274320">
              <a:buFont typeface="Wingdings" pitchFamily="2" charset="2"/>
              <a:buChar char="ü"/>
              <a:defRPr/>
            </a:pPr>
            <a:endParaRPr lang="en-US" sz="2800" dirty="0">
              <a:latin typeface="Andalus" pitchFamily="18" charset="-78"/>
              <a:cs typeface="Andalus" pitchFamily="18" charset="-78"/>
            </a:endParaRPr>
          </a:p>
          <a:p>
            <a:pPr marL="274320" indent="-274320">
              <a:buNone/>
              <a:defRPr/>
            </a:pPr>
            <a:r>
              <a:rPr lang="en-US" sz="2800" dirty="0">
                <a:latin typeface="Andalus" pitchFamily="18" charset="-78"/>
                <a:cs typeface="Andalus" pitchFamily="18" charset="-78"/>
              </a:rPr>
              <a:t> </a:t>
            </a:r>
            <a:r>
              <a:rPr lang="en-US" sz="2800" dirty="0" err="1">
                <a:solidFill>
                  <a:schemeClr val="tx1"/>
                </a:solidFill>
                <a:latin typeface="Andalus" pitchFamily="18" charset="-78"/>
                <a:cs typeface="Andalus" pitchFamily="18" charset="-78"/>
              </a:rPr>
              <a:t>Homonuclear</a:t>
            </a:r>
            <a:r>
              <a:rPr lang="en-US" sz="2800" dirty="0">
                <a:solidFill>
                  <a:schemeClr val="tx1"/>
                </a:solidFill>
                <a:latin typeface="Andalus" pitchFamily="18" charset="-78"/>
                <a:cs typeface="Andalus" pitchFamily="18" charset="-78"/>
              </a:rPr>
              <a:t> decoupling </a:t>
            </a:r>
            <a:r>
              <a:rPr lang="en-US" sz="2000" dirty="0">
                <a:latin typeface="Andalus" pitchFamily="18" charset="-78"/>
                <a:cs typeface="Andalus" pitchFamily="18" charset="-78"/>
              </a:rPr>
              <a:t>:- It is a selective decoupling where the type of nucleus being decoupled is same as that being observed.</a:t>
            </a:r>
          </a:p>
          <a:p>
            <a:pPr marL="274320" indent="-274320">
              <a:buNone/>
              <a:defRPr/>
            </a:pPr>
            <a:r>
              <a:rPr lang="en-US" sz="2000" dirty="0">
                <a:solidFill>
                  <a:srgbClr val="FF0000"/>
                </a:solidFill>
                <a:latin typeface="Andalus" pitchFamily="18" charset="-78"/>
                <a:cs typeface="Andalus" pitchFamily="18" charset="-78"/>
              </a:rPr>
              <a:t>Ex</a:t>
            </a:r>
            <a:r>
              <a:rPr lang="en-US" sz="2000" dirty="0">
                <a:latin typeface="Andalus" pitchFamily="18" charset="-78"/>
                <a:cs typeface="Andalus" pitchFamily="18" charset="-78"/>
              </a:rPr>
              <a:t>:- Decoupling one proton while observing other proton.</a:t>
            </a:r>
            <a:r>
              <a:rPr lang="en-US" sz="2000" baseline="30000" dirty="0">
                <a:latin typeface="Andalus" pitchFamily="18" charset="-78"/>
                <a:cs typeface="Andalus" pitchFamily="18" charset="-78"/>
              </a:rPr>
              <a:t>1</a:t>
            </a:r>
            <a:r>
              <a:rPr lang="en-US" sz="2000" dirty="0">
                <a:latin typeface="Andalus" pitchFamily="18" charset="-78"/>
                <a:cs typeface="Andalus" pitchFamily="18" charset="-78"/>
              </a:rPr>
              <a:t>H[</a:t>
            </a:r>
            <a:r>
              <a:rPr lang="en-US" sz="2000" baseline="30000" dirty="0">
                <a:latin typeface="Andalus" pitchFamily="18" charset="-78"/>
                <a:cs typeface="Andalus" pitchFamily="18" charset="-78"/>
              </a:rPr>
              <a:t>1</a:t>
            </a:r>
            <a:r>
              <a:rPr lang="en-US" sz="2000" dirty="0">
                <a:latin typeface="Andalus" pitchFamily="18" charset="-78"/>
                <a:cs typeface="Andalus" pitchFamily="18" charset="-78"/>
              </a:rPr>
              <a:t>H]</a:t>
            </a:r>
          </a:p>
          <a:p>
            <a:pPr marL="274320" indent="-274320">
              <a:buNone/>
              <a:defRPr/>
            </a:pPr>
            <a:endParaRPr lang="en-US" sz="2000" dirty="0">
              <a:latin typeface="Andalus" pitchFamily="18" charset="-78"/>
              <a:cs typeface="Andalus" pitchFamily="18" charset="-78"/>
            </a:endParaRPr>
          </a:p>
          <a:p>
            <a:pPr marL="274320" indent="-274320">
              <a:buNone/>
              <a:defRPr/>
            </a:pPr>
            <a:r>
              <a:rPr lang="en-US" sz="2400" dirty="0" err="1">
                <a:solidFill>
                  <a:schemeClr val="tx1"/>
                </a:solidFill>
                <a:latin typeface="Andalus" pitchFamily="18" charset="-78"/>
                <a:cs typeface="Andalus" pitchFamily="18" charset="-78"/>
              </a:rPr>
              <a:t>Heteronuclear</a:t>
            </a:r>
            <a:r>
              <a:rPr lang="en-US" sz="2400" dirty="0">
                <a:solidFill>
                  <a:schemeClr val="tx1"/>
                </a:solidFill>
                <a:latin typeface="Andalus" pitchFamily="18" charset="-78"/>
                <a:cs typeface="Andalus" pitchFamily="18" charset="-78"/>
              </a:rPr>
              <a:t> decoupling</a:t>
            </a:r>
            <a:r>
              <a:rPr lang="en-US" sz="2400" dirty="0">
                <a:latin typeface="Andalus" pitchFamily="18" charset="-78"/>
                <a:cs typeface="Andalus" pitchFamily="18" charset="-78"/>
              </a:rPr>
              <a:t>:-</a:t>
            </a:r>
            <a:r>
              <a:rPr lang="en-US" sz="2000" dirty="0">
                <a:latin typeface="Andalus" pitchFamily="18" charset="-78"/>
                <a:cs typeface="Andalus" pitchFamily="18" charset="-78"/>
              </a:rPr>
              <a:t>It  occurs when decoupled nuclei are different from the observed one.</a:t>
            </a:r>
          </a:p>
          <a:p>
            <a:pPr marL="274320" indent="-274320">
              <a:buNone/>
              <a:defRPr/>
            </a:pPr>
            <a:r>
              <a:rPr lang="en-US" sz="2800" dirty="0">
                <a:solidFill>
                  <a:srgbClr val="FF0000"/>
                </a:solidFill>
                <a:latin typeface="Andalus" pitchFamily="18" charset="-78"/>
                <a:cs typeface="Andalus" pitchFamily="18" charset="-78"/>
              </a:rPr>
              <a:t>Ex</a:t>
            </a:r>
            <a:r>
              <a:rPr lang="en-US" sz="2800" dirty="0">
                <a:latin typeface="Andalus" pitchFamily="18" charset="-78"/>
                <a:cs typeface="Andalus" pitchFamily="18" charset="-78"/>
              </a:rPr>
              <a:t>:-</a:t>
            </a:r>
            <a:r>
              <a:rPr lang="en-US" sz="2400" dirty="0">
                <a:latin typeface="Andalus" pitchFamily="18" charset="-78"/>
                <a:cs typeface="Andalus" pitchFamily="18" charset="-78"/>
              </a:rPr>
              <a:t> </a:t>
            </a:r>
            <a:r>
              <a:rPr lang="en-US" sz="2000" dirty="0">
                <a:latin typeface="Andalus" pitchFamily="18" charset="-78"/>
                <a:cs typeface="Andalus" pitchFamily="18" charset="-78"/>
              </a:rPr>
              <a:t>Decoupling of </a:t>
            </a:r>
            <a:r>
              <a:rPr lang="en-US" sz="2000" baseline="30000" dirty="0">
                <a:latin typeface="Andalus" pitchFamily="18" charset="-78"/>
                <a:cs typeface="Andalus" pitchFamily="18" charset="-78"/>
              </a:rPr>
              <a:t>1</a:t>
            </a:r>
            <a:r>
              <a:rPr lang="en-US" sz="2000" dirty="0">
                <a:latin typeface="Andalus" pitchFamily="18" charset="-78"/>
                <a:cs typeface="Andalus" pitchFamily="18" charset="-78"/>
              </a:rPr>
              <a:t>H while observing </a:t>
            </a:r>
            <a:r>
              <a:rPr lang="en-US" sz="2000" baseline="30000" dirty="0">
                <a:latin typeface="Andalus" pitchFamily="18" charset="-78"/>
                <a:cs typeface="Andalus" pitchFamily="18" charset="-78"/>
              </a:rPr>
              <a:t>13</a:t>
            </a:r>
            <a:r>
              <a:rPr lang="en-US" sz="2000" dirty="0">
                <a:latin typeface="Andalus" pitchFamily="18" charset="-78"/>
                <a:cs typeface="Andalus" pitchFamily="18" charset="-78"/>
              </a:rPr>
              <a:t>C. </a:t>
            </a:r>
            <a:r>
              <a:rPr lang="en-US" sz="2000" baseline="30000" dirty="0">
                <a:latin typeface="Andalus" pitchFamily="18" charset="-78"/>
                <a:cs typeface="Andalus" pitchFamily="18" charset="-78"/>
              </a:rPr>
              <a:t>13</a:t>
            </a:r>
            <a:r>
              <a:rPr lang="en-US" sz="2000" dirty="0">
                <a:latin typeface="Andalus" pitchFamily="18" charset="-78"/>
                <a:cs typeface="Andalus" pitchFamily="18" charset="-78"/>
              </a:rPr>
              <a:t>C[</a:t>
            </a:r>
            <a:r>
              <a:rPr lang="en-US" sz="2000" baseline="30000" dirty="0">
                <a:latin typeface="Andalus" pitchFamily="18" charset="-78"/>
                <a:cs typeface="Andalus" pitchFamily="18" charset="-78"/>
              </a:rPr>
              <a:t>1</a:t>
            </a:r>
            <a:r>
              <a:rPr lang="en-US" sz="2000" dirty="0">
                <a:latin typeface="Andalus" pitchFamily="18" charset="-78"/>
                <a:cs typeface="Andalus" pitchFamily="18" charset="-78"/>
              </a:rPr>
              <a:t>H]</a:t>
            </a:r>
          </a:p>
          <a:p>
            <a:pPr marL="274320" indent="-274320">
              <a:buNone/>
              <a:defRPr/>
            </a:pPr>
            <a:endParaRPr lang="en-US" sz="2800" dirty="0">
              <a:latin typeface="Andalus" pitchFamily="18" charset="-78"/>
              <a:cs typeface="Andalus" pitchFamily="18" charset="-78"/>
            </a:endParaRPr>
          </a:p>
          <a:p>
            <a:pPr marL="274320" indent="-274320">
              <a:buNone/>
              <a:defRPr/>
            </a:pPr>
            <a:endParaRPr lang="en-US" sz="2800" dirty="0">
              <a:latin typeface="Andalus" pitchFamily="18" charset="-78"/>
              <a:cs typeface="Andalus" pitchFamily="18" charset="-78"/>
            </a:endParaRPr>
          </a:p>
        </p:txBody>
      </p:sp>
      <p:sp>
        <p:nvSpPr>
          <p:cNvPr id="2" name="Footer Placeholder 1"/>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4E8AA39F-A5DF-4C0E-9768-C821FDBB57A2}" type="slidenum">
              <a:rPr lang="en-IN" smtClean="0"/>
              <a:pPr/>
              <a:t>40</a:t>
            </a:fld>
            <a:endParaRPr lang="en-IN"/>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0" y="1285860"/>
            <a:ext cx="8077200" cy="5038740"/>
          </a:xfrm>
        </p:spPr>
        <p:txBody>
          <a:bodyPr>
            <a:normAutofit/>
          </a:bodyPr>
          <a:lstStyle/>
          <a:p>
            <a:pPr marL="274320" indent="-274320">
              <a:buNone/>
              <a:defRPr/>
            </a:pPr>
            <a:r>
              <a:rPr lang="en-US" sz="2400" dirty="0">
                <a:latin typeface="Andalus" pitchFamily="18" charset="-78"/>
                <a:cs typeface="Andalus" pitchFamily="18" charset="-78"/>
              </a:rPr>
              <a:t> </a:t>
            </a:r>
            <a:r>
              <a:rPr lang="en-US" sz="2800" dirty="0">
                <a:solidFill>
                  <a:schemeClr val="tx1"/>
                </a:solidFill>
                <a:latin typeface="Andalus" pitchFamily="18" charset="-78"/>
                <a:cs typeface="Andalus" pitchFamily="18" charset="-78"/>
              </a:rPr>
              <a:t>Hetero nuclear decoupling is of different types</a:t>
            </a:r>
            <a:r>
              <a:rPr lang="en-US" sz="2400" dirty="0">
                <a:solidFill>
                  <a:schemeClr val="tx1"/>
                </a:solidFill>
                <a:latin typeface="Andalus" pitchFamily="18" charset="-78"/>
                <a:cs typeface="Andalus" pitchFamily="18" charset="-78"/>
              </a:rPr>
              <a:t>:-</a:t>
            </a:r>
          </a:p>
          <a:p>
            <a:pPr marL="274320" indent="-274320">
              <a:lnSpc>
                <a:spcPct val="150000"/>
              </a:lnSpc>
              <a:buClrTx/>
              <a:buSzPct val="100000"/>
              <a:buFont typeface="Andalus" pitchFamily="18" charset="-78"/>
              <a:buChar char="•"/>
              <a:defRPr/>
            </a:pPr>
            <a:r>
              <a:rPr lang="en-US" sz="2400" dirty="0">
                <a:latin typeface="Andalus" pitchFamily="18" charset="-78"/>
                <a:cs typeface="Andalus" pitchFamily="18" charset="-78"/>
              </a:rPr>
              <a:t> Proton decoupling or Noise decoupling</a:t>
            </a:r>
          </a:p>
          <a:p>
            <a:pPr marL="274320" indent="-274320">
              <a:lnSpc>
                <a:spcPct val="150000"/>
              </a:lnSpc>
              <a:buClrTx/>
              <a:buSzPct val="100000"/>
              <a:buFont typeface="Andalus" pitchFamily="18" charset="-78"/>
              <a:buChar char="•"/>
              <a:defRPr/>
            </a:pPr>
            <a:r>
              <a:rPr lang="en-US" sz="2400" dirty="0">
                <a:latin typeface="Andalus" pitchFamily="18" charset="-78"/>
                <a:cs typeface="Andalus" pitchFamily="18" charset="-78"/>
              </a:rPr>
              <a:t>Broad band decoupling</a:t>
            </a:r>
          </a:p>
          <a:p>
            <a:pPr marL="274320" indent="-274320">
              <a:lnSpc>
                <a:spcPct val="150000"/>
              </a:lnSpc>
              <a:buClrTx/>
              <a:buSzPct val="100000"/>
              <a:buFont typeface="Andalus" pitchFamily="18" charset="-78"/>
              <a:buChar char="•"/>
              <a:defRPr/>
            </a:pPr>
            <a:r>
              <a:rPr lang="en-US" sz="2400" dirty="0">
                <a:latin typeface="Andalus" pitchFamily="18" charset="-78"/>
                <a:cs typeface="Andalus" pitchFamily="18" charset="-78"/>
              </a:rPr>
              <a:t> Off resonance decoupling.</a:t>
            </a:r>
          </a:p>
          <a:p>
            <a:pPr marL="274320" indent="-274320">
              <a:buNone/>
              <a:defRPr/>
            </a:pPr>
            <a:endParaRPr lang="en-US" sz="2800" dirty="0">
              <a:latin typeface="Andalus" pitchFamily="18" charset="-78"/>
              <a:cs typeface="Andalus" pitchFamily="18" charset="-78"/>
            </a:endParaRPr>
          </a:p>
          <a:p>
            <a:pPr marL="274320" indent="-274320">
              <a:buNone/>
              <a:defRPr/>
            </a:pPr>
            <a:r>
              <a:rPr lang="en-US" sz="2800" dirty="0">
                <a:solidFill>
                  <a:schemeClr val="tx1"/>
                </a:solidFill>
                <a:latin typeface="Andalus" pitchFamily="18" charset="-78"/>
                <a:cs typeface="Andalus" pitchFamily="18" charset="-78"/>
              </a:rPr>
              <a:t>Proton decoupling or Noise decoupling:-</a:t>
            </a:r>
          </a:p>
          <a:p>
            <a:pPr marL="274320" indent="-274320">
              <a:buNone/>
              <a:defRPr/>
            </a:pPr>
            <a:r>
              <a:rPr lang="en-US" sz="2400" dirty="0">
                <a:latin typeface="Andalus" pitchFamily="18" charset="-78"/>
                <a:cs typeface="Andalus" pitchFamily="18" charset="-78"/>
              </a:rPr>
              <a:t>   The coupling from </a:t>
            </a:r>
            <a:r>
              <a:rPr lang="en-US" sz="2400" baseline="30000" dirty="0">
                <a:latin typeface="Andalus" pitchFamily="18" charset="-78"/>
                <a:cs typeface="Andalus" pitchFamily="18" charset="-78"/>
              </a:rPr>
              <a:t>13</a:t>
            </a:r>
            <a:r>
              <a:rPr lang="en-US" sz="2400" dirty="0">
                <a:latin typeface="Andalus" pitchFamily="18" charset="-78"/>
                <a:cs typeface="Andalus" pitchFamily="18" charset="-78"/>
              </a:rPr>
              <a:t>C-</a:t>
            </a:r>
            <a:r>
              <a:rPr lang="en-US" sz="2400" baseline="30000" dirty="0">
                <a:latin typeface="Andalus" pitchFamily="18" charset="-78"/>
                <a:cs typeface="Andalus" pitchFamily="18" charset="-78"/>
              </a:rPr>
              <a:t>1</a:t>
            </a:r>
            <a:r>
              <a:rPr lang="en-US" sz="2400" dirty="0">
                <a:latin typeface="Andalus" pitchFamily="18" charset="-78"/>
                <a:cs typeface="Andalus" pitchFamily="18" charset="-78"/>
              </a:rPr>
              <a:t>H makes the CMR spectrum very complex. The coupling constant for </a:t>
            </a:r>
            <a:r>
              <a:rPr lang="en-US" sz="2400" baseline="30000" dirty="0">
                <a:latin typeface="Andalus" pitchFamily="18" charset="-78"/>
                <a:cs typeface="Andalus" pitchFamily="18" charset="-78"/>
              </a:rPr>
              <a:t>13</a:t>
            </a:r>
            <a:r>
              <a:rPr lang="en-US" sz="2400" dirty="0">
                <a:latin typeface="Andalus" pitchFamily="18" charset="-78"/>
                <a:cs typeface="Andalus" pitchFamily="18" charset="-78"/>
              </a:rPr>
              <a:t>C-</a:t>
            </a:r>
            <a:r>
              <a:rPr lang="en-US" sz="2400" baseline="30000" dirty="0">
                <a:latin typeface="Andalus" pitchFamily="18" charset="-78"/>
                <a:cs typeface="Andalus" pitchFamily="18" charset="-78"/>
              </a:rPr>
              <a:t>1</a:t>
            </a:r>
            <a:r>
              <a:rPr lang="en-US" sz="2400" dirty="0">
                <a:latin typeface="Andalus" pitchFamily="18" charset="-78"/>
                <a:cs typeface="Andalus" pitchFamily="18" charset="-78"/>
              </a:rPr>
              <a:t>H is very large (125 – 500 Hz), hence there is an overlap of multiplets.</a:t>
            </a:r>
          </a:p>
          <a:p>
            <a:pPr marL="274320" indent="-274320">
              <a:buNone/>
              <a:defRPr/>
            </a:pPr>
            <a:endParaRPr lang="en-US" sz="2400" dirty="0">
              <a:latin typeface="Andalus" pitchFamily="18" charset="-78"/>
              <a:cs typeface="Andalus" pitchFamily="18" charset="-78"/>
            </a:endParaRPr>
          </a:p>
          <a:p>
            <a:pPr marL="274320" indent="-274320">
              <a:buNone/>
              <a:defRPr/>
            </a:pPr>
            <a:endParaRPr lang="en-US" dirty="0" smtClean="0">
              <a:latin typeface="Andalus" pitchFamily="18" charset="-78"/>
              <a:cs typeface="Andalus" pitchFamily="18" charset="-78"/>
            </a:endParaRPr>
          </a:p>
          <a:p>
            <a:pPr marL="274320" indent="-274320">
              <a:buNone/>
              <a:defRPr/>
            </a:pPr>
            <a:endParaRPr lang="en-US" dirty="0">
              <a:latin typeface="Andalus" pitchFamily="18" charset="-78"/>
              <a:cs typeface="Andalus" pitchFamily="18" charset="-78"/>
            </a:endParaRPr>
          </a:p>
        </p:txBody>
      </p:sp>
      <p:sp>
        <p:nvSpPr>
          <p:cNvPr id="2" name="Footer Placeholder 1"/>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4E8AA39F-A5DF-4C0E-9768-C821FDBB57A2}" type="slidenum">
              <a:rPr lang="en-IN" smtClean="0"/>
              <a:pPr/>
              <a:t>41</a:t>
            </a:fld>
            <a:endParaRPr lang="en-IN"/>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905000" y="152400"/>
          <a:ext cx="7239000" cy="609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1738282" y="1285860"/>
            <a:ext cx="8715436" cy="5357850"/>
          </a:xfrm>
        </p:spPr>
        <p:txBody>
          <a:bodyPr>
            <a:normAutofit lnSpcReduction="10000"/>
          </a:bodyPr>
          <a:lstStyle/>
          <a:p>
            <a:pPr marL="274320" indent="-274320">
              <a:buNone/>
              <a:defRPr/>
            </a:pPr>
            <a:r>
              <a:rPr lang="en-US" sz="2400" dirty="0">
                <a:latin typeface="Andalus" pitchFamily="18" charset="-78"/>
                <a:cs typeface="Andalus" pitchFamily="18" charset="-78"/>
              </a:rPr>
              <a:t>  The spectra is recorded by irradiating the sample at two frequencies:-</a:t>
            </a:r>
          </a:p>
          <a:p>
            <a:pPr marL="274320" indent="-274320">
              <a:buFont typeface="Wingdings" pitchFamily="2" charset="2"/>
              <a:buChar char="ü"/>
              <a:defRPr/>
            </a:pPr>
            <a:endParaRPr lang="en-US" sz="2400" dirty="0">
              <a:latin typeface="Andalus" pitchFamily="18" charset="-78"/>
              <a:cs typeface="Andalus" pitchFamily="18" charset="-78"/>
            </a:endParaRPr>
          </a:p>
          <a:p>
            <a:pPr marL="274320" indent="-274320">
              <a:buClr>
                <a:srgbClr val="002060"/>
              </a:buClr>
              <a:buSzPct val="100000"/>
              <a:buFont typeface="Wingdings" pitchFamily="2" charset="2"/>
              <a:buChar char="Ø"/>
              <a:defRPr/>
            </a:pPr>
            <a:r>
              <a:rPr lang="en-US" sz="2400" dirty="0">
                <a:latin typeface="Andalus" pitchFamily="18" charset="-78"/>
                <a:cs typeface="Andalus" pitchFamily="18" charset="-78"/>
              </a:rPr>
              <a:t>  First radiofrequency  - to affect carbon magnetic resonance .</a:t>
            </a:r>
          </a:p>
          <a:p>
            <a:pPr marL="274320" indent="-274320">
              <a:buClr>
                <a:srgbClr val="002060"/>
              </a:buClr>
              <a:buSzPct val="100000"/>
              <a:buFont typeface="Wingdings" pitchFamily="2" charset="2"/>
              <a:buChar char="Ø"/>
              <a:defRPr/>
            </a:pPr>
            <a:endParaRPr lang="en-US" sz="2400" dirty="0">
              <a:latin typeface="Andalus" pitchFamily="18" charset="-78"/>
              <a:cs typeface="Andalus" pitchFamily="18" charset="-78"/>
            </a:endParaRPr>
          </a:p>
          <a:p>
            <a:pPr marL="274320" indent="-274320">
              <a:buClr>
                <a:srgbClr val="002060"/>
              </a:buClr>
              <a:buSzPct val="100000"/>
              <a:buFont typeface="Wingdings" pitchFamily="2" charset="2"/>
              <a:buChar char="Ø"/>
              <a:defRPr/>
            </a:pPr>
            <a:r>
              <a:rPr lang="en-US" sz="2400" dirty="0">
                <a:latin typeface="Andalus" pitchFamily="18" charset="-78"/>
                <a:cs typeface="Andalus" pitchFamily="18" charset="-78"/>
              </a:rPr>
              <a:t> Second signal -  causes all the protons to be  in resonance at the same time &amp; flip to their spins very fast.</a:t>
            </a:r>
          </a:p>
          <a:p>
            <a:pPr marL="274320" indent="-274320">
              <a:buClr>
                <a:srgbClr val="002060"/>
              </a:buClr>
              <a:buSzPct val="100000"/>
              <a:buFont typeface="Wingdings" pitchFamily="2" charset="2"/>
              <a:buChar char="Ø"/>
              <a:defRPr/>
            </a:pPr>
            <a:endParaRPr lang="en-US" sz="2400" dirty="0">
              <a:latin typeface="Andalus" pitchFamily="18" charset="-78"/>
              <a:cs typeface="Andalus" pitchFamily="18" charset="-78"/>
            </a:endParaRPr>
          </a:p>
          <a:p>
            <a:pPr marL="274320" indent="-274320">
              <a:buClr>
                <a:srgbClr val="002060"/>
              </a:buClr>
              <a:buSzPct val="100000"/>
              <a:buFont typeface="Wingdings" pitchFamily="2" charset="2"/>
              <a:buChar char="Ø"/>
              <a:defRPr/>
            </a:pPr>
            <a:r>
              <a:rPr lang="en-US" sz="2400" dirty="0">
                <a:latin typeface="Andalus" pitchFamily="18" charset="-78"/>
                <a:cs typeface="Andalus" pitchFamily="18" charset="-78"/>
              </a:rPr>
              <a:t>Carbon atoms  are devoid of neighboring hydrogen spins. But see only an average of possible combination of spin states. </a:t>
            </a:r>
          </a:p>
          <a:p>
            <a:pPr marL="274320" indent="-274320">
              <a:buClr>
                <a:srgbClr val="002060"/>
              </a:buClr>
              <a:buSzPct val="100000"/>
              <a:buFont typeface="Wingdings" pitchFamily="2" charset="2"/>
              <a:buChar char="Ø"/>
              <a:defRPr/>
            </a:pPr>
            <a:endParaRPr lang="en-US" sz="2400" dirty="0">
              <a:latin typeface="Andalus" pitchFamily="18" charset="-78"/>
              <a:cs typeface="Andalus" pitchFamily="18" charset="-78"/>
            </a:endParaRPr>
          </a:p>
          <a:p>
            <a:pPr marL="274320" indent="-274320">
              <a:buClr>
                <a:srgbClr val="002060"/>
              </a:buClr>
              <a:buSzPct val="100000"/>
              <a:buFont typeface="Wingdings" pitchFamily="2" charset="2"/>
              <a:buChar char="Ø"/>
              <a:defRPr/>
            </a:pPr>
            <a:r>
              <a:rPr lang="en-US" sz="2400" dirty="0">
                <a:latin typeface="Andalus" pitchFamily="18" charset="-78"/>
                <a:cs typeface="Andalus" pitchFamily="18" charset="-78"/>
              </a:rPr>
              <a:t>  As a result there is no coupling and each proton appears as a single </a:t>
            </a:r>
            <a:r>
              <a:rPr lang="en-US" sz="2400" dirty="0" err="1">
                <a:latin typeface="Andalus" pitchFamily="18" charset="-78"/>
                <a:cs typeface="Andalus" pitchFamily="18" charset="-78"/>
              </a:rPr>
              <a:t>unsplit</a:t>
            </a:r>
            <a:r>
              <a:rPr lang="en-US" sz="2400" dirty="0">
                <a:latin typeface="Andalus" pitchFamily="18" charset="-78"/>
                <a:cs typeface="Andalus" pitchFamily="18" charset="-78"/>
              </a:rPr>
              <a:t> peak at the position corresponding to its chemical shifts. </a:t>
            </a:r>
            <a:endParaRPr lang="en-US" sz="2400" dirty="0">
              <a:latin typeface="Andalus" pitchFamily="18" charset="-78"/>
              <a:cs typeface="Andalus" pitchFamily="18" charset="-78"/>
            </a:endParaRPr>
          </a:p>
        </p:txBody>
      </p:sp>
      <p:sp>
        <p:nvSpPr>
          <p:cNvPr id="2" name="Footer Placeholder 1"/>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4E8AA39F-A5DF-4C0E-9768-C821FDBB57A2}" type="slidenum">
              <a:rPr lang="en-IN" smtClean="0"/>
              <a:pPr/>
              <a:t>42</a:t>
            </a:fld>
            <a:endParaRPr lang="en-IN"/>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Content Placeholder 4" descr="SCAN006"/>
          <p:cNvPicPr>
            <a:picLocks noGrp="1" noChangeAspect="1" noChangeArrowheads="1"/>
          </p:cNvPicPr>
          <p:nvPr>
            <p:ph idx="1"/>
          </p:nvPr>
        </p:nvPicPr>
        <p:blipFill>
          <a:blip r:embed="rId2"/>
          <a:srcRect/>
          <a:stretch>
            <a:fillRect/>
          </a:stretch>
        </p:blipFill>
        <p:spPr>
          <a:xfrm>
            <a:off x="1738282" y="714356"/>
            <a:ext cx="8643998" cy="5857916"/>
          </a:xfrm>
        </p:spPr>
      </p:pic>
      <p:sp>
        <p:nvSpPr>
          <p:cNvPr id="3" name="Rectangle 2"/>
          <p:cNvSpPr/>
          <p:nvPr/>
        </p:nvSpPr>
        <p:spPr>
          <a:xfrm>
            <a:off x="3167042" y="214291"/>
            <a:ext cx="6572296" cy="461665"/>
          </a:xfrm>
          <a:prstGeom prst="rect">
            <a:avLst/>
          </a:prstGeom>
        </p:spPr>
        <p:txBody>
          <a:bodyPr wrap="square">
            <a:spAutoFit/>
          </a:bodyPr>
          <a:lstStyle/>
          <a:p>
            <a:pPr marL="274320" indent="-274320">
              <a:defRPr/>
            </a:pPr>
            <a:r>
              <a:rPr lang="en-US" sz="2400" dirty="0">
                <a:solidFill>
                  <a:srgbClr val="FF0000"/>
                </a:solidFill>
                <a:latin typeface="Andalus" pitchFamily="18" charset="-78"/>
                <a:cs typeface="Andalus" pitchFamily="18" charset="-78"/>
              </a:rPr>
              <a:t>Ex</a:t>
            </a:r>
            <a:r>
              <a:rPr lang="en-US" sz="2400" dirty="0">
                <a:latin typeface="Andalus" pitchFamily="18" charset="-78"/>
                <a:cs typeface="Andalus" pitchFamily="18" charset="-78"/>
              </a:rPr>
              <a:t>:- Proton decoupled spectra of Diethyl phthalate </a:t>
            </a:r>
          </a:p>
        </p:txBody>
      </p:sp>
      <p:sp>
        <p:nvSpPr>
          <p:cNvPr id="2" name="Footer Placeholder 1"/>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4E8AA39F-A5DF-4C0E-9768-C821FDBB57A2}" type="slidenum">
              <a:rPr lang="en-IN" smtClean="0"/>
              <a:pPr/>
              <a:t>43</a:t>
            </a:fld>
            <a:endParaRPr lang="en-IN"/>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SCAN007"/>
          <p:cNvPicPr>
            <a:picLocks noGrp="1" noChangeAspect="1" noChangeArrowheads="1"/>
          </p:cNvPicPr>
          <p:nvPr>
            <p:ph idx="1"/>
          </p:nvPr>
        </p:nvPicPr>
        <p:blipFill>
          <a:blip r:embed="rId2"/>
          <a:srcRect/>
          <a:stretch>
            <a:fillRect/>
          </a:stretch>
        </p:blipFill>
        <p:spPr bwMode="auto">
          <a:xfrm>
            <a:off x="1881158" y="357166"/>
            <a:ext cx="8572560" cy="607223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en-IN" smtClean="0"/>
              <a:t>RDP</a:t>
            </a:r>
            <a:endParaRPr lang="en-IN"/>
          </a:p>
        </p:txBody>
      </p:sp>
      <p:sp>
        <p:nvSpPr>
          <p:cNvPr id="3" name="Slide Number Placeholder 2"/>
          <p:cNvSpPr>
            <a:spLocks noGrp="1"/>
          </p:cNvSpPr>
          <p:nvPr>
            <p:ph type="sldNum" sz="quarter" idx="12"/>
          </p:nvPr>
        </p:nvSpPr>
        <p:spPr/>
        <p:txBody>
          <a:bodyPr/>
          <a:lstStyle/>
          <a:p>
            <a:fld id="{4E8AA39F-A5DF-4C0E-9768-C821FDBB57A2}" type="slidenum">
              <a:rPr lang="en-IN" smtClean="0"/>
              <a:pPr/>
              <a:t>44</a:t>
            </a:fld>
            <a:endParaRPr lang="en-IN"/>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2133600" y="152400"/>
          <a:ext cx="7239000" cy="68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0962" name="Content Placeholder 2"/>
          <p:cNvSpPr>
            <a:spLocks noGrp="1"/>
          </p:cNvSpPr>
          <p:nvPr>
            <p:ph idx="1"/>
          </p:nvPr>
        </p:nvSpPr>
        <p:spPr>
          <a:xfrm>
            <a:off x="1828800" y="1071546"/>
            <a:ext cx="8624918" cy="5786454"/>
          </a:xfrm>
        </p:spPr>
        <p:txBody>
          <a:bodyPr>
            <a:normAutofit/>
          </a:bodyPr>
          <a:lstStyle/>
          <a:p>
            <a:pPr>
              <a:buClr>
                <a:srgbClr val="002060"/>
              </a:buClr>
              <a:buSzPct val="100000"/>
              <a:buFont typeface="Wingdings" pitchFamily="2" charset="2"/>
              <a:buChar char="ü"/>
            </a:pPr>
            <a:r>
              <a:rPr lang="en-US" sz="2200" dirty="0">
                <a:latin typeface="Andalus" pitchFamily="18" charset="-78"/>
                <a:cs typeface="Andalus" pitchFamily="18" charset="-78"/>
              </a:rPr>
              <a:t> In this, all the protons resonance can be reduced to get sharp CMR peaks each directly reflecting a 13C chemical shift.</a:t>
            </a:r>
          </a:p>
          <a:p>
            <a:pPr>
              <a:buClr>
                <a:srgbClr val="002060"/>
              </a:buClr>
              <a:buSzPct val="100000"/>
              <a:buFont typeface="Wingdings" pitchFamily="2" charset="2"/>
              <a:buChar char="ü"/>
            </a:pPr>
            <a:r>
              <a:rPr lang="en-US" sz="2200" dirty="0">
                <a:latin typeface="Andalus" pitchFamily="18" charset="-78"/>
                <a:cs typeface="Andalus" pitchFamily="18" charset="-78"/>
              </a:rPr>
              <a:t>The NMR spectrum of nucleus “A” is split by nucleus “B” because A can see B in different magnetic orientation .</a:t>
            </a:r>
          </a:p>
          <a:p>
            <a:pPr>
              <a:buClr>
                <a:srgbClr val="002060"/>
              </a:buClr>
              <a:buSzPct val="100000"/>
              <a:buFont typeface="Wingdings" pitchFamily="2" charset="2"/>
              <a:buChar char="ü"/>
            </a:pPr>
            <a:r>
              <a:rPr lang="en-US" sz="2200" dirty="0">
                <a:latin typeface="Andalus" pitchFamily="18" charset="-78"/>
                <a:cs typeface="Andalus" pitchFamily="18" charset="-78"/>
              </a:rPr>
              <a:t>The splitting will be maintained only if the life time of B in any spin states is sufficient long for coupling to be measured. </a:t>
            </a:r>
          </a:p>
          <a:p>
            <a:pPr>
              <a:buClr>
                <a:srgbClr val="002060"/>
              </a:buClr>
              <a:buSzPct val="100000"/>
              <a:buFont typeface="Wingdings" pitchFamily="2" charset="2"/>
              <a:buChar char="ü"/>
            </a:pPr>
            <a:r>
              <a:rPr lang="en-US" sz="2200" dirty="0">
                <a:latin typeface="Andalus" pitchFamily="18" charset="-78"/>
                <a:cs typeface="Andalus" pitchFamily="18" charset="-78"/>
              </a:rPr>
              <a:t> If the double irradiation is sufficiently intense, the transition will be rapid and lifetime of specific spin states is shortened. </a:t>
            </a:r>
          </a:p>
          <a:p>
            <a:pPr>
              <a:buClr>
                <a:srgbClr val="002060"/>
              </a:buClr>
              <a:buSzPct val="100000"/>
              <a:buFont typeface="Wingdings" pitchFamily="2" charset="2"/>
              <a:buChar char="ü"/>
            </a:pPr>
            <a:r>
              <a:rPr lang="en-US" sz="2200" dirty="0">
                <a:latin typeface="Andalus" pitchFamily="18" charset="-78"/>
                <a:cs typeface="Andalus" pitchFamily="18" charset="-78"/>
              </a:rPr>
              <a:t> 13C NMR spectra can be simplified by simultaneous decoupling of all the protons of carbon, therefore it is called as Broad band decoupling.</a:t>
            </a:r>
          </a:p>
          <a:p>
            <a:pPr>
              <a:buClr>
                <a:srgbClr val="002060"/>
              </a:buClr>
              <a:buSzPct val="100000"/>
              <a:buFont typeface="Wingdings" pitchFamily="2" charset="2"/>
              <a:buChar char="ü"/>
            </a:pPr>
            <a:r>
              <a:rPr lang="en-US" sz="2200" dirty="0">
                <a:latin typeface="Andalus" pitchFamily="18" charset="-78"/>
                <a:cs typeface="Andalus" pitchFamily="18" charset="-78"/>
              </a:rPr>
              <a:t> This technique simplifies the spectrum and increases the peak height of spectra.</a:t>
            </a:r>
          </a:p>
          <a:p>
            <a:pPr>
              <a:buClr>
                <a:srgbClr val="002060"/>
              </a:buClr>
              <a:buSzPct val="100000"/>
              <a:buFont typeface="Wingdings" pitchFamily="2" charset="2"/>
              <a:buChar char="ü"/>
            </a:pPr>
            <a:endParaRPr lang="en-US" sz="2200" dirty="0">
              <a:latin typeface="Andalus" pitchFamily="18" charset="-78"/>
              <a:cs typeface="Andalus" pitchFamily="18" charset="-78"/>
            </a:endParaRPr>
          </a:p>
        </p:txBody>
      </p:sp>
      <p:pic>
        <p:nvPicPr>
          <p:cNvPr id="5" name="Picture 4" descr="SCAN004"/>
          <p:cNvPicPr>
            <a:picLocks noChangeAspect="1" noChangeArrowheads="1"/>
          </p:cNvPicPr>
          <p:nvPr/>
        </p:nvPicPr>
        <p:blipFill>
          <a:blip r:embed="rId7"/>
          <a:srcRect/>
          <a:stretch>
            <a:fillRect/>
          </a:stretch>
        </p:blipFill>
        <p:spPr bwMode="auto">
          <a:xfrm>
            <a:off x="3881423" y="5286388"/>
            <a:ext cx="6043613" cy="137160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en-IN" smtClean="0"/>
              <a:t>RDP</a:t>
            </a:r>
            <a:endParaRPr lang="en-IN"/>
          </a:p>
        </p:txBody>
      </p:sp>
      <p:sp>
        <p:nvSpPr>
          <p:cNvPr id="3" name="Slide Number Placeholder 2"/>
          <p:cNvSpPr>
            <a:spLocks noGrp="1"/>
          </p:cNvSpPr>
          <p:nvPr>
            <p:ph type="sldNum" sz="quarter" idx="12"/>
          </p:nvPr>
        </p:nvSpPr>
        <p:spPr/>
        <p:txBody>
          <a:bodyPr/>
          <a:lstStyle/>
          <a:p>
            <a:fld id="{4E8AA39F-A5DF-4C0E-9768-C821FDBB57A2}" type="slidenum">
              <a:rPr lang="en-IN" smtClean="0"/>
              <a:pPr/>
              <a:t>45</a:t>
            </a:fld>
            <a:endParaRPr lang="en-IN"/>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828800" y="152400"/>
          <a:ext cx="7239000" cy="76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1828800" y="1163638"/>
            <a:ext cx="7239000" cy="5541962"/>
          </a:xfrm>
        </p:spPr>
        <p:txBody>
          <a:bodyPr>
            <a:normAutofit lnSpcReduction="10000"/>
          </a:bodyPr>
          <a:lstStyle/>
          <a:p>
            <a:pPr marL="274320" indent="-274320">
              <a:buClr>
                <a:srgbClr val="002060"/>
              </a:buClr>
              <a:buSzPct val="100000"/>
              <a:buFont typeface="Wingdings" pitchFamily="2" charset="2"/>
              <a:buChar char="ü"/>
              <a:defRPr/>
            </a:pPr>
            <a:r>
              <a:rPr lang="en-US" sz="2400" dirty="0"/>
              <a:t>  The technique that is used to obtain typical proton decoupled spectra that all peak becomes </a:t>
            </a:r>
            <a:r>
              <a:rPr lang="en-US" sz="2400" dirty="0" err="1"/>
              <a:t>singlets</a:t>
            </a:r>
            <a:r>
              <a:rPr lang="en-US" sz="2400" dirty="0"/>
              <a:t>.</a:t>
            </a:r>
          </a:p>
          <a:p>
            <a:pPr marL="274320" indent="-274320">
              <a:buClr>
                <a:srgbClr val="002060"/>
              </a:buClr>
              <a:buSzPct val="100000"/>
              <a:buFont typeface="Wingdings" pitchFamily="2" charset="2"/>
              <a:buChar char="ü"/>
              <a:defRPr/>
            </a:pPr>
            <a:endParaRPr lang="en-US" sz="2400" dirty="0"/>
          </a:p>
          <a:p>
            <a:pPr marL="274320" indent="-274320">
              <a:buClr>
                <a:srgbClr val="002060"/>
              </a:buClr>
              <a:buSzPct val="100000"/>
              <a:buFont typeface="Wingdings" pitchFamily="2" charset="2"/>
              <a:buChar char="ü"/>
              <a:defRPr/>
            </a:pPr>
            <a:r>
              <a:rPr lang="en-US" sz="2400" dirty="0"/>
              <a:t>  It is achieved by off setting the high power proton </a:t>
            </a:r>
            <a:r>
              <a:rPr lang="en-US" sz="2400" dirty="0" err="1"/>
              <a:t>decoupler</a:t>
            </a:r>
            <a:r>
              <a:rPr lang="en-US" sz="2400" dirty="0"/>
              <a:t> by:-</a:t>
            </a:r>
          </a:p>
          <a:p>
            <a:pPr marL="274320" indent="-274320">
              <a:buClr>
                <a:srgbClr val="002060"/>
              </a:buClr>
              <a:buSzPct val="100000"/>
              <a:buFont typeface="Wingdings" pitchFamily="2" charset="2"/>
              <a:buChar char="ü"/>
              <a:defRPr/>
            </a:pPr>
            <a:endParaRPr lang="en-US" sz="2400" dirty="0"/>
          </a:p>
          <a:p>
            <a:pPr marL="274320" indent="-274320">
              <a:buClr>
                <a:srgbClr val="002060"/>
              </a:buClr>
              <a:buSzPct val="100000"/>
              <a:buFont typeface="Wingdings" pitchFamily="2" charset="2"/>
              <a:buChar char="ü"/>
              <a:defRPr/>
            </a:pPr>
            <a:r>
              <a:rPr lang="en-US" sz="2400" dirty="0"/>
              <a:t>  About 1000-2000Hz </a:t>
            </a:r>
            <a:r>
              <a:rPr lang="en-US" sz="2400" dirty="0" err="1"/>
              <a:t>upfield</a:t>
            </a:r>
            <a:r>
              <a:rPr lang="en-US" sz="2400" dirty="0"/>
              <a:t> or 2000-3000Hz downfield from the frequency of TMS without using noise generator.</a:t>
            </a:r>
          </a:p>
          <a:p>
            <a:pPr marL="274320" indent="-274320">
              <a:buClr>
                <a:srgbClr val="002060"/>
              </a:buClr>
              <a:buSzPct val="100000"/>
              <a:buFont typeface="Wingdings" pitchFamily="2" charset="2"/>
              <a:buChar char="ü"/>
              <a:defRPr/>
            </a:pPr>
            <a:endParaRPr lang="en-US" sz="2400" dirty="0"/>
          </a:p>
          <a:p>
            <a:pPr marL="274320" indent="-274320">
              <a:buClr>
                <a:srgbClr val="002060"/>
              </a:buClr>
              <a:buSzPct val="100000"/>
              <a:buFont typeface="Wingdings" pitchFamily="2" charset="2"/>
              <a:buChar char="ü"/>
              <a:defRPr/>
            </a:pPr>
            <a:r>
              <a:rPr lang="en-US" sz="2400" dirty="0"/>
              <a:t> In this, sample is irradiated at a frequency close to resonance frequency of protons.</a:t>
            </a:r>
          </a:p>
          <a:p>
            <a:pPr marL="274320" indent="-274320">
              <a:buClr>
                <a:srgbClr val="002060"/>
              </a:buClr>
              <a:buSzPct val="100000"/>
              <a:buFont typeface="Wingdings" pitchFamily="2" charset="2"/>
              <a:buChar char="ü"/>
              <a:defRPr/>
            </a:pPr>
            <a:endParaRPr lang="en-US" sz="2400" dirty="0"/>
          </a:p>
          <a:p>
            <a:pPr marL="274320" indent="-274320">
              <a:buClr>
                <a:srgbClr val="002060"/>
              </a:buClr>
              <a:buSzPct val="100000"/>
              <a:buFont typeface="Wingdings" pitchFamily="2" charset="2"/>
              <a:buChar char="ü"/>
              <a:defRPr/>
            </a:pPr>
            <a:r>
              <a:rPr lang="en-US" sz="2400" dirty="0"/>
              <a:t> Consequently, the multiplets become narrow and not removed altogether as in fully decouple spectra.</a:t>
            </a:r>
            <a:endParaRPr lang="en-US" sz="2400" dirty="0"/>
          </a:p>
        </p:txBody>
      </p:sp>
      <p:sp>
        <p:nvSpPr>
          <p:cNvPr id="2" name="Footer Placeholder 1"/>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4E8AA39F-A5DF-4C0E-9768-C821FDBB57A2}" type="slidenum">
              <a:rPr lang="en-IN" smtClean="0"/>
              <a:pPr/>
              <a:t>46</a:t>
            </a:fld>
            <a:endParaRPr lang="en-IN"/>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304801"/>
            <a:ext cx="8472518" cy="6151563"/>
          </a:xfrm>
        </p:spPr>
        <p:txBody>
          <a:bodyPr>
            <a:normAutofit/>
          </a:bodyPr>
          <a:lstStyle/>
          <a:p>
            <a:pPr marL="274320" indent="-274320">
              <a:buNone/>
              <a:defRPr/>
            </a:pPr>
            <a:r>
              <a:rPr lang="en-US" sz="2500" dirty="0">
                <a:solidFill>
                  <a:schemeClr val="accent2">
                    <a:lumMod val="75000"/>
                  </a:schemeClr>
                </a:solidFill>
              </a:rPr>
              <a:t>Ex</a:t>
            </a:r>
            <a:r>
              <a:rPr lang="en-US" sz="2500" dirty="0"/>
              <a:t>:- Off resonance CMR spectra of 1,2,2-trichloropropane.</a:t>
            </a:r>
          </a:p>
          <a:p>
            <a:pPr>
              <a:buClr>
                <a:srgbClr val="002060"/>
              </a:buClr>
              <a:buSzPct val="100000"/>
              <a:buFont typeface="Wingdings" pitchFamily="2" charset="2"/>
              <a:buChar char="Ø"/>
            </a:pPr>
            <a:r>
              <a:rPr lang="en-US" sz="2400" dirty="0">
                <a:latin typeface="Andalus" pitchFamily="18" charset="-78"/>
                <a:cs typeface="Andalus" pitchFamily="18" charset="-78"/>
              </a:rPr>
              <a:t> In this methyl carbon atoms appear as quartets, </a:t>
            </a:r>
            <a:r>
              <a:rPr lang="en-US" sz="2400" dirty="0" err="1">
                <a:latin typeface="Andalus" pitchFamily="18" charset="-78"/>
                <a:cs typeface="Andalus" pitchFamily="18" charset="-78"/>
              </a:rPr>
              <a:t>methylene</a:t>
            </a:r>
            <a:r>
              <a:rPr lang="en-US" sz="2400" dirty="0">
                <a:latin typeface="Andalus" pitchFamily="18" charset="-78"/>
                <a:cs typeface="Andalus" pitchFamily="18" charset="-78"/>
              </a:rPr>
              <a:t> as triplets, </a:t>
            </a:r>
            <a:r>
              <a:rPr lang="en-US" sz="2400" dirty="0" err="1">
                <a:latin typeface="Andalus" pitchFamily="18" charset="-78"/>
                <a:cs typeface="Andalus" pitchFamily="18" charset="-78"/>
              </a:rPr>
              <a:t>methines</a:t>
            </a:r>
            <a:r>
              <a:rPr lang="en-US" sz="2400" dirty="0">
                <a:latin typeface="Andalus" pitchFamily="18" charset="-78"/>
                <a:cs typeface="Andalus" pitchFamily="18" charset="-78"/>
              </a:rPr>
              <a:t> as doublets and </a:t>
            </a:r>
            <a:r>
              <a:rPr lang="en-US" sz="2400" dirty="0" err="1">
                <a:latin typeface="Andalus" pitchFamily="18" charset="-78"/>
                <a:cs typeface="Andalus" pitchFamily="18" charset="-78"/>
              </a:rPr>
              <a:t>quarternary</a:t>
            </a:r>
            <a:r>
              <a:rPr lang="en-US" sz="2400" dirty="0">
                <a:latin typeface="Andalus" pitchFamily="18" charset="-78"/>
                <a:cs typeface="Andalus" pitchFamily="18" charset="-78"/>
              </a:rPr>
              <a:t> as singlet.</a:t>
            </a:r>
          </a:p>
          <a:p>
            <a:pPr>
              <a:buClr>
                <a:srgbClr val="002060"/>
              </a:buClr>
              <a:buSzPct val="100000"/>
              <a:buFont typeface="Wingdings" pitchFamily="2" charset="2"/>
              <a:buChar char="Ø"/>
            </a:pPr>
            <a:r>
              <a:rPr lang="en-US" sz="2400" dirty="0">
                <a:latin typeface="Andalus" pitchFamily="18" charset="-78"/>
                <a:cs typeface="Andalus" pitchFamily="18" charset="-78"/>
              </a:rPr>
              <a:t> In conclusion, off resonance decoupling simplifies the spectrum by permitting some splitting information.  </a:t>
            </a:r>
          </a:p>
          <a:p>
            <a:pPr marL="274320" indent="-274320">
              <a:buNone/>
              <a:defRPr/>
            </a:pPr>
            <a:endParaRPr lang="en-US" sz="2500" dirty="0"/>
          </a:p>
          <a:p>
            <a:pPr marL="274320" indent="-274320">
              <a:buNone/>
              <a:defRPr/>
            </a:pPr>
            <a:endParaRPr lang="en-US" dirty="0" smtClean="0"/>
          </a:p>
          <a:p>
            <a:pPr marL="274320" indent="-274320">
              <a:buNone/>
              <a:defRPr/>
            </a:pPr>
            <a:endParaRPr lang="en-US" dirty="0"/>
          </a:p>
        </p:txBody>
      </p:sp>
      <p:pic>
        <p:nvPicPr>
          <p:cNvPr id="45058" name="Picture 4" descr="SCAN003"/>
          <p:cNvPicPr>
            <a:picLocks noChangeAspect="1" noChangeArrowheads="1"/>
          </p:cNvPicPr>
          <p:nvPr/>
        </p:nvPicPr>
        <p:blipFill>
          <a:blip r:embed="rId2"/>
          <a:srcRect/>
          <a:stretch>
            <a:fillRect/>
          </a:stretch>
        </p:blipFill>
        <p:spPr bwMode="auto">
          <a:xfrm>
            <a:off x="1881158" y="2357430"/>
            <a:ext cx="8429684" cy="4071966"/>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4E8AA39F-A5DF-4C0E-9768-C821FDBB57A2}" type="slidenum">
              <a:rPr lang="en-IN" smtClean="0"/>
              <a:pPr/>
              <a:t>47</a:t>
            </a:fld>
            <a:endParaRPr lang="en-IN"/>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686800" cy="838200"/>
          </a:xfrm>
        </p:spPr>
        <p:txBody>
          <a:bodyPr>
            <a:normAutofit/>
          </a:bodyPr>
          <a:lstStyle/>
          <a:p>
            <a:r>
              <a:rPr lang="en-US" sz="2800" dirty="0">
                <a:latin typeface="Andalus" pitchFamily="18" charset="-78"/>
                <a:cs typeface="Andalus" pitchFamily="18" charset="-78"/>
              </a:rPr>
              <a:t>Nuclear over Hauser effect</a:t>
            </a:r>
            <a:endParaRPr lang="en-US" sz="2800" dirty="0">
              <a:latin typeface="Andalus" pitchFamily="18" charset="-78"/>
              <a:cs typeface="Andalus" pitchFamily="18" charset="-78"/>
            </a:endParaRPr>
          </a:p>
        </p:txBody>
      </p:sp>
      <p:sp>
        <p:nvSpPr>
          <p:cNvPr id="3" name="Content Placeholder 2"/>
          <p:cNvSpPr>
            <a:spLocks noGrp="1"/>
          </p:cNvSpPr>
          <p:nvPr>
            <p:ph idx="1"/>
          </p:nvPr>
        </p:nvSpPr>
        <p:spPr>
          <a:xfrm>
            <a:off x="1828800" y="1142984"/>
            <a:ext cx="8686800" cy="5429288"/>
          </a:xfrm>
        </p:spPr>
        <p:txBody>
          <a:bodyPr>
            <a:normAutofit/>
          </a:bodyPr>
          <a:lstStyle/>
          <a:p>
            <a:pPr>
              <a:buClrTx/>
              <a:buFont typeface="Franklin Gothic Book" pitchFamily="34" charset="0"/>
              <a:buChar char="•"/>
            </a:pPr>
            <a:r>
              <a:rPr lang="en-US" sz="2400" dirty="0">
                <a:latin typeface="Andalus" pitchFamily="18" charset="-78"/>
                <a:cs typeface="Andalus" pitchFamily="18" charset="-78"/>
              </a:rPr>
              <a:t>First observed by Albert W Over Hauser – 1953</a:t>
            </a:r>
          </a:p>
          <a:p>
            <a:pPr>
              <a:buClrTx/>
              <a:buFont typeface="Franklin Gothic Book" pitchFamily="34" charset="0"/>
              <a:buChar char="•"/>
            </a:pPr>
            <a:r>
              <a:rPr lang="en-US" sz="2400" dirty="0">
                <a:latin typeface="Andalus" pitchFamily="18" charset="-78"/>
                <a:cs typeface="Andalus" pitchFamily="18" charset="-78"/>
              </a:rPr>
              <a:t>Molecular geometry of compounds</a:t>
            </a:r>
          </a:p>
          <a:p>
            <a:pPr>
              <a:buClrTx/>
              <a:buFont typeface="Franklin Gothic Book" pitchFamily="34" charset="0"/>
              <a:buChar char="•"/>
            </a:pPr>
            <a:r>
              <a:rPr lang="en-US" sz="2400" dirty="0">
                <a:latin typeface="Andalus" pitchFamily="18" charset="-78"/>
                <a:cs typeface="Andalus" pitchFamily="18" charset="-78"/>
              </a:rPr>
              <a:t>Proximity of protons</a:t>
            </a:r>
          </a:p>
          <a:p>
            <a:pPr>
              <a:buClrTx/>
              <a:buFont typeface="Franklin Gothic Book" pitchFamily="34" charset="0"/>
              <a:buChar char="•"/>
            </a:pPr>
            <a:r>
              <a:rPr lang="en-US" sz="2400" dirty="0">
                <a:latin typeface="Andalus" pitchFamily="18" charset="-78"/>
                <a:cs typeface="Andalus" pitchFamily="18" charset="-78"/>
              </a:rPr>
              <a:t>Line intensities are not similar to normal spectrum</a:t>
            </a:r>
          </a:p>
          <a:p>
            <a:pPr>
              <a:buClrTx/>
              <a:buFont typeface="Franklin Gothic Book" pitchFamily="34" charset="0"/>
              <a:buChar char="•"/>
            </a:pPr>
            <a:r>
              <a:rPr lang="en-US" sz="2400" dirty="0">
                <a:latin typeface="Andalus" pitchFamily="18" charset="-78"/>
                <a:cs typeface="Andalus" pitchFamily="18" charset="-78"/>
              </a:rPr>
              <a:t>Consider a molecule where protons are close enough to allow space interactions of fluctuating magnetic vector</a:t>
            </a:r>
          </a:p>
          <a:p>
            <a:pPr>
              <a:buClrTx/>
              <a:buFont typeface="Franklin Gothic Book" pitchFamily="34" charset="0"/>
              <a:buChar char="•"/>
            </a:pPr>
            <a:r>
              <a:rPr lang="en-US" sz="2400" dirty="0">
                <a:latin typeface="Andalus" pitchFamily="18" charset="-78"/>
                <a:cs typeface="Andalus" pitchFamily="18" charset="-78"/>
              </a:rPr>
              <a:t>DI   </a:t>
            </a:r>
            <a:r>
              <a:rPr lang="en-US" sz="2400" dirty="0" err="1">
                <a:latin typeface="Andalus" pitchFamily="18" charset="-78"/>
                <a:cs typeface="Andalus" pitchFamily="18" charset="-78"/>
              </a:rPr>
              <a:t>Hb</a:t>
            </a:r>
            <a:r>
              <a:rPr lang="en-US" sz="2400" dirty="0">
                <a:latin typeface="Andalus" pitchFamily="18" charset="-78"/>
                <a:cs typeface="Andalus" pitchFamily="18" charset="-78"/>
              </a:rPr>
              <a:t>  - stimulated transfers stimulation through space to relaxation of Ha.</a:t>
            </a:r>
          </a:p>
          <a:p>
            <a:pPr>
              <a:buClrTx/>
              <a:buFont typeface="Andalus" pitchFamily="18" charset="-78"/>
              <a:buChar char="•"/>
            </a:pPr>
            <a:r>
              <a:rPr lang="en-US" sz="2400" dirty="0">
                <a:latin typeface="Andalus" pitchFamily="18" charset="-78"/>
                <a:cs typeface="Andalus" pitchFamily="18" charset="-78"/>
              </a:rPr>
              <a:t>Thus due to increase in spin lattice relaxation  of Ha signal intensity increases by 15 – 50%</a:t>
            </a:r>
          </a:p>
          <a:p>
            <a:pPr>
              <a:buClrTx/>
              <a:buFont typeface="Andalus" pitchFamily="18" charset="-78"/>
              <a:buChar char="•"/>
            </a:pPr>
            <a:r>
              <a:rPr lang="en-US" sz="2400" dirty="0">
                <a:latin typeface="Andalus" pitchFamily="18" charset="-78"/>
                <a:cs typeface="Andalus" pitchFamily="18" charset="-78"/>
              </a:rPr>
              <a:t>If intensity of Ha increased due to DI of </a:t>
            </a:r>
            <a:r>
              <a:rPr lang="en-US" sz="2400" dirty="0" err="1">
                <a:latin typeface="Andalus" pitchFamily="18" charset="-78"/>
                <a:cs typeface="Andalus" pitchFamily="18" charset="-78"/>
              </a:rPr>
              <a:t>Hb</a:t>
            </a:r>
            <a:r>
              <a:rPr lang="en-US" sz="2400" dirty="0">
                <a:latin typeface="Andalus" pitchFamily="18" charset="-78"/>
                <a:cs typeface="Andalus" pitchFamily="18" charset="-78"/>
              </a:rPr>
              <a:t> then protons are in close proximity.</a:t>
            </a:r>
          </a:p>
          <a:p>
            <a:pPr>
              <a:buClrTx/>
              <a:buNone/>
            </a:pPr>
            <a:endParaRPr lang="en-US" sz="2400" dirty="0">
              <a:latin typeface="Andalus" pitchFamily="18" charset="-78"/>
              <a:cs typeface="Andalus" pitchFamily="18" charset="-78"/>
            </a:endParaRPr>
          </a:p>
          <a:p>
            <a:pPr>
              <a:buClrTx/>
              <a:buFont typeface="Franklin Gothic Book" pitchFamily="34" charset="0"/>
              <a:buChar char="•"/>
            </a:pPr>
            <a:endParaRPr lang="en-US" sz="2400" dirty="0">
              <a:latin typeface="Andalus" pitchFamily="18" charset="-78"/>
              <a:cs typeface="Andalus" pitchFamily="18" charset="-78"/>
            </a:endParaRPr>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4E8AA39F-A5DF-4C0E-9768-C821FDBB57A2}" type="slidenum">
              <a:rPr lang="en-IN" smtClean="0"/>
              <a:pPr/>
              <a:t>48</a:t>
            </a:fld>
            <a:endParaRPr lang="en-IN"/>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t>Conditions:</a:t>
            </a:r>
          </a:p>
          <a:p>
            <a:pPr>
              <a:buFont typeface="Arial" pitchFamily="34" charset="0"/>
              <a:buChar char="•"/>
            </a:pPr>
            <a:r>
              <a:rPr lang="en-US" dirty="0" smtClean="0"/>
              <a:t>DI</a:t>
            </a:r>
          </a:p>
          <a:p>
            <a:pPr>
              <a:buFont typeface="Arial" pitchFamily="34" charset="0"/>
              <a:buChar char="•"/>
            </a:pPr>
            <a:r>
              <a:rPr lang="en-US" dirty="0" smtClean="0"/>
              <a:t>Spin lattice relaxation</a:t>
            </a:r>
            <a:endParaRPr lang="en-US" dirty="0"/>
          </a:p>
        </p:txBody>
      </p:sp>
      <p:pic>
        <p:nvPicPr>
          <p:cNvPr id="4" name="Picture 3"/>
          <p:cNvPicPr/>
          <p:nvPr/>
        </p:nvPicPr>
        <p:blipFill>
          <a:blip r:embed="rId2"/>
          <a:srcRect/>
          <a:stretch>
            <a:fillRect/>
          </a:stretch>
        </p:blipFill>
        <p:spPr bwMode="auto">
          <a:xfrm>
            <a:off x="6381753" y="3643315"/>
            <a:ext cx="3105165" cy="2643205"/>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4E8AA39F-A5DF-4C0E-9768-C821FDBB57A2}" type="slidenum">
              <a:rPr lang="en-IN" smtClean="0"/>
              <a:pPr/>
              <a:t>49</a:t>
            </a:fld>
            <a:endParaRPr lang="en-IN"/>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ChangeArrowheads="1"/>
          </p:cNvSpPr>
          <p:nvPr/>
        </p:nvSpPr>
        <p:spPr bwMode="auto">
          <a:xfrm>
            <a:off x="5416550" y="920750"/>
            <a:ext cx="1739900" cy="2197100"/>
          </a:xfrm>
          <a:prstGeom prst="rect">
            <a:avLst/>
          </a:prstGeom>
          <a:solidFill>
            <a:schemeClr val="folHlink">
              <a:alpha val="50000"/>
            </a:schemeClr>
          </a:solidFill>
          <a:ln w="12700">
            <a:solidFill>
              <a:srgbClr val="000000"/>
            </a:solidFill>
            <a:miter lim="800000"/>
            <a:headEnd/>
            <a:tailEnd/>
          </a:ln>
          <a:effectLst/>
        </p:spPr>
        <p:txBody>
          <a:bodyPr wrap="none" anchor="ctr"/>
          <a:lstStyle/>
          <a:p>
            <a:endParaRPr lang="en-IN"/>
          </a:p>
        </p:txBody>
      </p:sp>
      <p:sp>
        <p:nvSpPr>
          <p:cNvPr id="6" name="Line 4"/>
          <p:cNvSpPr>
            <a:spLocks noChangeShapeType="1"/>
          </p:cNvSpPr>
          <p:nvPr/>
        </p:nvSpPr>
        <p:spPr bwMode="auto">
          <a:xfrm>
            <a:off x="8039100" y="3325814"/>
            <a:ext cx="0" cy="865187"/>
          </a:xfrm>
          <a:prstGeom prst="line">
            <a:avLst/>
          </a:prstGeom>
          <a:noFill/>
          <a:ln w="76200">
            <a:solidFill>
              <a:schemeClr val="accent2"/>
            </a:solidFill>
            <a:round/>
            <a:headEnd type="none" w="sm" len="sm"/>
            <a:tailEnd type="none" w="sm" len="sm"/>
          </a:ln>
          <a:effectLst/>
        </p:spPr>
        <p:txBody>
          <a:bodyPr/>
          <a:lstStyle/>
          <a:p>
            <a:endParaRPr lang="en-IN"/>
          </a:p>
        </p:txBody>
      </p:sp>
      <p:sp>
        <p:nvSpPr>
          <p:cNvPr id="7" name="Line 5"/>
          <p:cNvSpPr>
            <a:spLocks noChangeShapeType="1"/>
          </p:cNvSpPr>
          <p:nvPr/>
        </p:nvSpPr>
        <p:spPr bwMode="auto">
          <a:xfrm>
            <a:off x="8667750" y="2338388"/>
            <a:ext cx="0" cy="1852612"/>
          </a:xfrm>
          <a:prstGeom prst="line">
            <a:avLst/>
          </a:prstGeom>
          <a:noFill/>
          <a:ln w="76200">
            <a:solidFill>
              <a:schemeClr val="accent2"/>
            </a:solidFill>
            <a:round/>
            <a:headEnd type="none" w="sm" len="sm"/>
            <a:tailEnd type="none" w="sm" len="sm"/>
          </a:ln>
          <a:effectLst/>
        </p:spPr>
        <p:txBody>
          <a:bodyPr/>
          <a:lstStyle/>
          <a:p>
            <a:endParaRPr lang="en-IN"/>
          </a:p>
        </p:txBody>
      </p:sp>
      <p:sp>
        <p:nvSpPr>
          <p:cNvPr id="8" name="Line 6"/>
          <p:cNvSpPr>
            <a:spLocks noChangeShapeType="1"/>
          </p:cNvSpPr>
          <p:nvPr/>
        </p:nvSpPr>
        <p:spPr bwMode="auto">
          <a:xfrm>
            <a:off x="9296400" y="3325814"/>
            <a:ext cx="0" cy="865187"/>
          </a:xfrm>
          <a:prstGeom prst="line">
            <a:avLst/>
          </a:prstGeom>
          <a:noFill/>
          <a:ln w="76200">
            <a:solidFill>
              <a:schemeClr val="accent2"/>
            </a:solidFill>
            <a:round/>
            <a:headEnd type="none" w="sm" len="sm"/>
            <a:tailEnd type="none" w="sm" len="sm"/>
          </a:ln>
          <a:effectLst/>
        </p:spPr>
        <p:txBody>
          <a:bodyPr/>
          <a:lstStyle/>
          <a:p>
            <a:endParaRPr lang="en-IN"/>
          </a:p>
        </p:txBody>
      </p:sp>
      <p:sp>
        <p:nvSpPr>
          <p:cNvPr id="9" name="Line 7"/>
          <p:cNvSpPr>
            <a:spLocks noChangeShapeType="1"/>
          </p:cNvSpPr>
          <p:nvPr/>
        </p:nvSpPr>
        <p:spPr bwMode="auto">
          <a:xfrm>
            <a:off x="2686050" y="3511550"/>
            <a:ext cx="0" cy="679450"/>
          </a:xfrm>
          <a:prstGeom prst="line">
            <a:avLst/>
          </a:prstGeom>
          <a:noFill/>
          <a:ln w="76200">
            <a:solidFill>
              <a:schemeClr val="accent2"/>
            </a:solidFill>
            <a:round/>
            <a:headEnd type="none" w="sm" len="sm"/>
            <a:tailEnd type="none" w="sm" len="sm"/>
          </a:ln>
          <a:effectLst/>
        </p:spPr>
        <p:txBody>
          <a:bodyPr/>
          <a:lstStyle/>
          <a:p>
            <a:endParaRPr lang="en-IN"/>
          </a:p>
        </p:txBody>
      </p:sp>
      <p:sp>
        <p:nvSpPr>
          <p:cNvPr id="10" name="Line 8"/>
          <p:cNvSpPr>
            <a:spLocks noChangeShapeType="1"/>
          </p:cNvSpPr>
          <p:nvPr/>
        </p:nvSpPr>
        <p:spPr bwMode="auto">
          <a:xfrm>
            <a:off x="4552950" y="3511550"/>
            <a:ext cx="0" cy="679450"/>
          </a:xfrm>
          <a:prstGeom prst="line">
            <a:avLst/>
          </a:prstGeom>
          <a:noFill/>
          <a:ln w="76200">
            <a:solidFill>
              <a:schemeClr val="accent2"/>
            </a:solidFill>
            <a:round/>
            <a:headEnd type="none" w="sm" len="sm"/>
            <a:tailEnd type="none" w="sm" len="sm"/>
          </a:ln>
          <a:effectLst/>
        </p:spPr>
        <p:txBody>
          <a:bodyPr/>
          <a:lstStyle/>
          <a:p>
            <a:endParaRPr lang="en-IN"/>
          </a:p>
        </p:txBody>
      </p:sp>
      <p:sp>
        <p:nvSpPr>
          <p:cNvPr id="11" name="Line 9"/>
          <p:cNvSpPr>
            <a:spLocks noChangeShapeType="1"/>
          </p:cNvSpPr>
          <p:nvPr/>
        </p:nvSpPr>
        <p:spPr bwMode="auto">
          <a:xfrm>
            <a:off x="3314700" y="1905000"/>
            <a:ext cx="0" cy="2286000"/>
          </a:xfrm>
          <a:prstGeom prst="line">
            <a:avLst/>
          </a:prstGeom>
          <a:noFill/>
          <a:ln w="76200">
            <a:solidFill>
              <a:schemeClr val="accent2"/>
            </a:solidFill>
            <a:round/>
            <a:headEnd type="none" w="sm" len="sm"/>
            <a:tailEnd type="none" w="sm" len="sm"/>
          </a:ln>
          <a:effectLst/>
        </p:spPr>
        <p:txBody>
          <a:bodyPr/>
          <a:lstStyle/>
          <a:p>
            <a:endParaRPr lang="en-IN"/>
          </a:p>
        </p:txBody>
      </p:sp>
      <p:sp>
        <p:nvSpPr>
          <p:cNvPr id="12" name="Line 10"/>
          <p:cNvSpPr>
            <a:spLocks noChangeShapeType="1"/>
          </p:cNvSpPr>
          <p:nvPr/>
        </p:nvSpPr>
        <p:spPr bwMode="auto">
          <a:xfrm>
            <a:off x="3943350" y="1905000"/>
            <a:ext cx="0" cy="2286000"/>
          </a:xfrm>
          <a:prstGeom prst="line">
            <a:avLst/>
          </a:prstGeom>
          <a:noFill/>
          <a:ln w="76200">
            <a:solidFill>
              <a:schemeClr val="accent2"/>
            </a:solidFill>
            <a:round/>
            <a:headEnd type="none" w="sm" len="sm"/>
            <a:tailEnd type="none" w="sm" len="sm"/>
          </a:ln>
          <a:effectLst/>
        </p:spPr>
        <p:txBody>
          <a:bodyPr/>
          <a:lstStyle/>
          <a:p>
            <a:endParaRPr lang="en-IN"/>
          </a:p>
        </p:txBody>
      </p:sp>
      <p:sp>
        <p:nvSpPr>
          <p:cNvPr id="13" name="Line 11"/>
          <p:cNvSpPr>
            <a:spLocks noChangeShapeType="1"/>
          </p:cNvSpPr>
          <p:nvPr/>
        </p:nvSpPr>
        <p:spPr bwMode="auto">
          <a:xfrm>
            <a:off x="1981200" y="4191000"/>
            <a:ext cx="8153400" cy="0"/>
          </a:xfrm>
          <a:prstGeom prst="line">
            <a:avLst/>
          </a:prstGeom>
          <a:noFill/>
          <a:ln w="12700">
            <a:solidFill>
              <a:srgbClr val="000000"/>
            </a:solidFill>
            <a:round/>
            <a:headEnd type="none" w="sm" len="sm"/>
            <a:tailEnd type="none" w="sm" len="sm"/>
          </a:ln>
          <a:effectLst/>
        </p:spPr>
        <p:txBody>
          <a:bodyPr/>
          <a:lstStyle/>
          <a:p>
            <a:endParaRPr lang="en-IN"/>
          </a:p>
        </p:txBody>
      </p:sp>
      <p:sp>
        <p:nvSpPr>
          <p:cNvPr id="14" name="Line 12"/>
          <p:cNvSpPr>
            <a:spLocks noChangeShapeType="1"/>
          </p:cNvSpPr>
          <p:nvPr/>
        </p:nvSpPr>
        <p:spPr bwMode="auto">
          <a:xfrm>
            <a:off x="3276600" y="1524000"/>
            <a:ext cx="685800" cy="0"/>
          </a:xfrm>
          <a:prstGeom prst="line">
            <a:avLst/>
          </a:prstGeom>
          <a:noFill/>
          <a:ln w="12700">
            <a:solidFill>
              <a:srgbClr val="000000"/>
            </a:solidFill>
            <a:round/>
            <a:headEnd type="stealth" w="med" len="med"/>
            <a:tailEnd type="stealth" w="med" len="med"/>
          </a:ln>
          <a:effectLst/>
        </p:spPr>
        <p:txBody>
          <a:bodyPr/>
          <a:lstStyle/>
          <a:p>
            <a:endParaRPr lang="en-IN"/>
          </a:p>
        </p:txBody>
      </p:sp>
      <p:sp>
        <p:nvSpPr>
          <p:cNvPr id="15" name="Line 13"/>
          <p:cNvSpPr>
            <a:spLocks noChangeShapeType="1"/>
          </p:cNvSpPr>
          <p:nvPr/>
        </p:nvSpPr>
        <p:spPr bwMode="auto">
          <a:xfrm>
            <a:off x="2514600" y="2438400"/>
            <a:ext cx="685800" cy="0"/>
          </a:xfrm>
          <a:prstGeom prst="line">
            <a:avLst/>
          </a:prstGeom>
          <a:noFill/>
          <a:ln w="12700">
            <a:solidFill>
              <a:srgbClr val="000000"/>
            </a:solidFill>
            <a:round/>
            <a:headEnd type="stealth" w="med" len="med"/>
            <a:tailEnd type="stealth" w="med" len="med"/>
          </a:ln>
          <a:effectLst/>
        </p:spPr>
        <p:txBody>
          <a:bodyPr/>
          <a:lstStyle/>
          <a:p>
            <a:endParaRPr lang="en-IN"/>
          </a:p>
        </p:txBody>
      </p:sp>
      <p:sp>
        <p:nvSpPr>
          <p:cNvPr id="16" name="Line 14"/>
          <p:cNvSpPr>
            <a:spLocks noChangeShapeType="1"/>
          </p:cNvSpPr>
          <p:nvPr/>
        </p:nvSpPr>
        <p:spPr bwMode="auto">
          <a:xfrm>
            <a:off x="4019550" y="2438400"/>
            <a:ext cx="685800" cy="0"/>
          </a:xfrm>
          <a:prstGeom prst="line">
            <a:avLst/>
          </a:prstGeom>
          <a:noFill/>
          <a:ln w="12700">
            <a:solidFill>
              <a:srgbClr val="000000"/>
            </a:solidFill>
            <a:round/>
            <a:headEnd type="stealth" w="med" len="med"/>
            <a:tailEnd type="stealth" w="med" len="med"/>
          </a:ln>
          <a:effectLst/>
        </p:spPr>
        <p:txBody>
          <a:bodyPr/>
          <a:lstStyle/>
          <a:p>
            <a:endParaRPr lang="en-IN"/>
          </a:p>
        </p:txBody>
      </p:sp>
      <p:sp>
        <p:nvSpPr>
          <p:cNvPr id="17" name="Line 15"/>
          <p:cNvSpPr>
            <a:spLocks noChangeShapeType="1"/>
          </p:cNvSpPr>
          <p:nvPr/>
        </p:nvSpPr>
        <p:spPr bwMode="auto">
          <a:xfrm>
            <a:off x="7905750" y="2895600"/>
            <a:ext cx="685800" cy="0"/>
          </a:xfrm>
          <a:prstGeom prst="line">
            <a:avLst/>
          </a:prstGeom>
          <a:noFill/>
          <a:ln w="12700">
            <a:solidFill>
              <a:srgbClr val="000000"/>
            </a:solidFill>
            <a:round/>
            <a:headEnd type="stealth" w="med" len="med"/>
            <a:tailEnd type="stealth" w="med" len="med"/>
          </a:ln>
          <a:effectLst/>
        </p:spPr>
        <p:txBody>
          <a:bodyPr/>
          <a:lstStyle/>
          <a:p>
            <a:endParaRPr lang="en-IN"/>
          </a:p>
        </p:txBody>
      </p:sp>
      <p:sp>
        <p:nvSpPr>
          <p:cNvPr id="18" name="Line 16"/>
          <p:cNvSpPr>
            <a:spLocks noChangeShapeType="1"/>
          </p:cNvSpPr>
          <p:nvPr/>
        </p:nvSpPr>
        <p:spPr bwMode="auto">
          <a:xfrm>
            <a:off x="8705850" y="2895600"/>
            <a:ext cx="685800" cy="0"/>
          </a:xfrm>
          <a:prstGeom prst="line">
            <a:avLst/>
          </a:prstGeom>
          <a:noFill/>
          <a:ln w="12700">
            <a:solidFill>
              <a:srgbClr val="000000"/>
            </a:solidFill>
            <a:round/>
            <a:headEnd type="stealth" w="med" len="med"/>
            <a:tailEnd type="stealth" w="med" len="med"/>
          </a:ln>
          <a:effectLst/>
        </p:spPr>
        <p:txBody>
          <a:bodyPr/>
          <a:lstStyle/>
          <a:p>
            <a:endParaRPr lang="en-IN"/>
          </a:p>
        </p:txBody>
      </p:sp>
      <p:sp>
        <p:nvSpPr>
          <p:cNvPr id="19" name="Rectangle 17"/>
          <p:cNvSpPr>
            <a:spLocks noChangeArrowheads="1"/>
          </p:cNvSpPr>
          <p:nvPr/>
        </p:nvSpPr>
        <p:spPr bwMode="auto">
          <a:xfrm>
            <a:off x="2651126" y="1965326"/>
            <a:ext cx="301365" cy="462307"/>
          </a:xfrm>
          <a:prstGeom prst="rect">
            <a:avLst/>
          </a:prstGeom>
          <a:noFill/>
          <a:ln w="9525">
            <a:noFill/>
            <a:miter lim="800000"/>
            <a:headEnd/>
            <a:tailEnd/>
          </a:ln>
          <a:effectLst/>
        </p:spPr>
        <p:txBody>
          <a:bodyPr wrap="none" lIns="92075" tIns="46038" rIns="92075" bIns="46038">
            <a:spAutoFit/>
          </a:bodyPr>
          <a:lstStyle/>
          <a:p>
            <a:r>
              <a:rPr lang="en-US" sz="2400"/>
              <a:t>J</a:t>
            </a:r>
          </a:p>
        </p:txBody>
      </p:sp>
      <p:sp>
        <p:nvSpPr>
          <p:cNvPr id="20" name="Rectangle 18"/>
          <p:cNvSpPr>
            <a:spLocks noChangeArrowheads="1"/>
          </p:cNvSpPr>
          <p:nvPr/>
        </p:nvSpPr>
        <p:spPr bwMode="auto">
          <a:xfrm>
            <a:off x="4175126" y="1965326"/>
            <a:ext cx="301365" cy="462307"/>
          </a:xfrm>
          <a:prstGeom prst="rect">
            <a:avLst/>
          </a:prstGeom>
          <a:noFill/>
          <a:ln w="9525">
            <a:noFill/>
            <a:miter lim="800000"/>
            <a:headEnd/>
            <a:tailEnd/>
          </a:ln>
          <a:effectLst/>
        </p:spPr>
        <p:txBody>
          <a:bodyPr wrap="none" lIns="92075" tIns="46038" rIns="92075" bIns="46038">
            <a:spAutoFit/>
          </a:bodyPr>
          <a:lstStyle/>
          <a:p>
            <a:r>
              <a:rPr lang="en-US" sz="2400"/>
              <a:t>J</a:t>
            </a:r>
          </a:p>
        </p:txBody>
      </p:sp>
      <p:sp>
        <p:nvSpPr>
          <p:cNvPr id="21" name="Rectangle 19"/>
          <p:cNvSpPr>
            <a:spLocks noChangeArrowheads="1"/>
          </p:cNvSpPr>
          <p:nvPr/>
        </p:nvSpPr>
        <p:spPr bwMode="auto">
          <a:xfrm>
            <a:off x="3451226" y="1069976"/>
            <a:ext cx="301365" cy="462307"/>
          </a:xfrm>
          <a:prstGeom prst="rect">
            <a:avLst/>
          </a:prstGeom>
          <a:noFill/>
          <a:ln w="9525">
            <a:noFill/>
            <a:miter lim="800000"/>
            <a:headEnd/>
            <a:tailEnd/>
          </a:ln>
          <a:effectLst/>
        </p:spPr>
        <p:txBody>
          <a:bodyPr wrap="none" lIns="92075" tIns="46038" rIns="92075" bIns="46038">
            <a:spAutoFit/>
          </a:bodyPr>
          <a:lstStyle/>
          <a:p>
            <a:r>
              <a:rPr lang="en-US" sz="2400"/>
              <a:t>J</a:t>
            </a:r>
          </a:p>
        </p:txBody>
      </p:sp>
      <p:sp>
        <p:nvSpPr>
          <p:cNvPr id="22" name="Rectangle 20"/>
          <p:cNvSpPr>
            <a:spLocks noChangeArrowheads="1"/>
          </p:cNvSpPr>
          <p:nvPr/>
        </p:nvSpPr>
        <p:spPr bwMode="auto">
          <a:xfrm>
            <a:off x="8061326" y="2422526"/>
            <a:ext cx="301365" cy="462307"/>
          </a:xfrm>
          <a:prstGeom prst="rect">
            <a:avLst/>
          </a:prstGeom>
          <a:noFill/>
          <a:ln w="9525">
            <a:noFill/>
            <a:miter lim="800000"/>
            <a:headEnd/>
            <a:tailEnd/>
          </a:ln>
          <a:effectLst/>
        </p:spPr>
        <p:txBody>
          <a:bodyPr wrap="none" lIns="92075" tIns="46038" rIns="92075" bIns="46038">
            <a:spAutoFit/>
          </a:bodyPr>
          <a:lstStyle/>
          <a:p>
            <a:r>
              <a:rPr lang="en-US" sz="2400"/>
              <a:t>J</a:t>
            </a:r>
          </a:p>
        </p:txBody>
      </p:sp>
      <p:sp>
        <p:nvSpPr>
          <p:cNvPr id="23" name="Rectangle 21"/>
          <p:cNvSpPr>
            <a:spLocks noChangeArrowheads="1"/>
          </p:cNvSpPr>
          <p:nvPr/>
        </p:nvSpPr>
        <p:spPr bwMode="auto">
          <a:xfrm>
            <a:off x="8899526" y="2422526"/>
            <a:ext cx="301365" cy="462307"/>
          </a:xfrm>
          <a:prstGeom prst="rect">
            <a:avLst/>
          </a:prstGeom>
          <a:noFill/>
          <a:ln w="9525">
            <a:noFill/>
            <a:miter lim="800000"/>
            <a:headEnd/>
            <a:tailEnd/>
          </a:ln>
          <a:effectLst/>
        </p:spPr>
        <p:txBody>
          <a:bodyPr wrap="none" lIns="92075" tIns="46038" rIns="92075" bIns="46038">
            <a:spAutoFit/>
          </a:bodyPr>
          <a:lstStyle/>
          <a:p>
            <a:r>
              <a:rPr lang="en-US" sz="2400"/>
              <a:t>J</a:t>
            </a:r>
          </a:p>
        </p:txBody>
      </p:sp>
      <p:sp>
        <p:nvSpPr>
          <p:cNvPr id="24" name="Rectangle 22"/>
          <p:cNvSpPr>
            <a:spLocks noChangeArrowheads="1"/>
          </p:cNvSpPr>
          <p:nvPr/>
        </p:nvSpPr>
        <p:spPr bwMode="auto">
          <a:xfrm>
            <a:off x="2422525" y="106363"/>
            <a:ext cx="5883662" cy="708528"/>
          </a:xfrm>
          <a:prstGeom prst="rect">
            <a:avLst/>
          </a:prstGeom>
          <a:noFill/>
          <a:ln w="9525">
            <a:noFill/>
            <a:miter lim="800000"/>
            <a:headEnd/>
            <a:tailEnd/>
          </a:ln>
          <a:effectLst/>
        </p:spPr>
        <p:txBody>
          <a:bodyPr wrap="none" lIns="92075" tIns="46038" rIns="92075" bIns="46038">
            <a:spAutoFit/>
          </a:bodyPr>
          <a:lstStyle/>
          <a:p>
            <a:r>
              <a:rPr lang="en-US" sz="4000" dirty="0">
                <a:solidFill>
                  <a:schemeClr val="accent1"/>
                </a:solidFill>
                <a:effectLst>
                  <a:outerShdw blurRad="38100" dist="38100" dir="2700000" algn="tl">
                    <a:srgbClr val="C0C0C0"/>
                  </a:outerShdw>
                </a:effectLst>
              </a:rPr>
              <a:t>THE COUPLING CONSTANT</a:t>
            </a:r>
          </a:p>
        </p:txBody>
      </p:sp>
      <p:pic>
        <p:nvPicPr>
          <p:cNvPr id="27" name="Picture 25"/>
          <p:cNvPicPr>
            <a:picLocks noChangeArrowheads="1"/>
          </p:cNvPicPr>
          <p:nvPr/>
        </p:nvPicPr>
        <p:blipFill>
          <a:blip r:embed="rId2"/>
          <a:srcRect/>
          <a:stretch>
            <a:fillRect/>
          </a:stretch>
        </p:blipFill>
        <p:spPr bwMode="auto">
          <a:xfrm>
            <a:off x="5391151" y="895350"/>
            <a:ext cx="1751013" cy="1466850"/>
          </a:xfrm>
          <a:prstGeom prst="rect">
            <a:avLst/>
          </a:prstGeom>
          <a:noFill/>
          <a:ln w="9525">
            <a:noFill/>
            <a:miter lim="800000"/>
            <a:headEnd/>
            <a:tailEnd/>
          </a:ln>
          <a:effectLst/>
        </p:spPr>
      </p:pic>
      <p:sp>
        <p:nvSpPr>
          <p:cNvPr id="28" name="Arc 26"/>
          <p:cNvSpPr>
            <a:spLocks/>
          </p:cNvSpPr>
          <p:nvPr/>
        </p:nvSpPr>
        <p:spPr bwMode="auto">
          <a:xfrm rot="10800000">
            <a:off x="5964238" y="2362200"/>
            <a:ext cx="533400" cy="304800"/>
          </a:xfrm>
          <a:custGeom>
            <a:avLst/>
            <a:gdLst>
              <a:gd name="G0" fmla="+- 21576 0 0"/>
              <a:gd name="G1" fmla="+- 21600 0 0"/>
              <a:gd name="G2" fmla="+- 21600 0 0"/>
              <a:gd name="T0" fmla="*/ 0 w 43176"/>
              <a:gd name="T1" fmla="*/ 20589 h 21600"/>
              <a:gd name="T2" fmla="*/ 43176 w 43176"/>
              <a:gd name="T3" fmla="*/ 21600 h 21600"/>
              <a:gd name="T4" fmla="*/ 21576 w 43176"/>
              <a:gd name="T5" fmla="*/ 21600 h 21600"/>
            </a:gdLst>
            <a:ahLst/>
            <a:cxnLst>
              <a:cxn ang="0">
                <a:pos x="T0" y="T1"/>
              </a:cxn>
              <a:cxn ang="0">
                <a:pos x="T2" y="T3"/>
              </a:cxn>
              <a:cxn ang="0">
                <a:pos x="T4" y="T5"/>
              </a:cxn>
            </a:cxnLst>
            <a:rect l="0" t="0" r="r" b="b"/>
            <a:pathLst>
              <a:path w="43176" h="21600" fill="none" extrusionOk="0">
                <a:moveTo>
                  <a:pt x="-1" y="20588"/>
                </a:moveTo>
                <a:cubicBezTo>
                  <a:pt x="539" y="9065"/>
                  <a:pt x="10039" y="-1"/>
                  <a:pt x="21576" y="0"/>
                </a:cubicBezTo>
                <a:cubicBezTo>
                  <a:pt x="33505" y="0"/>
                  <a:pt x="43176" y="9670"/>
                  <a:pt x="43176" y="21600"/>
                </a:cubicBezTo>
              </a:path>
              <a:path w="43176" h="21600" stroke="0" extrusionOk="0">
                <a:moveTo>
                  <a:pt x="-1" y="20588"/>
                </a:moveTo>
                <a:cubicBezTo>
                  <a:pt x="539" y="9065"/>
                  <a:pt x="10039" y="-1"/>
                  <a:pt x="21576" y="0"/>
                </a:cubicBezTo>
                <a:cubicBezTo>
                  <a:pt x="33505" y="0"/>
                  <a:pt x="43176" y="9670"/>
                  <a:pt x="43176" y="21600"/>
                </a:cubicBezTo>
                <a:lnTo>
                  <a:pt x="21576" y="21600"/>
                </a:lnTo>
                <a:close/>
              </a:path>
            </a:pathLst>
          </a:custGeom>
          <a:noFill/>
          <a:ln w="12700" cap="rnd">
            <a:solidFill>
              <a:srgbClr val="FF0033"/>
            </a:solidFill>
            <a:round/>
            <a:headEnd type="stealth" w="med" len="med"/>
            <a:tailEnd type="stealth" w="med" len="med"/>
          </a:ln>
          <a:effectLst/>
        </p:spPr>
        <p:txBody>
          <a:bodyPr/>
          <a:lstStyle/>
          <a:p>
            <a:endParaRPr lang="en-IN"/>
          </a:p>
        </p:txBody>
      </p:sp>
      <p:sp>
        <p:nvSpPr>
          <p:cNvPr id="29" name="Rectangle 27"/>
          <p:cNvSpPr>
            <a:spLocks noChangeArrowheads="1"/>
          </p:cNvSpPr>
          <p:nvPr/>
        </p:nvSpPr>
        <p:spPr bwMode="auto">
          <a:xfrm>
            <a:off x="6080125" y="2697163"/>
            <a:ext cx="272510" cy="369974"/>
          </a:xfrm>
          <a:prstGeom prst="rect">
            <a:avLst/>
          </a:prstGeom>
          <a:noFill/>
          <a:ln w="9525">
            <a:noFill/>
            <a:miter lim="800000"/>
            <a:headEnd/>
            <a:tailEnd/>
          </a:ln>
          <a:effectLst/>
        </p:spPr>
        <p:txBody>
          <a:bodyPr wrap="none" lIns="92075" tIns="46038" rIns="92075" bIns="46038">
            <a:spAutoFit/>
          </a:bodyPr>
          <a:lstStyle/>
          <a:p>
            <a:r>
              <a:rPr lang="en-US">
                <a:solidFill>
                  <a:srgbClr val="FF0033"/>
                </a:solidFill>
              </a:rPr>
              <a:t>J</a:t>
            </a:r>
          </a:p>
        </p:txBody>
      </p:sp>
      <p:sp>
        <p:nvSpPr>
          <p:cNvPr id="25" name="Rectangle 24"/>
          <p:cNvSpPr/>
          <p:nvPr/>
        </p:nvSpPr>
        <p:spPr>
          <a:xfrm>
            <a:off x="1952596" y="4286256"/>
            <a:ext cx="8286808" cy="3046988"/>
          </a:xfrm>
          <a:prstGeom prst="rect">
            <a:avLst/>
          </a:prstGeom>
        </p:spPr>
        <p:txBody>
          <a:bodyPr wrap="square">
            <a:spAutoFit/>
          </a:bodyPr>
          <a:lstStyle/>
          <a:p>
            <a:r>
              <a:rPr lang="en-US" sz="2400" dirty="0">
                <a:solidFill>
                  <a:srgbClr val="4A829D"/>
                </a:solidFill>
                <a:effectLst>
                  <a:outerShdw blurRad="38100" dist="38100" dir="2700000" algn="tl">
                    <a:srgbClr val="C0C0C0"/>
                  </a:outerShdw>
                </a:effectLst>
                <a:latin typeface="Andalus" pitchFamily="18" charset="-78"/>
                <a:cs typeface="Andalus" pitchFamily="18" charset="-78"/>
              </a:rPr>
              <a:t>Coupling constant (J):</a:t>
            </a:r>
            <a:r>
              <a:rPr lang="en-US" sz="2400" dirty="0">
                <a:solidFill>
                  <a:srgbClr val="4A829D"/>
                </a:solidFill>
                <a:latin typeface="Andalus" pitchFamily="18" charset="-78"/>
                <a:cs typeface="Andalus" pitchFamily="18" charset="-78"/>
              </a:rPr>
              <a:t> </a:t>
            </a:r>
            <a:r>
              <a:rPr lang="en-US" sz="2400" dirty="0">
                <a:latin typeface="Andalus" pitchFamily="18" charset="-78"/>
                <a:cs typeface="Andalus" pitchFamily="18" charset="-78"/>
              </a:rPr>
              <a:t>The distance between centers of 2 adjacent  peaks in a split signal, expressed in hertz &amp; is a measure of magnitude of splitting effect.  </a:t>
            </a:r>
          </a:p>
          <a:p>
            <a:pPr lvl="1"/>
            <a:r>
              <a:rPr lang="en-US" sz="2400" dirty="0">
                <a:latin typeface="Andalus" pitchFamily="18" charset="-78"/>
                <a:cs typeface="Andalus" pitchFamily="18" charset="-78"/>
              </a:rPr>
              <a:t>The value is a quantitative measure of the magnetic interaction of nuclei with coupled spins.</a:t>
            </a:r>
          </a:p>
          <a:p>
            <a:pPr lvl="1"/>
            <a:r>
              <a:rPr lang="en-US" sz="2400" dirty="0">
                <a:latin typeface="Andalus" pitchFamily="18" charset="-78"/>
                <a:cs typeface="Andalus" pitchFamily="18" charset="-78"/>
              </a:rPr>
              <a:t>Value of J lies between 0 – 20 Hz.</a:t>
            </a:r>
          </a:p>
          <a:p>
            <a:pPr lvl="1"/>
            <a:endParaRPr lang="en-US" sz="2400" dirty="0">
              <a:latin typeface="Andalus" pitchFamily="18" charset="-78"/>
              <a:cs typeface="Andalus" pitchFamily="18" charset="-78"/>
            </a:endParaRPr>
          </a:p>
          <a:p>
            <a:pPr lvl="1"/>
            <a:endParaRPr lang="en-US" sz="2400" dirty="0">
              <a:latin typeface="Andalus" pitchFamily="18" charset="-78"/>
              <a:cs typeface="Andalus" pitchFamily="18" charset="-78"/>
            </a:endParaRPr>
          </a:p>
        </p:txBody>
      </p:sp>
      <p:sp>
        <p:nvSpPr>
          <p:cNvPr id="2" name="Footer Placeholder 1"/>
          <p:cNvSpPr>
            <a:spLocks noGrp="1"/>
          </p:cNvSpPr>
          <p:nvPr>
            <p:ph type="ftr" sz="quarter" idx="11"/>
          </p:nvPr>
        </p:nvSpPr>
        <p:spPr/>
        <p:txBody>
          <a:bodyPr/>
          <a:lstStyle/>
          <a:p>
            <a:r>
              <a:rPr lang="en-IN" smtClean="0"/>
              <a:t>RDP</a:t>
            </a:r>
            <a:endParaRPr lang="en-IN"/>
          </a:p>
        </p:txBody>
      </p:sp>
      <p:sp>
        <p:nvSpPr>
          <p:cNvPr id="3" name="Slide Number Placeholder 2"/>
          <p:cNvSpPr>
            <a:spLocks noGrp="1"/>
          </p:cNvSpPr>
          <p:nvPr>
            <p:ph type="sldNum" sz="quarter" idx="12"/>
          </p:nvPr>
        </p:nvSpPr>
        <p:spPr/>
        <p:txBody>
          <a:bodyPr/>
          <a:lstStyle/>
          <a:p>
            <a:fld id="{4E8AA39F-A5DF-4C0E-9768-C821FDBB57A2}" type="slidenum">
              <a:rPr lang="en-IN" smtClean="0"/>
              <a:pPr/>
              <a:t>5</a:t>
            </a:fld>
            <a:endParaRPr lang="en-IN"/>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2209800" y="76200"/>
          <a:ext cx="7239000" cy="76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1828800" y="1571612"/>
            <a:ext cx="8482042" cy="5133988"/>
          </a:xfrm>
        </p:spPr>
        <p:txBody>
          <a:bodyPr>
            <a:normAutofit/>
          </a:bodyPr>
          <a:lstStyle/>
          <a:p>
            <a:pPr marL="274320" indent="-274320">
              <a:buClr>
                <a:schemeClr val="accent6">
                  <a:lumMod val="50000"/>
                </a:schemeClr>
              </a:buClr>
              <a:buSzPct val="100000"/>
              <a:buFont typeface="Wingdings" pitchFamily="2" charset="2"/>
              <a:buChar char="ü"/>
              <a:defRPr/>
            </a:pPr>
            <a:r>
              <a:rPr lang="en-US" sz="2800" dirty="0">
                <a:latin typeface="Andalus" pitchFamily="18" charset="-78"/>
                <a:cs typeface="Andalus" pitchFamily="18" charset="-78"/>
              </a:rPr>
              <a:t> The transitions occurring from one spin state to another is directly proportional to state from which transition takes place.</a:t>
            </a:r>
          </a:p>
          <a:p>
            <a:pPr marL="274320" indent="-274320">
              <a:buClr>
                <a:schemeClr val="accent6">
                  <a:lumMod val="50000"/>
                </a:schemeClr>
              </a:buClr>
              <a:buSzPct val="100000"/>
              <a:buFont typeface="Wingdings" pitchFamily="2" charset="2"/>
              <a:buChar char="ü"/>
              <a:defRPr/>
            </a:pPr>
            <a:endParaRPr lang="en-US" sz="2800" dirty="0">
              <a:latin typeface="Andalus" pitchFamily="18" charset="-78"/>
              <a:cs typeface="Andalus" pitchFamily="18" charset="-78"/>
            </a:endParaRPr>
          </a:p>
          <a:p>
            <a:pPr marL="274320" indent="-274320">
              <a:buClr>
                <a:schemeClr val="accent6">
                  <a:lumMod val="50000"/>
                </a:schemeClr>
              </a:buClr>
              <a:buSzPct val="100000"/>
              <a:buFont typeface="Wingdings" pitchFamily="2" charset="2"/>
              <a:buChar char="ü"/>
              <a:defRPr/>
            </a:pPr>
            <a:r>
              <a:rPr lang="en-US" sz="2800" dirty="0">
                <a:latin typeface="Andalus" pitchFamily="18" charset="-78"/>
                <a:cs typeface="Andalus" pitchFamily="18" charset="-78"/>
              </a:rPr>
              <a:t>  However while lower energy state is more populated than upper energy state, upward transition predominates slightly.</a:t>
            </a:r>
          </a:p>
          <a:p>
            <a:pPr marL="274320" indent="-274320">
              <a:buClr>
                <a:schemeClr val="accent6">
                  <a:lumMod val="50000"/>
                </a:schemeClr>
              </a:buClr>
              <a:buSzPct val="100000"/>
              <a:buFont typeface="Wingdings" pitchFamily="2" charset="2"/>
              <a:buChar char="ü"/>
              <a:defRPr/>
            </a:pPr>
            <a:endParaRPr lang="en-US" sz="2800" dirty="0">
              <a:latin typeface="Andalus" pitchFamily="18" charset="-78"/>
              <a:cs typeface="Andalus" pitchFamily="18" charset="-78"/>
            </a:endParaRPr>
          </a:p>
          <a:p>
            <a:pPr marL="274320" indent="-274320">
              <a:buClr>
                <a:schemeClr val="accent6">
                  <a:lumMod val="50000"/>
                </a:schemeClr>
              </a:buClr>
              <a:buSzPct val="100000"/>
              <a:buFont typeface="Wingdings" pitchFamily="2" charset="2"/>
              <a:buChar char="ü"/>
              <a:defRPr/>
            </a:pPr>
            <a:r>
              <a:rPr lang="en-US" sz="2800" dirty="0">
                <a:latin typeface="Andalus" pitchFamily="18" charset="-78"/>
                <a:cs typeface="Andalus" pitchFamily="18" charset="-78"/>
              </a:rPr>
              <a:t>  Hence absorption of energy from radiation beam takes place.</a:t>
            </a:r>
          </a:p>
          <a:p>
            <a:pPr marL="274320" indent="-274320">
              <a:buClr>
                <a:schemeClr val="accent6">
                  <a:lumMod val="50000"/>
                </a:schemeClr>
              </a:buClr>
              <a:buSzPct val="100000"/>
              <a:buFont typeface="Wingdings" pitchFamily="2" charset="2"/>
              <a:buChar char="ü"/>
              <a:defRPr/>
            </a:pPr>
            <a:endParaRPr lang="en-US" sz="2800" dirty="0">
              <a:latin typeface="Andalus" pitchFamily="18" charset="-78"/>
              <a:cs typeface="Andalus" pitchFamily="18" charset="-78"/>
            </a:endParaRPr>
          </a:p>
        </p:txBody>
      </p:sp>
      <p:sp>
        <p:nvSpPr>
          <p:cNvPr id="2" name="Footer Placeholder 1"/>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4E8AA39F-A5DF-4C0E-9768-C821FDBB57A2}" type="slidenum">
              <a:rPr lang="en-IN" smtClean="0"/>
              <a:pPr/>
              <a:t>50</a:t>
            </a:fld>
            <a:endParaRPr lang="en-IN"/>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8800" y="1214422"/>
            <a:ext cx="8482042" cy="5286412"/>
          </a:xfrm>
        </p:spPr>
        <p:txBody>
          <a:bodyPr>
            <a:noAutofit/>
          </a:bodyPr>
          <a:lstStyle/>
          <a:p>
            <a:pPr marL="274320" indent="-274320">
              <a:buClr>
                <a:schemeClr val="accent6">
                  <a:lumMod val="50000"/>
                </a:schemeClr>
              </a:buClr>
              <a:buSzPct val="100000"/>
              <a:buFont typeface="Wingdings" pitchFamily="2" charset="2"/>
              <a:buChar char="ü"/>
              <a:defRPr/>
            </a:pPr>
            <a:r>
              <a:rPr lang="en-US" sz="2400" dirty="0">
                <a:latin typeface="Andalus" pitchFamily="18" charset="-78"/>
                <a:cs typeface="Andalus" pitchFamily="18" charset="-78"/>
              </a:rPr>
              <a:t>The excited nucleus can undergo energy loss by transition from high energy state to low energy state is called </a:t>
            </a:r>
            <a:r>
              <a:rPr lang="en-US" sz="2400" u="sng" dirty="0">
                <a:latin typeface="Andalus" pitchFamily="18" charset="-78"/>
                <a:cs typeface="Andalus" pitchFamily="18" charset="-78"/>
              </a:rPr>
              <a:t>Relaxation</a:t>
            </a:r>
            <a:r>
              <a:rPr lang="en-US" sz="2400" dirty="0">
                <a:latin typeface="Andalus" pitchFamily="18" charset="-78"/>
                <a:cs typeface="Andalus" pitchFamily="18" charset="-78"/>
              </a:rPr>
              <a:t>.</a:t>
            </a:r>
          </a:p>
          <a:p>
            <a:pPr marL="274320" indent="-274320">
              <a:buClr>
                <a:schemeClr val="accent6">
                  <a:lumMod val="50000"/>
                </a:schemeClr>
              </a:buClr>
              <a:buSzPct val="100000"/>
              <a:buFont typeface="Wingdings" pitchFamily="2" charset="2"/>
              <a:buChar char="ü"/>
              <a:defRPr/>
            </a:pPr>
            <a:endParaRPr lang="en-US" sz="2400" dirty="0">
              <a:latin typeface="Andalus" pitchFamily="18" charset="-78"/>
              <a:cs typeface="Andalus" pitchFamily="18" charset="-78"/>
            </a:endParaRPr>
          </a:p>
          <a:p>
            <a:pPr marL="274320" indent="-274320">
              <a:buClr>
                <a:schemeClr val="accent6">
                  <a:lumMod val="50000"/>
                </a:schemeClr>
              </a:buClr>
              <a:buSzPct val="100000"/>
              <a:buFont typeface="Wingdings" pitchFamily="2" charset="2"/>
              <a:buChar char="ü"/>
              <a:defRPr/>
            </a:pPr>
            <a:r>
              <a:rPr lang="en-US" sz="2400" dirty="0">
                <a:latin typeface="Andalus" pitchFamily="18" charset="-78"/>
                <a:cs typeface="Andalus" pitchFamily="18" charset="-78"/>
              </a:rPr>
              <a:t> The energy difference E can be reemitted by nucleus as radio frequency radiation.</a:t>
            </a:r>
          </a:p>
          <a:p>
            <a:pPr marL="274320" indent="-274320">
              <a:buClr>
                <a:schemeClr val="accent6">
                  <a:lumMod val="50000"/>
                </a:schemeClr>
              </a:buClr>
              <a:buSzPct val="100000"/>
              <a:buFont typeface="Wingdings" pitchFamily="2" charset="2"/>
              <a:buChar char="ü"/>
              <a:defRPr/>
            </a:pPr>
            <a:endParaRPr lang="en-US" sz="2400" dirty="0">
              <a:latin typeface="Andalus" pitchFamily="18" charset="-78"/>
              <a:cs typeface="Andalus" pitchFamily="18" charset="-78"/>
            </a:endParaRPr>
          </a:p>
          <a:p>
            <a:pPr marL="274320" indent="-274320">
              <a:buClr>
                <a:schemeClr val="accent6">
                  <a:lumMod val="50000"/>
                </a:schemeClr>
              </a:buClr>
              <a:buSzPct val="100000"/>
              <a:buFont typeface="Wingdings" pitchFamily="2" charset="2"/>
              <a:buChar char="ü"/>
              <a:defRPr/>
            </a:pPr>
            <a:r>
              <a:rPr lang="en-US" sz="2400" dirty="0">
                <a:latin typeface="Andalus" pitchFamily="18" charset="-78"/>
                <a:cs typeface="Andalus" pitchFamily="18" charset="-78"/>
              </a:rPr>
              <a:t> There are 2 types of relaxation process:-</a:t>
            </a:r>
          </a:p>
          <a:p>
            <a:pPr marL="274320" indent="-274320">
              <a:buClr>
                <a:schemeClr val="accent6">
                  <a:lumMod val="50000"/>
                </a:schemeClr>
              </a:buClr>
              <a:buSzPct val="100000"/>
              <a:buNone/>
              <a:defRPr/>
            </a:pPr>
            <a:endParaRPr lang="en-US" sz="2400" dirty="0">
              <a:latin typeface="Andalus" pitchFamily="18" charset="-78"/>
              <a:cs typeface="Andalus" pitchFamily="18" charset="-78"/>
            </a:endParaRPr>
          </a:p>
          <a:p>
            <a:pPr marL="274320" indent="-274320">
              <a:buClr>
                <a:schemeClr val="accent6">
                  <a:lumMod val="50000"/>
                </a:schemeClr>
              </a:buClr>
              <a:buSzPct val="100000"/>
              <a:buNone/>
              <a:defRPr/>
            </a:pPr>
            <a:r>
              <a:rPr lang="en-US" sz="2400" dirty="0">
                <a:latin typeface="Andalus" pitchFamily="18" charset="-78"/>
                <a:cs typeface="Andalus" pitchFamily="18" charset="-78"/>
              </a:rPr>
              <a:t> Spin-Lattice relaxation</a:t>
            </a:r>
          </a:p>
          <a:p>
            <a:pPr marL="514350" indent="-514350">
              <a:buClr>
                <a:srgbClr val="00FF00"/>
              </a:buClr>
              <a:buSzPct val="100000"/>
              <a:buNone/>
              <a:defRPr/>
            </a:pPr>
            <a:r>
              <a:rPr lang="en-US" sz="2400" dirty="0">
                <a:latin typeface="Andalus" pitchFamily="18" charset="-78"/>
                <a:cs typeface="Andalus" pitchFamily="18" charset="-78"/>
              </a:rPr>
              <a:t> Spin-Spin relaxation </a:t>
            </a:r>
          </a:p>
          <a:p>
            <a:pPr marL="514350" indent="-514350">
              <a:buFont typeface="+mj-lt"/>
              <a:buAutoNum type="arabicPeriod"/>
              <a:defRPr/>
            </a:pPr>
            <a:endParaRPr lang="en-US" sz="2400" dirty="0">
              <a:latin typeface="Andalus" pitchFamily="18" charset="-78"/>
              <a:cs typeface="Andalus" pitchFamily="18" charset="-78"/>
            </a:endParaRPr>
          </a:p>
        </p:txBody>
      </p:sp>
      <p:sp>
        <p:nvSpPr>
          <p:cNvPr id="2" name="Footer Placeholder 1"/>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4E8AA39F-A5DF-4C0E-9768-C821FDBB57A2}" type="slidenum">
              <a:rPr lang="en-IN" smtClean="0"/>
              <a:pPr/>
              <a:t>51</a:t>
            </a:fld>
            <a:endParaRPr lang="en-IN"/>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981200" y="320040"/>
          <a:ext cx="7467600" cy="975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p:txBody>
          <a:bodyPr>
            <a:normAutofit/>
          </a:bodyPr>
          <a:lstStyle/>
          <a:p>
            <a:pPr marL="274320" indent="-274320">
              <a:buClr>
                <a:srgbClr val="002060"/>
              </a:buClr>
              <a:buSzPct val="100000"/>
              <a:buFont typeface="Wingdings" pitchFamily="2" charset="2"/>
              <a:buChar char="ü"/>
              <a:defRPr/>
            </a:pPr>
            <a:r>
              <a:rPr lang="en-US" sz="2400" dirty="0">
                <a:latin typeface="Andalus" pitchFamily="18" charset="-78"/>
                <a:cs typeface="Andalus" pitchFamily="18" charset="-78"/>
              </a:rPr>
              <a:t>Chemical shifts of </a:t>
            </a:r>
            <a:r>
              <a:rPr lang="en-US" sz="2400" baseline="30000" dirty="0">
                <a:latin typeface="Andalus" pitchFamily="18" charset="-78"/>
                <a:cs typeface="Andalus" pitchFamily="18" charset="-78"/>
              </a:rPr>
              <a:t>13</a:t>
            </a:r>
            <a:r>
              <a:rPr lang="en-US" sz="2400" dirty="0">
                <a:latin typeface="Andalus" pitchFamily="18" charset="-78"/>
                <a:cs typeface="Andalus" pitchFamily="18" charset="-78"/>
              </a:rPr>
              <a:t>C nuclei are expressed in units of parts per million(</a:t>
            </a:r>
            <a:r>
              <a:rPr lang="en-US" sz="2400" dirty="0" err="1">
                <a:latin typeface="Andalus" pitchFamily="18" charset="-78"/>
                <a:cs typeface="Andalus" pitchFamily="18" charset="-78"/>
              </a:rPr>
              <a:t>ppm</a:t>
            </a:r>
            <a:r>
              <a:rPr lang="en-US" sz="2400" dirty="0">
                <a:latin typeface="Andalus" pitchFamily="18" charset="-78"/>
                <a:cs typeface="Andalus" pitchFamily="18" charset="-78"/>
              </a:rPr>
              <a:t>).</a:t>
            </a:r>
          </a:p>
          <a:p>
            <a:pPr marL="274320" indent="-274320">
              <a:buClr>
                <a:srgbClr val="002060"/>
              </a:buClr>
              <a:buSzPct val="100000"/>
              <a:buFont typeface="Wingdings" pitchFamily="2" charset="2"/>
              <a:buChar char="ü"/>
              <a:defRPr/>
            </a:pPr>
            <a:endParaRPr lang="en-US" sz="2400" dirty="0">
              <a:latin typeface="Andalus" pitchFamily="18" charset="-78"/>
              <a:cs typeface="Andalus" pitchFamily="18" charset="-78"/>
            </a:endParaRPr>
          </a:p>
          <a:p>
            <a:pPr marL="274320" indent="-274320">
              <a:buClr>
                <a:srgbClr val="002060"/>
              </a:buClr>
              <a:buSzPct val="100000"/>
              <a:buFont typeface="Wingdings" pitchFamily="2" charset="2"/>
              <a:buChar char="ü"/>
              <a:defRPr/>
            </a:pPr>
            <a:r>
              <a:rPr lang="en-US" sz="2400" dirty="0">
                <a:latin typeface="Andalus" pitchFamily="18" charset="-78"/>
                <a:cs typeface="Andalus" pitchFamily="18" charset="-78"/>
              </a:rPr>
              <a:t>The range of </a:t>
            </a:r>
            <a:r>
              <a:rPr lang="en-US" sz="2400" baseline="30000" dirty="0">
                <a:latin typeface="Andalus" pitchFamily="18" charset="-78"/>
                <a:cs typeface="Andalus" pitchFamily="18" charset="-78"/>
              </a:rPr>
              <a:t>13</a:t>
            </a:r>
            <a:r>
              <a:rPr lang="en-US" sz="2400" dirty="0">
                <a:latin typeface="Andalus" pitchFamily="18" charset="-78"/>
                <a:cs typeface="Andalus" pitchFamily="18" charset="-78"/>
              </a:rPr>
              <a:t>C chemical shifts is much greater 200ppm compared to 20ppm range of proton chemical shifts.</a:t>
            </a:r>
          </a:p>
          <a:p>
            <a:pPr marL="274320" indent="-274320">
              <a:buClr>
                <a:srgbClr val="002060"/>
              </a:buClr>
              <a:buSzPct val="100000"/>
              <a:buFont typeface="Wingdings" pitchFamily="2" charset="2"/>
              <a:buChar char="ü"/>
              <a:defRPr/>
            </a:pPr>
            <a:endParaRPr lang="en-US" sz="2400" dirty="0">
              <a:latin typeface="Andalus" pitchFamily="18" charset="-78"/>
              <a:cs typeface="Andalus" pitchFamily="18" charset="-78"/>
            </a:endParaRPr>
          </a:p>
          <a:p>
            <a:pPr marL="274320" indent="-274320">
              <a:buClr>
                <a:srgbClr val="002060"/>
              </a:buClr>
              <a:buSzPct val="100000"/>
              <a:buFont typeface="Wingdings" pitchFamily="2" charset="2"/>
              <a:buChar char="ü"/>
              <a:defRPr/>
            </a:pPr>
            <a:r>
              <a:rPr lang="en-US" sz="2400" dirty="0">
                <a:latin typeface="Andalus" pitchFamily="18" charset="-78"/>
                <a:cs typeface="Andalus" pitchFamily="18" charset="-78"/>
              </a:rPr>
              <a:t>Carbons of the methyl groups of TMS are used for reference.</a:t>
            </a:r>
          </a:p>
          <a:p>
            <a:pPr marL="274320" indent="-274320">
              <a:buClr>
                <a:srgbClr val="002060"/>
              </a:buClr>
              <a:buSzPct val="100000"/>
              <a:buFont typeface="Wingdings" pitchFamily="2" charset="2"/>
              <a:buChar char="ü"/>
              <a:defRPr/>
            </a:pPr>
            <a:endParaRPr lang="en-US" sz="2400" dirty="0">
              <a:latin typeface="Andalus" pitchFamily="18" charset="-78"/>
              <a:cs typeface="Andalus" pitchFamily="18" charset="-78"/>
            </a:endParaRPr>
          </a:p>
          <a:p>
            <a:pPr marL="274320" indent="-274320">
              <a:buClr>
                <a:srgbClr val="002060"/>
              </a:buClr>
              <a:buSzPct val="100000"/>
              <a:buFont typeface="Wingdings" pitchFamily="2" charset="2"/>
              <a:buChar char="ü"/>
              <a:defRPr/>
            </a:pPr>
            <a:r>
              <a:rPr lang="en-US" sz="2400" dirty="0">
                <a:latin typeface="Andalus" pitchFamily="18" charset="-78"/>
                <a:cs typeface="Andalus" pitchFamily="18" charset="-78"/>
              </a:rPr>
              <a:t>Because of wide spread of signals it is unlikely that two </a:t>
            </a:r>
            <a:r>
              <a:rPr lang="en-US" sz="2400" baseline="30000" dirty="0">
                <a:latin typeface="Andalus" pitchFamily="18" charset="-78"/>
                <a:cs typeface="Andalus" pitchFamily="18" charset="-78"/>
              </a:rPr>
              <a:t>13</a:t>
            </a:r>
            <a:r>
              <a:rPr lang="en-US" sz="2400" dirty="0">
                <a:latin typeface="Andalus" pitchFamily="18" charset="-78"/>
                <a:cs typeface="Andalus" pitchFamily="18" charset="-78"/>
              </a:rPr>
              <a:t>C nuclei will have identical chemical shifts.</a:t>
            </a:r>
            <a:endParaRPr lang="en-US" sz="2400" dirty="0">
              <a:latin typeface="Andalus" pitchFamily="18" charset="-78"/>
              <a:cs typeface="Andalus" pitchFamily="18" charset="-78"/>
            </a:endParaRPr>
          </a:p>
        </p:txBody>
      </p:sp>
      <p:sp>
        <p:nvSpPr>
          <p:cNvPr id="2" name="Footer Placeholder 1"/>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4E8AA39F-A5DF-4C0E-9768-C821FDBB57A2}" type="slidenum">
              <a:rPr lang="en-IN" smtClean="0"/>
              <a:pPr/>
              <a:t>52</a:t>
            </a:fld>
            <a:endParaRPr lang="en-IN"/>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2" name="Picture 4" descr="SCAN002"/>
          <p:cNvPicPr>
            <a:picLocks noGrp="1" noChangeAspect="1" noChangeArrowheads="1"/>
          </p:cNvPicPr>
          <p:nvPr>
            <p:ph/>
          </p:nvPr>
        </p:nvPicPr>
        <p:blipFill>
          <a:blip r:embed="rId2" cstate="print"/>
          <a:stretch>
            <a:fillRect/>
          </a:stretch>
        </p:blipFill>
        <p:spPr>
          <a:xfrm>
            <a:off x="2035530" y="1125270"/>
            <a:ext cx="6800139" cy="4526498"/>
          </a:xfrm>
          <a:noFill/>
          <a:ln/>
        </p:spPr>
      </p:pic>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4F66726B-1BEF-4E52-8065-637C4B5417D8}" type="slidenum">
              <a:rPr lang="en-US" smtClean="0"/>
              <a:pPr>
                <a:defRPr/>
              </a:pPr>
              <a:t>53</a:t>
            </a:fld>
            <a:endParaRPr 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2133600" y="228600"/>
          <a:ext cx="7239000" cy="76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9154" name="Content Placeholder 2"/>
          <p:cNvSpPr>
            <a:spLocks noGrp="1"/>
          </p:cNvSpPr>
          <p:nvPr>
            <p:ph idx="1"/>
          </p:nvPr>
        </p:nvSpPr>
        <p:spPr>
          <a:xfrm>
            <a:off x="1752600" y="1643050"/>
            <a:ext cx="8558242" cy="4986350"/>
          </a:xfrm>
        </p:spPr>
        <p:txBody>
          <a:bodyPr>
            <a:normAutofit lnSpcReduction="10000"/>
          </a:bodyPr>
          <a:lstStyle/>
          <a:p>
            <a:pPr>
              <a:buClr>
                <a:srgbClr val="002060"/>
              </a:buClr>
              <a:buSzPct val="100000"/>
              <a:buFont typeface="Wingdings" pitchFamily="2" charset="2"/>
              <a:buChar char="Ø"/>
            </a:pPr>
            <a:r>
              <a:rPr lang="en-US" baseline="30000" dirty="0" smtClean="0">
                <a:latin typeface="Andalus" pitchFamily="18" charset="-78"/>
                <a:cs typeface="Andalus" pitchFamily="18" charset="-78"/>
              </a:rPr>
              <a:t> 13</a:t>
            </a:r>
            <a:r>
              <a:rPr lang="en-US" dirty="0" smtClean="0">
                <a:latin typeface="Andalus" pitchFamily="18" charset="-78"/>
                <a:cs typeface="Andalus" pitchFamily="18" charset="-78"/>
              </a:rPr>
              <a:t>C spectra has long relaxation times means no integrations.</a:t>
            </a:r>
          </a:p>
          <a:p>
            <a:pPr>
              <a:buClr>
                <a:srgbClr val="002060"/>
              </a:buClr>
              <a:buSzPct val="100000"/>
              <a:buFont typeface="Wingdings" pitchFamily="2" charset="2"/>
              <a:buChar char="Ø"/>
            </a:pPr>
            <a:endParaRPr lang="en-US" dirty="0" smtClean="0">
              <a:latin typeface="Andalus" pitchFamily="18" charset="-78"/>
              <a:cs typeface="Andalus" pitchFamily="18" charset="-78"/>
            </a:endParaRPr>
          </a:p>
          <a:p>
            <a:pPr>
              <a:buClr>
                <a:srgbClr val="002060"/>
              </a:buClr>
              <a:buSzPct val="100000"/>
              <a:buFont typeface="Wingdings" pitchFamily="2" charset="2"/>
              <a:buChar char="Ø"/>
            </a:pPr>
            <a:r>
              <a:rPr lang="en-US" dirty="0" smtClean="0">
                <a:latin typeface="Andalus" pitchFamily="18" charset="-78"/>
                <a:cs typeface="Andalus" pitchFamily="18" charset="-78"/>
              </a:rPr>
              <a:t> Normal </a:t>
            </a:r>
            <a:r>
              <a:rPr lang="en-US" baseline="30000" dirty="0" smtClean="0">
                <a:latin typeface="Andalus" pitchFamily="18" charset="-78"/>
                <a:cs typeface="Andalus" pitchFamily="18" charset="-78"/>
              </a:rPr>
              <a:t>13</a:t>
            </a:r>
            <a:r>
              <a:rPr lang="en-US" dirty="0" smtClean="0">
                <a:latin typeface="Andalus" pitchFamily="18" charset="-78"/>
                <a:cs typeface="Andalus" pitchFamily="18" charset="-78"/>
              </a:rPr>
              <a:t>C spectra are broadband, proton decoupled, so the peaks show as single lines.</a:t>
            </a:r>
          </a:p>
          <a:p>
            <a:pPr>
              <a:buClr>
                <a:srgbClr val="002060"/>
              </a:buClr>
              <a:buSzPct val="100000"/>
              <a:buFont typeface="Wingdings" pitchFamily="2" charset="2"/>
              <a:buChar char="Ø"/>
            </a:pPr>
            <a:endParaRPr lang="en-US" dirty="0" smtClean="0">
              <a:latin typeface="Andalus" pitchFamily="18" charset="-78"/>
              <a:cs typeface="Andalus" pitchFamily="18" charset="-78"/>
            </a:endParaRPr>
          </a:p>
          <a:p>
            <a:pPr>
              <a:buClr>
                <a:srgbClr val="002060"/>
              </a:buClr>
              <a:buSzPct val="100000"/>
              <a:buFont typeface="Wingdings" pitchFamily="2" charset="2"/>
              <a:buChar char="Ø"/>
            </a:pPr>
            <a:r>
              <a:rPr lang="en-US" dirty="0" smtClean="0">
                <a:latin typeface="Andalus" pitchFamily="18" charset="-78"/>
                <a:cs typeface="Andalus" pitchFamily="18" charset="-78"/>
              </a:rPr>
              <a:t> Number of peaks indicates the number of types of carbon.</a:t>
            </a:r>
          </a:p>
          <a:p>
            <a:pPr>
              <a:buClr>
                <a:srgbClr val="002060"/>
              </a:buClr>
              <a:buSzPct val="100000"/>
              <a:buFont typeface="Wingdings" pitchFamily="2" charset="2"/>
              <a:buChar char="Ø"/>
            </a:pPr>
            <a:endParaRPr lang="en-US" dirty="0" smtClean="0">
              <a:latin typeface="Andalus" pitchFamily="18" charset="-78"/>
              <a:cs typeface="Andalus" pitchFamily="18" charset="-78"/>
            </a:endParaRPr>
          </a:p>
          <a:p>
            <a:pPr>
              <a:buClr>
                <a:srgbClr val="002060"/>
              </a:buClr>
              <a:buSzPct val="100000"/>
              <a:buFont typeface="Wingdings" pitchFamily="2" charset="2"/>
              <a:buChar char="Ø"/>
            </a:pPr>
            <a:r>
              <a:rPr lang="en-US" dirty="0" smtClean="0">
                <a:latin typeface="Andalus" pitchFamily="18" charset="-78"/>
                <a:cs typeface="Andalus" pitchFamily="18" charset="-78"/>
              </a:rPr>
              <a:t> Decoupling simplifies the spectrum and increases peak height.</a:t>
            </a:r>
          </a:p>
        </p:txBody>
      </p:sp>
      <p:sp>
        <p:nvSpPr>
          <p:cNvPr id="2" name="Footer Placeholder 1"/>
          <p:cNvSpPr>
            <a:spLocks noGrp="1"/>
          </p:cNvSpPr>
          <p:nvPr>
            <p:ph type="ftr" sz="quarter" idx="11"/>
          </p:nvPr>
        </p:nvSpPr>
        <p:spPr/>
        <p:txBody>
          <a:bodyPr/>
          <a:lstStyle/>
          <a:p>
            <a:r>
              <a:rPr lang="en-IN" smtClean="0"/>
              <a:t>RDP</a:t>
            </a:r>
            <a:endParaRPr lang="en-IN"/>
          </a:p>
        </p:txBody>
      </p:sp>
      <p:sp>
        <p:nvSpPr>
          <p:cNvPr id="3" name="Slide Number Placeholder 2"/>
          <p:cNvSpPr>
            <a:spLocks noGrp="1"/>
          </p:cNvSpPr>
          <p:nvPr>
            <p:ph type="sldNum" sz="quarter" idx="12"/>
          </p:nvPr>
        </p:nvSpPr>
        <p:spPr/>
        <p:txBody>
          <a:bodyPr/>
          <a:lstStyle/>
          <a:p>
            <a:fld id="{4E8AA39F-A5DF-4C0E-9768-C821FDBB57A2}" type="slidenum">
              <a:rPr lang="en-IN" smtClean="0"/>
              <a:pPr/>
              <a:t>54</a:t>
            </a:fld>
            <a:endParaRPr lang="en-IN"/>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2209800" y="76200"/>
            <a:ext cx="7772400" cy="762000"/>
          </a:xfrm>
          <a:noFill/>
          <a:ln/>
        </p:spPr>
        <p:txBody>
          <a:bodyPr vert="horz" lIns="90487" tIns="44450" rIns="90487" bIns="44450" anchor="ctr">
            <a:normAutofit/>
          </a:bodyPr>
          <a:lstStyle/>
          <a:p>
            <a:r>
              <a:rPr lang="en-US" sz="4000"/>
              <a:t>Interpreting NMR Spectra</a:t>
            </a:r>
            <a:endParaRPr lang="en-US"/>
          </a:p>
        </p:txBody>
      </p:sp>
      <p:sp>
        <p:nvSpPr>
          <p:cNvPr id="74755" name="Rectangle 3"/>
          <p:cNvSpPr>
            <a:spLocks noGrp="1" noChangeArrowheads="1"/>
          </p:cNvSpPr>
          <p:nvPr>
            <p:ph idx="1"/>
          </p:nvPr>
        </p:nvSpPr>
        <p:spPr>
          <a:xfrm>
            <a:off x="1676400" y="1285860"/>
            <a:ext cx="8763000" cy="5143536"/>
          </a:xfrm>
          <a:noFill/>
          <a:ln/>
        </p:spPr>
        <p:txBody>
          <a:bodyPr vert="horz" lIns="90487" tIns="44450" rIns="90487" bIns="44450">
            <a:normAutofit fontScale="92500" lnSpcReduction="20000"/>
          </a:bodyPr>
          <a:lstStyle/>
          <a:p>
            <a:pPr>
              <a:lnSpc>
                <a:spcPct val="90000"/>
              </a:lnSpc>
            </a:pPr>
            <a:r>
              <a:rPr lang="en-US" sz="2800" dirty="0" err="1">
                <a:solidFill>
                  <a:srgbClr val="4A829D"/>
                </a:solidFill>
                <a:effectLst>
                  <a:outerShdw blurRad="38100" dist="38100" dir="2700000" algn="tl">
                    <a:srgbClr val="C0C0C0"/>
                  </a:outerShdw>
                </a:effectLst>
              </a:rPr>
              <a:t>Alkanes</a:t>
            </a:r>
            <a:r>
              <a:rPr lang="en-US" sz="2800" dirty="0"/>
              <a:t> </a:t>
            </a:r>
          </a:p>
          <a:p>
            <a:pPr lvl="1">
              <a:lnSpc>
                <a:spcPct val="90000"/>
              </a:lnSpc>
            </a:pPr>
            <a:r>
              <a:rPr lang="en-US" baseline="30000" dirty="0"/>
              <a:t>1</a:t>
            </a:r>
            <a:r>
              <a:rPr lang="en-US" dirty="0"/>
              <a:t>H-NMR signals appear in the range of </a:t>
            </a:r>
            <a:r>
              <a:rPr lang="en-US" dirty="0">
                <a:latin typeface="Symbol" pitchFamily="18" charset="2"/>
              </a:rPr>
              <a:t></a:t>
            </a:r>
            <a:r>
              <a:rPr lang="en-US" dirty="0"/>
              <a:t> 0.8-1.7.  </a:t>
            </a:r>
            <a:endParaRPr lang="en-US" dirty="0" smtClean="0"/>
          </a:p>
          <a:p>
            <a:pPr lvl="1">
              <a:lnSpc>
                <a:spcPct val="90000"/>
              </a:lnSpc>
            </a:pPr>
            <a:endParaRPr lang="en-US" dirty="0"/>
          </a:p>
          <a:p>
            <a:pPr lvl="1">
              <a:lnSpc>
                <a:spcPct val="90000"/>
              </a:lnSpc>
            </a:pPr>
            <a:r>
              <a:rPr lang="en-US" baseline="30000" dirty="0"/>
              <a:t>13</a:t>
            </a:r>
            <a:r>
              <a:rPr lang="en-US" dirty="0"/>
              <a:t>C-NMR signals appear in the considerably wider range of </a:t>
            </a:r>
            <a:r>
              <a:rPr lang="en-US" dirty="0">
                <a:latin typeface="Symbol" pitchFamily="18" charset="2"/>
              </a:rPr>
              <a:t></a:t>
            </a:r>
            <a:r>
              <a:rPr lang="en-US" dirty="0"/>
              <a:t> 10-60</a:t>
            </a:r>
            <a:r>
              <a:rPr lang="en-US" dirty="0" smtClean="0"/>
              <a:t>.</a:t>
            </a:r>
          </a:p>
          <a:p>
            <a:pPr lvl="1">
              <a:lnSpc>
                <a:spcPct val="90000"/>
              </a:lnSpc>
            </a:pPr>
            <a:endParaRPr lang="en-US" dirty="0" smtClean="0"/>
          </a:p>
          <a:p>
            <a:pPr lvl="1">
              <a:lnSpc>
                <a:spcPct val="90000"/>
              </a:lnSpc>
            </a:pPr>
            <a:endParaRPr lang="en-US" dirty="0"/>
          </a:p>
          <a:p>
            <a:pPr>
              <a:lnSpc>
                <a:spcPct val="90000"/>
              </a:lnSpc>
            </a:pPr>
            <a:r>
              <a:rPr lang="en-US" sz="2800" dirty="0">
                <a:solidFill>
                  <a:srgbClr val="4A829D"/>
                </a:solidFill>
                <a:effectLst>
                  <a:outerShdw blurRad="38100" dist="38100" dir="2700000" algn="tl">
                    <a:srgbClr val="C0C0C0"/>
                  </a:outerShdw>
                </a:effectLst>
              </a:rPr>
              <a:t>Alkenes</a:t>
            </a:r>
            <a:r>
              <a:rPr lang="en-US" sz="2800" dirty="0"/>
              <a:t> </a:t>
            </a:r>
          </a:p>
          <a:p>
            <a:pPr lvl="1">
              <a:lnSpc>
                <a:spcPct val="90000"/>
              </a:lnSpc>
            </a:pPr>
            <a:r>
              <a:rPr lang="en-US" baseline="30000" dirty="0"/>
              <a:t>1</a:t>
            </a:r>
            <a:r>
              <a:rPr lang="en-US" dirty="0"/>
              <a:t>H-NMR signals appear in the range </a:t>
            </a:r>
            <a:r>
              <a:rPr lang="en-US" dirty="0">
                <a:latin typeface="Symbol" pitchFamily="18" charset="2"/>
              </a:rPr>
              <a:t></a:t>
            </a:r>
            <a:r>
              <a:rPr lang="en-US" dirty="0"/>
              <a:t> 4.6-5.7</a:t>
            </a:r>
            <a:r>
              <a:rPr lang="en-US" dirty="0" smtClean="0"/>
              <a:t>.</a:t>
            </a:r>
          </a:p>
          <a:p>
            <a:pPr lvl="1">
              <a:lnSpc>
                <a:spcPct val="90000"/>
              </a:lnSpc>
            </a:pPr>
            <a:endParaRPr lang="en-US" dirty="0"/>
          </a:p>
          <a:p>
            <a:pPr lvl="1">
              <a:lnSpc>
                <a:spcPct val="90000"/>
              </a:lnSpc>
            </a:pPr>
            <a:r>
              <a:rPr lang="en-US" baseline="30000" dirty="0"/>
              <a:t>1</a:t>
            </a:r>
            <a:r>
              <a:rPr lang="en-US" dirty="0"/>
              <a:t>H-NMR coupling constants are generally larger for </a:t>
            </a:r>
            <a:r>
              <a:rPr lang="en-US" i="1" dirty="0"/>
              <a:t>trans</a:t>
            </a:r>
            <a:r>
              <a:rPr lang="en-US" dirty="0"/>
              <a:t>-</a:t>
            </a:r>
            <a:r>
              <a:rPr lang="en-US" dirty="0" err="1"/>
              <a:t>vinylic</a:t>
            </a:r>
            <a:r>
              <a:rPr lang="en-US" dirty="0"/>
              <a:t> hydrogens  (J= 11-18 Hz) compared with </a:t>
            </a:r>
            <a:r>
              <a:rPr lang="en-US" i="1" dirty="0" err="1"/>
              <a:t>cis</a:t>
            </a:r>
            <a:r>
              <a:rPr lang="en-US" dirty="0" err="1"/>
              <a:t>-vinylic</a:t>
            </a:r>
            <a:r>
              <a:rPr lang="en-US" dirty="0"/>
              <a:t> hydrogens (J= 5-10 Hz</a:t>
            </a:r>
            <a:r>
              <a:rPr lang="en-US" dirty="0" smtClean="0"/>
              <a:t>).</a:t>
            </a:r>
          </a:p>
          <a:p>
            <a:pPr lvl="1">
              <a:lnSpc>
                <a:spcPct val="90000"/>
              </a:lnSpc>
            </a:pPr>
            <a:endParaRPr lang="en-US" dirty="0"/>
          </a:p>
          <a:p>
            <a:pPr lvl="1">
              <a:lnSpc>
                <a:spcPct val="90000"/>
              </a:lnSpc>
            </a:pPr>
            <a:r>
              <a:rPr lang="en-US" baseline="30000" dirty="0"/>
              <a:t>13</a:t>
            </a:r>
            <a:r>
              <a:rPr lang="en-US" dirty="0"/>
              <a:t>C-NMR signals for </a:t>
            </a:r>
            <a:r>
              <a:rPr lang="en-US" i="1" dirty="0"/>
              <a:t>sp</a:t>
            </a:r>
            <a:r>
              <a:rPr lang="en-US" baseline="30000" dirty="0"/>
              <a:t>2</a:t>
            </a:r>
            <a:r>
              <a:rPr lang="en-US" dirty="0"/>
              <a:t> hybridized carbons appear in the range </a:t>
            </a:r>
            <a:r>
              <a:rPr lang="en-US" dirty="0">
                <a:latin typeface="Symbol" pitchFamily="18" charset="2"/>
              </a:rPr>
              <a:t></a:t>
            </a:r>
            <a:r>
              <a:rPr lang="en-US" dirty="0"/>
              <a:t> 100-160, which is to higher frequency from the signals of </a:t>
            </a:r>
            <a:r>
              <a:rPr lang="en-US" i="1" dirty="0"/>
              <a:t>sp</a:t>
            </a:r>
            <a:r>
              <a:rPr lang="en-US" baseline="30000" dirty="0"/>
              <a:t>3</a:t>
            </a:r>
            <a:r>
              <a:rPr lang="en-US" dirty="0"/>
              <a:t> hybridized carbons.</a:t>
            </a:r>
          </a:p>
        </p:txBody>
      </p:sp>
      <p:sp>
        <p:nvSpPr>
          <p:cNvPr id="2" name="Footer Placeholder 1"/>
          <p:cNvSpPr>
            <a:spLocks noGrp="1"/>
          </p:cNvSpPr>
          <p:nvPr>
            <p:ph type="ftr" sz="quarter" idx="11"/>
          </p:nvPr>
        </p:nvSpPr>
        <p:spPr/>
        <p:txBody>
          <a:bodyPr/>
          <a:lstStyle/>
          <a:p>
            <a:r>
              <a:rPr lang="en-IN" smtClean="0"/>
              <a:t>RDP</a:t>
            </a:r>
            <a:endParaRPr lang="en-IN"/>
          </a:p>
        </p:txBody>
      </p:sp>
      <p:sp>
        <p:nvSpPr>
          <p:cNvPr id="3" name="Slide Number Placeholder 2"/>
          <p:cNvSpPr>
            <a:spLocks noGrp="1"/>
          </p:cNvSpPr>
          <p:nvPr>
            <p:ph type="sldNum" sz="quarter" idx="12"/>
          </p:nvPr>
        </p:nvSpPr>
        <p:spPr/>
        <p:txBody>
          <a:bodyPr/>
          <a:lstStyle/>
          <a:p>
            <a:fld id="{4E8AA39F-A5DF-4C0E-9768-C821FDBB57A2}" type="slidenum">
              <a:rPr lang="en-IN" smtClean="0"/>
              <a:pPr/>
              <a:t>55</a:t>
            </a:fld>
            <a:endParaRPr lang="en-IN"/>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2209800" y="76200"/>
            <a:ext cx="7772400" cy="1143000"/>
          </a:xfrm>
        </p:spPr>
        <p:txBody>
          <a:bodyPr/>
          <a:lstStyle/>
          <a:p>
            <a:r>
              <a:rPr lang="en-US" sz="4000"/>
              <a:t>Interpreting NMR Spectra</a:t>
            </a:r>
            <a:endParaRPr lang="en-US"/>
          </a:p>
        </p:txBody>
      </p:sp>
      <p:sp>
        <p:nvSpPr>
          <p:cNvPr id="75779" name="Rectangle 3"/>
          <p:cNvSpPr>
            <a:spLocks noGrp="1" noChangeArrowheads="1"/>
          </p:cNvSpPr>
          <p:nvPr>
            <p:ph idx="1"/>
          </p:nvPr>
        </p:nvSpPr>
        <p:spPr/>
        <p:txBody>
          <a:bodyPr/>
          <a:lstStyle/>
          <a:p>
            <a:pPr lvl="1"/>
            <a:r>
              <a:rPr lang="en-US" baseline="30000"/>
              <a:t>1</a:t>
            </a:r>
            <a:r>
              <a:rPr lang="en-US"/>
              <a:t>H-NMR spectrum of vinyl acetate.</a:t>
            </a:r>
          </a:p>
        </p:txBody>
      </p:sp>
      <p:pic>
        <p:nvPicPr>
          <p:cNvPr id="75780" name="Picture 4" descr="13_F31"/>
          <p:cNvPicPr>
            <a:picLocks noChangeAspect="1" noChangeArrowheads="1"/>
          </p:cNvPicPr>
          <p:nvPr/>
        </p:nvPicPr>
        <p:blipFill>
          <a:blip r:embed="rId2"/>
          <a:srcRect/>
          <a:stretch>
            <a:fillRect/>
          </a:stretch>
        </p:blipFill>
        <p:spPr bwMode="auto">
          <a:xfrm>
            <a:off x="1524000" y="2285993"/>
            <a:ext cx="8966200" cy="3290887"/>
          </a:xfrm>
          <a:prstGeom prst="rect">
            <a:avLst/>
          </a:prstGeom>
          <a:noFill/>
        </p:spPr>
      </p:pic>
      <p:sp>
        <p:nvSpPr>
          <p:cNvPr id="2" name="Footer Placeholder 1"/>
          <p:cNvSpPr>
            <a:spLocks noGrp="1"/>
          </p:cNvSpPr>
          <p:nvPr>
            <p:ph type="ftr" sz="quarter" idx="11"/>
          </p:nvPr>
        </p:nvSpPr>
        <p:spPr/>
        <p:txBody>
          <a:bodyPr/>
          <a:lstStyle/>
          <a:p>
            <a:r>
              <a:rPr lang="en-IN" smtClean="0"/>
              <a:t>RDP</a:t>
            </a:r>
            <a:endParaRPr lang="en-IN"/>
          </a:p>
        </p:txBody>
      </p:sp>
      <p:sp>
        <p:nvSpPr>
          <p:cNvPr id="3" name="Slide Number Placeholder 2"/>
          <p:cNvSpPr>
            <a:spLocks noGrp="1"/>
          </p:cNvSpPr>
          <p:nvPr>
            <p:ph type="sldNum" sz="quarter" idx="12"/>
          </p:nvPr>
        </p:nvSpPr>
        <p:spPr/>
        <p:txBody>
          <a:bodyPr/>
          <a:lstStyle/>
          <a:p>
            <a:fld id="{4E8AA39F-A5DF-4C0E-9768-C821FDBB57A2}" type="slidenum">
              <a:rPr lang="en-IN" smtClean="0"/>
              <a:pPr/>
              <a:t>56</a:t>
            </a:fld>
            <a:endParaRPr lang="en-IN"/>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2209800" y="152400"/>
            <a:ext cx="7772400" cy="1143000"/>
          </a:xfrm>
        </p:spPr>
        <p:txBody>
          <a:bodyPr/>
          <a:lstStyle/>
          <a:p>
            <a:r>
              <a:rPr lang="en-US" sz="4000"/>
              <a:t>Interpreting NMR Spectra</a:t>
            </a:r>
            <a:endParaRPr lang="en-US"/>
          </a:p>
        </p:txBody>
      </p:sp>
      <p:sp>
        <p:nvSpPr>
          <p:cNvPr id="76803" name="Rectangle 3"/>
          <p:cNvSpPr>
            <a:spLocks noGrp="1" noChangeArrowheads="1"/>
          </p:cNvSpPr>
          <p:nvPr>
            <p:ph idx="1"/>
          </p:nvPr>
        </p:nvSpPr>
        <p:spPr>
          <a:xfrm>
            <a:off x="1752600" y="1295400"/>
            <a:ext cx="8534400" cy="5133996"/>
          </a:xfrm>
        </p:spPr>
        <p:txBody>
          <a:bodyPr>
            <a:normAutofit/>
          </a:bodyPr>
          <a:lstStyle/>
          <a:p>
            <a:pPr>
              <a:lnSpc>
                <a:spcPct val="90000"/>
              </a:lnSpc>
            </a:pPr>
            <a:r>
              <a:rPr lang="en-US" sz="2800" dirty="0">
                <a:solidFill>
                  <a:srgbClr val="4A829D"/>
                </a:solidFill>
                <a:effectLst>
                  <a:outerShdw blurRad="38100" dist="38100" dir="2700000" algn="tl">
                    <a:srgbClr val="C0C0C0"/>
                  </a:outerShdw>
                </a:effectLst>
              </a:rPr>
              <a:t>Alcohols</a:t>
            </a:r>
            <a:endParaRPr lang="en-US" sz="2800" dirty="0">
              <a:solidFill>
                <a:srgbClr val="4A829D"/>
              </a:solidFill>
            </a:endParaRPr>
          </a:p>
          <a:p>
            <a:pPr>
              <a:lnSpc>
                <a:spcPct val="90000"/>
              </a:lnSpc>
              <a:buNone/>
            </a:pPr>
            <a:r>
              <a:rPr lang="en-US" sz="2800" baseline="30000" dirty="0"/>
              <a:t>                </a:t>
            </a:r>
            <a:r>
              <a:rPr lang="en-US" sz="2400" baseline="30000" dirty="0">
                <a:latin typeface="Andalus" pitchFamily="18" charset="-78"/>
                <a:cs typeface="Andalus" pitchFamily="18" charset="-78"/>
              </a:rPr>
              <a:t>1</a:t>
            </a:r>
            <a:r>
              <a:rPr lang="en-US" sz="2400" dirty="0">
                <a:latin typeface="Andalus" pitchFamily="18" charset="-78"/>
                <a:cs typeface="Andalus" pitchFamily="18" charset="-78"/>
              </a:rPr>
              <a:t>H-NMR </a:t>
            </a:r>
            <a:r>
              <a:rPr lang="en-US" sz="2400" dirty="0">
                <a:latin typeface="Andalus" pitchFamily="18" charset="-78"/>
                <a:cs typeface="Andalus" pitchFamily="18" charset="-78"/>
              </a:rPr>
              <a:t>O-H chemical shift often appears in the </a:t>
            </a:r>
            <a:r>
              <a:rPr lang="en-US" sz="2400" dirty="0">
                <a:latin typeface="Andalus" pitchFamily="18" charset="-78"/>
                <a:cs typeface="Andalus" pitchFamily="18" charset="-78"/>
              </a:rPr>
              <a:t>    range     3.0-4.0</a:t>
            </a:r>
            <a:r>
              <a:rPr lang="en-US" sz="2400" dirty="0">
                <a:latin typeface="Andalus" pitchFamily="18" charset="-78"/>
                <a:cs typeface="Andalus" pitchFamily="18" charset="-78"/>
              </a:rPr>
              <a:t>, but may be as low as  0.5. </a:t>
            </a:r>
            <a:endParaRPr lang="en-US" sz="2400" dirty="0">
              <a:latin typeface="Andalus" pitchFamily="18" charset="-78"/>
              <a:cs typeface="Andalus" pitchFamily="18" charset="-78"/>
            </a:endParaRPr>
          </a:p>
          <a:p>
            <a:pPr>
              <a:lnSpc>
                <a:spcPct val="90000"/>
              </a:lnSpc>
              <a:buNone/>
            </a:pPr>
            <a:r>
              <a:rPr lang="en-US" sz="2400" dirty="0">
                <a:latin typeface="Andalus" pitchFamily="18" charset="-78"/>
                <a:cs typeface="Andalus" pitchFamily="18" charset="-78"/>
              </a:rPr>
              <a:t>          </a:t>
            </a:r>
            <a:r>
              <a:rPr lang="en-US" sz="2800" baseline="30000" dirty="0">
                <a:latin typeface="Andalus" pitchFamily="18" charset="-78"/>
                <a:cs typeface="Andalus" pitchFamily="18" charset="-78"/>
              </a:rPr>
              <a:t>1</a:t>
            </a:r>
            <a:r>
              <a:rPr lang="en-US" sz="2800" dirty="0">
                <a:latin typeface="Andalus" pitchFamily="18" charset="-78"/>
                <a:cs typeface="Andalus" pitchFamily="18" charset="-78"/>
              </a:rPr>
              <a:t>H-NMR </a:t>
            </a:r>
            <a:r>
              <a:rPr lang="en-US" sz="2800" dirty="0">
                <a:latin typeface="Andalus" pitchFamily="18" charset="-78"/>
                <a:cs typeface="Andalus" pitchFamily="18" charset="-78"/>
              </a:rPr>
              <a:t>chemical shifts of hydrogens on the carbon bearing the -OH group are </a:t>
            </a:r>
            <a:r>
              <a:rPr lang="en-US" sz="2800" dirty="0" err="1">
                <a:latin typeface="Andalus" pitchFamily="18" charset="-78"/>
                <a:cs typeface="Andalus" pitchFamily="18" charset="-78"/>
              </a:rPr>
              <a:t>deshielded</a:t>
            </a:r>
            <a:r>
              <a:rPr lang="en-US" sz="2800" dirty="0">
                <a:latin typeface="Andalus" pitchFamily="18" charset="-78"/>
                <a:cs typeface="Andalus" pitchFamily="18" charset="-78"/>
              </a:rPr>
              <a:t> by the electron-withdrawing inductive effect of the oxygen and appear in the range  3.0-4.0.</a:t>
            </a:r>
          </a:p>
          <a:p>
            <a:pPr>
              <a:lnSpc>
                <a:spcPct val="90000"/>
              </a:lnSpc>
            </a:pPr>
            <a:r>
              <a:rPr lang="en-US" sz="2800" dirty="0">
                <a:solidFill>
                  <a:srgbClr val="4A829D"/>
                </a:solidFill>
                <a:effectLst>
                  <a:outerShdw blurRad="38100" dist="38100" dir="2700000" algn="tl">
                    <a:srgbClr val="C0C0C0"/>
                  </a:outerShdw>
                </a:effectLst>
              </a:rPr>
              <a:t>Ethers</a:t>
            </a:r>
            <a:r>
              <a:rPr lang="en-US" sz="2800" dirty="0">
                <a:solidFill>
                  <a:srgbClr val="4A829D"/>
                </a:solidFill>
              </a:rPr>
              <a:t> </a:t>
            </a:r>
          </a:p>
          <a:p>
            <a:pPr lvl="1">
              <a:lnSpc>
                <a:spcPct val="90000"/>
              </a:lnSpc>
            </a:pPr>
            <a:r>
              <a:rPr lang="en-US" sz="2400" dirty="0">
                <a:latin typeface="Andalus" pitchFamily="18" charset="-78"/>
                <a:cs typeface="Andalus" pitchFamily="18" charset="-78"/>
              </a:rPr>
              <a:t>A distinctive feature in the </a:t>
            </a:r>
            <a:r>
              <a:rPr lang="en-US" sz="2400" baseline="30000" dirty="0">
                <a:latin typeface="Andalus" pitchFamily="18" charset="-78"/>
                <a:cs typeface="Andalus" pitchFamily="18" charset="-78"/>
              </a:rPr>
              <a:t>1</a:t>
            </a:r>
            <a:r>
              <a:rPr lang="en-US" sz="2400" dirty="0">
                <a:latin typeface="Andalus" pitchFamily="18" charset="-78"/>
                <a:cs typeface="Andalus" pitchFamily="18" charset="-78"/>
              </a:rPr>
              <a:t>H-NMR spectra of ethers is the chemical shift,  3.3-4.0, of hydrogens on the carbons bonded to the ether oxygen.</a:t>
            </a:r>
          </a:p>
        </p:txBody>
      </p:sp>
      <p:sp>
        <p:nvSpPr>
          <p:cNvPr id="2" name="Footer Placeholder 1"/>
          <p:cNvSpPr>
            <a:spLocks noGrp="1"/>
          </p:cNvSpPr>
          <p:nvPr>
            <p:ph type="ftr" sz="quarter" idx="11"/>
          </p:nvPr>
        </p:nvSpPr>
        <p:spPr/>
        <p:txBody>
          <a:bodyPr/>
          <a:lstStyle/>
          <a:p>
            <a:r>
              <a:rPr lang="en-IN" smtClean="0"/>
              <a:t>RDP</a:t>
            </a:r>
            <a:endParaRPr lang="en-IN"/>
          </a:p>
        </p:txBody>
      </p:sp>
      <p:sp>
        <p:nvSpPr>
          <p:cNvPr id="3" name="Slide Number Placeholder 2"/>
          <p:cNvSpPr>
            <a:spLocks noGrp="1"/>
          </p:cNvSpPr>
          <p:nvPr>
            <p:ph type="sldNum" sz="quarter" idx="12"/>
          </p:nvPr>
        </p:nvSpPr>
        <p:spPr/>
        <p:txBody>
          <a:bodyPr/>
          <a:lstStyle/>
          <a:p>
            <a:fld id="{4E8AA39F-A5DF-4C0E-9768-C821FDBB57A2}" type="slidenum">
              <a:rPr lang="en-IN" smtClean="0"/>
              <a:pPr/>
              <a:t>57</a:t>
            </a:fld>
            <a:endParaRPr lang="en-IN"/>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r>
              <a:rPr lang="en-US"/>
              <a:t>Interpreting NMR Spectra</a:t>
            </a:r>
          </a:p>
        </p:txBody>
      </p:sp>
      <p:sp>
        <p:nvSpPr>
          <p:cNvPr id="77827" name="Rectangle 3"/>
          <p:cNvSpPr>
            <a:spLocks noGrp="1" noChangeArrowheads="1"/>
          </p:cNvSpPr>
          <p:nvPr>
            <p:ph idx="1"/>
          </p:nvPr>
        </p:nvSpPr>
        <p:spPr/>
        <p:txBody>
          <a:bodyPr/>
          <a:lstStyle/>
          <a:p>
            <a:pPr lvl="1"/>
            <a:r>
              <a:rPr lang="en-US" baseline="30000"/>
              <a:t>1</a:t>
            </a:r>
            <a:r>
              <a:rPr lang="en-US"/>
              <a:t>H-NMR spectrum of 1-propanol.</a:t>
            </a:r>
          </a:p>
        </p:txBody>
      </p:sp>
      <p:pic>
        <p:nvPicPr>
          <p:cNvPr id="77828" name="Picture 4" descr="13_F32"/>
          <p:cNvPicPr>
            <a:picLocks noChangeAspect="1" noChangeArrowheads="1"/>
          </p:cNvPicPr>
          <p:nvPr/>
        </p:nvPicPr>
        <p:blipFill>
          <a:blip r:embed="rId2"/>
          <a:srcRect/>
          <a:stretch>
            <a:fillRect/>
          </a:stretch>
        </p:blipFill>
        <p:spPr bwMode="auto">
          <a:xfrm>
            <a:off x="1738282" y="2428869"/>
            <a:ext cx="8715436" cy="3271837"/>
          </a:xfrm>
          <a:prstGeom prst="rect">
            <a:avLst/>
          </a:prstGeom>
          <a:noFill/>
        </p:spPr>
      </p:pic>
      <p:sp>
        <p:nvSpPr>
          <p:cNvPr id="2" name="Footer Placeholder 1"/>
          <p:cNvSpPr>
            <a:spLocks noGrp="1"/>
          </p:cNvSpPr>
          <p:nvPr>
            <p:ph type="ftr" sz="quarter" idx="11"/>
          </p:nvPr>
        </p:nvSpPr>
        <p:spPr/>
        <p:txBody>
          <a:bodyPr/>
          <a:lstStyle/>
          <a:p>
            <a:r>
              <a:rPr lang="en-IN" smtClean="0"/>
              <a:t>RDP</a:t>
            </a:r>
            <a:endParaRPr lang="en-IN"/>
          </a:p>
        </p:txBody>
      </p:sp>
      <p:sp>
        <p:nvSpPr>
          <p:cNvPr id="3" name="Slide Number Placeholder 2"/>
          <p:cNvSpPr>
            <a:spLocks noGrp="1"/>
          </p:cNvSpPr>
          <p:nvPr>
            <p:ph type="sldNum" sz="quarter" idx="12"/>
          </p:nvPr>
        </p:nvSpPr>
        <p:spPr/>
        <p:txBody>
          <a:bodyPr/>
          <a:lstStyle/>
          <a:p>
            <a:fld id="{4E8AA39F-A5DF-4C0E-9768-C821FDBB57A2}" type="slidenum">
              <a:rPr lang="en-IN" smtClean="0"/>
              <a:pPr/>
              <a:t>58</a:t>
            </a:fld>
            <a:endParaRPr lang="en-IN"/>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2209800" y="152400"/>
            <a:ext cx="7772400" cy="1143000"/>
          </a:xfrm>
        </p:spPr>
        <p:txBody>
          <a:bodyPr/>
          <a:lstStyle/>
          <a:p>
            <a:r>
              <a:rPr lang="en-US" sz="4000"/>
              <a:t>Interpreting NMR Spectra</a:t>
            </a:r>
            <a:endParaRPr lang="en-US"/>
          </a:p>
        </p:txBody>
      </p:sp>
      <p:sp>
        <p:nvSpPr>
          <p:cNvPr id="78851" name="Rectangle 3"/>
          <p:cNvSpPr>
            <a:spLocks noGrp="1" noChangeArrowheads="1"/>
          </p:cNvSpPr>
          <p:nvPr>
            <p:ph idx="1"/>
          </p:nvPr>
        </p:nvSpPr>
        <p:spPr>
          <a:xfrm>
            <a:off x="2209800" y="1524000"/>
            <a:ext cx="7772400" cy="4114800"/>
          </a:xfrm>
        </p:spPr>
        <p:txBody>
          <a:bodyPr>
            <a:normAutofit/>
          </a:bodyPr>
          <a:lstStyle/>
          <a:p>
            <a:pPr>
              <a:lnSpc>
                <a:spcPct val="90000"/>
              </a:lnSpc>
            </a:pPr>
            <a:r>
              <a:rPr lang="en-US" sz="2800" dirty="0" err="1">
                <a:solidFill>
                  <a:srgbClr val="1184AD"/>
                </a:solidFill>
                <a:effectLst>
                  <a:outerShdw blurRad="38100" dist="38100" dir="2700000" algn="tl">
                    <a:srgbClr val="C0C0C0"/>
                  </a:outerShdw>
                </a:effectLst>
              </a:rPr>
              <a:t>Aldehydes</a:t>
            </a:r>
            <a:r>
              <a:rPr lang="en-US" sz="2800" dirty="0">
                <a:solidFill>
                  <a:srgbClr val="1184AD"/>
                </a:solidFill>
                <a:effectLst>
                  <a:outerShdw blurRad="38100" dist="38100" dir="2700000" algn="tl">
                    <a:srgbClr val="C0C0C0"/>
                  </a:outerShdw>
                </a:effectLst>
              </a:rPr>
              <a:t> and </a:t>
            </a:r>
            <a:r>
              <a:rPr lang="en-US" sz="2800" dirty="0" err="1">
                <a:solidFill>
                  <a:srgbClr val="1184AD"/>
                </a:solidFill>
                <a:effectLst>
                  <a:outerShdw blurRad="38100" dist="38100" dir="2700000" algn="tl">
                    <a:srgbClr val="C0C0C0"/>
                  </a:outerShdw>
                </a:effectLst>
              </a:rPr>
              <a:t>ketones</a:t>
            </a:r>
            <a:endParaRPr lang="en-US" sz="2800" dirty="0"/>
          </a:p>
          <a:p>
            <a:pPr lvl="1">
              <a:lnSpc>
                <a:spcPct val="90000"/>
              </a:lnSpc>
            </a:pPr>
            <a:r>
              <a:rPr lang="en-US" baseline="30000" dirty="0"/>
              <a:t>1</a:t>
            </a:r>
            <a:r>
              <a:rPr lang="en-US" dirty="0"/>
              <a:t>H-NMR: aldehyde hydrogens appear at </a:t>
            </a:r>
            <a:r>
              <a:rPr lang="en-US" dirty="0">
                <a:latin typeface="Symbol" pitchFamily="18" charset="2"/>
              </a:rPr>
              <a:t></a:t>
            </a:r>
            <a:r>
              <a:rPr lang="en-US" dirty="0"/>
              <a:t> 9.5-10.1.</a:t>
            </a:r>
          </a:p>
          <a:p>
            <a:pPr lvl="1">
              <a:lnSpc>
                <a:spcPct val="90000"/>
              </a:lnSpc>
            </a:pPr>
            <a:r>
              <a:rPr lang="en-US" baseline="30000" dirty="0"/>
              <a:t>1</a:t>
            </a:r>
            <a:r>
              <a:rPr lang="en-US" dirty="0"/>
              <a:t>H-NMR: </a:t>
            </a:r>
            <a:r>
              <a:rPr lang="en-US" dirty="0">
                <a:latin typeface="Symbol" pitchFamily="18" charset="2"/>
              </a:rPr>
              <a:t>a</a:t>
            </a:r>
            <a:r>
              <a:rPr lang="en-US" dirty="0"/>
              <a:t>-hydrogens of </a:t>
            </a:r>
            <a:r>
              <a:rPr lang="en-US" dirty="0" err="1"/>
              <a:t>aldehydes</a:t>
            </a:r>
            <a:r>
              <a:rPr lang="en-US" dirty="0"/>
              <a:t> and </a:t>
            </a:r>
            <a:r>
              <a:rPr lang="en-US" dirty="0" err="1"/>
              <a:t>ketones</a:t>
            </a:r>
            <a:r>
              <a:rPr lang="en-US" dirty="0"/>
              <a:t> appear at </a:t>
            </a:r>
            <a:r>
              <a:rPr lang="en-US" dirty="0">
                <a:latin typeface="Symbol" pitchFamily="18" charset="2"/>
              </a:rPr>
              <a:t></a:t>
            </a:r>
            <a:r>
              <a:rPr lang="en-US" dirty="0"/>
              <a:t> 2.2-2.6.</a:t>
            </a:r>
          </a:p>
          <a:p>
            <a:pPr lvl="1">
              <a:lnSpc>
                <a:spcPct val="90000"/>
              </a:lnSpc>
            </a:pPr>
            <a:r>
              <a:rPr lang="en-US" baseline="30000" dirty="0"/>
              <a:t>13</a:t>
            </a:r>
            <a:r>
              <a:rPr lang="en-US" dirty="0"/>
              <a:t>C-NMR: carbonyl carbons appear at </a:t>
            </a:r>
            <a:r>
              <a:rPr lang="en-US" dirty="0">
                <a:latin typeface="Symbol" pitchFamily="18" charset="2"/>
              </a:rPr>
              <a:t></a:t>
            </a:r>
            <a:r>
              <a:rPr lang="en-US" dirty="0"/>
              <a:t> 180-215.</a:t>
            </a:r>
          </a:p>
          <a:p>
            <a:pPr>
              <a:lnSpc>
                <a:spcPct val="90000"/>
              </a:lnSpc>
            </a:pPr>
            <a:r>
              <a:rPr lang="en-US" sz="2800" dirty="0">
                <a:solidFill>
                  <a:srgbClr val="1184AD"/>
                </a:solidFill>
                <a:effectLst>
                  <a:outerShdw blurRad="38100" dist="38100" dir="2700000" algn="tl">
                    <a:srgbClr val="C0C0C0"/>
                  </a:outerShdw>
                </a:effectLst>
              </a:rPr>
              <a:t>Amines</a:t>
            </a:r>
            <a:endParaRPr lang="en-US" sz="2800" dirty="0">
              <a:solidFill>
                <a:srgbClr val="5C798C"/>
              </a:solidFill>
            </a:endParaRPr>
          </a:p>
          <a:p>
            <a:pPr lvl="1">
              <a:lnSpc>
                <a:spcPct val="90000"/>
              </a:lnSpc>
            </a:pPr>
            <a:r>
              <a:rPr lang="en-US" baseline="30000" dirty="0"/>
              <a:t>1</a:t>
            </a:r>
            <a:r>
              <a:rPr lang="en-US" dirty="0"/>
              <a:t>H-NMR: amine hydrogens appear at </a:t>
            </a:r>
            <a:r>
              <a:rPr lang="en-US" dirty="0">
                <a:latin typeface="Symbol" pitchFamily="18" charset="2"/>
              </a:rPr>
              <a:t></a:t>
            </a:r>
            <a:r>
              <a:rPr lang="en-US" dirty="0"/>
              <a:t> 0.5-5.0 depending on conditions.</a:t>
            </a:r>
          </a:p>
        </p:txBody>
      </p:sp>
      <p:sp>
        <p:nvSpPr>
          <p:cNvPr id="2" name="Footer Placeholder 1"/>
          <p:cNvSpPr>
            <a:spLocks noGrp="1"/>
          </p:cNvSpPr>
          <p:nvPr>
            <p:ph type="ftr" sz="quarter" idx="11"/>
          </p:nvPr>
        </p:nvSpPr>
        <p:spPr/>
        <p:txBody>
          <a:bodyPr/>
          <a:lstStyle/>
          <a:p>
            <a:r>
              <a:rPr lang="en-IN" smtClean="0"/>
              <a:t>RDP</a:t>
            </a:r>
            <a:endParaRPr lang="en-IN"/>
          </a:p>
        </p:txBody>
      </p:sp>
      <p:sp>
        <p:nvSpPr>
          <p:cNvPr id="3" name="Slide Number Placeholder 2"/>
          <p:cNvSpPr>
            <a:spLocks noGrp="1"/>
          </p:cNvSpPr>
          <p:nvPr>
            <p:ph type="sldNum" sz="quarter" idx="12"/>
          </p:nvPr>
        </p:nvSpPr>
        <p:spPr/>
        <p:txBody>
          <a:bodyPr/>
          <a:lstStyle/>
          <a:p>
            <a:fld id="{4E8AA39F-A5DF-4C0E-9768-C821FDBB57A2}" type="slidenum">
              <a:rPr lang="en-IN" smtClean="0"/>
              <a:pPr/>
              <a:t>59</a:t>
            </a:fld>
            <a:endParaRPr lang="en-IN"/>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8282" y="0"/>
            <a:ext cx="8686800" cy="838200"/>
          </a:xfrm>
        </p:spPr>
        <p:txBody>
          <a:bodyPr/>
          <a:lstStyle/>
          <a:p>
            <a:r>
              <a:rPr lang="en-US" b="1" dirty="0" smtClean="0">
                <a:latin typeface="Monotype Corsiva" pitchFamily="66" charset="0"/>
              </a:rPr>
              <a:t>Types of coupling:</a:t>
            </a:r>
            <a:endParaRPr lang="en-IN" b="1" dirty="0">
              <a:latin typeface="Monotype Corsiva" pitchFamily="66" charset="0"/>
            </a:endParaRPr>
          </a:p>
        </p:txBody>
      </p:sp>
      <p:sp>
        <p:nvSpPr>
          <p:cNvPr id="3" name="Content Placeholder 2"/>
          <p:cNvSpPr>
            <a:spLocks noGrp="1"/>
          </p:cNvSpPr>
          <p:nvPr>
            <p:ph idx="1"/>
          </p:nvPr>
        </p:nvSpPr>
        <p:spPr>
          <a:xfrm>
            <a:off x="1738282" y="1214422"/>
            <a:ext cx="8758238" cy="5500726"/>
          </a:xfrm>
        </p:spPr>
        <p:txBody>
          <a:bodyPr>
            <a:normAutofit/>
          </a:bodyPr>
          <a:lstStyle/>
          <a:p>
            <a:r>
              <a:rPr lang="en-US" sz="2400" u="sng" dirty="0">
                <a:latin typeface="Andalus" pitchFamily="18" charset="-78"/>
                <a:cs typeface="Andalus" pitchFamily="18" charset="-78"/>
              </a:rPr>
              <a:t>Geminal:</a:t>
            </a:r>
          </a:p>
          <a:p>
            <a:pPr>
              <a:buNone/>
            </a:pPr>
            <a:r>
              <a:rPr lang="en-US" sz="2400" dirty="0">
                <a:latin typeface="Andalus" pitchFamily="18" charset="-78"/>
                <a:cs typeface="Andalus" pitchFamily="18" charset="-78"/>
              </a:rPr>
              <a:t>                  protons attached to same carbon and depends on bond angle and over all structure.</a:t>
            </a:r>
          </a:p>
          <a:p>
            <a:pPr>
              <a:buNone/>
            </a:pPr>
            <a:r>
              <a:rPr lang="en-US" sz="2400" dirty="0">
                <a:latin typeface="Andalus" pitchFamily="18" charset="-78"/>
                <a:cs typeface="Andalus" pitchFamily="18" charset="-78"/>
              </a:rPr>
              <a:t>                J- 2 – 20Hz.</a:t>
            </a:r>
          </a:p>
          <a:p>
            <a:pPr>
              <a:buNone/>
            </a:pPr>
            <a:r>
              <a:rPr lang="en-US" sz="2400" dirty="0">
                <a:latin typeface="Andalus" pitchFamily="18" charset="-78"/>
                <a:cs typeface="Andalus" pitchFamily="18" charset="-78"/>
              </a:rPr>
              <a:t> Geminal coupling does not occur when the two hydrogens are equivalent due to rotations around the other two bonds.</a:t>
            </a:r>
            <a:endParaRPr lang="en-IN" sz="2400" dirty="0">
              <a:latin typeface="Andalus" pitchFamily="18" charset="-78"/>
              <a:cs typeface="Andalus" pitchFamily="18" charset="-78"/>
            </a:endParaRPr>
          </a:p>
          <a:p>
            <a:r>
              <a:rPr lang="en-US" sz="2400" u="sng" dirty="0">
                <a:latin typeface="Andalus" pitchFamily="18" charset="-78"/>
                <a:cs typeface="Andalus" pitchFamily="18" charset="-78"/>
              </a:rPr>
              <a:t>Vicinal:</a:t>
            </a:r>
          </a:p>
          <a:p>
            <a:pPr>
              <a:buNone/>
            </a:pPr>
            <a:r>
              <a:rPr lang="en-US" sz="2400" dirty="0">
                <a:latin typeface="Andalus" pitchFamily="18" charset="-78"/>
                <a:cs typeface="Andalus" pitchFamily="18" charset="-78"/>
              </a:rPr>
              <a:t>               protons attached to adjacent carbon atoms.  J – 2 – 18Hz depending on spatial positions. </a:t>
            </a:r>
          </a:p>
          <a:p>
            <a:pPr>
              <a:buNone/>
            </a:pPr>
            <a:endParaRPr lang="en-US" sz="2400" dirty="0">
              <a:latin typeface="Andalus" pitchFamily="18" charset="-78"/>
              <a:cs typeface="Andalus" pitchFamily="18" charset="-78"/>
            </a:endParaRPr>
          </a:p>
          <a:p>
            <a:pPr>
              <a:buNone/>
            </a:pPr>
            <a:endParaRPr lang="en-US" sz="2400" dirty="0">
              <a:latin typeface="Andalus" pitchFamily="18" charset="-78"/>
              <a:cs typeface="Andalus" pitchFamily="18" charset="-78"/>
            </a:endParaRPr>
          </a:p>
          <a:p>
            <a:pPr>
              <a:buNone/>
            </a:pPr>
            <a:endParaRPr lang="en-US" sz="2400" dirty="0">
              <a:latin typeface="Andalus" pitchFamily="18" charset="-78"/>
              <a:cs typeface="Andalus" pitchFamily="18" charset="-78"/>
            </a:endParaRPr>
          </a:p>
        </p:txBody>
      </p:sp>
      <p:graphicFrame>
        <p:nvGraphicFramePr>
          <p:cNvPr id="4" name="Object 8"/>
          <p:cNvGraphicFramePr>
            <a:graphicFrameLocks/>
          </p:cNvGraphicFramePr>
          <p:nvPr/>
        </p:nvGraphicFramePr>
        <p:xfrm>
          <a:off x="8882083" y="4643446"/>
          <a:ext cx="835025" cy="914400"/>
        </p:xfrm>
        <a:graphic>
          <a:graphicData uri="http://schemas.openxmlformats.org/presentationml/2006/ole">
            <mc:AlternateContent xmlns:mc="http://schemas.openxmlformats.org/markup-compatibility/2006">
              <mc:Choice xmlns:v="urn:schemas-microsoft-com:vml" Requires="v">
                <p:oleObj spid="_x0000_s34822" name="ISIS/Draw Sketch" r:id="rId3" imgW="409320" imgH="447480" progId="">
                  <p:embed/>
                </p:oleObj>
              </mc:Choice>
              <mc:Fallback>
                <p:oleObj name="ISIS/Draw Sketch" r:id="rId3" imgW="409320" imgH="447480" progId="">
                  <p:embed/>
                  <p:pic>
                    <p:nvPicPr>
                      <p:cNvPr id="0" name="Picture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82083" y="4643446"/>
                        <a:ext cx="835025"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Rectangle 17"/>
          <p:cNvSpPr>
            <a:spLocks noChangeArrowheads="1"/>
          </p:cNvSpPr>
          <p:nvPr/>
        </p:nvSpPr>
        <p:spPr bwMode="auto">
          <a:xfrm>
            <a:off x="8024827" y="5000637"/>
            <a:ext cx="442429" cy="462307"/>
          </a:xfrm>
          <a:prstGeom prst="rect">
            <a:avLst/>
          </a:prstGeom>
          <a:noFill/>
          <a:ln w="9525">
            <a:noFill/>
            <a:miter lim="800000"/>
            <a:headEnd/>
            <a:tailEnd/>
          </a:ln>
          <a:effectLst/>
        </p:spPr>
        <p:txBody>
          <a:bodyPr wrap="none" lIns="92075" tIns="46038" rIns="92075" bIns="46038">
            <a:spAutoFit/>
          </a:bodyPr>
          <a:lstStyle/>
          <a:p>
            <a:r>
              <a:rPr lang="en-US" sz="2800" baseline="30000" dirty="0">
                <a:solidFill>
                  <a:srgbClr val="CC0000"/>
                </a:solidFill>
              </a:rPr>
              <a:t>3</a:t>
            </a:r>
            <a:r>
              <a:rPr lang="en-US" sz="2400" dirty="0">
                <a:solidFill>
                  <a:srgbClr val="CC0000"/>
                </a:solidFill>
              </a:rPr>
              <a:t>J</a:t>
            </a:r>
          </a:p>
        </p:txBody>
      </p:sp>
      <p:graphicFrame>
        <p:nvGraphicFramePr>
          <p:cNvPr id="6" name="Object 11"/>
          <p:cNvGraphicFramePr>
            <a:graphicFrameLocks/>
          </p:cNvGraphicFramePr>
          <p:nvPr/>
        </p:nvGraphicFramePr>
        <p:xfrm>
          <a:off x="7453322" y="2143117"/>
          <a:ext cx="819150" cy="898525"/>
        </p:xfrm>
        <a:graphic>
          <a:graphicData uri="http://schemas.openxmlformats.org/presentationml/2006/ole">
            <mc:AlternateContent xmlns:mc="http://schemas.openxmlformats.org/markup-compatibility/2006">
              <mc:Choice xmlns:v="urn:schemas-microsoft-com:vml" Requires="v">
                <p:oleObj spid="_x0000_s34823" name="ISIS/Draw Sketch" r:id="rId5" imgW="409320" imgH="447480" progId="">
                  <p:embed/>
                </p:oleObj>
              </mc:Choice>
              <mc:Fallback>
                <p:oleObj name="ISIS/Draw Sketch" r:id="rId5" imgW="409320" imgH="447480" progId="">
                  <p:embed/>
                  <p:pic>
                    <p:nvPicPr>
                      <p:cNvPr id="0" name="Picture 3"/>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53322" y="2143117"/>
                        <a:ext cx="819150" cy="898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Rectangle 18"/>
          <p:cNvSpPr>
            <a:spLocks noChangeArrowheads="1"/>
          </p:cNvSpPr>
          <p:nvPr/>
        </p:nvSpPr>
        <p:spPr bwMode="auto">
          <a:xfrm>
            <a:off x="6667505" y="2428869"/>
            <a:ext cx="442429" cy="462307"/>
          </a:xfrm>
          <a:prstGeom prst="rect">
            <a:avLst/>
          </a:prstGeom>
          <a:noFill/>
          <a:ln w="9525">
            <a:noFill/>
            <a:miter lim="800000"/>
            <a:headEnd/>
            <a:tailEnd/>
          </a:ln>
          <a:effectLst/>
        </p:spPr>
        <p:txBody>
          <a:bodyPr wrap="none" lIns="92075" tIns="46038" rIns="92075" bIns="46038">
            <a:spAutoFit/>
          </a:bodyPr>
          <a:lstStyle/>
          <a:p>
            <a:r>
              <a:rPr lang="en-US" sz="2800" baseline="30000" dirty="0">
                <a:solidFill>
                  <a:srgbClr val="CC0000"/>
                </a:solidFill>
              </a:rPr>
              <a:t>2</a:t>
            </a:r>
            <a:r>
              <a:rPr lang="en-US" sz="2400" dirty="0">
                <a:solidFill>
                  <a:srgbClr val="CC0000"/>
                </a:solidFill>
              </a:rPr>
              <a:t>J</a:t>
            </a:r>
          </a:p>
        </p:txBody>
      </p:sp>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4E8AA39F-A5DF-4C0E-9768-C821FDBB57A2}" type="slidenum">
              <a:rPr lang="en-IN" smtClean="0"/>
              <a:pPr/>
              <a:t>6</a:t>
            </a:fld>
            <a:endParaRPr lang="en-IN"/>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2209800" y="76200"/>
            <a:ext cx="7772400" cy="914400"/>
          </a:xfrm>
        </p:spPr>
        <p:txBody>
          <a:bodyPr/>
          <a:lstStyle/>
          <a:p>
            <a:r>
              <a:rPr lang="en-US" sz="4000"/>
              <a:t>Interpreting NMR Spectra</a:t>
            </a:r>
            <a:endParaRPr lang="en-US"/>
          </a:p>
        </p:txBody>
      </p:sp>
      <p:sp>
        <p:nvSpPr>
          <p:cNvPr id="79875" name="Rectangle 3"/>
          <p:cNvSpPr>
            <a:spLocks noGrp="1" noChangeArrowheads="1"/>
          </p:cNvSpPr>
          <p:nvPr>
            <p:ph idx="1"/>
          </p:nvPr>
        </p:nvSpPr>
        <p:spPr>
          <a:xfrm>
            <a:off x="1676400" y="1066800"/>
            <a:ext cx="9296400" cy="4114800"/>
          </a:xfrm>
        </p:spPr>
        <p:txBody>
          <a:bodyPr/>
          <a:lstStyle/>
          <a:p>
            <a:r>
              <a:rPr lang="en-US" sz="2800" dirty="0">
                <a:solidFill>
                  <a:srgbClr val="1184AD"/>
                </a:solidFill>
                <a:effectLst>
                  <a:outerShdw blurRad="38100" dist="38100" dir="2700000" algn="tl">
                    <a:srgbClr val="C0C0C0"/>
                  </a:outerShdw>
                </a:effectLst>
              </a:rPr>
              <a:t>Carboxylic acids</a:t>
            </a:r>
            <a:endParaRPr lang="en-US" sz="2800" dirty="0"/>
          </a:p>
          <a:p>
            <a:pPr lvl="1"/>
            <a:r>
              <a:rPr lang="en-US" baseline="30000" dirty="0"/>
              <a:t>1</a:t>
            </a:r>
            <a:r>
              <a:rPr lang="en-US" dirty="0"/>
              <a:t>H-NMR: carboxyl hydrogens appear at </a:t>
            </a:r>
            <a:r>
              <a:rPr lang="en-US" dirty="0">
                <a:latin typeface="Symbol" pitchFamily="18" charset="2"/>
              </a:rPr>
              <a:t></a:t>
            </a:r>
            <a:r>
              <a:rPr lang="en-US" dirty="0"/>
              <a:t> 10-13, higher than most other types of hydrogens.</a:t>
            </a:r>
          </a:p>
          <a:p>
            <a:pPr lvl="1"/>
            <a:r>
              <a:rPr lang="en-US" baseline="30000" dirty="0"/>
              <a:t>13</a:t>
            </a:r>
            <a:r>
              <a:rPr lang="en-US" dirty="0"/>
              <a:t>C-NMR: carboxyl carbons in acids and esters appear at </a:t>
            </a:r>
            <a:r>
              <a:rPr lang="en-US" dirty="0">
                <a:latin typeface="Symbol" pitchFamily="18" charset="2"/>
              </a:rPr>
              <a:t></a:t>
            </a:r>
            <a:r>
              <a:rPr lang="en-US" dirty="0"/>
              <a:t> 160-180.</a:t>
            </a:r>
          </a:p>
        </p:txBody>
      </p:sp>
      <p:pic>
        <p:nvPicPr>
          <p:cNvPr id="79876" name="Picture 4" descr="13_F33"/>
          <p:cNvPicPr>
            <a:picLocks noChangeAspect="1" noChangeArrowheads="1"/>
          </p:cNvPicPr>
          <p:nvPr/>
        </p:nvPicPr>
        <p:blipFill>
          <a:blip r:embed="rId2"/>
          <a:srcRect/>
          <a:stretch>
            <a:fillRect/>
          </a:stretch>
        </p:blipFill>
        <p:spPr bwMode="auto">
          <a:xfrm>
            <a:off x="1612900" y="3509964"/>
            <a:ext cx="8966200" cy="3271837"/>
          </a:xfrm>
          <a:prstGeom prst="rect">
            <a:avLst/>
          </a:prstGeom>
          <a:noFill/>
        </p:spPr>
      </p:pic>
      <p:sp>
        <p:nvSpPr>
          <p:cNvPr id="2" name="Footer Placeholder 1"/>
          <p:cNvSpPr>
            <a:spLocks noGrp="1"/>
          </p:cNvSpPr>
          <p:nvPr>
            <p:ph type="ftr" sz="quarter" idx="11"/>
          </p:nvPr>
        </p:nvSpPr>
        <p:spPr/>
        <p:txBody>
          <a:bodyPr/>
          <a:lstStyle/>
          <a:p>
            <a:r>
              <a:rPr lang="en-IN" smtClean="0"/>
              <a:t>RDP</a:t>
            </a:r>
            <a:endParaRPr lang="en-IN"/>
          </a:p>
        </p:txBody>
      </p:sp>
      <p:sp>
        <p:nvSpPr>
          <p:cNvPr id="3" name="Slide Number Placeholder 2"/>
          <p:cNvSpPr>
            <a:spLocks noGrp="1"/>
          </p:cNvSpPr>
          <p:nvPr>
            <p:ph type="sldNum" sz="quarter" idx="12"/>
          </p:nvPr>
        </p:nvSpPr>
        <p:spPr/>
        <p:txBody>
          <a:bodyPr/>
          <a:lstStyle/>
          <a:p>
            <a:fld id="{4E8AA39F-A5DF-4C0E-9768-C821FDBB57A2}" type="slidenum">
              <a:rPr lang="en-IN" smtClean="0"/>
              <a:pPr/>
              <a:t>60</a:t>
            </a:fld>
            <a:endParaRPr lang="en-IN"/>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2209800" y="152400"/>
            <a:ext cx="7772400" cy="1143000"/>
          </a:xfrm>
        </p:spPr>
        <p:txBody>
          <a:bodyPr/>
          <a:lstStyle/>
          <a:p>
            <a:r>
              <a:rPr lang="en-US" sz="4000"/>
              <a:t>Interpreting NMR Spectra</a:t>
            </a:r>
            <a:endParaRPr lang="en-US"/>
          </a:p>
        </p:txBody>
      </p:sp>
      <p:sp>
        <p:nvSpPr>
          <p:cNvPr id="80899" name="Rectangle 3"/>
          <p:cNvSpPr>
            <a:spLocks noGrp="1" noChangeArrowheads="1"/>
          </p:cNvSpPr>
          <p:nvPr>
            <p:ph idx="1"/>
          </p:nvPr>
        </p:nvSpPr>
        <p:spPr/>
        <p:txBody>
          <a:bodyPr/>
          <a:lstStyle/>
          <a:p>
            <a:r>
              <a:rPr lang="en-US"/>
              <a:t>Spectral Problem 1; molecular formula C</a:t>
            </a:r>
            <a:r>
              <a:rPr lang="en-US" baseline="-25000"/>
              <a:t>5</a:t>
            </a:r>
            <a:r>
              <a:rPr lang="en-US"/>
              <a:t>H</a:t>
            </a:r>
            <a:r>
              <a:rPr lang="en-US" baseline="-25000"/>
              <a:t>10</a:t>
            </a:r>
            <a:r>
              <a:rPr lang="en-US"/>
              <a:t>O.</a:t>
            </a:r>
          </a:p>
        </p:txBody>
      </p:sp>
      <p:pic>
        <p:nvPicPr>
          <p:cNvPr id="80900" name="Picture 4" descr="13_UNF028"/>
          <p:cNvPicPr>
            <a:picLocks noChangeAspect="1" noChangeArrowheads="1"/>
          </p:cNvPicPr>
          <p:nvPr/>
        </p:nvPicPr>
        <p:blipFill>
          <a:blip r:embed="rId2"/>
          <a:srcRect/>
          <a:stretch>
            <a:fillRect/>
          </a:stretch>
        </p:blipFill>
        <p:spPr bwMode="auto">
          <a:xfrm>
            <a:off x="1730466" y="2741114"/>
            <a:ext cx="8966200" cy="3281363"/>
          </a:xfrm>
          <a:prstGeom prst="rect">
            <a:avLst/>
          </a:prstGeom>
          <a:noFill/>
        </p:spPr>
      </p:pic>
      <p:sp>
        <p:nvSpPr>
          <p:cNvPr id="2" name="Footer Placeholder 1"/>
          <p:cNvSpPr>
            <a:spLocks noGrp="1"/>
          </p:cNvSpPr>
          <p:nvPr>
            <p:ph type="ftr" sz="quarter" idx="11"/>
          </p:nvPr>
        </p:nvSpPr>
        <p:spPr/>
        <p:txBody>
          <a:bodyPr/>
          <a:lstStyle/>
          <a:p>
            <a:r>
              <a:rPr lang="en-IN" smtClean="0"/>
              <a:t>RDP</a:t>
            </a:r>
            <a:endParaRPr lang="en-IN"/>
          </a:p>
        </p:txBody>
      </p:sp>
      <p:sp>
        <p:nvSpPr>
          <p:cNvPr id="3" name="Slide Number Placeholder 2"/>
          <p:cNvSpPr>
            <a:spLocks noGrp="1"/>
          </p:cNvSpPr>
          <p:nvPr>
            <p:ph type="sldNum" sz="quarter" idx="12"/>
          </p:nvPr>
        </p:nvSpPr>
        <p:spPr/>
        <p:txBody>
          <a:bodyPr/>
          <a:lstStyle/>
          <a:p>
            <a:fld id="{4E8AA39F-A5DF-4C0E-9768-C821FDBB57A2}" type="slidenum">
              <a:rPr lang="en-IN" smtClean="0"/>
              <a:pPr/>
              <a:t>61</a:t>
            </a:fld>
            <a:endParaRPr lang="en-IN"/>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1909794" y="457200"/>
            <a:ext cx="8686800" cy="838200"/>
          </a:xfrm>
        </p:spPr>
        <p:txBody>
          <a:bodyPr>
            <a:normAutofit fontScale="90000"/>
          </a:bodyPr>
          <a:lstStyle/>
          <a:p>
            <a:r>
              <a:rPr lang="en-US" dirty="0" smtClean="0"/>
              <a:t>MRI – magnetic resonance </a:t>
            </a:r>
            <a:br>
              <a:rPr lang="en-US" dirty="0" smtClean="0"/>
            </a:br>
            <a:r>
              <a:rPr lang="en-US" dirty="0" smtClean="0"/>
              <a:t>imaging</a:t>
            </a:r>
            <a:endParaRPr lang="en-US" dirty="0"/>
          </a:p>
        </p:txBody>
      </p:sp>
      <p:sp>
        <p:nvSpPr>
          <p:cNvPr id="63491" name="Rectangle 3"/>
          <p:cNvSpPr>
            <a:spLocks noGrp="1" noChangeArrowheads="1"/>
          </p:cNvSpPr>
          <p:nvPr>
            <p:ph idx="1"/>
          </p:nvPr>
        </p:nvSpPr>
        <p:spPr>
          <a:xfrm>
            <a:off x="1905000" y="1357298"/>
            <a:ext cx="6619892" cy="4738702"/>
          </a:xfrm>
        </p:spPr>
        <p:txBody>
          <a:bodyPr>
            <a:noAutofit/>
          </a:bodyPr>
          <a:lstStyle/>
          <a:p>
            <a:r>
              <a:rPr lang="en-US" sz="2400" dirty="0"/>
              <a:t>Magnetic resonance imaging, </a:t>
            </a:r>
            <a:r>
              <a:rPr lang="en-US" sz="2400" dirty="0"/>
              <a:t>noninvasive</a:t>
            </a:r>
            <a:endParaRPr lang="en-US" sz="2400" dirty="0"/>
          </a:p>
          <a:p>
            <a:r>
              <a:rPr lang="en-US" sz="2400" dirty="0"/>
              <a:t>Only protons in one plane can be in resonance at one time.</a:t>
            </a:r>
          </a:p>
          <a:p>
            <a:r>
              <a:rPr lang="en-US" sz="2400" dirty="0"/>
              <a:t>Computer puts together “slices” to get 3D.</a:t>
            </a:r>
          </a:p>
          <a:p>
            <a:r>
              <a:rPr lang="en-US" sz="2400" dirty="0"/>
              <a:t>Tumors readily detected. </a:t>
            </a:r>
            <a:r>
              <a:rPr lang="en-US" sz="2400" dirty="0"/>
              <a:t>MRIs are administered to patients suffering from the following:</a:t>
            </a:r>
          </a:p>
          <a:p>
            <a:pPr lvl="0"/>
            <a:r>
              <a:rPr lang="en-US" sz="2400" dirty="0"/>
              <a:t>inflammation or infection in an organ </a:t>
            </a:r>
          </a:p>
          <a:p>
            <a:pPr lvl="0"/>
            <a:r>
              <a:rPr lang="en-US" sz="2400" dirty="0"/>
              <a:t>degenerative diseases </a:t>
            </a:r>
          </a:p>
          <a:p>
            <a:pPr lvl="0"/>
            <a:r>
              <a:rPr lang="en-US" sz="2400" dirty="0"/>
              <a:t>strokes , musculoskeletal disorders ,tumors </a:t>
            </a:r>
          </a:p>
          <a:p>
            <a:pPr lvl="0"/>
            <a:r>
              <a:rPr lang="en-US" sz="2400" dirty="0"/>
              <a:t>other irregularities that exist in tissue or organs in their body </a:t>
            </a:r>
          </a:p>
          <a:p>
            <a:r>
              <a:rPr lang="en-US" sz="2400" dirty="0"/>
              <a:t>   </a:t>
            </a:r>
            <a:r>
              <a:rPr lang="en-US" sz="2400" dirty="0"/>
              <a:t/>
            </a:r>
            <a:br>
              <a:rPr lang="en-US" sz="2400" dirty="0"/>
            </a:br>
            <a:endParaRPr lang="en-US" sz="2400" dirty="0"/>
          </a:p>
        </p:txBody>
      </p:sp>
      <p:pic>
        <p:nvPicPr>
          <p:cNvPr id="65538" name="Picture 2" descr="220px-MRI-Philips">
            <a:hlinkClick r:id="rId2"/>
          </p:cNvPr>
          <p:cNvPicPr>
            <a:picLocks noChangeAspect="1" noChangeArrowheads="1"/>
          </p:cNvPicPr>
          <p:nvPr/>
        </p:nvPicPr>
        <p:blipFill>
          <a:blip r:embed="rId3"/>
          <a:srcRect/>
          <a:stretch>
            <a:fillRect/>
          </a:stretch>
        </p:blipFill>
        <p:spPr bwMode="auto">
          <a:xfrm>
            <a:off x="8167702" y="357166"/>
            <a:ext cx="2089150" cy="191135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en-IN" smtClean="0"/>
              <a:t>RDP</a:t>
            </a:r>
            <a:endParaRPr lang="en-IN"/>
          </a:p>
        </p:txBody>
      </p:sp>
      <p:sp>
        <p:nvSpPr>
          <p:cNvPr id="3" name="Slide Number Placeholder 2"/>
          <p:cNvSpPr>
            <a:spLocks noGrp="1"/>
          </p:cNvSpPr>
          <p:nvPr>
            <p:ph type="sldNum" sz="quarter" idx="12"/>
          </p:nvPr>
        </p:nvSpPr>
        <p:spPr/>
        <p:txBody>
          <a:bodyPr/>
          <a:lstStyle/>
          <a:p>
            <a:fld id="{4E8AA39F-A5DF-4C0E-9768-C821FDBB57A2}" type="slidenum">
              <a:rPr lang="en-IN" smtClean="0"/>
              <a:pPr/>
              <a:t>62</a:t>
            </a:fld>
            <a:endParaRPr lang="en-IN"/>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8800" y="857232"/>
            <a:ext cx="8686800" cy="5786478"/>
          </a:xfrm>
        </p:spPr>
        <p:txBody>
          <a:bodyPr>
            <a:normAutofit fontScale="92500" lnSpcReduction="20000"/>
          </a:bodyPr>
          <a:lstStyle/>
          <a:p>
            <a:pPr>
              <a:buNone/>
            </a:pPr>
            <a:endParaRPr lang="en-US" dirty="0" smtClean="0">
              <a:latin typeface="Andalus" pitchFamily="18" charset="-78"/>
              <a:cs typeface="Andalus" pitchFamily="18" charset="-78"/>
            </a:endParaRPr>
          </a:p>
          <a:p>
            <a:r>
              <a:rPr lang="en-US" dirty="0" smtClean="0">
                <a:latin typeface="Andalus" pitchFamily="18" charset="-78"/>
                <a:cs typeface="Andalus" pitchFamily="18" charset="-78"/>
              </a:rPr>
              <a:t>In magnetic resonance, free induction decay (or FID) is the temporal profile of induction of sample placed in the magnetic field in the absence of external radio-frequency (in NMR or microwave frequency in EPR) irradiation after some irradiation has been applied and then interrupted.</a:t>
            </a:r>
          </a:p>
          <a:p>
            <a:pPr>
              <a:buNone/>
            </a:pPr>
            <a:r>
              <a:rPr lang="en-US" dirty="0" smtClean="0">
                <a:latin typeface="Andalus" pitchFamily="18" charset="-78"/>
                <a:cs typeface="Andalus" pitchFamily="18" charset="-78"/>
              </a:rPr>
              <a:t> </a:t>
            </a:r>
          </a:p>
          <a:p>
            <a:r>
              <a:rPr lang="en-US" dirty="0" smtClean="0">
                <a:latin typeface="Andalus" pitchFamily="18" charset="-78"/>
                <a:cs typeface="Andalus" pitchFamily="18" charset="-78"/>
              </a:rPr>
              <a:t>Also, </a:t>
            </a:r>
            <a:r>
              <a:rPr lang="en-US" dirty="0" err="1" smtClean="0">
                <a:latin typeface="Andalus" pitchFamily="18" charset="-78"/>
                <a:cs typeface="Andalus" pitchFamily="18" charset="-78"/>
              </a:rPr>
              <a:t>spectrocopists</a:t>
            </a:r>
            <a:r>
              <a:rPr lang="en-US" dirty="0" smtClean="0">
                <a:latin typeface="Andalus" pitchFamily="18" charset="-78"/>
                <a:cs typeface="Andalus" pitchFamily="18" charset="-78"/>
              </a:rPr>
              <a:t> often refer to FID as a recording of the actual FID signal sampled in time. FID is almost never sampled directly as </a:t>
            </a:r>
            <a:r>
              <a:rPr lang="en-US" dirty="0" err="1" smtClean="0">
                <a:latin typeface="Andalus" pitchFamily="18" charset="-78"/>
                <a:cs typeface="Andalus" pitchFamily="18" charset="-78"/>
              </a:rPr>
              <a:t>larmor</a:t>
            </a:r>
            <a:r>
              <a:rPr lang="en-US" dirty="0" smtClean="0">
                <a:latin typeface="Andalus" pitchFamily="18" charset="-78"/>
                <a:cs typeface="Andalus" pitchFamily="18" charset="-78"/>
              </a:rPr>
              <a:t> precession </a:t>
            </a:r>
            <a:r>
              <a:rPr lang="en-US" dirty="0" err="1" smtClean="0">
                <a:latin typeface="Andalus" pitchFamily="18" charset="-78"/>
                <a:cs typeface="Andalus" pitchFamily="18" charset="-78"/>
              </a:rPr>
              <a:t>frequecies</a:t>
            </a:r>
            <a:r>
              <a:rPr lang="en-US" dirty="0" smtClean="0">
                <a:latin typeface="Andalus" pitchFamily="18" charset="-78"/>
                <a:cs typeface="Andalus" pitchFamily="18" charset="-78"/>
              </a:rPr>
              <a:t> of nuclear and electron are too high to be sampled that way.</a:t>
            </a:r>
          </a:p>
          <a:p>
            <a:pPr>
              <a:buNone/>
            </a:pPr>
            <a:r>
              <a:rPr lang="en-US" dirty="0" smtClean="0">
                <a:latin typeface="Andalus" pitchFamily="18" charset="-78"/>
                <a:cs typeface="Andalus" pitchFamily="18" charset="-78"/>
              </a:rPr>
              <a:t> </a:t>
            </a:r>
          </a:p>
          <a:p>
            <a:r>
              <a:rPr lang="en-US" dirty="0" smtClean="0">
                <a:latin typeface="Andalus" pitchFamily="18" charset="-78"/>
                <a:cs typeface="Andalus" pitchFamily="18" charset="-78"/>
              </a:rPr>
              <a:t>Oscillations in the recorded FID's occur at frequencies equal the difference between the </a:t>
            </a:r>
            <a:r>
              <a:rPr lang="en-US" dirty="0" err="1" smtClean="0">
                <a:latin typeface="Andalus" pitchFamily="18" charset="-78"/>
                <a:cs typeface="Andalus" pitchFamily="18" charset="-78"/>
              </a:rPr>
              <a:t>larmor</a:t>
            </a:r>
            <a:r>
              <a:rPr lang="en-US" dirty="0" smtClean="0">
                <a:latin typeface="Andalus" pitchFamily="18" charset="-78"/>
                <a:cs typeface="Andalus" pitchFamily="18" charset="-78"/>
              </a:rPr>
              <a:t> frequency and the radio- (or microwave) frequencies of the applied pulses. </a:t>
            </a:r>
          </a:p>
          <a:p>
            <a:pPr>
              <a:buNone/>
            </a:pPr>
            <a:r>
              <a:rPr lang="en-US" dirty="0" smtClean="0">
                <a:latin typeface="Andalus" pitchFamily="18" charset="-78"/>
                <a:cs typeface="Andalus" pitchFamily="18" charset="-78"/>
              </a:rPr>
              <a:t> </a:t>
            </a:r>
          </a:p>
          <a:p>
            <a:pPr>
              <a:buClrTx/>
              <a:buFont typeface="Wingdings" pitchFamily="2" charset="2"/>
              <a:buChar char="ü"/>
            </a:pPr>
            <a:endParaRPr lang="en-US" dirty="0" smtClean="0">
              <a:latin typeface="Andalus" pitchFamily="18" charset="-78"/>
              <a:cs typeface="Andalus" pitchFamily="18" charset="-78"/>
            </a:endParaRPr>
          </a:p>
        </p:txBody>
      </p:sp>
      <p:sp>
        <p:nvSpPr>
          <p:cNvPr id="2" name="Footer Placeholder 1"/>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4E8AA39F-A5DF-4C0E-9768-C821FDBB57A2}" type="slidenum">
              <a:rPr lang="en-IN" smtClean="0"/>
              <a:pPr/>
              <a:t>63</a:t>
            </a:fld>
            <a:endParaRPr lang="en-IN"/>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686800" cy="838200"/>
          </a:xfrm>
        </p:spPr>
        <p:txBody>
          <a:bodyPr/>
          <a:lstStyle/>
          <a:p>
            <a:r>
              <a:rPr lang="en-US" dirty="0" smtClean="0"/>
              <a:t>Applications:</a:t>
            </a:r>
            <a:endParaRPr lang="en-US" dirty="0"/>
          </a:p>
        </p:txBody>
      </p:sp>
      <p:sp>
        <p:nvSpPr>
          <p:cNvPr id="3" name="Content Placeholder 2"/>
          <p:cNvSpPr>
            <a:spLocks noGrp="1"/>
          </p:cNvSpPr>
          <p:nvPr>
            <p:ph idx="1"/>
          </p:nvPr>
        </p:nvSpPr>
        <p:spPr>
          <a:xfrm>
            <a:off x="1828800" y="1357298"/>
            <a:ext cx="8686800" cy="5286412"/>
          </a:xfrm>
        </p:spPr>
        <p:txBody>
          <a:bodyPr>
            <a:normAutofit/>
          </a:bodyPr>
          <a:lstStyle/>
          <a:p>
            <a:r>
              <a:rPr lang="en-US" sz="2400" dirty="0">
                <a:latin typeface="Andalus" pitchFamily="18" charset="-78"/>
                <a:cs typeface="Andalus" pitchFamily="18" charset="-78"/>
              </a:rPr>
              <a:t>widely used in chemical studies, notably in NMR spectroscopy such as </a:t>
            </a:r>
            <a:r>
              <a:rPr lang="en-US" sz="2400" u="sng" dirty="0">
                <a:latin typeface="Andalus" pitchFamily="18" charset="-78"/>
                <a:cs typeface="Andalus" pitchFamily="18" charset="-78"/>
                <a:hlinkClick r:id="rId2" tooltip="Proton NMR"/>
              </a:rPr>
              <a:t>proton NMR</a:t>
            </a:r>
            <a:r>
              <a:rPr lang="en-US" sz="2400" dirty="0">
                <a:latin typeface="Andalus" pitchFamily="18" charset="-78"/>
                <a:cs typeface="Andalus" pitchFamily="18" charset="-78"/>
              </a:rPr>
              <a:t>, </a:t>
            </a:r>
            <a:r>
              <a:rPr lang="en-US" sz="2400" u="sng" dirty="0">
                <a:latin typeface="Andalus" pitchFamily="18" charset="-78"/>
                <a:cs typeface="Andalus" pitchFamily="18" charset="-78"/>
                <a:hlinkClick r:id="rId3" tooltip="Carbon-13 NMR"/>
              </a:rPr>
              <a:t>carbon-13 NMR</a:t>
            </a:r>
            <a:r>
              <a:rPr lang="en-US" sz="2400" dirty="0">
                <a:latin typeface="Andalus" pitchFamily="18" charset="-78"/>
                <a:cs typeface="Andalus" pitchFamily="18" charset="-78"/>
              </a:rPr>
              <a:t>, deuterium NMR and phosphorus-31 NMR.</a:t>
            </a:r>
          </a:p>
          <a:p>
            <a:r>
              <a:rPr lang="en-US" sz="2400" dirty="0">
                <a:latin typeface="Andalus" pitchFamily="18" charset="-78"/>
                <a:cs typeface="Andalus" pitchFamily="18" charset="-78"/>
              </a:rPr>
              <a:t> Biochemical information can also be obtained from living tissue (e.g. human </a:t>
            </a:r>
            <a:r>
              <a:rPr lang="en-US" sz="2400" u="sng" dirty="0">
                <a:latin typeface="Andalus" pitchFamily="18" charset="-78"/>
                <a:cs typeface="Andalus" pitchFamily="18" charset="-78"/>
                <a:hlinkClick r:id="rId4" tooltip="Brain"/>
              </a:rPr>
              <a:t>brain</a:t>
            </a:r>
            <a:r>
              <a:rPr lang="en-US" sz="2400" dirty="0">
                <a:latin typeface="Andalus" pitchFamily="18" charset="-78"/>
                <a:cs typeface="Andalus" pitchFamily="18" charset="-78"/>
              </a:rPr>
              <a:t> </a:t>
            </a:r>
            <a:r>
              <a:rPr lang="en-US" sz="2400" u="sng" dirty="0">
                <a:latin typeface="Andalus" pitchFamily="18" charset="-78"/>
                <a:cs typeface="Andalus" pitchFamily="18" charset="-78"/>
                <a:hlinkClick r:id="rId5" tooltip="Tumor"/>
              </a:rPr>
              <a:t>tumors</a:t>
            </a:r>
            <a:r>
              <a:rPr lang="en-US" sz="2400" dirty="0">
                <a:latin typeface="Andalus" pitchFamily="18" charset="-78"/>
                <a:cs typeface="Andalus" pitchFamily="18" charset="-78"/>
              </a:rPr>
              <a:t>) with the technique known as </a:t>
            </a:r>
            <a:r>
              <a:rPr lang="en-US" sz="2400" u="sng" dirty="0">
                <a:latin typeface="Andalus" pitchFamily="18" charset="-78"/>
                <a:cs typeface="Andalus" pitchFamily="18" charset="-78"/>
                <a:hlinkClick r:id="rId6" tooltip="In vivo magnetic resonance spectroscopy"/>
              </a:rPr>
              <a:t>in vivo magnetic resonance spectroscopy</a:t>
            </a:r>
            <a:r>
              <a:rPr lang="en-US" sz="2400" dirty="0">
                <a:latin typeface="Andalus" pitchFamily="18" charset="-78"/>
                <a:cs typeface="Andalus" pitchFamily="18" charset="-78"/>
              </a:rPr>
              <a:t> </a:t>
            </a:r>
            <a:endParaRPr lang="en-US" sz="2400" dirty="0">
              <a:latin typeface="Andalus" pitchFamily="18" charset="-78"/>
              <a:cs typeface="Andalus" pitchFamily="18" charset="-78"/>
            </a:endParaRPr>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4E8AA39F-A5DF-4C0E-9768-C821FDBB57A2}" type="slidenum">
              <a:rPr lang="en-IN" smtClean="0"/>
              <a:pPr/>
              <a:t>64</a:t>
            </a:fld>
            <a:endParaRPr lang="en-IN"/>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9720" y="214290"/>
            <a:ext cx="8686800" cy="838200"/>
          </a:xfrm>
        </p:spPr>
        <p:txBody>
          <a:bodyPr/>
          <a:lstStyle/>
          <a:p>
            <a:r>
              <a:rPr lang="en-US" dirty="0" smtClean="0"/>
              <a:t>2D - NMR</a:t>
            </a:r>
            <a:endParaRPr lang="en-US" dirty="0"/>
          </a:p>
        </p:txBody>
      </p:sp>
      <p:sp>
        <p:nvSpPr>
          <p:cNvPr id="3" name="Content Placeholder 2"/>
          <p:cNvSpPr>
            <a:spLocks noGrp="1"/>
          </p:cNvSpPr>
          <p:nvPr>
            <p:ph idx="1"/>
          </p:nvPr>
        </p:nvSpPr>
        <p:spPr>
          <a:xfrm>
            <a:off x="1828800" y="3214687"/>
            <a:ext cx="8686800" cy="2865439"/>
          </a:xfrm>
        </p:spPr>
        <p:txBody>
          <a:bodyPr>
            <a:normAutofit/>
          </a:bodyPr>
          <a:lstStyle/>
          <a:p>
            <a:pPr>
              <a:buClrTx/>
              <a:buFont typeface="Arial" pitchFamily="34" charset="0"/>
              <a:buChar char="•"/>
            </a:pPr>
            <a:r>
              <a:rPr lang="en-US" sz="2400" dirty="0">
                <a:latin typeface="Andalus" pitchFamily="18" charset="-78"/>
                <a:cs typeface="Andalus" pitchFamily="18" charset="-78"/>
              </a:rPr>
              <a:t>In normal NMR spectrum has an amplitude plotted against just one frequency </a:t>
            </a:r>
            <a:r>
              <a:rPr lang="en-US" sz="2400" dirty="0" err="1">
                <a:latin typeface="Andalus" pitchFamily="18" charset="-78"/>
                <a:cs typeface="Andalus" pitchFamily="18" charset="-78"/>
              </a:rPr>
              <a:t>ppm</a:t>
            </a:r>
            <a:r>
              <a:rPr lang="en-US" sz="2400" dirty="0">
                <a:latin typeface="Andalus" pitchFamily="18" charset="-78"/>
                <a:cs typeface="Andalus" pitchFamily="18" charset="-78"/>
              </a:rPr>
              <a:t> scale.</a:t>
            </a:r>
          </a:p>
          <a:p>
            <a:pPr>
              <a:buClrTx/>
              <a:buFont typeface="Arial" pitchFamily="34" charset="0"/>
              <a:buChar char="•"/>
            </a:pPr>
            <a:r>
              <a:rPr lang="en-US" sz="2400" dirty="0">
                <a:latin typeface="Andalus" pitchFamily="18" charset="-78"/>
                <a:cs typeface="Andalus" pitchFamily="18" charset="-78"/>
              </a:rPr>
              <a:t> But in 2D NMR amplitude is plotted against two frequency dimensions </a:t>
            </a:r>
            <a:r>
              <a:rPr lang="en-US" sz="2400" dirty="0" err="1">
                <a:latin typeface="Andalus" pitchFamily="18" charset="-78"/>
                <a:cs typeface="Andalus" pitchFamily="18" charset="-78"/>
              </a:rPr>
              <a:t>ppm</a:t>
            </a:r>
            <a:r>
              <a:rPr lang="en-US" sz="2400" dirty="0">
                <a:latin typeface="Andalus" pitchFamily="18" charset="-78"/>
                <a:cs typeface="Andalus" pitchFamily="18" charset="-78"/>
              </a:rPr>
              <a:t> scale i.e., as counter plot.</a:t>
            </a:r>
          </a:p>
          <a:p>
            <a:pPr>
              <a:buClrTx/>
              <a:buFont typeface="Arial" pitchFamily="34" charset="0"/>
              <a:buChar char="•"/>
            </a:pPr>
            <a:r>
              <a:rPr lang="en-US" sz="2400" dirty="0">
                <a:latin typeface="Andalus" pitchFamily="18" charset="-78"/>
                <a:cs typeface="Andalus" pitchFamily="18" charset="-78"/>
              </a:rPr>
              <a:t>2D NMR shows relation between peaks in an NMR spectrum.</a:t>
            </a:r>
          </a:p>
        </p:txBody>
      </p:sp>
      <p:pic>
        <p:nvPicPr>
          <p:cNvPr id="65538" name="il_fi" descr="2d_nmr1"/>
          <p:cNvPicPr>
            <a:picLocks noChangeAspect="1" noChangeArrowheads="1"/>
          </p:cNvPicPr>
          <p:nvPr/>
        </p:nvPicPr>
        <p:blipFill>
          <a:blip r:embed="rId2"/>
          <a:srcRect/>
          <a:stretch>
            <a:fillRect/>
          </a:stretch>
        </p:blipFill>
        <p:spPr bwMode="auto">
          <a:xfrm>
            <a:off x="6881818" y="214291"/>
            <a:ext cx="3219450" cy="2867025"/>
          </a:xfrm>
          <a:prstGeom prst="rect">
            <a:avLst/>
          </a:prstGeom>
          <a:noFill/>
          <a:ln w="9525">
            <a:noFill/>
            <a:miter lim="800000"/>
            <a:headEnd/>
            <a:tailEnd/>
          </a:ln>
        </p:spPr>
      </p:pic>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4E8AA39F-A5DF-4C0E-9768-C821FDBB57A2}" type="slidenum">
              <a:rPr lang="en-IN" smtClean="0"/>
              <a:pPr/>
              <a:t>65</a:t>
            </a:fld>
            <a:endParaRPr lang="en-IN"/>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8800" y="285728"/>
            <a:ext cx="8686800" cy="6357982"/>
          </a:xfrm>
        </p:spPr>
        <p:txBody>
          <a:bodyPr>
            <a:noAutofit/>
          </a:bodyPr>
          <a:lstStyle/>
          <a:p>
            <a:r>
              <a:rPr lang="en-US" sz="2400" dirty="0"/>
              <a:t>In two-dimensional NMR the signal is recorded as a function of two time variables, </a:t>
            </a:r>
            <a:r>
              <a:rPr lang="en-US" sz="2400" i="1" dirty="0"/>
              <a:t>t1 and t2.</a:t>
            </a:r>
          </a:p>
          <a:p>
            <a:r>
              <a:rPr lang="en-US" sz="2400" dirty="0"/>
              <a:t>The resulting data Fourier transformed twice to yield a spectrum which is a function of two frequency variables</a:t>
            </a:r>
          </a:p>
          <a:p>
            <a:r>
              <a:rPr lang="en-US" sz="2400" dirty="0"/>
              <a:t>In the first period, called the preparation time, the sample is excited by one or more pulses. The resulting magnetization is allowed to evolve for the first time period, </a:t>
            </a:r>
            <a:r>
              <a:rPr lang="en-US" sz="2400" i="1" dirty="0"/>
              <a:t>t1. </a:t>
            </a:r>
          </a:p>
          <a:p>
            <a:r>
              <a:rPr lang="en-US" sz="2400" i="1" dirty="0"/>
              <a:t>Then another period follows, called the mixing time </a:t>
            </a:r>
            <a:r>
              <a:rPr lang="en-US" sz="2400" dirty="0"/>
              <a:t>which consists of a further pulse or pulses. After the mixing period the signal is recorded as a function of the second time variable, </a:t>
            </a:r>
            <a:r>
              <a:rPr lang="en-US" sz="2400" i="1" dirty="0"/>
              <a:t>t2.</a:t>
            </a:r>
          </a:p>
          <a:p>
            <a:r>
              <a:rPr lang="en-US" sz="2400" i="1" dirty="0"/>
              <a:t> This  </a:t>
            </a:r>
            <a:r>
              <a:rPr lang="en-US" sz="2400" dirty="0"/>
              <a:t>sequence of events is called a pulse sequence and the exact nature of the preparation and mixing periods determines the information found in the</a:t>
            </a:r>
          </a:p>
          <a:p>
            <a:r>
              <a:rPr lang="en-US" sz="2400" dirty="0"/>
              <a:t>spectrum.</a:t>
            </a:r>
          </a:p>
          <a:p>
            <a:r>
              <a:rPr lang="en-US" sz="2400" dirty="0"/>
              <a:t>It is important to realize that the signal is not recorded during the time </a:t>
            </a:r>
            <a:r>
              <a:rPr lang="en-US" sz="2400" i="1" dirty="0"/>
              <a:t>t1,</a:t>
            </a:r>
            <a:endParaRPr lang="en-US" sz="2400" dirty="0"/>
          </a:p>
        </p:txBody>
      </p:sp>
      <p:sp>
        <p:nvSpPr>
          <p:cNvPr id="2" name="Footer Placeholder 1"/>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4E8AA39F-A5DF-4C0E-9768-C821FDBB57A2}" type="slidenum">
              <a:rPr lang="en-IN" smtClean="0"/>
              <a:pPr/>
              <a:t>66</a:t>
            </a:fld>
            <a:endParaRPr lang="en-IN"/>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l_fi" descr="http://www.chem.unsw.edu.au/research/groups/field/images/two-D-NMR.gif"/>
          <p:cNvPicPr>
            <a:picLocks noGrp="1"/>
          </p:cNvPicPr>
          <p:nvPr>
            <p:ph idx="1"/>
          </p:nvPr>
        </p:nvPicPr>
        <p:blipFill>
          <a:blip r:embed="rId2" r:link="rId3"/>
          <a:srcRect/>
          <a:stretch>
            <a:fillRect/>
          </a:stretch>
        </p:blipFill>
        <p:spPr bwMode="auto">
          <a:xfrm>
            <a:off x="1881158" y="1428737"/>
            <a:ext cx="8572560" cy="5000659"/>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en-IN" smtClean="0"/>
              <a:t>RDP</a:t>
            </a:r>
            <a:endParaRPr lang="en-IN"/>
          </a:p>
        </p:txBody>
      </p:sp>
      <p:sp>
        <p:nvSpPr>
          <p:cNvPr id="3" name="Slide Number Placeholder 2"/>
          <p:cNvSpPr>
            <a:spLocks noGrp="1"/>
          </p:cNvSpPr>
          <p:nvPr>
            <p:ph type="sldNum" sz="quarter" idx="12"/>
          </p:nvPr>
        </p:nvSpPr>
        <p:spPr/>
        <p:txBody>
          <a:bodyPr/>
          <a:lstStyle/>
          <a:p>
            <a:fld id="{4E8AA39F-A5DF-4C0E-9768-C821FDBB57A2}" type="slidenum">
              <a:rPr lang="en-IN" smtClean="0"/>
              <a:pPr/>
              <a:t>67</a:t>
            </a:fld>
            <a:endParaRPr lang="en-IN"/>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l_fi" descr="http://www.beilstein-journals.org/bjoc/content/figures/1860-5397-7-27-1.png?scale=2.0&amp;max-width=1024&amp;background=FFFFFF"/>
          <p:cNvPicPr>
            <a:picLocks noGrp="1"/>
          </p:cNvPicPr>
          <p:nvPr>
            <p:ph idx="1"/>
          </p:nvPr>
        </p:nvPicPr>
        <p:blipFill>
          <a:blip r:embed="rId2" r:link="rId3"/>
          <a:srcRect/>
          <a:stretch>
            <a:fillRect/>
          </a:stretch>
        </p:blipFill>
        <p:spPr bwMode="auto">
          <a:xfrm>
            <a:off x="1809721" y="1214422"/>
            <a:ext cx="8643997" cy="535785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en-IN" smtClean="0"/>
              <a:t>RDP</a:t>
            </a:r>
            <a:endParaRPr lang="en-IN"/>
          </a:p>
        </p:txBody>
      </p:sp>
      <p:sp>
        <p:nvSpPr>
          <p:cNvPr id="3" name="Slide Number Placeholder 2"/>
          <p:cNvSpPr>
            <a:spLocks noGrp="1"/>
          </p:cNvSpPr>
          <p:nvPr>
            <p:ph type="sldNum" sz="quarter" idx="12"/>
          </p:nvPr>
        </p:nvSpPr>
        <p:spPr/>
        <p:txBody>
          <a:bodyPr/>
          <a:lstStyle/>
          <a:p>
            <a:fld id="{4E8AA39F-A5DF-4C0E-9768-C821FDBB57A2}" type="slidenum">
              <a:rPr lang="en-IN" smtClean="0"/>
              <a:pPr/>
              <a:t>68</a:t>
            </a:fld>
            <a:endParaRPr lang="en-IN"/>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onotype Corsiva" pitchFamily="66" charset="0"/>
              </a:rPr>
              <a:t>References:</a:t>
            </a:r>
            <a:endParaRPr lang="en-US" dirty="0">
              <a:latin typeface="Monotype Corsiva" pitchFamily="66" charset="0"/>
            </a:endParaRPr>
          </a:p>
        </p:txBody>
      </p:sp>
      <p:sp>
        <p:nvSpPr>
          <p:cNvPr id="3" name="Content Placeholder 2"/>
          <p:cNvSpPr>
            <a:spLocks noGrp="1"/>
          </p:cNvSpPr>
          <p:nvPr>
            <p:ph idx="1"/>
          </p:nvPr>
        </p:nvSpPr>
        <p:spPr/>
        <p:txBody>
          <a:bodyPr>
            <a:normAutofit/>
          </a:bodyPr>
          <a:lstStyle/>
          <a:p>
            <a:pPr>
              <a:buClrTx/>
              <a:buFont typeface="Wingdings" pitchFamily="2" charset="2"/>
              <a:buChar char="ü"/>
            </a:pPr>
            <a:r>
              <a:rPr lang="en-US" sz="3600" dirty="0">
                <a:latin typeface="Monotype Corsiva" pitchFamily="66" charset="0"/>
              </a:rPr>
              <a:t>Instrumental methods of analysis by – </a:t>
            </a:r>
            <a:r>
              <a:rPr lang="en-US" sz="3600" dirty="0" err="1">
                <a:latin typeface="Monotype Corsiva" pitchFamily="66" charset="0"/>
              </a:rPr>
              <a:t>Skoog</a:t>
            </a:r>
            <a:r>
              <a:rPr lang="en-US" sz="3600" dirty="0">
                <a:latin typeface="Monotype Corsiva" pitchFamily="66" charset="0"/>
              </a:rPr>
              <a:t> </a:t>
            </a:r>
          </a:p>
          <a:p>
            <a:pPr>
              <a:buClrTx/>
              <a:buFont typeface="Wingdings" pitchFamily="2" charset="2"/>
              <a:buChar char="ü"/>
            </a:pPr>
            <a:r>
              <a:rPr lang="en-US" sz="3600" dirty="0">
                <a:latin typeface="Monotype Corsiva" pitchFamily="66" charset="0"/>
              </a:rPr>
              <a:t>Analytical chemistry – </a:t>
            </a:r>
            <a:r>
              <a:rPr lang="en-US" sz="3600" dirty="0" err="1">
                <a:latin typeface="Monotype Corsiva" pitchFamily="66" charset="0"/>
              </a:rPr>
              <a:t>Conners</a:t>
            </a:r>
            <a:endParaRPr lang="en-US" sz="3600" dirty="0">
              <a:latin typeface="Monotype Corsiva" pitchFamily="66" charset="0"/>
            </a:endParaRPr>
          </a:p>
          <a:p>
            <a:pPr>
              <a:buClrTx/>
              <a:buFont typeface="Wingdings" pitchFamily="2" charset="2"/>
              <a:buChar char="ü"/>
            </a:pPr>
            <a:r>
              <a:rPr lang="en-US" sz="3600" dirty="0">
                <a:latin typeface="Monotype Corsiva" pitchFamily="66" charset="0"/>
              </a:rPr>
              <a:t>Organic spectroscopy – </a:t>
            </a:r>
            <a:r>
              <a:rPr lang="en-US" sz="3600" dirty="0" err="1">
                <a:latin typeface="Monotype Corsiva" pitchFamily="66" charset="0"/>
              </a:rPr>
              <a:t>Y.R.Sharma</a:t>
            </a:r>
            <a:endParaRPr lang="en-US" sz="3600" dirty="0">
              <a:latin typeface="Monotype Corsiva" pitchFamily="66" charset="0"/>
            </a:endParaRPr>
          </a:p>
          <a:p>
            <a:pPr>
              <a:buClrTx/>
              <a:buFont typeface="Wingdings" pitchFamily="2" charset="2"/>
              <a:buChar char="ü"/>
            </a:pPr>
            <a:r>
              <a:rPr lang="en-US" sz="3600" dirty="0">
                <a:latin typeface="Monotype Corsiva" pitchFamily="66" charset="0"/>
              </a:rPr>
              <a:t>T.B of analytical chemistry – Beckett &amp; </a:t>
            </a:r>
            <a:r>
              <a:rPr lang="en-US" sz="3600" dirty="0" err="1">
                <a:latin typeface="Monotype Corsiva" pitchFamily="66" charset="0"/>
              </a:rPr>
              <a:t>Stanlake</a:t>
            </a:r>
            <a:endParaRPr lang="en-US" sz="3600" dirty="0">
              <a:latin typeface="Monotype Corsiva" pitchFamily="66" charset="0"/>
            </a:endParaRPr>
          </a:p>
          <a:p>
            <a:pPr>
              <a:buClrTx/>
              <a:buFont typeface="Wingdings" pitchFamily="2" charset="2"/>
              <a:buChar char="ü"/>
            </a:pPr>
            <a:r>
              <a:rPr lang="en-US" sz="3600" dirty="0">
                <a:latin typeface="Monotype Corsiva" pitchFamily="66" charset="0"/>
              </a:rPr>
              <a:t>Internet source.</a:t>
            </a:r>
            <a:endParaRPr lang="en-US" sz="3600" dirty="0">
              <a:latin typeface="Monotype Corsiva" pitchFamily="66" charset="0"/>
            </a:endParaRPr>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4E8AA39F-A5DF-4C0E-9768-C821FDBB57A2}" type="slidenum">
              <a:rPr lang="en-IN" smtClean="0"/>
              <a:pPr/>
              <a:t>69</a:t>
            </a:fld>
            <a:endParaRPr lang="en-IN"/>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3"/>
          <p:cNvSpPr>
            <a:spLocks noGrp="1" noChangeArrowheads="1"/>
          </p:cNvSpPr>
          <p:nvPr>
            <p:ph idx="1"/>
          </p:nvPr>
        </p:nvSpPr>
        <p:spPr>
          <a:xfrm>
            <a:off x="1676400" y="1219200"/>
            <a:ext cx="8763000" cy="4114800"/>
          </a:xfrm>
        </p:spPr>
        <p:txBody>
          <a:bodyPr/>
          <a:lstStyle/>
          <a:p>
            <a:pPr lvl="1"/>
            <a:r>
              <a:rPr lang="en-US" dirty="0">
                <a:latin typeface="Andalus" pitchFamily="18" charset="-78"/>
                <a:cs typeface="Andalus" pitchFamily="18" charset="-78"/>
              </a:rPr>
              <a:t>An important factor in vicinal coupling is the angle a between the C-H sigma bonds and whether or not it is fixed.</a:t>
            </a:r>
          </a:p>
          <a:p>
            <a:pPr lvl="1"/>
            <a:r>
              <a:rPr lang="en-US" dirty="0">
                <a:latin typeface="Andalus" pitchFamily="18" charset="-78"/>
                <a:cs typeface="Andalus" pitchFamily="18" charset="-78"/>
              </a:rPr>
              <a:t>Coupling is </a:t>
            </a:r>
            <a:r>
              <a:rPr lang="en-US" dirty="0" smtClean="0">
                <a:latin typeface="Andalus" pitchFamily="18" charset="-78"/>
                <a:cs typeface="Andalus" pitchFamily="18" charset="-78"/>
              </a:rPr>
              <a:t> </a:t>
            </a:r>
            <a:r>
              <a:rPr lang="en-US" dirty="0">
                <a:latin typeface="Andalus" pitchFamily="18" charset="-78"/>
                <a:cs typeface="Andalus" pitchFamily="18" charset="-78"/>
              </a:rPr>
              <a:t>maximum </a:t>
            </a:r>
            <a:r>
              <a:rPr lang="en-US" dirty="0" smtClean="0">
                <a:latin typeface="Andalus" pitchFamily="18" charset="-78"/>
                <a:cs typeface="Andalus" pitchFamily="18" charset="-78"/>
              </a:rPr>
              <a:t>when alpha  </a:t>
            </a:r>
            <a:r>
              <a:rPr lang="en-US" dirty="0">
                <a:latin typeface="Andalus" pitchFamily="18" charset="-78"/>
                <a:cs typeface="Andalus" pitchFamily="18" charset="-78"/>
              </a:rPr>
              <a:t>is 0° and 180°; it is </a:t>
            </a:r>
            <a:r>
              <a:rPr lang="en-US" dirty="0" smtClean="0">
                <a:latin typeface="Andalus" pitchFamily="18" charset="-78"/>
                <a:cs typeface="Andalus" pitchFamily="18" charset="-78"/>
              </a:rPr>
              <a:t> </a:t>
            </a:r>
            <a:r>
              <a:rPr lang="en-US" dirty="0">
                <a:latin typeface="Andalus" pitchFamily="18" charset="-78"/>
                <a:cs typeface="Andalus" pitchFamily="18" charset="-78"/>
              </a:rPr>
              <a:t>minimum when </a:t>
            </a:r>
            <a:r>
              <a:rPr lang="en-US" dirty="0" smtClean="0">
                <a:latin typeface="Andalus" pitchFamily="18" charset="-78"/>
                <a:cs typeface="Andalus" pitchFamily="18" charset="-78"/>
              </a:rPr>
              <a:t>alpha </a:t>
            </a:r>
            <a:r>
              <a:rPr lang="en-US" dirty="0">
                <a:latin typeface="Andalus" pitchFamily="18" charset="-78"/>
                <a:cs typeface="Andalus" pitchFamily="18" charset="-78"/>
              </a:rPr>
              <a:t>is 90°.</a:t>
            </a:r>
          </a:p>
        </p:txBody>
      </p:sp>
      <p:pic>
        <p:nvPicPr>
          <p:cNvPr id="52228" name="Picture 4" descr="1342"/>
          <p:cNvPicPr>
            <a:picLocks noChangeAspect="1" noChangeArrowheads="1"/>
          </p:cNvPicPr>
          <p:nvPr/>
        </p:nvPicPr>
        <p:blipFill>
          <a:blip r:embed="rId2"/>
          <a:srcRect/>
          <a:stretch>
            <a:fillRect/>
          </a:stretch>
        </p:blipFill>
        <p:spPr bwMode="auto">
          <a:xfrm>
            <a:off x="4768851" y="3852864"/>
            <a:ext cx="2651125" cy="2852737"/>
          </a:xfrm>
          <a:prstGeom prst="rect">
            <a:avLst/>
          </a:prstGeom>
          <a:noFill/>
        </p:spPr>
      </p:pic>
      <p:sp>
        <p:nvSpPr>
          <p:cNvPr id="2" name="Footer Placeholder 1"/>
          <p:cNvSpPr>
            <a:spLocks noGrp="1"/>
          </p:cNvSpPr>
          <p:nvPr>
            <p:ph type="ftr" sz="quarter" idx="11"/>
          </p:nvPr>
        </p:nvSpPr>
        <p:spPr/>
        <p:txBody>
          <a:bodyPr/>
          <a:lstStyle/>
          <a:p>
            <a:r>
              <a:rPr lang="en-IN" smtClean="0"/>
              <a:t>RDP</a:t>
            </a:r>
            <a:endParaRPr lang="en-IN"/>
          </a:p>
        </p:txBody>
      </p:sp>
      <p:sp>
        <p:nvSpPr>
          <p:cNvPr id="3" name="Slide Number Placeholder 2"/>
          <p:cNvSpPr>
            <a:spLocks noGrp="1"/>
          </p:cNvSpPr>
          <p:nvPr>
            <p:ph type="sldNum" sz="quarter" idx="12"/>
          </p:nvPr>
        </p:nvSpPr>
        <p:spPr/>
        <p:txBody>
          <a:bodyPr/>
          <a:lstStyle/>
          <a:p>
            <a:fld id="{4E8AA39F-A5DF-4C0E-9768-C821FDBB57A2}" type="slidenum">
              <a:rPr lang="en-IN" smtClean="0"/>
              <a:pPr/>
              <a:t>7</a:t>
            </a:fld>
            <a:endParaRPr lang="en-IN"/>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a:xfrm>
            <a:off x="2024034" y="214290"/>
            <a:ext cx="8229600" cy="685800"/>
          </a:xfrm>
        </p:spPr>
        <p:txBody>
          <a:bodyPr>
            <a:normAutofit/>
          </a:bodyPr>
          <a:lstStyle/>
          <a:p>
            <a:r>
              <a:rPr lang="en-US" sz="2800" b="1" dirty="0">
                <a:latin typeface="Comic Sans MS" pitchFamily="48" charset="0"/>
              </a:rPr>
              <a:t>Spin-Spin Splitting in </a:t>
            </a:r>
            <a:r>
              <a:rPr lang="en-US" sz="2800" b="1" baseline="30000" dirty="0">
                <a:latin typeface="Comic Sans MS" pitchFamily="48" charset="0"/>
              </a:rPr>
              <a:t>1</a:t>
            </a:r>
            <a:r>
              <a:rPr lang="en-US" sz="2800" b="1" dirty="0">
                <a:latin typeface="Comic Sans MS" pitchFamily="48" charset="0"/>
              </a:rPr>
              <a:t>H NMR Spectra</a:t>
            </a:r>
            <a:endParaRPr lang="en-US" sz="4000" dirty="0"/>
          </a:p>
        </p:txBody>
      </p:sp>
      <p:sp>
        <p:nvSpPr>
          <p:cNvPr id="147459" name="Rectangle 3"/>
          <p:cNvSpPr>
            <a:spLocks noGrp="1" noChangeArrowheads="1"/>
          </p:cNvSpPr>
          <p:nvPr>
            <p:ph idx="1"/>
          </p:nvPr>
        </p:nvSpPr>
        <p:spPr>
          <a:xfrm>
            <a:off x="1676400" y="1500174"/>
            <a:ext cx="8839200" cy="4929222"/>
          </a:xfrm>
        </p:spPr>
        <p:txBody>
          <a:bodyPr>
            <a:normAutofit/>
          </a:bodyPr>
          <a:lstStyle/>
          <a:p>
            <a:pPr marL="285750" indent="-285750"/>
            <a:r>
              <a:rPr lang="en-US" sz="2400" dirty="0">
                <a:latin typeface="Andalus" pitchFamily="18" charset="-78"/>
                <a:cs typeface="Andalus" pitchFamily="18" charset="-78"/>
              </a:rPr>
              <a:t>Peaks are often split into multiple peaks due to </a:t>
            </a:r>
            <a:r>
              <a:rPr lang="en-US" sz="2400" b="1" dirty="0">
                <a:solidFill>
                  <a:schemeClr val="accent2"/>
                </a:solidFill>
                <a:latin typeface="Andalus" pitchFamily="18" charset="-78"/>
                <a:cs typeface="Andalus" pitchFamily="18" charset="-78"/>
              </a:rPr>
              <a:t>magnetic interactions</a:t>
            </a:r>
            <a:r>
              <a:rPr lang="en-US" sz="2400" dirty="0">
                <a:latin typeface="Andalus" pitchFamily="18" charset="-78"/>
                <a:cs typeface="Andalus" pitchFamily="18" charset="-78"/>
              </a:rPr>
              <a:t> between nonequivalent protons on adjacent carbons, The process is called </a:t>
            </a:r>
            <a:r>
              <a:rPr lang="en-US" sz="2400" b="1" dirty="0">
                <a:solidFill>
                  <a:srgbClr val="FF0000"/>
                </a:solidFill>
                <a:latin typeface="Andalus" pitchFamily="18" charset="-78"/>
                <a:cs typeface="Andalus" pitchFamily="18" charset="-78"/>
              </a:rPr>
              <a:t>spin-spin splitting</a:t>
            </a:r>
          </a:p>
          <a:p>
            <a:pPr marL="285750" indent="-285750"/>
            <a:endParaRPr lang="en-US" sz="2400" dirty="0">
              <a:latin typeface="Andalus" pitchFamily="18" charset="-78"/>
              <a:cs typeface="Andalus" pitchFamily="18" charset="-78"/>
            </a:endParaRPr>
          </a:p>
          <a:p>
            <a:pPr marL="285750" indent="-285750"/>
            <a:r>
              <a:rPr lang="en-US" sz="2400" dirty="0">
                <a:latin typeface="Andalus" pitchFamily="18" charset="-78"/>
                <a:cs typeface="Andalus" pitchFamily="18" charset="-78"/>
              </a:rPr>
              <a:t>The splitting is into one more peak than the number of H’s on the adjacent carbon(s),  This is the </a:t>
            </a:r>
            <a:r>
              <a:rPr lang="en-US" sz="2400" b="1" dirty="0">
                <a:solidFill>
                  <a:srgbClr val="FF0000"/>
                </a:solidFill>
                <a:latin typeface="Andalus" pitchFamily="18" charset="-78"/>
                <a:cs typeface="Andalus" pitchFamily="18" charset="-78"/>
              </a:rPr>
              <a:t>“n+1 rule”</a:t>
            </a:r>
          </a:p>
          <a:p>
            <a:pPr marL="285750" indent="-285750"/>
            <a:endParaRPr lang="en-US" sz="2400" dirty="0">
              <a:latin typeface="Andalus" pitchFamily="18" charset="-78"/>
              <a:cs typeface="Andalus" pitchFamily="18" charset="-78"/>
            </a:endParaRPr>
          </a:p>
          <a:p>
            <a:pPr marL="285750" indent="-285750"/>
            <a:r>
              <a:rPr lang="en-US" sz="2400" dirty="0">
                <a:latin typeface="Andalus" pitchFamily="18" charset="-78"/>
                <a:cs typeface="Andalus" pitchFamily="18" charset="-78"/>
              </a:rPr>
              <a:t>The relative intensities are in proportion of a binomial distribution given by Pascal’s Triangle</a:t>
            </a:r>
          </a:p>
          <a:p>
            <a:pPr marL="285750" indent="-285750">
              <a:buNone/>
            </a:pPr>
            <a:endParaRPr lang="en-US" sz="2400" dirty="0">
              <a:latin typeface="Andalus" pitchFamily="18" charset="-78"/>
              <a:cs typeface="Andalus" pitchFamily="18" charset="-78"/>
            </a:endParaRPr>
          </a:p>
          <a:p>
            <a:pPr marL="285750" indent="-285750"/>
            <a:r>
              <a:rPr lang="en-US" sz="2400" dirty="0">
                <a:latin typeface="Andalus" pitchFamily="18" charset="-78"/>
                <a:cs typeface="Andalus" pitchFamily="18" charset="-78"/>
              </a:rPr>
              <a:t>The set of peaks is a </a:t>
            </a:r>
            <a:r>
              <a:rPr lang="en-US" sz="2400" b="1" dirty="0" err="1">
                <a:solidFill>
                  <a:srgbClr val="FF0000"/>
                </a:solidFill>
                <a:latin typeface="Andalus" pitchFamily="18" charset="-78"/>
                <a:cs typeface="Andalus" pitchFamily="18" charset="-78"/>
              </a:rPr>
              <a:t>multiplet</a:t>
            </a:r>
            <a:r>
              <a:rPr lang="en-US" sz="2400" dirty="0">
                <a:solidFill>
                  <a:srgbClr val="FF0000"/>
                </a:solidFill>
                <a:latin typeface="Andalus" pitchFamily="18" charset="-78"/>
                <a:cs typeface="Andalus" pitchFamily="18" charset="-78"/>
              </a:rPr>
              <a:t> </a:t>
            </a:r>
            <a:r>
              <a:rPr lang="en-US" sz="2400" dirty="0">
                <a:latin typeface="Andalus" pitchFamily="18" charset="-78"/>
                <a:cs typeface="Andalus" pitchFamily="18" charset="-78"/>
              </a:rPr>
              <a:t>(2 = doublet, 3 = triplet, 4 = quartet, 5=</a:t>
            </a:r>
            <a:r>
              <a:rPr lang="en-US" sz="2400" dirty="0" err="1">
                <a:latin typeface="Andalus" pitchFamily="18" charset="-78"/>
                <a:cs typeface="Andalus" pitchFamily="18" charset="-78"/>
              </a:rPr>
              <a:t>pentet</a:t>
            </a:r>
            <a:r>
              <a:rPr lang="en-US" sz="2400" dirty="0">
                <a:latin typeface="Andalus" pitchFamily="18" charset="-78"/>
                <a:cs typeface="Andalus" pitchFamily="18" charset="-78"/>
              </a:rPr>
              <a:t>, 6=</a:t>
            </a:r>
            <a:r>
              <a:rPr lang="en-US" sz="2400" dirty="0" err="1">
                <a:latin typeface="Andalus" pitchFamily="18" charset="-78"/>
                <a:cs typeface="Andalus" pitchFamily="18" charset="-78"/>
              </a:rPr>
              <a:t>hextet</a:t>
            </a:r>
            <a:r>
              <a:rPr lang="en-US" sz="2400" dirty="0">
                <a:latin typeface="Andalus" pitchFamily="18" charset="-78"/>
                <a:cs typeface="Andalus" pitchFamily="18" charset="-78"/>
              </a:rPr>
              <a:t>, 7=</a:t>
            </a:r>
            <a:r>
              <a:rPr lang="en-US" sz="2400" dirty="0" err="1">
                <a:latin typeface="Andalus" pitchFamily="18" charset="-78"/>
                <a:cs typeface="Andalus" pitchFamily="18" charset="-78"/>
              </a:rPr>
              <a:t>heptet</a:t>
            </a:r>
            <a:r>
              <a:rPr lang="en-US" sz="2400" dirty="0">
                <a:latin typeface="Andalus" pitchFamily="18" charset="-78"/>
                <a:cs typeface="Andalus" pitchFamily="18" charset="-78"/>
              </a:rPr>
              <a:t>…..)</a:t>
            </a:r>
            <a:endParaRPr lang="en-US" dirty="0" smtClean="0">
              <a:latin typeface="Andalus" pitchFamily="18" charset="-78"/>
              <a:cs typeface="Andalus" pitchFamily="18" charset="-78"/>
            </a:endParaRPr>
          </a:p>
        </p:txBody>
      </p:sp>
      <p:sp>
        <p:nvSpPr>
          <p:cNvPr id="2" name="Footer Placeholder 1"/>
          <p:cNvSpPr>
            <a:spLocks noGrp="1"/>
          </p:cNvSpPr>
          <p:nvPr>
            <p:ph type="ftr" sz="quarter" idx="11"/>
          </p:nvPr>
        </p:nvSpPr>
        <p:spPr/>
        <p:txBody>
          <a:bodyPr/>
          <a:lstStyle/>
          <a:p>
            <a:r>
              <a:rPr lang="en-IN" smtClean="0"/>
              <a:t>RDP</a:t>
            </a:r>
            <a:endParaRPr lang="en-IN"/>
          </a:p>
        </p:txBody>
      </p:sp>
      <p:sp>
        <p:nvSpPr>
          <p:cNvPr id="3" name="Slide Number Placeholder 2"/>
          <p:cNvSpPr>
            <a:spLocks noGrp="1"/>
          </p:cNvSpPr>
          <p:nvPr>
            <p:ph type="sldNum" sz="quarter" idx="12"/>
          </p:nvPr>
        </p:nvSpPr>
        <p:spPr/>
        <p:txBody>
          <a:bodyPr/>
          <a:lstStyle/>
          <a:p>
            <a:fld id="{4E8AA39F-A5DF-4C0E-9768-C821FDBB57A2}" type="slidenum">
              <a:rPr lang="en-IN" smtClean="0"/>
              <a:pPr/>
              <a:t>8</a:t>
            </a:fld>
            <a:endParaRPr lang="en-IN"/>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a:srcRect/>
          <a:stretch>
            <a:fillRect/>
          </a:stretch>
        </p:blipFill>
        <p:spPr>
          <a:xfrm>
            <a:off x="2558539" y="1285861"/>
            <a:ext cx="7227322" cy="4794265"/>
          </a:xfrm>
          <a:noFill/>
          <a:ln w="38100">
            <a:solidFill>
              <a:srgbClr val="CE6B08"/>
            </a:solidFill>
          </a:ln>
        </p:spPr>
      </p:pic>
      <p:sp>
        <p:nvSpPr>
          <p:cNvPr id="2" name="Footer Placeholder 1"/>
          <p:cNvSpPr>
            <a:spLocks noGrp="1"/>
          </p:cNvSpPr>
          <p:nvPr>
            <p:ph type="ftr" sz="quarter" idx="11"/>
          </p:nvPr>
        </p:nvSpPr>
        <p:spPr/>
        <p:txBody>
          <a:bodyPr/>
          <a:lstStyle/>
          <a:p>
            <a:r>
              <a:rPr lang="en-IN" smtClean="0"/>
              <a:t>RDP</a:t>
            </a:r>
            <a:endParaRPr lang="en-IN"/>
          </a:p>
        </p:txBody>
      </p:sp>
      <p:sp>
        <p:nvSpPr>
          <p:cNvPr id="3" name="Slide Number Placeholder 2"/>
          <p:cNvSpPr>
            <a:spLocks noGrp="1"/>
          </p:cNvSpPr>
          <p:nvPr>
            <p:ph type="sldNum" sz="quarter" idx="12"/>
          </p:nvPr>
        </p:nvSpPr>
        <p:spPr/>
        <p:txBody>
          <a:bodyPr/>
          <a:lstStyle/>
          <a:p>
            <a:fld id="{4E8AA39F-A5DF-4C0E-9768-C821FDBB57A2}" type="slidenum">
              <a:rPr lang="en-IN" smtClean="0"/>
              <a:pPr/>
              <a:t>9</a:t>
            </a:fld>
            <a:endParaRPr lang="en-IN"/>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1062</TotalTime>
  <Words>3896</Words>
  <Application>Microsoft Office PowerPoint</Application>
  <PresentationFormat>Widescreen</PresentationFormat>
  <Paragraphs>551</Paragraphs>
  <Slides>69</Slides>
  <Notes>0</Notes>
  <HiddenSlides>0</HiddenSlides>
  <MMClips>0</MMClips>
  <ScaleCrop>false</ScaleCrop>
  <HeadingPairs>
    <vt:vector size="8" baseType="variant">
      <vt:variant>
        <vt:lpstr>Fonts Used</vt:lpstr>
      </vt:variant>
      <vt:variant>
        <vt:i4>14</vt:i4>
      </vt:variant>
      <vt:variant>
        <vt:lpstr>Theme</vt:lpstr>
      </vt:variant>
      <vt:variant>
        <vt:i4>1</vt:i4>
      </vt:variant>
      <vt:variant>
        <vt:lpstr>Embedded OLE Servers</vt:lpstr>
      </vt:variant>
      <vt:variant>
        <vt:i4>1</vt:i4>
      </vt:variant>
      <vt:variant>
        <vt:lpstr>Slide Titles</vt:lpstr>
      </vt:variant>
      <vt:variant>
        <vt:i4>69</vt:i4>
      </vt:variant>
    </vt:vector>
  </HeadingPairs>
  <TitlesOfParts>
    <vt:vector size="85" baseType="lpstr">
      <vt:lpstr>Algerian</vt:lpstr>
      <vt:lpstr>Andalus</vt:lpstr>
      <vt:lpstr>Arial</vt:lpstr>
      <vt:lpstr>Book Antiqua</vt:lpstr>
      <vt:lpstr>Calibri</vt:lpstr>
      <vt:lpstr>Calibri Light</vt:lpstr>
      <vt:lpstr>Comic Sans MS</vt:lpstr>
      <vt:lpstr>Franklin Gothic Book</vt:lpstr>
      <vt:lpstr>Monotype Corsiva</vt:lpstr>
      <vt:lpstr>新細明體</vt:lpstr>
      <vt:lpstr>Symbol</vt:lpstr>
      <vt:lpstr>Times New Roman</vt:lpstr>
      <vt:lpstr>Wingdings</vt:lpstr>
      <vt:lpstr>Wingdings 2</vt:lpstr>
      <vt:lpstr>Office Theme</vt:lpstr>
      <vt:lpstr>ISIS/Draw Sketch</vt:lpstr>
      <vt:lpstr>                    A Seminar                              on                NMR Spectroscopy</vt:lpstr>
      <vt:lpstr>PowerPoint Presentation</vt:lpstr>
      <vt:lpstr>Spin – spin coupling: </vt:lpstr>
      <vt:lpstr>Cause of Splitting</vt:lpstr>
      <vt:lpstr>PowerPoint Presentation</vt:lpstr>
      <vt:lpstr>Types of coupling:</vt:lpstr>
      <vt:lpstr>PowerPoint Presentation</vt:lpstr>
      <vt:lpstr>Spin-Spin Splitting in 1H NMR Spectra</vt:lpstr>
      <vt:lpstr>PowerPoint Presentation</vt:lpstr>
      <vt:lpstr>PowerPoint Presentation</vt:lpstr>
      <vt:lpstr>Rules for Spin-Spin Splitting</vt:lpstr>
      <vt:lpstr>PowerPoint Presentation</vt:lpstr>
      <vt:lpstr>PowerPoint Presentation</vt:lpstr>
      <vt:lpstr>PowerPoint Presentation</vt:lpstr>
      <vt:lpstr>PowerPoint Presentation</vt:lpstr>
      <vt:lpstr>PowerPoint Presentation</vt:lpstr>
      <vt:lpstr>The Origin of 1H NMR—Spin-Spin Splitting</vt:lpstr>
      <vt:lpstr>PowerPoint Presentation</vt:lpstr>
      <vt:lpstr>Decoupling:</vt:lpstr>
      <vt:lpstr>PowerPoint Presentation</vt:lpstr>
      <vt:lpstr>PowerPoint Presentation</vt:lpstr>
      <vt:lpstr>PowerPoint Presentation</vt:lpstr>
      <vt:lpstr>PowerPoint Presentation</vt:lpstr>
      <vt:lpstr>PowerPoint Presentation</vt:lpstr>
      <vt:lpstr>PowerPoint Presentation</vt:lpstr>
      <vt:lpstr>             Differences in 13C Technique</vt:lpstr>
      <vt:lpstr>PowerPoint Presentation</vt:lpstr>
      <vt:lpstr>Spin-Spin Splitting</vt:lpstr>
      <vt:lpstr>PowerPoint Presentation</vt:lpstr>
      <vt:lpstr>PowerPoint Presentation</vt:lpstr>
      <vt:lpstr>Fourier Transform NMR</vt:lpstr>
      <vt:lpstr>PowerPoint Presentation</vt:lpstr>
      <vt:lpstr>PowerPoint Presentation</vt:lpstr>
      <vt:lpstr>PowerPoint Presentation</vt:lpstr>
      <vt:lpstr>Free induction decay: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Nuclear over Hauser effect</vt:lpstr>
      <vt:lpstr>PowerPoint Presentation</vt:lpstr>
      <vt:lpstr>PowerPoint Presentation</vt:lpstr>
      <vt:lpstr>PowerPoint Presentation</vt:lpstr>
      <vt:lpstr>PowerPoint Presentation</vt:lpstr>
      <vt:lpstr>PowerPoint Presentation</vt:lpstr>
      <vt:lpstr>PowerPoint Presentation</vt:lpstr>
      <vt:lpstr>Interpreting NMR Spectra</vt:lpstr>
      <vt:lpstr>Interpreting NMR Spectra</vt:lpstr>
      <vt:lpstr>Interpreting NMR Spectra</vt:lpstr>
      <vt:lpstr>Interpreting NMR Spectra</vt:lpstr>
      <vt:lpstr>Interpreting NMR Spectra</vt:lpstr>
      <vt:lpstr>Interpreting NMR Spectra</vt:lpstr>
      <vt:lpstr>Interpreting NMR Spectra</vt:lpstr>
      <vt:lpstr>MRI – magnetic resonance  imaging</vt:lpstr>
      <vt:lpstr>PowerPoint Presentation</vt:lpstr>
      <vt:lpstr>Applications:</vt:lpstr>
      <vt:lpstr>2D - NMR</vt:lpstr>
      <vt:lpstr>PowerPoint Presentation</vt:lpstr>
      <vt:lpstr>PowerPoint Presentation</vt:lpstr>
      <vt:lpstr>PowerPoint Presentation</vt:lpstr>
      <vt:lpstr>References: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Seminar on NMR Spectroscopy</dc:title>
  <dc:creator>melvin</dc:creator>
  <cp:lastModifiedBy>User</cp:lastModifiedBy>
  <cp:revision>105</cp:revision>
  <dcterms:created xsi:type="dcterms:W3CDTF">2011-07-26T13:28:24Z</dcterms:created>
  <dcterms:modified xsi:type="dcterms:W3CDTF">2024-09-13T12:12:30Z</dcterms:modified>
</cp:coreProperties>
</file>