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3"/>
  </p:notesMasterIdLst>
  <p:handoutMasterIdLst>
    <p:handoutMasterId r:id="rId24"/>
  </p:handoutMasterIdLst>
  <p:sldIdLst>
    <p:sldId id="263" r:id="rId2"/>
    <p:sldId id="262" r:id="rId3"/>
    <p:sldId id="270" r:id="rId4"/>
    <p:sldId id="271" r:id="rId5"/>
    <p:sldId id="272" r:id="rId6"/>
    <p:sldId id="292" r:id="rId7"/>
    <p:sldId id="273" r:id="rId8"/>
    <p:sldId id="274" r:id="rId9"/>
    <p:sldId id="275" r:id="rId10"/>
    <p:sldId id="276" r:id="rId11"/>
    <p:sldId id="278" r:id="rId12"/>
    <p:sldId id="280" r:id="rId13"/>
    <p:sldId id="281" r:id="rId14"/>
    <p:sldId id="285" r:id="rId15"/>
    <p:sldId id="282" r:id="rId16"/>
    <p:sldId id="283" r:id="rId17"/>
    <p:sldId id="286" r:id="rId18"/>
    <p:sldId id="287" r:id="rId19"/>
    <p:sldId id="288" r:id="rId20"/>
    <p:sldId id="290" r:id="rId21"/>
    <p:sldId id="269"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88689" autoAdjust="0"/>
  </p:normalViewPr>
  <p:slideViewPr>
    <p:cSldViewPr snapToGrid="0">
      <p:cViewPr>
        <p:scale>
          <a:sx n="70" d="100"/>
          <a:sy n="70" d="100"/>
        </p:scale>
        <p:origin x="738" y="180"/>
      </p:cViewPr>
      <p:guideLst>
        <p:guide orient="horz" pos="2160"/>
        <p:guide pos="3840"/>
      </p:guideLst>
    </p:cSldViewPr>
  </p:slideViewPr>
  <p:notesTextViewPr>
    <p:cViewPr>
      <p:scale>
        <a:sx n="1" d="1"/>
        <a:sy n="1" d="1"/>
      </p:scale>
      <p:origin x="0" y="0"/>
    </p:cViewPr>
  </p:notesTextViewPr>
  <p:notesViewPr>
    <p:cSldViewPr snapToGrid="0">
      <p:cViewPr varScale="1">
        <p:scale>
          <a:sx n="51" d="100"/>
          <a:sy n="51" d="100"/>
        </p:scale>
        <p:origin x="2692" y="2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7280BD50-F72A-443A-8A7C-9A6A969C2F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 xmlns:a16="http://schemas.microsoft.com/office/drawing/2014/main" id="{70149BFF-D5FE-41B9-B89E-346E6FC2BE4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089FD3E-56F1-4D93-A064-62BE23F429F1}" type="datetimeFigureOut">
              <a:rPr lang="en-IN" smtClean="0"/>
              <a:t>09-09-2024</a:t>
            </a:fld>
            <a:endParaRPr lang="en-IN"/>
          </a:p>
        </p:txBody>
      </p:sp>
      <p:sp>
        <p:nvSpPr>
          <p:cNvPr id="4" name="Footer Placeholder 3">
            <a:extLst>
              <a:ext uri="{FF2B5EF4-FFF2-40B4-BE49-F238E27FC236}">
                <a16:creationId xmlns="" xmlns:a16="http://schemas.microsoft.com/office/drawing/2014/main" id="{3A7AE4AE-8780-4C06-B105-E50A0CB1171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 xmlns:a16="http://schemas.microsoft.com/office/drawing/2014/main" id="{1F349081-626D-42D4-96E8-DBE21E03E4C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AEBE145-7B0B-4BFC-A728-545BF59A6F16}" type="slidenum">
              <a:rPr lang="en-IN" smtClean="0"/>
              <a:t>‹#›</a:t>
            </a:fld>
            <a:endParaRPr lang="en-IN"/>
          </a:p>
        </p:txBody>
      </p:sp>
    </p:spTree>
    <p:extLst>
      <p:ext uri="{BB962C8B-B14F-4D97-AF65-F5344CB8AC3E}">
        <p14:creationId xmlns:p14="http://schemas.microsoft.com/office/powerpoint/2010/main" val="27310479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B86AA5-8483-44CB-A555-9041E2D72D7A}" type="datetimeFigureOut">
              <a:rPr lang="en-IN" smtClean="0"/>
              <a:t>09-09-2024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44A333-46EF-4665-ACD4-6848AE646224}" type="slidenum">
              <a:rPr lang="en-IN" smtClean="0"/>
              <a:t>‹#›</a:t>
            </a:fld>
            <a:endParaRPr lang="en-IN"/>
          </a:p>
        </p:txBody>
      </p:sp>
    </p:spTree>
    <p:extLst>
      <p:ext uri="{BB962C8B-B14F-4D97-AF65-F5344CB8AC3E}">
        <p14:creationId xmlns:p14="http://schemas.microsoft.com/office/powerpoint/2010/main" val="3766717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B644A333-46EF-4665-ACD4-6848AE646224}" type="slidenum">
              <a:rPr lang="en-IN" smtClean="0"/>
              <a:t>1</a:t>
            </a:fld>
            <a:endParaRPr lang="en-IN"/>
          </a:p>
        </p:txBody>
      </p:sp>
    </p:spTree>
    <p:extLst>
      <p:ext uri="{BB962C8B-B14F-4D97-AF65-F5344CB8AC3E}">
        <p14:creationId xmlns:p14="http://schemas.microsoft.com/office/powerpoint/2010/main" val="42066306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B644A333-46EF-4665-ACD4-6848AE646224}" type="slidenum">
              <a:rPr lang="en-IN" smtClean="0"/>
              <a:t>2</a:t>
            </a:fld>
            <a:endParaRPr lang="en-IN"/>
          </a:p>
        </p:txBody>
      </p:sp>
    </p:spTree>
    <p:extLst>
      <p:ext uri="{BB962C8B-B14F-4D97-AF65-F5344CB8AC3E}">
        <p14:creationId xmlns:p14="http://schemas.microsoft.com/office/powerpoint/2010/main" val="33502673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B644A333-46EF-4665-ACD4-6848AE646224}" type="slidenum">
              <a:rPr lang="en-IN" smtClean="0"/>
              <a:t>9</a:t>
            </a:fld>
            <a:endParaRPr lang="en-IN"/>
          </a:p>
        </p:txBody>
      </p:sp>
    </p:spTree>
    <p:extLst>
      <p:ext uri="{BB962C8B-B14F-4D97-AF65-F5344CB8AC3E}">
        <p14:creationId xmlns:p14="http://schemas.microsoft.com/office/powerpoint/2010/main" val="29579554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6585D36-9B88-4BC2-915C-54E4566DB10B}" type="datetime1">
              <a:rPr lang="en-IN" smtClean="0"/>
              <a:t>09-09-2024</a:t>
            </a:fld>
            <a:endParaRPr lang="en-IN"/>
          </a:p>
        </p:txBody>
      </p:sp>
      <p:sp>
        <p:nvSpPr>
          <p:cNvPr id="5" name="Footer Placeholder 4"/>
          <p:cNvSpPr>
            <a:spLocks noGrp="1"/>
          </p:cNvSpPr>
          <p:nvPr>
            <p:ph type="ftr" sz="quarter" idx="11"/>
          </p:nvPr>
        </p:nvSpPr>
        <p:spPr/>
        <p:txBody>
          <a:bodyPr/>
          <a:lstStyle/>
          <a:p>
            <a:r>
              <a:rPr lang="en-IN"/>
              <a:t>© R R INSTITUTIONS , BANGALORE</a:t>
            </a:r>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
        <p:nvSpPr>
          <p:cNvPr id="7" name="TextBox 6"/>
          <p:cNvSpPr txBox="1"/>
          <p:nvPr userDrawn="1"/>
        </p:nvSpPr>
        <p:spPr>
          <a:xfrm rot="20054131">
            <a:off x="2178147" y="2790161"/>
            <a:ext cx="7835705" cy="707886"/>
          </a:xfrm>
          <a:prstGeom prst="rect">
            <a:avLst/>
          </a:prstGeom>
          <a:noFill/>
        </p:spPr>
        <p:txBody>
          <a:bodyPr wrap="square" rtlCol="0">
            <a:spAutoFit/>
          </a:bodyPr>
          <a:lstStyle/>
          <a:p>
            <a:pPr algn="l"/>
            <a:r>
              <a:rPr lang="en-US" sz="4000" b="1" dirty="0" smtClean="0">
                <a:solidFill>
                  <a:schemeClr val="bg2"/>
                </a:solidFill>
                <a:latin typeface="Times New Roman" panose="02020603050405020304" pitchFamily="18" charset="0"/>
                <a:cs typeface="Times New Roman" panose="02020603050405020304" pitchFamily="18" charset="0"/>
              </a:rPr>
              <a:t>RESEARCH DOCTOR PHARMA</a:t>
            </a:r>
            <a:endParaRPr lang="en-US" sz="4000" b="1" dirty="0">
              <a:solidFill>
                <a:schemeClr val="bg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058144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7E98CC-9D1B-4C5B-9B7C-76AC3755A270}" type="datetime1">
              <a:rPr lang="en-IN" smtClean="0"/>
              <a:t>09-09-2024</a:t>
            </a:fld>
            <a:endParaRPr lang="en-IN"/>
          </a:p>
        </p:txBody>
      </p:sp>
      <p:sp>
        <p:nvSpPr>
          <p:cNvPr id="5" name="Footer Placeholder 4"/>
          <p:cNvSpPr>
            <a:spLocks noGrp="1"/>
          </p:cNvSpPr>
          <p:nvPr>
            <p:ph type="ftr" sz="quarter" idx="11"/>
          </p:nvPr>
        </p:nvSpPr>
        <p:spPr/>
        <p:txBody>
          <a:bodyPr/>
          <a:lstStyle/>
          <a:p>
            <a:r>
              <a:rPr lang="en-IN"/>
              <a:t>© R R INSTITUTIONS , BANGALORE</a:t>
            </a:r>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018860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EC9E13-99D7-493F-B56F-99E169BC5CB7}" type="datetime1">
              <a:rPr lang="en-IN" smtClean="0"/>
              <a:t>09-09-2024</a:t>
            </a:fld>
            <a:endParaRPr lang="en-IN"/>
          </a:p>
        </p:txBody>
      </p:sp>
      <p:sp>
        <p:nvSpPr>
          <p:cNvPr id="5" name="Footer Placeholder 4"/>
          <p:cNvSpPr>
            <a:spLocks noGrp="1"/>
          </p:cNvSpPr>
          <p:nvPr>
            <p:ph type="ftr" sz="quarter" idx="11"/>
          </p:nvPr>
        </p:nvSpPr>
        <p:spPr/>
        <p:txBody>
          <a:bodyPr/>
          <a:lstStyle/>
          <a:p>
            <a:r>
              <a:rPr lang="en-IN"/>
              <a:t>© R R INSTITUTIONS , BANGALORE</a:t>
            </a:r>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1249741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215B6AF-41FD-4077-A30F-B79DEABBF3EB}" type="datetime1">
              <a:rPr lang="en-IN" smtClean="0"/>
              <a:t>09-09-2024</a:t>
            </a:fld>
            <a:endParaRPr lang="en-IN"/>
          </a:p>
        </p:txBody>
      </p:sp>
      <p:sp>
        <p:nvSpPr>
          <p:cNvPr id="6" name="Footer Placeholder 5"/>
          <p:cNvSpPr>
            <a:spLocks noGrp="1"/>
          </p:cNvSpPr>
          <p:nvPr>
            <p:ph type="ftr" sz="quarter" idx="11"/>
          </p:nvPr>
        </p:nvSpPr>
        <p:spPr/>
        <p:txBody>
          <a:bodyPr/>
          <a:lstStyle/>
          <a:p>
            <a:r>
              <a:rPr lang="en-IN"/>
              <a:t>© R R INSTITUTIONS , BANGALORE</a:t>
            </a:r>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610179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8796EE8-3FBE-419B-8777-1744EA93D889}" type="datetime1">
              <a:rPr lang="en-IN" smtClean="0"/>
              <a:t>09-09-2024</a:t>
            </a:fld>
            <a:endParaRPr lang="en-IN"/>
          </a:p>
        </p:txBody>
      </p:sp>
      <p:sp>
        <p:nvSpPr>
          <p:cNvPr id="8" name="Footer Placeholder 7"/>
          <p:cNvSpPr>
            <a:spLocks noGrp="1"/>
          </p:cNvSpPr>
          <p:nvPr>
            <p:ph type="ftr" sz="quarter" idx="11"/>
          </p:nvPr>
        </p:nvSpPr>
        <p:spPr/>
        <p:txBody>
          <a:bodyPr/>
          <a:lstStyle/>
          <a:p>
            <a:r>
              <a:rPr lang="en-IN"/>
              <a:t>© R R INSTITUTIONS , BANGALORE</a:t>
            </a:r>
          </a:p>
        </p:txBody>
      </p:sp>
      <p:sp>
        <p:nvSpPr>
          <p:cNvPr id="9" name="Slide Number Placeholder 8"/>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4285383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F80BFD6-0733-4ED2-B6F4-143B2650869E}" type="datetime1">
              <a:rPr lang="en-IN" smtClean="0"/>
              <a:t>09-09-2024</a:t>
            </a:fld>
            <a:endParaRPr lang="en-IN"/>
          </a:p>
        </p:txBody>
      </p:sp>
      <p:sp>
        <p:nvSpPr>
          <p:cNvPr id="4" name="Footer Placeholder 3"/>
          <p:cNvSpPr>
            <a:spLocks noGrp="1"/>
          </p:cNvSpPr>
          <p:nvPr>
            <p:ph type="ftr" sz="quarter" idx="11"/>
          </p:nvPr>
        </p:nvSpPr>
        <p:spPr/>
        <p:txBody>
          <a:bodyPr/>
          <a:lstStyle/>
          <a:p>
            <a:r>
              <a:rPr lang="en-IN"/>
              <a:t>© R R INSTITUTIONS , BANGALORE</a:t>
            </a:r>
          </a:p>
        </p:txBody>
      </p:sp>
      <p:sp>
        <p:nvSpPr>
          <p:cNvPr id="5" name="Slide Number Placeholder 4"/>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995823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F00219-74BB-4800-8AA0-D13D4082EF46}" type="datetime1">
              <a:rPr lang="en-IN" smtClean="0"/>
              <a:t>09-09-2024</a:t>
            </a:fld>
            <a:endParaRPr lang="en-IN"/>
          </a:p>
        </p:txBody>
      </p:sp>
      <p:sp>
        <p:nvSpPr>
          <p:cNvPr id="3" name="Footer Placeholder 2"/>
          <p:cNvSpPr>
            <a:spLocks noGrp="1"/>
          </p:cNvSpPr>
          <p:nvPr>
            <p:ph type="ftr" sz="quarter" idx="11"/>
          </p:nvPr>
        </p:nvSpPr>
        <p:spPr/>
        <p:txBody>
          <a:bodyPr/>
          <a:lstStyle/>
          <a:p>
            <a:r>
              <a:rPr lang="en-IN"/>
              <a:t>© R R INSTITUTIONS , BANGALORE</a:t>
            </a:r>
          </a:p>
        </p:txBody>
      </p:sp>
      <p:sp>
        <p:nvSpPr>
          <p:cNvPr id="4" name="Slide Number Placeholder 3"/>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1777871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5D98EEB-8943-4070-82B9-48F073792E87}" type="datetime1">
              <a:rPr lang="en-IN" smtClean="0"/>
              <a:t>09-09-2024</a:t>
            </a:fld>
            <a:endParaRPr lang="en-IN"/>
          </a:p>
        </p:txBody>
      </p:sp>
      <p:sp>
        <p:nvSpPr>
          <p:cNvPr id="6" name="Footer Placeholder 5"/>
          <p:cNvSpPr>
            <a:spLocks noGrp="1"/>
          </p:cNvSpPr>
          <p:nvPr>
            <p:ph type="ftr" sz="quarter" idx="11"/>
          </p:nvPr>
        </p:nvSpPr>
        <p:spPr/>
        <p:txBody>
          <a:bodyPr/>
          <a:lstStyle/>
          <a:p>
            <a:r>
              <a:rPr lang="en-IN"/>
              <a:t>© R R INSTITUTIONS , BANGALORE</a:t>
            </a:r>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25218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3D91E6B-6F14-4CFA-ABE1-229FB030C158}" type="datetime1">
              <a:rPr lang="en-IN" smtClean="0"/>
              <a:t>09-09-2024</a:t>
            </a:fld>
            <a:endParaRPr lang="en-IN"/>
          </a:p>
        </p:txBody>
      </p:sp>
      <p:sp>
        <p:nvSpPr>
          <p:cNvPr id="6" name="Footer Placeholder 5"/>
          <p:cNvSpPr>
            <a:spLocks noGrp="1"/>
          </p:cNvSpPr>
          <p:nvPr>
            <p:ph type="ftr" sz="quarter" idx="11"/>
          </p:nvPr>
        </p:nvSpPr>
        <p:spPr/>
        <p:txBody>
          <a:bodyPr/>
          <a:lstStyle/>
          <a:p>
            <a:r>
              <a:rPr lang="en-IN"/>
              <a:t>© R R INSTITUTIONS , BANGALORE</a:t>
            </a:r>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3182239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937556-1A5C-48EA-831F-C808AC561DA1}" type="datetime1">
              <a:rPr lang="en-IN" smtClean="0"/>
              <a:t>09-09-2024</a:t>
            </a:fld>
            <a:endParaRPr lang="en-IN"/>
          </a:p>
        </p:txBody>
      </p:sp>
      <p:sp>
        <p:nvSpPr>
          <p:cNvPr id="5" name="Footer Placeholder 4"/>
          <p:cNvSpPr>
            <a:spLocks noGrp="1"/>
          </p:cNvSpPr>
          <p:nvPr>
            <p:ph type="ftr" sz="quarter" idx="11"/>
          </p:nvPr>
        </p:nvSpPr>
        <p:spPr/>
        <p:txBody>
          <a:bodyPr/>
          <a:lstStyle/>
          <a:p>
            <a:r>
              <a:rPr lang="en-IN"/>
              <a:t>© R R INSTITUTIONS , BANGALORE</a:t>
            </a:r>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3860266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371B70-DB00-4527-89D9-C166D35B4421}" type="datetime1">
              <a:rPr lang="en-IN" smtClean="0"/>
              <a:t>09-09-2024</a:t>
            </a:fld>
            <a:endParaRPr lang="en-IN"/>
          </a:p>
        </p:txBody>
      </p:sp>
      <p:sp>
        <p:nvSpPr>
          <p:cNvPr id="5" name="Footer Placeholder 4"/>
          <p:cNvSpPr>
            <a:spLocks noGrp="1"/>
          </p:cNvSpPr>
          <p:nvPr>
            <p:ph type="ftr" sz="quarter" idx="11"/>
          </p:nvPr>
        </p:nvSpPr>
        <p:spPr/>
        <p:txBody>
          <a:bodyPr/>
          <a:lstStyle/>
          <a:p>
            <a:r>
              <a:rPr lang="en-IN"/>
              <a:t>© R R INSTITUTIONS , BANGALORE</a:t>
            </a:r>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4204201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CD456D-6B40-4E42-86AC-EACDFF2146DA}" type="datetime1">
              <a:rPr lang="en-IN" smtClean="0"/>
              <a:t>09-09-2024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 R R INSTITUTIONS , BANGALORE</a:t>
            </a:r>
            <a:endParaRPr lang="en-IN"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B54A7E-2395-4D35-824E-25842394C6F0}" type="slidenum">
              <a:rPr lang="en-IN" smtClean="0"/>
              <a:t>‹#›</a:t>
            </a:fld>
            <a:endParaRPr lang="en-IN"/>
          </a:p>
        </p:txBody>
      </p:sp>
      <p:sp>
        <p:nvSpPr>
          <p:cNvPr id="8" name="Flowchart: Process 7"/>
          <p:cNvSpPr/>
          <p:nvPr userDrawn="1"/>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0" name="Picture 2" descr="https://dranimeshdas.com/wp-content/uploads/2024/08/drugs.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07270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211016" y="6542088"/>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06-08-2020</a:t>
            </a: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598079" y="6557962"/>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 xmlns:a16="http://schemas.microsoft.com/office/drawing/2014/main" id="{D8957920-506D-4F31-9CB9-011BD525C6C5}"/>
              </a:ext>
            </a:extLst>
          </p:cNvPr>
          <p:cNvSpPr txBox="1"/>
          <p:nvPr/>
        </p:nvSpPr>
        <p:spPr>
          <a:xfrm>
            <a:off x="2205139" y="339778"/>
            <a:ext cx="7848600" cy="707886"/>
          </a:xfrm>
          <a:prstGeom prst="rect">
            <a:avLst/>
          </a:prstGeom>
          <a:noFill/>
        </p:spPr>
        <p:txBody>
          <a:bodyPr wrap="square" rtlCol="0">
            <a:spAutoFit/>
          </a:bodyPr>
          <a:lstStyle/>
          <a:p>
            <a:pPr algn="ctr"/>
            <a:r>
              <a:rPr lang="en-IN" sz="4000" b="1" u="sng" dirty="0">
                <a:latin typeface="Times New Roman" panose="02020603050405020304" pitchFamily="18" charset="0"/>
                <a:cs typeface="Times New Roman" panose="02020603050405020304" pitchFamily="18" charset="0"/>
              </a:rPr>
              <a:t>MEDICINAL CHEMISTRY-III</a:t>
            </a:r>
            <a:endParaRPr lang="en-IN" sz="2800" b="1" u="sng" dirty="0">
              <a:latin typeface="Times New Roman" panose="02020603050405020304" pitchFamily="18" charset="0"/>
              <a:cs typeface="Times New Roman" panose="02020603050405020304" pitchFamily="18" charset="0"/>
            </a:endParaRPr>
          </a:p>
        </p:txBody>
      </p:sp>
      <p:sp>
        <p:nvSpPr>
          <p:cNvPr id="20" name="TextBox 19">
            <a:extLst>
              <a:ext uri="{FF2B5EF4-FFF2-40B4-BE49-F238E27FC236}">
                <a16:creationId xmlns="" xmlns:a16="http://schemas.microsoft.com/office/drawing/2014/main" id="{E5D32C6D-EED6-45D3-B2F4-4A294908127E}"/>
              </a:ext>
            </a:extLst>
          </p:cNvPr>
          <p:cNvSpPr txBox="1"/>
          <p:nvPr/>
        </p:nvSpPr>
        <p:spPr>
          <a:xfrm>
            <a:off x="2205139" y="2705728"/>
            <a:ext cx="7848600" cy="707886"/>
          </a:xfrm>
          <a:prstGeom prst="rect">
            <a:avLst/>
          </a:prstGeom>
          <a:noFill/>
        </p:spPr>
        <p:txBody>
          <a:bodyPr wrap="square" rtlCol="0">
            <a:spAutoFit/>
          </a:bodyPr>
          <a:lstStyle/>
          <a:p>
            <a:pPr algn="ctr"/>
            <a:r>
              <a:rPr lang="en-IN" sz="4000" b="1" u="sng" dirty="0">
                <a:latin typeface="Times New Roman" panose="02020603050405020304" pitchFamily="18" charset="0"/>
                <a:cs typeface="Times New Roman" panose="02020603050405020304" pitchFamily="18" charset="0"/>
              </a:rPr>
              <a:t>ANTIVIRAL  AGENTS</a:t>
            </a:r>
            <a:endParaRPr lang="en-IN" sz="3200" u="sng" dirty="0">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3"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96831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06-08-2020</a:t>
            </a: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ANTIVIRAL  AGENTS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55730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b="1" dirty="0">
              <a:latin typeface="Times New Roman" pitchFamily="18" charset="0"/>
              <a:cs typeface="Times New Roman" pitchFamily="18" charset="0"/>
            </a:endParaRPr>
          </a:p>
          <a:p>
            <a:pPr marL="285750" indent="-285750" algn="l">
              <a:lnSpc>
                <a:spcPct val="150000"/>
              </a:lnSpc>
              <a:buFont typeface="Wingdings" pitchFamily="2" charset="2"/>
              <a:buChar char="v"/>
            </a:pPr>
            <a:r>
              <a:rPr lang="en-GB" sz="1800" b="1" dirty="0">
                <a:latin typeface="Times New Roman" pitchFamily="18" charset="0"/>
                <a:cs typeface="Times New Roman" pitchFamily="18" charset="0"/>
              </a:rPr>
              <a:t>Viruses are non-cellular obligate intracellular parasites. They lack both a cell wall and a cell membrane  and do not carryout metabolic processes on their own. They invade (attack) the host cell, which may be bacteria, animal or plant cell.</a:t>
            </a:r>
          </a:p>
          <a:p>
            <a:pPr marL="285750" indent="-285750" algn="l">
              <a:lnSpc>
                <a:spcPct val="150000"/>
              </a:lnSpc>
              <a:buFont typeface="Wingdings" pitchFamily="2" charset="2"/>
              <a:buChar char="v"/>
            </a:pPr>
            <a:r>
              <a:rPr lang="en-GB" sz="1800" b="1" dirty="0">
                <a:latin typeface="Times New Roman" pitchFamily="18" charset="0"/>
                <a:cs typeface="Times New Roman" pitchFamily="18" charset="0"/>
              </a:rPr>
              <a:t>The virus turns the biochemical system of the host cell to its own purposes completely subverting the infected cell.</a:t>
            </a:r>
          </a:p>
          <a:p>
            <a:pPr marL="285750" indent="-285750" algn="l">
              <a:lnSpc>
                <a:spcPct val="150000"/>
              </a:lnSpc>
              <a:buFont typeface="Wingdings" pitchFamily="2" charset="2"/>
              <a:buChar char="v"/>
            </a:pPr>
            <a:r>
              <a:rPr lang="en-GB" sz="1800" b="1" dirty="0">
                <a:latin typeface="Times New Roman" pitchFamily="18" charset="0"/>
                <a:cs typeface="Times New Roman" pitchFamily="18" charset="0"/>
              </a:rPr>
              <a:t>Viral diseases include influenza, rabies, poliomyelitis, yellow fever, measles, Ebola human immune deficiency syndrome, herpes and small pox.</a:t>
            </a:r>
          </a:p>
          <a:p>
            <a:pPr marL="285750" indent="-285750" algn="l">
              <a:lnSpc>
                <a:spcPct val="150000"/>
              </a:lnSpc>
              <a:buFont typeface="Wingdings" pitchFamily="2" charset="2"/>
              <a:buChar char="v"/>
            </a:pPr>
            <a:r>
              <a:rPr lang="en-GB" sz="1800" b="1" dirty="0">
                <a:latin typeface="Times New Roman" pitchFamily="18" charset="0"/>
                <a:cs typeface="Times New Roman" pitchFamily="18" charset="0"/>
              </a:rPr>
              <a:t>Adult viruses possess only one type of nucleic acid either DNA or RNA. They contain protein coat that surrounds nucleic acid. The protein coat is known as Capsid. Which is made up of smaller units (</a:t>
            </a:r>
            <a:r>
              <a:rPr lang="en-GB" sz="1800" b="1" dirty="0" err="1">
                <a:latin typeface="Times New Roman" pitchFamily="18" charset="0"/>
                <a:cs typeface="Times New Roman" pitchFamily="18" charset="0"/>
              </a:rPr>
              <a:t>Capsomers</a:t>
            </a:r>
            <a:r>
              <a:rPr lang="en-GB" sz="1800" b="1" dirty="0">
                <a:latin typeface="Times New Roman" pitchFamily="18" charset="0"/>
                <a:cs typeface="Times New Roman" pitchFamily="18" charset="0"/>
              </a:rPr>
              <a:t>). </a:t>
            </a:r>
          </a:p>
          <a:p>
            <a:pPr algn="l">
              <a:lnSpc>
                <a:spcPct val="100000"/>
              </a:lnSpc>
            </a:pPr>
            <a:endParaRPr lang="en-GB" sz="1800" b="1" dirty="0">
              <a:latin typeface="Times New Roman" pitchFamily="18" charset="0"/>
              <a:cs typeface="Times New Roman" pitchFamily="18" charset="0"/>
            </a:endParaRPr>
          </a:p>
          <a:p>
            <a:pPr algn="l"/>
            <a:endParaRPr lang="en-GB" sz="1600" b="1" dirty="0">
              <a:latin typeface="Times New Roman" pitchFamily="18" charset="0"/>
              <a:cs typeface="Times New Roman" pitchFamily="18" charset="0"/>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39263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06-08-2020</a:t>
            </a: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ANTIVIRAL   AGENTS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55730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b="1" dirty="0">
              <a:latin typeface="Times New Roman" pitchFamily="18" charset="0"/>
              <a:cs typeface="Times New Roman" pitchFamily="18" charset="0"/>
            </a:endParaRPr>
          </a:p>
          <a:p>
            <a:pPr marL="285750" indent="-285750" algn="l">
              <a:buFont typeface="Wingdings" pitchFamily="2" charset="2"/>
              <a:buChar char="v"/>
            </a:pPr>
            <a:r>
              <a:rPr lang="en-GB" sz="1800" b="1" dirty="0">
                <a:latin typeface="Times New Roman" pitchFamily="18" charset="0"/>
                <a:cs typeface="Times New Roman" pitchFamily="18" charset="0"/>
              </a:rPr>
              <a:t>Depending upon the nucleic acid content viruses are classified as RNA viruses and DNA viruses.</a:t>
            </a:r>
          </a:p>
          <a:p>
            <a:pPr algn="l"/>
            <a:r>
              <a:rPr lang="en-GB" sz="1800" b="1" dirty="0">
                <a:latin typeface="Times New Roman" pitchFamily="18" charset="0"/>
                <a:cs typeface="Times New Roman" pitchFamily="18" charset="0"/>
              </a:rPr>
              <a:t>                                                   RNA viruses</a:t>
            </a:r>
          </a:p>
          <a:p>
            <a:pPr algn="l"/>
            <a:r>
              <a:rPr lang="en-GB" sz="1800" b="1" dirty="0">
                <a:latin typeface="Times New Roman" pitchFamily="18" charset="0"/>
                <a:cs typeface="Times New Roman" pitchFamily="18" charset="0"/>
              </a:rPr>
              <a:t>     a)  RNA viruses </a:t>
            </a:r>
          </a:p>
          <a:p>
            <a:pPr algn="l"/>
            <a:r>
              <a:rPr lang="en-GB" sz="1800" b="1" dirty="0">
                <a:latin typeface="Times New Roman" pitchFamily="18" charset="0"/>
                <a:cs typeface="Times New Roman" pitchFamily="18" charset="0"/>
              </a:rPr>
              <a:t>                                                   Retro viruses</a:t>
            </a:r>
          </a:p>
          <a:p>
            <a:pPr algn="l"/>
            <a:endParaRPr lang="en-GB" sz="1800" b="1" dirty="0">
              <a:latin typeface="Times New Roman" pitchFamily="18" charset="0"/>
              <a:cs typeface="Times New Roman" pitchFamily="18" charset="0"/>
            </a:endParaRPr>
          </a:p>
          <a:p>
            <a:pPr algn="l"/>
            <a:r>
              <a:rPr lang="en-GB" sz="1800" b="1" dirty="0">
                <a:latin typeface="Times New Roman" pitchFamily="18" charset="0"/>
                <a:cs typeface="Times New Roman" pitchFamily="18" charset="0"/>
              </a:rPr>
              <a:t>      RNA viruses includes: </a:t>
            </a:r>
            <a:r>
              <a:rPr lang="en-GB" sz="1800" b="1" dirty="0">
                <a:solidFill>
                  <a:srgbClr val="FF0000"/>
                </a:solidFill>
                <a:latin typeface="Times New Roman" pitchFamily="18" charset="0"/>
                <a:cs typeface="Times New Roman" pitchFamily="18" charset="0"/>
              </a:rPr>
              <a:t>Picorna virus, Polio, hepatitis, pneumonia rabies.</a:t>
            </a:r>
          </a:p>
          <a:p>
            <a:pPr algn="l"/>
            <a:endParaRPr lang="en-GB" sz="1800" b="1" dirty="0">
              <a:solidFill>
                <a:srgbClr val="FF0000"/>
              </a:solidFill>
              <a:latin typeface="Times New Roman" pitchFamily="18" charset="0"/>
              <a:cs typeface="Times New Roman" pitchFamily="18" charset="0"/>
            </a:endParaRPr>
          </a:p>
          <a:p>
            <a:pPr algn="l"/>
            <a:r>
              <a:rPr lang="en-GB" sz="1800" b="1" dirty="0">
                <a:latin typeface="Times New Roman" pitchFamily="18" charset="0"/>
                <a:cs typeface="Times New Roman" pitchFamily="18" charset="0"/>
              </a:rPr>
              <a:t>      Retro viruses includes: </a:t>
            </a:r>
            <a:r>
              <a:rPr lang="en-GB" sz="1800" b="1" dirty="0">
                <a:solidFill>
                  <a:srgbClr val="FF0000"/>
                </a:solidFill>
                <a:latin typeface="Times New Roman" pitchFamily="18" charset="0"/>
                <a:cs typeface="Times New Roman" pitchFamily="18" charset="0"/>
              </a:rPr>
              <a:t>AIDS, and T-cell leukaemia.</a:t>
            </a:r>
          </a:p>
          <a:p>
            <a:pPr algn="l"/>
            <a:endParaRPr lang="en-GB" sz="1800" b="1" dirty="0">
              <a:solidFill>
                <a:srgbClr val="FF0000"/>
              </a:solidFill>
              <a:latin typeface="Times New Roman" pitchFamily="18" charset="0"/>
              <a:cs typeface="Times New Roman" pitchFamily="18" charset="0"/>
            </a:endParaRPr>
          </a:p>
          <a:p>
            <a:pPr algn="l"/>
            <a:r>
              <a:rPr lang="en-GB" sz="1800" b="1" dirty="0">
                <a:latin typeface="Times New Roman" pitchFamily="18" charset="0"/>
                <a:cs typeface="Times New Roman" pitchFamily="18" charset="0"/>
              </a:rPr>
              <a:t>     b) DNA viruses includes: </a:t>
            </a:r>
            <a:r>
              <a:rPr lang="en-GB" sz="1800" b="1" dirty="0">
                <a:solidFill>
                  <a:srgbClr val="FF0000"/>
                </a:solidFill>
                <a:latin typeface="Times New Roman" pitchFamily="18" charset="0"/>
                <a:cs typeface="Times New Roman" pitchFamily="18" charset="0"/>
              </a:rPr>
              <a:t>the herpes viruses (eye infection, genital infection), Varicella zoster ( chicken</a:t>
            </a:r>
          </a:p>
          <a:p>
            <a:pPr algn="l"/>
            <a:r>
              <a:rPr lang="en-GB" sz="1800" b="1" dirty="0">
                <a:solidFill>
                  <a:srgbClr val="FF0000"/>
                </a:solidFill>
                <a:latin typeface="Times New Roman" pitchFamily="18" charset="0"/>
                <a:cs typeface="Times New Roman" pitchFamily="18" charset="0"/>
              </a:rPr>
              <a:t>                                                                                                                                                                      pox).</a:t>
            </a:r>
          </a:p>
          <a:p>
            <a:pPr algn="l"/>
            <a:endParaRPr lang="en-GB" sz="1800" b="1" dirty="0">
              <a:latin typeface="Times New Roman" pitchFamily="18" charset="0"/>
              <a:cs typeface="Times New Roman" pitchFamily="18" charset="0"/>
            </a:endParaRPr>
          </a:p>
        </p:txBody>
      </p:sp>
      <p:cxnSp>
        <p:nvCxnSpPr>
          <p:cNvPr id="6" name="Straight Connector 5"/>
          <p:cNvCxnSpPr/>
          <p:nvPr/>
        </p:nvCxnSpPr>
        <p:spPr>
          <a:xfrm>
            <a:off x="2914101" y="2199221"/>
            <a:ext cx="347730" cy="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a:off x="3261831" y="1827369"/>
            <a:ext cx="0" cy="746975"/>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a:off x="3263875" y="1827369"/>
            <a:ext cx="553791" cy="0"/>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p:cNvCxnSpPr/>
          <p:nvPr/>
        </p:nvCxnSpPr>
        <p:spPr>
          <a:xfrm>
            <a:off x="3261831" y="2574344"/>
            <a:ext cx="553791" cy="0"/>
          </a:xfrm>
          <a:prstGeom prst="line">
            <a:avLst/>
          </a:prstGeom>
        </p:spPr>
        <p:style>
          <a:lnRef idx="1">
            <a:schemeClr val="dk1"/>
          </a:lnRef>
          <a:fillRef idx="0">
            <a:schemeClr val="dk1"/>
          </a:fillRef>
          <a:effectRef idx="0">
            <a:schemeClr val="dk1"/>
          </a:effectRef>
          <a:fontRef idx="minor">
            <a:schemeClr val="tx1"/>
          </a:fontRef>
        </p:style>
      </p:cxnSp>
      <p:sp>
        <p:nvSpPr>
          <p:cNvPr id="14" name="Flowchart: Process 13"/>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6"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86873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06-08-2020</a:t>
            </a: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ANTIVIRAL   AGENTS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55730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b="1" dirty="0">
              <a:latin typeface="Times New Roman" pitchFamily="18" charset="0"/>
              <a:cs typeface="Times New Roman" pitchFamily="18" charset="0"/>
            </a:endParaRPr>
          </a:p>
          <a:p>
            <a:pPr algn="l">
              <a:lnSpc>
                <a:spcPct val="100000"/>
              </a:lnSpc>
            </a:pPr>
            <a:r>
              <a:rPr lang="en-GB" b="1" dirty="0">
                <a:latin typeface="Times New Roman" pitchFamily="18" charset="0"/>
                <a:cs typeface="Times New Roman" pitchFamily="18" charset="0"/>
              </a:rPr>
              <a:t>Antiviral agents: </a:t>
            </a:r>
            <a:r>
              <a:rPr lang="en-GB" sz="2000" dirty="0">
                <a:latin typeface="Times New Roman" pitchFamily="18" charset="0"/>
                <a:cs typeface="Times New Roman" pitchFamily="18" charset="0"/>
              </a:rPr>
              <a:t>Drugs used for Prophylaxis (prevention) and Therapy (treatment) of viral  </a:t>
            </a:r>
          </a:p>
          <a:p>
            <a:pPr algn="l">
              <a:lnSpc>
                <a:spcPct val="100000"/>
              </a:lnSpc>
            </a:pPr>
            <a:r>
              <a:rPr lang="en-GB" sz="2000" dirty="0">
                <a:latin typeface="Times New Roman" pitchFamily="18" charset="0"/>
                <a:cs typeface="Times New Roman" pitchFamily="18" charset="0"/>
              </a:rPr>
              <a:t>                                   diseases are called antiviral agents. </a:t>
            </a:r>
          </a:p>
          <a:p>
            <a:pPr algn="l"/>
            <a:endParaRPr lang="en-GB" sz="2000" dirty="0">
              <a:latin typeface="Times New Roman" pitchFamily="18" charset="0"/>
              <a:cs typeface="Times New Roman" pitchFamily="18" charset="0"/>
            </a:endParaRPr>
          </a:p>
          <a:p>
            <a:pPr algn="l"/>
            <a:r>
              <a:rPr lang="en-GB" b="1" u="sng" dirty="0">
                <a:latin typeface="Times New Roman" pitchFamily="18" charset="0"/>
                <a:cs typeface="Times New Roman" pitchFamily="18" charset="0"/>
              </a:rPr>
              <a:t>General approaches for treating the virus infection by antiviral agents are:</a:t>
            </a:r>
          </a:p>
          <a:p>
            <a:pPr algn="l"/>
            <a:endParaRPr lang="en-GB" b="1" u="sng" dirty="0">
              <a:latin typeface="Times New Roman" pitchFamily="18" charset="0"/>
              <a:cs typeface="Times New Roman" pitchFamily="18" charset="0"/>
            </a:endParaRPr>
          </a:p>
          <a:p>
            <a:pPr marL="285750" indent="-285750" algn="l">
              <a:buFont typeface="Wingdings" panose="05000000000000000000" pitchFamily="2" charset="2"/>
              <a:buChar char="§"/>
            </a:pPr>
            <a:r>
              <a:rPr lang="en-GB" sz="2000" dirty="0">
                <a:latin typeface="Times New Roman" pitchFamily="18" charset="0"/>
                <a:cs typeface="Times New Roman" pitchFamily="18" charset="0"/>
              </a:rPr>
              <a:t>Interference or inhibition of virus attachment to the host receptors, virus penetration and uncoating .</a:t>
            </a:r>
          </a:p>
          <a:p>
            <a:pPr marL="285750" indent="-285750" algn="l">
              <a:buFont typeface="Wingdings" panose="05000000000000000000" pitchFamily="2" charset="2"/>
              <a:buChar char="§"/>
            </a:pPr>
            <a:r>
              <a:rPr lang="en-GB" sz="2000" dirty="0">
                <a:latin typeface="Times New Roman" pitchFamily="18" charset="0"/>
                <a:cs typeface="Times New Roman" pitchFamily="18" charset="0"/>
              </a:rPr>
              <a:t>Inhibition of virus associated enzymes.</a:t>
            </a:r>
          </a:p>
          <a:p>
            <a:pPr marL="285750" indent="-285750" algn="l">
              <a:buFont typeface="Wingdings" panose="05000000000000000000" pitchFamily="2" charset="2"/>
              <a:buChar char="§"/>
            </a:pPr>
            <a:r>
              <a:rPr lang="en-GB" sz="2000" dirty="0">
                <a:latin typeface="Times New Roman" pitchFamily="18" charset="0"/>
                <a:cs typeface="Times New Roman" pitchFamily="18" charset="0"/>
              </a:rPr>
              <a:t>Inhibition of transcription and translation process.</a:t>
            </a:r>
          </a:p>
          <a:p>
            <a:pPr marL="285750" indent="-285750" algn="l">
              <a:buFont typeface="Wingdings" panose="05000000000000000000" pitchFamily="2" charset="2"/>
              <a:buChar char="§"/>
            </a:pPr>
            <a:r>
              <a:rPr lang="en-GB" sz="2000" dirty="0">
                <a:latin typeface="Times New Roman" pitchFamily="18" charset="0"/>
                <a:cs typeface="Times New Roman" pitchFamily="18" charset="0"/>
              </a:rPr>
              <a:t>Interference with viral regulatory process.</a:t>
            </a:r>
          </a:p>
          <a:p>
            <a:pPr marL="285750" indent="-285750" algn="l">
              <a:buFont typeface="Wingdings" panose="05000000000000000000" pitchFamily="2" charset="2"/>
              <a:buChar char="§"/>
            </a:pPr>
            <a:r>
              <a:rPr lang="en-GB" sz="2000" dirty="0">
                <a:latin typeface="Times New Roman" pitchFamily="18" charset="0"/>
                <a:cs typeface="Times New Roman" pitchFamily="18" charset="0"/>
              </a:rPr>
              <a:t>Interference with release of virus from cell surface membrane.</a:t>
            </a: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62562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06-08-2020</a:t>
            </a: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ANTIVIRAL  AGENTS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55730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b="1" dirty="0">
              <a:latin typeface="Times New Roman" pitchFamily="18" charset="0"/>
              <a:cs typeface="Times New Roman" pitchFamily="18" charset="0"/>
            </a:endParaRPr>
          </a:p>
          <a:p>
            <a:pPr algn="l"/>
            <a:r>
              <a:rPr lang="en-GB" sz="3200" b="1" dirty="0">
                <a:latin typeface="Times New Roman" pitchFamily="18" charset="0"/>
                <a:cs typeface="Times New Roman" pitchFamily="18" charset="0"/>
              </a:rPr>
              <a:t>     </a:t>
            </a:r>
            <a:r>
              <a:rPr lang="en-GB" sz="3200" b="1" u="sng" dirty="0">
                <a:latin typeface="Times New Roman" pitchFamily="18" charset="0"/>
                <a:cs typeface="Times New Roman" pitchFamily="18" charset="0"/>
              </a:rPr>
              <a:t>Ideal properties of Antiviral agents:</a:t>
            </a:r>
          </a:p>
          <a:p>
            <a:pPr algn="l"/>
            <a:endParaRPr lang="en-GB" sz="2800" u="sng" dirty="0">
              <a:latin typeface="Times New Roman" pitchFamily="18" charset="0"/>
              <a:cs typeface="Times New Roman" pitchFamily="18" charset="0"/>
            </a:endParaRPr>
          </a:p>
          <a:p>
            <a:pPr marL="285750" indent="-285750" algn="l">
              <a:buFont typeface="Arial" panose="020B0604020202020204" pitchFamily="34" charset="0"/>
              <a:buChar char="•"/>
            </a:pPr>
            <a:r>
              <a:rPr lang="en-GB" sz="2800" dirty="0">
                <a:latin typeface="Times New Roman" pitchFamily="18" charset="0"/>
                <a:cs typeface="Times New Roman" pitchFamily="18" charset="0"/>
              </a:rPr>
              <a:t>It must possess broad spectrum of antiviral properties.</a:t>
            </a:r>
          </a:p>
          <a:p>
            <a:pPr marL="285750" indent="-285750" algn="l">
              <a:buFont typeface="Arial" panose="020B0604020202020204" pitchFamily="34" charset="0"/>
              <a:buChar char="•"/>
            </a:pPr>
            <a:r>
              <a:rPr lang="en-GB" sz="2800" dirty="0">
                <a:latin typeface="Times New Roman" pitchFamily="18" charset="0"/>
                <a:cs typeface="Times New Roman" pitchFamily="18" charset="0"/>
              </a:rPr>
              <a:t>It should completely inhibit viral replication (reproduction).</a:t>
            </a:r>
          </a:p>
          <a:p>
            <a:pPr marL="285750" indent="-285750" algn="l">
              <a:buFont typeface="Arial" panose="020B0604020202020204" pitchFamily="34" charset="0"/>
              <a:buChar char="•"/>
            </a:pPr>
            <a:r>
              <a:rPr lang="en-GB" sz="2800" dirty="0">
                <a:latin typeface="Times New Roman" pitchFamily="18" charset="0"/>
                <a:cs typeface="Times New Roman" pitchFamily="18" charset="0"/>
              </a:rPr>
              <a:t>It should reach target organ without interfering immune system of patient.</a:t>
            </a:r>
          </a:p>
          <a:p>
            <a:pPr marL="285750" indent="-285750" algn="l">
              <a:buFont typeface="Arial" panose="020B0604020202020204" pitchFamily="34" charset="0"/>
              <a:buChar char="•"/>
            </a:pPr>
            <a:r>
              <a:rPr lang="en-GB" sz="2800" dirty="0">
                <a:latin typeface="Times New Roman" pitchFamily="18" charset="0"/>
                <a:cs typeface="Times New Roman" pitchFamily="18" charset="0"/>
              </a:rPr>
              <a:t>It should have minimum toxicity to the host cells.</a:t>
            </a:r>
          </a:p>
          <a:p>
            <a:pPr marL="285750" indent="-285750" algn="l">
              <a:buFont typeface="Arial" panose="020B0604020202020204" pitchFamily="34" charset="0"/>
              <a:buChar char="•"/>
            </a:pPr>
            <a:r>
              <a:rPr lang="en-GB" sz="2800" dirty="0">
                <a:latin typeface="Times New Roman" pitchFamily="18" charset="0"/>
                <a:cs typeface="Times New Roman" pitchFamily="18" charset="0"/>
              </a:rPr>
              <a:t>It should be effective against resistant viruses.</a:t>
            </a: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6906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06-08-2020</a:t>
            </a: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ANTIVIRAL  AGENTS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55730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b="1" dirty="0">
              <a:latin typeface="Times New Roman" pitchFamily="18" charset="0"/>
              <a:cs typeface="Times New Roman" pitchFamily="18" charset="0"/>
            </a:endParaRPr>
          </a:p>
          <a:p>
            <a:pPr algn="l"/>
            <a:r>
              <a:rPr lang="en-GB" sz="2000" b="1" dirty="0">
                <a:latin typeface="Times New Roman" pitchFamily="18" charset="0"/>
                <a:cs typeface="Times New Roman" pitchFamily="18" charset="0"/>
              </a:rPr>
              <a:t>Classifications:</a:t>
            </a:r>
          </a:p>
          <a:p>
            <a:pPr algn="l"/>
            <a:endParaRPr lang="en-GB" sz="1800" b="1" dirty="0">
              <a:latin typeface="Times New Roman" pitchFamily="18" charset="0"/>
              <a:cs typeface="Times New Roman" pitchFamily="18" charset="0"/>
            </a:endParaRPr>
          </a:p>
          <a:p>
            <a:pPr algn="l">
              <a:lnSpc>
                <a:spcPct val="250000"/>
              </a:lnSpc>
            </a:pPr>
            <a:r>
              <a:rPr lang="en-GB" sz="1800" b="1" dirty="0" err="1">
                <a:latin typeface="Times New Roman" pitchFamily="18" charset="0"/>
                <a:cs typeface="Times New Roman" pitchFamily="18" charset="0"/>
              </a:rPr>
              <a:t>eg</a:t>
            </a:r>
            <a:r>
              <a:rPr lang="en-GB" sz="1800" b="1" dirty="0">
                <a:latin typeface="Times New Roman" pitchFamily="18" charset="0"/>
                <a:cs typeface="Times New Roman" pitchFamily="18" charset="0"/>
              </a:rPr>
              <a:t>.  </a:t>
            </a:r>
            <a:r>
              <a:rPr lang="en-GB" sz="1800" b="1" u="sng" dirty="0">
                <a:latin typeface="Times New Roman" pitchFamily="18" charset="0"/>
                <a:cs typeface="Times New Roman" pitchFamily="18" charset="0"/>
              </a:rPr>
              <a:t>Acyclovir,</a:t>
            </a:r>
            <a:r>
              <a:rPr lang="en-GB" sz="1800" b="1" dirty="0">
                <a:latin typeface="Times New Roman" pitchFamily="18" charset="0"/>
                <a:cs typeface="Times New Roman" pitchFamily="18" charset="0"/>
              </a:rPr>
              <a:t> Ganciclovir, Idoxuridine, Amantadine, Rimantadine, Ribavirin, Zidovudine, </a:t>
            </a:r>
            <a:r>
              <a:rPr lang="en-GB" sz="1800" b="1" dirty="0" err="1">
                <a:latin typeface="Times New Roman" pitchFamily="18" charset="0"/>
                <a:cs typeface="Times New Roman" pitchFamily="18" charset="0"/>
              </a:rPr>
              <a:t>Didanosine</a:t>
            </a:r>
            <a:r>
              <a:rPr lang="en-GB" sz="1800" b="1" dirty="0">
                <a:latin typeface="Times New Roman" pitchFamily="18" charset="0"/>
                <a:cs typeface="Times New Roman" pitchFamily="18" charset="0"/>
              </a:rPr>
              <a:t>,</a:t>
            </a:r>
          </a:p>
          <a:p>
            <a:pPr algn="l">
              <a:lnSpc>
                <a:spcPct val="250000"/>
              </a:lnSpc>
            </a:pPr>
            <a:r>
              <a:rPr lang="en-GB" sz="1800" b="1" dirty="0">
                <a:latin typeface="Times New Roman" pitchFamily="18" charset="0"/>
                <a:cs typeface="Times New Roman" pitchFamily="18" charset="0"/>
              </a:rPr>
              <a:t>      Zalcitabine, lamivudine, Loviride, Delavirding, Ribavirin, Saquinavir, Indinavir, Ritonavir</a:t>
            </a:r>
            <a:r>
              <a:rPr lang="en-GB" sz="1800" dirty="0">
                <a:latin typeface="Times New Roman" pitchFamily="18" charset="0"/>
                <a:cs typeface="Times New Roman" pitchFamily="18" charset="0"/>
              </a:rPr>
              <a:t>.</a:t>
            </a: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06811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06-08-2020</a:t>
            </a: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ANTIVIRAL AND ANTI AIDS  AGENTS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55730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b="1" dirty="0">
              <a:latin typeface="Times New Roman" pitchFamily="18" charset="0"/>
              <a:cs typeface="Times New Roman" pitchFamily="18" charset="0"/>
            </a:endParaRPr>
          </a:p>
          <a:p>
            <a:pPr algn="l"/>
            <a:r>
              <a:rPr lang="en-GB" sz="1800" b="1" dirty="0">
                <a:latin typeface="Times New Roman" pitchFamily="18" charset="0"/>
                <a:cs typeface="Times New Roman" pitchFamily="18" charset="0"/>
              </a:rPr>
              <a:t>Classifications:</a:t>
            </a:r>
          </a:p>
          <a:p>
            <a:pPr algn="l"/>
            <a:endParaRPr lang="en-GB" sz="1800" b="1" dirty="0">
              <a:latin typeface="Times New Roman" pitchFamily="18" charset="0"/>
              <a:cs typeface="Times New Roman" pitchFamily="18" charset="0"/>
            </a:endParaRPr>
          </a:p>
          <a:p>
            <a:pPr marL="400050" indent="-400050" algn="l">
              <a:buAutoNum type="romanUcParenR"/>
            </a:pPr>
            <a:r>
              <a:rPr lang="en-GB" sz="2000" dirty="0">
                <a:latin typeface="Times New Roman" pitchFamily="18" charset="0"/>
                <a:cs typeface="Times New Roman" pitchFamily="18" charset="0"/>
              </a:rPr>
              <a:t> </a:t>
            </a:r>
            <a:r>
              <a:rPr lang="en-GB" sz="2000" b="1" dirty="0">
                <a:latin typeface="Times New Roman" pitchFamily="18" charset="0"/>
                <a:cs typeface="Times New Roman" pitchFamily="18" charset="0"/>
              </a:rPr>
              <a:t>Purine nucleoside and nucleotides         </a:t>
            </a:r>
            <a:r>
              <a:rPr lang="en-GB" sz="2000" dirty="0">
                <a:latin typeface="Times New Roman" pitchFamily="18" charset="0"/>
                <a:cs typeface="Times New Roman" pitchFamily="18" charset="0"/>
              </a:rPr>
              <a:t>: eg. </a:t>
            </a:r>
            <a:r>
              <a:rPr lang="en-GB" sz="2000" u="sng" dirty="0">
                <a:solidFill>
                  <a:srgbClr val="FF0000"/>
                </a:solidFill>
                <a:latin typeface="Times New Roman" pitchFamily="18" charset="0"/>
                <a:cs typeface="Times New Roman" pitchFamily="18" charset="0"/>
              </a:rPr>
              <a:t>Acyclovir,</a:t>
            </a:r>
            <a:r>
              <a:rPr lang="en-GB" sz="2000" dirty="0">
                <a:latin typeface="Times New Roman" pitchFamily="18" charset="0"/>
                <a:cs typeface="Times New Roman" pitchFamily="18" charset="0"/>
              </a:rPr>
              <a:t> </a:t>
            </a:r>
            <a:r>
              <a:rPr lang="en-GB" sz="2000" dirty="0">
                <a:solidFill>
                  <a:srgbClr val="FF0000"/>
                </a:solidFill>
                <a:latin typeface="Times New Roman" pitchFamily="18" charset="0"/>
                <a:cs typeface="Times New Roman" pitchFamily="18" charset="0"/>
              </a:rPr>
              <a:t>Ganciclovir</a:t>
            </a:r>
            <a:r>
              <a:rPr lang="en-GB" sz="2000" dirty="0">
                <a:latin typeface="Times New Roman" pitchFamily="18" charset="0"/>
                <a:cs typeface="Times New Roman" pitchFamily="18" charset="0"/>
              </a:rPr>
              <a:t>, Famciclovir, Valacyclovir,  </a:t>
            </a:r>
            <a:r>
              <a:rPr lang="en-GB" sz="1600" dirty="0">
                <a:latin typeface="Times New Roman" pitchFamily="18" charset="0"/>
                <a:cs typeface="Times New Roman" pitchFamily="18" charset="0"/>
              </a:rPr>
              <a:t>                                                                                         </a:t>
            </a:r>
          </a:p>
          <a:p>
            <a:pPr algn="l"/>
            <a:r>
              <a:rPr lang="en-GB" sz="2000" dirty="0">
                <a:latin typeface="Times New Roman" pitchFamily="18" charset="0"/>
                <a:cs typeface="Times New Roman" pitchFamily="18" charset="0"/>
              </a:rPr>
              <a:t>                                                                                  </a:t>
            </a:r>
            <a:r>
              <a:rPr lang="en-GB" sz="2000" dirty="0" err="1">
                <a:latin typeface="Times New Roman" pitchFamily="18" charset="0"/>
                <a:cs typeface="Times New Roman" pitchFamily="18" charset="0"/>
              </a:rPr>
              <a:t>Vidarabin</a:t>
            </a:r>
            <a:r>
              <a:rPr lang="en-GB" sz="2000" dirty="0">
                <a:latin typeface="Times New Roman" pitchFamily="18" charset="0"/>
                <a:cs typeface="Times New Roman" pitchFamily="18" charset="0"/>
              </a:rPr>
              <a:t>, Abacavir, Penciclovir.</a:t>
            </a:r>
          </a:p>
          <a:p>
            <a:pPr algn="l"/>
            <a:r>
              <a:rPr lang="en-GB" sz="1600" dirty="0">
                <a:latin typeface="Times New Roman" pitchFamily="18" charset="0"/>
                <a:cs typeface="Times New Roman" pitchFamily="18" charset="0"/>
              </a:rPr>
              <a:t>II</a:t>
            </a:r>
            <a:r>
              <a:rPr lang="en-GB" sz="2000" dirty="0">
                <a:latin typeface="Times New Roman" pitchFamily="18" charset="0"/>
                <a:cs typeface="Times New Roman" pitchFamily="18" charset="0"/>
              </a:rPr>
              <a:t>)     </a:t>
            </a:r>
            <a:r>
              <a:rPr lang="en-GB" sz="2000" b="1" dirty="0">
                <a:latin typeface="Times New Roman" pitchFamily="18" charset="0"/>
                <a:cs typeface="Times New Roman" pitchFamily="18" charset="0"/>
              </a:rPr>
              <a:t>Pyrimidine nucleoside and nucleotides </a:t>
            </a:r>
            <a:r>
              <a:rPr lang="en-GB" sz="2000" dirty="0">
                <a:latin typeface="Times New Roman" pitchFamily="18" charset="0"/>
                <a:cs typeface="Times New Roman" pitchFamily="18" charset="0"/>
              </a:rPr>
              <a:t>: eg. </a:t>
            </a:r>
            <a:r>
              <a:rPr lang="en-GB" sz="2000" dirty="0">
                <a:solidFill>
                  <a:srgbClr val="FF0000"/>
                </a:solidFill>
                <a:latin typeface="Times New Roman" pitchFamily="18" charset="0"/>
                <a:cs typeface="Times New Roman" pitchFamily="18" charset="0"/>
              </a:rPr>
              <a:t>Idoxuridine,</a:t>
            </a:r>
            <a:r>
              <a:rPr lang="en-GB" sz="2000" dirty="0">
                <a:latin typeface="Times New Roman" pitchFamily="18" charset="0"/>
                <a:cs typeface="Times New Roman" pitchFamily="18" charset="0"/>
              </a:rPr>
              <a:t> </a:t>
            </a:r>
            <a:r>
              <a:rPr lang="en-GB" sz="2000" dirty="0" err="1">
                <a:latin typeface="Times New Roman" pitchFamily="18" charset="0"/>
                <a:cs typeface="Times New Roman" pitchFamily="18" charset="0"/>
              </a:rPr>
              <a:t>Cidofovir</a:t>
            </a:r>
            <a:r>
              <a:rPr lang="en-GB" sz="2000" dirty="0">
                <a:latin typeface="Times New Roman" pitchFamily="18" charset="0"/>
                <a:cs typeface="Times New Roman" pitchFamily="18" charset="0"/>
              </a:rPr>
              <a:t>.</a:t>
            </a:r>
          </a:p>
          <a:p>
            <a:pPr algn="l"/>
            <a:r>
              <a:rPr lang="en-GB" sz="2000" dirty="0">
                <a:latin typeface="Times New Roman" pitchFamily="18" charset="0"/>
                <a:cs typeface="Times New Roman" pitchFamily="18" charset="0"/>
              </a:rPr>
              <a:t>III)   </a:t>
            </a:r>
            <a:r>
              <a:rPr lang="en-GB" sz="2000" b="1" dirty="0">
                <a:latin typeface="Times New Roman" pitchFamily="18" charset="0"/>
                <a:cs typeface="Times New Roman" pitchFamily="18" charset="0"/>
              </a:rPr>
              <a:t>Thio-semicarbazone           </a:t>
            </a:r>
            <a:r>
              <a:rPr lang="en-GB" sz="2000" dirty="0">
                <a:latin typeface="Times New Roman" pitchFamily="18" charset="0"/>
                <a:cs typeface="Times New Roman" pitchFamily="18" charset="0"/>
              </a:rPr>
              <a:t>                      : eg. Methisazone.</a:t>
            </a:r>
          </a:p>
          <a:p>
            <a:pPr algn="l"/>
            <a:r>
              <a:rPr lang="en-GB" sz="2000" dirty="0">
                <a:latin typeface="Times New Roman" pitchFamily="18" charset="0"/>
                <a:cs typeface="Times New Roman" pitchFamily="18" charset="0"/>
              </a:rPr>
              <a:t>IV)   </a:t>
            </a:r>
            <a:r>
              <a:rPr lang="en-GB" sz="2000" b="1" dirty="0">
                <a:latin typeface="Times New Roman" pitchFamily="18" charset="0"/>
                <a:cs typeface="Times New Roman" pitchFamily="18" charset="0"/>
              </a:rPr>
              <a:t>Adamantane amines                                </a:t>
            </a:r>
            <a:r>
              <a:rPr lang="en-GB" sz="2000" dirty="0">
                <a:latin typeface="Times New Roman" pitchFamily="18" charset="0"/>
                <a:cs typeface="Times New Roman" pitchFamily="18" charset="0"/>
              </a:rPr>
              <a:t>: eg.  </a:t>
            </a:r>
            <a:r>
              <a:rPr lang="en-GB" sz="2000" dirty="0">
                <a:solidFill>
                  <a:srgbClr val="FF0000"/>
                </a:solidFill>
                <a:latin typeface="Times New Roman" pitchFamily="18" charset="0"/>
                <a:cs typeface="Times New Roman" pitchFamily="18" charset="0"/>
              </a:rPr>
              <a:t>Amantadine, Rimantadine, </a:t>
            </a:r>
            <a:r>
              <a:rPr lang="en-GB" sz="2000" dirty="0">
                <a:latin typeface="Times New Roman" pitchFamily="18" charset="0"/>
                <a:cs typeface="Times New Roman" pitchFamily="18" charset="0"/>
              </a:rPr>
              <a:t>Somantadine. </a:t>
            </a:r>
          </a:p>
          <a:p>
            <a:pPr algn="l"/>
            <a:r>
              <a:rPr lang="en-GB" sz="2000" dirty="0">
                <a:latin typeface="Times New Roman" pitchFamily="18" charset="0"/>
                <a:cs typeface="Times New Roman" pitchFamily="18" charset="0"/>
              </a:rPr>
              <a:t>V)    </a:t>
            </a:r>
            <a:r>
              <a:rPr lang="en-GB" sz="2000" b="1" dirty="0">
                <a:latin typeface="Times New Roman" pitchFamily="18" charset="0"/>
                <a:cs typeface="Times New Roman" pitchFamily="18" charset="0"/>
              </a:rPr>
              <a:t>Miscellaneous agents                               </a:t>
            </a:r>
            <a:r>
              <a:rPr lang="en-GB" sz="2000" dirty="0">
                <a:latin typeface="Times New Roman" pitchFamily="18" charset="0"/>
                <a:cs typeface="Times New Roman" pitchFamily="18" charset="0"/>
              </a:rPr>
              <a:t>: eg.  </a:t>
            </a:r>
            <a:r>
              <a:rPr lang="en-GB" sz="2000" dirty="0" err="1">
                <a:latin typeface="Times New Roman" pitchFamily="18" charset="0"/>
                <a:cs typeface="Times New Roman" pitchFamily="18" charset="0"/>
              </a:rPr>
              <a:t>Foscarnet</a:t>
            </a:r>
            <a:r>
              <a:rPr lang="en-GB" sz="2000" dirty="0">
                <a:latin typeface="Times New Roman" pitchFamily="18" charset="0"/>
                <a:cs typeface="Times New Roman" pitchFamily="18" charset="0"/>
              </a:rPr>
              <a:t> sodium, </a:t>
            </a:r>
            <a:r>
              <a:rPr lang="en-GB" sz="2000" dirty="0">
                <a:solidFill>
                  <a:srgbClr val="FF0000"/>
                </a:solidFill>
                <a:latin typeface="Times New Roman" pitchFamily="18" charset="0"/>
                <a:cs typeface="Times New Roman" pitchFamily="18" charset="0"/>
              </a:rPr>
              <a:t>Ribavirin.</a:t>
            </a: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55368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06-08-2020</a:t>
            </a: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ANTIVIRAL AND ANTI AIDS  AGENTS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55730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800" b="1" dirty="0">
                <a:latin typeface="Times New Roman" pitchFamily="18" charset="0"/>
                <a:cs typeface="Times New Roman" pitchFamily="18" charset="0"/>
              </a:rPr>
              <a:t>Classifications:</a:t>
            </a:r>
          </a:p>
          <a:p>
            <a:pPr marL="400050" indent="-400050" algn="l">
              <a:buAutoNum type="romanUcParenR"/>
            </a:pPr>
            <a:r>
              <a:rPr lang="en-GB" sz="1600" dirty="0">
                <a:latin typeface="Times New Roman" pitchFamily="18" charset="0"/>
                <a:cs typeface="Times New Roman" pitchFamily="18" charset="0"/>
              </a:rPr>
              <a:t> </a:t>
            </a:r>
            <a:r>
              <a:rPr lang="en-GB" sz="1600" b="1" dirty="0">
                <a:latin typeface="Times New Roman" pitchFamily="18" charset="0"/>
                <a:cs typeface="Times New Roman" pitchFamily="18" charset="0"/>
              </a:rPr>
              <a:t>Purine nucleoside and nucleotides         </a:t>
            </a:r>
            <a:r>
              <a:rPr lang="en-GB" sz="1600" dirty="0">
                <a:latin typeface="Times New Roman" pitchFamily="18" charset="0"/>
                <a:cs typeface="Times New Roman" pitchFamily="18" charset="0"/>
              </a:rPr>
              <a:t>: eg. </a:t>
            </a:r>
            <a:r>
              <a:rPr lang="en-GB" sz="1600" b="1" u="sng" dirty="0">
                <a:solidFill>
                  <a:srgbClr val="FF0000"/>
                </a:solidFill>
                <a:latin typeface="Times New Roman" pitchFamily="18" charset="0"/>
                <a:cs typeface="Times New Roman" pitchFamily="18" charset="0"/>
              </a:rPr>
              <a:t>Acyclovi</a:t>
            </a:r>
            <a:r>
              <a:rPr lang="en-GB" sz="1600" dirty="0">
                <a:solidFill>
                  <a:srgbClr val="FF0000"/>
                </a:solidFill>
                <a:latin typeface="Times New Roman" pitchFamily="18" charset="0"/>
                <a:cs typeface="Times New Roman" pitchFamily="18" charset="0"/>
              </a:rPr>
              <a:t>r,</a:t>
            </a:r>
            <a:r>
              <a:rPr lang="en-GB" sz="1600" dirty="0">
                <a:latin typeface="Times New Roman" pitchFamily="18" charset="0"/>
                <a:cs typeface="Times New Roman" pitchFamily="18" charset="0"/>
              </a:rPr>
              <a:t> </a:t>
            </a:r>
            <a:r>
              <a:rPr lang="en-GB" sz="1600" dirty="0">
                <a:solidFill>
                  <a:srgbClr val="FF0000"/>
                </a:solidFill>
                <a:latin typeface="Times New Roman" pitchFamily="18" charset="0"/>
                <a:cs typeface="Times New Roman" pitchFamily="18" charset="0"/>
              </a:rPr>
              <a:t>Ganciclovir,</a:t>
            </a:r>
            <a:r>
              <a:rPr lang="en-GB" sz="1600" dirty="0">
                <a:latin typeface="Times New Roman" pitchFamily="18" charset="0"/>
                <a:cs typeface="Times New Roman" pitchFamily="18" charset="0"/>
              </a:rPr>
              <a:t> Famciclovir, Valacyclovir,                                                                                           </a:t>
            </a:r>
          </a:p>
          <a:p>
            <a:pPr algn="l"/>
            <a:r>
              <a:rPr lang="en-GB" sz="1600" dirty="0">
                <a:latin typeface="Times New Roman" pitchFamily="18" charset="0"/>
                <a:cs typeface="Times New Roman" pitchFamily="18" charset="0"/>
              </a:rPr>
              <a:t>                                                                                   Vidarabin, Abacavir, Penciclovir.</a:t>
            </a:r>
          </a:p>
          <a:p>
            <a:pPr algn="l"/>
            <a:r>
              <a:rPr lang="en-GB" sz="1600" b="1" dirty="0">
                <a:latin typeface="Times New Roman" pitchFamily="18" charset="0"/>
                <a:cs typeface="Times New Roman" pitchFamily="18" charset="0"/>
              </a:rPr>
              <a:t>eg. </a:t>
            </a:r>
            <a:r>
              <a:rPr lang="en-GB" sz="1600" b="1" dirty="0">
                <a:solidFill>
                  <a:srgbClr val="FF0000"/>
                </a:solidFill>
                <a:latin typeface="Times New Roman" pitchFamily="18" charset="0"/>
                <a:cs typeface="Times New Roman" pitchFamily="18" charset="0"/>
              </a:rPr>
              <a:t>Acyclovir</a:t>
            </a:r>
            <a:r>
              <a:rPr lang="en-GB" sz="1600" b="1" dirty="0">
                <a:latin typeface="Times New Roman" pitchFamily="18" charset="0"/>
                <a:cs typeface="Times New Roman" pitchFamily="18" charset="0"/>
              </a:rPr>
              <a:t> (Acivir, Cyclovir, Zovirax) : ( Acycloguanosone) </a:t>
            </a:r>
          </a:p>
          <a:p>
            <a:pPr algn="l"/>
            <a:endParaRPr lang="en-GB" sz="1600" b="1" dirty="0">
              <a:latin typeface="Times New Roman" pitchFamily="18" charset="0"/>
              <a:cs typeface="Times New Roman" pitchFamily="18" charset="0"/>
            </a:endParaRPr>
          </a:p>
          <a:p>
            <a:pPr algn="l"/>
            <a:endParaRPr lang="en-GB" sz="1600" b="1" dirty="0">
              <a:latin typeface="Times New Roman" pitchFamily="18" charset="0"/>
              <a:cs typeface="Times New Roman" pitchFamily="18" charset="0"/>
            </a:endParaRPr>
          </a:p>
          <a:p>
            <a:pPr algn="l"/>
            <a:endParaRPr lang="en-GB" sz="1600" b="1" dirty="0">
              <a:latin typeface="Times New Roman" pitchFamily="18" charset="0"/>
              <a:cs typeface="Times New Roman" pitchFamily="18" charset="0"/>
            </a:endParaRPr>
          </a:p>
          <a:p>
            <a:pPr algn="l"/>
            <a:endParaRPr lang="en-GB" sz="1600" b="1" dirty="0">
              <a:latin typeface="Times New Roman" pitchFamily="18" charset="0"/>
              <a:cs typeface="Times New Roman" pitchFamily="18" charset="0"/>
            </a:endParaRPr>
          </a:p>
          <a:p>
            <a:pPr algn="l"/>
            <a:endParaRPr lang="en-GB" sz="1600" b="1" dirty="0">
              <a:latin typeface="Times New Roman" pitchFamily="18" charset="0"/>
              <a:cs typeface="Times New Roman" pitchFamily="18" charset="0"/>
            </a:endParaRPr>
          </a:p>
          <a:p>
            <a:pPr algn="l"/>
            <a:endParaRPr lang="en-GB" sz="1600" b="1" dirty="0">
              <a:latin typeface="Times New Roman" pitchFamily="18" charset="0"/>
              <a:cs typeface="Times New Roman" pitchFamily="18" charset="0"/>
            </a:endParaRPr>
          </a:p>
          <a:p>
            <a:pPr algn="l"/>
            <a:endParaRPr lang="en-GB" sz="1600" b="1" dirty="0">
              <a:latin typeface="Times New Roman" pitchFamily="18" charset="0"/>
              <a:cs typeface="Times New Roman" pitchFamily="18"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55324" y="2356834"/>
            <a:ext cx="3580327" cy="1468191"/>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7735" y="4237149"/>
            <a:ext cx="8860665" cy="2070670"/>
          </a:xfrm>
          <a:prstGeom prst="rect">
            <a:avLst/>
          </a:prstGeom>
        </p:spPr>
      </p:pic>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79031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06-08-2020</a:t>
            </a: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77650" y="6487451"/>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ANTIVIRAL AND ANTI AIDS  AGENTS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548017"/>
            <a:ext cx="10715626" cy="55730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800" b="1" dirty="0">
                <a:latin typeface="Times New Roman" pitchFamily="18" charset="0"/>
                <a:cs typeface="Times New Roman" pitchFamily="18" charset="0"/>
              </a:rPr>
              <a:t>Classifications:</a:t>
            </a:r>
          </a:p>
          <a:p>
            <a:pPr algn="l"/>
            <a:endParaRPr lang="en-GB" sz="1800" b="1" dirty="0">
              <a:latin typeface="Times New Roman" pitchFamily="18" charset="0"/>
              <a:cs typeface="Times New Roman" pitchFamily="18" charset="0"/>
            </a:endParaRPr>
          </a:p>
          <a:p>
            <a:pPr algn="l"/>
            <a:r>
              <a:rPr lang="en-GB" sz="1600" dirty="0">
                <a:latin typeface="Times New Roman" pitchFamily="18" charset="0"/>
                <a:cs typeface="Times New Roman" pitchFamily="18" charset="0"/>
              </a:rPr>
              <a:t>    </a:t>
            </a:r>
            <a:r>
              <a:rPr lang="en-GB" sz="1600" b="1" dirty="0">
                <a:latin typeface="Times New Roman" pitchFamily="18" charset="0"/>
                <a:cs typeface="Times New Roman" pitchFamily="18" charset="0"/>
              </a:rPr>
              <a:t>Purine nucleoside and nucleotides         </a:t>
            </a:r>
            <a:r>
              <a:rPr lang="en-GB" sz="1600" dirty="0">
                <a:latin typeface="Times New Roman" pitchFamily="18" charset="0"/>
                <a:cs typeface="Times New Roman" pitchFamily="18" charset="0"/>
              </a:rPr>
              <a:t>: eg. </a:t>
            </a:r>
            <a:r>
              <a:rPr lang="en-GB" sz="1600" dirty="0">
                <a:solidFill>
                  <a:srgbClr val="FF0000"/>
                </a:solidFill>
                <a:latin typeface="Times New Roman" pitchFamily="18" charset="0"/>
                <a:cs typeface="Times New Roman" pitchFamily="18" charset="0"/>
              </a:rPr>
              <a:t>Acyclovir, Ganciclovir, </a:t>
            </a:r>
            <a:r>
              <a:rPr lang="en-GB" sz="1600" dirty="0">
                <a:latin typeface="Times New Roman" pitchFamily="18" charset="0"/>
                <a:cs typeface="Times New Roman" pitchFamily="18" charset="0"/>
              </a:rPr>
              <a:t>Famciclovir, Valacyclovir,                                                                                           </a:t>
            </a:r>
          </a:p>
          <a:p>
            <a:pPr algn="l"/>
            <a:r>
              <a:rPr lang="en-GB" sz="1600" dirty="0">
                <a:latin typeface="Times New Roman" pitchFamily="18" charset="0"/>
                <a:cs typeface="Times New Roman" pitchFamily="18" charset="0"/>
              </a:rPr>
              <a:t>                                                                                   Vidarabin, Abacavir, Penciclovir.</a:t>
            </a:r>
          </a:p>
          <a:p>
            <a:pPr algn="l"/>
            <a:r>
              <a:rPr lang="en-GB" sz="1600" b="1" dirty="0">
                <a:latin typeface="Times New Roman" pitchFamily="18" charset="0"/>
                <a:cs typeface="Times New Roman" pitchFamily="18" charset="0"/>
              </a:rPr>
              <a:t>    Synthesis of Acyclovir :</a:t>
            </a:r>
          </a:p>
          <a:p>
            <a:pPr algn="l"/>
            <a:endParaRPr lang="en-GB" sz="1600" b="1" dirty="0">
              <a:latin typeface="Times New Roman" pitchFamily="18" charset="0"/>
              <a:cs typeface="Times New Roman" pitchFamily="18" charset="0"/>
            </a:endParaRPr>
          </a:p>
          <a:p>
            <a:pPr algn="l"/>
            <a:endParaRPr lang="en-GB" sz="1600" b="1" dirty="0">
              <a:latin typeface="Times New Roman" pitchFamily="18" charset="0"/>
              <a:cs typeface="Times New Roman" pitchFamily="18"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19220"/>
            <a:ext cx="12182475" cy="4012795"/>
          </a:xfrm>
          <a:prstGeom prst="rect">
            <a:avLst/>
          </a:prstGeom>
        </p:spPr>
      </p:pic>
      <p:sp>
        <p:nvSpPr>
          <p:cNvPr id="6" name="TextBox 5"/>
          <p:cNvSpPr txBox="1"/>
          <p:nvPr/>
        </p:nvSpPr>
        <p:spPr>
          <a:xfrm>
            <a:off x="6662057" y="3545178"/>
            <a:ext cx="905552" cy="311493"/>
          </a:xfrm>
          <a:prstGeom prst="rect">
            <a:avLst/>
          </a:prstGeom>
          <a:noFill/>
        </p:spPr>
        <p:txBody>
          <a:bodyPr wrap="square" rtlCol="0">
            <a:spAutoFit/>
          </a:bodyPr>
          <a:lstStyle/>
          <a:p>
            <a:pPr algn="l"/>
            <a:r>
              <a:rPr lang="en-IN" sz="1400" dirty="0" err="1">
                <a:latin typeface="Times New Roman" panose="02020603050405020304" pitchFamily="18" charset="0"/>
                <a:cs typeface="Times New Roman" panose="02020603050405020304" pitchFamily="18" charset="0"/>
              </a:rPr>
              <a:t>NaOH</a:t>
            </a:r>
            <a:endParaRPr lang="en-IN" sz="1400" dirty="0">
              <a:latin typeface="Times New Roman" panose="02020603050405020304" pitchFamily="18" charset="0"/>
              <a:cs typeface="Times New Roman" panose="02020603050405020304" pitchFamily="18" charset="0"/>
            </a:endParaRPr>
          </a:p>
        </p:txBody>
      </p:sp>
      <p:cxnSp>
        <p:nvCxnSpPr>
          <p:cNvPr id="13" name="Straight Connector 12"/>
          <p:cNvCxnSpPr/>
          <p:nvPr/>
        </p:nvCxnSpPr>
        <p:spPr>
          <a:xfrm flipH="1">
            <a:off x="6763657" y="4861246"/>
            <a:ext cx="14514" cy="450296"/>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502400" y="4326217"/>
            <a:ext cx="1204686" cy="246221"/>
          </a:xfrm>
          <a:prstGeom prst="rect">
            <a:avLst/>
          </a:prstGeom>
          <a:noFill/>
        </p:spPr>
        <p:txBody>
          <a:bodyPr wrap="square" rtlCol="0">
            <a:spAutoFit/>
          </a:bodyPr>
          <a:lstStyle/>
          <a:p>
            <a:pPr algn="l"/>
            <a:r>
              <a:rPr lang="en-IN" sz="1000" b="1" dirty="0">
                <a:latin typeface="Times New Roman" panose="02020603050405020304" pitchFamily="18" charset="0"/>
                <a:cs typeface="Times New Roman" panose="02020603050405020304" pitchFamily="18" charset="0"/>
              </a:rPr>
              <a:t>(-C6H5COONa )</a:t>
            </a:r>
          </a:p>
        </p:txBody>
      </p:sp>
      <p:sp>
        <p:nvSpPr>
          <p:cNvPr id="15" name="Flowchart: Process 14"/>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6" name="Picture 2" descr="https://dranimeshdas.com/wp-content/uploads/2024/08/drug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99772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06-08-2020</a:t>
            </a: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ANTIVIRAL AND ANTI AIDS  AGENTS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55730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800" b="1" dirty="0">
                <a:latin typeface="Times New Roman" pitchFamily="18" charset="0"/>
                <a:cs typeface="Times New Roman" pitchFamily="18" charset="0"/>
              </a:rPr>
              <a:t>Classifications:</a:t>
            </a:r>
          </a:p>
          <a:p>
            <a:pPr algn="l"/>
            <a:r>
              <a:rPr lang="en-GB" sz="1600" dirty="0">
                <a:latin typeface="Times New Roman" pitchFamily="18" charset="0"/>
                <a:cs typeface="Times New Roman" pitchFamily="18" charset="0"/>
              </a:rPr>
              <a:t>        </a:t>
            </a:r>
            <a:r>
              <a:rPr lang="en-GB" sz="1600" b="1" dirty="0">
                <a:latin typeface="Times New Roman" pitchFamily="18" charset="0"/>
                <a:cs typeface="Times New Roman" pitchFamily="18" charset="0"/>
              </a:rPr>
              <a:t>Purine nucleoside and nucleotides         </a:t>
            </a:r>
            <a:r>
              <a:rPr lang="en-GB" sz="1600" dirty="0">
                <a:latin typeface="Times New Roman" pitchFamily="18" charset="0"/>
                <a:cs typeface="Times New Roman" pitchFamily="18" charset="0"/>
              </a:rPr>
              <a:t>: eg. Acyclovir, </a:t>
            </a:r>
            <a:r>
              <a:rPr lang="en-GB" sz="1600" b="1" dirty="0">
                <a:latin typeface="Times New Roman" pitchFamily="18" charset="0"/>
                <a:cs typeface="Times New Roman" pitchFamily="18" charset="0"/>
              </a:rPr>
              <a:t>Ganciclovir</a:t>
            </a:r>
            <a:r>
              <a:rPr lang="en-GB" sz="1600" dirty="0">
                <a:latin typeface="Times New Roman" pitchFamily="18" charset="0"/>
                <a:cs typeface="Times New Roman" pitchFamily="18" charset="0"/>
              </a:rPr>
              <a:t>, Famciclovir, Valacyclovir,                                                                                           </a:t>
            </a:r>
          </a:p>
          <a:p>
            <a:pPr algn="l"/>
            <a:r>
              <a:rPr lang="en-GB" sz="1600" dirty="0">
                <a:latin typeface="Times New Roman" pitchFamily="18" charset="0"/>
                <a:cs typeface="Times New Roman" pitchFamily="18" charset="0"/>
              </a:rPr>
              <a:t>                                                                                   Vidarabin, Abacavir, Penciclovir.</a:t>
            </a:r>
          </a:p>
          <a:p>
            <a:pPr algn="l"/>
            <a:r>
              <a:rPr lang="en-GB" sz="1600" dirty="0">
                <a:latin typeface="Times New Roman" pitchFamily="18" charset="0"/>
                <a:cs typeface="Times New Roman" pitchFamily="18" charset="0"/>
              </a:rPr>
              <a:t>         </a:t>
            </a:r>
            <a:r>
              <a:rPr lang="en-GB" sz="1600" b="1" dirty="0" err="1">
                <a:latin typeface="Times New Roman" pitchFamily="18" charset="0"/>
                <a:cs typeface="Times New Roman" pitchFamily="18" charset="0"/>
              </a:rPr>
              <a:t>eg</a:t>
            </a:r>
            <a:r>
              <a:rPr lang="en-GB" sz="1600" b="1" dirty="0">
                <a:latin typeface="Times New Roman" pitchFamily="18" charset="0"/>
                <a:cs typeface="Times New Roman" pitchFamily="18" charset="0"/>
              </a:rPr>
              <a:t>. </a:t>
            </a:r>
            <a:r>
              <a:rPr lang="en-GB" sz="1600" b="1" dirty="0">
                <a:solidFill>
                  <a:srgbClr val="FF0000"/>
                </a:solidFill>
                <a:latin typeface="Times New Roman" pitchFamily="18" charset="0"/>
                <a:cs typeface="Times New Roman" pitchFamily="18" charset="0"/>
              </a:rPr>
              <a:t>Ganciclovir</a:t>
            </a:r>
            <a:r>
              <a:rPr lang="en-GB" sz="1600" b="1" dirty="0">
                <a:latin typeface="Times New Roman" pitchFamily="18" charset="0"/>
                <a:cs typeface="Times New Roman" pitchFamily="18" charset="0"/>
              </a:rPr>
              <a:t> (</a:t>
            </a:r>
            <a:r>
              <a:rPr lang="en-GB" sz="1600" b="1" dirty="0" err="1">
                <a:latin typeface="Times New Roman" pitchFamily="18" charset="0"/>
                <a:cs typeface="Times New Roman" pitchFamily="18" charset="0"/>
              </a:rPr>
              <a:t>Ganguard</a:t>
            </a:r>
            <a:r>
              <a:rPr lang="en-GB" sz="1600" b="1" dirty="0">
                <a:latin typeface="Times New Roman" pitchFamily="18" charset="0"/>
                <a:cs typeface="Times New Roman" pitchFamily="18" charset="0"/>
              </a:rPr>
              <a:t>, </a:t>
            </a:r>
            <a:r>
              <a:rPr lang="en-GB" sz="1600" b="1" dirty="0" err="1">
                <a:latin typeface="Times New Roman" pitchFamily="18" charset="0"/>
                <a:cs typeface="Times New Roman" pitchFamily="18" charset="0"/>
              </a:rPr>
              <a:t>Vitrasert</a:t>
            </a:r>
            <a:r>
              <a:rPr lang="en-GB" sz="1600" b="1" dirty="0">
                <a:latin typeface="Times New Roman" pitchFamily="18" charset="0"/>
                <a:cs typeface="Times New Roman" pitchFamily="18" charset="0"/>
              </a:rPr>
              <a:t>, </a:t>
            </a:r>
            <a:r>
              <a:rPr lang="en-GB" sz="1600" b="1" dirty="0" err="1">
                <a:latin typeface="Times New Roman" pitchFamily="18" charset="0"/>
                <a:cs typeface="Times New Roman" pitchFamily="18" charset="0"/>
              </a:rPr>
              <a:t>Cytovene</a:t>
            </a:r>
            <a:r>
              <a:rPr lang="en-GB" sz="1600" b="1" dirty="0">
                <a:latin typeface="Times New Roman" pitchFamily="18" charset="0"/>
                <a:cs typeface="Times New Roman" pitchFamily="18" charset="0"/>
              </a:rPr>
              <a:t>) :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3345" y="2472745"/>
            <a:ext cx="7173533" cy="1712889"/>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23492" y="4185634"/>
            <a:ext cx="8834907" cy="2215431"/>
          </a:xfrm>
          <a:prstGeom prst="rect">
            <a:avLst/>
          </a:prstGeom>
        </p:spPr>
      </p:pic>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49259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06-08-2020</a:t>
            </a: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ANTIVIRAL AND ANTI AIDS  AGENTS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55730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800" b="1" dirty="0">
                <a:latin typeface="Times New Roman" pitchFamily="18" charset="0"/>
                <a:cs typeface="Times New Roman" pitchFamily="18" charset="0"/>
              </a:rPr>
              <a:t>Classifications:</a:t>
            </a:r>
          </a:p>
          <a:p>
            <a:pPr algn="l"/>
            <a:r>
              <a:rPr lang="en-GB" sz="1800" dirty="0">
                <a:latin typeface="Times New Roman" pitchFamily="18" charset="0"/>
                <a:cs typeface="Times New Roman" pitchFamily="18" charset="0"/>
              </a:rPr>
              <a:t>         </a:t>
            </a:r>
            <a:r>
              <a:rPr lang="en-GB" sz="1800" b="1" dirty="0">
                <a:latin typeface="Times New Roman" pitchFamily="18" charset="0"/>
                <a:cs typeface="Times New Roman" pitchFamily="18" charset="0"/>
              </a:rPr>
              <a:t>Pyrimidine nucleoside and nucleotides </a:t>
            </a:r>
            <a:r>
              <a:rPr lang="en-GB" sz="1800" dirty="0">
                <a:latin typeface="Times New Roman" pitchFamily="18" charset="0"/>
                <a:cs typeface="Times New Roman" pitchFamily="18" charset="0"/>
              </a:rPr>
              <a:t>: eg. </a:t>
            </a:r>
            <a:r>
              <a:rPr lang="en-GB" sz="1800" dirty="0">
                <a:solidFill>
                  <a:srgbClr val="FF0000"/>
                </a:solidFill>
                <a:latin typeface="Times New Roman" pitchFamily="18" charset="0"/>
                <a:cs typeface="Times New Roman" pitchFamily="18" charset="0"/>
              </a:rPr>
              <a:t>Idoxuridine,</a:t>
            </a:r>
            <a:r>
              <a:rPr lang="en-GB" sz="1800" dirty="0">
                <a:latin typeface="Times New Roman" pitchFamily="18" charset="0"/>
                <a:cs typeface="Times New Roman" pitchFamily="18" charset="0"/>
              </a:rPr>
              <a:t>  </a:t>
            </a:r>
            <a:r>
              <a:rPr lang="en-GB" sz="1800" dirty="0" err="1">
                <a:latin typeface="Times New Roman" pitchFamily="18" charset="0"/>
                <a:cs typeface="Times New Roman" pitchFamily="18" charset="0"/>
              </a:rPr>
              <a:t>Cidofovir</a:t>
            </a:r>
            <a:r>
              <a:rPr lang="en-GB" sz="1800" dirty="0">
                <a:latin typeface="Times New Roman" pitchFamily="18" charset="0"/>
                <a:cs typeface="Times New Roman" pitchFamily="18" charset="0"/>
              </a:rPr>
              <a:t>.</a:t>
            </a:r>
          </a:p>
          <a:p>
            <a:pPr algn="l"/>
            <a:r>
              <a:rPr lang="en-GB" sz="1800" dirty="0">
                <a:latin typeface="Times New Roman" pitchFamily="18" charset="0"/>
                <a:cs typeface="Times New Roman" pitchFamily="18" charset="0"/>
              </a:rPr>
              <a:t>         </a:t>
            </a:r>
            <a:r>
              <a:rPr lang="en-GB" sz="1800" b="1" dirty="0">
                <a:latin typeface="Times New Roman" pitchFamily="18" charset="0"/>
                <a:cs typeface="Times New Roman" pitchFamily="18" charset="0"/>
              </a:rPr>
              <a:t>eg. </a:t>
            </a:r>
            <a:r>
              <a:rPr lang="en-GB" sz="1800" b="1" dirty="0">
                <a:solidFill>
                  <a:srgbClr val="FF0000"/>
                </a:solidFill>
                <a:latin typeface="Times New Roman" pitchFamily="18" charset="0"/>
                <a:cs typeface="Times New Roman" pitchFamily="18" charset="0"/>
              </a:rPr>
              <a:t>Idoxuridine</a:t>
            </a:r>
            <a:r>
              <a:rPr lang="en-GB" sz="1800" b="1" dirty="0">
                <a:latin typeface="Times New Roman" pitchFamily="18" charset="0"/>
                <a:cs typeface="Times New Roman" pitchFamily="18" charset="0"/>
              </a:rPr>
              <a:t> (Toxil) : </a:t>
            </a:r>
          </a:p>
          <a:p>
            <a:pPr algn="l"/>
            <a:endParaRPr lang="en-GB" sz="1800" b="1" dirty="0">
              <a:latin typeface="Times New Roman" pitchFamily="18" charset="0"/>
              <a:cs typeface="Times New Roman" pitchFamily="18" charset="0"/>
            </a:endParaRPr>
          </a:p>
          <a:p>
            <a:pPr algn="l"/>
            <a:endParaRPr lang="en-GB" sz="1800" b="1" dirty="0">
              <a:latin typeface="Times New Roman" pitchFamily="18" charset="0"/>
              <a:cs typeface="Times New Roman" pitchFamily="18" charset="0"/>
            </a:endParaRPr>
          </a:p>
          <a:p>
            <a:pPr algn="l"/>
            <a:endParaRPr lang="en-GB" sz="1800" b="1" dirty="0">
              <a:latin typeface="Times New Roman" pitchFamily="18" charset="0"/>
              <a:cs typeface="Times New Roman" pitchFamily="18" charset="0"/>
            </a:endParaRPr>
          </a:p>
          <a:p>
            <a:pPr algn="l"/>
            <a:endParaRPr lang="en-GB" sz="1800" b="1" dirty="0">
              <a:latin typeface="Times New Roman" pitchFamily="18" charset="0"/>
              <a:cs typeface="Times New Roman" pitchFamily="18" charset="0"/>
            </a:endParaRPr>
          </a:p>
          <a:p>
            <a:pPr algn="l"/>
            <a:endParaRPr lang="en-GB" sz="1800" b="1" dirty="0">
              <a:latin typeface="Times New Roman" pitchFamily="18" charset="0"/>
              <a:cs typeface="Times New Roman" pitchFamily="18" charset="0"/>
            </a:endParaRPr>
          </a:p>
          <a:p>
            <a:pPr algn="l"/>
            <a:r>
              <a:rPr lang="en-GB" sz="1600" b="1" dirty="0">
                <a:latin typeface="Times New Roman" pitchFamily="18" charset="0"/>
                <a:cs typeface="Times New Roman" pitchFamily="18" charset="0"/>
              </a:rPr>
              <a:t>          </a:t>
            </a:r>
          </a:p>
          <a:p>
            <a:pPr algn="l"/>
            <a:r>
              <a:rPr lang="en-GB" sz="1600" b="1" dirty="0">
                <a:latin typeface="Times New Roman" pitchFamily="18" charset="0"/>
                <a:cs typeface="Times New Roman" pitchFamily="18" charset="0"/>
              </a:rPr>
              <a:t>               ADR: </a:t>
            </a:r>
            <a:r>
              <a:rPr lang="en-GB" sz="1600" dirty="0">
                <a:latin typeface="Times New Roman" pitchFamily="18" charset="0"/>
                <a:cs typeface="Times New Roman" pitchFamily="18" charset="0"/>
              </a:rPr>
              <a:t>Irritation, or inflammation of the eye or eyelids.</a:t>
            </a:r>
            <a:endParaRPr lang="en-GB" sz="1600" b="1" dirty="0">
              <a:latin typeface="Times New Roman" pitchFamily="18" charset="0"/>
              <a:cs typeface="Times New Roman" pitchFamily="18" charset="0"/>
            </a:endParaRPr>
          </a:p>
          <a:p>
            <a:pPr algn="l"/>
            <a:endParaRPr lang="en-GB" sz="1800" b="1" dirty="0">
              <a:latin typeface="Times New Roman" pitchFamily="18" charset="0"/>
              <a:cs typeface="Times New Roman" pitchFamily="18"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09143" y="1683657"/>
            <a:ext cx="5689599" cy="2607811"/>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48228" y="4607379"/>
            <a:ext cx="8810171" cy="1793686"/>
          </a:xfrm>
          <a:prstGeom prst="rect">
            <a:avLst/>
          </a:prstGeom>
        </p:spPr>
      </p:pic>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8154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06-08-2020</a:t>
            </a: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ANTIVIRAL AND ANTI AIDS  AGENTS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55730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800" b="1" dirty="0">
                <a:latin typeface="Times New Roman" pitchFamily="18" charset="0"/>
                <a:cs typeface="Times New Roman" pitchFamily="18" charset="0"/>
              </a:rPr>
              <a:t>Classifications:</a:t>
            </a:r>
          </a:p>
          <a:p>
            <a:pPr algn="l"/>
            <a:r>
              <a:rPr lang="en-GB" sz="1800" b="1" dirty="0">
                <a:latin typeface="Times New Roman" pitchFamily="18" charset="0"/>
                <a:cs typeface="Times New Roman" pitchFamily="18" charset="0"/>
              </a:rPr>
              <a:t>            Adamantane amine </a:t>
            </a:r>
            <a:r>
              <a:rPr lang="en-GB" sz="1800" dirty="0">
                <a:latin typeface="Times New Roman" pitchFamily="18" charset="0"/>
                <a:cs typeface="Times New Roman" pitchFamily="18" charset="0"/>
              </a:rPr>
              <a:t>: eg. </a:t>
            </a:r>
            <a:r>
              <a:rPr lang="en-GB" sz="1800" dirty="0">
                <a:solidFill>
                  <a:srgbClr val="FF0000"/>
                </a:solidFill>
                <a:latin typeface="Times New Roman" pitchFamily="18" charset="0"/>
                <a:cs typeface="Times New Roman" pitchFamily="18" charset="0"/>
              </a:rPr>
              <a:t>Amantadine, Rimantadine</a:t>
            </a:r>
            <a:r>
              <a:rPr lang="en-GB" sz="1800" dirty="0">
                <a:latin typeface="Times New Roman" pitchFamily="18" charset="0"/>
                <a:cs typeface="Times New Roman" pitchFamily="18" charset="0"/>
              </a:rPr>
              <a:t>, Somantadine. </a:t>
            </a:r>
          </a:p>
          <a:p>
            <a:pPr algn="l"/>
            <a:endParaRPr lang="en-GB" sz="1800" dirty="0">
              <a:latin typeface="Times New Roman" pitchFamily="18" charset="0"/>
              <a:cs typeface="Times New Roman" pitchFamily="18" charset="0"/>
            </a:endParaRPr>
          </a:p>
          <a:p>
            <a:pPr algn="l"/>
            <a:r>
              <a:rPr lang="en-GB" sz="1800" b="1" dirty="0">
                <a:latin typeface="Times New Roman" pitchFamily="18" charset="0"/>
                <a:cs typeface="Times New Roman" pitchFamily="18" charset="0"/>
              </a:rPr>
              <a:t>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60804" y="1930400"/>
            <a:ext cx="9757478" cy="4241140"/>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98432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06-08-2020</a:t>
            </a: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ANTIVIRAL AND ANTI AIDS  AGENTS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55730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800" b="1" dirty="0">
                <a:latin typeface="Times New Roman" pitchFamily="18" charset="0"/>
                <a:cs typeface="Times New Roman" pitchFamily="18" charset="0"/>
              </a:rPr>
              <a:t>Classifications:</a:t>
            </a:r>
          </a:p>
          <a:p>
            <a:pPr algn="l"/>
            <a:r>
              <a:rPr lang="en-GB" sz="1800" b="1" dirty="0">
                <a:latin typeface="Times New Roman" pitchFamily="18" charset="0"/>
                <a:cs typeface="Times New Roman" pitchFamily="18" charset="0"/>
              </a:rPr>
              <a:t>  </a:t>
            </a:r>
            <a:r>
              <a:rPr lang="en-GB" sz="1800" dirty="0">
                <a:latin typeface="Times New Roman" pitchFamily="18" charset="0"/>
                <a:cs typeface="Times New Roman" pitchFamily="18" charset="0"/>
              </a:rPr>
              <a:t>        </a:t>
            </a:r>
            <a:r>
              <a:rPr lang="en-GB" sz="1800" b="1" dirty="0">
                <a:latin typeface="Times New Roman" pitchFamily="18" charset="0"/>
                <a:cs typeface="Times New Roman" pitchFamily="18" charset="0"/>
              </a:rPr>
              <a:t>Adamantane amine </a:t>
            </a:r>
            <a:r>
              <a:rPr lang="en-GB" sz="1800" dirty="0">
                <a:latin typeface="Times New Roman" pitchFamily="18" charset="0"/>
                <a:cs typeface="Times New Roman" pitchFamily="18" charset="0"/>
              </a:rPr>
              <a:t>: eg</a:t>
            </a:r>
            <a:r>
              <a:rPr lang="en-GB" sz="1800" dirty="0">
                <a:solidFill>
                  <a:srgbClr val="FF0000"/>
                </a:solidFill>
                <a:latin typeface="Times New Roman" pitchFamily="18" charset="0"/>
                <a:cs typeface="Times New Roman" pitchFamily="18" charset="0"/>
              </a:rPr>
              <a:t>. Amantadine</a:t>
            </a:r>
            <a:r>
              <a:rPr lang="en-GB" sz="1800" dirty="0">
                <a:latin typeface="Times New Roman" pitchFamily="18" charset="0"/>
                <a:cs typeface="Times New Roman" pitchFamily="18" charset="0"/>
              </a:rPr>
              <a:t>, Rimantadine, Somantadine. </a:t>
            </a:r>
          </a:p>
          <a:p>
            <a:pPr algn="l"/>
            <a:r>
              <a:rPr lang="en-GB" sz="1600" dirty="0">
                <a:latin typeface="Times New Roman" pitchFamily="18" charset="0"/>
                <a:cs typeface="Times New Roman" pitchFamily="18" charset="0"/>
              </a:rPr>
              <a:t>           </a:t>
            </a:r>
            <a:r>
              <a:rPr lang="en-GB" sz="1600" b="1" dirty="0">
                <a:latin typeface="Times New Roman" pitchFamily="18" charset="0"/>
                <a:cs typeface="Times New Roman" pitchFamily="18" charset="0"/>
              </a:rPr>
              <a:t>eg. Amantadine (Symmetral):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80457" y="2191657"/>
            <a:ext cx="8490857" cy="3979883"/>
          </a:xfrm>
          <a:prstGeom prst="rect">
            <a:avLst/>
          </a:prstGeom>
        </p:spPr>
      </p:pic>
      <p:sp>
        <p:nvSpPr>
          <p:cNvPr id="6" name="TextBox 5"/>
          <p:cNvSpPr txBox="1"/>
          <p:nvPr/>
        </p:nvSpPr>
        <p:spPr>
          <a:xfrm flipH="1">
            <a:off x="5225143" y="4499429"/>
            <a:ext cx="1451428" cy="276999"/>
          </a:xfrm>
          <a:prstGeom prst="rect">
            <a:avLst/>
          </a:prstGeom>
          <a:noFill/>
        </p:spPr>
        <p:txBody>
          <a:bodyPr wrap="square" rtlCol="0">
            <a:spAutoFit/>
          </a:bodyPr>
          <a:lstStyle/>
          <a:p>
            <a:pPr algn="l"/>
            <a:r>
              <a:rPr lang="en-IN" sz="1200" b="1" dirty="0"/>
              <a:t>    Acetonitrile</a:t>
            </a:r>
          </a:p>
        </p:txBody>
      </p:sp>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96912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06-08-2020</a:t>
            </a: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ANTIVIRAL AND ANTI AIDS  AGENTS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55730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800" b="1" dirty="0">
                <a:latin typeface="Times New Roman" pitchFamily="18" charset="0"/>
                <a:cs typeface="Times New Roman" pitchFamily="18" charset="0"/>
              </a:rPr>
              <a:t>Classifications:</a:t>
            </a:r>
          </a:p>
          <a:p>
            <a:pPr algn="l"/>
            <a:r>
              <a:rPr lang="en-GB" sz="1800" b="1" dirty="0">
                <a:latin typeface="Times New Roman" pitchFamily="18" charset="0"/>
                <a:cs typeface="Times New Roman" pitchFamily="18" charset="0"/>
              </a:rPr>
              <a:t>  </a:t>
            </a:r>
            <a:r>
              <a:rPr lang="en-GB" sz="1800" dirty="0">
                <a:latin typeface="Times New Roman" pitchFamily="18" charset="0"/>
                <a:cs typeface="Times New Roman" pitchFamily="18" charset="0"/>
              </a:rPr>
              <a:t>        </a:t>
            </a:r>
            <a:r>
              <a:rPr lang="en-GB" sz="1800" b="1" dirty="0">
                <a:latin typeface="Times New Roman" pitchFamily="18" charset="0"/>
                <a:cs typeface="Times New Roman" pitchFamily="18" charset="0"/>
              </a:rPr>
              <a:t>Adamantane amine </a:t>
            </a:r>
            <a:r>
              <a:rPr lang="en-GB" sz="1800" dirty="0">
                <a:latin typeface="Times New Roman" pitchFamily="18" charset="0"/>
                <a:cs typeface="Times New Roman" pitchFamily="18" charset="0"/>
              </a:rPr>
              <a:t>: eg. Amantadine, Rimantadine, Somantadine. </a:t>
            </a:r>
          </a:p>
          <a:p>
            <a:pPr algn="l"/>
            <a:r>
              <a:rPr lang="en-GB" sz="1600" dirty="0">
                <a:latin typeface="Times New Roman" pitchFamily="18" charset="0"/>
                <a:cs typeface="Times New Roman" pitchFamily="18" charset="0"/>
              </a:rPr>
              <a:t>           </a:t>
            </a:r>
            <a:r>
              <a:rPr lang="en-GB" sz="1600" b="1" dirty="0">
                <a:latin typeface="Times New Roman" pitchFamily="18" charset="0"/>
                <a:cs typeface="Times New Roman" pitchFamily="18" charset="0"/>
              </a:rPr>
              <a:t>eg. </a:t>
            </a:r>
            <a:r>
              <a:rPr lang="en-GB" sz="1600" b="1" dirty="0">
                <a:solidFill>
                  <a:srgbClr val="FF0000"/>
                </a:solidFill>
                <a:latin typeface="Times New Roman" pitchFamily="18" charset="0"/>
                <a:cs typeface="Times New Roman" pitchFamily="18" charset="0"/>
              </a:rPr>
              <a:t>Amantadine</a:t>
            </a:r>
            <a:r>
              <a:rPr lang="en-GB" sz="1600" b="1" dirty="0">
                <a:latin typeface="Times New Roman" pitchFamily="18" charset="0"/>
                <a:cs typeface="Times New Roman" pitchFamily="18" charset="0"/>
              </a:rPr>
              <a:t> (Symmetral):     </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93372" y="2206171"/>
            <a:ext cx="8665028" cy="3965369"/>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90607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06-08-2020</a:t>
            </a: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ANTIVIRAL AND ANTI AIDS  AGENTS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55730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800" b="1" dirty="0">
                <a:latin typeface="Times New Roman" pitchFamily="18" charset="0"/>
                <a:cs typeface="Times New Roman" pitchFamily="18" charset="0"/>
              </a:rPr>
              <a:t>Classifications: </a:t>
            </a:r>
            <a:r>
              <a:rPr lang="en-GB" sz="1800" dirty="0">
                <a:latin typeface="Times New Roman" pitchFamily="18" charset="0"/>
                <a:cs typeface="Times New Roman" pitchFamily="18" charset="0"/>
              </a:rPr>
              <a:t> </a:t>
            </a:r>
            <a:r>
              <a:rPr lang="en-GB" sz="1800" b="1" dirty="0">
                <a:latin typeface="Times New Roman" pitchFamily="18" charset="0"/>
                <a:cs typeface="Times New Roman" pitchFamily="18" charset="0"/>
              </a:rPr>
              <a:t>Adamantane amine </a:t>
            </a:r>
            <a:r>
              <a:rPr lang="en-GB" sz="1800" dirty="0">
                <a:latin typeface="Times New Roman" pitchFamily="18" charset="0"/>
                <a:cs typeface="Times New Roman" pitchFamily="18" charset="0"/>
              </a:rPr>
              <a:t>: eg. Amantadine, </a:t>
            </a:r>
            <a:r>
              <a:rPr lang="en-GB" sz="1800" dirty="0">
                <a:solidFill>
                  <a:srgbClr val="FF0000"/>
                </a:solidFill>
                <a:latin typeface="Times New Roman" pitchFamily="18" charset="0"/>
                <a:cs typeface="Times New Roman" pitchFamily="18" charset="0"/>
              </a:rPr>
              <a:t>Rimantadine</a:t>
            </a:r>
            <a:r>
              <a:rPr lang="en-GB" sz="1800" dirty="0">
                <a:latin typeface="Times New Roman" pitchFamily="18" charset="0"/>
                <a:cs typeface="Times New Roman" pitchFamily="18" charset="0"/>
              </a:rPr>
              <a:t>, Somantadine. </a:t>
            </a:r>
          </a:p>
          <a:p>
            <a:pPr algn="l"/>
            <a:r>
              <a:rPr lang="en-GB" sz="1600" dirty="0">
                <a:latin typeface="Times New Roman" pitchFamily="18" charset="0"/>
                <a:cs typeface="Times New Roman" pitchFamily="18" charset="0"/>
              </a:rPr>
              <a:t>           </a:t>
            </a:r>
            <a:r>
              <a:rPr lang="en-GB" sz="1600" b="1" dirty="0">
                <a:latin typeface="Times New Roman" pitchFamily="18" charset="0"/>
                <a:cs typeface="Times New Roman" pitchFamily="18" charset="0"/>
              </a:rPr>
              <a:t>eg. </a:t>
            </a:r>
            <a:r>
              <a:rPr lang="en-GB" sz="1600" b="1" dirty="0">
                <a:solidFill>
                  <a:srgbClr val="FF0000"/>
                </a:solidFill>
                <a:latin typeface="Times New Roman" pitchFamily="18" charset="0"/>
                <a:cs typeface="Times New Roman" pitchFamily="18" charset="0"/>
              </a:rPr>
              <a:t>Rimantadine (</a:t>
            </a:r>
            <a:r>
              <a:rPr lang="en-GB" sz="1600" b="1" dirty="0">
                <a:latin typeface="Times New Roman" pitchFamily="18" charset="0"/>
                <a:cs typeface="Times New Roman" pitchFamily="18" charset="0"/>
              </a:rPr>
              <a:t>Flumadine):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55885" y="1291771"/>
            <a:ext cx="6081486" cy="3164814"/>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8170" y="4542971"/>
            <a:ext cx="8360229" cy="1944480"/>
          </a:xfrm>
          <a:prstGeom prst="rect">
            <a:avLst/>
          </a:prstGeom>
        </p:spPr>
      </p:pic>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63338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06-08-2020</a:t>
            </a: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ANTIVIRAL AND ANTI AIDS  AGENTS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8" y="914399"/>
            <a:ext cx="10901137" cy="55730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800" b="1" dirty="0">
                <a:latin typeface="Times New Roman" pitchFamily="18" charset="0"/>
                <a:cs typeface="Times New Roman" pitchFamily="18" charset="0"/>
              </a:rPr>
              <a:t>Classifications: </a:t>
            </a:r>
            <a:r>
              <a:rPr lang="en-GB" sz="1800" dirty="0">
                <a:latin typeface="Times New Roman" pitchFamily="18" charset="0"/>
                <a:cs typeface="Times New Roman" pitchFamily="18" charset="0"/>
              </a:rPr>
              <a:t>: eg. </a:t>
            </a:r>
            <a:r>
              <a:rPr lang="en-GB" sz="1800" dirty="0" err="1">
                <a:latin typeface="Times New Roman" pitchFamily="18" charset="0"/>
                <a:cs typeface="Times New Roman" pitchFamily="18" charset="0"/>
              </a:rPr>
              <a:t>Foscarnet</a:t>
            </a:r>
            <a:r>
              <a:rPr lang="en-GB" sz="1800" dirty="0">
                <a:latin typeface="Times New Roman" pitchFamily="18" charset="0"/>
                <a:cs typeface="Times New Roman" pitchFamily="18" charset="0"/>
              </a:rPr>
              <a:t> sodium ( Carnet, </a:t>
            </a:r>
            <a:r>
              <a:rPr lang="en-GB" sz="1800" dirty="0" err="1">
                <a:latin typeface="Times New Roman" pitchFamily="18" charset="0"/>
                <a:cs typeface="Times New Roman" pitchFamily="18" charset="0"/>
              </a:rPr>
              <a:t>Foscavir</a:t>
            </a:r>
            <a:r>
              <a:rPr lang="en-GB" sz="1800" dirty="0">
                <a:latin typeface="Times New Roman" pitchFamily="18" charset="0"/>
                <a:cs typeface="Times New Roman" pitchFamily="18" charset="0"/>
              </a:rPr>
              <a:t> ) , </a:t>
            </a:r>
            <a:r>
              <a:rPr lang="en-GB" sz="1800" dirty="0">
                <a:solidFill>
                  <a:srgbClr val="FF0000"/>
                </a:solidFill>
                <a:latin typeface="Times New Roman" pitchFamily="18" charset="0"/>
                <a:cs typeface="Times New Roman" pitchFamily="18" charset="0"/>
              </a:rPr>
              <a:t>Ribavirin</a:t>
            </a:r>
            <a:r>
              <a:rPr lang="en-GB" sz="1800" dirty="0">
                <a:latin typeface="Times New Roman" pitchFamily="18" charset="0"/>
                <a:cs typeface="Times New Roman" pitchFamily="18" charset="0"/>
              </a:rPr>
              <a:t>( </a:t>
            </a:r>
            <a:r>
              <a:rPr lang="en-GB" sz="1800" dirty="0" err="1">
                <a:latin typeface="Times New Roman" pitchFamily="18" charset="0"/>
                <a:cs typeface="Times New Roman" pitchFamily="18" charset="0"/>
              </a:rPr>
              <a:t>Ribavin</a:t>
            </a:r>
            <a:r>
              <a:rPr lang="en-GB" sz="1800" dirty="0">
                <a:latin typeface="Times New Roman" pitchFamily="18" charset="0"/>
                <a:cs typeface="Times New Roman" pitchFamily="18" charset="0"/>
              </a:rPr>
              <a:t>, </a:t>
            </a:r>
            <a:r>
              <a:rPr lang="en-GB" sz="1800" dirty="0" err="1">
                <a:latin typeface="Times New Roman" pitchFamily="18" charset="0"/>
                <a:cs typeface="Times New Roman" pitchFamily="18" charset="0"/>
              </a:rPr>
              <a:t>Ribamac</a:t>
            </a:r>
            <a:r>
              <a:rPr lang="en-GB" sz="1800" dirty="0">
                <a:latin typeface="Times New Roman" pitchFamily="18" charset="0"/>
                <a:cs typeface="Times New Roman" pitchFamily="18" charset="0"/>
              </a:rPr>
              <a:t>).</a:t>
            </a:r>
          </a:p>
          <a:p>
            <a:pPr algn="l"/>
            <a:r>
              <a:rPr lang="en-GB" sz="1800" dirty="0">
                <a:latin typeface="Times New Roman" pitchFamily="18" charset="0"/>
                <a:cs typeface="Times New Roman" pitchFamily="18" charset="0"/>
              </a:rPr>
              <a:t>       </a:t>
            </a:r>
            <a:endParaRPr lang="en-GB" sz="1800" b="1" dirty="0">
              <a:latin typeface="Times New Roman" pitchFamily="18" charset="0"/>
              <a:cs typeface="Times New Roman" pitchFamily="18"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05899" y="1255959"/>
            <a:ext cx="7647079" cy="5001533"/>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36640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06-08-2020</a:t>
            </a: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ANTIVIRAL AND ANTI AIDS  AGENTS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55730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800" b="1" dirty="0">
                <a:latin typeface="Times New Roman" pitchFamily="18" charset="0"/>
                <a:cs typeface="Times New Roman" pitchFamily="18" charset="0"/>
              </a:rPr>
              <a:t>Classifications: </a:t>
            </a:r>
          </a:p>
          <a:p>
            <a:pPr algn="l"/>
            <a:r>
              <a:rPr lang="en-GB" sz="1800" b="1" dirty="0">
                <a:latin typeface="Times New Roman" pitchFamily="18" charset="0"/>
                <a:cs typeface="Times New Roman" pitchFamily="18" charset="0"/>
              </a:rPr>
              <a:t>                   </a:t>
            </a:r>
            <a:r>
              <a:rPr lang="en-GB" sz="1800" dirty="0">
                <a:solidFill>
                  <a:srgbClr val="FF0000"/>
                </a:solidFill>
                <a:latin typeface="Times New Roman" pitchFamily="18" charset="0"/>
                <a:cs typeface="Times New Roman" pitchFamily="18" charset="0"/>
              </a:rPr>
              <a:t>Ribavirin (</a:t>
            </a:r>
            <a:r>
              <a:rPr lang="en-GB" sz="1800" dirty="0">
                <a:latin typeface="Times New Roman" pitchFamily="18" charset="0"/>
                <a:cs typeface="Times New Roman" pitchFamily="18" charset="0"/>
              </a:rPr>
              <a:t> </a:t>
            </a:r>
            <a:r>
              <a:rPr lang="en-GB" sz="1800" dirty="0" err="1">
                <a:latin typeface="Times New Roman" pitchFamily="18" charset="0"/>
                <a:cs typeface="Times New Roman" pitchFamily="18" charset="0"/>
              </a:rPr>
              <a:t>Ribavin</a:t>
            </a:r>
            <a:r>
              <a:rPr lang="en-GB" sz="1800" dirty="0">
                <a:latin typeface="Times New Roman" pitchFamily="18" charset="0"/>
                <a:cs typeface="Times New Roman" pitchFamily="18" charset="0"/>
              </a:rPr>
              <a:t>, </a:t>
            </a:r>
            <a:r>
              <a:rPr lang="en-GB" sz="1800" dirty="0" err="1">
                <a:latin typeface="Times New Roman" pitchFamily="18" charset="0"/>
                <a:cs typeface="Times New Roman" pitchFamily="18" charset="0"/>
              </a:rPr>
              <a:t>Ribamac</a:t>
            </a:r>
            <a:r>
              <a:rPr lang="en-GB" sz="1800" dirty="0">
                <a:latin typeface="Times New Roman" pitchFamily="18" charset="0"/>
                <a:cs typeface="Times New Roman" pitchFamily="18" charset="0"/>
              </a:rPr>
              <a:t>).</a:t>
            </a:r>
          </a:p>
          <a:p>
            <a:pPr algn="l"/>
            <a:r>
              <a:rPr lang="en-GB" sz="1800" dirty="0">
                <a:latin typeface="Times New Roman" pitchFamily="18" charset="0"/>
                <a:cs typeface="Times New Roman" pitchFamily="18" charset="0"/>
              </a:rPr>
              <a:t>       </a:t>
            </a:r>
            <a:endParaRPr lang="en-GB" sz="1800" b="1" dirty="0">
              <a:latin typeface="Times New Roman" pitchFamily="18" charset="0"/>
              <a:cs typeface="Times New Roman" pitchFamily="18" charset="0"/>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9772" y="2249714"/>
            <a:ext cx="8258628" cy="3773714"/>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44187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06-08-2020</a:t>
            </a: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 ANTI AIDS  AGENTS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55730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buFont typeface="Wingdings" panose="05000000000000000000" pitchFamily="2" charset="2"/>
              <a:buChar char="§"/>
            </a:pPr>
            <a:r>
              <a:rPr lang="en-GB" sz="1600" dirty="0">
                <a:latin typeface="Times New Roman" pitchFamily="18" charset="0"/>
                <a:cs typeface="Times New Roman" pitchFamily="18" charset="0"/>
              </a:rPr>
              <a:t>Human immunodeficiency virus </a:t>
            </a:r>
            <a:r>
              <a:rPr lang="en-GB" sz="1600" b="1" dirty="0">
                <a:latin typeface="Times New Roman" pitchFamily="18" charset="0"/>
                <a:cs typeface="Times New Roman" pitchFamily="18" charset="0"/>
              </a:rPr>
              <a:t>(HIV) </a:t>
            </a:r>
            <a:r>
              <a:rPr lang="en-GB" sz="1600" dirty="0">
                <a:latin typeface="Times New Roman" pitchFamily="18" charset="0"/>
                <a:cs typeface="Times New Roman" pitchFamily="18" charset="0"/>
              </a:rPr>
              <a:t>is the cause of acquired immunodeficiency syndrome (AIDS).</a:t>
            </a:r>
          </a:p>
          <a:p>
            <a:pPr marL="285750" indent="-285750" algn="l">
              <a:buFont typeface="Wingdings" panose="05000000000000000000" pitchFamily="2" charset="2"/>
              <a:buChar char="§"/>
            </a:pPr>
            <a:r>
              <a:rPr lang="en-GB" sz="1600" dirty="0">
                <a:latin typeface="Times New Roman" pitchFamily="18" charset="0"/>
                <a:cs typeface="Times New Roman" pitchFamily="18" charset="0"/>
              </a:rPr>
              <a:t>The agents which are used to treat and prevention of HIV disease are called as anti AIDS agents.</a:t>
            </a:r>
          </a:p>
          <a:p>
            <a:pPr marL="285750" indent="-285750" algn="l">
              <a:buFont typeface="Wingdings" panose="05000000000000000000" pitchFamily="2" charset="2"/>
              <a:buChar char="§"/>
            </a:pPr>
            <a:r>
              <a:rPr lang="en-GB" sz="1600" dirty="0">
                <a:latin typeface="Times New Roman" pitchFamily="18" charset="0"/>
                <a:cs typeface="Times New Roman" pitchFamily="18" charset="0"/>
              </a:rPr>
              <a:t>Classifications:</a:t>
            </a:r>
          </a:p>
          <a:p>
            <a:pPr algn="l"/>
            <a:r>
              <a:rPr lang="en-GB" sz="1600" dirty="0">
                <a:latin typeface="Times New Roman" pitchFamily="18" charset="0"/>
                <a:cs typeface="Times New Roman" pitchFamily="18" charset="0"/>
              </a:rPr>
              <a:t>     </a:t>
            </a:r>
            <a:r>
              <a:rPr lang="en-GB" sz="1600" b="1" dirty="0">
                <a:latin typeface="Times New Roman" pitchFamily="18" charset="0"/>
                <a:cs typeface="Times New Roman" pitchFamily="18" charset="0"/>
              </a:rPr>
              <a:t> Reverse transcriptase (RT) Inhibitors </a:t>
            </a:r>
            <a:r>
              <a:rPr lang="en-GB" sz="1600" dirty="0">
                <a:latin typeface="Times New Roman" pitchFamily="18" charset="0"/>
                <a:cs typeface="Times New Roman" pitchFamily="18" charset="0"/>
              </a:rPr>
              <a:t>: Reverse transcriptase  is RNA –dependent DNA polymerase. The drugs</a:t>
            </a:r>
          </a:p>
          <a:p>
            <a:pPr algn="l"/>
            <a:r>
              <a:rPr lang="en-GB" sz="1600" dirty="0">
                <a:latin typeface="Times New Roman" pitchFamily="18" charset="0"/>
                <a:cs typeface="Times New Roman" pitchFamily="18" charset="0"/>
              </a:rPr>
              <a:t>          inhibiting RT interferes with replication of HIV and stops the synthesis of infective viral particle. </a:t>
            </a:r>
          </a:p>
          <a:p>
            <a:pPr algn="l"/>
            <a:r>
              <a:rPr lang="en-GB" sz="1600" dirty="0">
                <a:latin typeface="Times New Roman" pitchFamily="18" charset="0"/>
                <a:cs typeface="Times New Roman" pitchFamily="18" charset="0"/>
              </a:rPr>
              <a:t>          They are further classified into nucleoside and non-nucleoside RT inhibitors.</a:t>
            </a:r>
          </a:p>
          <a:p>
            <a:pPr algn="l"/>
            <a:r>
              <a:rPr lang="en-GB" sz="1600" dirty="0">
                <a:latin typeface="Times New Roman" pitchFamily="18" charset="0"/>
                <a:cs typeface="Times New Roman" pitchFamily="18" charset="0"/>
              </a:rPr>
              <a:t>          </a:t>
            </a:r>
            <a:r>
              <a:rPr lang="en-GB" sz="1600" b="1" dirty="0">
                <a:latin typeface="Times New Roman" pitchFamily="18" charset="0"/>
                <a:cs typeface="Times New Roman" pitchFamily="18" charset="0"/>
              </a:rPr>
              <a:t>Purine</a:t>
            </a:r>
            <a:r>
              <a:rPr lang="en-GB" sz="1600" dirty="0">
                <a:latin typeface="Times New Roman" pitchFamily="18" charset="0"/>
                <a:cs typeface="Times New Roman" pitchFamily="18" charset="0"/>
              </a:rPr>
              <a:t> : </a:t>
            </a:r>
            <a:r>
              <a:rPr lang="en-GB" sz="1600" b="1" dirty="0" err="1">
                <a:latin typeface="Times New Roman" pitchFamily="18" charset="0"/>
                <a:cs typeface="Times New Roman" pitchFamily="18" charset="0"/>
              </a:rPr>
              <a:t>eg</a:t>
            </a:r>
            <a:r>
              <a:rPr lang="en-GB" sz="1600" dirty="0">
                <a:latin typeface="Times New Roman" pitchFamily="18" charset="0"/>
                <a:cs typeface="Times New Roman" pitchFamily="18" charset="0"/>
              </a:rPr>
              <a:t>. </a:t>
            </a:r>
            <a:r>
              <a:rPr lang="en-GB" sz="1600" b="1" dirty="0">
                <a:solidFill>
                  <a:srgbClr val="FF0000"/>
                </a:solidFill>
                <a:latin typeface="Times New Roman" pitchFamily="18" charset="0"/>
                <a:cs typeface="Times New Roman" pitchFamily="18" charset="0"/>
              </a:rPr>
              <a:t>Didanosine</a:t>
            </a:r>
            <a:r>
              <a:rPr lang="en-GB" sz="1600" b="1" dirty="0">
                <a:latin typeface="Times New Roman" pitchFamily="18" charset="0"/>
                <a:cs typeface="Times New Roman" pitchFamily="18" charset="0"/>
              </a:rPr>
              <a:t> ( Dinex, Dinosin):</a:t>
            </a:r>
            <a:r>
              <a:rPr lang="en-GB" sz="1600" dirty="0">
                <a:latin typeface="Times New Roman" pitchFamily="18" charset="0"/>
                <a:cs typeface="Times New Roman" pitchFamily="18" charset="0"/>
              </a:rPr>
              <a:t> </a:t>
            </a:r>
          </a:p>
          <a:p>
            <a:pPr algn="l"/>
            <a:endParaRPr lang="en-GB" sz="1600" dirty="0">
              <a:latin typeface="Times New Roman" pitchFamily="18" charset="0"/>
              <a:cs typeface="Times New Roman" pitchFamily="18" charset="0"/>
            </a:endParaRPr>
          </a:p>
          <a:p>
            <a:pPr algn="l"/>
            <a:endParaRPr lang="en-GB" sz="1600" dirty="0">
              <a:latin typeface="Times New Roman" pitchFamily="18" charset="0"/>
              <a:cs typeface="Times New Roman" pitchFamily="18" charset="0"/>
            </a:endParaRPr>
          </a:p>
          <a:p>
            <a:pPr algn="l"/>
            <a:endParaRPr lang="en-GB" sz="1600" dirty="0">
              <a:latin typeface="Times New Roman" pitchFamily="18" charset="0"/>
              <a:cs typeface="Times New Roman" pitchFamily="18" charset="0"/>
            </a:endParaRPr>
          </a:p>
          <a:p>
            <a:pPr algn="l"/>
            <a:endParaRPr lang="en-GB" sz="1600" dirty="0">
              <a:latin typeface="Times New Roman" pitchFamily="18" charset="0"/>
              <a:cs typeface="Times New Roman" pitchFamily="18" charset="0"/>
            </a:endParaRPr>
          </a:p>
          <a:p>
            <a:pPr algn="l"/>
            <a:r>
              <a:rPr lang="en-GB" sz="1600" b="1" dirty="0">
                <a:latin typeface="Times New Roman" pitchFamily="18" charset="0"/>
                <a:cs typeface="Times New Roman" pitchFamily="18" charset="0"/>
              </a:rPr>
              <a:t>     </a:t>
            </a:r>
          </a:p>
          <a:p>
            <a:pPr algn="l"/>
            <a:r>
              <a:rPr lang="en-GB" sz="1600" b="1" dirty="0">
                <a:latin typeface="Times New Roman" pitchFamily="18" charset="0"/>
                <a:cs typeface="Times New Roman" pitchFamily="18" charset="0"/>
              </a:rPr>
              <a:t>      ADR </a:t>
            </a:r>
            <a:r>
              <a:rPr lang="en-GB" sz="1600" dirty="0">
                <a:latin typeface="Times New Roman" pitchFamily="18" charset="0"/>
                <a:cs typeface="Times New Roman" pitchFamily="18" charset="0"/>
              </a:rPr>
              <a:t>: Pancreatitis, Peripheral neuropathy and diarrhoea.</a:t>
            </a:r>
          </a:p>
          <a:p>
            <a:pPr algn="l"/>
            <a:r>
              <a:rPr lang="en-GB" sz="1600" b="1" dirty="0">
                <a:latin typeface="Times New Roman" pitchFamily="18" charset="0"/>
                <a:cs typeface="Times New Roman" pitchFamily="18" charset="0"/>
              </a:rPr>
              <a:t>      Dose </a:t>
            </a:r>
            <a:r>
              <a:rPr lang="en-GB" sz="1600" dirty="0">
                <a:latin typeface="Times New Roman" pitchFamily="18" charset="0"/>
                <a:cs typeface="Times New Roman" pitchFamily="18" charset="0"/>
              </a:rPr>
              <a:t>: 400 mg daily as a single dose or in two divided doses.</a:t>
            </a:r>
          </a:p>
          <a:p>
            <a:pPr algn="l"/>
            <a:r>
              <a:rPr lang="en-GB" sz="1600" b="1" dirty="0">
                <a:latin typeface="Times New Roman" pitchFamily="18" charset="0"/>
                <a:cs typeface="Times New Roman" pitchFamily="18" charset="0"/>
              </a:rPr>
              <a:t>      Use </a:t>
            </a:r>
            <a:r>
              <a:rPr lang="en-GB" sz="1600" dirty="0">
                <a:latin typeface="Times New Roman" pitchFamily="18" charset="0"/>
                <a:cs typeface="Times New Roman" pitchFamily="18" charset="0"/>
              </a:rPr>
              <a:t>  : it is recommended for treatment of patients with advanced HIV infections.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47612" y="3323772"/>
            <a:ext cx="3480273" cy="1669143"/>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01059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06-08-2020</a:t>
            </a: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 ANTI AIDS  AGENTS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55730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buFont typeface="Wingdings" panose="05000000000000000000" pitchFamily="2" charset="2"/>
              <a:buChar char="§"/>
            </a:pPr>
            <a:r>
              <a:rPr lang="en-GB" sz="1600" b="1" dirty="0">
                <a:latin typeface="Times New Roman" pitchFamily="18" charset="0"/>
                <a:cs typeface="Times New Roman" pitchFamily="18" charset="0"/>
              </a:rPr>
              <a:t>Pyrimidine :</a:t>
            </a:r>
            <a:r>
              <a:rPr lang="en-GB" sz="1600" b="1" dirty="0" err="1">
                <a:latin typeface="Times New Roman" pitchFamily="18" charset="0"/>
                <a:cs typeface="Times New Roman" pitchFamily="18" charset="0"/>
              </a:rPr>
              <a:t>eg</a:t>
            </a:r>
            <a:r>
              <a:rPr lang="en-GB" sz="1600" dirty="0">
                <a:latin typeface="Times New Roman" pitchFamily="18" charset="0"/>
                <a:cs typeface="Times New Roman" pitchFamily="18" charset="0"/>
              </a:rPr>
              <a:t>. </a:t>
            </a:r>
            <a:r>
              <a:rPr lang="en-GB" sz="1600" b="1" dirty="0">
                <a:solidFill>
                  <a:srgbClr val="FF0000"/>
                </a:solidFill>
                <a:latin typeface="Times New Roman" pitchFamily="18" charset="0"/>
                <a:cs typeface="Times New Roman" pitchFamily="18" charset="0"/>
              </a:rPr>
              <a:t>Zidovudine </a:t>
            </a:r>
            <a:r>
              <a:rPr lang="en-GB" sz="1600" b="1" dirty="0">
                <a:latin typeface="Times New Roman" pitchFamily="18" charset="0"/>
                <a:cs typeface="Times New Roman" pitchFamily="18" charset="0"/>
              </a:rPr>
              <a:t>( </a:t>
            </a:r>
            <a:r>
              <a:rPr lang="en-GB" sz="1600" b="1" dirty="0" err="1">
                <a:latin typeface="Times New Roman" pitchFamily="18" charset="0"/>
                <a:cs typeface="Times New Roman" pitchFamily="18" charset="0"/>
              </a:rPr>
              <a:t>Zidovir</a:t>
            </a:r>
            <a:r>
              <a:rPr lang="en-GB" sz="1600" b="1" dirty="0">
                <a:latin typeface="Times New Roman" pitchFamily="18" charset="0"/>
                <a:cs typeface="Times New Roman" pitchFamily="18" charset="0"/>
              </a:rPr>
              <a:t>, </a:t>
            </a:r>
            <a:r>
              <a:rPr lang="en-GB" sz="1600" b="1" dirty="0" err="1">
                <a:latin typeface="Times New Roman" pitchFamily="18" charset="0"/>
                <a:cs typeface="Times New Roman" pitchFamily="18" charset="0"/>
              </a:rPr>
              <a:t>Zilion</a:t>
            </a:r>
            <a:r>
              <a:rPr lang="en-GB" sz="1600" b="1" dirty="0">
                <a:latin typeface="Times New Roman" pitchFamily="18" charset="0"/>
                <a:cs typeface="Times New Roman" pitchFamily="18" charset="0"/>
              </a:rPr>
              <a:t>):</a:t>
            </a:r>
            <a:r>
              <a:rPr lang="en-GB" sz="1600" dirty="0">
                <a:latin typeface="Times New Roman" pitchFamily="18" charset="0"/>
                <a:cs typeface="Times New Roman" pitchFamily="18" charset="0"/>
              </a:rPr>
              <a:t> </a:t>
            </a:r>
          </a:p>
          <a:p>
            <a:pPr algn="l"/>
            <a:endParaRPr lang="en-GB" sz="1600" dirty="0">
              <a:latin typeface="Times New Roman" pitchFamily="18" charset="0"/>
              <a:cs typeface="Times New Roman" pitchFamily="18" charset="0"/>
            </a:endParaRPr>
          </a:p>
          <a:p>
            <a:pPr algn="l"/>
            <a:endParaRPr lang="en-GB" sz="1600" dirty="0">
              <a:latin typeface="Times New Roman" pitchFamily="18" charset="0"/>
              <a:cs typeface="Times New Roman" pitchFamily="18" charset="0"/>
            </a:endParaRPr>
          </a:p>
          <a:p>
            <a:pPr algn="l"/>
            <a:endParaRPr lang="en-GB" sz="1600" dirty="0">
              <a:latin typeface="Times New Roman" pitchFamily="18" charset="0"/>
              <a:cs typeface="Times New Roman" pitchFamily="18" charset="0"/>
            </a:endParaRPr>
          </a:p>
          <a:p>
            <a:pPr algn="l"/>
            <a:endParaRPr lang="en-GB" sz="1600" dirty="0">
              <a:latin typeface="Times New Roman" pitchFamily="18" charset="0"/>
              <a:cs typeface="Times New Roman" pitchFamily="18" charset="0"/>
            </a:endParaRPr>
          </a:p>
          <a:p>
            <a:pPr algn="l"/>
            <a:endParaRPr lang="en-GB" sz="1600" dirty="0">
              <a:latin typeface="Times New Roman" pitchFamily="18" charset="0"/>
              <a:cs typeface="Times New Roman" pitchFamily="18" charset="0"/>
            </a:endParaRPr>
          </a:p>
          <a:p>
            <a:pPr algn="l"/>
            <a:endParaRPr lang="en-GB" sz="1600" dirty="0">
              <a:latin typeface="Times New Roman" pitchFamily="18" charset="0"/>
              <a:cs typeface="Times New Roman" pitchFamily="18" charset="0"/>
            </a:endParaRPr>
          </a:p>
          <a:p>
            <a:pPr algn="l"/>
            <a:r>
              <a:rPr lang="en-GB" sz="1600" b="1" dirty="0">
                <a:latin typeface="Times New Roman" pitchFamily="18" charset="0"/>
                <a:cs typeface="Times New Roman" pitchFamily="18" charset="0"/>
              </a:rPr>
              <a:t>     </a:t>
            </a:r>
          </a:p>
          <a:p>
            <a:pPr algn="l"/>
            <a:r>
              <a:rPr lang="en-GB" sz="1600" b="1" dirty="0">
                <a:latin typeface="Times New Roman" pitchFamily="18" charset="0"/>
                <a:cs typeface="Times New Roman" pitchFamily="18" charset="0"/>
              </a:rPr>
              <a:t>     </a:t>
            </a:r>
          </a:p>
          <a:p>
            <a:pPr algn="l"/>
            <a:endParaRPr lang="en-GB" sz="1600" b="1" dirty="0">
              <a:latin typeface="Times New Roman" pitchFamily="18" charset="0"/>
              <a:cs typeface="Times New Roman" pitchFamily="18" charset="0"/>
            </a:endParaRPr>
          </a:p>
          <a:p>
            <a:pPr algn="l"/>
            <a:endParaRPr lang="en-GB" sz="1600" b="1" dirty="0">
              <a:latin typeface="Times New Roman" pitchFamily="18" charset="0"/>
              <a:cs typeface="Times New Roman" pitchFamily="18" charset="0"/>
            </a:endParaRPr>
          </a:p>
          <a:p>
            <a:pPr algn="l"/>
            <a:endParaRPr lang="en-GB" sz="1600" b="1" dirty="0">
              <a:latin typeface="Times New Roman" pitchFamily="18" charset="0"/>
              <a:cs typeface="Times New Roman" pitchFamily="18" charset="0"/>
            </a:endParaRPr>
          </a:p>
          <a:p>
            <a:pPr algn="l"/>
            <a:r>
              <a:rPr lang="en-GB" sz="1600" b="1" dirty="0">
                <a:latin typeface="Times New Roman" pitchFamily="18" charset="0"/>
                <a:cs typeface="Times New Roman" pitchFamily="18" charset="0"/>
              </a:rPr>
              <a:t>      </a:t>
            </a:r>
            <a:endParaRPr lang="en-GB" sz="1600" dirty="0">
              <a:latin typeface="Times New Roman" pitchFamily="18" charset="0"/>
              <a:cs typeface="Times New Roman" pitchFamily="18" charset="0"/>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93256" y="1451429"/>
            <a:ext cx="7765143" cy="2888341"/>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54628" y="4519402"/>
            <a:ext cx="8403771" cy="1652138"/>
          </a:xfrm>
          <a:prstGeom prst="rect">
            <a:avLst/>
          </a:prstGeom>
        </p:spPr>
      </p:pic>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35255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06-08-2020</a:t>
            </a: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 ANTI AIDS  AGENTS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55730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buFont typeface="Wingdings" panose="05000000000000000000" pitchFamily="2" charset="2"/>
              <a:buChar char="§"/>
            </a:pPr>
            <a:r>
              <a:rPr lang="en-GB" sz="1600" b="1" dirty="0">
                <a:latin typeface="Times New Roman" pitchFamily="18" charset="0"/>
                <a:cs typeface="Times New Roman" pitchFamily="18" charset="0"/>
              </a:rPr>
              <a:t> HIV protease Inhibitors: </a:t>
            </a:r>
            <a:r>
              <a:rPr lang="en-GB" sz="1600" dirty="0">
                <a:latin typeface="Times New Roman" pitchFamily="18" charset="0"/>
                <a:cs typeface="Times New Roman" pitchFamily="18" charset="0"/>
              </a:rPr>
              <a:t>HIV protease is an enzyme that is essential for viral growth. The inhibitors act as HIV protease and prevent post translation processing </a:t>
            </a:r>
          </a:p>
          <a:p>
            <a:pPr algn="l"/>
            <a:endParaRPr lang="en-GB" sz="1600" dirty="0">
              <a:latin typeface="Times New Roman" pitchFamily="18" charset="0"/>
              <a:cs typeface="Times New Roman" pitchFamily="18" charset="0"/>
            </a:endParaRPr>
          </a:p>
          <a:p>
            <a:pPr algn="l"/>
            <a:endParaRPr lang="en-GB" sz="1600" dirty="0">
              <a:latin typeface="Times New Roman" pitchFamily="18" charset="0"/>
              <a:cs typeface="Times New Roman" pitchFamily="18" charset="0"/>
            </a:endParaRPr>
          </a:p>
          <a:p>
            <a:pPr algn="l"/>
            <a:endParaRPr lang="en-GB" sz="1600" dirty="0">
              <a:latin typeface="Times New Roman" pitchFamily="18" charset="0"/>
              <a:cs typeface="Times New Roman" pitchFamily="18" charset="0"/>
            </a:endParaRPr>
          </a:p>
          <a:p>
            <a:pPr algn="l"/>
            <a:endParaRPr lang="en-GB" sz="1600" dirty="0">
              <a:latin typeface="Times New Roman" pitchFamily="18" charset="0"/>
              <a:cs typeface="Times New Roman" pitchFamily="18" charset="0"/>
            </a:endParaRPr>
          </a:p>
          <a:p>
            <a:pPr algn="l"/>
            <a:endParaRPr lang="en-GB" sz="1600" dirty="0">
              <a:latin typeface="Times New Roman" pitchFamily="18" charset="0"/>
              <a:cs typeface="Times New Roman" pitchFamily="18" charset="0"/>
            </a:endParaRPr>
          </a:p>
          <a:p>
            <a:pPr algn="l"/>
            <a:endParaRPr lang="en-GB" sz="1600" dirty="0">
              <a:latin typeface="Times New Roman" pitchFamily="18" charset="0"/>
              <a:cs typeface="Times New Roman" pitchFamily="18" charset="0"/>
            </a:endParaRPr>
          </a:p>
          <a:p>
            <a:pPr algn="l"/>
            <a:r>
              <a:rPr lang="en-GB" sz="1600" b="1" dirty="0">
                <a:latin typeface="Times New Roman" pitchFamily="18" charset="0"/>
                <a:cs typeface="Times New Roman" pitchFamily="18" charset="0"/>
              </a:rPr>
              <a:t>     </a:t>
            </a:r>
          </a:p>
          <a:p>
            <a:pPr algn="l"/>
            <a:r>
              <a:rPr lang="en-GB" sz="1600" b="1" dirty="0">
                <a:latin typeface="Times New Roman" pitchFamily="18" charset="0"/>
                <a:cs typeface="Times New Roman" pitchFamily="18" charset="0"/>
              </a:rPr>
              <a:t>     </a:t>
            </a:r>
          </a:p>
          <a:p>
            <a:pPr algn="l"/>
            <a:endParaRPr lang="en-GB" sz="1600" b="1" dirty="0">
              <a:latin typeface="Times New Roman" pitchFamily="18" charset="0"/>
              <a:cs typeface="Times New Roman" pitchFamily="18" charset="0"/>
            </a:endParaRPr>
          </a:p>
          <a:p>
            <a:pPr algn="l"/>
            <a:endParaRPr lang="en-GB" sz="1600" b="1" dirty="0">
              <a:latin typeface="Times New Roman" pitchFamily="18" charset="0"/>
              <a:cs typeface="Times New Roman" pitchFamily="18" charset="0"/>
            </a:endParaRPr>
          </a:p>
          <a:p>
            <a:pPr algn="l"/>
            <a:endParaRPr lang="en-GB" sz="1600" b="1" dirty="0">
              <a:latin typeface="Times New Roman" pitchFamily="18" charset="0"/>
              <a:cs typeface="Times New Roman" pitchFamily="18" charset="0"/>
            </a:endParaRPr>
          </a:p>
          <a:p>
            <a:pPr algn="l"/>
            <a:r>
              <a:rPr lang="en-GB" sz="1600" b="1" dirty="0">
                <a:latin typeface="Times New Roman" pitchFamily="18" charset="0"/>
                <a:cs typeface="Times New Roman" pitchFamily="18" charset="0"/>
              </a:rPr>
              <a:t>      </a:t>
            </a:r>
            <a:endParaRPr lang="en-GB" sz="1600" dirty="0">
              <a:latin typeface="Times New Roman" pitchFamily="18" charset="0"/>
              <a:cs typeface="Times New Roman" pitchFamily="18"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92840" y="1553916"/>
            <a:ext cx="5806319" cy="4753903"/>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31510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06-082020</a:t>
            </a:r>
          </a:p>
          <a:p>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206062"/>
            <a:ext cx="10515600" cy="47090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875763" y="787781"/>
            <a:ext cx="10811412" cy="549711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endParaRPr lang="en-IN" sz="1600" dirty="0">
              <a:latin typeface="Times New Roman" pitchFamily="18" charset="0"/>
              <a:cs typeface="Times New Roman" pitchFamily="18" charset="0"/>
            </a:endParaRPr>
          </a:p>
          <a:p>
            <a:endParaRPr lang="en-IN" sz="1600" b="1" dirty="0"/>
          </a:p>
          <a:p>
            <a:endParaRPr lang="en-IN" sz="1600" b="1" dirty="0"/>
          </a:p>
          <a:p>
            <a:endParaRPr lang="en-IN" sz="1600" b="1" dirty="0"/>
          </a:p>
          <a:p>
            <a:r>
              <a:rPr lang="en-IN" sz="1600" b="1" dirty="0"/>
              <a:t> </a:t>
            </a:r>
            <a:r>
              <a:rPr lang="en-IN" sz="4800" b="1" dirty="0">
                <a:latin typeface="Times New Roman" panose="02020603050405020304" pitchFamily="18" charset="0"/>
                <a:cs typeface="Times New Roman" pitchFamily="18" charset="0"/>
              </a:rPr>
              <a:t>THANK YOU</a:t>
            </a:r>
            <a:endParaRPr lang="en-IN" sz="4800" dirty="0">
              <a:latin typeface="Times New Roman" panose="02020603050405020304" pitchFamily="18" charset="0"/>
              <a:cs typeface="Times New Roman" panose="02020603050405020304" pitchFamily="18" charset="0"/>
            </a:endParaRPr>
          </a:p>
          <a:p>
            <a:endParaRPr lang="en-IN" sz="1600" b="1" dirty="0">
              <a:latin typeface="Times New Roman" pitchFamily="18" charset="0"/>
              <a:cs typeface="Times New Roman" pitchFamily="18" charset="0"/>
            </a:endParaRPr>
          </a:p>
          <a:p>
            <a:endParaRPr lang="en-IN" sz="1600" dirty="0">
              <a:latin typeface="Times New Roman" pitchFamily="18" charset="0"/>
              <a:cs typeface="Times New Roman" pitchFamily="18" charset="0"/>
            </a:endParaRPr>
          </a:p>
          <a:p>
            <a:endParaRPr lang="en-IN" sz="1400" dirty="0">
              <a:latin typeface="Times New Roman" panose="02020603050405020304" pitchFamily="18" charset="0"/>
              <a:cs typeface="Times New Roman" panose="02020603050405020304" pitchFamily="18" charset="0"/>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641792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3512</TotalTime>
  <Words>1019</Words>
  <Application>Microsoft Office PowerPoint</Application>
  <PresentationFormat>Widescreen</PresentationFormat>
  <Paragraphs>211</Paragraphs>
  <Slides>21</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Calibri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Siddharth B</dc:creator>
  <cp:lastModifiedBy>User</cp:lastModifiedBy>
  <cp:revision>298</cp:revision>
  <dcterms:created xsi:type="dcterms:W3CDTF">2020-07-13T05:58:17Z</dcterms:created>
  <dcterms:modified xsi:type="dcterms:W3CDTF">2024-09-09T12:36:30Z</dcterms:modified>
</cp:coreProperties>
</file>