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7"/>
  </p:notesMasterIdLst>
  <p:handoutMasterIdLst>
    <p:handoutMasterId r:id="rId28"/>
  </p:handoutMasterIdLst>
  <p:sldIdLst>
    <p:sldId id="263" r:id="rId2"/>
    <p:sldId id="262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84" r:id="rId12"/>
    <p:sldId id="278" r:id="rId13"/>
    <p:sldId id="279" r:id="rId14"/>
    <p:sldId id="280" r:id="rId15"/>
    <p:sldId id="281" r:id="rId16"/>
    <p:sldId id="285" r:id="rId17"/>
    <p:sldId id="282" r:id="rId18"/>
    <p:sldId id="283" r:id="rId19"/>
    <p:sldId id="286" r:id="rId20"/>
    <p:sldId id="287" r:id="rId21"/>
    <p:sldId id="288" r:id="rId22"/>
    <p:sldId id="289" r:id="rId23"/>
    <p:sldId id="290" r:id="rId24"/>
    <p:sldId id="291" r:id="rId25"/>
    <p:sldId id="269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8689" autoAdjust="0"/>
  </p:normalViewPr>
  <p:slideViewPr>
    <p:cSldViewPr snapToGrid="0">
      <p:cViewPr varScale="1">
        <p:scale>
          <a:sx n="74" d="100"/>
          <a:sy n="74" d="100"/>
        </p:scale>
        <p:origin x="57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7280BD50-F72A-443A-8A7C-9A6A969C2F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70149BFF-D5FE-41B9-B89E-346E6FC2BE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9FD3E-56F1-4D93-A064-62BE23F429F1}" type="datetimeFigureOut">
              <a:rPr lang="en-IN" smtClean="0"/>
              <a:t>09-09-2024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3A7AE4AE-8780-4C06-B105-E50A0CB117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1F349081-626D-42D4-96E8-DBE21E03E4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BE145-7B0B-4BFC-A728-545BF59A6F1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1047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86AA5-8483-44CB-A555-9041E2D72D7A}" type="datetimeFigureOut">
              <a:rPr lang="en-IN" smtClean="0"/>
              <a:t>09-09-2024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4A333-46EF-4665-ACD4-6848AE64622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671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4A333-46EF-4665-ACD4-6848AE646224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30890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85D36-9B88-4BC2-915C-54E4566DB10B}" type="datetime1">
              <a:rPr lang="en-IN" smtClean="0"/>
              <a:t>09-09-2024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  <p:sp>
        <p:nvSpPr>
          <p:cNvPr id="7" name="TextBox 6"/>
          <p:cNvSpPr txBox="1"/>
          <p:nvPr userDrawn="1"/>
        </p:nvSpPr>
        <p:spPr>
          <a:xfrm rot="19748516">
            <a:off x="2153548" y="2649676"/>
            <a:ext cx="822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</a:t>
            </a:r>
            <a:r>
              <a:rPr lang="en-US" sz="4000" b="1" baseline="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PHARMA</a:t>
            </a:r>
            <a:endParaRPr lang="en-US" sz="4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58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37556-1A5C-48EA-831F-C808AC561DA1}" type="datetime1">
              <a:rPr lang="en-IN" smtClean="0"/>
              <a:t>09-09-2024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026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71B70-DB00-4527-89D9-C166D35B4421}" type="datetime1">
              <a:rPr lang="en-IN" smtClean="0"/>
              <a:t>09-09-2024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420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E98CC-9D1B-4C5B-9B7C-76AC3755A270}" type="datetime1">
              <a:rPr lang="en-IN" smtClean="0"/>
              <a:t>09-09-2024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886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C9E13-99D7-493F-B56F-99E169BC5CB7}" type="datetime1">
              <a:rPr lang="en-IN" smtClean="0"/>
              <a:t>09-09-2024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974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5B6AF-41FD-4077-A30F-B79DEABBF3EB}" type="datetime1">
              <a:rPr lang="en-IN" smtClean="0"/>
              <a:t>09-09-2024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0179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96EE8-3FBE-419B-8777-1744EA93D889}" type="datetime1">
              <a:rPr lang="en-IN" smtClean="0"/>
              <a:t>09-09-2024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5383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BFD6-0733-4ED2-B6F4-143B2650869E}" type="datetime1">
              <a:rPr lang="en-IN" smtClean="0"/>
              <a:t>09-09-2024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582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00219-74BB-4800-8AA0-D13D4082EF46}" type="datetime1">
              <a:rPr lang="en-IN" smtClean="0"/>
              <a:t>09-09-2024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87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8EEB-8943-4070-82B9-48F073792E87}" type="datetime1">
              <a:rPr lang="en-IN" smtClean="0"/>
              <a:t>09-09-2024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21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1E6B-6F14-4CFA-ABE1-229FB030C158}" type="datetime1">
              <a:rPr lang="en-IN" smtClean="0"/>
              <a:t>09-09-2024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223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CD456D-6B40-4E42-86AC-EACDFF2146DA}" type="datetime1">
              <a:rPr lang="en-IN" smtClean="0"/>
              <a:t>09-09-2024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/>
              <a:t>© R R INSTITUTIONS , BANGALORE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  <p:sp>
        <p:nvSpPr>
          <p:cNvPr id="8" name="Flowchart: Process 7"/>
          <p:cNvSpPr/>
          <p:nvPr userDrawn="1"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727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211016" y="6542088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598079" y="6557962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D8957920-506D-4F31-9CB9-011BD525C6C5}"/>
              </a:ext>
            </a:extLst>
          </p:cNvPr>
          <p:cNvSpPr txBox="1"/>
          <p:nvPr/>
        </p:nvSpPr>
        <p:spPr>
          <a:xfrm>
            <a:off x="2166934" y="498510"/>
            <a:ext cx="784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MEDICINAL CHEMISTRY</a:t>
            </a:r>
            <a:endParaRPr lang="en-IN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E5D32C6D-EED6-45D3-B2F4-4A294908127E}"/>
              </a:ext>
            </a:extLst>
          </p:cNvPr>
          <p:cNvSpPr txBox="1"/>
          <p:nvPr/>
        </p:nvSpPr>
        <p:spPr>
          <a:xfrm>
            <a:off x="2166934" y="3010126"/>
            <a:ext cx="7848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ANTIVIRAL AND ANTI AIDS  AGENTS</a:t>
            </a:r>
            <a:endParaRPr lang="en-IN" sz="3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-3" y="-12879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Flowchart: Process 12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9683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ANTIVIRAL AND ANTI AIDS 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800" b="1" dirty="0">
                <a:latin typeface="Times New Roman" pitchFamily="18" charset="0"/>
                <a:cs typeface="Times New Roman" pitchFamily="18" charset="0"/>
              </a:rPr>
              <a:t>Classifications:</a:t>
            </a:r>
          </a:p>
          <a:p>
            <a:pPr marL="400050" indent="-400050" algn="l">
              <a:buAutoNum type="romanUcParenR"/>
            </a:pP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Purine nucleoside and nucleotides         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: eg. Acyclovir, Ganciclovir, 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Famciclovir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, Valacyclovir,                                                                                           </a:t>
            </a:r>
          </a:p>
          <a:p>
            <a:pPr algn="l"/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Vidarabin, Abacavir, Penciclovir.</a:t>
            </a:r>
          </a:p>
          <a:p>
            <a:pPr algn="l"/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eg. Famciclovir ( </a:t>
            </a:r>
            <a:r>
              <a:rPr lang="en-GB" sz="1600" b="1" dirty="0" err="1">
                <a:latin typeface="Times New Roman" pitchFamily="18" charset="0"/>
                <a:cs typeface="Times New Roman" pitchFamily="18" charset="0"/>
              </a:rPr>
              <a:t>Famdrex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1600" b="1" dirty="0" err="1">
                <a:latin typeface="Times New Roman" pitchFamily="18" charset="0"/>
                <a:cs typeface="Times New Roman" pitchFamily="18" charset="0"/>
              </a:rPr>
              <a:t>Microvir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) : </a:t>
            </a:r>
          </a:p>
          <a:p>
            <a:pPr algn="l"/>
            <a:endParaRPr lang="en-GB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770" y="2351316"/>
            <a:ext cx="4751839" cy="19739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942" y="4223657"/>
            <a:ext cx="8592457" cy="2177408"/>
          </a:xfrm>
          <a:prstGeom prst="rect">
            <a:avLst/>
          </a:prstGeom>
        </p:spPr>
      </p:pic>
      <p:sp>
        <p:nvSpPr>
          <p:cNvPr id="13" name="Flowchart: Process 12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02392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ANTIVIRAL AND ANTI AIDS 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800" b="1" dirty="0">
                <a:latin typeface="Times New Roman" pitchFamily="18" charset="0"/>
                <a:cs typeface="Times New Roman" pitchFamily="18" charset="0"/>
              </a:rPr>
              <a:t>Classifications:</a:t>
            </a:r>
          </a:p>
          <a:p>
            <a:pPr marL="400050" indent="-400050" algn="l">
              <a:buAutoNum type="romanUcParenR"/>
            </a:pP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Purine nucleoside and nucleotides         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: eg. Acyclovir, Ganciclovir, 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Famciclovir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Valacyclovir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,                                                                                           </a:t>
            </a:r>
          </a:p>
          <a:p>
            <a:pPr algn="l"/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Vidarabin, Abacavir, Penciclovir.</a:t>
            </a:r>
          </a:p>
          <a:p>
            <a:pPr algn="l"/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eg. Valacyclovir ( Valtrex, Zelitrex) : </a:t>
            </a:r>
          </a:p>
          <a:p>
            <a:pPr algn="l"/>
            <a:endParaRPr lang="en-GB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GB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958" y="2409372"/>
            <a:ext cx="9184083" cy="3898448"/>
          </a:xfrm>
          <a:prstGeom prst="rect">
            <a:avLst/>
          </a:prstGeom>
        </p:spPr>
      </p:pic>
      <p:sp>
        <p:nvSpPr>
          <p:cNvPr id="9" name="Flowchart: Process 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45852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ANTIVIRAL AND ANTI AIDS 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800" b="1" dirty="0">
                <a:latin typeface="Times New Roman" pitchFamily="18" charset="0"/>
                <a:cs typeface="Times New Roman" pitchFamily="18" charset="0"/>
              </a:rPr>
              <a:t>Classifications:</a:t>
            </a:r>
          </a:p>
          <a:p>
            <a:pPr algn="l"/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II)     </a:t>
            </a:r>
            <a:r>
              <a:rPr lang="en-GB" sz="1800" b="1" dirty="0">
                <a:latin typeface="Times New Roman" pitchFamily="18" charset="0"/>
                <a:cs typeface="Times New Roman" pitchFamily="18" charset="0"/>
              </a:rPr>
              <a:t>Pyrimidine nucleoside and nucleotides 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: eg. Iodoxuridine,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Trifluridine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Cidofovir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GB" sz="1800" b="1" dirty="0">
                <a:latin typeface="Times New Roman" pitchFamily="18" charset="0"/>
                <a:cs typeface="Times New Roman" pitchFamily="18" charset="0"/>
              </a:rPr>
              <a:t>eg. Iodoxuridine (Toxil) : </a:t>
            </a:r>
          </a:p>
          <a:p>
            <a:pPr algn="l"/>
            <a:endParaRPr lang="en-GB" sz="18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GB" sz="18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GB" sz="18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GB" sz="18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GB" sz="18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          </a:t>
            </a:r>
          </a:p>
          <a:p>
            <a:pPr algn="l"/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               ADR: 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Irritation, or inflammation of the eye or eyelids.</a:t>
            </a:r>
            <a:endParaRPr lang="en-GB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GB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9143" y="1683657"/>
            <a:ext cx="5689599" cy="242388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228" y="4607379"/>
            <a:ext cx="8810171" cy="1793686"/>
          </a:xfrm>
          <a:prstGeom prst="rect">
            <a:avLst/>
          </a:prstGeom>
        </p:spPr>
      </p:pic>
      <p:sp>
        <p:nvSpPr>
          <p:cNvPr id="13" name="Flowchart: Process 12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8154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ANTIVIRAL AND ANTI AIDS 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2541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800" b="1" dirty="0">
                <a:latin typeface="Times New Roman" pitchFamily="18" charset="0"/>
                <a:cs typeface="Times New Roman" pitchFamily="18" charset="0"/>
              </a:rPr>
              <a:t>Classifications: III) Thio-semicarbazone 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: eg. </a:t>
            </a:r>
            <a:r>
              <a:rPr lang="en-GB" sz="1800" b="1" dirty="0">
                <a:latin typeface="Times New Roman" pitchFamily="18" charset="0"/>
                <a:cs typeface="Times New Roman" pitchFamily="18" charset="0"/>
              </a:rPr>
              <a:t>Methisazone ( Marboran).</a:t>
            </a:r>
          </a:p>
          <a:p>
            <a:pPr algn="l"/>
            <a:r>
              <a:rPr lang="en-GB" sz="18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/>
            <a:r>
              <a:rPr lang="en-GB" sz="1800" b="1" dirty="0">
                <a:latin typeface="Times New Roman" pitchFamily="18" charset="0"/>
                <a:cs typeface="Times New Roman" pitchFamily="18" charset="0"/>
              </a:rPr>
              <a:t>                 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150" y="1291772"/>
            <a:ext cx="6877699" cy="5056432"/>
          </a:xfrm>
          <a:prstGeom prst="rect">
            <a:avLst/>
          </a:prstGeom>
        </p:spPr>
      </p:pic>
      <p:sp>
        <p:nvSpPr>
          <p:cNvPr id="9" name="Flowchart: Process 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04303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ANTIVIRAL AND ANTI AIDS 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800" b="1" dirty="0">
                <a:latin typeface="Times New Roman" pitchFamily="18" charset="0"/>
                <a:cs typeface="Times New Roman" pitchFamily="18" charset="0"/>
              </a:rPr>
              <a:t>Classifications:</a:t>
            </a:r>
          </a:p>
          <a:p>
            <a:pPr algn="l"/>
            <a:r>
              <a:rPr lang="en-GB" sz="1800" b="1" dirty="0">
                <a:latin typeface="Times New Roman" pitchFamily="18" charset="0"/>
                <a:cs typeface="Times New Roman" pitchFamily="18" charset="0"/>
              </a:rPr>
              <a:t>  IV)   Adamantane amine 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: eg. Amantadine, Rimantadine, Somantadine. </a:t>
            </a:r>
          </a:p>
          <a:p>
            <a:pPr algn="l"/>
            <a:endParaRPr lang="en-GB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GB" sz="1800" b="1" dirty="0">
                <a:latin typeface="Times New Roman" pitchFamily="18" charset="0"/>
                <a:cs typeface="Times New Roman" pitchFamily="18" charset="0"/>
              </a:rPr>
              <a:t>                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804" y="1930400"/>
            <a:ext cx="9757478" cy="4241140"/>
          </a:xfrm>
          <a:prstGeom prst="rect">
            <a:avLst/>
          </a:prstGeom>
        </p:spPr>
      </p:pic>
      <p:sp>
        <p:nvSpPr>
          <p:cNvPr id="9" name="Flowchart: Process 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98432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ANTIVIRAL AND ANTI AIDS 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800" b="1" dirty="0">
                <a:latin typeface="Times New Roman" pitchFamily="18" charset="0"/>
                <a:cs typeface="Times New Roman" pitchFamily="18" charset="0"/>
              </a:rPr>
              <a:t>Classifications:</a:t>
            </a:r>
          </a:p>
          <a:p>
            <a:pPr algn="l"/>
            <a:r>
              <a:rPr lang="en-GB" sz="18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IV)   </a:t>
            </a:r>
            <a:r>
              <a:rPr lang="en-GB" sz="1800" b="1" dirty="0">
                <a:latin typeface="Times New Roman" pitchFamily="18" charset="0"/>
                <a:cs typeface="Times New Roman" pitchFamily="18" charset="0"/>
              </a:rPr>
              <a:t>Adamantane amine 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: eg. Amantadine, Rimantadine, Somantadine. </a:t>
            </a:r>
          </a:p>
          <a:p>
            <a:pPr algn="l"/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eg. Amantadine (Symmetral):    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543" y="2191657"/>
            <a:ext cx="8490857" cy="3979883"/>
          </a:xfrm>
          <a:prstGeom prst="rect">
            <a:avLst/>
          </a:prstGeom>
        </p:spPr>
      </p:pic>
      <p:sp>
        <p:nvSpPr>
          <p:cNvPr id="9" name="Flowchart: Process 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96912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ANTIVIRAL AND ANTI AIDS 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800" b="1" dirty="0">
                <a:latin typeface="Times New Roman" pitchFamily="18" charset="0"/>
                <a:cs typeface="Times New Roman" pitchFamily="18" charset="0"/>
              </a:rPr>
              <a:t>Classifications:</a:t>
            </a:r>
          </a:p>
          <a:p>
            <a:pPr algn="l"/>
            <a:r>
              <a:rPr lang="en-GB" sz="18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IV)   </a:t>
            </a:r>
            <a:r>
              <a:rPr lang="en-GB" sz="1800" b="1" dirty="0">
                <a:latin typeface="Times New Roman" pitchFamily="18" charset="0"/>
                <a:cs typeface="Times New Roman" pitchFamily="18" charset="0"/>
              </a:rPr>
              <a:t>Adamantane amine 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: eg. Amantadine, Rimantadine, Somantadine. </a:t>
            </a:r>
          </a:p>
          <a:p>
            <a:pPr algn="l"/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eg. Amantadine (Symmetral):    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372" y="2206171"/>
            <a:ext cx="8665028" cy="3965369"/>
          </a:xfrm>
          <a:prstGeom prst="rect">
            <a:avLst/>
          </a:prstGeom>
        </p:spPr>
      </p:pic>
      <p:sp>
        <p:nvSpPr>
          <p:cNvPr id="9" name="Flowchart: Process 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90607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ANTIVIRAL AND ANTI AIDS 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800" b="1" dirty="0">
                <a:latin typeface="Times New Roman" pitchFamily="18" charset="0"/>
                <a:cs typeface="Times New Roman" pitchFamily="18" charset="0"/>
              </a:rPr>
              <a:t>Classifications:  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IV)   </a:t>
            </a:r>
            <a:r>
              <a:rPr lang="en-GB" sz="1800" b="1" dirty="0">
                <a:latin typeface="Times New Roman" pitchFamily="18" charset="0"/>
                <a:cs typeface="Times New Roman" pitchFamily="18" charset="0"/>
              </a:rPr>
              <a:t>Adamantane amine 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: eg. Amantadine, Rimantadine, Somantadine. </a:t>
            </a:r>
          </a:p>
          <a:p>
            <a:pPr algn="l"/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eg. Rimantadine (Flumadine):    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885" y="1291771"/>
            <a:ext cx="5776685" cy="27438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8170" y="4122056"/>
            <a:ext cx="8360229" cy="2177143"/>
          </a:xfrm>
          <a:prstGeom prst="rect">
            <a:avLst/>
          </a:prstGeom>
        </p:spPr>
      </p:pic>
      <p:sp>
        <p:nvSpPr>
          <p:cNvPr id="13" name="Flowchart: Process 12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63338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ANTIVIRAL AND ANTI AIDS 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800" b="1" dirty="0" err="1">
                <a:latin typeface="Times New Roman" pitchFamily="18" charset="0"/>
                <a:cs typeface="Times New Roman" pitchFamily="18" charset="0"/>
              </a:rPr>
              <a:t>Classifications:Miscellaneous</a:t>
            </a:r>
            <a:r>
              <a:rPr lang="en-GB" sz="1800" b="1" dirty="0">
                <a:latin typeface="Times New Roman" pitchFamily="18" charset="0"/>
                <a:cs typeface="Times New Roman" pitchFamily="18" charset="0"/>
              </a:rPr>
              <a:t> agents  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: eg.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Foscarnet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sodium ( Carnet,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Foscavir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) , Ribavirin(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Ribavin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Ribamac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l"/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      </a:t>
            </a:r>
            <a:endParaRPr lang="en-GB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5899" y="1255959"/>
            <a:ext cx="7647079" cy="5001533"/>
          </a:xfrm>
          <a:prstGeom prst="rect">
            <a:avLst/>
          </a:prstGeom>
        </p:spPr>
      </p:pic>
      <p:sp>
        <p:nvSpPr>
          <p:cNvPr id="9" name="Flowchart: Process 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36640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ANTIVIRAL AND ANTI AIDS 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800" b="1" dirty="0">
                <a:latin typeface="Times New Roman" pitchFamily="18" charset="0"/>
                <a:cs typeface="Times New Roman" pitchFamily="18" charset="0"/>
              </a:rPr>
              <a:t>Classifications: </a:t>
            </a:r>
          </a:p>
          <a:p>
            <a:pPr algn="l"/>
            <a:r>
              <a:rPr lang="en-GB" sz="1800" b="1" dirty="0">
                <a:latin typeface="Times New Roman" pitchFamily="18" charset="0"/>
                <a:cs typeface="Times New Roman" pitchFamily="18" charset="0"/>
              </a:rPr>
              <a:t>    V)  Miscellaneous agents  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Ribavirin(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Ribavin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Ribamac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l"/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      </a:t>
            </a:r>
            <a:endParaRPr lang="en-GB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772" y="2249714"/>
            <a:ext cx="8258628" cy="3773714"/>
          </a:xfrm>
          <a:prstGeom prst="rect">
            <a:avLst/>
          </a:prstGeom>
        </p:spPr>
      </p:pic>
      <p:sp>
        <p:nvSpPr>
          <p:cNvPr id="9" name="Flowchart: Process 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4418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ANTIVIRAL AND ANTI AIDS 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itchFamily="2" charset="2"/>
              <a:buChar char="v"/>
            </a:pP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Viruses are non-cellular obligate intracellular parasites. They lack both a cell wall and a cell membrane  and do not carryout</a:t>
            </a:r>
          </a:p>
          <a:p>
            <a:pPr algn="l"/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     metabolic processes on their own. They invade the host cell, which may be bacteria, animal or plant cell.</a:t>
            </a:r>
          </a:p>
          <a:p>
            <a:pPr algn="l"/>
            <a:endParaRPr lang="en-GB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The virus turns the biochemical system of the host cell to its own purposes completely subverting the infected cell.</a:t>
            </a:r>
          </a:p>
          <a:p>
            <a:pPr algn="l"/>
            <a:endParaRPr lang="en-GB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Viral diseases include influenza, rabies, poliomyelitis, yellow fever, measles, Ebola human immune deficiency syndrome, herpes and small pox.</a:t>
            </a:r>
          </a:p>
          <a:p>
            <a:pPr algn="l"/>
            <a:endParaRPr lang="en-GB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Adult viruses possess only one type of nucleic acid either DNA or RNA. They contain protein coat that surrounds nucleic </a:t>
            </a:r>
          </a:p>
          <a:p>
            <a:pPr algn="l"/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     acid. The protein coat is known as 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Capsid.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Which is made up of smaller units (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Capsomers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algn="l"/>
            <a:endParaRPr lang="en-GB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GB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Flowchart: Process 7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ANTI AIDS 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Human immunodeficiency virus 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(HIV) 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is the cause of acquired immunodeficiency syndrome (AIDS).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The agents which are used to treat and prevention of HIV disease are called as anti AIDS agents.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Classifications:</a:t>
            </a:r>
          </a:p>
          <a:p>
            <a:pPr algn="l"/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I) Reverse transcriptase (RT) Inhibitors 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: Reverse transcriptase  is RNA –dependent DNA polymerase. The drugs</a:t>
            </a:r>
          </a:p>
          <a:p>
            <a:pPr algn="l"/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         inhibiting RT interferes with replication of HIV and stops the synthesis of infective viral particle. </a:t>
            </a:r>
          </a:p>
          <a:p>
            <a:pPr algn="l"/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         They are further classified into nucleoside and non-nucleoside RT inhibitors.</a:t>
            </a:r>
          </a:p>
          <a:p>
            <a:pPr algn="l"/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GB" sz="1600" b="1" dirty="0" err="1">
                <a:latin typeface="Times New Roman" pitchFamily="18" charset="0"/>
                <a:cs typeface="Times New Roman" pitchFamily="18" charset="0"/>
              </a:rPr>
              <a:t>eg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Didanosine ( Dinex, Dinosin):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/>
            <a:endParaRPr lang="en-GB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GB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GB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GB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algn="l"/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      ADR 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: Pancreatitis, Peripheral neuropathy and diarrhoea.</a:t>
            </a:r>
          </a:p>
          <a:p>
            <a:pPr algn="l"/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      Dose 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: 400 mg daily as a single dose or in two divided doses.</a:t>
            </a:r>
          </a:p>
          <a:p>
            <a:pPr algn="l"/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      Use 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 : it is recommended for treatment of patients with advanced HIV infections.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269" y="3135086"/>
            <a:ext cx="3480273" cy="1669143"/>
          </a:xfrm>
          <a:prstGeom prst="rect">
            <a:avLst/>
          </a:prstGeom>
        </p:spPr>
      </p:pic>
      <p:sp>
        <p:nvSpPr>
          <p:cNvPr id="9" name="Flowchart: Process 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01059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ANTI AIDS 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GB" sz="1600" b="1" dirty="0" err="1">
                <a:latin typeface="Times New Roman" pitchFamily="18" charset="0"/>
                <a:cs typeface="Times New Roman" pitchFamily="18" charset="0"/>
              </a:rPr>
              <a:t>eg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Zidovudine ( </a:t>
            </a:r>
            <a:r>
              <a:rPr lang="en-GB" sz="1600" b="1" dirty="0" err="1">
                <a:latin typeface="Times New Roman" pitchFamily="18" charset="0"/>
                <a:cs typeface="Times New Roman" pitchFamily="18" charset="0"/>
              </a:rPr>
              <a:t>Zidovir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1600" b="1" dirty="0" err="1">
                <a:latin typeface="Times New Roman" pitchFamily="18" charset="0"/>
                <a:cs typeface="Times New Roman" pitchFamily="18" charset="0"/>
              </a:rPr>
              <a:t>Zilion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):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/>
            <a:endParaRPr lang="en-GB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GB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GB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GB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GB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GB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algn="l"/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algn="l"/>
            <a:endParaRPr lang="en-GB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GB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GB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      </a:t>
            </a:r>
            <a:endParaRPr lang="en-GB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3256" y="1451429"/>
            <a:ext cx="7765143" cy="28883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628" y="4519402"/>
            <a:ext cx="8403771" cy="1652138"/>
          </a:xfrm>
          <a:prstGeom prst="rect">
            <a:avLst/>
          </a:prstGeom>
        </p:spPr>
      </p:pic>
      <p:sp>
        <p:nvSpPr>
          <p:cNvPr id="13" name="Flowchart: Process 12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35255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ANTI AIDS 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II) Non-Nucleotide reverse transcriptase ( RT) inhibitors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: These are used with nucleoside drug </a:t>
            </a:r>
            <a:r>
              <a:rPr lang="en-GB" sz="1600" dirty="0" err="1">
                <a:latin typeface="Times New Roman" pitchFamily="18" charset="0"/>
                <a:cs typeface="Times New Roman" pitchFamily="18" charset="0"/>
              </a:rPr>
              <a:t>tp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obtain synergistic</a:t>
            </a:r>
          </a:p>
          <a:p>
            <a:pPr algn="l"/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          activity. These drugs do not require bio-activation by kinase to yield phosphate ester.  </a:t>
            </a:r>
          </a:p>
          <a:p>
            <a:pPr algn="l"/>
            <a:endParaRPr lang="en-GB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GB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GB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GB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GB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GB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algn="l"/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algn="l"/>
            <a:endParaRPr lang="en-GB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GB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GB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      </a:t>
            </a:r>
            <a:endParaRPr lang="en-GB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4643" y="1727200"/>
            <a:ext cx="5242713" cy="4580619"/>
          </a:xfrm>
          <a:prstGeom prst="rect">
            <a:avLst/>
          </a:prstGeom>
        </p:spPr>
      </p:pic>
      <p:sp>
        <p:nvSpPr>
          <p:cNvPr id="9" name="Flowchart: Process 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68659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ANTI AIDS 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III) HIV protease Inhibitors: 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HIV protease is an enzyme that is essential for viral growth. The inhibitors act as HIV protease ant prevent post translation processing </a:t>
            </a:r>
          </a:p>
          <a:p>
            <a:pPr algn="l"/>
            <a:endParaRPr lang="en-GB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GB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GB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GB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GB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GB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algn="l"/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algn="l"/>
            <a:endParaRPr lang="en-GB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GB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GB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      </a:t>
            </a:r>
            <a:endParaRPr lang="en-GB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2840" y="1553916"/>
            <a:ext cx="5806319" cy="4753903"/>
          </a:xfrm>
          <a:prstGeom prst="rect">
            <a:avLst/>
          </a:prstGeom>
        </p:spPr>
      </p:pic>
      <p:sp>
        <p:nvSpPr>
          <p:cNvPr id="9" name="Flowchart: Process 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31510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ANTI AIDS 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IV) Neuroamidase Inhibitors:</a:t>
            </a:r>
          </a:p>
          <a:p>
            <a:pPr algn="l"/>
            <a:endParaRPr lang="en-GB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GB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GB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GB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GB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algn="l"/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algn="l"/>
            <a:endParaRPr lang="en-GB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GB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GB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      </a:t>
            </a:r>
            <a:endParaRPr lang="en-GB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8772" y="1335314"/>
            <a:ext cx="6254455" cy="4949372"/>
          </a:xfrm>
          <a:prstGeom prst="rect">
            <a:avLst/>
          </a:prstGeom>
        </p:spPr>
      </p:pic>
      <p:sp>
        <p:nvSpPr>
          <p:cNvPr id="9" name="Flowchart: Process 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9402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23-07-2020</a:t>
            </a:r>
          </a:p>
          <a:p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206062"/>
            <a:ext cx="10515600" cy="47090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875763" y="787781"/>
            <a:ext cx="10811412" cy="5497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endParaRPr lang="en-IN" sz="1600" b="1" dirty="0"/>
          </a:p>
          <a:p>
            <a:endParaRPr lang="en-IN" sz="1600" b="1" dirty="0"/>
          </a:p>
          <a:p>
            <a:endParaRPr lang="en-IN" sz="1600" b="1" dirty="0"/>
          </a:p>
          <a:p>
            <a:r>
              <a:rPr lang="en-IN" sz="1600" b="1" dirty="0"/>
              <a:t> </a:t>
            </a:r>
            <a:r>
              <a:rPr lang="en-IN" sz="4800" b="1" dirty="0">
                <a:latin typeface="Times New Roman" panose="02020603050405020304" pitchFamily="18" charset="0"/>
                <a:cs typeface="Times New Roman" pitchFamily="18" charset="0"/>
              </a:rPr>
              <a:t>THANK YOU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Flowchart: Process 7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6417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ANTIVIRAL AND ANTI AIDS 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itchFamily="2" charset="2"/>
              <a:buChar char="v"/>
            </a:pP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Depending upon the nucleic acid content viruses are classified as RNA viruses and DNA viruses.</a:t>
            </a:r>
          </a:p>
          <a:p>
            <a:pPr algn="l"/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                                                  RNA viruses</a:t>
            </a:r>
          </a:p>
          <a:p>
            <a:pPr algn="l"/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    a)  RNA viruses </a:t>
            </a:r>
          </a:p>
          <a:p>
            <a:pPr algn="l"/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                                                  Retro viruses</a:t>
            </a:r>
          </a:p>
          <a:p>
            <a:pPr algn="l"/>
            <a:endParaRPr lang="en-GB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GB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     RNA viruses includes: Picorna virus, Polio, hepatitis, pneumonia rabies.</a:t>
            </a:r>
          </a:p>
          <a:p>
            <a:pPr algn="l"/>
            <a:endParaRPr lang="en-GB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     Retro viruses includes: AIDS, and T-cell leukaemia.</a:t>
            </a:r>
          </a:p>
          <a:p>
            <a:pPr algn="l"/>
            <a:endParaRPr lang="en-GB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    b) DNA viruses includes: the herpes viruses (eye infection, genital infection), Varicella zoster ( chicken pox).</a:t>
            </a:r>
          </a:p>
          <a:p>
            <a:pPr algn="l"/>
            <a:endParaRPr lang="en-GB" sz="1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2640169" y="2112135"/>
            <a:ext cx="34773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987899" y="1725769"/>
            <a:ext cx="0" cy="7469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987899" y="1725769"/>
            <a:ext cx="55379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987899" y="2472744"/>
            <a:ext cx="55379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Flowchart: Process 13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8687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ANTIVIRAL AND ANTI AIDS 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GB" sz="1800" b="1" dirty="0">
                <a:latin typeface="Times New Roman" pitchFamily="18" charset="0"/>
                <a:cs typeface="Times New Roman" pitchFamily="18" charset="0"/>
              </a:rPr>
              <a:t>Antiviral agents: 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Drugs used for Prophylaxis (prevention) and Therapy (treatment) of viral diseases are called antiviral </a:t>
            </a:r>
          </a:p>
          <a:p>
            <a:pPr algn="l"/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                                 agents. </a:t>
            </a:r>
          </a:p>
          <a:p>
            <a:pPr algn="l"/>
            <a:endParaRPr lang="en-GB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GB" sz="1800" b="1" u="sng" dirty="0">
                <a:latin typeface="Times New Roman" pitchFamily="18" charset="0"/>
                <a:cs typeface="Times New Roman" pitchFamily="18" charset="0"/>
              </a:rPr>
              <a:t>General approaches for treating the virus infection by antiviral agents are:</a:t>
            </a:r>
          </a:p>
          <a:p>
            <a:pPr algn="l"/>
            <a:endParaRPr lang="en-GB" sz="1800" b="1" u="sng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Interference or inhibition of virus attachment to the host receptors, virus penetration and uncoating .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Inhibition of virus associated enzymes.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Inhibition of transcription and translation process.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Interference with viral regulatory process.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Interference with release of virus from cell surface membrane.</a:t>
            </a:r>
          </a:p>
        </p:txBody>
      </p:sp>
      <p:sp>
        <p:nvSpPr>
          <p:cNvPr id="8" name="Flowchart: Process 7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6256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ANTIVIRAL AND ANTI AIDS 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GB" sz="1800" b="1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GB" sz="1800" b="1" u="sng" dirty="0">
                <a:latin typeface="Times New Roman" pitchFamily="18" charset="0"/>
                <a:cs typeface="Times New Roman" pitchFamily="18" charset="0"/>
              </a:rPr>
              <a:t>Ideal properties of Antiviral agents:</a:t>
            </a:r>
          </a:p>
          <a:p>
            <a:pPr algn="l"/>
            <a:endParaRPr lang="en-GB" sz="1600" u="sng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It must possess broad spectrum of antiviral properties.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It should completely inhibit viral replication (reproduction).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It should reach target organ without interfering immune system of patient.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It should have minimum toxicity to the host cells.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It should be effective against resistant viruses.</a:t>
            </a:r>
          </a:p>
        </p:txBody>
      </p:sp>
      <p:sp>
        <p:nvSpPr>
          <p:cNvPr id="8" name="Flowchart: Process 7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690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ANTIVIRAL AND ANTI AIDS 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GB" sz="1800" b="1" dirty="0">
                <a:latin typeface="Times New Roman" pitchFamily="18" charset="0"/>
                <a:cs typeface="Times New Roman" pitchFamily="18" charset="0"/>
              </a:rPr>
              <a:t>Classifications:</a:t>
            </a:r>
          </a:p>
          <a:p>
            <a:pPr algn="l"/>
            <a:endParaRPr lang="en-GB" sz="1800" b="1" dirty="0">
              <a:latin typeface="Times New Roman" pitchFamily="18" charset="0"/>
              <a:cs typeface="Times New Roman" pitchFamily="18" charset="0"/>
            </a:endParaRPr>
          </a:p>
          <a:p>
            <a:pPr marL="400050" indent="-400050" algn="l">
              <a:buAutoNum type="romanUcParenR"/>
            </a:pP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Purine nucleoside and nucleotides         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: eg. Acyclovir, Ganciclovir, Famciclovir, Valacyclovir,                                                                                           </a:t>
            </a:r>
          </a:p>
          <a:p>
            <a:pPr algn="l"/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Vidarabin, Abacavir, Penciclovir.</a:t>
            </a:r>
          </a:p>
          <a:p>
            <a:pPr algn="l"/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II)     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Pyrimidine nucleoside and nucleotides 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: eg. </a:t>
            </a:r>
            <a:r>
              <a:rPr lang="en-GB" sz="1600" dirty="0" err="1">
                <a:latin typeface="Times New Roman" pitchFamily="18" charset="0"/>
                <a:cs typeface="Times New Roman" pitchFamily="18" charset="0"/>
              </a:rPr>
              <a:t>Iodoxuridine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1600" dirty="0" err="1">
                <a:latin typeface="Times New Roman" pitchFamily="18" charset="0"/>
                <a:cs typeface="Times New Roman" pitchFamily="18" charset="0"/>
              </a:rPr>
              <a:t>Trifluridine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1600" dirty="0" err="1">
                <a:latin typeface="Times New Roman" pitchFamily="18" charset="0"/>
                <a:cs typeface="Times New Roman" pitchFamily="18" charset="0"/>
              </a:rPr>
              <a:t>Cidofovir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III)   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Thio-semicarbazone           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                     : eg. Methisazone.</a:t>
            </a:r>
          </a:p>
          <a:p>
            <a:pPr algn="l"/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IV)   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Adamantane amines                                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: eg.  Amantadine, Rimantadine, Somantadine. </a:t>
            </a:r>
          </a:p>
          <a:p>
            <a:pPr algn="l"/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V)    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Miscellaneous agents                               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: eg.  </a:t>
            </a:r>
            <a:r>
              <a:rPr lang="en-GB" sz="1600" dirty="0" err="1">
                <a:latin typeface="Times New Roman" pitchFamily="18" charset="0"/>
                <a:cs typeface="Times New Roman" pitchFamily="18" charset="0"/>
              </a:rPr>
              <a:t>Foscarnet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sodium, Ribavirin.</a:t>
            </a:r>
          </a:p>
        </p:txBody>
      </p:sp>
      <p:sp>
        <p:nvSpPr>
          <p:cNvPr id="8" name="Flowchart: Process 7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5536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ANTIVIRAL AND ANTI AIDS 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800" b="1" dirty="0">
                <a:latin typeface="Times New Roman" pitchFamily="18" charset="0"/>
                <a:cs typeface="Times New Roman" pitchFamily="18" charset="0"/>
              </a:rPr>
              <a:t>Classifications:</a:t>
            </a:r>
          </a:p>
          <a:p>
            <a:pPr marL="400050" indent="-400050" algn="l">
              <a:buAutoNum type="romanUcParenR"/>
            </a:pP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Purine nucleoside and nucleotides         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: eg. Acyclovir, Ganciclovir, Famciclovir, Valacyclovir,                                                                                           </a:t>
            </a:r>
          </a:p>
          <a:p>
            <a:pPr algn="l"/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Vidarabin, Abacavir, Penciclovir.</a:t>
            </a:r>
          </a:p>
          <a:p>
            <a:pPr algn="l"/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eg. Acyclovir (Acivir, Cyclovir, Zovirax) : ( Acycloguanosone) </a:t>
            </a:r>
          </a:p>
          <a:p>
            <a:pPr algn="l"/>
            <a:endParaRPr lang="en-GB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GB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GB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GB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GB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GB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GB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324" y="2356834"/>
            <a:ext cx="3580327" cy="146819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735" y="4237149"/>
            <a:ext cx="8860665" cy="2070670"/>
          </a:xfrm>
          <a:prstGeom prst="rect">
            <a:avLst/>
          </a:prstGeom>
        </p:spPr>
      </p:pic>
      <p:sp>
        <p:nvSpPr>
          <p:cNvPr id="13" name="Flowchart: Process 12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7903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ANTIVIRAL AND ANTI AIDS 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800" b="1" dirty="0">
                <a:latin typeface="Times New Roman" pitchFamily="18" charset="0"/>
                <a:cs typeface="Times New Roman" pitchFamily="18" charset="0"/>
              </a:rPr>
              <a:t>Classifications:</a:t>
            </a:r>
          </a:p>
          <a:p>
            <a:pPr algn="l"/>
            <a:endParaRPr lang="en-GB" sz="1800" b="1" dirty="0">
              <a:latin typeface="Times New Roman" pitchFamily="18" charset="0"/>
              <a:cs typeface="Times New Roman" pitchFamily="18" charset="0"/>
            </a:endParaRPr>
          </a:p>
          <a:p>
            <a:pPr marL="400050" indent="-400050" algn="l">
              <a:buAutoNum type="romanUcParenR"/>
            </a:pP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Purine nucleoside and nucleotides         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: eg. Acyclovir, Ganciclovir, Famciclovir, Valacyclovir,                                                                                           </a:t>
            </a:r>
          </a:p>
          <a:p>
            <a:pPr algn="l"/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Vidarabin, Abacavir, Penciclovir.</a:t>
            </a:r>
          </a:p>
          <a:p>
            <a:pPr algn="l"/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Synthesis of Acyclovir :</a:t>
            </a:r>
          </a:p>
          <a:p>
            <a:pPr algn="l"/>
            <a:endParaRPr lang="en-GB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GB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644" y="2871989"/>
            <a:ext cx="8781970" cy="3039414"/>
          </a:xfrm>
          <a:prstGeom prst="rect">
            <a:avLst/>
          </a:prstGeom>
        </p:spPr>
      </p:pic>
      <p:sp>
        <p:nvSpPr>
          <p:cNvPr id="9" name="Flowchart: Process 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99772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ANTIVIRAL AND ANTI AIDS 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800" b="1" dirty="0">
                <a:latin typeface="Times New Roman" pitchFamily="18" charset="0"/>
                <a:cs typeface="Times New Roman" pitchFamily="18" charset="0"/>
              </a:rPr>
              <a:t>Classifications:</a:t>
            </a:r>
          </a:p>
          <a:p>
            <a:pPr marL="400050" indent="-400050" algn="l">
              <a:buAutoNum type="romanUcParenR"/>
            </a:pP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Purine nucleoside and nucleotides         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: eg. Acyclovir, 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Ganciclovir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, Famciclovir, Valacyclovir,                                                                                           </a:t>
            </a:r>
          </a:p>
          <a:p>
            <a:pPr algn="l"/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Vidarabin, Abacavir, Penciclovir.</a:t>
            </a:r>
          </a:p>
          <a:p>
            <a:pPr algn="l"/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GB" sz="1600" b="1" dirty="0" err="1">
                <a:latin typeface="Times New Roman" pitchFamily="18" charset="0"/>
                <a:cs typeface="Times New Roman" pitchFamily="18" charset="0"/>
              </a:rPr>
              <a:t>eg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. Ganciclovir (</a:t>
            </a:r>
            <a:r>
              <a:rPr lang="en-GB" sz="1600" b="1" dirty="0" err="1">
                <a:latin typeface="Times New Roman" pitchFamily="18" charset="0"/>
                <a:cs typeface="Times New Roman" pitchFamily="18" charset="0"/>
              </a:rPr>
              <a:t>Ganguard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1600" b="1" dirty="0" err="1">
                <a:latin typeface="Times New Roman" pitchFamily="18" charset="0"/>
                <a:cs typeface="Times New Roman" pitchFamily="18" charset="0"/>
              </a:rPr>
              <a:t>Vitrasert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1600" b="1" dirty="0" err="1">
                <a:latin typeface="Times New Roman" pitchFamily="18" charset="0"/>
                <a:cs typeface="Times New Roman" pitchFamily="18" charset="0"/>
              </a:rPr>
              <a:t>Cytovene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) :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345" y="2472745"/>
            <a:ext cx="7173533" cy="171288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492" y="4185634"/>
            <a:ext cx="8834907" cy="2215431"/>
          </a:xfrm>
          <a:prstGeom prst="rect">
            <a:avLst/>
          </a:prstGeom>
        </p:spPr>
      </p:pic>
      <p:sp>
        <p:nvSpPr>
          <p:cNvPr id="13" name="Flowchart: Process 12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49259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1283</TotalTime>
  <Words>1185</Words>
  <Application>Microsoft Office PowerPoint</Application>
  <PresentationFormat>Widescreen</PresentationFormat>
  <Paragraphs>255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Siddharth B</dc:creator>
  <cp:lastModifiedBy>User</cp:lastModifiedBy>
  <cp:revision>252</cp:revision>
  <dcterms:created xsi:type="dcterms:W3CDTF">2020-07-13T05:58:17Z</dcterms:created>
  <dcterms:modified xsi:type="dcterms:W3CDTF">2024-09-09T12:37:13Z</dcterms:modified>
</cp:coreProperties>
</file>