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67"/>
  </p:notesMasterIdLst>
  <p:sldIdLst>
    <p:sldId id="256" r:id="rId2"/>
    <p:sldId id="257" r:id="rId3"/>
    <p:sldId id="263" r:id="rId4"/>
    <p:sldId id="264" r:id="rId5"/>
    <p:sldId id="266" r:id="rId6"/>
    <p:sldId id="267" r:id="rId7"/>
    <p:sldId id="265" r:id="rId8"/>
    <p:sldId id="259" r:id="rId9"/>
    <p:sldId id="324" r:id="rId10"/>
    <p:sldId id="258" r:id="rId11"/>
    <p:sldId id="268" r:id="rId12"/>
    <p:sldId id="269" r:id="rId13"/>
    <p:sldId id="270" r:id="rId14"/>
    <p:sldId id="271" r:id="rId15"/>
    <p:sldId id="272" r:id="rId16"/>
    <p:sldId id="275" r:id="rId17"/>
    <p:sldId id="277" r:id="rId18"/>
    <p:sldId id="273" r:id="rId19"/>
    <p:sldId id="278" r:id="rId20"/>
    <p:sldId id="276" r:id="rId21"/>
    <p:sldId id="279" r:id="rId22"/>
    <p:sldId id="280" r:id="rId23"/>
    <p:sldId id="281" r:id="rId24"/>
    <p:sldId id="282" r:id="rId25"/>
    <p:sldId id="283" r:id="rId26"/>
    <p:sldId id="284" r:id="rId27"/>
    <p:sldId id="287" r:id="rId28"/>
    <p:sldId id="288" r:id="rId29"/>
    <p:sldId id="289" r:id="rId30"/>
    <p:sldId id="290" r:id="rId31"/>
    <p:sldId id="285" r:id="rId32"/>
    <p:sldId id="286" r:id="rId33"/>
    <p:sldId id="291" r:id="rId34"/>
    <p:sldId id="293" r:id="rId35"/>
    <p:sldId id="294" r:id="rId36"/>
    <p:sldId id="295" r:id="rId37"/>
    <p:sldId id="296" r:id="rId38"/>
    <p:sldId id="297" r:id="rId39"/>
    <p:sldId id="299" r:id="rId40"/>
    <p:sldId id="298" r:id="rId41"/>
    <p:sldId id="300" r:id="rId42"/>
    <p:sldId id="301" r:id="rId43"/>
    <p:sldId id="302" r:id="rId44"/>
    <p:sldId id="303" r:id="rId45"/>
    <p:sldId id="304" r:id="rId46"/>
    <p:sldId id="305" r:id="rId47"/>
    <p:sldId id="306" r:id="rId48"/>
    <p:sldId id="307" r:id="rId49"/>
    <p:sldId id="292"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4"/>
    <p:restoredTop sz="95878"/>
  </p:normalViewPr>
  <p:slideViewPr>
    <p:cSldViewPr snapToGrid="0">
      <p:cViewPr varScale="1">
        <p:scale>
          <a:sx n="74" d="100"/>
          <a:sy n="74" d="100"/>
        </p:scale>
        <p:origin x="4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C44EE9-26A3-490A-A494-8B40D7A9DD9F}" type="datetimeFigureOut">
              <a:rPr lang="en-US" smtClean="0"/>
              <a:t>9/13/2024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412043-474F-4C74-81E0-889F9E587B50}" type="slidenum">
              <a:rPr lang="en-US" smtClean="0"/>
              <a:t>‹#›</a:t>
            </a:fld>
            <a:endParaRPr lang="en-US"/>
          </a:p>
        </p:txBody>
      </p:sp>
    </p:spTree>
    <p:extLst>
      <p:ext uri="{BB962C8B-B14F-4D97-AF65-F5344CB8AC3E}">
        <p14:creationId xmlns:p14="http://schemas.microsoft.com/office/powerpoint/2010/main" val="476954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1DD885-0151-4142-BDDF-08A71CF6432F}"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0324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6D0FF5-AE1F-4C71-ACE3-E9BC8CF3891B}"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99030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8F94F9-2432-45C4-90C4-E52D6226F87C}"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65270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0F1ADB-45BE-499A-9DCC-DF5874AEB213}"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5573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CD6C14-C93B-40F4-8771-A4461CC34CB9}"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1335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0AC872-D82E-4247-A065-0899D6D57826}" type="datetime1">
              <a:rPr lang="en-US" smtClean="0"/>
              <a:t>9/13/2024</a:t>
            </a:fld>
            <a:endParaRPr lang="en-US" dirty="0"/>
          </a:p>
        </p:txBody>
      </p:sp>
      <p:sp>
        <p:nvSpPr>
          <p:cNvPr id="6" name="Footer Placeholder 5"/>
          <p:cNvSpPr>
            <a:spLocks noGrp="1"/>
          </p:cNvSpPr>
          <p:nvPr>
            <p:ph type="ftr" sz="quarter" idx="11"/>
          </p:nvPr>
        </p:nvSpPr>
        <p:spPr/>
        <p:txBody>
          <a:bodyPr/>
          <a:lstStyle/>
          <a:p>
            <a:r>
              <a:rPr lang="en-US" smtClean="0"/>
              <a:t>RDP</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7784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59DAD9-1DFF-4FFF-8CBF-925234EA4250}" type="datetime1">
              <a:rPr lang="en-US" smtClean="0"/>
              <a:t>9/13/2024</a:t>
            </a:fld>
            <a:endParaRPr lang="en-US" dirty="0"/>
          </a:p>
        </p:txBody>
      </p:sp>
      <p:sp>
        <p:nvSpPr>
          <p:cNvPr id="8" name="Footer Placeholder 7"/>
          <p:cNvSpPr>
            <a:spLocks noGrp="1"/>
          </p:cNvSpPr>
          <p:nvPr>
            <p:ph type="ftr" sz="quarter" idx="11"/>
          </p:nvPr>
        </p:nvSpPr>
        <p:spPr/>
        <p:txBody>
          <a:bodyPr/>
          <a:lstStyle/>
          <a:p>
            <a:r>
              <a:rPr lang="en-US" smtClean="0"/>
              <a:t>RDP</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084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758580-38B3-49BD-A456-F4CB7B26CF99}" type="datetime1">
              <a:rPr lang="en-US" smtClean="0"/>
              <a:t>9/13/2024</a:t>
            </a:fld>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190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21EA70-C6C5-42C9-AB8F-2EE55DDBFB25}" type="datetime1">
              <a:rPr lang="en-US" smtClean="0"/>
              <a:t>9/13/2024</a:t>
            </a:fld>
            <a:endParaRPr lang="en-US" dirty="0"/>
          </a:p>
        </p:txBody>
      </p:sp>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40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22BB6-3E2C-4327-8049-CAE3943B41FF}" type="datetime1">
              <a:rPr lang="en-US" smtClean="0"/>
              <a:t>9/13/2024</a:t>
            </a:fld>
            <a:endParaRPr lang="en-US" dirty="0"/>
          </a:p>
        </p:txBody>
      </p:sp>
      <p:sp>
        <p:nvSpPr>
          <p:cNvPr id="6" name="Footer Placeholder 5"/>
          <p:cNvSpPr>
            <a:spLocks noGrp="1"/>
          </p:cNvSpPr>
          <p:nvPr>
            <p:ph type="ftr" sz="quarter" idx="11"/>
          </p:nvPr>
        </p:nvSpPr>
        <p:spPr/>
        <p:txBody>
          <a:bodyPr/>
          <a:lstStyle/>
          <a:p>
            <a:r>
              <a:rPr lang="en-US" smtClean="0"/>
              <a:t>RDP</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91066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C5FD1-EA52-42D6-8755-A39E62398F4C}" type="datetime1">
              <a:rPr lang="en-US" smtClean="0"/>
              <a:t>9/13/2024</a:t>
            </a:fld>
            <a:endParaRPr lang="en-US" dirty="0"/>
          </a:p>
        </p:txBody>
      </p:sp>
      <p:sp>
        <p:nvSpPr>
          <p:cNvPr id="6" name="Footer Placeholder 5"/>
          <p:cNvSpPr>
            <a:spLocks noGrp="1"/>
          </p:cNvSpPr>
          <p:nvPr>
            <p:ph type="ftr" sz="quarter" idx="11"/>
          </p:nvPr>
        </p:nvSpPr>
        <p:spPr/>
        <p:txBody>
          <a:bodyPr/>
          <a:lstStyle/>
          <a:p>
            <a:r>
              <a:rPr lang="en-US" smtClean="0"/>
              <a:t>RDP</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84738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EAB0D1-B59A-4A14-8889-AE838C2EC63D}" type="datetime1">
              <a:rPr lang="en-US" smtClean="0"/>
              <a:t>9/13/2024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
        <p:nvSpPr>
          <p:cNvPr id="7" name="TextBox 6"/>
          <p:cNvSpPr txBox="1"/>
          <p:nvPr userDrawn="1"/>
        </p:nvSpPr>
        <p:spPr>
          <a:xfrm rot="20068538">
            <a:off x="1841500" y="2861907"/>
            <a:ext cx="8686800" cy="769441"/>
          </a:xfrm>
          <a:prstGeom prst="rect">
            <a:avLst/>
          </a:prstGeom>
          <a:noFill/>
        </p:spPr>
        <p:txBody>
          <a:bodyPr wrap="square" rtlCol="0">
            <a:spAutoFit/>
          </a:bodyPr>
          <a:lstStyle/>
          <a:p>
            <a:r>
              <a:rPr lang="en-US" sz="4400" b="1" dirty="0" smtClean="0">
                <a:solidFill>
                  <a:schemeClr val="bg2"/>
                </a:solidFill>
                <a:latin typeface="Times" panose="02020603050405020304" pitchFamily="18" charset="0"/>
                <a:cs typeface="Times" panose="02020603050405020304" pitchFamily="18" charset="0"/>
              </a:rPr>
              <a:t>RESEARCH DOCTOR PHARMA</a:t>
            </a:r>
            <a:endParaRPr lang="en-US" sz="4400" b="1" dirty="0">
              <a:solidFill>
                <a:schemeClr val="bg2"/>
              </a:solidFill>
              <a:latin typeface="Times" panose="02020603050405020304" pitchFamily="18" charset="0"/>
              <a:cs typeface="Times" panose="02020603050405020304" pitchFamily="18" charset="0"/>
            </a:endParaRPr>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760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en.wikipedia.org/wiki/Peritoneal_dialysis"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E4F065-1E8B-69EB-29D8-50018269A135}"/>
              </a:ext>
            </a:extLst>
          </p:cNvPr>
          <p:cNvSpPr>
            <a:spLocks noGrp="1"/>
          </p:cNvSpPr>
          <p:nvPr>
            <p:ph type="ctrTitle"/>
          </p:nvPr>
        </p:nvSpPr>
        <p:spPr>
          <a:xfrm>
            <a:off x="1467557" y="802298"/>
            <a:ext cx="9587296" cy="2541431"/>
          </a:xfrm>
        </p:spPr>
        <p:txBody>
          <a:bodyPr/>
          <a:lstStyle/>
          <a:p>
            <a:r>
              <a:rPr lang="en-US" dirty="0"/>
              <a:t>ACUTE RENAL FAILURE</a:t>
            </a:r>
          </a:p>
        </p:txBody>
      </p:sp>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3572103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56E8BE-5223-A0B7-7378-CD75E4F0B63E}"/>
              </a:ext>
            </a:extLst>
          </p:cNvPr>
          <p:cNvSpPr>
            <a:spLocks noGrp="1"/>
          </p:cNvSpPr>
          <p:nvPr>
            <p:ph type="title"/>
          </p:nvPr>
        </p:nvSpPr>
        <p:spPr/>
        <p:txBody>
          <a:bodyPr/>
          <a:lstStyle/>
          <a:p>
            <a:r>
              <a:rPr lang="en-US" dirty="0"/>
              <a:t>Classification of acute kidney injury</a:t>
            </a:r>
          </a:p>
        </p:txBody>
      </p:sp>
      <p:pic>
        <p:nvPicPr>
          <p:cNvPr id="4" name="Content Placeholder 3">
            <a:extLst>
              <a:ext uri="{FF2B5EF4-FFF2-40B4-BE49-F238E27FC236}">
                <a16:creationId xmlns:a16="http://schemas.microsoft.com/office/drawing/2014/main" xmlns="" id="{4B944078-4D66-00B8-D11A-5A7FA9B726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638207" y="2496134"/>
            <a:ext cx="4915586" cy="3010320"/>
          </a:xfrm>
          <a:prstGeom prst="rect">
            <a:avLst/>
          </a:prstGeom>
          <a:noFill/>
          <a:ln>
            <a:noFill/>
          </a:ln>
        </p:spPr>
      </p:pic>
      <p:sp>
        <p:nvSpPr>
          <p:cNvPr id="3" name="Footer Placeholder 2"/>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1574128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xmlns="" id="{ED3A14DF-0949-F854-A934-05E04248F249}"/>
              </a:ext>
            </a:extLst>
          </p:cNvPr>
          <p:cNvGraphicFramePr>
            <a:graphicFrameLocks noGrp="1"/>
          </p:cNvGraphicFramePr>
          <p:nvPr>
            <p:extLst>
              <p:ext uri="{D42A27DB-BD31-4B8C-83A1-F6EECF244321}">
                <p14:modId xmlns:p14="http://schemas.microsoft.com/office/powerpoint/2010/main" val="2731766567"/>
              </p:ext>
            </p:extLst>
          </p:nvPr>
        </p:nvGraphicFramePr>
        <p:xfrm>
          <a:off x="79022" y="372533"/>
          <a:ext cx="11503378" cy="5669280"/>
        </p:xfrm>
        <a:graphic>
          <a:graphicData uri="http://schemas.openxmlformats.org/drawingml/2006/table">
            <a:tbl>
              <a:tblPr firstRow="1" bandRow="1">
                <a:tableStyleId>{5C22544A-7EE6-4342-B048-85BDC9FD1C3A}</a:tableStyleId>
              </a:tblPr>
              <a:tblGrid>
                <a:gridCol w="5751689">
                  <a:extLst>
                    <a:ext uri="{9D8B030D-6E8A-4147-A177-3AD203B41FA5}">
                      <a16:colId xmlns:a16="http://schemas.microsoft.com/office/drawing/2014/main" xmlns="" val="323888911"/>
                    </a:ext>
                  </a:extLst>
                </a:gridCol>
                <a:gridCol w="5751689">
                  <a:extLst>
                    <a:ext uri="{9D8B030D-6E8A-4147-A177-3AD203B41FA5}">
                      <a16:colId xmlns:a16="http://schemas.microsoft.com/office/drawing/2014/main" xmlns="" val="3669641819"/>
                    </a:ext>
                  </a:extLst>
                </a:gridCol>
              </a:tblGrid>
              <a:tr h="5444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Classification </a:t>
                      </a:r>
                      <a:endParaRPr lang="en-IN"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Common Clinical Disorders </a:t>
                      </a:r>
                      <a:endParaRPr lang="en-IN" dirty="0"/>
                    </a:p>
                    <a:p>
                      <a:endParaRPr lang="en-US" dirty="0"/>
                    </a:p>
                  </a:txBody>
                  <a:tcPr/>
                </a:tc>
                <a:extLst>
                  <a:ext uri="{0D108BD9-81ED-4DB2-BD59-A6C34878D82A}">
                    <a16:rowId xmlns:a16="http://schemas.microsoft.com/office/drawing/2014/main" xmlns="" val="2106233393"/>
                  </a:ext>
                </a:extLst>
              </a:tr>
              <a:tr h="544407">
                <a:tc>
                  <a:txBody>
                    <a:bodyPr/>
                    <a:lstStyle/>
                    <a:p>
                      <a:r>
                        <a:rPr lang="en-IN" sz="1800" i="1" kern="1200" dirty="0">
                          <a:solidFill>
                            <a:schemeClr val="dk1"/>
                          </a:solidFill>
                          <a:effectLst/>
                          <a:latin typeface="+mn-lt"/>
                          <a:ea typeface="+mn-ea"/>
                          <a:cs typeface="+mn-cs"/>
                        </a:rPr>
                        <a:t>Prerenal </a:t>
                      </a:r>
                      <a:r>
                        <a:rPr lang="en-IN" sz="1800" i="1" kern="1200" dirty="0" err="1">
                          <a:solidFill>
                            <a:schemeClr val="dk1"/>
                          </a:solidFill>
                          <a:effectLst/>
                          <a:latin typeface="+mn-lt"/>
                          <a:ea typeface="+mn-ea"/>
                          <a:cs typeface="+mn-cs"/>
                        </a:rPr>
                        <a:t>Azotemia</a:t>
                      </a:r>
                      <a:r>
                        <a:rPr lang="en-IN" sz="1800" i="1" kern="1200" dirty="0">
                          <a:solidFill>
                            <a:schemeClr val="dk1"/>
                          </a:solidFill>
                          <a:effectLst/>
                          <a:latin typeface="+mn-lt"/>
                          <a:ea typeface="+mn-ea"/>
                          <a:cs typeface="+mn-cs"/>
                        </a:rPr>
                        <a:t> </a:t>
                      </a:r>
                      <a:endParaRPr lang="en-IN" dirty="0"/>
                    </a:p>
                    <a:p>
                      <a:endParaRPr lang="en-IN" dirty="0"/>
                    </a:p>
                  </a:txBody>
                  <a:tcPr/>
                </a:tc>
                <a:tc>
                  <a:txBody>
                    <a:bodyPr/>
                    <a:lstStyle/>
                    <a:p>
                      <a:r>
                        <a:rPr lang="en-IN" sz="1800" b="1" kern="1200" dirty="0">
                          <a:solidFill>
                            <a:schemeClr val="dk1"/>
                          </a:solidFill>
                          <a:effectLst/>
                          <a:latin typeface="+mn-lt"/>
                          <a:ea typeface="+mn-ea"/>
                          <a:cs typeface="+mn-cs"/>
                        </a:rPr>
                        <a:t>Intravascular Volume Depletion </a:t>
                      </a:r>
                      <a:endParaRPr lang="en-IN" dirty="0"/>
                    </a:p>
                    <a:p>
                      <a:r>
                        <a:rPr lang="en-IN" sz="1800" kern="1200" dirty="0" err="1">
                          <a:solidFill>
                            <a:schemeClr val="dk1"/>
                          </a:solidFill>
                          <a:effectLst/>
                          <a:latin typeface="+mn-lt"/>
                          <a:ea typeface="+mn-ea"/>
                          <a:cs typeface="+mn-cs"/>
                        </a:rPr>
                        <a:t>Hemorrhage</a:t>
                      </a:r>
                      <a:r>
                        <a:rPr lang="en-IN" sz="1800" kern="1200" dirty="0">
                          <a:solidFill>
                            <a:schemeClr val="dk1"/>
                          </a:solidFill>
                          <a:effectLst/>
                          <a:latin typeface="+mn-lt"/>
                          <a:ea typeface="+mn-ea"/>
                          <a:cs typeface="+mn-cs"/>
                        </a:rPr>
                        <a:t> (surgery, trauma)</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Dehydration (gastrointestinal losses, aggressive diuretic administration) Severe burns</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Hypovolemic shock</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Sequestration (peritonitis, pancreatitis) </a:t>
                      </a:r>
                      <a:endParaRPr lang="en-IN" dirty="0"/>
                    </a:p>
                    <a:p>
                      <a:r>
                        <a:rPr lang="en-IN" sz="1800" b="1" kern="1200" dirty="0">
                          <a:solidFill>
                            <a:schemeClr val="dk1"/>
                          </a:solidFill>
                          <a:effectLst/>
                          <a:latin typeface="+mn-lt"/>
                          <a:ea typeface="+mn-ea"/>
                          <a:cs typeface="+mn-cs"/>
                        </a:rPr>
                        <a:t>Decreased Effective Circulating Volume </a:t>
                      </a:r>
                      <a:endParaRPr lang="en-IN" dirty="0"/>
                    </a:p>
                    <a:p>
                      <a:r>
                        <a:rPr lang="en-IN" sz="1800" kern="1200" dirty="0">
                          <a:solidFill>
                            <a:schemeClr val="dk1"/>
                          </a:solidFill>
                          <a:effectLst/>
                          <a:latin typeface="+mn-lt"/>
                          <a:ea typeface="+mn-ea"/>
                          <a:cs typeface="+mn-cs"/>
                        </a:rPr>
                        <a:t>Cirrhosis with ascites</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Congestive heart failure </a:t>
                      </a:r>
                      <a:endParaRPr lang="en-IN" dirty="0"/>
                    </a:p>
                    <a:p>
                      <a:r>
                        <a:rPr lang="en-IN" sz="1800" b="1" kern="1200" dirty="0">
                          <a:solidFill>
                            <a:schemeClr val="dk1"/>
                          </a:solidFill>
                          <a:effectLst/>
                          <a:latin typeface="+mn-lt"/>
                          <a:ea typeface="+mn-ea"/>
                          <a:cs typeface="+mn-cs"/>
                        </a:rPr>
                        <a:t>Hypotension, Shock Syndromes </a:t>
                      </a:r>
                      <a:endParaRPr lang="en-IN" dirty="0"/>
                    </a:p>
                    <a:p>
                      <a:r>
                        <a:rPr lang="en-IN" sz="1800" kern="1200" dirty="0">
                          <a:solidFill>
                            <a:schemeClr val="dk1"/>
                          </a:solidFill>
                          <a:effectLst/>
                          <a:latin typeface="+mn-lt"/>
                          <a:ea typeface="+mn-ea"/>
                          <a:cs typeface="+mn-cs"/>
                        </a:rPr>
                        <a:t>Antihypertensive vasodilating medications Septic shock</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Cardiomyopathy </a:t>
                      </a:r>
                      <a:endParaRPr lang="en-IN" dirty="0"/>
                    </a:p>
                    <a:p>
                      <a:r>
                        <a:rPr lang="en-IN" sz="1800" b="1" kern="1200" dirty="0">
                          <a:solidFill>
                            <a:schemeClr val="dk1"/>
                          </a:solidFill>
                          <a:effectLst/>
                          <a:latin typeface="+mn-lt"/>
                          <a:ea typeface="+mn-ea"/>
                          <a:cs typeface="+mn-cs"/>
                        </a:rPr>
                        <a:t>Increased Renal Vascular Occlusion or Constriction </a:t>
                      </a:r>
                      <a:endParaRPr lang="en-IN" dirty="0"/>
                    </a:p>
                    <a:p>
                      <a:r>
                        <a:rPr lang="en-IN" sz="1800" kern="1200" dirty="0">
                          <a:solidFill>
                            <a:schemeClr val="dk1"/>
                          </a:solidFill>
                          <a:effectLst/>
                          <a:latin typeface="+mn-lt"/>
                          <a:ea typeface="+mn-ea"/>
                          <a:cs typeface="+mn-cs"/>
                        </a:rPr>
                        <a:t>Bilateral renal artery stenosis</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Unilateral renal stenosis in solitary kidney</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Renal artery or vein thrombosis (embolism, atherosclerosis) Vasopressor medications (phenylephrine, norepinephrine) </a:t>
                      </a:r>
                      <a:endParaRPr lang="en-IN" dirty="0"/>
                    </a:p>
                    <a:p>
                      <a:endParaRPr lang="en-US" dirty="0"/>
                    </a:p>
                  </a:txBody>
                  <a:tcPr/>
                </a:tc>
                <a:extLst>
                  <a:ext uri="{0D108BD9-81ED-4DB2-BD59-A6C34878D82A}">
                    <a16:rowId xmlns:a16="http://schemas.microsoft.com/office/drawing/2014/main" xmlns="" val="4225444397"/>
                  </a:ext>
                </a:extLst>
              </a:tr>
            </a:tbl>
          </a:graphicData>
        </a:graphic>
      </p:graphicFrame>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3210532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xmlns="" id="{45893243-B589-79DF-18CD-1651663019AC}"/>
              </a:ext>
            </a:extLst>
          </p:cNvPr>
          <p:cNvGraphicFramePr>
            <a:graphicFrameLocks noGrp="1"/>
          </p:cNvGraphicFramePr>
          <p:nvPr>
            <p:extLst>
              <p:ext uri="{D42A27DB-BD31-4B8C-83A1-F6EECF244321}">
                <p14:modId xmlns:p14="http://schemas.microsoft.com/office/powerpoint/2010/main" val="2470901947"/>
              </p:ext>
            </p:extLst>
          </p:nvPr>
        </p:nvGraphicFramePr>
        <p:xfrm>
          <a:off x="237066" y="158044"/>
          <a:ext cx="11548534" cy="2389011"/>
        </p:xfrm>
        <a:graphic>
          <a:graphicData uri="http://schemas.openxmlformats.org/drawingml/2006/table">
            <a:tbl>
              <a:tblPr firstRow="1" bandRow="1">
                <a:tableStyleId>{5C22544A-7EE6-4342-B048-85BDC9FD1C3A}</a:tableStyleId>
              </a:tblPr>
              <a:tblGrid>
                <a:gridCol w="5774267">
                  <a:extLst>
                    <a:ext uri="{9D8B030D-6E8A-4147-A177-3AD203B41FA5}">
                      <a16:colId xmlns:a16="http://schemas.microsoft.com/office/drawing/2014/main" xmlns="" val="2142240147"/>
                    </a:ext>
                  </a:extLst>
                </a:gridCol>
                <a:gridCol w="5774267">
                  <a:extLst>
                    <a:ext uri="{9D8B030D-6E8A-4147-A177-3AD203B41FA5}">
                      <a16:colId xmlns:a16="http://schemas.microsoft.com/office/drawing/2014/main" xmlns="" val="1105945360"/>
                    </a:ext>
                  </a:extLst>
                </a:gridCol>
              </a:tblGrid>
              <a:tr h="6516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Classification </a:t>
                      </a:r>
                      <a:endParaRPr lang="en-IN"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Common Clinical Disorders </a:t>
                      </a:r>
                      <a:endParaRPr lang="en-IN" dirty="0"/>
                    </a:p>
                    <a:p>
                      <a:endParaRPr lang="en-US" dirty="0"/>
                    </a:p>
                  </a:txBody>
                  <a:tcPr/>
                </a:tc>
                <a:extLst>
                  <a:ext uri="{0D108BD9-81ED-4DB2-BD59-A6C34878D82A}">
                    <a16:rowId xmlns:a16="http://schemas.microsoft.com/office/drawing/2014/main" xmlns="" val="1232332068"/>
                  </a:ext>
                </a:extLst>
              </a:tr>
              <a:tr h="6516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i="1" kern="1200" dirty="0">
                          <a:solidFill>
                            <a:schemeClr val="dk1"/>
                          </a:solidFill>
                          <a:effectLst/>
                          <a:latin typeface="+mn-lt"/>
                          <a:ea typeface="+mn-ea"/>
                          <a:cs typeface="+mn-cs"/>
                        </a:rPr>
                        <a:t>Functional Acute Kidney Injury </a:t>
                      </a:r>
                      <a:endParaRPr lang="en-IN" dirty="0"/>
                    </a:p>
                    <a:p>
                      <a:endParaRPr lang="en-US" dirty="0"/>
                    </a:p>
                  </a:txBody>
                  <a:tcPr/>
                </a:tc>
                <a:tc>
                  <a:txBody>
                    <a:bodyPr/>
                    <a:lstStyle/>
                    <a:p>
                      <a:r>
                        <a:rPr lang="en-IN" sz="1800" b="1" kern="1200" dirty="0">
                          <a:solidFill>
                            <a:schemeClr val="dk1"/>
                          </a:solidFill>
                          <a:effectLst/>
                          <a:latin typeface="+mn-lt"/>
                          <a:ea typeface="+mn-ea"/>
                          <a:cs typeface="+mn-cs"/>
                        </a:rPr>
                        <a:t>Afferent Arteriole Vasoconstrictors </a:t>
                      </a:r>
                      <a:endParaRPr lang="en-IN" dirty="0"/>
                    </a:p>
                    <a:p>
                      <a:r>
                        <a:rPr lang="en-IN" sz="1800" kern="1200" dirty="0">
                          <a:solidFill>
                            <a:schemeClr val="dk1"/>
                          </a:solidFill>
                          <a:effectLst/>
                          <a:latin typeface="+mn-lt"/>
                          <a:ea typeface="+mn-ea"/>
                          <a:cs typeface="+mn-cs"/>
                        </a:rPr>
                        <a:t>Cyclosporine</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Nonsteroidal anti-inflammatory drugs </a:t>
                      </a:r>
                      <a:endParaRPr lang="en-IN" dirty="0"/>
                    </a:p>
                    <a:p>
                      <a:r>
                        <a:rPr lang="en-IN" sz="1800" b="1" kern="1200" dirty="0">
                          <a:solidFill>
                            <a:schemeClr val="dk1"/>
                          </a:solidFill>
                          <a:effectLst/>
                          <a:latin typeface="+mn-lt"/>
                          <a:ea typeface="+mn-ea"/>
                          <a:cs typeface="+mn-cs"/>
                        </a:rPr>
                        <a:t>Efferent Arteriole Vasodilators </a:t>
                      </a:r>
                      <a:endParaRPr lang="en-IN" dirty="0"/>
                    </a:p>
                    <a:p>
                      <a:r>
                        <a:rPr lang="en-IN" sz="1800" kern="1200" dirty="0">
                          <a:solidFill>
                            <a:schemeClr val="dk1"/>
                          </a:solidFill>
                          <a:effectLst/>
                          <a:latin typeface="+mn-lt"/>
                          <a:ea typeface="+mn-ea"/>
                          <a:cs typeface="+mn-cs"/>
                        </a:rPr>
                        <a:t>Angiotensin-converting enzyme inhibitors Angiotensin II receptor antagonists </a:t>
                      </a:r>
                      <a:endParaRPr lang="en-IN" dirty="0"/>
                    </a:p>
                  </a:txBody>
                  <a:tcPr/>
                </a:tc>
                <a:extLst>
                  <a:ext uri="{0D108BD9-81ED-4DB2-BD59-A6C34878D82A}">
                    <a16:rowId xmlns:a16="http://schemas.microsoft.com/office/drawing/2014/main" xmlns="" val="3996266561"/>
                  </a:ext>
                </a:extLst>
              </a:tr>
            </a:tbl>
          </a:graphicData>
        </a:graphic>
      </p:graphicFrame>
      <p:graphicFrame>
        <p:nvGraphicFramePr>
          <p:cNvPr id="3" name="Table 3">
            <a:extLst>
              <a:ext uri="{FF2B5EF4-FFF2-40B4-BE49-F238E27FC236}">
                <a16:creationId xmlns:a16="http://schemas.microsoft.com/office/drawing/2014/main" xmlns="" id="{9159BFC7-2888-6AF9-DC1E-749B36D5C59B}"/>
              </a:ext>
            </a:extLst>
          </p:cNvPr>
          <p:cNvGraphicFramePr>
            <a:graphicFrameLocks noGrp="1"/>
          </p:cNvGraphicFramePr>
          <p:nvPr>
            <p:extLst>
              <p:ext uri="{D42A27DB-BD31-4B8C-83A1-F6EECF244321}">
                <p14:modId xmlns:p14="http://schemas.microsoft.com/office/powerpoint/2010/main" val="3644936652"/>
              </p:ext>
            </p:extLst>
          </p:nvPr>
        </p:nvGraphicFramePr>
        <p:xfrm>
          <a:off x="237065" y="2676596"/>
          <a:ext cx="11548534" cy="4023360"/>
        </p:xfrm>
        <a:graphic>
          <a:graphicData uri="http://schemas.openxmlformats.org/drawingml/2006/table">
            <a:tbl>
              <a:tblPr firstRow="1" bandRow="1">
                <a:tableStyleId>{5C22544A-7EE6-4342-B048-85BDC9FD1C3A}</a:tableStyleId>
              </a:tblPr>
              <a:tblGrid>
                <a:gridCol w="5774267">
                  <a:extLst>
                    <a:ext uri="{9D8B030D-6E8A-4147-A177-3AD203B41FA5}">
                      <a16:colId xmlns:a16="http://schemas.microsoft.com/office/drawing/2014/main" xmlns="" val="1853624365"/>
                    </a:ext>
                  </a:extLst>
                </a:gridCol>
                <a:gridCol w="5774267">
                  <a:extLst>
                    <a:ext uri="{9D8B030D-6E8A-4147-A177-3AD203B41FA5}">
                      <a16:colId xmlns:a16="http://schemas.microsoft.com/office/drawing/2014/main" xmlns="" val="93602547"/>
                    </a:ext>
                  </a:extLst>
                </a:gridCol>
              </a:tblGrid>
              <a:tr h="601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Classification </a:t>
                      </a:r>
                      <a:endParaRPr lang="en-IN"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Common Clinical Disorders </a:t>
                      </a:r>
                      <a:endParaRPr lang="en-IN" dirty="0"/>
                    </a:p>
                    <a:p>
                      <a:endParaRPr lang="en-US" dirty="0"/>
                    </a:p>
                  </a:txBody>
                  <a:tcPr/>
                </a:tc>
                <a:extLst>
                  <a:ext uri="{0D108BD9-81ED-4DB2-BD59-A6C34878D82A}">
                    <a16:rowId xmlns:a16="http://schemas.microsoft.com/office/drawing/2014/main" xmlns="" val="1951962844"/>
                  </a:ext>
                </a:extLst>
              </a:tr>
              <a:tr h="31791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i="1" kern="1200" dirty="0">
                          <a:solidFill>
                            <a:schemeClr val="dk1"/>
                          </a:solidFill>
                          <a:effectLst/>
                          <a:latin typeface="+mn-lt"/>
                          <a:ea typeface="+mn-ea"/>
                          <a:cs typeface="+mn-cs"/>
                        </a:rPr>
                        <a:t>Intrinsic Acute Kidney Injury </a:t>
                      </a:r>
                      <a:endParaRPr lang="en-IN" dirty="0"/>
                    </a:p>
                    <a:p>
                      <a:endParaRPr lang="en-US" dirty="0"/>
                    </a:p>
                  </a:txBody>
                  <a:tcPr/>
                </a:tc>
                <a:tc>
                  <a:txBody>
                    <a:bodyPr/>
                    <a:lstStyle/>
                    <a:p>
                      <a:r>
                        <a:rPr lang="en-IN" sz="1800" b="1" kern="1200" dirty="0">
                          <a:solidFill>
                            <a:schemeClr val="dk1"/>
                          </a:solidFill>
                          <a:effectLst/>
                          <a:latin typeface="+mn-lt"/>
                          <a:ea typeface="+mn-ea"/>
                          <a:cs typeface="+mn-cs"/>
                        </a:rPr>
                        <a:t>Glomerular Disorders </a:t>
                      </a:r>
                      <a:endParaRPr lang="en-IN" dirty="0"/>
                    </a:p>
                    <a:p>
                      <a:r>
                        <a:rPr lang="en-IN" sz="1800" kern="1200" dirty="0">
                          <a:solidFill>
                            <a:schemeClr val="dk1"/>
                          </a:solidFill>
                          <a:effectLst/>
                          <a:latin typeface="+mn-lt"/>
                          <a:ea typeface="+mn-ea"/>
                          <a:cs typeface="+mn-cs"/>
                        </a:rPr>
                        <a:t>Glomerulonephritis</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Systemic lupus erythematosus</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Malignant hypertension</a:t>
                      </a:r>
                      <a:br>
                        <a:rPr lang="en-IN" sz="1800" kern="1200" dirty="0">
                          <a:solidFill>
                            <a:schemeClr val="dk1"/>
                          </a:solidFill>
                          <a:effectLst/>
                          <a:latin typeface="+mn-lt"/>
                          <a:ea typeface="+mn-ea"/>
                          <a:cs typeface="+mn-cs"/>
                        </a:rPr>
                      </a:br>
                      <a:r>
                        <a:rPr lang="en-IN" sz="1800" kern="1200" dirty="0" err="1">
                          <a:solidFill>
                            <a:schemeClr val="dk1"/>
                          </a:solidFill>
                          <a:effectLst/>
                          <a:latin typeface="+mn-lt"/>
                          <a:ea typeface="+mn-ea"/>
                          <a:cs typeface="+mn-cs"/>
                        </a:rPr>
                        <a:t>Vasculitic</a:t>
                      </a:r>
                      <a:r>
                        <a:rPr lang="en-IN" sz="1800" kern="1200" dirty="0">
                          <a:solidFill>
                            <a:schemeClr val="dk1"/>
                          </a:solidFill>
                          <a:effectLst/>
                          <a:latin typeface="+mn-lt"/>
                          <a:ea typeface="+mn-ea"/>
                          <a:cs typeface="+mn-cs"/>
                        </a:rPr>
                        <a:t> disorders (Wegener granulomatosis) </a:t>
                      </a:r>
                      <a:endParaRPr lang="en-IN" dirty="0"/>
                    </a:p>
                    <a:p>
                      <a:r>
                        <a:rPr lang="en-IN" sz="1800" b="1" kern="1200" dirty="0">
                          <a:solidFill>
                            <a:schemeClr val="dk1"/>
                          </a:solidFill>
                          <a:effectLst/>
                          <a:latin typeface="+mn-lt"/>
                          <a:ea typeface="+mn-ea"/>
                          <a:cs typeface="+mn-cs"/>
                        </a:rPr>
                        <a:t>Acute Tubular Necrosis </a:t>
                      </a:r>
                      <a:endParaRPr lang="en-IN" dirty="0"/>
                    </a:p>
                    <a:p>
                      <a:r>
                        <a:rPr lang="en-IN" sz="1800" kern="1200" dirty="0">
                          <a:solidFill>
                            <a:schemeClr val="dk1"/>
                          </a:solidFill>
                          <a:effectLst/>
                          <a:latin typeface="+mn-lt"/>
                          <a:ea typeface="+mn-ea"/>
                          <a:cs typeface="+mn-cs"/>
                        </a:rPr>
                        <a:t>Prolonged prerenal states</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Drug induced (contrast media, aminoglycosides, amphotericin B) </a:t>
                      </a:r>
                      <a:endParaRPr lang="en-IN" dirty="0"/>
                    </a:p>
                    <a:p>
                      <a:r>
                        <a:rPr lang="en-IN" sz="1800" b="1" kern="1200" dirty="0">
                          <a:solidFill>
                            <a:schemeClr val="dk1"/>
                          </a:solidFill>
                          <a:effectLst/>
                          <a:latin typeface="+mn-lt"/>
                          <a:ea typeface="+mn-ea"/>
                          <a:cs typeface="+mn-cs"/>
                        </a:rPr>
                        <a:t>Acute Interstitial Nephritis </a:t>
                      </a:r>
                      <a:endParaRPr lang="en-IN" dirty="0"/>
                    </a:p>
                    <a:p>
                      <a:r>
                        <a:rPr lang="en-IN" sz="1800" kern="1200" dirty="0">
                          <a:solidFill>
                            <a:schemeClr val="dk1"/>
                          </a:solidFill>
                          <a:effectLst/>
                          <a:latin typeface="+mn-lt"/>
                          <a:ea typeface="+mn-ea"/>
                          <a:cs typeface="+mn-cs"/>
                        </a:rPr>
                        <a:t>Drug induced (quinolones, </a:t>
                      </a:r>
                      <a:r>
                        <a:rPr lang="en-IN" sz="1800" kern="1200" dirty="0" err="1">
                          <a:solidFill>
                            <a:schemeClr val="dk1"/>
                          </a:solidFill>
                          <a:effectLst/>
                          <a:latin typeface="+mn-lt"/>
                          <a:ea typeface="+mn-ea"/>
                          <a:cs typeface="+mn-cs"/>
                        </a:rPr>
                        <a:t>penicillins</a:t>
                      </a:r>
                      <a:r>
                        <a:rPr lang="en-IN" sz="1800" kern="1200" dirty="0">
                          <a:solidFill>
                            <a:schemeClr val="dk1"/>
                          </a:solidFill>
                          <a:effectLst/>
                          <a:latin typeface="+mn-lt"/>
                          <a:ea typeface="+mn-ea"/>
                          <a:cs typeface="+mn-cs"/>
                        </a:rPr>
                        <a:t>, </a:t>
                      </a:r>
                      <a:r>
                        <a:rPr lang="en-IN" sz="1800" kern="1200" dirty="0" err="1">
                          <a:solidFill>
                            <a:schemeClr val="dk1"/>
                          </a:solidFill>
                          <a:effectLst/>
                          <a:latin typeface="+mn-lt"/>
                          <a:ea typeface="+mn-ea"/>
                          <a:cs typeface="+mn-cs"/>
                        </a:rPr>
                        <a:t>sulfa</a:t>
                      </a:r>
                      <a:r>
                        <a:rPr lang="en-IN" sz="1800" kern="1200" dirty="0">
                          <a:solidFill>
                            <a:schemeClr val="dk1"/>
                          </a:solidFill>
                          <a:effectLst/>
                          <a:latin typeface="+mn-lt"/>
                          <a:ea typeface="+mn-ea"/>
                          <a:cs typeface="+mn-cs"/>
                        </a:rPr>
                        <a:t> drugs) </a:t>
                      </a:r>
                      <a:endParaRPr lang="en-IN" dirty="0"/>
                    </a:p>
                    <a:p>
                      <a:endParaRPr lang="en-US" dirty="0"/>
                    </a:p>
                  </a:txBody>
                  <a:tcPr/>
                </a:tc>
                <a:extLst>
                  <a:ext uri="{0D108BD9-81ED-4DB2-BD59-A6C34878D82A}">
                    <a16:rowId xmlns:a16="http://schemas.microsoft.com/office/drawing/2014/main" xmlns="" val="2135434492"/>
                  </a:ext>
                </a:extLst>
              </a:tr>
            </a:tbl>
          </a:graphicData>
        </a:graphic>
      </p:graphicFrame>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1673788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xmlns="" id="{AB1F8454-006B-A49F-860A-F2937CF869D9}"/>
              </a:ext>
            </a:extLst>
          </p:cNvPr>
          <p:cNvGraphicFramePr>
            <a:graphicFrameLocks noGrp="1"/>
          </p:cNvGraphicFramePr>
          <p:nvPr>
            <p:extLst>
              <p:ext uri="{D42A27DB-BD31-4B8C-83A1-F6EECF244321}">
                <p14:modId xmlns:p14="http://schemas.microsoft.com/office/powerpoint/2010/main" val="3492661266"/>
              </p:ext>
            </p:extLst>
          </p:nvPr>
        </p:nvGraphicFramePr>
        <p:xfrm>
          <a:off x="406399" y="214489"/>
          <a:ext cx="11514668" cy="2651760"/>
        </p:xfrm>
        <a:graphic>
          <a:graphicData uri="http://schemas.openxmlformats.org/drawingml/2006/table">
            <a:tbl>
              <a:tblPr firstRow="1" bandRow="1">
                <a:tableStyleId>{5C22544A-7EE6-4342-B048-85BDC9FD1C3A}</a:tableStyleId>
              </a:tblPr>
              <a:tblGrid>
                <a:gridCol w="5757334">
                  <a:extLst>
                    <a:ext uri="{9D8B030D-6E8A-4147-A177-3AD203B41FA5}">
                      <a16:colId xmlns:a16="http://schemas.microsoft.com/office/drawing/2014/main" xmlns="" val="1099762214"/>
                    </a:ext>
                  </a:extLst>
                </a:gridCol>
                <a:gridCol w="5757334">
                  <a:extLst>
                    <a:ext uri="{9D8B030D-6E8A-4147-A177-3AD203B41FA5}">
                      <a16:colId xmlns:a16="http://schemas.microsoft.com/office/drawing/2014/main" xmlns="" val="2695487742"/>
                    </a:ext>
                  </a:extLst>
                </a:gridCol>
              </a:tblGrid>
              <a:tr h="623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Classification </a:t>
                      </a:r>
                      <a:endParaRPr lang="en-IN"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Common Clinical Disorders </a:t>
                      </a:r>
                      <a:endParaRPr lang="en-IN" dirty="0"/>
                    </a:p>
                    <a:p>
                      <a:endParaRPr lang="en-US" dirty="0"/>
                    </a:p>
                  </a:txBody>
                  <a:tcPr/>
                </a:tc>
                <a:extLst>
                  <a:ext uri="{0D108BD9-81ED-4DB2-BD59-A6C34878D82A}">
                    <a16:rowId xmlns:a16="http://schemas.microsoft.com/office/drawing/2014/main" xmlns="" val="1928604531"/>
                  </a:ext>
                </a:extLst>
              </a:tr>
              <a:tr h="623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i="1" kern="1200" dirty="0">
                          <a:solidFill>
                            <a:schemeClr val="dk1"/>
                          </a:solidFill>
                          <a:effectLst/>
                          <a:latin typeface="+mn-lt"/>
                          <a:ea typeface="+mn-ea"/>
                          <a:cs typeface="+mn-cs"/>
                        </a:rPr>
                        <a:t>Postrenal Acute Kidney Injury </a:t>
                      </a:r>
                      <a:endParaRPr lang="en-IN" dirty="0"/>
                    </a:p>
                    <a:p>
                      <a:endParaRPr lang="en-US" dirty="0"/>
                    </a:p>
                  </a:txBody>
                  <a:tcPr/>
                </a:tc>
                <a:tc>
                  <a:txBody>
                    <a:bodyPr/>
                    <a:lstStyle/>
                    <a:p>
                      <a:r>
                        <a:rPr lang="en-IN" sz="1800" b="1" kern="1200" dirty="0">
                          <a:solidFill>
                            <a:schemeClr val="dk1"/>
                          </a:solidFill>
                          <a:effectLst/>
                          <a:latin typeface="+mn-lt"/>
                          <a:ea typeface="+mn-ea"/>
                          <a:cs typeface="+mn-cs"/>
                        </a:rPr>
                        <a:t>Ureter Obstruction (Bilateral or Unilateral in Solitary Kidney) </a:t>
                      </a:r>
                      <a:endParaRPr lang="en-IN" dirty="0"/>
                    </a:p>
                    <a:p>
                      <a:r>
                        <a:rPr lang="en-IN" sz="1800" kern="1200" dirty="0">
                          <a:solidFill>
                            <a:schemeClr val="dk1"/>
                          </a:solidFill>
                          <a:effectLst/>
                          <a:latin typeface="+mn-lt"/>
                          <a:ea typeface="+mn-ea"/>
                          <a:cs typeface="+mn-cs"/>
                        </a:rPr>
                        <a:t>Malignancy (prostate or cervical cancer)</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Prostate hypertrophy</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Anticholinergic drugs (affect bladder outlet muscles) Renal calculi </a:t>
                      </a:r>
                      <a:endParaRPr lang="en-IN" dirty="0"/>
                    </a:p>
                    <a:p>
                      <a:endParaRPr lang="en-US" dirty="0"/>
                    </a:p>
                  </a:txBody>
                  <a:tcPr/>
                </a:tc>
                <a:extLst>
                  <a:ext uri="{0D108BD9-81ED-4DB2-BD59-A6C34878D82A}">
                    <a16:rowId xmlns:a16="http://schemas.microsoft.com/office/drawing/2014/main" xmlns="" val="2359137085"/>
                  </a:ext>
                </a:extLst>
              </a:tr>
            </a:tbl>
          </a:graphicData>
        </a:graphic>
      </p:graphicFrame>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1478196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E45EB9-A0AF-2180-528C-96C4B28C2065}"/>
              </a:ext>
            </a:extLst>
          </p:cNvPr>
          <p:cNvSpPr>
            <a:spLocks noGrp="1"/>
          </p:cNvSpPr>
          <p:nvPr>
            <p:ph type="title"/>
          </p:nvPr>
        </p:nvSpPr>
        <p:spPr/>
        <p:txBody>
          <a:bodyPr>
            <a:noAutofit/>
          </a:bodyPr>
          <a:lstStyle/>
          <a:p>
            <a:r>
              <a:rPr lang="en-IN" sz="4000" dirty="0">
                <a:effectLst/>
                <a:latin typeface="Arial" panose="020B0604020202020204" pitchFamily="34" charset="0"/>
              </a:rPr>
              <a:t>PATHOGENESIS </a:t>
            </a:r>
            <a:r>
              <a:rPr lang="en-IN" sz="4000" dirty="0"/>
              <a:t/>
            </a:r>
            <a:br>
              <a:rPr lang="en-IN" sz="4000" dirty="0"/>
            </a:br>
            <a:endParaRPr lang="en-US" sz="4000" dirty="0"/>
          </a:p>
        </p:txBody>
      </p:sp>
      <p:sp>
        <p:nvSpPr>
          <p:cNvPr id="3" name="Content Placeholder 2">
            <a:extLst>
              <a:ext uri="{FF2B5EF4-FFF2-40B4-BE49-F238E27FC236}">
                <a16:creationId xmlns:a16="http://schemas.microsoft.com/office/drawing/2014/main" xmlns="" id="{E5B48DBE-6111-B05D-60FC-F0684087422D}"/>
              </a:ext>
            </a:extLst>
          </p:cNvPr>
          <p:cNvSpPr>
            <a:spLocks noGrp="1"/>
          </p:cNvSpPr>
          <p:nvPr>
            <p:ph idx="1"/>
          </p:nvPr>
        </p:nvSpPr>
        <p:spPr/>
        <p:txBody>
          <a:bodyPr/>
          <a:lstStyle/>
          <a:p>
            <a:r>
              <a:rPr lang="en-IN" sz="1800" dirty="0">
                <a:effectLst/>
                <a:latin typeface="TimesNewRomanPSMT"/>
              </a:rPr>
              <a:t>The production and elimination of urine requires three basic physiologic events: </a:t>
            </a:r>
            <a:endParaRPr lang="en-IN" dirty="0"/>
          </a:p>
          <a:p>
            <a:r>
              <a:rPr lang="en-IN" sz="1800" dirty="0">
                <a:effectLst/>
                <a:latin typeface="TimesNewRomanPSMT"/>
              </a:rPr>
              <a:t>• Blood flow to the glomeruli</a:t>
            </a:r>
            <a:br>
              <a:rPr lang="en-IN" sz="1800" dirty="0">
                <a:effectLst/>
                <a:latin typeface="TimesNewRomanPSMT"/>
              </a:rPr>
            </a:br>
            <a:r>
              <a:rPr lang="en-IN" sz="1800" dirty="0">
                <a:effectLst/>
                <a:latin typeface="TimesNewRomanPSMT"/>
              </a:rPr>
              <a:t>• The formation and processing of ultrafiltrate by the glomeruli and tubular cells</a:t>
            </a:r>
            <a:br>
              <a:rPr lang="en-IN" sz="1800" dirty="0">
                <a:effectLst/>
                <a:latin typeface="TimesNewRomanPSMT"/>
              </a:rPr>
            </a:br>
            <a:r>
              <a:rPr lang="en-IN" sz="1800" dirty="0">
                <a:effectLst/>
                <a:latin typeface="TimesNewRomanPSMT"/>
              </a:rPr>
              <a:t>• Urine excretion through the ureters, bladder, and urethra </a:t>
            </a:r>
            <a:endParaRPr lang="en-IN" dirty="0"/>
          </a:p>
          <a:p>
            <a:r>
              <a:rPr lang="en-IN" sz="1800" dirty="0">
                <a:effectLst/>
                <a:latin typeface="TimesNewRomanPSMT"/>
              </a:rPr>
              <a:t>Many conditions can alter these physiologic events leading to AKI. These are classified as prerenal </a:t>
            </a:r>
            <a:r>
              <a:rPr lang="en-IN" sz="1800" dirty="0" err="1">
                <a:effectLst/>
                <a:latin typeface="TimesNewRomanPSMT"/>
              </a:rPr>
              <a:t>azotemia</a:t>
            </a:r>
            <a:r>
              <a:rPr lang="en-IN" sz="1800" dirty="0">
                <a:effectLst/>
                <a:latin typeface="TimesNewRomanPSMT"/>
              </a:rPr>
              <a:t>, and functional, intrinsic, and postrenal AKI .</a:t>
            </a:r>
            <a:endParaRPr lang="en-IN"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1945722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9C3161-F193-B7A2-D011-40C555497482}"/>
              </a:ext>
            </a:extLst>
          </p:cNvPr>
          <p:cNvSpPr>
            <a:spLocks noGrp="1"/>
          </p:cNvSpPr>
          <p:nvPr>
            <p:ph type="title"/>
          </p:nvPr>
        </p:nvSpPr>
        <p:spPr/>
        <p:txBody>
          <a:bodyPr/>
          <a:lstStyle/>
          <a:p>
            <a:r>
              <a:rPr lang="en-US" dirty="0"/>
              <a:t>Pre-renal failure</a:t>
            </a:r>
          </a:p>
        </p:txBody>
      </p:sp>
      <p:pic>
        <p:nvPicPr>
          <p:cNvPr id="4" name="Content Placeholder 3">
            <a:extLst>
              <a:ext uri="{FF2B5EF4-FFF2-40B4-BE49-F238E27FC236}">
                <a16:creationId xmlns:a16="http://schemas.microsoft.com/office/drawing/2014/main" xmlns="" id="{38540EAA-CA6E-6357-3E3F-69F6689CB8D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1467" y="2016124"/>
            <a:ext cx="9903387" cy="3899253"/>
          </a:xfrm>
          <a:prstGeom prst="rect">
            <a:avLst/>
          </a:prstGeom>
          <a:noFill/>
          <a:ln>
            <a:noFill/>
          </a:ln>
        </p:spPr>
      </p:pic>
      <p:sp>
        <p:nvSpPr>
          <p:cNvPr id="3" name="Footer Placeholder 2"/>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3429005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E17F36-1869-54A3-F7D2-F96721D77349}"/>
              </a:ext>
            </a:extLst>
          </p:cNvPr>
          <p:cNvSpPr>
            <a:spLocks noGrp="1"/>
          </p:cNvSpPr>
          <p:nvPr>
            <p:ph type="title"/>
          </p:nvPr>
        </p:nvSpPr>
        <p:spPr/>
        <p:txBody>
          <a:bodyPr/>
          <a:lstStyle/>
          <a:p>
            <a:r>
              <a:rPr lang="en-US" dirty="0"/>
              <a:t>PRE-RENAL AZOTEMIA</a:t>
            </a:r>
          </a:p>
        </p:txBody>
      </p:sp>
      <p:sp>
        <p:nvSpPr>
          <p:cNvPr id="3" name="Content Placeholder 2">
            <a:extLst>
              <a:ext uri="{FF2B5EF4-FFF2-40B4-BE49-F238E27FC236}">
                <a16:creationId xmlns:a16="http://schemas.microsoft.com/office/drawing/2014/main" xmlns="" id="{AEDEF8D1-D069-E7B8-DA4F-D1EA86D63CA1}"/>
              </a:ext>
            </a:extLst>
          </p:cNvPr>
          <p:cNvSpPr>
            <a:spLocks noGrp="1"/>
          </p:cNvSpPr>
          <p:nvPr>
            <p:ph idx="1"/>
          </p:nvPr>
        </p:nvSpPr>
        <p:spPr/>
        <p:txBody>
          <a:bodyPr>
            <a:normAutofit/>
          </a:bodyPr>
          <a:lstStyle/>
          <a:p>
            <a:r>
              <a:rPr lang="en-IN" sz="1800" dirty="0">
                <a:effectLst/>
                <a:latin typeface="TimesNewRomanPSMT"/>
              </a:rPr>
              <a:t>Normal renal function depends on adequate renal perfusion. The kidneys receive up to 25% of cardiac output, which is greater than 1L/</a:t>
            </a:r>
            <a:r>
              <a:rPr lang="en-IN" sz="1800" dirty="0" err="1">
                <a:effectLst/>
                <a:latin typeface="TimesNewRomanPSMT"/>
              </a:rPr>
              <a:t>lminute</a:t>
            </a:r>
            <a:r>
              <a:rPr lang="en-IN" sz="1800" dirty="0">
                <a:effectLst/>
                <a:latin typeface="TimesNewRomanPSMT"/>
              </a:rPr>
              <a:t> of blood flow. </a:t>
            </a:r>
          </a:p>
          <a:p>
            <a:r>
              <a:rPr lang="en-IN" sz="1800" dirty="0">
                <a:effectLst/>
                <a:latin typeface="Times" pitchFamily="2" charset="0"/>
              </a:rPr>
              <a:t>Prerenal ARF results from hypoperfusion of the renal parenchyma, with or without systemic arterial hypotension. </a:t>
            </a:r>
          </a:p>
          <a:p>
            <a:r>
              <a:rPr lang="en-IN" sz="1800" dirty="0">
                <a:effectLst/>
                <a:latin typeface="Times" pitchFamily="2" charset="0"/>
              </a:rPr>
              <a:t>Renal hypoperfusion with systemic arterial hypotension may be caused by a decline in intravascular volume (e.g., </a:t>
            </a:r>
            <a:r>
              <a:rPr lang="en-IN" sz="1800" dirty="0" err="1">
                <a:effectLst/>
                <a:latin typeface="Times" pitchFamily="2" charset="0"/>
              </a:rPr>
              <a:t>hemorrhage</a:t>
            </a:r>
            <a:r>
              <a:rPr lang="en-IN" sz="1800" dirty="0">
                <a:effectLst/>
                <a:latin typeface="Times" pitchFamily="2" charset="0"/>
              </a:rPr>
              <a:t> or dehydration) or a decline in effective blood volume (i.e., the blood volume perceived by the arterial baroreceptors). Examples of disease states in which there is a decline in effective blood volume without a decrease in intravascular volume include congestive heart failure (CHF) and liver failure. </a:t>
            </a:r>
          </a:p>
          <a:p>
            <a:r>
              <a:rPr lang="en-IN" sz="1800" dirty="0">
                <a:effectLst/>
                <a:latin typeface="Times" pitchFamily="2" charset="0"/>
              </a:rPr>
              <a:t>Because the kidney is initially undamaged, the urinalysis will be normal. Eventually, the fractional excretion of sodium will be low, reflecting an increase in the concentrations of the sodium-retentive hormones renin, angiotensin, and aldosterone. Urinary solutes will be concentrated as a result of the increased circulating levels of antidiuretic hormone that is released in response to the diminished arterial blood pressure. </a:t>
            </a:r>
          </a:p>
          <a:p>
            <a:endParaRPr lang="en-IN" dirty="0"/>
          </a:p>
          <a:p>
            <a:endParaRPr lang="en-IN" dirty="0"/>
          </a:p>
          <a:p>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2379507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CF25A807-D9E9-5D25-3CB2-58901D7433B5}"/>
              </a:ext>
            </a:extLst>
          </p:cNvPr>
          <p:cNvSpPr>
            <a:spLocks noGrp="1"/>
          </p:cNvSpPr>
          <p:nvPr>
            <p:ph idx="1"/>
          </p:nvPr>
        </p:nvSpPr>
        <p:spPr/>
        <p:txBody>
          <a:bodyPr/>
          <a:lstStyle/>
          <a:p>
            <a:r>
              <a:rPr lang="en-IN" sz="1800" dirty="0">
                <a:effectLst/>
                <a:latin typeface="Times" pitchFamily="2" charset="0"/>
              </a:rPr>
              <a:t>Renal hypoperfusion without systemic hypotension most commonly results from bilateral renal artery occlusion, or unilateral occlusion in a patient with a single functioning kidney. In these conditions, the sodium-retentive hormones are activated by the decline in renal parenchymal perfusion. However, systemic arterial blood pressure is usually elevated, leading to an inhibition of antidiuretic hormone release. Consequently, the urinary indices will reflect enhanced sodium reabsorption (i.e., a low fractional excretion of sodium), but the urinary solutes may not be maximally concentrated. </a:t>
            </a:r>
            <a:endParaRPr lang="en-IN" dirty="0"/>
          </a:p>
          <a:p>
            <a:endParaRPr lang="en-US"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968546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E2A15E-E8A1-A442-65E5-A3E7BB32D87E}"/>
              </a:ext>
            </a:extLst>
          </p:cNvPr>
          <p:cNvSpPr>
            <a:spLocks noGrp="1"/>
          </p:cNvSpPr>
          <p:nvPr>
            <p:ph type="title"/>
          </p:nvPr>
        </p:nvSpPr>
        <p:spPr/>
        <p:txBody>
          <a:bodyPr/>
          <a:lstStyle/>
          <a:p>
            <a:r>
              <a:rPr lang="en-US" dirty="0"/>
              <a:t>FUNCTIONAL AKI</a:t>
            </a:r>
          </a:p>
        </p:txBody>
      </p:sp>
      <p:sp>
        <p:nvSpPr>
          <p:cNvPr id="6" name="Content Placeholder 5">
            <a:extLst>
              <a:ext uri="{FF2B5EF4-FFF2-40B4-BE49-F238E27FC236}">
                <a16:creationId xmlns:a16="http://schemas.microsoft.com/office/drawing/2014/main" xmlns="" id="{AFB4C218-09A4-8DE1-CA00-6183911F11B2}"/>
              </a:ext>
            </a:extLst>
          </p:cNvPr>
          <p:cNvSpPr>
            <a:spLocks noGrp="1"/>
          </p:cNvSpPr>
          <p:nvPr>
            <p:ph idx="1"/>
          </p:nvPr>
        </p:nvSpPr>
        <p:spPr/>
        <p:txBody>
          <a:bodyPr>
            <a:normAutofit/>
          </a:bodyPr>
          <a:lstStyle/>
          <a:p>
            <a:r>
              <a:rPr lang="en-IN" sz="1800" dirty="0">
                <a:effectLst/>
                <a:latin typeface="Times" pitchFamily="2" charset="0"/>
              </a:rPr>
              <a:t>Functional ARF refers to those entities that result in a decline in glomerular ultrafiltrate production secondary to a reduced glomerular hydrostatic pressure without damage to the kidney itself. </a:t>
            </a:r>
          </a:p>
          <a:p>
            <a:r>
              <a:rPr lang="en-IN" sz="1800" dirty="0">
                <a:effectLst/>
                <a:latin typeface="Times" pitchFamily="2" charset="0"/>
              </a:rPr>
              <a:t>The decline in glomerular hydrostatic pressure is a direct consequence of changes in glomerular afferent (vasoconstriction) and efferent (vasodilation) arteriolar circumference. These clinical conditions most commonly occur in individuals who have reduced effective blood volume (e.g., CHF, cirrhosis, severe pulmonary disease, or hypoalbuminemia) or renovascular disease (e.g., renal artery stenosis), and cannot compensate for changes in afferent or efferent arteriolar tone. </a:t>
            </a:r>
          </a:p>
          <a:p>
            <a:r>
              <a:rPr lang="en-IN" sz="1800" dirty="0">
                <a:effectLst/>
                <a:latin typeface="Times" pitchFamily="2" charset="0"/>
              </a:rPr>
              <a:t>Examples of disorders that result in afferent arteriolar vasoconstriction (and an increase in afferent arteriolar resistance) include hypercalcemia and the administration of certain medications (e.g., Cyclosporine and NSAIDs). A decrease in efferent arteriolar resistance usually results from the administration of an angiotensin-converting enzyme inhibitor (ACEI) or angiotensin II receptor antagonist. </a:t>
            </a:r>
            <a:endParaRPr lang="en-IN" dirty="0"/>
          </a:p>
          <a:p>
            <a:endParaRPr lang="en-IN" dirty="0"/>
          </a:p>
          <a:p>
            <a:endParaRPr lang="en-US" dirty="0"/>
          </a:p>
        </p:txBody>
      </p:sp>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1011470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6E16C3-A8D2-73FF-1E6F-7F8319FB9FA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D0CB5059-5FA9-362F-9FFF-464C82A46A09}"/>
              </a:ext>
            </a:extLst>
          </p:cNvPr>
          <p:cNvSpPr>
            <a:spLocks noGrp="1"/>
          </p:cNvSpPr>
          <p:nvPr>
            <p:ph idx="1"/>
          </p:nvPr>
        </p:nvSpPr>
        <p:spPr/>
        <p:txBody>
          <a:bodyPr>
            <a:normAutofit/>
          </a:bodyPr>
          <a:lstStyle/>
          <a:p>
            <a:r>
              <a:rPr lang="en-IN" sz="1800" dirty="0">
                <a:effectLst/>
                <a:latin typeface="Times" pitchFamily="2" charset="0"/>
              </a:rPr>
              <a:t>With correction of the underlying pathologic process or discontinuation of the responsible medication, renal function rapidly returns to baseline. The hepatorenal syndrome is included in this classification scheme since the kidney itself is not damaged and there is intense afferent arteriolar vasoconstriction leading to a decline in glomerular filtration. In all the above conditions, the urinalysis is no different from its baseline state and the urinary indices suggest prerenal </a:t>
            </a:r>
            <a:r>
              <a:rPr lang="en-IN" sz="1800" dirty="0" err="1">
                <a:effectLst/>
                <a:latin typeface="Times" pitchFamily="2" charset="0"/>
              </a:rPr>
              <a:t>azotemia</a:t>
            </a:r>
            <a:r>
              <a:rPr lang="en-IN" sz="1800" dirty="0">
                <a:effectLst/>
                <a:latin typeface="Times" pitchFamily="2" charset="0"/>
              </a:rPr>
              <a:t>. </a:t>
            </a:r>
          </a:p>
          <a:p>
            <a:r>
              <a:rPr lang="en-IN" sz="1800" dirty="0">
                <a:effectLst/>
                <a:latin typeface="Times" pitchFamily="2" charset="0"/>
              </a:rPr>
              <a:t>This syndrome of functional ARF is very common in individuals with CHF who receive an ACEI in an attempt to improve left ventricular function. The decline in efferent arteriolar resistance resulting from the inhibition of angiotensin II occurs rapidly. Therefore, if the dose of the ACEI is increased too rapidly, there will be a decline in glomerular ultrafiltrate production with a concomitant rise in the serum creatinine, leading to functional ARF. If the increase in the serum creatinine is not too severe (usually </a:t>
            </a:r>
            <a:r>
              <a:rPr lang="en-IN" sz="1800" dirty="0">
                <a:effectLst/>
                <a:latin typeface="RMTMI"/>
              </a:rPr>
              <a:t>&lt;</a:t>
            </a:r>
            <a:r>
              <a:rPr lang="en-IN" sz="1800" dirty="0">
                <a:effectLst/>
                <a:latin typeface="Times" pitchFamily="2" charset="0"/>
              </a:rPr>
              <a:t>1 mg/dL) the medication can be continued. Renal function should gradually improve as renal parenchymal perfusion pressure increases with improvement in left ventricular function. </a:t>
            </a:r>
            <a:endParaRPr lang="en-IN" dirty="0"/>
          </a:p>
          <a:p>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3377954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7EC89F-BAE8-EB8C-4B29-E77722419371}"/>
              </a:ext>
            </a:extLst>
          </p:cNvPr>
          <p:cNvSpPr>
            <a:spLocks noGrp="1"/>
          </p:cNvSpPr>
          <p:nvPr>
            <p:ph type="title"/>
          </p:nvPr>
        </p:nvSpPr>
        <p:spPr/>
        <p:txBody>
          <a:bodyPr/>
          <a:lstStyle/>
          <a:p>
            <a:r>
              <a:rPr lang="en-US" dirty="0"/>
              <a:t>DEFINITION</a:t>
            </a:r>
          </a:p>
        </p:txBody>
      </p:sp>
      <p:sp>
        <p:nvSpPr>
          <p:cNvPr id="3" name="Content Placeholder 2">
            <a:extLst>
              <a:ext uri="{FF2B5EF4-FFF2-40B4-BE49-F238E27FC236}">
                <a16:creationId xmlns:a16="http://schemas.microsoft.com/office/drawing/2014/main" xmlns="" id="{90993517-78B7-2C2E-AE40-022DB58A216E}"/>
              </a:ext>
            </a:extLst>
          </p:cNvPr>
          <p:cNvSpPr>
            <a:spLocks noGrp="1"/>
          </p:cNvSpPr>
          <p:nvPr>
            <p:ph idx="1"/>
          </p:nvPr>
        </p:nvSpPr>
        <p:spPr>
          <a:xfrm>
            <a:off x="1451579" y="2015732"/>
            <a:ext cx="9603275" cy="3730312"/>
          </a:xfrm>
        </p:spPr>
        <p:txBody>
          <a:bodyPr>
            <a:normAutofit/>
          </a:bodyPr>
          <a:lstStyle/>
          <a:p>
            <a:r>
              <a:rPr lang="en-IN" sz="1800" dirty="0">
                <a:effectLst/>
                <a:latin typeface="ArialMT"/>
              </a:rPr>
              <a:t>Acute kidney injury (AKI) is characterized clinically by an abrupt decrease in renal function over a period of hours to days, resulting in the accumulation of nitrogenous waste products (</a:t>
            </a:r>
            <a:r>
              <a:rPr lang="en-IN" sz="1800" dirty="0" err="1">
                <a:effectLst/>
                <a:latin typeface="ArialMT"/>
              </a:rPr>
              <a:t>azotemia</a:t>
            </a:r>
            <a:r>
              <a:rPr lang="en-IN" sz="1800" dirty="0">
                <a:effectLst/>
                <a:latin typeface="ArialMT"/>
              </a:rPr>
              <a:t>) and the inability to maintain and regulate fluid, electrolyte, and acid-base balance.     </a:t>
            </a:r>
            <a:endParaRPr lang="en-IN" sz="1600" dirty="0"/>
          </a:p>
          <a:p>
            <a:r>
              <a:rPr lang="en-IN" sz="1800" dirty="0">
                <a:latin typeface="Times New Roman" panose="02020603050405020304" pitchFamily="18" charset="0"/>
                <a:cs typeface="Times New Roman" panose="02020603050405020304" pitchFamily="18" charset="0"/>
              </a:rPr>
              <a:t>A wide rage of factors precipitate AKI, including trauma, obstruction of urine flow or any event that causes reduction in renal blood flow, including surgery and medical conditions, for example, sepsis, diabetes, acute liver disease, rapidly progressive, </a:t>
            </a:r>
            <a:r>
              <a:rPr lang="en-IN" sz="1800" dirty="0" err="1">
                <a:latin typeface="Times New Roman" panose="02020603050405020304" pitchFamily="18" charset="0"/>
                <a:cs typeface="Times New Roman" panose="02020603050405020304" pitchFamily="18" charset="0"/>
              </a:rPr>
              <a:t>glomerularnephritis</a:t>
            </a:r>
            <a:r>
              <a:rPr lang="en-IN" sz="1800" dirty="0">
                <a:latin typeface="Times New Roman" panose="02020603050405020304" pitchFamily="18" charset="0"/>
                <a:cs typeface="Times New Roman" panose="02020603050405020304" pitchFamily="18" charset="0"/>
              </a:rPr>
              <a:t>.</a:t>
            </a:r>
          </a:p>
          <a:p>
            <a:r>
              <a:rPr lang="en-IN" sz="1800" dirty="0">
                <a:latin typeface="Times New Roman" panose="02020603050405020304" pitchFamily="18" charset="0"/>
                <a:cs typeface="Times New Roman" panose="02020603050405020304" pitchFamily="18" charset="0"/>
              </a:rPr>
              <a:t>Many patients become </a:t>
            </a:r>
            <a:r>
              <a:rPr lang="en-IN" sz="1800" dirty="0" err="1">
                <a:latin typeface="Times New Roman" panose="02020603050405020304" pitchFamily="18" charset="0"/>
                <a:cs typeface="Times New Roman" panose="02020603050405020304" pitchFamily="18" charset="0"/>
              </a:rPr>
              <a:t>oligoruic</a:t>
            </a:r>
            <a:r>
              <a:rPr lang="en-IN" sz="1800" dirty="0">
                <a:latin typeface="Times New Roman" panose="02020603050405020304" pitchFamily="18" charset="0"/>
                <a:cs typeface="Times New Roman" panose="02020603050405020304" pitchFamily="18" charset="0"/>
              </a:rPr>
              <a:t> with subsequent salt and water retention.</a:t>
            </a:r>
          </a:p>
          <a:p>
            <a:r>
              <a:rPr lang="en-IN" sz="1800" dirty="0">
                <a:latin typeface="Times New Roman" panose="02020603050405020304" pitchFamily="18" charset="0"/>
                <a:cs typeface="Times New Roman" panose="02020603050405020304" pitchFamily="18" charset="0"/>
              </a:rPr>
              <a:t>In patients with pre-</a:t>
            </a:r>
            <a:r>
              <a:rPr lang="en-IN" sz="1800" dirty="0" err="1">
                <a:latin typeface="Times New Roman" panose="02020603050405020304" pitchFamily="18" charset="0"/>
                <a:cs typeface="Times New Roman" panose="02020603050405020304" pitchFamily="18" charset="0"/>
              </a:rPr>
              <a:t>exixting</a:t>
            </a:r>
            <a:r>
              <a:rPr lang="en-IN" sz="1800" dirty="0">
                <a:latin typeface="Times New Roman" panose="02020603050405020304" pitchFamily="18" charset="0"/>
                <a:cs typeface="Times New Roman" panose="02020603050405020304" pitchFamily="18" charset="0"/>
              </a:rPr>
              <a:t> renal impairment, a rapid decline in </a:t>
            </a:r>
            <a:r>
              <a:rPr lang="en-IN" sz="1800" dirty="0" err="1">
                <a:latin typeface="Times New Roman" panose="02020603050405020304" pitchFamily="18" charset="0"/>
                <a:cs typeface="Times New Roman" panose="02020603050405020304" pitchFamily="18" charset="0"/>
              </a:rPr>
              <a:t>reanl</a:t>
            </a:r>
            <a:r>
              <a:rPr lang="en-IN" sz="1800" dirty="0">
                <a:latin typeface="Times New Roman" panose="02020603050405020304" pitchFamily="18" charset="0"/>
                <a:cs typeface="Times New Roman" panose="02020603050405020304" pitchFamily="18" charset="0"/>
              </a:rPr>
              <a:t> function is termed as </a:t>
            </a:r>
            <a:r>
              <a:rPr lang="en-IN" sz="2000" dirty="0">
                <a:latin typeface="Times New Roman" panose="02020603050405020304" pitchFamily="18" charset="0"/>
                <a:cs typeface="Times New Roman" panose="02020603050405020304" pitchFamily="18" charset="0"/>
              </a:rPr>
              <a:t>”ACUTE ON CHRONIC RENAL FAILURE”.</a:t>
            </a: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320682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0766D9-B95D-95D3-DF1D-AD2C172A3267}"/>
              </a:ext>
            </a:extLst>
          </p:cNvPr>
          <p:cNvSpPr>
            <a:spLocks noGrp="1"/>
          </p:cNvSpPr>
          <p:nvPr>
            <p:ph type="title"/>
          </p:nvPr>
        </p:nvSpPr>
        <p:spPr/>
        <p:txBody>
          <a:bodyPr/>
          <a:lstStyle/>
          <a:p>
            <a:r>
              <a:rPr lang="en-US" dirty="0"/>
              <a:t>INTRINSIC AKI</a:t>
            </a:r>
          </a:p>
        </p:txBody>
      </p:sp>
      <p:sp>
        <p:nvSpPr>
          <p:cNvPr id="3" name="Content Placeholder 2">
            <a:extLst>
              <a:ext uri="{FF2B5EF4-FFF2-40B4-BE49-F238E27FC236}">
                <a16:creationId xmlns:a16="http://schemas.microsoft.com/office/drawing/2014/main" xmlns="" id="{81A9B96C-7D8F-99FB-CD60-5EDF3F259864}"/>
              </a:ext>
            </a:extLst>
          </p:cNvPr>
          <p:cNvSpPr>
            <a:spLocks noGrp="1"/>
          </p:cNvSpPr>
          <p:nvPr>
            <p:ph idx="1"/>
          </p:nvPr>
        </p:nvSpPr>
        <p:spPr/>
        <p:txBody>
          <a:bodyPr>
            <a:normAutofit/>
          </a:bodyPr>
          <a:lstStyle/>
          <a:p>
            <a:r>
              <a:rPr lang="en-IN" sz="1800" i="1" dirty="0">
                <a:effectLst/>
                <a:latin typeface="TimesNewRomanPS"/>
              </a:rPr>
              <a:t>Intrinsic </a:t>
            </a:r>
            <a:r>
              <a:rPr lang="en-IN" sz="1800" i="1" dirty="0" err="1">
                <a:effectLst/>
                <a:latin typeface="Arial" panose="020B0604020202020204" pitchFamily="34" charset="0"/>
              </a:rPr>
              <a:t>AKl</a:t>
            </a:r>
            <a:r>
              <a:rPr lang="en-IN" sz="1800" i="1" dirty="0">
                <a:effectLst/>
                <a:latin typeface="Arial" panose="020B0604020202020204" pitchFamily="34" charset="0"/>
              </a:rPr>
              <a:t> </a:t>
            </a:r>
            <a:r>
              <a:rPr lang="en-IN" sz="1800" dirty="0">
                <a:effectLst/>
                <a:latin typeface="TimesNewRomanPSMT"/>
              </a:rPr>
              <a:t>can occur at the microvascular level of the nephron, glomeruli, renal tubules, or </a:t>
            </a:r>
            <a:r>
              <a:rPr lang="en-IN" sz="1800" dirty="0" err="1">
                <a:effectLst/>
                <a:latin typeface="TimesNewRomanPSMT"/>
              </a:rPr>
              <a:t>interstitium</a:t>
            </a:r>
            <a:r>
              <a:rPr lang="en-IN" sz="1800" dirty="0">
                <a:effectLst/>
                <a:latin typeface="TimesNewRomanPSMT"/>
              </a:rPr>
              <a:t>. </a:t>
            </a:r>
            <a:r>
              <a:rPr lang="en-IN" sz="1800" dirty="0" err="1">
                <a:effectLst/>
                <a:latin typeface="TimesNewRomanPSMT"/>
              </a:rPr>
              <a:t>Vasculitic</a:t>
            </a:r>
            <a:r>
              <a:rPr lang="en-IN" sz="1800" dirty="0">
                <a:effectLst/>
                <a:latin typeface="TimesNewRomanPSMT"/>
              </a:rPr>
              <a:t> diseases (e.g., Wegener granulomatosis, </a:t>
            </a:r>
            <a:r>
              <a:rPr lang="en-IN" sz="1800" dirty="0" err="1">
                <a:effectLst/>
                <a:latin typeface="TimesNewRomanPSMT"/>
              </a:rPr>
              <a:t>cryoglobulinemic</a:t>
            </a:r>
            <a:r>
              <a:rPr lang="en-IN" sz="1800" dirty="0">
                <a:effectLst/>
                <a:latin typeface="TimesNewRomanPSMT"/>
              </a:rPr>
              <a:t> </a:t>
            </a:r>
            <a:r>
              <a:rPr lang="en-IN" sz="1800" dirty="0" err="1">
                <a:effectLst/>
                <a:latin typeface="TimesNewRomanPSMT"/>
              </a:rPr>
              <a:t>vasculi</a:t>
            </a:r>
            <a:r>
              <a:rPr lang="en-IN" sz="1800" dirty="0">
                <a:effectLst/>
                <a:latin typeface="TimesNewRomanPSMT"/>
              </a:rPr>
              <a:t>- tis) involve the small vessels of the kidney. Glomerulonephritis and systemic lupus erythematosus, although relatively uncommon, result in glomerular damage. </a:t>
            </a:r>
          </a:p>
          <a:p>
            <a:r>
              <a:rPr lang="en-IN" sz="1800" dirty="0">
                <a:effectLst/>
                <a:latin typeface="TimesNewRomanPSMT"/>
              </a:rPr>
              <a:t>ATN is by far the most common cause of intrinsic AKI. In fact, the term acute tubular </a:t>
            </a:r>
            <a:r>
              <a:rPr lang="en-IN" sz="1800" dirty="0" err="1">
                <a:effectLst/>
                <a:latin typeface="TimesNewRomanPSMT"/>
              </a:rPr>
              <a:t>necrosisis</a:t>
            </a:r>
            <a:r>
              <a:rPr lang="en-IN" sz="1800" dirty="0">
                <a:effectLst/>
                <a:latin typeface="TimesNewRomanPSMT"/>
              </a:rPr>
              <a:t> often used interchangeably with AKI. ATN occurs in part because the renal tubules require high oxygen delivery to maintain their metabolic activity. Consequently, any condition that causes ischemia to the tubules (e.g., hypotension, decreased blood flow) can induce ATN. Moreover, the tubules may be exposed to exceedingly high concentrations of nephrotoxic drugs (e.g., aminoglycosides). Interstitial nephritis or inflammation within the renal parenchyma is most often associated with drug administration (e.g., </a:t>
            </a:r>
            <a:r>
              <a:rPr lang="en-IN" sz="1800" dirty="0" err="1">
                <a:effectLst/>
                <a:latin typeface="TimesNewRomanPSMT"/>
              </a:rPr>
              <a:t>penicillins</a:t>
            </a:r>
            <a:r>
              <a:rPr lang="en-IN" sz="1800" dirty="0">
                <a:effectLst/>
                <a:latin typeface="TimesNewRomanPSMT"/>
              </a:rPr>
              <a:t>). </a:t>
            </a:r>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127452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61B0E6-AFC0-AFFF-30F6-D7ADC366FBDD}"/>
              </a:ext>
            </a:extLst>
          </p:cNvPr>
          <p:cNvSpPr>
            <a:spLocks noGrp="1"/>
          </p:cNvSpPr>
          <p:nvPr>
            <p:ph type="title"/>
          </p:nvPr>
        </p:nvSpPr>
        <p:spPr/>
        <p:txBody>
          <a:bodyPr/>
          <a:lstStyle/>
          <a:p>
            <a:r>
              <a:rPr lang="en-US" dirty="0"/>
              <a:t>Post-renal </a:t>
            </a:r>
            <a:r>
              <a:rPr lang="en-US" dirty="0" err="1"/>
              <a:t>aki</a:t>
            </a:r>
            <a:endParaRPr lang="en-US" dirty="0"/>
          </a:p>
        </p:txBody>
      </p:sp>
      <p:sp>
        <p:nvSpPr>
          <p:cNvPr id="3" name="Content Placeholder 2">
            <a:extLst>
              <a:ext uri="{FF2B5EF4-FFF2-40B4-BE49-F238E27FC236}">
                <a16:creationId xmlns:a16="http://schemas.microsoft.com/office/drawing/2014/main" xmlns="" id="{B8438675-7D37-B5F6-ECEB-F50D9F0F50A2}"/>
              </a:ext>
            </a:extLst>
          </p:cNvPr>
          <p:cNvSpPr>
            <a:spLocks noGrp="1"/>
          </p:cNvSpPr>
          <p:nvPr>
            <p:ph idx="1"/>
          </p:nvPr>
        </p:nvSpPr>
        <p:spPr/>
        <p:txBody>
          <a:bodyPr>
            <a:normAutofit/>
          </a:bodyPr>
          <a:lstStyle/>
          <a:p>
            <a:r>
              <a:rPr lang="en-IN" sz="1800" dirty="0">
                <a:effectLst/>
                <a:latin typeface="Times" pitchFamily="2" charset="0"/>
              </a:rPr>
              <a:t>ARF resulting from obstruction may occur at any level within the urinary system from renal tubule to urethra. However, to cause ARF, the obstructing process must involve both kidneys, or one kidney in a patient with a single functioning kidney. Bladder outlet obstruction is the most common cause of obstructive uropathy. Crystal deposition within the tubules (e.g., secondary to uric acid, oxalate, acyclovir, </a:t>
            </a:r>
            <a:r>
              <a:rPr lang="en-IN" sz="1800" dirty="0" err="1">
                <a:effectLst/>
                <a:latin typeface="Times" pitchFamily="2" charset="0"/>
              </a:rPr>
              <a:t>sulfonamide</a:t>
            </a:r>
            <a:r>
              <a:rPr lang="en-IN" sz="1800" dirty="0">
                <a:effectLst/>
                <a:latin typeface="Times" pitchFamily="2" charset="0"/>
              </a:rPr>
              <a:t>, indinavir, or methotrexate), and ureteral obstruction (e.g., secondary to shed renal papilla or calculi) are infrequent causes of obstructive ARF.</a:t>
            </a:r>
          </a:p>
          <a:p>
            <a:r>
              <a:rPr lang="en-IN" sz="1800" dirty="0">
                <a:effectLst/>
                <a:latin typeface="TimesNewRomanPSMT"/>
              </a:rPr>
              <a:t>Lower tract obstruction is most common and can be caused by prostatic hypertrophy, prostate or cervical cancer, </a:t>
            </a:r>
            <a:r>
              <a:rPr lang="en-IN" sz="1800" dirty="0" err="1">
                <a:effectLst/>
                <a:latin typeface="TimesNewRomanPSMT"/>
              </a:rPr>
              <a:t>anTicholinergic</a:t>
            </a:r>
            <a:r>
              <a:rPr lang="en-IN" sz="1800" dirty="0">
                <a:effectLst/>
                <a:latin typeface="TimesNewRomanPSMT"/>
              </a:rPr>
              <a:t> drugs that cause bladder sphincter spasm, or renal calculi.</a:t>
            </a:r>
            <a:endParaRPr lang="en-IN" sz="1800" dirty="0">
              <a:effectLst/>
              <a:latin typeface="Times" pitchFamily="2" charset="0"/>
            </a:endParaRPr>
          </a:p>
          <a:p>
            <a:endParaRPr lang="en-IN"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172612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5B3FB6-80B6-3D60-1515-3E2A310BA3A0}"/>
              </a:ext>
            </a:extLst>
          </p:cNvPr>
          <p:cNvSpPr>
            <a:spLocks noGrp="1"/>
          </p:cNvSpPr>
          <p:nvPr>
            <p:ph type="title"/>
          </p:nvPr>
        </p:nvSpPr>
        <p:spPr/>
        <p:txBody>
          <a:bodyPr/>
          <a:lstStyle/>
          <a:p>
            <a:r>
              <a:rPr lang="en-US" dirty="0"/>
              <a:t>Signs and symptoms</a:t>
            </a:r>
          </a:p>
        </p:txBody>
      </p:sp>
      <p:sp>
        <p:nvSpPr>
          <p:cNvPr id="3" name="Content Placeholder 2">
            <a:extLst>
              <a:ext uri="{FF2B5EF4-FFF2-40B4-BE49-F238E27FC236}">
                <a16:creationId xmlns:a16="http://schemas.microsoft.com/office/drawing/2014/main" xmlns="" id="{7EE31D56-6417-1186-D601-E6FF599FB7E1}"/>
              </a:ext>
            </a:extLst>
          </p:cNvPr>
          <p:cNvSpPr>
            <a:spLocks noGrp="1"/>
          </p:cNvSpPr>
          <p:nvPr>
            <p:ph idx="1"/>
          </p:nvPr>
        </p:nvSpPr>
        <p:spPr/>
        <p:txBody>
          <a:bodyPr>
            <a:normAutofit/>
          </a:bodyPr>
          <a:lstStyle/>
          <a:p>
            <a:pPr marL="0" indent="0">
              <a:buNone/>
            </a:pPr>
            <a:r>
              <a:rPr lang="en-IN" sz="1800" b="1" dirty="0">
                <a:latin typeface="Optima" panose="02000503060000020004" pitchFamily="2" charset="0"/>
              </a:rPr>
              <a:t>S</a:t>
            </a:r>
            <a:r>
              <a:rPr lang="en-IN" sz="1800" b="1" dirty="0">
                <a:effectLst/>
                <a:latin typeface="Optima" panose="02000503060000020004" pitchFamily="2" charset="0"/>
              </a:rPr>
              <a:t>YMPTOMS </a:t>
            </a:r>
            <a:endParaRPr lang="en-IN" dirty="0">
              <a:effectLst/>
            </a:endParaRPr>
          </a:p>
          <a:p>
            <a:r>
              <a:rPr lang="en-IN" sz="1800" dirty="0">
                <a:effectLst/>
                <a:latin typeface="Optima" panose="02000503060000020004" pitchFamily="2" charset="0"/>
              </a:rPr>
              <a:t>Outpatient: Change in urinary habits, weight gain, or flank pain</a:t>
            </a:r>
          </a:p>
          <a:p>
            <a:r>
              <a:rPr lang="en-IN" sz="1800" dirty="0">
                <a:effectLst/>
                <a:latin typeface="Optima" panose="02000503060000020004" pitchFamily="2" charset="0"/>
              </a:rPr>
              <a:t>Bladder distension</a:t>
            </a:r>
          </a:p>
          <a:p>
            <a:r>
              <a:rPr lang="en-IN" sz="1800" dirty="0" err="1">
                <a:effectLst/>
                <a:latin typeface="Optima" panose="02000503060000020004" pitchFamily="2" charset="0"/>
              </a:rPr>
              <a:t>Hyperkalemia</a:t>
            </a:r>
            <a:endParaRPr lang="en-IN" sz="1800" dirty="0">
              <a:effectLst/>
              <a:latin typeface="Optima" panose="02000503060000020004" pitchFamily="2" charset="0"/>
            </a:endParaRPr>
          </a:p>
          <a:p>
            <a:r>
              <a:rPr lang="en-IN" sz="1800" dirty="0" err="1">
                <a:effectLst/>
                <a:latin typeface="Optima" panose="02000503060000020004" pitchFamily="2" charset="0"/>
              </a:rPr>
              <a:t>Uremia</a:t>
            </a:r>
            <a:endParaRPr lang="en-IN" sz="1800" dirty="0">
              <a:effectLst/>
              <a:latin typeface="Optima" panose="02000503060000020004" pitchFamily="2" charset="0"/>
            </a:endParaRPr>
          </a:p>
          <a:p>
            <a:r>
              <a:rPr lang="en-IN" sz="1800" dirty="0">
                <a:effectLst/>
                <a:latin typeface="Optima" panose="02000503060000020004" pitchFamily="2" charset="0"/>
              </a:rPr>
              <a:t>Hyponatremia</a:t>
            </a:r>
          </a:p>
          <a:p>
            <a:r>
              <a:rPr lang="en-IN" sz="1800" dirty="0">
                <a:effectLst/>
                <a:latin typeface="Optima" panose="02000503060000020004" pitchFamily="2" charset="0"/>
              </a:rPr>
              <a:t>Prostrate hypertrophy</a:t>
            </a:r>
          </a:p>
          <a:p>
            <a:endParaRPr lang="en-IN" sz="1800" dirty="0">
              <a:effectLst/>
              <a:latin typeface="Optima" panose="02000503060000020004" pitchFamily="2" charset="0"/>
            </a:endParaRPr>
          </a:p>
          <a:p>
            <a:r>
              <a:rPr lang="en-IN" sz="1800" dirty="0">
                <a:effectLst/>
                <a:latin typeface="Optima" panose="02000503060000020004" pitchFamily="2" charset="0"/>
              </a:rPr>
              <a:t>Inpatient: Typically ARF is noticed by clinicians before it is noticed by the patient </a:t>
            </a:r>
            <a:endParaRPr lang="en-IN" dirty="0">
              <a:effectLst/>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3379622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902A64-A85E-A0FE-F6D7-297DF1A1730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D1175605-ABA9-35D9-D31D-768096679C9B}"/>
              </a:ext>
            </a:extLst>
          </p:cNvPr>
          <p:cNvSpPr>
            <a:spLocks noGrp="1"/>
          </p:cNvSpPr>
          <p:nvPr>
            <p:ph idx="1"/>
          </p:nvPr>
        </p:nvSpPr>
        <p:spPr/>
        <p:txBody>
          <a:bodyPr/>
          <a:lstStyle/>
          <a:p>
            <a:pPr marL="0" indent="0">
              <a:buNone/>
            </a:pPr>
            <a:r>
              <a:rPr lang="en-IN" sz="2000" b="1" dirty="0">
                <a:effectLst/>
                <a:latin typeface="Optima" panose="02000503060000020004" pitchFamily="2" charset="0"/>
              </a:rPr>
              <a:t>SIGNS </a:t>
            </a:r>
            <a:endParaRPr lang="en-IN" dirty="0">
              <a:effectLst/>
            </a:endParaRPr>
          </a:p>
          <a:p>
            <a:r>
              <a:rPr lang="en-IN" sz="2000" dirty="0">
                <a:effectLst/>
                <a:latin typeface="Optima" panose="02000503060000020004" pitchFamily="2" charset="0"/>
              </a:rPr>
              <a:t>Patient may have Oedema</a:t>
            </a:r>
            <a:endParaRPr lang="en-IN" sz="2000" dirty="0">
              <a:latin typeface="Optima" panose="02000503060000020004" pitchFamily="2" charset="0"/>
            </a:endParaRPr>
          </a:p>
          <a:p>
            <a:r>
              <a:rPr lang="en-IN" sz="2000" dirty="0">
                <a:effectLst/>
                <a:latin typeface="Optima" panose="02000503060000020004" pitchFamily="2" charset="0"/>
              </a:rPr>
              <a:t>urine may be coloured or foamy. </a:t>
            </a:r>
          </a:p>
          <a:p>
            <a:r>
              <a:rPr lang="en-IN" sz="2000" dirty="0">
                <a:effectLst/>
                <a:latin typeface="Optima" panose="02000503060000020004" pitchFamily="2" charset="0"/>
              </a:rPr>
              <a:t>Vital signs may indicate orthostatic hypotension in volume- depleted patients </a:t>
            </a:r>
            <a:endParaRPr lang="en-IN" dirty="0">
              <a:effectLst/>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2580616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B9E687-BE8E-558B-23CD-84D03FC75599}"/>
              </a:ext>
            </a:extLst>
          </p:cNvPr>
          <p:cNvSpPr>
            <a:spLocks noGrp="1"/>
          </p:cNvSpPr>
          <p:nvPr>
            <p:ph type="title"/>
          </p:nvPr>
        </p:nvSpPr>
        <p:spPr/>
        <p:txBody>
          <a:bodyPr/>
          <a:lstStyle/>
          <a:p>
            <a:r>
              <a:rPr lang="en-US" dirty="0"/>
              <a:t>Diagnosis and clinical evaluation</a:t>
            </a:r>
          </a:p>
        </p:txBody>
      </p:sp>
      <p:sp>
        <p:nvSpPr>
          <p:cNvPr id="6" name="Content Placeholder 5">
            <a:extLst>
              <a:ext uri="{FF2B5EF4-FFF2-40B4-BE49-F238E27FC236}">
                <a16:creationId xmlns:a16="http://schemas.microsoft.com/office/drawing/2014/main" xmlns="" id="{345DAB29-460B-3382-2149-C3B54D73671F}"/>
              </a:ext>
            </a:extLst>
          </p:cNvPr>
          <p:cNvSpPr>
            <a:spLocks noGrp="1"/>
          </p:cNvSpPr>
          <p:nvPr>
            <p:ph idx="1"/>
          </p:nvPr>
        </p:nvSpPr>
        <p:spPr/>
        <p:txBody>
          <a:bodyPr/>
          <a:lstStyle/>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Physical findings: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Urine out put </a:t>
            </a:r>
            <a:r>
              <a:rPr lang="en-IN" sz="1800" dirty="0">
                <a:latin typeface="Times New Roman" panose="02020603050405020304" pitchFamily="18" charset="0"/>
                <a:ea typeface="Calibri" panose="020F0502020204030204" pitchFamily="34" charset="0"/>
                <a:cs typeface="Times New Roman" panose="02020603050405020304" pitchFamily="18" charset="0"/>
              </a:rPr>
              <a:t>is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typically low (20-500ml)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Neuromuscular- depression , diarrhoea, slow and irregular pulse– indicates metabolic acidosis.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Depress cardiac contraction, decreased vascular resistance, hypotension, respiratory, abnormalities, coma, and lethargy indicates metabolic acidosis.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Hypotension, soft tissue calcification, mental status changes(confusion, mood changes, loss of memory), abdominal cramps---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hyerphosphatemia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2324278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B9E687-BE8E-558B-23CD-84D03FC75599}"/>
              </a:ext>
            </a:extLst>
          </p:cNvPr>
          <p:cNvSpPr>
            <a:spLocks noGrp="1"/>
          </p:cNvSpPr>
          <p:nvPr>
            <p:ph type="title"/>
          </p:nvPr>
        </p:nvSpPr>
        <p:spPr/>
        <p:txBody>
          <a:bodyPr/>
          <a:lstStyle/>
          <a:p>
            <a:r>
              <a:rPr lang="en-US" dirty="0"/>
              <a:t>Diagnosis and clinical evaluation</a:t>
            </a:r>
          </a:p>
        </p:txBody>
      </p:sp>
      <p:sp>
        <p:nvSpPr>
          <p:cNvPr id="5" name="Content Placeholder 4">
            <a:extLst>
              <a:ext uri="{FF2B5EF4-FFF2-40B4-BE49-F238E27FC236}">
                <a16:creationId xmlns:a16="http://schemas.microsoft.com/office/drawing/2014/main" xmlns="" id="{1576B0BB-3994-03B5-3023-86F41D0F0692}"/>
              </a:ext>
            </a:extLst>
          </p:cNvPr>
          <p:cNvSpPr>
            <a:spLocks noGrp="1"/>
          </p:cNvSpPr>
          <p:nvPr>
            <p:ph idx="1"/>
          </p:nvPr>
        </p:nvSpPr>
        <p:spPr>
          <a:xfrm>
            <a:off x="508001" y="2015732"/>
            <a:ext cx="10546854" cy="4037749"/>
          </a:xfrm>
        </p:spPr>
        <p:txBody>
          <a:bodyPr>
            <a:normAutofit lnSpcReduction="10000"/>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Urinalysis: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urinary sedimentation examination; pigmented cellular casts and renal tubular epithelial cells appear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RBC &amp;WBC cells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the presence of blood in the urine  or proteinuria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Measurement of urine sodium and Creatinine level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Creatinine clearance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Renal failure index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0894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Radiological finding ECG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0894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Ultrasound (obstruction)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0894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Kidney , urethra or bladder radiography show calculi and obstruction.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0894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CT scan (obstruction)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1212659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A283C-C442-0559-D131-0632D6BF1A2E}"/>
              </a:ext>
            </a:extLst>
          </p:cNvPr>
          <p:cNvSpPr>
            <a:spLocks noGrp="1"/>
          </p:cNvSpPr>
          <p:nvPr>
            <p:ph type="title"/>
          </p:nvPr>
        </p:nvSpPr>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Glomerular Filtration Rate (GFR)</a:t>
            </a:r>
            <a:r>
              <a:rPr lang="en-IN" sz="1800" dirty="0">
                <a:effectLst/>
                <a:latin typeface="Calibri" panose="020F0502020204030204" pitchFamily="34" charset="0"/>
                <a:ea typeface="Calibri" panose="020F0502020204030204" pitchFamily="34" charset="0"/>
                <a:cs typeface="Times New Roman" panose="02020603050405020304" pitchFamily="18" charset="0"/>
              </a:rPr>
              <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2B675845-DC22-6C2B-4A03-FB64225EB450}"/>
              </a:ext>
            </a:extLst>
          </p:cNvPr>
          <p:cNvSpPr>
            <a:spLocks noGrp="1"/>
          </p:cNvSpPr>
          <p:nvPr>
            <p:ph idx="1"/>
          </p:nvPr>
        </p:nvSpPr>
        <p:spPr>
          <a:xfrm>
            <a:off x="338667" y="1128890"/>
            <a:ext cx="11853333" cy="4924591"/>
          </a:xfrm>
        </p:spPr>
        <p:txBody>
          <a:bodyPr>
            <a:normAutofit/>
          </a:bodyPr>
          <a:lstStyle/>
          <a:p>
            <a:r>
              <a:rPr lang="en-US" sz="1100" dirty="0">
                <a:effectLst/>
                <a:latin typeface="Times New Roman" panose="02020603050405020304" pitchFamily="18" charset="0"/>
                <a:ea typeface="Calibri" panose="020F0502020204030204" pitchFamily="34" charset="0"/>
                <a:cs typeface="Times New Roman" panose="02020603050405020304" pitchFamily="18" charset="0"/>
              </a:rPr>
              <a:t>GFR is the volume of water filtered from the plasma per unit of time.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It gives a rough measure of the number of functioning nephrons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Normal GFR:</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Arial" panose="020B0604020202020204" pitchFamily="34" charset="0"/>
              <a:buChar char="•"/>
              <a:tabLst>
                <a:tab pos="1371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Men: 130 mL/min./1.73m2</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Arial" panose="020B0604020202020204" pitchFamily="34" charset="0"/>
              <a:buChar char="•"/>
              <a:tabLst>
                <a:tab pos="1371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Women: 120 mL/min./1.73m2</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Cannot be measured directly, so we use </a:t>
            </a: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creatinine</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creatinine clearance</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to estimate.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Creatinine Clearance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Best way to estimate GFR</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GFR = (creatinine clearance) x (body surface area in m</a:t>
            </a:r>
            <a:r>
              <a:rPr lang="en-US" sz="1100" b="1"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/1.73)</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Ways to measure: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Arial" panose="020B0604020202020204" pitchFamily="34" charset="0"/>
              <a:buChar char="•"/>
              <a:tabLst>
                <a:tab pos="1371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24-hour urine creatinine: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600200" lvl="3" indent="-228600">
              <a:buFont typeface="Arial" panose="020B0604020202020204" pitchFamily="34" charset="0"/>
              <a:buChar char="•"/>
              <a:tabLst>
                <a:tab pos="1828800" algn="l"/>
              </a:tabLst>
            </a:pP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Creatinine clearance = (</a:t>
            </a:r>
            <a:r>
              <a:rPr lang="en-US" sz="1100" b="1" dirty="0" err="1">
                <a:effectLst/>
                <a:latin typeface="Times New Roman" panose="02020603050405020304" pitchFamily="18" charset="0"/>
                <a:ea typeface="Calibri" panose="020F0502020204030204" pitchFamily="34" charset="0"/>
                <a:cs typeface="Times New Roman" panose="02020603050405020304" pitchFamily="18" charset="0"/>
              </a:rPr>
              <a:t>Ucr</a:t>
            </a: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 x </a:t>
            </a:r>
            <a:r>
              <a:rPr lang="en-US" sz="1100" b="1" dirty="0" err="1">
                <a:effectLst/>
                <a:latin typeface="Times New Roman" panose="02020603050405020304" pitchFamily="18" charset="0"/>
                <a:ea typeface="Calibri" panose="020F0502020204030204" pitchFamily="34" charset="0"/>
                <a:cs typeface="Times New Roman" panose="02020603050405020304" pitchFamily="18" charset="0"/>
              </a:rPr>
              <a:t>Uvol</a:t>
            </a: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 plasma Cr</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Arial" panose="020B0604020202020204" pitchFamily="34" charset="0"/>
              <a:buChar char="•"/>
              <a:tabLst>
                <a:tab pos="1371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Cockcroft-Gault Equation: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600200" lvl="3" indent="-228600">
              <a:buFont typeface="Arial" panose="020B0604020202020204" pitchFamily="34" charset="0"/>
              <a:buChar char="•"/>
              <a:tabLst>
                <a:tab pos="18288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(140 - age)  x  lean body weight [kg] </a:t>
            </a:r>
            <a:br>
              <a:rPr lang="en-US" sz="11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effectLst/>
                <a:latin typeface="Times New Roman" panose="02020603050405020304" pitchFamily="18" charset="0"/>
                <a:ea typeface="Calibri" panose="020F0502020204030204" pitchFamily="34" charset="0"/>
                <a:cs typeface="Times New Roman" panose="02020603050405020304" pitchFamily="18" charset="0"/>
              </a:rPr>
              <a:t>CrCl</a:t>
            </a: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 (mL/min)    =    ——————————————— x 0.85 if</a:t>
            </a:r>
            <a:br>
              <a:rPr lang="en-US" sz="11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                                         Cr [mg/dL]  x  72                     female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600200" lvl="3" indent="-228600">
              <a:buFont typeface="Arial" panose="020B0604020202020204" pitchFamily="34" charset="0"/>
              <a:buChar char="•"/>
              <a:tabLst>
                <a:tab pos="18288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Limitations:  Based on white men with non-diabetes kidney disease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Arial" panose="020B0604020202020204" pitchFamily="34" charset="0"/>
              <a:buChar char="•"/>
              <a:tabLst>
                <a:tab pos="1371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Modification of Diet in Renal Disease (MDRD) Equation: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marL="1600200" lvl="3" indent="-228600">
              <a:buFont typeface="Arial" panose="020B0604020202020204" pitchFamily="34" charset="0"/>
              <a:buChar char="•"/>
              <a:tabLst>
                <a:tab pos="1828800" algn="l"/>
              </a:tabLst>
            </a:pP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GFR (mL/min./1.73m2) = 186 X (</a:t>
            </a:r>
            <a:r>
              <a:rPr lang="en-US" sz="1100" b="1" dirty="0" err="1">
                <a:effectLst/>
                <a:latin typeface="Times New Roman" panose="02020603050405020304" pitchFamily="18" charset="0"/>
                <a:ea typeface="Calibri" panose="020F0502020204030204" pitchFamily="34" charset="0"/>
                <a:cs typeface="Times New Roman" panose="02020603050405020304" pitchFamily="18" charset="0"/>
              </a:rPr>
              <a:t>SCr</a:t>
            </a: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)-1.154 X (Age)-0.203 X (0.742 if female) X (1.210 if African-American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2791937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xmlns="" id="{FBF6D8EA-1A66-C812-561A-0F91D9EF62E9}"/>
              </a:ext>
            </a:extLst>
          </p:cNvPr>
          <p:cNvPicPr>
            <a:picLocks noChangeAspect="1"/>
          </p:cNvPicPr>
          <p:nvPr/>
        </p:nvPicPr>
        <p:blipFill>
          <a:blip r:embed="rId2"/>
          <a:stretch>
            <a:fillRect/>
          </a:stretch>
        </p:blipFill>
        <p:spPr>
          <a:xfrm>
            <a:off x="442127" y="251210"/>
            <a:ext cx="10721592" cy="5898381"/>
          </a:xfrm>
          <a:prstGeom prst="rect">
            <a:avLst/>
          </a:prstGeom>
        </p:spPr>
      </p:pic>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1468460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01147C-5E89-9ACB-481E-932981324AC6}"/>
              </a:ext>
            </a:extLst>
          </p:cNvPr>
          <p:cNvSpPr>
            <a:spLocks noGrp="1"/>
          </p:cNvSpPr>
          <p:nvPr>
            <p:ph type="title"/>
          </p:nvPr>
        </p:nvSpPr>
        <p:spPr/>
        <p:txBody>
          <a:bodyPr/>
          <a:lstStyle/>
          <a:p>
            <a:r>
              <a:rPr lang="en-US" dirty="0"/>
              <a:t>Monitoring of fluid electrolyte balance in </a:t>
            </a:r>
            <a:r>
              <a:rPr lang="en-US" dirty="0" err="1"/>
              <a:t>aki</a:t>
            </a:r>
            <a:endParaRPr lang="en-US" dirty="0"/>
          </a:p>
        </p:txBody>
      </p:sp>
      <p:sp>
        <p:nvSpPr>
          <p:cNvPr id="3" name="Content Placeholder 2">
            <a:extLst>
              <a:ext uri="{FF2B5EF4-FFF2-40B4-BE49-F238E27FC236}">
                <a16:creationId xmlns:a16="http://schemas.microsoft.com/office/drawing/2014/main" xmlns="" id="{E635C804-5745-CF64-EF7B-D7BA82BFA899}"/>
              </a:ext>
            </a:extLst>
          </p:cNvPr>
          <p:cNvSpPr>
            <a:spLocks noGrp="1"/>
          </p:cNvSpPr>
          <p:nvPr>
            <p:ph idx="1"/>
          </p:nvPr>
        </p:nvSpPr>
        <p:spPr>
          <a:xfrm>
            <a:off x="620889" y="2015732"/>
            <a:ext cx="11164711" cy="3933512"/>
          </a:xfrm>
        </p:spPr>
        <p:txBody>
          <a:bodyPr>
            <a:normAutofit fontScale="85000" lnSpcReduction="20000"/>
          </a:bodyPr>
          <a:lstStyle/>
          <a:p>
            <a:r>
              <a:rPr lang="en-US" dirty="0" err="1"/>
              <a:t>Measuremnet</a:t>
            </a:r>
            <a:r>
              <a:rPr lang="en-US" dirty="0"/>
              <a:t> of BP which needs to be interpreted in respect of the baseline for the affected patients together with the patients heart rate.</a:t>
            </a:r>
          </a:p>
          <a:p>
            <a:r>
              <a:rPr lang="en-US" dirty="0"/>
              <a:t>Auscultation of the heart for the pressure of the 3</a:t>
            </a:r>
            <a:r>
              <a:rPr lang="en-US" baseline="30000" dirty="0"/>
              <a:t>rd</a:t>
            </a:r>
            <a:r>
              <a:rPr lang="en-US" dirty="0"/>
              <a:t> and 4</a:t>
            </a:r>
            <a:r>
              <a:rPr lang="en-US" baseline="30000" dirty="0"/>
              <a:t>th</a:t>
            </a:r>
            <a:r>
              <a:rPr lang="en-US" dirty="0"/>
              <a:t> sounds, the presence of these indicates cardiac strain associated with fluid overload.</a:t>
            </a:r>
          </a:p>
          <a:p>
            <a:r>
              <a:rPr lang="en-US" dirty="0"/>
              <a:t>Presence of added sounds in the chest, in particular fine inspiratory b crackles that are found in some patients with pulmonary oedema.</a:t>
            </a:r>
          </a:p>
          <a:p>
            <a:r>
              <a:rPr lang="en-US" dirty="0"/>
              <a:t>A chest X-ray for the presence of pulmonary oedema.</a:t>
            </a:r>
          </a:p>
          <a:p>
            <a:r>
              <a:rPr lang="en-US" dirty="0"/>
              <a:t>Pulse oximetry for the presence to assess arterial oxygen saturation.</a:t>
            </a:r>
          </a:p>
          <a:p>
            <a:r>
              <a:rPr lang="en-US" dirty="0"/>
              <a:t>Whilst the presence of pitting oedema of the legs or sacrum indicates long term fluid overload. It may be a useful marker of overall endothelial function and potential for extravascular fluid accumulation.</a:t>
            </a:r>
          </a:p>
          <a:p>
            <a:r>
              <a:rPr lang="en-US" dirty="0"/>
              <a:t>Decreased skin turgor is a sign of fluid loss.</a:t>
            </a:r>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4029702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70720C-CCC6-085B-59AB-636BEA53072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0E88A594-1531-FA12-2083-5170A7717CA3}"/>
              </a:ext>
            </a:extLst>
          </p:cNvPr>
          <p:cNvSpPr>
            <a:spLocks noGrp="1"/>
          </p:cNvSpPr>
          <p:nvPr>
            <p:ph idx="1"/>
          </p:nvPr>
        </p:nvSpPr>
        <p:spPr/>
        <p:txBody>
          <a:bodyPr>
            <a:normAutofit lnSpcReduction="10000"/>
          </a:bodyPr>
          <a:lstStyle/>
          <a:p>
            <a:r>
              <a:rPr lang="en-US" dirty="0"/>
              <a:t>Intravascular monitoring</a:t>
            </a:r>
          </a:p>
          <a:p>
            <a:r>
              <a:rPr lang="en-US" dirty="0"/>
              <a:t>Central venous pressure(CVP) can be measured following the insertion of a central venous </a:t>
            </a:r>
            <a:r>
              <a:rPr lang="en-US" dirty="0" err="1"/>
              <a:t>cathether</a:t>
            </a:r>
            <a:r>
              <a:rPr lang="en-US" dirty="0"/>
              <a:t>, and is the measure of the pressure in the large systemic </a:t>
            </a:r>
            <a:r>
              <a:rPr lang="en-US" dirty="0" err="1"/>
              <a:t>viens</a:t>
            </a:r>
            <a:r>
              <a:rPr lang="en-US" dirty="0"/>
              <a:t> and the right atrium produced by venous return. CVP assesses circulating volume and therefore, the degree of the fluid deficit, and reduces the risk of pulmonary oedema following over rapid transfusion .</a:t>
            </a:r>
            <a:r>
              <a:rPr lang="en-US" dirty="0" err="1"/>
              <a:t>cvp</a:t>
            </a:r>
            <a:r>
              <a:rPr lang="en-US" dirty="0"/>
              <a:t> should usually be maintained with in the normal range of 5-12cmH</a:t>
            </a:r>
            <a:r>
              <a:rPr lang="en-US" baseline="-25000" dirty="0"/>
              <a:t>2</a:t>
            </a:r>
            <a:r>
              <a:rPr lang="en-US" dirty="0"/>
              <a:t>O.</a:t>
            </a:r>
          </a:p>
          <a:p>
            <a:r>
              <a:rPr lang="en-US" dirty="0"/>
              <a:t>Most patients with AKI do not require invasive monitoring and will recover with the supportive care based on the </a:t>
            </a:r>
            <a:r>
              <a:rPr lang="en-US" dirty="0" err="1"/>
              <a:t>carefull</a:t>
            </a:r>
            <a:r>
              <a:rPr lang="en-US" dirty="0"/>
              <a:t> clinical observations.</a:t>
            </a:r>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1371256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3612EF-1B7D-0952-FFB4-B0FE5A86569E}"/>
              </a:ext>
            </a:extLst>
          </p:cNvPr>
          <p:cNvSpPr>
            <a:spLocks noGrp="1"/>
          </p:cNvSpPr>
          <p:nvPr>
            <p:ph type="title"/>
          </p:nvPr>
        </p:nvSpPr>
        <p:spPr/>
        <p:txBody>
          <a:bodyPr/>
          <a:lstStyle/>
          <a:p>
            <a:r>
              <a:rPr lang="en-US" dirty="0"/>
              <a:t>Risk factors</a:t>
            </a:r>
          </a:p>
        </p:txBody>
      </p:sp>
      <p:sp>
        <p:nvSpPr>
          <p:cNvPr id="3" name="Content Placeholder 2">
            <a:extLst>
              <a:ext uri="{FF2B5EF4-FFF2-40B4-BE49-F238E27FC236}">
                <a16:creationId xmlns:a16="http://schemas.microsoft.com/office/drawing/2014/main" xmlns="" id="{A5F4B624-B007-1619-094E-06ADFF013401}"/>
              </a:ext>
            </a:extLst>
          </p:cNvPr>
          <p:cNvSpPr>
            <a:spLocks noGrp="1"/>
          </p:cNvSpPr>
          <p:nvPr>
            <p:ph sz="half" idx="2"/>
          </p:nvPr>
        </p:nvSpPr>
        <p:spPr>
          <a:xfrm>
            <a:off x="1450848" y="2214669"/>
            <a:ext cx="4645152" cy="3362042"/>
          </a:xfrm>
        </p:spPr>
        <p:txBody>
          <a:bodyPr>
            <a:normAutofit fontScale="92500" lnSpcReduction="20000"/>
          </a:bodyPr>
          <a:lstStyle/>
          <a:p>
            <a:r>
              <a:rPr lang="en-US" dirty="0"/>
              <a:t>Older age</a:t>
            </a:r>
          </a:p>
          <a:p>
            <a:r>
              <a:rPr lang="en-US" dirty="0"/>
              <a:t>Higher base line serum creatinine(</a:t>
            </a:r>
            <a:r>
              <a:rPr lang="en-US" dirty="0" err="1"/>
              <a:t>Scr</a:t>
            </a:r>
            <a:r>
              <a:rPr lang="en-US" dirty="0"/>
              <a:t>)</a:t>
            </a:r>
          </a:p>
          <a:p>
            <a:r>
              <a:rPr lang="en-US" dirty="0"/>
              <a:t>CKD</a:t>
            </a:r>
          </a:p>
          <a:p>
            <a:r>
              <a:rPr lang="en-US" dirty="0"/>
              <a:t>Diabetes</a:t>
            </a:r>
          </a:p>
          <a:p>
            <a:r>
              <a:rPr lang="en-US" dirty="0"/>
              <a:t>Chronic respiratory illness</a:t>
            </a:r>
          </a:p>
          <a:p>
            <a:r>
              <a:rPr lang="en-US" dirty="0"/>
              <a:t>Underlying cardiovascular surgery</a:t>
            </a:r>
          </a:p>
          <a:p>
            <a:r>
              <a:rPr lang="en-US" dirty="0"/>
              <a:t>Prior heart surgery</a:t>
            </a:r>
          </a:p>
          <a:p>
            <a:pPr marL="0" indent="0">
              <a:buNone/>
            </a:pPr>
            <a:endParaRPr lang="en-US" dirty="0"/>
          </a:p>
        </p:txBody>
      </p:sp>
      <p:sp>
        <p:nvSpPr>
          <p:cNvPr id="6" name="Content Placeholder 5">
            <a:extLst>
              <a:ext uri="{FF2B5EF4-FFF2-40B4-BE49-F238E27FC236}">
                <a16:creationId xmlns:a16="http://schemas.microsoft.com/office/drawing/2014/main" xmlns="" id="{424FFE6A-7C6D-8827-DDAD-776CCAF460FF}"/>
              </a:ext>
            </a:extLst>
          </p:cNvPr>
          <p:cNvSpPr>
            <a:spLocks noGrp="1"/>
          </p:cNvSpPr>
          <p:nvPr>
            <p:ph sz="quarter" idx="4"/>
          </p:nvPr>
        </p:nvSpPr>
        <p:spPr>
          <a:xfrm>
            <a:off x="6412362" y="2214669"/>
            <a:ext cx="4645152" cy="3244193"/>
          </a:xfrm>
        </p:spPr>
        <p:txBody>
          <a:bodyPr>
            <a:normAutofit/>
          </a:bodyPr>
          <a:lstStyle/>
          <a:p>
            <a:r>
              <a:rPr lang="en-US" dirty="0"/>
              <a:t>Dehydration resulting in oliguria</a:t>
            </a:r>
          </a:p>
          <a:p>
            <a:r>
              <a:rPr lang="en-US" dirty="0"/>
              <a:t>Acute infections</a:t>
            </a:r>
          </a:p>
          <a:p>
            <a:r>
              <a:rPr lang="en-US" dirty="0"/>
              <a:t>Exposure to nephrotoxins</a:t>
            </a:r>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1611516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D2EC25-409E-86D2-368D-E55CE5162B6A}"/>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CC10DD6A-11AE-9871-8D4F-AE8A6C8ADE43}"/>
              </a:ext>
            </a:extLst>
          </p:cNvPr>
          <p:cNvSpPr>
            <a:spLocks noGrp="1"/>
          </p:cNvSpPr>
          <p:nvPr>
            <p:ph idx="1"/>
          </p:nvPr>
        </p:nvSpPr>
        <p:spPr/>
        <p:txBody>
          <a:bodyPr/>
          <a:lstStyle/>
          <a:p>
            <a:r>
              <a:rPr lang="en-US" dirty="0"/>
              <a:t>Monitoring key parameters in AKI</a:t>
            </a:r>
          </a:p>
          <a:p>
            <a:r>
              <a:rPr lang="en-US" dirty="0"/>
              <a:t>Serum electrolytes including potassium , bicarbonate, calcium, phosphate and acid base balance should be  measured on daily basis. In patients with severe AKI, acid base balance may need assessing every few hours as this may direct fluid replacement, respiratory support and dialysis treatment.</a:t>
            </a:r>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2881370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3E122E-3904-F8CB-8026-21A8C76D2385}"/>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xmlns="" id="{49C87AD0-FAB3-EA03-27E6-BED1DF7A73EE}"/>
              </a:ext>
            </a:extLst>
          </p:cNvPr>
          <p:cNvSpPr>
            <a:spLocks noGrp="1"/>
          </p:cNvSpPr>
          <p:nvPr>
            <p:ph idx="1"/>
          </p:nvPr>
        </p:nvSpPr>
        <p:spPr/>
        <p:txBody>
          <a:bodyPr>
            <a:normAutofit/>
          </a:bodyPr>
          <a:lstStyle/>
          <a:p>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Goal of therapy-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Correct reversible causes of AFR, preventing or minimizing further renal damage or complication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ie</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Discontinue nephrotoxic drugs, treat underlying condition, remove any urinary tract obstruction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correct and maintain proper fluid and electrolyte balance. Match fluid, electrolyte and nitrogen intakes to urine output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Treat body chemistry alteration, especially hyperkalaemia and metabolic acidosis, when present. Treatment include renal dialysis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Improve urine output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Treat systemic manifestations of ARF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513665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8B1DEB-CB69-0E62-EC36-A0588C2DD943}"/>
              </a:ext>
            </a:extLst>
          </p:cNvPr>
          <p:cNvSpPr>
            <a:spLocks noGrp="1"/>
          </p:cNvSpPr>
          <p:nvPr>
            <p:ph type="title"/>
          </p:nvPr>
        </p:nvSpPr>
        <p:spPr/>
        <p:txBody>
          <a:bodyPr/>
          <a:lstStyle/>
          <a:p>
            <a:r>
              <a:rPr lang="en-IN" sz="1800" b="1" dirty="0">
                <a:effectLst/>
                <a:latin typeface="Times New Roman" panose="02020603050405020304" pitchFamily="18" charset="0"/>
                <a:ea typeface="Calibri" panose="020F0502020204030204" pitchFamily="34" charset="0"/>
              </a:rPr>
              <a:t>Non Pharmacological Approach</a:t>
            </a:r>
            <a:r>
              <a:rPr lang="en-IN" dirty="0">
                <a:effectLst/>
              </a:rPr>
              <a:t> </a:t>
            </a:r>
            <a:endParaRPr lang="en-US" dirty="0"/>
          </a:p>
        </p:txBody>
      </p:sp>
      <p:sp>
        <p:nvSpPr>
          <p:cNvPr id="3" name="Content Placeholder 2">
            <a:extLst>
              <a:ext uri="{FF2B5EF4-FFF2-40B4-BE49-F238E27FC236}">
                <a16:creationId xmlns:a16="http://schemas.microsoft.com/office/drawing/2014/main" xmlns="" id="{3035C40B-7E17-3C1A-D4BA-6125A1905FA1}"/>
              </a:ext>
            </a:extLst>
          </p:cNvPr>
          <p:cNvSpPr>
            <a:spLocks noGrp="1"/>
          </p:cNvSpPr>
          <p:nvPr>
            <p:ph idx="1"/>
          </p:nvPr>
        </p:nvSpPr>
        <p:spPr/>
        <p:txBody>
          <a:bodyPr/>
          <a:lstStyle/>
          <a:p>
            <a:r>
              <a:rPr lang="en-IN" sz="1800" dirty="0">
                <a:effectLst/>
                <a:latin typeface="Times" pitchFamily="2" charset="0"/>
              </a:rPr>
              <a:t>Supportive care : Goals for the critically ill patient with ARF include aggressive fluid management. Cardiac output and blood pressure must be supported to allow for adequate tissue perfusion. However, a fine balance must be struck in this regard. For example, fluids must be typically restricted in anuric and oliguric patients unless the patient is hypovolemic or is able to achieve fluid balance via renal replacement therapy. If fluid intake is not minimized, oedema rapidly occurs, especially in </a:t>
            </a:r>
            <a:r>
              <a:rPr lang="en-IN" sz="1800" dirty="0" err="1">
                <a:effectLst/>
                <a:latin typeface="Times" pitchFamily="2" charset="0"/>
              </a:rPr>
              <a:t>hypoalbuminemic</a:t>
            </a:r>
            <a:r>
              <a:rPr lang="en-IN" sz="1800" dirty="0">
                <a:effectLst/>
                <a:latin typeface="Times" pitchFamily="2" charset="0"/>
              </a:rPr>
              <a:t> patients. In contrast, vasopressors like dopamine </a:t>
            </a:r>
            <a:r>
              <a:rPr lang="en-IN" sz="1800" dirty="0">
                <a:effectLst/>
                <a:latin typeface="MTSY"/>
              </a:rPr>
              <a:t>≥</a:t>
            </a:r>
            <a:r>
              <a:rPr lang="en-IN" sz="1800" dirty="0">
                <a:effectLst/>
                <a:latin typeface="Times" pitchFamily="2" charset="0"/>
              </a:rPr>
              <a:t>2 mcg/kg per minute or norepinephrine are used to maintain adequate tissue perfusion, but may also induce kidney hypoxia via a reduction in renal blood flow. Consequently, Swan-Ganz monitoring is essential for critically ill patients. </a:t>
            </a:r>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804571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27209F-A290-45B1-B65E-66286C08C70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C21F2D6F-B21A-449E-DF32-E4784489211C}"/>
              </a:ext>
            </a:extLst>
          </p:cNvPr>
          <p:cNvSpPr>
            <a:spLocks noGrp="1"/>
          </p:cNvSpPr>
          <p:nvPr>
            <p:ph idx="1"/>
          </p:nvPr>
        </p:nvSpPr>
        <p:spPr/>
        <p:txBody>
          <a:bodyPr/>
          <a:lstStyle/>
          <a:p>
            <a:r>
              <a:rPr lang="en-IN" sz="1800" dirty="0">
                <a:effectLst/>
                <a:latin typeface="Times" pitchFamily="2" charset="0"/>
              </a:rPr>
              <a:t>electrolyte management: </a:t>
            </a:r>
            <a:r>
              <a:rPr lang="en-IN" sz="1800" dirty="0" err="1">
                <a:effectLst/>
                <a:latin typeface="Times" pitchFamily="2" charset="0"/>
              </a:rPr>
              <a:t>Hyperkalemia</a:t>
            </a:r>
            <a:r>
              <a:rPr lang="en-IN" sz="1800" dirty="0">
                <a:effectLst/>
                <a:latin typeface="Times" pitchFamily="2" charset="0"/>
              </a:rPr>
              <a:t>, hypermagnesemia, and hyperphosphatemia are common electrolyte disorders in patients with ARF who are unable to use their kidneys to maintain electrolyte balance.</a:t>
            </a:r>
          </a:p>
          <a:p>
            <a:r>
              <a:rPr lang="en-IN" sz="1800" dirty="0">
                <a:latin typeface="Times" pitchFamily="2" charset="0"/>
              </a:rPr>
              <a:t>RENAL REPLACEMENT THERAPY(RRT)</a:t>
            </a:r>
          </a:p>
          <a:p>
            <a:r>
              <a:rPr lang="en-IN" sz="1800" dirty="0">
                <a:effectLst/>
                <a:latin typeface="Times" pitchFamily="2" charset="0"/>
              </a:rPr>
              <a:t>Renal replacement therapies come in two different forms, intermittent therapies like </a:t>
            </a:r>
            <a:r>
              <a:rPr lang="en-IN" sz="1800" dirty="0" err="1">
                <a:effectLst/>
                <a:latin typeface="Times" pitchFamily="2" charset="0"/>
              </a:rPr>
              <a:t>hemodialysis</a:t>
            </a:r>
            <a:r>
              <a:rPr lang="en-IN" sz="1800" dirty="0">
                <a:effectLst/>
                <a:latin typeface="Times" pitchFamily="2" charset="0"/>
              </a:rPr>
              <a:t>, and continuous RRTs like continuous hemofiltration or peritoneal dialysis. </a:t>
            </a:r>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1843405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4E2045-3A90-616E-FFE2-40D6B0FE3B2C}"/>
              </a:ext>
            </a:extLst>
          </p:cNvPr>
          <p:cNvSpPr>
            <a:spLocks noGrp="1"/>
          </p:cNvSpPr>
          <p:nvPr>
            <p:ph type="title"/>
          </p:nvPr>
        </p:nvSpPr>
        <p:spPr/>
        <p:txBody>
          <a:bodyPr/>
          <a:lstStyle/>
          <a:p>
            <a:r>
              <a:rPr lang="en-US" dirty="0"/>
              <a:t>Pharmacotherapy/ MANAGEMENT</a:t>
            </a:r>
          </a:p>
        </p:txBody>
      </p:sp>
      <p:sp>
        <p:nvSpPr>
          <p:cNvPr id="3" name="Content Placeholder 2">
            <a:extLst>
              <a:ext uri="{FF2B5EF4-FFF2-40B4-BE49-F238E27FC236}">
                <a16:creationId xmlns:a16="http://schemas.microsoft.com/office/drawing/2014/main" xmlns="" id="{68E7E2C2-67C9-03FB-2772-E9E0851B4666}"/>
              </a:ext>
            </a:extLst>
          </p:cNvPr>
          <p:cNvSpPr>
            <a:spLocks noGrp="1"/>
          </p:cNvSpPr>
          <p:nvPr>
            <p:ph idx="1"/>
          </p:nvPr>
        </p:nvSpPr>
        <p:spPr/>
        <p:txBody>
          <a:bodyPr>
            <a:normAutofit lnSpcReduction="10000"/>
          </a:bodyPr>
          <a:lstStyle/>
          <a:p>
            <a:pPr marL="0" indent="0">
              <a:buNone/>
            </a:pPr>
            <a:r>
              <a:rPr lang="en-US" b="1" u="sng" dirty="0"/>
              <a:t>EARLY PREVENTIVE AND SUPPORTIVE STRATERGIES</a:t>
            </a:r>
          </a:p>
          <a:p>
            <a:pPr marL="0" indent="0">
              <a:buNone/>
            </a:pPr>
            <a:r>
              <a:rPr lang="en-US" u="sng" dirty="0"/>
              <a:t>Identification of patients at risk</a:t>
            </a:r>
          </a:p>
          <a:p>
            <a:r>
              <a:rPr lang="en-US" dirty="0"/>
              <a:t>Any patient who has the concurrent or pre-existing conditions that increase the risk of development and  progression of AKI must be identified and this includes those with pre-existing CKD, diabetes, jaundice myeloma and in elderly.</a:t>
            </a:r>
          </a:p>
          <a:p>
            <a:r>
              <a:rPr lang="en-US" dirty="0"/>
              <a:t>These patients either have the baseline impaired renal function or are </a:t>
            </a:r>
            <a:r>
              <a:rPr lang="en-US" dirty="0" err="1"/>
              <a:t>sensitised</a:t>
            </a:r>
            <a:r>
              <a:rPr lang="en-US" dirty="0"/>
              <a:t> to the development of AKI by the comorbid condition. meticulous attention to the fluid balance , assessment of infection and the use of drugs in crucial to minimize the risk in the development of AKI.</a:t>
            </a: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11908770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55A8DF6-6D29-C99B-AD6F-64E5E61C1B2D}"/>
              </a:ext>
            </a:extLst>
          </p:cNvPr>
          <p:cNvSpPr>
            <a:spLocks noGrp="1"/>
          </p:cNvSpPr>
          <p:nvPr>
            <p:ph idx="4294967295"/>
          </p:nvPr>
        </p:nvSpPr>
        <p:spPr>
          <a:xfrm>
            <a:off x="0" y="120650"/>
            <a:ext cx="12192000" cy="5345113"/>
          </a:xfrm>
        </p:spPr>
        <p:txBody>
          <a:bodyPr>
            <a:normAutofit fontScale="92500" lnSpcReduction="10000"/>
          </a:bodyPr>
          <a:lstStyle/>
          <a:p>
            <a:pPr marL="0" indent="0">
              <a:buNone/>
            </a:pPr>
            <a:r>
              <a:rPr lang="en-US" u="sng" dirty="0"/>
              <a:t>Withdrawal and avoidance of Nephrotoxic Agents</a:t>
            </a:r>
          </a:p>
          <a:p>
            <a:r>
              <a:rPr lang="en-US" dirty="0"/>
              <a:t>Irrespective of whether the </a:t>
            </a:r>
            <a:r>
              <a:rPr lang="en-US" dirty="0" err="1"/>
              <a:t>aetiology</a:t>
            </a:r>
            <a:r>
              <a:rPr lang="en-US" dirty="0"/>
              <a:t> of AKI directly involves nephrotoxic drugs, the drug and the treatment regimens should be examined so that potential nephron-toxins are withdrawn and avoided in the future in order to avoid exacerbating the condition. particular care should be taken with ACE inhibitors, NSAIDs, radiological contrast media and aminoglycosides. The doses should be adjusted of any drugs that are renally </a:t>
            </a:r>
            <a:r>
              <a:rPr lang="en-US" dirty="0" err="1"/>
              <a:t>excreated</a:t>
            </a:r>
            <a:r>
              <a:rPr lang="en-US" dirty="0"/>
              <a:t> or have active metabolite that are excreted renally.</a:t>
            </a:r>
          </a:p>
          <a:p>
            <a:pPr marL="0" indent="0">
              <a:buNone/>
            </a:pPr>
            <a:r>
              <a:rPr lang="en-US" u="sng" dirty="0" err="1"/>
              <a:t>Optimisation</a:t>
            </a:r>
            <a:r>
              <a:rPr lang="en-US" u="sng" dirty="0"/>
              <a:t> of renal perfusion</a:t>
            </a:r>
          </a:p>
          <a:p>
            <a:r>
              <a:rPr lang="en-US" dirty="0"/>
              <a:t>Initial treatment should include rapid correction of fluid and electrolyte balance to maximize renal perfusion. A central line may be considered to facilitate ease of fluid infusion and monitoring of intravascular volumes.</a:t>
            </a:r>
          </a:p>
          <a:p>
            <a:r>
              <a:rPr lang="en-US" dirty="0"/>
              <a:t>In patients where it is difficult to assess fluid balance by use of clinical examination a urinary </a:t>
            </a:r>
            <a:r>
              <a:rPr lang="en-US" dirty="0" err="1"/>
              <a:t>cathether</a:t>
            </a:r>
            <a:r>
              <a:rPr lang="en-US" dirty="0"/>
              <a:t>- related </a:t>
            </a:r>
            <a:r>
              <a:rPr lang="en-US" dirty="0" err="1"/>
              <a:t>bacteraemia</a:t>
            </a:r>
            <a:r>
              <a:rPr lang="en-US" dirty="0"/>
              <a:t>, central lines are seldom used outside specialist renal and intensive care units.</a:t>
            </a:r>
          </a:p>
          <a:p>
            <a:pPr marL="0" indent="0">
              <a:buNone/>
            </a:pPr>
            <a:endParaRPr lang="en-US"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570580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4D06E47-0DDD-F9D6-F9A7-0E2C37F1A5BB}"/>
              </a:ext>
            </a:extLst>
          </p:cNvPr>
          <p:cNvSpPr>
            <a:spLocks noGrp="1"/>
          </p:cNvSpPr>
          <p:nvPr>
            <p:ph idx="4294967295"/>
          </p:nvPr>
        </p:nvSpPr>
        <p:spPr>
          <a:xfrm>
            <a:off x="293688" y="141288"/>
            <a:ext cx="11898312" cy="5324475"/>
          </a:xfrm>
        </p:spPr>
        <p:txBody>
          <a:bodyPr/>
          <a:lstStyle/>
          <a:p>
            <a:r>
              <a:rPr lang="en-IN" sz="1800" dirty="0">
                <a:solidFill>
                  <a:srgbClr val="231E1E"/>
                </a:solidFill>
                <a:effectLst/>
                <a:latin typeface="TimesNRMT"/>
              </a:rPr>
              <a:t>A diagnosis of acute deterioration of renal function caused by renal under perfusion implies that restoration of renal perfusion would reverse impairment by improving renal blood flow, reducing renal vasoconstriction and flushing nephrotoxins from the kidney. </a:t>
            </a:r>
          </a:p>
          <a:p>
            <a:r>
              <a:rPr lang="en-IN" sz="1800" dirty="0">
                <a:solidFill>
                  <a:srgbClr val="231E1E"/>
                </a:solidFill>
                <a:effectLst/>
                <a:latin typeface="TimesNRMT"/>
              </a:rPr>
              <a:t>The use of crystalloids in the form of 0.9% sodium chloride is an appropriate choice of intravenous fluid since it replaces both water and sodium ions in a concentration approximately equal to serum. </a:t>
            </a:r>
          </a:p>
          <a:p>
            <a:r>
              <a:rPr lang="en-IN" sz="1800" dirty="0">
                <a:solidFill>
                  <a:srgbClr val="231E1E"/>
                </a:solidFill>
                <a:effectLst/>
                <a:latin typeface="TimesNRMT"/>
              </a:rPr>
              <a:t>The effect of fluid replacement on urine flow and intravascular pressures should be carefully monitored. However, fluid loading with 1–1.5L saline at &lt;0.5L/h is unlikely to cause harm in most patients who do not show signs of fluid overload. There is no evidence that colloids such as </a:t>
            </a:r>
            <a:r>
              <a:rPr lang="en-IN" sz="1800" dirty="0" err="1">
                <a:solidFill>
                  <a:srgbClr val="231E1E"/>
                </a:solidFill>
                <a:effectLst/>
                <a:latin typeface="TimesNRMT"/>
              </a:rPr>
              <a:t>gelofusin</a:t>
            </a:r>
            <a:r>
              <a:rPr lang="en-IN" sz="1800" dirty="0">
                <a:solidFill>
                  <a:srgbClr val="231E1E"/>
                </a:solidFill>
                <a:effectLst/>
                <a:latin typeface="TimesNRMT"/>
              </a:rPr>
              <a:t> or albumin provide any additional benefit for volume expansion and renal recovery over the use of 0.9% sodium chloride. </a:t>
            </a:r>
            <a:endParaRPr lang="en-IN" dirty="0"/>
          </a:p>
          <a:p>
            <a:r>
              <a:rPr lang="en-IN" sz="1800" dirty="0">
                <a:solidFill>
                  <a:srgbClr val="231E1E"/>
                </a:solidFill>
                <a:effectLst/>
                <a:latin typeface="TimesNRMT"/>
              </a:rPr>
              <a:t>The use of inotropes such as noradrenaline and cardiac doses of dopamine should be restricted to non-renal indication</a:t>
            </a:r>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3257163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618E8D9-DE2D-A4E0-2DC1-4925DF14C0BF}"/>
              </a:ext>
            </a:extLst>
          </p:cNvPr>
          <p:cNvSpPr txBox="1"/>
          <p:nvPr/>
        </p:nvSpPr>
        <p:spPr>
          <a:xfrm>
            <a:off x="509953" y="81193"/>
            <a:ext cx="10643716" cy="5755422"/>
          </a:xfrm>
          <a:prstGeom prst="rect">
            <a:avLst/>
          </a:prstGeom>
          <a:noFill/>
        </p:spPr>
        <p:txBody>
          <a:bodyPr wrap="square">
            <a:spAutoFit/>
          </a:bodyPr>
          <a:lstStyle/>
          <a:p>
            <a:r>
              <a:rPr lang="en-IN" u="sng" dirty="0">
                <a:solidFill>
                  <a:srgbClr val="231E1E"/>
                </a:solidFill>
                <a:latin typeface="Avenir" panose="02000503020000020003" pitchFamily="2" charset="0"/>
              </a:rPr>
              <a:t>E</a:t>
            </a:r>
            <a:r>
              <a:rPr lang="en-IN" sz="1800" u="sng" dirty="0">
                <a:solidFill>
                  <a:srgbClr val="231E1E"/>
                </a:solidFill>
                <a:effectLst/>
                <a:latin typeface="Avenir" panose="02000503020000020003" pitchFamily="2" charset="0"/>
              </a:rPr>
              <a:t>stablishing and maintaining an adequate diuresis</a:t>
            </a:r>
          </a:p>
          <a:p>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Loop diuretics- </a:t>
            </a:r>
            <a:r>
              <a:rPr lang="en-IN" sz="1600" b="1" dirty="0" err="1">
                <a:effectLst/>
                <a:latin typeface="Times New Roman" panose="02020603050405020304" pitchFamily="18" charset="0"/>
                <a:ea typeface="Calibri" panose="020F0502020204030204" pitchFamily="34" charset="0"/>
                <a:cs typeface="Times New Roman" panose="02020603050405020304" pitchFamily="18" charset="0"/>
              </a:rPr>
              <a:t>Furesamide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Most commonly used diuretic because its active in patients with relatively severe renal failure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Indication – diuretics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Mechanism of action: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Times New Roman" panose="02020603050405020304" pitchFamily="18" charset="0"/>
              <a:buChar char="•"/>
            </a:pP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The major site of action is the thick ascending loop of </a:t>
            </a:r>
            <a:r>
              <a:rPr lang="en-IN" sz="1600" u="none" strike="noStrike" dirty="0" err="1">
                <a:effectLst/>
                <a:latin typeface="Times New Roman" panose="02020603050405020304" pitchFamily="18" charset="0"/>
                <a:ea typeface="Calibri" panose="020F0502020204030204" pitchFamily="34" charset="0"/>
                <a:cs typeface="Times New Roman" panose="02020603050405020304" pitchFamily="18" charset="0"/>
              </a:rPr>
              <a:t>henle</a:t>
            </a: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 (ASCLH) from the luminal side of the membrane.</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Times New Roman" panose="02020603050405020304" pitchFamily="18" charset="0"/>
              <a:buChar char="•"/>
            </a:pP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A glycoprotein with 12 membrane spanning domains has been found to function as Na</a:t>
            </a:r>
            <a:r>
              <a:rPr lang="en-IN" sz="1600" u="none" strike="noStrike" baseline="300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-K</a:t>
            </a:r>
            <a:r>
              <a:rPr lang="en-IN" sz="1600" u="none" strike="noStrike" baseline="300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-2Cl co-transporter at the luminal membrane of thick ASCLH performs secretary/absorbing function.</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Times New Roman" panose="02020603050405020304" pitchFamily="18" charset="0"/>
              <a:buChar char="•"/>
            </a:pPr>
            <a:r>
              <a:rPr lang="en-IN" sz="1600" u="none" strike="noStrike" dirty="0" err="1">
                <a:effectLst/>
                <a:latin typeface="Times New Roman" panose="02020603050405020304" pitchFamily="18" charset="0"/>
                <a:ea typeface="Calibri" panose="020F0502020204030204" pitchFamily="34" charset="0"/>
                <a:cs typeface="Times New Roman" panose="02020603050405020304" pitchFamily="18" charset="0"/>
              </a:rPr>
              <a:t>Furesamide</a:t>
            </a: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 attaches to the chlorine binding sites of this protein and inhibits Na</a:t>
            </a:r>
            <a:r>
              <a:rPr lang="en-IN" sz="1600" u="none" strike="noStrike" baseline="300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-K</a:t>
            </a:r>
            <a:r>
              <a:rPr lang="en-IN" sz="1600" u="none" strike="noStrike" baseline="300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-2Cl co transporter providing water excretion.</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Standard dose-40-80mg daily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Wingdings"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600mg max.</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Wingdings"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Available dose-40mg tab, 2ml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inj</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15 ml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inj</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Contraindication-severe sodium, water depletion, hypersensitivity to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furesamide</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and sulphonamides, hypokalaemia, hyponatraemia, pre-comatose states associated with liver cirrhosis, anuria, renal failure,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Addision’s</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disease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Interactions- analgesics reduce natriuretic effect of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furesamide</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hyperglycaemia with antihypertensive agent diazoxide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Side effects- GIT reaction, abdominal pain, diarrhoea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ADR-higher infusion may cause transient deafness, bolus dose of loop diuretics may induce renal vasoconstriction, hypotension, fluid- electrolyte abnormalities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Times New Roman" panose="02020603050405020304" pitchFamily="18" charset="0"/>
              <a:buChar char="•"/>
            </a:pPr>
            <a:endParaRPr lang="en-IN" sz="14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400" dirty="0">
              <a:solidFill>
                <a:srgbClr val="231E1E"/>
              </a:solidFill>
              <a:latin typeface="Avenir" panose="02000503020000020003" pitchFamily="2" charset="0"/>
            </a:endParaRPr>
          </a:p>
          <a:p>
            <a:r>
              <a:rPr lang="en-IN" sz="1800" dirty="0">
                <a:solidFill>
                  <a:srgbClr val="231E1E"/>
                </a:solidFill>
                <a:effectLst/>
                <a:latin typeface="Avenir" panose="02000503020000020003" pitchFamily="2" charset="0"/>
              </a:rPr>
              <a:t> </a:t>
            </a:r>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3695791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F7E67FF-0A31-ECB1-AA30-4FCDA56CB41D}"/>
              </a:ext>
            </a:extLst>
          </p:cNvPr>
          <p:cNvSpPr txBox="1"/>
          <p:nvPr/>
        </p:nvSpPr>
        <p:spPr>
          <a:xfrm>
            <a:off x="211015" y="459826"/>
            <a:ext cx="11605847" cy="3539430"/>
          </a:xfrm>
          <a:prstGeom prst="rect">
            <a:avLst/>
          </a:prstGeom>
          <a:noFill/>
        </p:spPr>
        <p:txBody>
          <a:bodyPr wrap="square">
            <a:spAutoFit/>
          </a:bodyPr>
          <a:lstStyle/>
          <a:p>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Mannitol</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It is an osmotic diuretic and removes the intrarenal obstruction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Indication- osmotic diuretic</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MOA- it increases the osmotic pressure of glomerular filtrate, fluid from interstitial spaces is drawn into blood vessels expanding plasma volume maintaining or increasing urine flow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Standard dose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Times New Roman" panose="02020603050405020304" pitchFamily="18" charset="0"/>
              <a:buChar char="•"/>
            </a:pP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initially- 12.5-25gm (IV)</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buFont typeface="Times New Roman" panose="02020603050405020304" pitchFamily="18" charset="0"/>
              <a:buChar char="•"/>
            </a:pP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available dose-100 ml </a:t>
            </a:r>
            <a:r>
              <a:rPr lang="en-IN" sz="1600" u="none" strike="noStrike" dirty="0" err="1">
                <a:effectLst/>
                <a:latin typeface="Times New Roman" panose="02020603050405020304" pitchFamily="18" charset="0"/>
                <a:ea typeface="Calibri" panose="020F0502020204030204" pitchFamily="34" charset="0"/>
                <a:cs typeface="Times New Roman" panose="02020603050405020304" pitchFamily="18" charset="0"/>
              </a:rPr>
              <a:t>inj</a:t>
            </a:r>
            <a:r>
              <a:rPr lang="en-IN"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 (IV)</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CI-pulmonary congestion </a:t>
            </a:r>
            <a:r>
              <a:rPr lang="en-IN" sz="1600">
                <a:effectLst/>
                <a:latin typeface="Times New Roman" panose="02020603050405020304" pitchFamily="18" charset="0"/>
                <a:ea typeface="Calibri" panose="020F0502020204030204" pitchFamily="34" charset="0"/>
                <a:cs typeface="Times New Roman" panose="02020603050405020304" pitchFamily="18" charset="0"/>
              </a:rPr>
              <a:t>or oedema</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intracranial bleeding, CHF, metabolic oedema with abnormal capillary fragility, anuria due to severe renal disease, severe dehydration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Side effects- fluid and electrolyte imbalance, acidosis, nausea, vomiting, thirst, headache, dizziness, convulsion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ADR- fever, tachycardia, chest pain, blurred vision, urticarial, hypo or hypertension, ARF, skin necrosis, thrombophlebitis</a:t>
            </a:r>
          </a:p>
          <a:p>
            <a:pPr marL="342900" lvl="0" indent="-342900">
              <a:buFont typeface="Symbol" pitchFamily="2" charset="2"/>
              <a:buChar char=""/>
              <a:tabLst>
                <a:tab pos="457200" algn="l"/>
              </a:tabLs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2094602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97D117B-833A-F473-6593-3E94F576B7F2}"/>
              </a:ext>
            </a:extLst>
          </p:cNvPr>
          <p:cNvSpPr txBox="1"/>
          <p:nvPr/>
        </p:nvSpPr>
        <p:spPr>
          <a:xfrm>
            <a:off x="492368" y="1359044"/>
            <a:ext cx="11002945" cy="4216539"/>
          </a:xfrm>
          <a:prstGeom prst="rect">
            <a:avLst/>
          </a:prstGeom>
          <a:noFill/>
        </p:spPr>
        <p:txBody>
          <a:bodyPr wrap="square">
            <a:spAutoFit/>
          </a:bodyPr>
          <a:lstStyle/>
          <a:p>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Dopamine- Fenoldopam</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This is a vasopressor agent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MOA</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Dopamine stimulates dopaminergic receptor at low doses producing renal and mesenteric vasodilation.</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D1 receptors in the renal and mesenteric blood vessels are the most sensitive to IV infusion of low dose of dopamine and gets dilated (by the raise of cAMP). This causes increase in GFR and Na</a:t>
            </a:r>
            <a:r>
              <a:rPr lang="en-IN" sz="1600" baseline="300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excretion and increased urine output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Indication- vasopressor agent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Std dose- initially 2-5 mcg/kg/min (IV)</a:t>
            </a:r>
          </a:p>
          <a:p>
            <a:pPr marL="457200"/>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↑ed to 5-10mcg/kg/min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828800"/>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- 50mcg/kg/min max.</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828800"/>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available dose- 5 ml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inj</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CI- pheochromocytoma, uncorrected tachyarrhythmias, ventricular fibrillation, hypersensitivity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Interaction- phenytoin, alpha- adrenergic and beta adrenergic blockers, general anaesthesia and MAOIs increase and prolong effects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Side effect- nausea, vomiting</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ADRs- tachycardia, palpitation, anginal pain, hypotension, vasoconstriction, bradycardia, hypertension, dyspnoea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2332067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CC4C8E-FE38-18A8-2901-759DF297148C}"/>
              </a:ext>
            </a:extLst>
          </p:cNvPr>
          <p:cNvSpPr>
            <a:spLocks noGrp="1"/>
          </p:cNvSpPr>
          <p:nvPr>
            <p:ph type="title"/>
          </p:nvPr>
        </p:nvSpPr>
        <p:spPr/>
        <p:txBody>
          <a:bodyPr/>
          <a:lstStyle/>
          <a:p>
            <a:r>
              <a:rPr lang="en-US" dirty="0"/>
              <a:t>Phases of </a:t>
            </a:r>
            <a:r>
              <a:rPr lang="en-US" dirty="0" err="1"/>
              <a:t>aki</a:t>
            </a:r>
            <a:endParaRPr lang="en-US" dirty="0"/>
          </a:p>
        </p:txBody>
      </p:sp>
      <p:sp>
        <p:nvSpPr>
          <p:cNvPr id="7" name="Content Placeholder 6">
            <a:extLst>
              <a:ext uri="{FF2B5EF4-FFF2-40B4-BE49-F238E27FC236}">
                <a16:creationId xmlns:a16="http://schemas.microsoft.com/office/drawing/2014/main" xmlns="" id="{405B9A83-A0F5-CFB6-2886-A277ED859469}"/>
              </a:ext>
            </a:extLst>
          </p:cNvPr>
          <p:cNvSpPr>
            <a:spLocks noGrp="1"/>
          </p:cNvSpPr>
          <p:nvPr>
            <p:ph idx="1"/>
          </p:nvPr>
        </p:nvSpPr>
        <p:spPr/>
        <p:txBody>
          <a:bodyPr>
            <a:normAutofit/>
          </a:bodyPr>
          <a:lstStyle/>
          <a:p>
            <a:pPr marL="0" indent="0">
              <a:buNone/>
            </a:pPr>
            <a:r>
              <a:rPr lang="en-US" dirty="0"/>
              <a:t>The clinical course of the disease has 3 distinct phases.</a:t>
            </a:r>
          </a:p>
          <a:p>
            <a:pPr marL="0" indent="0">
              <a:buNone/>
            </a:pPr>
            <a:r>
              <a:rPr lang="en-US" dirty="0" err="1"/>
              <a:t>Oligouric</a:t>
            </a:r>
            <a:r>
              <a:rPr lang="en-US" dirty="0"/>
              <a:t> phase: A progressive decrease in urine production after the kidney injury.</a:t>
            </a:r>
          </a:p>
          <a:p>
            <a:pPr marL="0" indent="0">
              <a:buNone/>
            </a:pPr>
            <a:r>
              <a:rPr lang="en-IN" sz="1800" dirty="0">
                <a:effectLst/>
              </a:rPr>
              <a:t>Urine production of less than 400 mL/day is termed oliguria, and urine production of less than 50 mL/day is termed anuria. The oliguric stage may last from days to several weeks. this is probably because the renal insults (e.g., dehydration, nephrotoxin exposure, postrenal obstruction) in these cases are less severe. Strict fluid and electrolyte monitoring and management are required during this phase until renal function normalizes. </a:t>
            </a:r>
            <a:endParaRPr lang="en-IN" dirty="0"/>
          </a:p>
          <a:p>
            <a:pPr marL="0" indent="0">
              <a:buNone/>
            </a:pPr>
            <a:endParaRPr lang="en-US" dirty="0"/>
          </a:p>
          <a:p>
            <a:pPr marL="0" indent="0">
              <a:buNone/>
            </a:pPr>
            <a:endParaRPr lang="en-US" dirty="0"/>
          </a:p>
        </p:txBody>
      </p:sp>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3107651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29B8288-8C43-72C2-D8C7-D2C3957D98A5}"/>
              </a:ext>
            </a:extLst>
          </p:cNvPr>
          <p:cNvSpPr txBox="1"/>
          <p:nvPr/>
        </p:nvSpPr>
        <p:spPr>
          <a:xfrm>
            <a:off x="532564" y="1866876"/>
            <a:ext cx="9807190" cy="2585323"/>
          </a:xfrm>
          <a:prstGeom prst="rect">
            <a:avLst/>
          </a:prstGeom>
          <a:noFill/>
        </p:spPr>
        <p:txBody>
          <a:bodyPr wrap="square">
            <a:spAutoFit/>
          </a:bodyPr>
          <a:lstStyle/>
          <a:p>
            <a:r>
              <a:rPr lang="en-IN" sz="1800" b="1" u="sng" dirty="0">
                <a:solidFill>
                  <a:srgbClr val="231E1E"/>
                </a:solidFill>
                <a:effectLst/>
                <a:latin typeface="Avenir" panose="02000503020000020003" pitchFamily="2" charset="0"/>
              </a:rPr>
              <a:t>Drug therapy and renal auto-regulation </a:t>
            </a:r>
            <a:endParaRPr lang="en-IN" u="sng" dirty="0"/>
          </a:p>
          <a:p>
            <a:r>
              <a:rPr lang="en-IN" sz="1800" dirty="0">
                <a:solidFill>
                  <a:srgbClr val="231E1E"/>
                </a:solidFill>
                <a:effectLst/>
                <a:latin typeface="TimesNRMT"/>
              </a:rPr>
              <a:t>Intra-renal blood flow is controlled by an auto-regulatory mechanism unique to the kidney called </a:t>
            </a:r>
            <a:r>
              <a:rPr lang="en-IN" sz="1800" dirty="0" err="1">
                <a:solidFill>
                  <a:srgbClr val="231E1E"/>
                </a:solidFill>
                <a:effectLst/>
                <a:latin typeface="TimesNRMT"/>
              </a:rPr>
              <a:t>tubuloglomerular</a:t>
            </a:r>
            <a:r>
              <a:rPr lang="en-IN" sz="1800" dirty="0">
                <a:solidFill>
                  <a:srgbClr val="231E1E"/>
                </a:solidFill>
                <a:effectLst/>
                <a:latin typeface="TimesNRMT"/>
              </a:rPr>
              <a:t> feed- back (TGF). This mechanism produces arteriolar constriction in response to an increased solute load to the distal nephrons. Glomerular filtration rate and kidney workload are thus reduced. It has been proposed that oliguria is an adaptive response to renal ischaemia and therapy designed to improve glomerular filtration rate would increase solute load to the nephrons and might increase kidney workload and worsen AKI. Clearly, reversal of a pre-renal state with fluids is a logical therapeutic aim. </a:t>
            </a:r>
            <a:endParaRPr lang="en-IN" dirty="0"/>
          </a:p>
          <a:p>
            <a:pPr marL="457200"/>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4080831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9640E0-440E-B0D1-49D1-8A1B0921DE1B}"/>
              </a:ext>
            </a:extLst>
          </p:cNvPr>
          <p:cNvSpPr>
            <a:spLocks noGrp="1"/>
          </p:cNvSpPr>
          <p:nvPr>
            <p:ph type="title" idx="4294967295"/>
          </p:nvPr>
        </p:nvSpPr>
        <p:spPr>
          <a:xfrm>
            <a:off x="2587625" y="866775"/>
            <a:ext cx="9604375" cy="1049338"/>
          </a:xfrm>
        </p:spPr>
        <p:txBody>
          <a:bodyPr/>
          <a:lstStyle/>
          <a:p>
            <a:r>
              <a:rPr lang="en-IN" sz="1800" b="1" dirty="0">
                <a:effectLst/>
                <a:latin typeface="Avenir" panose="02000503020000020003" pitchFamily="2" charset="0"/>
              </a:rPr>
              <a:t>Non-dialysis treatment of established acute kidney </a:t>
            </a:r>
            <a:r>
              <a:rPr lang="en-IN" sz="1800" b="1" dirty="0" err="1">
                <a:effectLst/>
                <a:latin typeface="Avenir" panose="02000503020000020003" pitchFamily="2" charset="0"/>
              </a:rPr>
              <a:t>injuRY</a:t>
            </a:r>
            <a:r>
              <a:rPr lang="en-IN" sz="1800" b="1" dirty="0">
                <a:solidFill>
                  <a:srgbClr val="0068AA"/>
                </a:solidFill>
                <a:effectLst/>
                <a:latin typeface="Avenir" panose="02000503020000020003" pitchFamily="2" charset="0"/>
              </a:rPr>
              <a:t> </a:t>
            </a:r>
            <a:r>
              <a:rPr lang="en-IN" dirty="0"/>
              <a:t/>
            </a:r>
            <a:br>
              <a:rPr lang="en-IN" dirty="0"/>
            </a:br>
            <a:endParaRPr lang="en-US" dirty="0"/>
          </a:p>
        </p:txBody>
      </p:sp>
      <p:sp>
        <p:nvSpPr>
          <p:cNvPr id="3" name="Content Placeholder 2">
            <a:extLst>
              <a:ext uri="{FF2B5EF4-FFF2-40B4-BE49-F238E27FC236}">
                <a16:creationId xmlns:a16="http://schemas.microsoft.com/office/drawing/2014/main" xmlns="" id="{8355BF4D-0D62-1BDB-2AF1-6D539D045144}"/>
              </a:ext>
            </a:extLst>
          </p:cNvPr>
          <p:cNvSpPr>
            <a:spLocks noGrp="1"/>
          </p:cNvSpPr>
          <p:nvPr>
            <p:ph idx="4294967295"/>
          </p:nvPr>
        </p:nvSpPr>
        <p:spPr>
          <a:xfrm>
            <a:off x="0" y="1703388"/>
            <a:ext cx="10469563" cy="3451225"/>
          </a:xfrm>
        </p:spPr>
        <p:txBody>
          <a:bodyPr>
            <a:normAutofit/>
          </a:bodyPr>
          <a:lstStyle/>
          <a:p>
            <a:r>
              <a:rPr lang="en-IN" sz="1800" b="1" u="sng" dirty="0">
                <a:solidFill>
                  <a:srgbClr val="231E1E"/>
                </a:solidFill>
                <a:effectLst/>
                <a:latin typeface="Avenir" panose="02000503020000020003" pitchFamily="2" charset="0"/>
              </a:rPr>
              <a:t>Uraemia and intravascular volume overload </a:t>
            </a:r>
            <a:endParaRPr lang="en-IN" u="sng" dirty="0"/>
          </a:p>
          <a:p>
            <a:r>
              <a:rPr lang="en-IN" sz="1800" dirty="0">
                <a:solidFill>
                  <a:srgbClr val="231E1E"/>
                </a:solidFill>
                <a:effectLst/>
                <a:latin typeface="TimesNRMT"/>
              </a:rPr>
              <a:t>In renal failure, the symptoms of uraemia include nausea, vomiting and anorexia, and result principally from accumulation of toxic products of protein metabolism including urea. </a:t>
            </a:r>
            <a:endParaRPr lang="en-IN" dirty="0"/>
          </a:p>
          <a:p>
            <a:r>
              <a:rPr lang="en-IN" sz="1800" dirty="0">
                <a:solidFill>
                  <a:srgbClr val="231E1E"/>
                </a:solidFill>
                <a:latin typeface="TimesNRMT"/>
              </a:rPr>
              <a:t>TREATMENT: </a:t>
            </a:r>
            <a:r>
              <a:rPr lang="en-IN" sz="1800" dirty="0">
                <a:solidFill>
                  <a:srgbClr val="231E1E"/>
                </a:solidFill>
                <a:effectLst/>
                <a:latin typeface="TimesNRMT"/>
              </a:rPr>
              <a:t>Intravascular fluid overload must be managed by restricting NaCl intake to about 1–2g/day if the patient is not hyponatraemic and total fluid intake to less than 1L/day plus the volume of urine and/or loss from dialysis. Care should be taken with the so-called ‘low salt’ products, as these usually contain </a:t>
            </a:r>
            <a:r>
              <a:rPr lang="en-IN" sz="1800" dirty="0" err="1">
                <a:solidFill>
                  <a:srgbClr val="231E1E"/>
                </a:solidFill>
                <a:effectLst/>
                <a:latin typeface="TimesNRMT"/>
              </a:rPr>
              <a:t>KCl</a:t>
            </a:r>
            <a:r>
              <a:rPr lang="en-IN" sz="1800" dirty="0">
                <a:solidFill>
                  <a:srgbClr val="231E1E"/>
                </a:solidFill>
                <a:effectLst/>
                <a:latin typeface="TimesNRMT"/>
              </a:rPr>
              <a:t>, which will exacerbate hyperkalaemia. </a:t>
            </a:r>
            <a:endParaRPr lang="en-IN" dirty="0"/>
          </a:p>
          <a:p>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41</a:t>
            </a:fld>
            <a:endParaRPr lang="en-US" dirty="0"/>
          </a:p>
        </p:txBody>
      </p:sp>
    </p:spTree>
    <p:extLst>
      <p:ext uri="{BB962C8B-B14F-4D97-AF65-F5344CB8AC3E}">
        <p14:creationId xmlns:p14="http://schemas.microsoft.com/office/powerpoint/2010/main" val="148410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F980760-065B-988E-46F9-A513054BF6BF}"/>
              </a:ext>
            </a:extLst>
          </p:cNvPr>
          <p:cNvSpPr txBox="1"/>
          <p:nvPr/>
        </p:nvSpPr>
        <p:spPr>
          <a:xfrm>
            <a:off x="100484" y="84641"/>
            <a:ext cx="11063235" cy="5909310"/>
          </a:xfrm>
          <a:prstGeom prst="rect">
            <a:avLst/>
          </a:prstGeom>
          <a:noFill/>
        </p:spPr>
        <p:txBody>
          <a:bodyPr wrap="square">
            <a:spAutoFit/>
          </a:bodyPr>
          <a:lstStyle/>
          <a:p>
            <a:r>
              <a:rPr lang="en-IN" sz="1800" b="1" dirty="0">
                <a:solidFill>
                  <a:srgbClr val="231E1E"/>
                </a:solidFill>
                <a:effectLst/>
                <a:latin typeface="Avenir" panose="02000503020000020003" pitchFamily="2" charset="0"/>
              </a:rPr>
              <a:t>Hyperkalaemia </a:t>
            </a:r>
            <a:endParaRPr lang="en-IN" dirty="0"/>
          </a:p>
          <a:p>
            <a:r>
              <a:rPr lang="en-IN" sz="1800" dirty="0">
                <a:solidFill>
                  <a:srgbClr val="231E1E"/>
                </a:solidFill>
                <a:effectLst/>
                <a:latin typeface="TimesNRMT"/>
              </a:rPr>
              <a:t>Causes: urinary excretion is reduced but also because intracellular potassium may be released. Rapid rises in extracellular potassium are to be expected when there is tissue damage, as in burns, crush injuries and sepsis. Acidosis also aggravates hyperkalaemia by provoking potassium leakage from healthy cells. The condition may be life-threatening causing cardiac arrhythmias and, if untreated, can result in </a:t>
            </a:r>
            <a:r>
              <a:rPr lang="en-IN" sz="1800" dirty="0" err="1">
                <a:solidFill>
                  <a:srgbClr val="231E1E"/>
                </a:solidFill>
                <a:effectLst/>
                <a:latin typeface="TimesNRMT"/>
              </a:rPr>
              <a:t>asystolic</a:t>
            </a:r>
            <a:r>
              <a:rPr lang="en-IN" sz="1800" dirty="0">
                <a:solidFill>
                  <a:srgbClr val="231E1E"/>
                </a:solidFill>
                <a:effectLst/>
                <a:latin typeface="TimesNRMT"/>
              </a:rPr>
              <a:t> cardiac arrest. </a:t>
            </a:r>
          </a:p>
          <a:p>
            <a:r>
              <a:rPr lang="en-IN" dirty="0">
                <a:solidFill>
                  <a:srgbClr val="231E1E"/>
                </a:solidFill>
                <a:latin typeface="TimesNRMT"/>
              </a:rPr>
              <a:t>Treatment:</a:t>
            </a:r>
            <a:endParaRPr lang="en-IN" dirty="0"/>
          </a:p>
          <a:p>
            <a:pPr marL="285750" indent="-285750">
              <a:buFont typeface="Arial" panose="020B0604020202020204" pitchFamily="34" charset="0"/>
              <a:buChar char="•"/>
            </a:pPr>
            <a:r>
              <a:rPr lang="en-IN" sz="1800" dirty="0">
                <a:solidFill>
                  <a:srgbClr val="231E1E"/>
                </a:solidFill>
                <a:effectLst/>
                <a:latin typeface="TimesNRMT"/>
              </a:rPr>
              <a:t>Dietary potassium should be restricted to less than 40 mmol/ day and potassium supplements and potassium-sparing diuretics removed from the treatment schedule. Emergency treatment is necessary if the serum potassium level reaches 7.0mmol/L (normal range 3.5–5.5mmol/L) or if there are the progressive changes in the electrocardiogram (ECG) associated with hyperkalaemia. These include tall, peaked T waves, reduced P waves with increased QRS complexes or the ‘sine wave’ appearance that often presages cardiac arrest.</a:t>
            </a:r>
            <a:endParaRPr lang="en-IN" dirty="0"/>
          </a:p>
          <a:p>
            <a:pPr marL="285750" indent="-285750">
              <a:buFont typeface="Arial" panose="020B0604020202020204" pitchFamily="34" charset="0"/>
              <a:buChar char="•"/>
            </a:pPr>
            <a:r>
              <a:rPr lang="en-IN" sz="1800" dirty="0">
                <a:solidFill>
                  <a:srgbClr val="231E1E"/>
                </a:solidFill>
                <a:effectLst/>
                <a:latin typeface="TimesNRMT"/>
              </a:rPr>
              <a:t>Emergency treatment of hyperkalaemia consists of the following: </a:t>
            </a:r>
            <a:endParaRPr lang="en-IN" dirty="0"/>
          </a:p>
          <a:p>
            <a:pPr>
              <a:buFont typeface="+mj-lt"/>
              <a:buAutoNum type="arabicPeriod"/>
            </a:pPr>
            <a:r>
              <a:rPr lang="en-IN" sz="1800" dirty="0">
                <a:solidFill>
                  <a:srgbClr val="231E1E"/>
                </a:solidFill>
                <a:effectLst/>
                <a:latin typeface="TimesNRMT"/>
              </a:rPr>
              <a:t>10–30 mL (2.25–6.75 mmol) of calcium gluconate 10% intravenously over 5–10 min; this improves myocardial stability but has no effect on the serum potassium levels. The protective effect begins in minutes but is short lived (&lt;1 h), although the dose can be repeated. </a:t>
            </a:r>
          </a:p>
          <a:p>
            <a:pPr>
              <a:buFont typeface="+mj-lt"/>
              <a:buAutoNum type="arabicPeriod"/>
            </a:pPr>
            <a:r>
              <a:rPr lang="en-IN" sz="1800" dirty="0">
                <a:solidFill>
                  <a:srgbClr val="231E1E"/>
                </a:solidFill>
                <a:effectLst/>
                <a:latin typeface="TimesNRMT"/>
              </a:rPr>
              <a:t>50 mL of 50% glucose together with 8–12 units of soluble insulin over 10 min. Endogenous insulin, stimulated by</a:t>
            </a:r>
            <a:br>
              <a:rPr lang="en-IN" sz="1800" dirty="0">
                <a:solidFill>
                  <a:srgbClr val="231E1E"/>
                </a:solidFill>
                <a:effectLst/>
                <a:latin typeface="TimesNRMT"/>
              </a:rPr>
            </a:br>
            <a:r>
              <a:rPr lang="en-IN" sz="1800" dirty="0">
                <a:solidFill>
                  <a:srgbClr val="231E1E"/>
                </a:solidFill>
                <a:effectLst/>
                <a:latin typeface="TimesNRMT"/>
              </a:rPr>
              <a:t>a glucose load or administered intravenously, stimulates intracellular potassium uptake, thus removing it from </a:t>
            </a:r>
          </a:p>
          <a:p>
            <a:pPr>
              <a:buFont typeface="+mj-lt"/>
              <a:buAutoNum type="arabicPeriod"/>
            </a:pPr>
            <a:r>
              <a:rPr lang="en-IN" sz="1800" dirty="0">
                <a:solidFill>
                  <a:srgbClr val="231E1E"/>
                </a:solidFill>
                <a:effectLst/>
                <a:latin typeface="TimesNRMT"/>
              </a:rPr>
              <a:t>the serum. The effect becomes apparent after 15–30 min, peaks after about 1 h and lasts for 2–3 h and will decrease serum potassium levels by around 1 mmol/L. </a:t>
            </a:r>
          </a:p>
          <a:p>
            <a:pPr>
              <a:buFont typeface="+mj-lt"/>
              <a:buAutoNum type="arabicPeriod"/>
            </a:pPr>
            <a:r>
              <a:rPr lang="en-IN" sz="1800" dirty="0">
                <a:solidFill>
                  <a:srgbClr val="231E1E"/>
                </a:solidFill>
                <a:effectLst/>
                <a:latin typeface="TimesNRMT"/>
              </a:rPr>
              <a:t>Nebulised salbutamol has also been used to lower potassium; however, this is not effective for all patients and does not permanently lower potassium. If used it is seen as a temporary emergency measure. </a:t>
            </a: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3234478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2083416-CC01-6169-417E-A6212E66CAC7}"/>
              </a:ext>
            </a:extLst>
          </p:cNvPr>
          <p:cNvSpPr txBox="1"/>
          <p:nvPr/>
        </p:nvSpPr>
        <p:spPr>
          <a:xfrm>
            <a:off x="231112" y="-10048"/>
            <a:ext cx="11495313" cy="4247317"/>
          </a:xfrm>
          <a:prstGeom prst="rect">
            <a:avLst/>
          </a:prstGeom>
          <a:noFill/>
        </p:spPr>
        <p:txBody>
          <a:bodyPr wrap="square">
            <a:spAutoFit/>
          </a:bodyPr>
          <a:lstStyle/>
          <a:p>
            <a:r>
              <a:rPr lang="en-IN" sz="1800" b="1" dirty="0">
                <a:solidFill>
                  <a:srgbClr val="231E1E"/>
                </a:solidFill>
                <a:effectLst/>
                <a:latin typeface="Avenir" panose="02000503020000020003" pitchFamily="2" charset="0"/>
              </a:rPr>
              <a:t>Acidosis </a:t>
            </a:r>
            <a:endParaRPr lang="en-IN" dirty="0"/>
          </a:p>
          <a:p>
            <a:r>
              <a:rPr lang="en-IN" sz="1800" dirty="0">
                <a:solidFill>
                  <a:srgbClr val="231E1E"/>
                </a:solidFill>
                <a:effectLst/>
                <a:latin typeface="TimesNRMT"/>
              </a:rPr>
              <a:t>The inability of the kidney to excrete hydrogen ions may result in a metabolic acidosis. This may contribute to hyper- </a:t>
            </a:r>
            <a:r>
              <a:rPr lang="en-IN" sz="1800" dirty="0" err="1">
                <a:solidFill>
                  <a:srgbClr val="231E1E"/>
                </a:solidFill>
                <a:effectLst/>
                <a:latin typeface="TimesNRMT"/>
              </a:rPr>
              <a:t>kalaemia</a:t>
            </a:r>
            <a:r>
              <a:rPr lang="en-IN" sz="1800" dirty="0">
                <a:solidFill>
                  <a:srgbClr val="231E1E"/>
                </a:solidFill>
                <a:effectLst/>
                <a:latin typeface="TimesNRMT"/>
              </a:rPr>
              <a:t>. </a:t>
            </a:r>
          </a:p>
          <a:p>
            <a:r>
              <a:rPr lang="en-IN" dirty="0">
                <a:solidFill>
                  <a:srgbClr val="231E1E"/>
                </a:solidFill>
                <a:latin typeface="TimesNRMT"/>
              </a:rPr>
              <a:t>Treatment: </a:t>
            </a:r>
          </a:p>
          <a:p>
            <a:r>
              <a:rPr lang="en-IN" sz="1800" dirty="0">
                <a:solidFill>
                  <a:srgbClr val="231E1E"/>
                </a:solidFill>
                <a:effectLst/>
                <a:latin typeface="TimesNRMT"/>
              </a:rPr>
              <a:t>It may be treated orally with sodium bicarbonate 1–6 g/day in divided doses (though this is not appropriate for acute metabolic acidosis seen in AKI), or 50–100mmol of bicarbonate ions (preferably as isotonic sodium bicarbonate 1.4% or 1.26%, 250–500mL over 15–60 min) intravenously may be used. The administration of bicarbonate in acidotic patients will also tend to reduce serum potassium concentrations. Bicarbonate will cause an increase in intracellular Na</a:t>
            </a:r>
            <a:r>
              <a:rPr lang="en-IN" sz="800" dirty="0">
                <a:solidFill>
                  <a:srgbClr val="231E1E"/>
                </a:solidFill>
                <a:effectLst/>
                <a:latin typeface="TimesNRMT"/>
              </a:rPr>
              <a:t>+ </a:t>
            </a:r>
            <a:r>
              <a:rPr lang="en-IN" sz="1800" dirty="0">
                <a:solidFill>
                  <a:srgbClr val="231E1E"/>
                </a:solidFill>
                <a:effectLst/>
                <a:latin typeface="TimesNRMT"/>
              </a:rPr>
              <a:t>through activation of the cell membrane Na+/H+ exchanger, which promotes increased activity of Na-K ATPase producing increased intracellular sequestration of K+. </a:t>
            </a:r>
            <a:endParaRPr lang="en-IN" dirty="0"/>
          </a:p>
          <a:p>
            <a:r>
              <a:rPr lang="en-IN" sz="1800" dirty="0">
                <a:solidFill>
                  <a:srgbClr val="231E1E"/>
                </a:solidFill>
                <a:effectLst/>
                <a:latin typeface="TimesNRMT"/>
              </a:rPr>
              <a:t>If calcium gluconate is used to treat hyperkalaemia, care should be taken not to mix it with the sodium bicarbonate (by giving this through the same intravenous access site) as the resulting calcium bicarbonate forms an insoluble precipitate. If elevation of serum sodium or fluid overload precludes the use of sodium bicarbonate, extreme acidosis (serum bicarbonate of less than 10mmol/L) is best treated by dialysis. </a:t>
            </a:r>
            <a:endParaRPr lang="en-IN" dirty="0"/>
          </a:p>
          <a:p>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28966930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D50A3A2-8492-075E-9BD6-D9F093D513F2}"/>
              </a:ext>
            </a:extLst>
          </p:cNvPr>
          <p:cNvSpPr txBox="1"/>
          <p:nvPr/>
        </p:nvSpPr>
        <p:spPr>
          <a:xfrm>
            <a:off x="331596" y="289679"/>
            <a:ext cx="11244105" cy="5909310"/>
          </a:xfrm>
          <a:prstGeom prst="rect">
            <a:avLst/>
          </a:prstGeom>
          <a:noFill/>
        </p:spPr>
        <p:txBody>
          <a:bodyPr wrap="square">
            <a:spAutoFit/>
          </a:bodyPr>
          <a:lstStyle/>
          <a:p>
            <a:r>
              <a:rPr lang="en-IN" sz="1800" b="1" dirty="0">
                <a:solidFill>
                  <a:srgbClr val="231E1E"/>
                </a:solidFill>
                <a:effectLst/>
                <a:latin typeface="Avenir" panose="02000503020000020003" pitchFamily="2" charset="0"/>
              </a:rPr>
              <a:t>Hypocalcaemia </a:t>
            </a:r>
            <a:endParaRPr lang="en-IN" dirty="0"/>
          </a:p>
          <a:p>
            <a:r>
              <a:rPr lang="en-IN" sz="1800" dirty="0">
                <a:solidFill>
                  <a:srgbClr val="231E1E"/>
                </a:solidFill>
                <a:effectLst/>
                <a:latin typeface="TimesNRMT"/>
              </a:rPr>
              <a:t>Calcium malabsorption, probably secondary to disordered vitamin D metabolism, can occur in AKI. Hypocalcaemia usually remains asymptomatic, as tetany of skeletal muscles or convulsions does not normally occur until serum concentrations are as low as 1.6–1.7 mmol/L (normal 2.20–2.55 mmol/L). </a:t>
            </a:r>
          </a:p>
          <a:p>
            <a:r>
              <a:rPr lang="en-IN" dirty="0">
                <a:solidFill>
                  <a:srgbClr val="231E1E"/>
                </a:solidFill>
                <a:latin typeface="TimesNRMT"/>
              </a:rPr>
              <a:t>Treatments: O</a:t>
            </a:r>
            <a:r>
              <a:rPr lang="en-IN" sz="1800" dirty="0">
                <a:solidFill>
                  <a:srgbClr val="231E1E"/>
                </a:solidFill>
                <a:effectLst/>
                <a:latin typeface="TimesNRMT"/>
              </a:rPr>
              <a:t>ral calcium supplementation with calcium carbonate is used and although vitamin D may be used to treat the hypocalcaemia of AKI, it rarely has to be added. Effervescent calcium tablets should be avoided as they contain a high sodium or potassium load. </a:t>
            </a:r>
          </a:p>
          <a:p>
            <a:r>
              <a:rPr lang="en-IN" sz="1800" b="1" dirty="0" err="1">
                <a:solidFill>
                  <a:srgbClr val="231E1E"/>
                </a:solidFill>
                <a:effectLst/>
                <a:latin typeface="Avenir" panose="02000503020000020003" pitchFamily="2" charset="0"/>
              </a:rPr>
              <a:t>Hyperphosphataemia</a:t>
            </a:r>
            <a:r>
              <a:rPr lang="en-IN" sz="1800" b="1" dirty="0">
                <a:solidFill>
                  <a:srgbClr val="231E1E"/>
                </a:solidFill>
                <a:effectLst/>
                <a:latin typeface="Avenir" panose="02000503020000020003" pitchFamily="2" charset="0"/>
              </a:rPr>
              <a:t> </a:t>
            </a:r>
            <a:endParaRPr lang="en-IN" dirty="0"/>
          </a:p>
          <a:p>
            <a:r>
              <a:rPr lang="en-IN" sz="1800" dirty="0">
                <a:solidFill>
                  <a:srgbClr val="231E1E"/>
                </a:solidFill>
                <a:effectLst/>
                <a:latin typeface="TimesNRMT"/>
              </a:rPr>
              <a:t>As phosphate is normally excreted by the kidney, </a:t>
            </a:r>
            <a:r>
              <a:rPr lang="en-IN" sz="1800" dirty="0" err="1">
                <a:solidFill>
                  <a:srgbClr val="231E1E"/>
                </a:solidFill>
                <a:effectLst/>
                <a:latin typeface="TimesNRMT"/>
              </a:rPr>
              <a:t>hyperphosphataemia</a:t>
            </a:r>
            <a:r>
              <a:rPr lang="en-IN" sz="1800" dirty="0">
                <a:solidFill>
                  <a:srgbClr val="231E1E"/>
                </a:solidFill>
                <a:effectLst/>
                <a:latin typeface="TimesNRMT"/>
              </a:rPr>
              <a:t> can occur in AKI but rarely requires treatment.  Treatment: phosphate-binding agents may be used to retain phosphate ions in the gut. The most commonly used agents are calcium containing such as calcium carbonate or calcium acetate and are given with food.</a:t>
            </a:r>
          </a:p>
          <a:p>
            <a:r>
              <a:rPr lang="en-IN" sz="1800" b="1" dirty="0">
                <a:solidFill>
                  <a:srgbClr val="231E1E"/>
                </a:solidFill>
                <a:effectLst/>
                <a:latin typeface="Avenir" panose="02000503020000020003" pitchFamily="2" charset="0"/>
              </a:rPr>
              <a:t>Infection </a:t>
            </a:r>
            <a:endParaRPr lang="en-IN" dirty="0"/>
          </a:p>
          <a:p>
            <a:r>
              <a:rPr lang="en-IN" sz="1800" dirty="0">
                <a:solidFill>
                  <a:srgbClr val="231E1E"/>
                </a:solidFill>
                <a:effectLst/>
                <a:latin typeface="TimesNRMT"/>
              </a:rPr>
              <a:t>Patients with AKI are prone to infection and septicaemia, which can ultimately cause death. Bladder catheters, central </a:t>
            </a:r>
            <a:r>
              <a:rPr lang="en-IN" sz="1800" dirty="0" err="1">
                <a:solidFill>
                  <a:srgbClr val="231E1E"/>
                </a:solidFill>
                <a:effectLst/>
                <a:latin typeface="TimesNRMT"/>
              </a:rPr>
              <a:t>cathe</a:t>
            </a:r>
            <a:r>
              <a:rPr lang="en-IN" sz="1800" dirty="0">
                <a:solidFill>
                  <a:srgbClr val="231E1E"/>
                </a:solidFill>
                <a:effectLst/>
                <a:latin typeface="TimesNRMT"/>
              </a:rPr>
              <a:t>- </a:t>
            </a:r>
            <a:r>
              <a:rPr lang="en-IN" sz="1800" dirty="0" err="1">
                <a:solidFill>
                  <a:srgbClr val="231E1E"/>
                </a:solidFill>
                <a:effectLst/>
                <a:latin typeface="TimesNRMT"/>
              </a:rPr>
              <a:t>ters</a:t>
            </a:r>
            <a:r>
              <a:rPr lang="en-IN" sz="1800" dirty="0">
                <a:solidFill>
                  <a:srgbClr val="231E1E"/>
                </a:solidFill>
                <a:effectLst/>
                <a:latin typeface="TimesNRMT"/>
              </a:rPr>
              <a:t> and even peripheral intravenous lines should be used with care to reduce the chance of bacterial invasion. Leucocytosis is sometimes seen in AKI and does not necessarily imply infection. However, pyrexia must be immediately investigated and treated with appropriate antibiotic therapy if accompanied by toxic symptoms such as disorientation or hypotensive episodes. Samples from blood, urine and any other material such as catheter tips should be sent for culture before antibiotics are started. Antibiotic therapy should be broad spectrum until a causative organism is identified. </a:t>
            </a:r>
            <a:endParaRPr lang="en-IN" dirty="0"/>
          </a:p>
          <a:p>
            <a:endParaRPr lang="en-IN" dirty="0"/>
          </a:p>
          <a:p>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10746417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xmlns="" id="{C08353B6-379C-8335-5380-AACB69CAD3BF}"/>
              </a:ext>
            </a:extLst>
          </p:cNvPr>
          <p:cNvSpPr>
            <a:spLocks noChangeArrowheads="1"/>
          </p:cNvSpPr>
          <p:nvPr/>
        </p:nvSpPr>
        <p:spPr bwMode="auto">
          <a:xfrm>
            <a:off x="281354" y="901414"/>
            <a:ext cx="9847384"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sng" strike="noStrike" cap="none" normalizeH="0" baseline="0" dirty="0" err="1">
                <a:ln>
                  <a:noFill/>
                </a:ln>
                <a:solidFill>
                  <a:srgbClr val="231E1E"/>
                </a:solidFill>
                <a:effectLst/>
                <a:latin typeface="Avenir" panose="02000503020000020003" pitchFamily="2" charset="0"/>
              </a:rPr>
              <a:t>Uraemic</a:t>
            </a:r>
            <a:r>
              <a:rPr kumimoji="0" lang="en-US" altLang="en-US" sz="1600" b="0" i="0" u="sng" strike="noStrike" cap="none" normalizeH="0" baseline="0" dirty="0">
                <a:ln>
                  <a:noFill/>
                </a:ln>
                <a:solidFill>
                  <a:srgbClr val="231E1E"/>
                </a:solidFill>
                <a:effectLst/>
                <a:latin typeface="Avenir" panose="02000503020000020003" pitchFamily="2" charset="0"/>
              </a:rPr>
              <a:t> gastro-intestinal erosions </a:t>
            </a:r>
            <a:endParaRPr kumimoji="0" lang="en-US" altLang="en-US" sz="1600" b="0" i="0" u="sng" strike="noStrike" cap="none" normalizeH="0" baseline="0" dirty="0">
              <a:ln>
                <a:noFill/>
              </a:ln>
              <a:solidFill>
                <a:schemeClr val="tx1"/>
              </a:solidFill>
              <a:effectLst/>
            </a:endParaRPr>
          </a:p>
          <a:p>
            <a:pPr defTabSz="914400" eaLnBrk="0" fontAlgn="base" hangingPunct="0">
              <a:spcBef>
                <a:spcPct val="0"/>
              </a:spcBef>
              <a:spcAft>
                <a:spcPct val="0"/>
              </a:spcAft>
            </a:pPr>
            <a:r>
              <a:rPr kumimoji="0" lang="en-US" altLang="en-US" sz="1600" b="0" i="0" u="none" strike="noStrike" cap="none" normalizeH="0" baseline="0" dirty="0">
                <a:ln>
                  <a:noFill/>
                </a:ln>
                <a:solidFill>
                  <a:srgbClr val="231E1E"/>
                </a:solidFill>
                <a:effectLst/>
                <a:latin typeface="TimesNRMT"/>
              </a:rPr>
              <a:t>These are a </a:t>
            </a:r>
            <a:r>
              <a:rPr kumimoji="0" lang="en-US" altLang="en-US" sz="1600" b="0" i="0" u="none" strike="noStrike" cap="none" normalizeH="0" baseline="0" dirty="0" err="1">
                <a:ln>
                  <a:noFill/>
                </a:ln>
                <a:solidFill>
                  <a:srgbClr val="231E1E"/>
                </a:solidFill>
                <a:effectLst/>
                <a:latin typeface="TimesNRMT"/>
              </a:rPr>
              <a:t>recognised</a:t>
            </a:r>
            <a:r>
              <a:rPr kumimoji="0" lang="en-US" altLang="en-US" sz="1600" b="0" i="0" u="none" strike="noStrike" cap="none" normalizeH="0" baseline="0" dirty="0">
                <a:ln>
                  <a:noFill/>
                </a:ln>
                <a:solidFill>
                  <a:srgbClr val="231E1E"/>
                </a:solidFill>
                <a:effectLst/>
                <a:latin typeface="TimesNRMT"/>
              </a:rPr>
              <a:t> consequence of AKI, probably as a result of reduced mucosal cell turnover owing to high circulating levels of </a:t>
            </a:r>
            <a:r>
              <a:rPr kumimoji="0" lang="en-US" altLang="en-US" sz="1600" b="0" i="0" u="none" strike="noStrike" cap="none" normalizeH="0" baseline="0" dirty="0" err="1">
                <a:ln>
                  <a:noFill/>
                </a:ln>
                <a:solidFill>
                  <a:srgbClr val="231E1E"/>
                </a:solidFill>
                <a:effectLst/>
                <a:latin typeface="TimesNRMT"/>
              </a:rPr>
              <a:t>uraemic</a:t>
            </a:r>
            <a:r>
              <a:rPr kumimoji="0" lang="en-US" altLang="en-US" sz="1600" b="0" i="0" u="none" strike="noStrike" cap="none" normalizeH="0" baseline="0" dirty="0">
                <a:ln>
                  <a:noFill/>
                </a:ln>
                <a:solidFill>
                  <a:srgbClr val="231E1E"/>
                </a:solidFill>
                <a:effectLst/>
                <a:latin typeface="TimesNRMT"/>
              </a:rPr>
              <a:t> toxins. </a:t>
            </a:r>
          </a:p>
          <a:p>
            <a:pPr defTabSz="914400" eaLnBrk="0" fontAlgn="base" hangingPunct="0">
              <a:spcBef>
                <a:spcPct val="0"/>
              </a:spcBef>
              <a:spcAft>
                <a:spcPct val="0"/>
              </a:spcAft>
            </a:pPr>
            <a:r>
              <a:rPr lang="en-US" altLang="en-US" sz="1600" dirty="0">
                <a:solidFill>
                  <a:srgbClr val="231E1E"/>
                </a:solidFill>
                <a:latin typeface="TimesNRMT"/>
              </a:rPr>
              <a:t>Treatment: </a:t>
            </a:r>
            <a:r>
              <a:rPr kumimoji="0" lang="en-US" altLang="en-US" sz="1600" b="0" i="0" u="none" strike="noStrike" cap="none" normalizeH="0" baseline="0" dirty="0">
                <a:ln>
                  <a:noFill/>
                </a:ln>
                <a:solidFill>
                  <a:srgbClr val="231E1E"/>
                </a:solidFill>
                <a:effectLst/>
                <a:latin typeface="TimesNRMT"/>
              </a:rPr>
              <a:t>Proton pump inhibitors are effective and </a:t>
            </a:r>
            <a:r>
              <a:rPr lang="en-IN" sz="1600" dirty="0">
                <a:solidFill>
                  <a:srgbClr val="231E1E"/>
                </a:solidFill>
                <a:effectLst/>
                <a:latin typeface="TimesNRMT"/>
              </a:rPr>
              <a:t>H2 antagonists are an appropriate alternative. </a:t>
            </a:r>
            <a:endParaRPr lang="en-IN" sz="16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pic>
        <p:nvPicPr>
          <p:cNvPr id="2052" name="Picture 4" descr="page279image3503232">
            <a:extLst>
              <a:ext uri="{FF2B5EF4-FFF2-40B4-BE49-F238E27FC236}">
                <a16:creationId xmlns:a16="http://schemas.microsoft.com/office/drawing/2014/main" xmlns="" id="{40397789-C3E8-DD57-30BA-4B9A7C0C50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144" y="15875"/>
            <a:ext cx="401055" cy="127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45</a:t>
            </a:fld>
            <a:endParaRPr lang="en-US" dirty="0"/>
          </a:p>
        </p:txBody>
      </p:sp>
    </p:spTree>
    <p:extLst>
      <p:ext uri="{BB962C8B-B14F-4D97-AF65-F5344CB8AC3E}">
        <p14:creationId xmlns:p14="http://schemas.microsoft.com/office/powerpoint/2010/main" val="20883991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D74DB4-BF23-D3D0-46D4-63A015E118B1}"/>
              </a:ext>
            </a:extLst>
          </p:cNvPr>
          <p:cNvSpPr>
            <a:spLocks noGrp="1"/>
          </p:cNvSpPr>
          <p:nvPr>
            <p:ph type="title"/>
          </p:nvPr>
        </p:nvSpPr>
        <p:spPr/>
        <p:txBody>
          <a:bodyPr/>
          <a:lstStyle/>
          <a:p>
            <a:r>
              <a:rPr lang="en-US" dirty="0"/>
              <a:t>nutrition</a:t>
            </a:r>
          </a:p>
        </p:txBody>
      </p:sp>
      <p:sp>
        <p:nvSpPr>
          <p:cNvPr id="3" name="Content Placeholder 2">
            <a:extLst>
              <a:ext uri="{FF2B5EF4-FFF2-40B4-BE49-F238E27FC236}">
                <a16:creationId xmlns:a16="http://schemas.microsoft.com/office/drawing/2014/main" xmlns="" id="{41E413B0-AD6F-5F24-1100-316BE98A0F0C}"/>
              </a:ext>
            </a:extLst>
          </p:cNvPr>
          <p:cNvSpPr>
            <a:spLocks noGrp="1"/>
          </p:cNvSpPr>
          <p:nvPr>
            <p:ph idx="1"/>
          </p:nvPr>
        </p:nvSpPr>
        <p:spPr>
          <a:xfrm>
            <a:off x="884255" y="2015732"/>
            <a:ext cx="10170599" cy="3882650"/>
          </a:xfrm>
        </p:spPr>
        <p:txBody>
          <a:bodyPr>
            <a:normAutofit fontScale="92500" lnSpcReduction="20000"/>
          </a:bodyPr>
          <a:lstStyle/>
          <a:p>
            <a:pPr marL="0" indent="0">
              <a:buNone/>
            </a:pPr>
            <a:r>
              <a:rPr lang="en-IN" sz="1800" dirty="0">
                <a:solidFill>
                  <a:srgbClr val="231E1E"/>
                </a:solidFill>
                <a:latin typeface="TimesNRMT"/>
              </a:rPr>
              <a:t>T</a:t>
            </a:r>
            <a:r>
              <a:rPr lang="en-IN" sz="1800" dirty="0">
                <a:solidFill>
                  <a:srgbClr val="231E1E"/>
                </a:solidFill>
                <a:effectLst/>
                <a:latin typeface="TimesNRMT"/>
              </a:rPr>
              <a:t>here are two major constraints concerning the nutrition of patients with AKI: </a:t>
            </a:r>
            <a:endParaRPr lang="en-IN" dirty="0"/>
          </a:p>
          <a:p>
            <a:pPr>
              <a:buFont typeface="Arial" panose="020B0604020202020204" pitchFamily="34" charset="0"/>
              <a:buChar char="•"/>
            </a:pPr>
            <a:r>
              <a:rPr lang="en-IN" sz="1800" dirty="0">
                <a:solidFill>
                  <a:srgbClr val="231E1E"/>
                </a:solidFill>
                <a:effectLst/>
                <a:latin typeface="TimesNRMT"/>
              </a:rPr>
              <a:t>patients may be anorexic, vomiting and too ill to eat.</a:t>
            </a:r>
          </a:p>
          <a:p>
            <a:pPr>
              <a:buFont typeface="Arial" panose="020B0604020202020204" pitchFamily="34" charset="0"/>
              <a:buChar char="•"/>
            </a:pPr>
            <a:r>
              <a:rPr lang="en-IN" sz="1800" dirty="0">
                <a:solidFill>
                  <a:srgbClr val="231E1E"/>
                </a:solidFill>
                <a:effectLst/>
                <a:latin typeface="TimesNRMT"/>
              </a:rPr>
              <a:t> oliguria associated with renal failure limits the volume of enteral or parenteral nutrition that can be given safely. </a:t>
            </a:r>
          </a:p>
          <a:p>
            <a:pPr>
              <a:buFont typeface="+mj-lt"/>
              <a:buAutoNum type="arabicPeriod"/>
            </a:pPr>
            <a:r>
              <a:rPr lang="en-IN" sz="1800" dirty="0">
                <a:solidFill>
                  <a:srgbClr val="231E1E"/>
                </a:solidFill>
                <a:effectLst/>
                <a:latin typeface="TimesNRMT"/>
              </a:rPr>
              <a:t>The use of parenteral nutrition is rare but where appropriate factors to be considered include fluid balance, calorie/protein requirements, electrolyte balance/requirements, and vitamin and mineral requirements. </a:t>
            </a:r>
            <a:endParaRPr lang="en-IN" sz="1600" dirty="0">
              <a:effectLst/>
            </a:endParaRPr>
          </a:p>
          <a:p>
            <a:pPr>
              <a:buFont typeface="+mj-lt"/>
              <a:buAutoNum type="arabicPeriod"/>
            </a:pPr>
            <a:r>
              <a:rPr lang="en-IN" sz="1800" dirty="0">
                <a:solidFill>
                  <a:srgbClr val="231E1E"/>
                </a:solidFill>
                <a:effectLst/>
                <a:latin typeface="TimesNRMT"/>
              </a:rPr>
              <a:t>The basic calorie requirements are similar to those in a non-dialysed patient, although the need for protein may occasionally be increased in haemodialysis and </a:t>
            </a:r>
            <a:r>
              <a:rPr lang="en-IN" sz="1800" dirty="0" err="1">
                <a:solidFill>
                  <a:srgbClr val="231E1E"/>
                </a:solidFill>
                <a:effectLst/>
                <a:latin typeface="TimesNRMT"/>
              </a:rPr>
              <a:t>haemofiltration</a:t>
            </a:r>
            <a:r>
              <a:rPr lang="en-IN" sz="1800" dirty="0">
                <a:solidFill>
                  <a:srgbClr val="231E1E"/>
                </a:solidFill>
                <a:effectLst/>
                <a:latin typeface="TimesNRMT"/>
              </a:rPr>
              <a:t> because of amino acid loss. In all situations, protein is usually supplied as 12–20 g/day of an essential amino acid formulation, although individual requirements may vary. </a:t>
            </a:r>
          </a:p>
          <a:p>
            <a:pPr>
              <a:buFont typeface="+mj-lt"/>
              <a:buAutoNum type="arabicPeriod"/>
            </a:pPr>
            <a:r>
              <a:rPr lang="en-IN" sz="1800" dirty="0">
                <a:solidFill>
                  <a:srgbClr val="231E1E"/>
                </a:solidFill>
                <a:effectLst/>
                <a:latin typeface="TimesNRMT"/>
              </a:rPr>
              <a:t>electrolyte-free amino acid solutions should be used in parenteral nutrition formulations for patients with AKI as they allow the addition of electrolytes as appropriate. </a:t>
            </a:r>
          </a:p>
          <a:p>
            <a:pPr>
              <a:buFont typeface="+mj-lt"/>
              <a:buAutoNum type="arabicPeriod"/>
            </a:pPr>
            <a:r>
              <a:rPr lang="en-IN" sz="1800" dirty="0">
                <a:solidFill>
                  <a:srgbClr val="231E1E"/>
                </a:solidFill>
                <a:effectLst/>
                <a:latin typeface="TimesNRMT"/>
              </a:rPr>
              <a:t>Potassium and sodium requirements can be calculated on an individual basis depending on serum levels. </a:t>
            </a:r>
            <a:endParaRPr lang="en-IN" sz="1200" dirty="0">
              <a:effectLst/>
            </a:endParaRPr>
          </a:p>
          <a:p>
            <a:pPr>
              <a:buFont typeface="+mj-lt"/>
              <a:buAutoNum type="arabicPeriod"/>
            </a:pPr>
            <a:endParaRPr lang="en-IN" sz="1100" dirty="0">
              <a:effectLst/>
            </a:endParaRPr>
          </a:p>
          <a:p>
            <a:pPr>
              <a:buFont typeface="+mj-lt"/>
              <a:buAutoNum type="arabicPeriod"/>
            </a:pPr>
            <a:endParaRPr lang="en-IN" sz="1200" dirty="0">
              <a:effectLst/>
            </a:endParaRPr>
          </a:p>
          <a:p>
            <a:pPr>
              <a:buFont typeface="+mj-lt"/>
              <a:buAutoNum type="arabicPeriod"/>
            </a:pPr>
            <a:endParaRPr lang="en-IN" sz="1400" dirty="0">
              <a:effectLst/>
            </a:endParaRPr>
          </a:p>
          <a:p>
            <a:pPr>
              <a:buFont typeface="+mj-lt"/>
              <a:buAutoNum type="arabicPeriod"/>
            </a:pPr>
            <a:endParaRPr lang="en-IN" sz="1600" dirty="0">
              <a:effectLst/>
            </a:endParaRPr>
          </a:p>
          <a:p>
            <a:pPr>
              <a:buFont typeface="Arial" panose="020B0604020202020204" pitchFamily="34" charset="0"/>
              <a:buChar char="•"/>
            </a:pPr>
            <a:endParaRPr lang="en-IN" sz="1800" dirty="0">
              <a:solidFill>
                <a:srgbClr val="231E1E"/>
              </a:solidFill>
              <a:effectLst/>
              <a:latin typeface="TimesNRMT"/>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42618406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0800D7B-BCE3-D593-C811-2F5016AC9607}"/>
              </a:ext>
            </a:extLst>
          </p:cNvPr>
          <p:cNvSpPr txBox="1"/>
          <p:nvPr/>
        </p:nvSpPr>
        <p:spPr>
          <a:xfrm>
            <a:off x="170822" y="678089"/>
            <a:ext cx="11093380" cy="3577903"/>
          </a:xfrm>
          <a:prstGeom prst="rect">
            <a:avLst/>
          </a:prstGeom>
          <a:noFill/>
        </p:spPr>
        <p:txBody>
          <a:bodyPr wrap="square">
            <a:spAutoFit/>
          </a:bodyPr>
          <a:lstStyle/>
          <a:p>
            <a:r>
              <a:rPr lang="en-IN" sz="1800" dirty="0">
                <a:solidFill>
                  <a:srgbClr val="231E1E"/>
                </a:solidFill>
                <a:effectLst/>
                <a:latin typeface="TimesNRMT"/>
              </a:rPr>
              <a:t>5.There is usually no need to try to normalise serum calcium and phosphate levels as they will stabilise with the appropriate therapy, or, if necessary, with </a:t>
            </a:r>
            <a:r>
              <a:rPr lang="en-IN" sz="1800" dirty="0" err="1">
                <a:solidFill>
                  <a:srgbClr val="231E1E"/>
                </a:solidFill>
                <a:effectLst/>
                <a:latin typeface="TimesNRMT"/>
              </a:rPr>
              <a:t>haemofiltration</a:t>
            </a:r>
            <a:r>
              <a:rPr lang="en-IN" sz="1800" dirty="0">
                <a:solidFill>
                  <a:srgbClr val="231E1E"/>
                </a:solidFill>
                <a:effectLst/>
                <a:latin typeface="TimesNRMT"/>
              </a:rPr>
              <a:t> or dialysis. </a:t>
            </a:r>
          </a:p>
          <a:p>
            <a:r>
              <a:rPr lang="en-IN" sz="1800" dirty="0">
                <a:solidFill>
                  <a:srgbClr val="231E1E"/>
                </a:solidFill>
                <a:effectLst/>
                <a:latin typeface="TimesNRMT"/>
              </a:rPr>
              <a:t>6.Water-soluble vitamins are removed by dialysis and </a:t>
            </a:r>
            <a:r>
              <a:rPr lang="en-IN" sz="1800" dirty="0" err="1">
                <a:solidFill>
                  <a:srgbClr val="231E1E"/>
                </a:solidFill>
                <a:effectLst/>
                <a:latin typeface="TimesNRMT"/>
              </a:rPr>
              <a:t>haemofiltration</a:t>
            </a:r>
            <a:r>
              <a:rPr lang="en-IN" sz="1800" dirty="0">
                <a:solidFill>
                  <a:srgbClr val="231E1E"/>
                </a:solidFill>
                <a:effectLst/>
                <a:latin typeface="TimesNRMT"/>
              </a:rPr>
              <a:t> but the standard daily doses normally included in parenteral nutrition fluids more than compensate for this loss. Magnesium and zinc supplementation may be required, not only because tissue repair often increases requirements but also because they may be lost during dialysis or </a:t>
            </a:r>
            <a:r>
              <a:rPr lang="en-IN" sz="1800" dirty="0" err="1">
                <a:solidFill>
                  <a:srgbClr val="231E1E"/>
                </a:solidFill>
                <a:effectLst/>
                <a:latin typeface="TimesNRMT"/>
              </a:rPr>
              <a:t>haemofiltration</a:t>
            </a:r>
            <a:r>
              <a:rPr lang="en-IN" sz="1800" dirty="0">
                <a:solidFill>
                  <a:srgbClr val="231E1E"/>
                </a:solidFill>
                <a:effectLst/>
                <a:latin typeface="TimesNRMT"/>
              </a:rPr>
              <a:t>. </a:t>
            </a:r>
          </a:p>
          <a:p>
            <a:r>
              <a:rPr lang="en-IN" sz="1800" dirty="0">
                <a:solidFill>
                  <a:srgbClr val="231E1E"/>
                </a:solidFill>
                <a:effectLst/>
                <a:latin typeface="TimesNRMT"/>
              </a:rPr>
              <a:t>7.It is necessary to monitor the serum urea, creatinine and electrolyte levels daily to make the appropriate alterations in the required nutritional support. The glucose concentration should also be checked daily as patients in renal failure sometimes develop insulin resistance. </a:t>
            </a:r>
            <a:endParaRPr lang="en-IN" sz="1000" dirty="0">
              <a:effectLst/>
            </a:endParaRPr>
          </a:p>
          <a:p>
            <a:r>
              <a:rPr lang="en-IN" sz="1800" dirty="0">
                <a:solidFill>
                  <a:srgbClr val="231E1E"/>
                </a:solidFill>
                <a:effectLst/>
                <a:latin typeface="TimesNRMT"/>
              </a:rPr>
              <a:t>8.The plasma pH should be checked initially to determine if addition of amino acid solutions is causing or aggravating metabolic acidosis. It is also valuable to check calcium, phosphate and albumin levels regularly, and when practical, daily weighing gives a useful guide to fluid balance. </a:t>
            </a:r>
            <a:endParaRPr lang="en-IN" sz="1000" dirty="0">
              <a:effectLst/>
            </a:endParaRPr>
          </a:p>
          <a:p>
            <a:pPr>
              <a:buFont typeface="+mj-lt"/>
              <a:buAutoNum type="arabicPeriod"/>
            </a:pPr>
            <a:endParaRPr lang="en-IN" sz="1050" dirty="0">
              <a:effectLst/>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4291246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152EE3-1ADE-78D4-6E48-E5C35FA1D09E}"/>
              </a:ext>
            </a:extLst>
          </p:cNvPr>
          <p:cNvSpPr>
            <a:spLocks noGrp="1"/>
          </p:cNvSpPr>
          <p:nvPr>
            <p:ph type="title"/>
          </p:nvPr>
        </p:nvSpPr>
        <p:spPr/>
        <p:txBody>
          <a:bodyPr/>
          <a:lstStyle/>
          <a:p>
            <a:r>
              <a:rPr lang="en-US" dirty="0"/>
              <a:t>RENAL REPLACEMENT THERAPY/RENAL DIALYSIS</a:t>
            </a:r>
          </a:p>
        </p:txBody>
      </p:sp>
      <p:sp>
        <p:nvSpPr>
          <p:cNvPr id="3" name="Content Placeholder 2">
            <a:extLst>
              <a:ext uri="{FF2B5EF4-FFF2-40B4-BE49-F238E27FC236}">
                <a16:creationId xmlns:a16="http://schemas.microsoft.com/office/drawing/2014/main" xmlns="" id="{646C0D92-1908-5EC4-EDBB-33610583D4BE}"/>
              </a:ext>
            </a:extLst>
          </p:cNvPr>
          <p:cNvSpPr>
            <a:spLocks noGrp="1"/>
          </p:cNvSpPr>
          <p:nvPr>
            <p:ph idx="1"/>
          </p:nvPr>
        </p:nvSpPr>
        <p:spPr/>
        <p:txBody>
          <a:bodyPr>
            <a:normAutofit/>
          </a:bodyPr>
          <a:lstStyle/>
          <a:p>
            <a:r>
              <a:rPr lang="en-IN" sz="1800" dirty="0">
                <a:solidFill>
                  <a:srgbClr val="231E1E"/>
                </a:solidFill>
                <a:effectLst/>
                <a:latin typeface="TimesNRMT"/>
              </a:rPr>
              <a:t>Renal replacement therapy is indicated in a patient with AKI when kidney function is so poor that life is at risk. However, it is desirable to introduce renal replacement therapy early in AKI, as complications and mortality are reduced if the serum urea level is kept below 35mmol/L. </a:t>
            </a:r>
          </a:p>
          <a:p>
            <a:r>
              <a:rPr lang="en-IN" sz="1800" dirty="0">
                <a:solidFill>
                  <a:srgbClr val="231E1E"/>
                </a:solidFill>
                <a:effectLst/>
                <a:latin typeface="TimesNRMT"/>
              </a:rPr>
              <a:t>Generally, replacement therapy is urgently indicated in AKI to: </a:t>
            </a:r>
            <a:endParaRPr lang="en-IN" dirty="0"/>
          </a:p>
          <a:p>
            <a:pPr>
              <a:buFont typeface="+mj-lt"/>
              <a:buAutoNum type="arabicPeriod"/>
            </a:pPr>
            <a:r>
              <a:rPr lang="en-IN" sz="1800" dirty="0">
                <a:solidFill>
                  <a:srgbClr val="231E1E"/>
                </a:solidFill>
                <a:effectLst/>
                <a:latin typeface="TimesNRMT"/>
              </a:rPr>
              <a:t>remove uraemic toxins when severe symptoms are apparent, for example, impaired consciousness, seizures, pericarditis, rapidly developing peripheral neuropathy </a:t>
            </a:r>
          </a:p>
          <a:p>
            <a:pPr>
              <a:buFont typeface="+mj-lt"/>
              <a:buAutoNum type="arabicPeriod"/>
            </a:pPr>
            <a:r>
              <a:rPr lang="en-IN" sz="1800" dirty="0">
                <a:solidFill>
                  <a:srgbClr val="231E1E"/>
                </a:solidFill>
                <a:effectLst/>
                <a:latin typeface="TimesNRMT"/>
              </a:rPr>
              <a:t>remove fluid resistant to diuretics, for example, pulmonary oedema </a:t>
            </a:r>
          </a:p>
          <a:p>
            <a:pPr>
              <a:buFont typeface="+mj-lt"/>
              <a:buAutoNum type="arabicPeriod"/>
            </a:pPr>
            <a:r>
              <a:rPr lang="en-IN" sz="1800" dirty="0">
                <a:solidFill>
                  <a:srgbClr val="231E1E"/>
                </a:solidFill>
                <a:effectLst/>
                <a:latin typeface="TimesNRMT"/>
              </a:rPr>
              <a:t>correct electrolyte and acid–base imbalances, for example, hyperkalaemia &gt;6.5 mmol/L or 5.5–6.5 where there are ECG changes, increasing acidosis (pH &lt; 7.1 or serum bicarbonate &lt;10 mmol/L) despite bicarbonate therapy, </a:t>
            </a:r>
          </a:p>
          <a:p>
            <a:pPr>
              <a:buFont typeface="+mj-lt"/>
              <a:buAutoNum type="arabicPeriod"/>
            </a:pPr>
            <a:r>
              <a:rPr lang="en-IN" sz="1800" dirty="0">
                <a:solidFill>
                  <a:srgbClr val="231E1E"/>
                </a:solidFill>
                <a:effectLst/>
                <a:latin typeface="TimesNRMT"/>
              </a:rPr>
              <a:t>or where bicarbonate is not tolerated because of fluid overload. </a:t>
            </a: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33706278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2575FA-B5D9-69BC-81D4-573C4DED4675}"/>
              </a:ext>
            </a:extLst>
          </p:cNvPr>
          <p:cNvSpPr>
            <a:spLocks noGrp="1"/>
          </p:cNvSpPr>
          <p:nvPr>
            <p:ph type="title"/>
          </p:nvPr>
        </p:nvSpPr>
        <p:spPr/>
        <p:txBody>
          <a:bodyPr/>
          <a:lstStyle/>
          <a:p>
            <a:r>
              <a:rPr lang="en-IN" sz="3200" dirty="0">
                <a:latin typeface="Times" pitchFamily="2" charset="0"/>
              </a:rPr>
              <a:t>RENAL REPLACEMENT THERAPY(RRT)</a:t>
            </a:r>
            <a:br>
              <a:rPr lang="en-IN" sz="3200" dirty="0">
                <a:latin typeface="Times" pitchFamily="2" charset="0"/>
              </a:rPr>
            </a:br>
            <a:r>
              <a:rPr lang="en-IN" sz="3200" dirty="0">
                <a:latin typeface="Times" pitchFamily="2" charset="0"/>
              </a:rPr>
              <a:t>	</a:t>
            </a:r>
            <a:endParaRPr lang="en-US" dirty="0"/>
          </a:p>
        </p:txBody>
      </p:sp>
      <p:sp>
        <p:nvSpPr>
          <p:cNvPr id="3" name="Content Placeholder 2">
            <a:extLst>
              <a:ext uri="{FF2B5EF4-FFF2-40B4-BE49-F238E27FC236}">
                <a16:creationId xmlns:a16="http://schemas.microsoft.com/office/drawing/2014/main" xmlns="" id="{02D0433B-D516-8B19-64C7-7F8F0ED1B7B9}"/>
              </a:ext>
            </a:extLst>
          </p:cNvPr>
          <p:cNvSpPr>
            <a:spLocks noGrp="1"/>
          </p:cNvSpPr>
          <p:nvPr>
            <p:ph idx="1"/>
          </p:nvPr>
        </p:nvSpPr>
        <p:spPr/>
        <p:txBody>
          <a:bodyPr/>
          <a:lstStyle/>
          <a:p>
            <a:r>
              <a:rPr lang="en-IN" sz="2000" dirty="0">
                <a:effectLst/>
                <a:latin typeface="Times" pitchFamily="2" charset="0"/>
              </a:rPr>
              <a:t>Indication for renal replacement therapy </a:t>
            </a:r>
            <a:endParaRPr lang="en-IN" dirty="0"/>
          </a:p>
          <a:p>
            <a:endParaRPr lang="en-US" dirty="0"/>
          </a:p>
        </p:txBody>
      </p:sp>
      <p:graphicFrame>
        <p:nvGraphicFramePr>
          <p:cNvPr id="4" name="Table 4">
            <a:extLst>
              <a:ext uri="{FF2B5EF4-FFF2-40B4-BE49-F238E27FC236}">
                <a16:creationId xmlns:a16="http://schemas.microsoft.com/office/drawing/2014/main" xmlns="" id="{DF6E6C9A-3AF1-76F3-7F21-D0D923BE2F54}"/>
              </a:ext>
            </a:extLst>
          </p:cNvPr>
          <p:cNvGraphicFramePr>
            <a:graphicFrameLocks noGrp="1"/>
          </p:cNvGraphicFramePr>
          <p:nvPr/>
        </p:nvGraphicFramePr>
        <p:xfrm>
          <a:off x="1498471" y="2481350"/>
          <a:ext cx="9577745" cy="3572131"/>
        </p:xfrm>
        <a:graphic>
          <a:graphicData uri="http://schemas.openxmlformats.org/drawingml/2006/table">
            <a:tbl>
              <a:tblPr firstRow="1" bandRow="1">
                <a:tableStyleId>{5C22544A-7EE6-4342-B048-85BDC9FD1C3A}</a:tableStyleId>
              </a:tblPr>
              <a:tblGrid>
                <a:gridCol w="4776107">
                  <a:extLst>
                    <a:ext uri="{9D8B030D-6E8A-4147-A177-3AD203B41FA5}">
                      <a16:colId xmlns:a16="http://schemas.microsoft.com/office/drawing/2014/main" xmlns="" val="3809030223"/>
                    </a:ext>
                  </a:extLst>
                </a:gridCol>
                <a:gridCol w="4801638">
                  <a:extLst>
                    <a:ext uri="{9D8B030D-6E8A-4147-A177-3AD203B41FA5}">
                      <a16:colId xmlns:a16="http://schemas.microsoft.com/office/drawing/2014/main" xmlns="" val="3827103630"/>
                    </a:ext>
                  </a:extLst>
                </a:gridCol>
              </a:tblGrid>
              <a:tr h="4429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Indication for Renal</a:t>
                      </a:r>
                      <a:br>
                        <a:rPr lang="en-IN" sz="1800" b="1" kern="1200" dirty="0">
                          <a:solidFill>
                            <a:schemeClr val="lt1"/>
                          </a:solidFill>
                          <a:effectLst/>
                          <a:latin typeface="+mn-lt"/>
                          <a:ea typeface="+mn-ea"/>
                          <a:cs typeface="+mn-cs"/>
                        </a:rPr>
                      </a:br>
                      <a:r>
                        <a:rPr lang="en-IN" sz="1800" b="1" kern="1200" dirty="0">
                          <a:solidFill>
                            <a:schemeClr val="lt1"/>
                          </a:solidFill>
                          <a:effectLst/>
                          <a:latin typeface="+mn-lt"/>
                          <a:ea typeface="+mn-ea"/>
                          <a:cs typeface="+mn-cs"/>
                        </a:rPr>
                        <a:t>Replacement Therapy </a:t>
                      </a:r>
                      <a:endParaRPr lang="en-IN" dirty="0">
                        <a:effectLst/>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effectLst/>
                          <a:latin typeface="+mn-lt"/>
                          <a:ea typeface="+mn-ea"/>
                          <a:cs typeface="+mn-cs"/>
                        </a:rPr>
                        <a:t>Clinical Setting </a:t>
                      </a:r>
                      <a:endParaRPr lang="en-IN" dirty="0">
                        <a:effectLst/>
                      </a:endParaRPr>
                    </a:p>
                    <a:p>
                      <a:endParaRPr lang="en-US" dirty="0"/>
                    </a:p>
                  </a:txBody>
                  <a:tcPr/>
                </a:tc>
                <a:extLst>
                  <a:ext uri="{0D108BD9-81ED-4DB2-BD59-A6C34878D82A}">
                    <a16:rowId xmlns:a16="http://schemas.microsoft.com/office/drawing/2014/main" xmlns="" val="3718186775"/>
                  </a:ext>
                </a:extLst>
              </a:tr>
              <a:tr h="2657731">
                <a:tc>
                  <a:txBody>
                    <a:bodyPr/>
                    <a:lstStyle/>
                    <a:p>
                      <a:r>
                        <a:rPr lang="en-IN" sz="1800" kern="1200" dirty="0">
                          <a:solidFill>
                            <a:schemeClr val="dk1"/>
                          </a:solidFill>
                          <a:effectLst/>
                          <a:latin typeface="+mn-lt"/>
                          <a:ea typeface="+mn-ea"/>
                          <a:cs typeface="+mn-cs"/>
                        </a:rPr>
                        <a:t>A </a:t>
                      </a:r>
                      <a:r>
                        <a:rPr lang="en-IN" sz="1800" b="1" kern="1200" dirty="0">
                          <a:solidFill>
                            <a:schemeClr val="dk1"/>
                          </a:solidFill>
                          <a:effectLst/>
                          <a:latin typeface="+mn-lt"/>
                          <a:ea typeface="+mn-ea"/>
                          <a:cs typeface="+mn-cs"/>
                        </a:rPr>
                        <a:t>A</a:t>
                      </a:r>
                      <a:r>
                        <a:rPr lang="en-IN" sz="1800" kern="1200" dirty="0">
                          <a:solidFill>
                            <a:schemeClr val="dk1"/>
                          </a:solidFill>
                          <a:effectLst/>
                          <a:latin typeface="+mn-lt"/>
                          <a:ea typeface="+mn-ea"/>
                          <a:cs typeface="+mn-cs"/>
                        </a:rPr>
                        <a:t>cid-base abnormalities </a:t>
                      </a:r>
                    </a:p>
                    <a:p>
                      <a:endParaRPr lang="en-IN" sz="1800" kern="1200" dirty="0">
                        <a:solidFill>
                          <a:schemeClr val="dk1"/>
                        </a:solidFill>
                        <a:effectLst/>
                        <a:latin typeface="+mn-lt"/>
                        <a:ea typeface="+mn-ea"/>
                        <a:cs typeface="+mn-cs"/>
                      </a:endParaRPr>
                    </a:p>
                    <a:p>
                      <a:endParaRPr lang="en-IN" sz="1800" kern="1200" dirty="0">
                        <a:solidFill>
                          <a:schemeClr val="dk1"/>
                        </a:solidFill>
                        <a:effectLst/>
                        <a:latin typeface="+mn-lt"/>
                        <a:ea typeface="+mn-ea"/>
                        <a:cs typeface="+mn-cs"/>
                      </a:endParaRPr>
                    </a:p>
                    <a:p>
                      <a:r>
                        <a:rPr lang="en-IN" sz="1800" kern="1200" dirty="0">
                          <a:solidFill>
                            <a:schemeClr val="dk1"/>
                          </a:solidFill>
                          <a:effectLst/>
                          <a:latin typeface="+mn-lt"/>
                          <a:ea typeface="+mn-ea"/>
                          <a:cs typeface="+mn-cs"/>
                        </a:rPr>
                        <a:t>E </a:t>
                      </a:r>
                      <a:r>
                        <a:rPr lang="en-IN" sz="1800" b="1" kern="1200" dirty="0">
                          <a:solidFill>
                            <a:schemeClr val="dk1"/>
                          </a:solidFill>
                          <a:effectLst/>
                          <a:latin typeface="+mn-lt"/>
                          <a:ea typeface="+mn-ea"/>
                          <a:cs typeface="+mn-cs"/>
                        </a:rPr>
                        <a:t>E</a:t>
                      </a:r>
                      <a:r>
                        <a:rPr lang="en-IN" sz="1800" kern="1200" dirty="0">
                          <a:solidFill>
                            <a:schemeClr val="dk1"/>
                          </a:solidFill>
                          <a:effectLst/>
                          <a:latin typeface="+mn-lt"/>
                          <a:ea typeface="+mn-ea"/>
                          <a:cs typeface="+mn-cs"/>
                        </a:rPr>
                        <a:t>lectrolyte imbalance </a:t>
                      </a:r>
                      <a:endParaRPr lang="en-IN" dirty="0">
                        <a:effectLst/>
                      </a:endParaRPr>
                    </a:p>
                    <a:p>
                      <a:r>
                        <a:rPr lang="en-IN" sz="1800" kern="1200" dirty="0">
                          <a:solidFill>
                            <a:schemeClr val="dk1"/>
                          </a:solidFill>
                          <a:effectLst/>
                          <a:latin typeface="+mn-lt"/>
                          <a:ea typeface="+mn-ea"/>
                          <a:cs typeface="+mn-cs"/>
                        </a:rPr>
                        <a:t>I </a:t>
                      </a:r>
                      <a:r>
                        <a:rPr lang="en-IN" sz="1800" b="1" kern="1200" dirty="0">
                          <a:solidFill>
                            <a:schemeClr val="dk1"/>
                          </a:solidFill>
                          <a:effectLst/>
                          <a:latin typeface="+mn-lt"/>
                          <a:ea typeface="+mn-ea"/>
                          <a:cs typeface="+mn-cs"/>
                        </a:rPr>
                        <a:t>I</a:t>
                      </a:r>
                      <a:r>
                        <a:rPr lang="en-IN" sz="1800" kern="1200" dirty="0">
                          <a:solidFill>
                            <a:schemeClr val="dk1"/>
                          </a:solidFill>
                          <a:effectLst/>
                          <a:latin typeface="+mn-lt"/>
                          <a:ea typeface="+mn-ea"/>
                          <a:cs typeface="+mn-cs"/>
                        </a:rPr>
                        <a:t>ntoxications </a:t>
                      </a:r>
                    </a:p>
                    <a:p>
                      <a:endParaRPr lang="en-IN" sz="1800" kern="1200" dirty="0">
                        <a:solidFill>
                          <a:schemeClr val="dk1"/>
                        </a:solidFill>
                        <a:effectLst/>
                        <a:latin typeface="+mn-lt"/>
                        <a:ea typeface="+mn-ea"/>
                        <a:cs typeface="+mn-cs"/>
                      </a:endParaRPr>
                    </a:p>
                    <a:p>
                      <a:r>
                        <a:rPr lang="en-IN" sz="1800" kern="1200" dirty="0">
                          <a:solidFill>
                            <a:schemeClr val="dk1"/>
                          </a:solidFill>
                          <a:effectLst/>
                          <a:latin typeface="+mn-lt"/>
                          <a:ea typeface="+mn-ea"/>
                          <a:cs typeface="+mn-cs"/>
                        </a:rPr>
                        <a:t>O fluid </a:t>
                      </a:r>
                      <a:r>
                        <a:rPr lang="en-IN" sz="1800" b="1" kern="1200" dirty="0">
                          <a:solidFill>
                            <a:schemeClr val="dk1"/>
                          </a:solidFill>
                          <a:effectLst/>
                          <a:latin typeface="+mn-lt"/>
                          <a:ea typeface="+mn-ea"/>
                          <a:cs typeface="+mn-cs"/>
                        </a:rPr>
                        <a:t>O</a:t>
                      </a:r>
                      <a:r>
                        <a:rPr lang="en-IN" sz="1800" kern="1200" dirty="0">
                          <a:solidFill>
                            <a:schemeClr val="dk1"/>
                          </a:solidFill>
                          <a:effectLst/>
                          <a:latin typeface="+mn-lt"/>
                          <a:ea typeface="+mn-ea"/>
                          <a:cs typeface="+mn-cs"/>
                        </a:rPr>
                        <a:t>verload </a:t>
                      </a:r>
                    </a:p>
                    <a:p>
                      <a:r>
                        <a:rPr lang="en-IN" sz="1800" kern="1200" dirty="0">
                          <a:solidFill>
                            <a:schemeClr val="dk1"/>
                          </a:solidFill>
                          <a:effectLst/>
                          <a:latin typeface="+mn-lt"/>
                          <a:ea typeface="+mn-ea"/>
                          <a:cs typeface="+mn-cs"/>
                        </a:rPr>
                        <a:t>U </a:t>
                      </a:r>
                      <a:r>
                        <a:rPr lang="en-IN" sz="1800" b="1" kern="1200" dirty="0" err="1">
                          <a:solidFill>
                            <a:schemeClr val="dk1"/>
                          </a:solidFill>
                          <a:effectLst/>
                          <a:latin typeface="+mn-lt"/>
                          <a:ea typeface="+mn-ea"/>
                          <a:cs typeface="+mn-cs"/>
                        </a:rPr>
                        <a:t>U</a:t>
                      </a:r>
                      <a:r>
                        <a:rPr lang="en-IN" sz="1800" kern="1200" dirty="0" err="1">
                          <a:solidFill>
                            <a:schemeClr val="dk1"/>
                          </a:solidFill>
                          <a:effectLst/>
                          <a:latin typeface="+mn-lt"/>
                          <a:ea typeface="+mn-ea"/>
                          <a:cs typeface="+mn-cs"/>
                        </a:rPr>
                        <a:t>remia</a:t>
                      </a:r>
                      <a:r>
                        <a:rPr lang="en-IN" sz="1800" kern="1200" dirty="0">
                          <a:solidFill>
                            <a:schemeClr val="dk1"/>
                          </a:solidFill>
                          <a:effectLst/>
                          <a:latin typeface="+mn-lt"/>
                          <a:ea typeface="+mn-ea"/>
                          <a:cs typeface="+mn-cs"/>
                        </a:rPr>
                        <a:t> </a:t>
                      </a:r>
                      <a:endParaRPr lang="en-IN" dirty="0">
                        <a:effectLst/>
                      </a:endParaRPr>
                    </a:p>
                    <a:p>
                      <a:endParaRPr lang="en-US" dirty="0"/>
                    </a:p>
                  </a:txBody>
                  <a:tcPr/>
                </a:tc>
                <a:tc>
                  <a:txBody>
                    <a:bodyPr/>
                    <a:lstStyle/>
                    <a:p>
                      <a:r>
                        <a:rPr lang="en-IN" sz="1800" kern="1200" dirty="0">
                          <a:solidFill>
                            <a:schemeClr val="dk1"/>
                          </a:solidFill>
                          <a:effectLst/>
                          <a:latin typeface="+mn-lt"/>
                          <a:ea typeface="+mn-ea"/>
                          <a:cs typeface="+mn-cs"/>
                        </a:rPr>
                        <a:t>Metabolic acidosis resulting from the accumulation of organic and inorganic acids </a:t>
                      </a:r>
                      <a:endParaRPr lang="en-IN" dirty="0">
                        <a:effectLst/>
                      </a:endParaRPr>
                    </a:p>
                    <a:p>
                      <a:r>
                        <a:rPr lang="en-IN" sz="1800" kern="1200" dirty="0" err="1">
                          <a:solidFill>
                            <a:schemeClr val="dk1"/>
                          </a:solidFill>
                          <a:effectLst/>
                          <a:latin typeface="+mn-lt"/>
                          <a:ea typeface="+mn-ea"/>
                          <a:cs typeface="+mn-cs"/>
                        </a:rPr>
                        <a:t>Hyperkalemia</a:t>
                      </a:r>
                      <a:r>
                        <a:rPr lang="en-IN" sz="1800" kern="1200" dirty="0">
                          <a:solidFill>
                            <a:schemeClr val="dk1"/>
                          </a:solidFill>
                          <a:effectLst/>
                          <a:latin typeface="+mn-lt"/>
                          <a:ea typeface="+mn-ea"/>
                          <a:cs typeface="+mn-cs"/>
                        </a:rPr>
                        <a:t>, hypermagnesemia Salicylates, lithium, methanol, </a:t>
                      </a:r>
                      <a:endParaRPr lang="en-IN" dirty="0">
                        <a:effectLst/>
                      </a:endParaRPr>
                    </a:p>
                    <a:p>
                      <a:r>
                        <a:rPr lang="en-IN" sz="1800" kern="1200" dirty="0">
                          <a:solidFill>
                            <a:schemeClr val="dk1"/>
                          </a:solidFill>
                          <a:effectLst/>
                          <a:latin typeface="+mn-lt"/>
                          <a:ea typeface="+mn-ea"/>
                          <a:cs typeface="+mn-cs"/>
                        </a:rPr>
                        <a:t>ethylene glycol, theophylline, </a:t>
                      </a:r>
                      <a:endParaRPr lang="en-IN" dirty="0">
                        <a:effectLst/>
                      </a:endParaRPr>
                    </a:p>
                    <a:p>
                      <a:r>
                        <a:rPr lang="en-IN" sz="1800" kern="1200" dirty="0">
                          <a:solidFill>
                            <a:schemeClr val="dk1"/>
                          </a:solidFill>
                          <a:effectLst/>
                          <a:latin typeface="+mn-lt"/>
                          <a:ea typeface="+mn-ea"/>
                          <a:cs typeface="+mn-cs"/>
                        </a:rPr>
                        <a:t>phenobarbital</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Postoperative fluid gain</a:t>
                      </a:r>
                      <a:br>
                        <a:rPr lang="en-IN" sz="1800" kern="1200" dirty="0">
                          <a:solidFill>
                            <a:schemeClr val="dk1"/>
                          </a:solidFill>
                          <a:effectLst/>
                          <a:latin typeface="+mn-lt"/>
                          <a:ea typeface="+mn-ea"/>
                          <a:cs typeface="+mn-cs"/>
                        </a:rPr>
                      </a:br>
                      <a:r>
                        <a:rPr lang="en-IN" sz="1800" kern="1200" dirty="0">
                          <a:solidFill>
                            <a:schemeClr val="dk1"/>
                          </a:solidFill>
                          <a:effectLst/>
                          <a:latin typeface="+mn-lt"/>
                          <a:ea typeface="+mn-ea"/>
                          <a:cs typeface="+mn-cs"/>
                        </a:rPr>
                        <a:t>High catabolism of acute renal failure </a:t>
                      </a:r>
                      <a:endParaRPr lang="en-IN" dirty="0">
                        <a:effectLst/>
                      </a:endParaRPr>
                    </a:p>
                    <a:p>
                      <a:endParaRPr lang="en-US" dirty="0"/>
                    </a:p>
                  </a:txBody>
                  <a:tcPr/>
                </a:tc>
                <a:extLst>
                  <a:ext uri="{0D108BD9-81ED-4DB2-BD59-A6C34878D82A}">
                    <a16:rowId xmlns:a16="http://schemas.microsoft.com/office/drawing/2014/main" xmlns="" val="1950717258"/>
                  </a:ext>
                </a:extLst>
              </a:tr>
            </a:tbl>
          </a:graphicData>
        </a:graphic>
      </p:graphicFrame>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1788625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6AEF134-CC48-523E-6008-B67464C0DCE9}"/>
              </a:ext>
            </a:extLst>
          </p:cNvPr>
          <p:cNvSpPr>
            <a:spLocks noGrp="1"/>
          </p:cNvSpPr>
          <p:nvPr>
            <p:ph idx="1"/>
          </p:nvPr>
        </p:nvSpPr>
        <p:spPr>
          <a:xfrm>
            <a:off x="1451579" y="1817511"/>
            <a:ext cx="9603275" cy="3648834"/>
          </a:xfrm>
        </p:spPr>
        <p:txBody>
          <a:bodyPr>
            <a:normAutofit fontScale="92500" lnSpcReduction="10000"/>
          </a:bodyPr>
          <a:lstStyle/>
          <a:p>
            <a:r>
              <a:rPr lang="en-US" dirty="0"/>
              <a:t>Diuretic phase:</a:t>
            </a:r>
            <a:r>
              <a:rPr lang="en-IN" sz="2000" dirty="0"/>
              <a:t> initial repair of </a:t>
            </a:r>
            <a:r>
              <a:rPr lang="en-IN" sz="2000" dirty="0">
                <a:effectLst/>
              </a:rPr>
              <a:t>the kidney insult with resultant diuresis of accumulated uremic toxins, waste products, and fluid.</a:t>
            </a:r>
          </a:p>
          <a:p>
            <a:r>
              <a:rPr lang="en-IN" sz="1800" dirty="0">
                <a:latin typeface="TimesNewRomanPSMT"/>
              </a:rPr>
              <a:t>T</a:t>
            </a:r>
            <a:r>
              <a:rPr lang="en-IN" sz="1800" dirty="0">
                <a:effectLst/>
                <a:latin typeface="TimesNewRomanPSMT"/>
              </a:rPr>
              <a:t>his phase signals the initial repair of the kidney insult. The diuretic phase can result, in part, from a return to normal GFR before tubular </a:t>
            </a:r>
            <a:r>
              <a:rPr lang="en-IN" sz="1800" dirty="0" err="1">
                <a:effectLst/>
                <a:latin typeface="TimesNewRomanPSMT"/>
              </a:rPr>
              <a:t>reabsorptive</a:t>
            </a:r>
            <a:r>
              <a:rPr lang="en-IN" sz="1800" dirty="0">
                <a:effectLst/>
                <a:latin typeface="TimesNewRomanPSMT"/>
              </a:rPr>
              <a:t> capacity has fully recovered. </a:t>
            </a:r>
          </a:p>
          <a:p>
            <a:r>
              <a:rPr lang="en-IN" sz="1800" dirty="0">
                <a:effectLst/>
                <a:latin typeface="TimesNewRomanPSMT"/>
              </a:rPr>
              <a:t>The elevated osmotic load from uremic toxins and the increased fluid volume retained during the oliguric phase may also contribute to the diuretic phase. </a:t>
            </a:r>
          </a:p>
          <a:p>
            <a:r>
              <a:rPr lang="en-IN" sz="1800" dirty="0">
                <a:effectLst/>
                <a:latin typeface="TimesNewRomanPSMT"/>
              </a:rPr>
              <a:t>Despite the increased urine production, patients may remain markedly azotemic for several days.</a:t>
            </a:r>
          </a:p>
          <a:p>
            <a:r>
              <a:rPr lang="en-IN" sz="1800" dirty="0">
                <a:effectLst/>
                <a:latin typeface="TimesNewRomanPSMT"/>
              </a:rPr>
              <a:t> The increase in urine output may lead to volume depletion and electrolyte loss if patients are not given adequate replacement therapy. </a:t>
            </a:r>
          </a:p>
          <a:p>
            <a:r>
              <a:rPr lang="en-IN" sz="1800" dirty="0">
                <a:effectLst/>
                <a:latin typeface="TimesNewRomanPSMT"/>
              </a:rPr>
              <a:t>Daily modifications in the fluid and electrolyte requirements are necessary based on urine output. </a:t>
            </a:r>
            <a:endParaRPr lang="en-IN" dirty="0"/>
          </a:p>
          <a:p>
            <a:endParaRPr lang="en-US"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29947359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13F82BF-67FC-7E1D-BD0C-7575AB285714}"/>
              </a:ext>
            </a:extLst>
          </p:cNvPr>
          <p:cNvSpPr>
            <a:spLocks noGrp="1"/>
          </p:cNvSpPr>
          <p:nvPr>
            <p:ph idx="4294967295"/>
          </p:nvPr>
        </p:nvSpPr>
        <p:spPr>
          <a:xfrm>
            <a:off x="0" y="201613"/>
            <a:ext cx="10394950" cy="5103812"/>
          </a:xfrm>
        </p:spPr>
        <p:txBody>
          <a:bodyPr>
            <a:normAutofit lnSpcReduction="10000"/>
          </a:bodyPr>
          <a:lstStyle/>
          <a:p>
            <a:r>
              <a:rPr lang="en-IN" sz="1800" b="1" dirty="0">
                <a:solidFill>
                  <a:srgbClr val="231E1E"/>
                </a:solidFill>
                <a:effectLst/>
                <a:latin typeface="Avenir" panose="02000503020000020003" pitchFamily="2" charset="0"/>
              </a:rPr>
              <a:t>Forms of renal replacement therapy </a:t>
            </a:r>
            <a:endParaRPr lang="en-IN" dirty="0"/>
          </a:p>
          <a:p>
            <a:r>
              <a:rPr lang="en-IN" sz="1800" dirty="0">
                <a:solidFill>
                  <a:srgbClr val="231E1E"/>
                </a:solidFill>
                <a:effectLst/>
                <a:latin typeface="TimesNRMT"/>
              </a:rPr>
              <a:t>The common types of renal replacement therapy used in clinical practice are: </a:t>
            </a:r>
            <a:endParaRPr lang="en-IN" dirty="0"/>
          </a:p>
          <a:p>
            <a:r>
              <a:rPr lang="en-IN" sz="1800" dirty="0">
                <a:solidFill>
                  <a:srgbClr val="231E1E"/>
                </a:solidFill>
                <a:effectLst/>
                <a:latin typeface="TimesNRMT"/>
              </a:rPr>
              <a:t>• haemodialysis</a:t>
            </a:r>
            <a:br>
              <a:rPr lang="en-IN" sz="1800" dirty="0">
                <a:solidFill>
                  <a:srgbClr val="231E1E"/>
                </a:solidFill>
                <a:effectLst/>
                <a:latin typeface="TimesNRMT"/>
              </a:rPr>
            </a:br>
            <a:r>
              <a:rPr lang="en-IN" sz="1800" dirty="0">
                <a:solidFill>
                  <a:srgbClr val="231E1E"/>
                </a:solidFill>
                <a:effectLst/>
                <a:latin typeface="TimesNRMT"/>
              </a:rPr>
              <a:t>• </a:t>
            </a:r>
            <a:r>
              <a:rPr lang="en-IN" sz="1800" dirty="0" err="1">
                <a:solidFill>
                  <a:srgbClr val="231E1E"/>
                </a:solidFill>
                <a:effectLst/>
                <a:latin typeface="TimesNRMT"/>
              </a:rPr>
              <a:t>haemofiltration</a:t>
            </a:r>
            <a:r>
              <a:rPr lang="en-IN" sz="1800" dirty="0">
                <a:solidFill>
                  <a:srgbClr val="231E1E"/>
                </a:solidFill>
                <a:effectLst/>
                <a:latin typeface="TimesNRMT"/>
              </a:rPr>
              <a:t/>
            </a:r>
            <a:br>
              <a:rPr lang="en-IN" sz="1800" dirty="0">
                <a:solidFill>
                  <a:srgbClr val="231E1E"/>
                </a:solidFill>
                <a:effectLst/>
                <a:latin typeface="TimesNRMT"/>
              </a:rPr>
            </a:br>
            <a:r>
              <a:rPr lang="en-IN" sz="1800" dirty="0">
                <a:solidFill>
                  <a:srgbClr val="231E1E"/>
                </a:solidFill>
                <a:effectLst/>
                <a:latin typeface="TimesNRMT"/>
              </a:rPr>
              <a:t>• </a:t>
            </a:r>
            <a:r>
              <a:rPr lang="en-IN" sz="1800" dirty="0" err="1">
                <a:solidFill>
                  <a:srgbClr val="231E1E"/>
                </a:solidFill>
                <a:effectLst/>
                <a:latin typeface="TimesNRMT"/>
              </a:rPr>
              <a:t>haemodiafiltration</a:t>
            </a:r>
            <a:r>
              <a:rPr lang="en-IN" sz="1800" dirty="0">
                <a:solidFill>
                  <a:srgbClr val="231E1E"/>
                </a:solidFill>
                <a:effectLst/>
                <a:latin typeface="TimesNRMT"/>
              </a:rPr>
              <a:t> • peritoneal dialysis </a:t>
            </a:r>
            <a:endParaRPr lang="en-IN" dirty="0"/>
          </a:p>
          <a:p>
            <a:r>
              <a:rPr lang="en-IN" sz="1800" dirty="0">
                <a:solidFill>
                  <a:srgbClr val="231E1E"/>
                </a:solidFill>
                <a:effectLst/>
                <a:latin typeface="TimesNRMT"/>
              </a:rPr>
              <a:t>In all types of renal replacement therapy, blood is presented to a dialysis solution across some form of semi-permeable membrane that allows free movement of low molecular weight compounds. The processes by which movement of substances occur are: </a:t>
            </a:r>
            <a:endParaRPr lang="en-IN" dirty="0"/>
          </a:p>
          <a:p>
            <a:r>
              <a:rPr lang="en-IN" sz="1800" dirty="0">
                <a:solidFill>
                  <a:srgbClr val="231E1E"/>
                </a:solidFill>
                <a:effectLst/>
                <a:latin typeface="TimesNRMT"/>
              </a:rPr>
              <a:t>• </a:t>
            </a:r>
            <a:r>
              <a:rPr lang="en-IN" sz="1800" i="1" dirty="0">
                <a:solidFill>
                  <a:srgbClr val="231E1E"/>
                </a:solidFill>
                <a:effectLst/>
                <a:latin typeface="TimesNRMT"/>
              </a:rPr>
              <a:t>Diffusion. </a:t>
            </a:r>
            <a:r>
              <a:rPr lang="en-IN" sz="1800" dirty="0">
                <a:solidFill>
                  <a:srgbClr val="231E1E"/>
                </a:solidFill>
                <a:effectLst/>
                <a:latin typeface="TimesNRMT"/>
              </a:rPr>
              <a:t>Diffusion depends upon concentration differences between blood and dialysate and molecule size. Water and low molecular weight solutes (up to a molecular weight of about 5000) move through pores in the semi-permeable membrane to establish equilibrium. Smaller molecules can be cleared from blood more effectively as they move more easily through pores in the membrane. </a:t>
            </a:r>
            <a:endParaRPr lang="en-IN" dirty="0"/>
          </a:p>
          <a:p>
            <a:r>
              <a:rPr lang="en-IN" sz="1800" dirty="0">
                <a:solidFill>
                  <a:srgbClr val="231E1E"/>
                </a:solidFill>
                <a:effectLst/>
                <a:latin typeface="TimesNRMT"/>
              </a:rPr>
              <a:t>• </a:t>
            </a:r>
            <a:r>
              <a:rPr lang="en-IN" sz="1800" i="1" dirty="0">
                <a:solidFill>
                  <a:srgbClr val="231E1E"/>
                </a:solidFill>
                <a:effectLst/>
                <a:latin typeface="TimesNRMT"/>
              </a:rPr>
              <a:t>Ultrafiltration</a:t>
            </a:r>
            <a:r>
              <a:rPr lang="en-IN" sz="1800" dirty="0">
                <a:solidFill>
                  <a:srgbClr val="231E1E"/>
                </a:solidFill>
                <a:effectLst/>
                <a:latin typeface="TimesNRMT"/>
              </a:rPr>
              <a:t>. A pressure gradient (either +</a:t>
            </a:r>
            <a:r>
              <a:rPr lang="en-IN" sz="1800" dirty="0" err="1">
                <a:solidFill>
                  <a:srgbClr val="231E1E"/>
                </a:solidFill>
                <a:effectLst/>
                <a:latin typeface="TimesNRMT"/>
              </a:rPr>
              <a:t>ve</a:t>
            </a:r>
            <a:r>
              <a:rPr lang="en-IN" sz="1800" dirty="0">
                <a:solidFill>
                  <a:srgbClr val="231E1E"/>
                </a:solidFill>
                <a:effectLst/>
                <a:latin typeface="TimesNRMT"/>
              </a:rPr>
              <a:t> or −</a:t>
            </a:r>
            <a:r>
              <a:rPr lang="en-IN" sz="1800" dirty="0" err="1">
                <a:solidFill>
                  <a:srgbClr val="231E1E"/>
                </a:solidFill>
                <a:effectLst/>
                <a:latin typeface="TimesNRMT"/>
              </a:rPr>
              <a:t>ve</a:t>
            </a:r>
            <a:r>
              <a:rPr lang="en-IN" sz="1800" dirty="0">
                <a:solidFill>
                  <a:srgbClr val="231E1E"/>
                </a:solidFill>
                <a:effectLst/>
                <a:latin typeface="TimesNRMT"/>
              </a:rPr>
              <a:t>) across a semi-permeable membrane will produce a net directional movement of fluid from relative high to low pressure regions. The quantity of fluid dialysed is the ultrafiltration volume. </a:t>
            </a:r>
            <a:endParaRPr lang="en-IN" dirty="0"/>
          </a:p>
          <a:p>
            <a:r>
              <a:rPr lang="en-IN" sz="1800" dirty="0">
                <a:solidFill>
                  <a:srgbClr val="231E1E"/>
                </a:solidFill>
                <a:effectLst/>
                <a:latin typeface="TimesNRMT"/>
              </a:rPr>
              <a:t>• </a:t>
            </a:r>
            <a:r>
              <a:rPr lang="en-IN" sz="1800" i="1" dirty="0">
                <a:solidFill>
                  <a:srgbClr val="231E1E"/>
                </a:solidFill>
                <a:effectLst/>
                <a:latin typeface="TimesNRMT"/>
              </a:rPr>
              <a:t>Convection. </a:t>
            </a:r>
            <a:r>
              <a:rPr lang="en-IN" sz="1800" dirty="0">
                <a:solidFill>
                  <a:srgbClr val="231E1E"/>
                </a:solidFill>
                <a:effectLst/>
                <a:latin typeface="TimesNRMT"/>
              </a:rPr>
              <a:t>Any molecule carried by ultrafiltrate may move passively with the flow by convection. Larger molecules are cleared more effectively by convection. </a:t>
            </a:r>
            <a:endParaRPr lang="en-IN" dirty="0"/>
          </a:p>
          <a:p>
            <a:endParaRPr lang="en-US"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23656242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584E727-0DAA-0B95-558B-3B7817F8FB1B}"/>
              </a:ext>
            </a:extLst>
          </p:cNvPr>
          <p:cNvSpPr txBox="1"/>
          <p:nvPr/>
        </p:nvSpPr>
        <p:spPr>
          <a:xfrm>
            <a:off x="432080" y="444085"/>
            <a:ext cx="10721591" cy="2123658"/>
          </a:xfrm>
          <a:prstGeom prst="rect">
            <a:avLst/>
          </a:prstGeom>
          <a:noFill/>
        </p:spPr>
        <p:txBody>
          <a:bodyPr wrap="square">
            <a:spAutoFit/>
          </a:bodyPr>
          <a:lstStyle/>
          <a:p>
            <a:pPr>
              <a:tabLst>
                <a:tab pos="2865755" algn="ctr"/>
              </a:tabLst>
            </a:pPr>
            <a:r>
              <a:rPr lang="en-IN" sz="2400" b="1" dirty="0">
                <a:effectLst/>
                <a:latin typeface="Times New Roman" panose="02020603050405020304" pitchFamily="18" charset="0"/>
                <a:ea typeface="Calibri" panose="020F0502020204030204" pitchFamily="34" charset="0"/>
                <a:cs typeface="Times New Roman" panose="02020603050405020304" pitchFamily="18" charset="0"/>
              </a:rPr>
              <a:t>Replacement fluid composition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An isotonic replacement fluid is added to the blood to replace fluid volume and electrolytes. The replacement fluid must be of high purity, because it is infused directly into the blood line of the extracorporeal circuit. The replacement hemofiltration fluid usually contains lactate or acetate as a bicarbonate-generating base, or bicarbonate itself. Use of lactate can occasionally be troublesome in patients with lactic acidosis or with severe liver disease, because in such cases the conversion of lactate to bicarbonate can be impaired. In such patients use of bicarbonate as a base is preferred.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51</a:t>
            </a:fld>
            <a:endParaRPr lang="en-US" dirty="0"/>
          </a:p>
        </p:txBody>
      </p:sp>
    </p:spTree>
    <p:extLst>
      <p:ext uri="{BB962C8B-B14F-4D97-AF65-F5344CB8AC3E}">
        <p14:creationId xmlns:p14="http://schemas.microsoft.com/office/powerpoint/2010/main" val="32799115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DB0E4B-E2D9-70C7-878D-17FE21D1CD67}"/>
              </a:ext>
            </a:extLst>
          </p:cNvPr>
          <p:cNvSpPr>
            <a:spLocks noGrp="1"/>
          </p:cNvSpPr>
          <p:nvPr>
            <p:ph type="title"/>
          </p:nvPr>
        </p:nvSpPr>
        <p:spPr/>
        <p:txBody>
          <a:bodyPr/>
          <a:lstStyle/>
          <a:p>
            <a:r>
              <a:rPr lang="en-IN" sz="1800" dirty="0">
                <a:solidFill>
                  <a:srgbClr val="231E1E"/>
                </a:solidFill>
                <a:effectLst/>
                <a:latin typeface="Avenir" panose="02000503020000020003" pitchFamily="2" charset="0"/>
              </a:rPr>
              <a:t>haemodialysis </a:t>
            </a:r>
            <a:r>
              <a:rPr lang="en-IN" dirty="0"/>
              <a:t/>
            </a:r>
            <a:br>
              <a:rPr lang="en-IN" dirty="0"/>
            </a:br>
            <a:endParaRPr lang="en-US" dirty="0"/>
          </a:p>
        </p:txBody>
      </p:sp>
      <p:sp>
        <p:nvSpPr>
          <p:cNvPr id="3" name="Content Placeholder 2">
            <a:extLst>
              <a:ext uri="{FF2B5EF4-FFF2-40B4-BE49-F238E27FC236}">
                <a16:creationId xmlns:a16="http://schemas.microsoft.com/office/drawing/2014/main" xmlns="" id="{6B3148F1-0E64-AAFA-6D5F-74E2EFA7DE05}"/>
              </a:ext>
            </a:extLst>
          </p:cNvPr>
          <p:cNvSpPr>
            <a:spLocks noGrp="1"/>
          </p:cNvSpPr>
          <p:nvPr>
            <p:ph idx="1"/>
          </p:nvPr>
        </p:nvSpPr>
        <p:spPr/>
        <p:txBody>
          <a:bodyPr>
            <a:normAutofit/>
          </a:bodyPr>
          <a:lstStyle/>
          <a:p>
            <a:pPr marL="342900" lvl="0" indent="-342900">
              <a:buFont typeface="Symbol"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It is a medical procedure to remove fluid and waste products from the blood and to correct electrolyte.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is used to treat both acute (temporary) and chronic (permanent) kidney failure.</a:t>
            </a:r>
          </a:p>
          <a:p>
            <a:pPr marL="342900" lvl="0" indent="-342900">
              <a:buFont typeface="Symbol" pitchFamily="2" charset="2"/>
              <a:buChar char=""/>
              <a:tabLst>
                <a:tab pos="457200" algn="l"/>
              </a:tabLst>
            </a:pP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requires to follow a strict treatment schedule, take medications regularly and, usually, make changes in the diet.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b="1" u="sng" dirty="0">
                <a:effectLst/>
                <a:latin typeface="Times New Roman" panose="02020603050405020304" pitchFamily="18" charset="0"/>
                <a:ea typeface="Calibri" panose="020F0502020204030204" pitchFamily="34" charset="0"/>
                <a:cs typeface="Times New Roman" panose="02020603050405020304" pitchFamily="18" charset="0"/>
              </a:rPr>
              <a:t>PRINCIPLE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principle of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involves diffusion of solutes across a semipermeable membrane.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utilizes counter current flow, where the dialysate is flowing in the opposite direction to blood flow in the circuit. Counter-current flow maintains the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concent</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ration gradient across the membrane at a maximum and increases the efficiency of the dialysis.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machine pumps the patient's blood and the dialysate through the dialyzer. The newest dialysis machines on the market are highly computerized and continuously monitor an array of safety-critical parameters, including blood and dialysate flow rates; dialysis solution conductivity, temperature, and pH; and analysis of the dialysate for evidence of blood leakage or presence of air. Any reading that is out of normal range triggers an audible alarm to alert the patient-care technician who is monitoring the patient.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26196939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944EA6C-218E-163F-33A7-122619138EDE}"/>
              </a:ext>
            </a:extLst>
          </p:cNvPr>
          <p:cNvSpPr txBox="1"/>
          <p:nvPr/>
        </p:nvSpPr>
        <p:spPr>
          <a:xfrm>
            <a:off x="160773" y="421253"/>
            <a:ext cx="10379947" cy="5909310"/>
          </a:xfrm>
          <a:prstGeom prst="rect">
            <a:avLst/>
          </a:prstGeom>
          <a:noFill/>
        </p:spPr>
        <p:txBody>
          <a:bodyPr wrap="square">
            <a:spAutoFit/>
          </a:bodyPr>
          <a:lstStyle/>
          <a:p>
            <a:r>
              <a:rPr lang="en-IN" sz="1800" dirty="0">
                <a:solidFill>
                  <a:srgbClr val="231E1E"/>
                </a:solidFill>
                <a:effectLst/>
                <a:latin typeface="TimesNRMT"/>
              </a:rPr>
              <a:t>METHOD:</a:t>
            </a:r>
          </a:p>
          <a:p>
            <a:pPr marL="285750" indent="-285750">
              <a:buFont typeface="Arial" panose="020B0604020202020204" pitchFamily="34" charset="0"/>
              <a:buChar char="•"/>
            </a:pPr>
            <a:r>
              <a:rPr lang="en-IN" sz="1800" dirty="0">
                <a:solidFill>
                  <a:srgbClr val="231E1E"/>
                </a:solidFill>
                <a:effectLst/>
                <a:latin typeface="TimesNRMT"/>
              </a:rPr>
              <a:t>In haemodialysis, the form of access used in AKI is a dialysis line. This is placed in a vein (the jugular, femoral or sub- </a:t>
            </a:r>
            <a:r>
              <a:rPr lang="en-IN" sz="1800" dirty="0" err="1">
                <a:solidFill>
                  <a:srgbClr val="231E1E"/>
                </a:solidFill>
                <a:effectLst/>
                <a:latin typeface="TimesNRMT"/>
              </a:rPr>
              <a:t>clavian</a:t>
            </a:r>
            <a:r>
              <a:rPr lang="en-IN" sz="1800" dirty="0">
                <a:solidFill>
                  <a:srgbClr val="231E1E"/>
                </a:solidFill>
                <a:effectLst/>
                <a:latin typeface="TimesNRMT"/>
              </a:rPr>
              <a:t>), which has an arterial lumen through which the blood is removed from the patient and a venous lumen by which it is returned to the patient after passing through a dialyser. </a:t>
            </a:r>
          </a:p>
          <a:p>
            <a:pPr marL="285750" indent="-285750">
              <a:buFont typeface="Arial" panose="020B0604020202020204" pitchFamily="34" charset="0"/>
              <a:buChar char="•"/>
            </a:pPr>
            <a:r>
              <a:rPr lang="en-IN" sz="1800" dirty="0">
                <a:solidFill>
                  <a:srgbClr val="231E1E"/>
                </a:solidFill>
                <a:effectLst/>
                <a:latin typeface="TimesNRMT"/>
              </a:rPr>
              <a:t>The terms arterial and venous lumen can be misleading as both lumens are situated in the same vein. They are part of the same line which bifurcates and has two lumens, the </a:t>
            </a:r>
            <a:r>
              <a:rPr lang="en-IN" sz="1800" dirty="0" err="1">
                <a:solidFill>
                  <a:srgbClr val="231E1E"/>
                </a:solidFill>
                <a:effectLst/>
                <a:latin typeface="TimesNRMT"/>
              </a:rPr>
              <a:t>lon</a:t>
            </a:r>
            <a:r>
              <a:rPr lang="en-IN" sz="1800" dirty="0">
                <a:solidFill>
                  <a:srgbClr val="231E1E"/>
                </a:solidFill>
                <a:effectLst/>
                <a:latin typeface="TimesNRMT"/>
              </a:rPr>
              <a:t>- ger lumen is the ‘arterial’ lumen and the shorter the ‘venous’ lumen. </a:t>
            </a:r>
          </a:p>
          <a:p>
            <a:pPr marL="285750" indent="-285750">
              <a:buFont typeface="Arial" panose="020B0604020202020204" pitchFamily="34" charset="0"/>
              <a:buChar char="•"/>
            </a:pPr>
            <a:r>
              <a:rPr lang="en-IN" sz="1800" dirty="0">
                <a:solidFill>
                  <a:srgbClr val="231E1E"/>
                </a:solidFill>
                <a:effectLst/>
                <a:latin typeface="TimesNRMT"/>
              </a:rPr>
              <a:t>Heparin is added to the blood as it leaves the body to prevent the dialyser clotting. Blood is then actively pumped through the artificial kidney before being returned to the patient . In those patients at high risk of haemorrhage, the amount of heparin used can be reduced or even avoided altogether. </a:t>
            </a:r>
          </a:p>
          <a:p>
            <a:pPr marL="285750" indent="-285750">
              <a:buFont typeface="Arial" panose="020B0604020202020204" pitchFamily="34" charset="0"/>
              <a:buChar char="•"/>
            </a:pPr>
            <a:r>
              <a:rPr lang="en-IN" sz="1800" dirty="0">
                <a:solidFill>
                  <a:srgbClr val="231E1E"/>
                </a:solidFill>
                <a:effectLst/>
                <a:latin typeface="TimesNRMT"/>
              </a:rPr>
              <a:t>The dialyser consists of a cartridge comprising either a bundle of hollow tubes (hollow fibre dial- </a:t>
            </a:r>
            <a:r>
              <a:rPr lang="en-IN" sz="1800" dirty="0" err="1">
                <a:solidFill>
                  <a:srgbClr val="231E1E"/>
                </a:solidFill>
                <a:effectLst/>
                <a:latin typeface="TimesNRMT"/>
              </a:rPr>
              <a:t>yser</a:t>
            </a:r>
            <a:r>
              <a:rPr lang="en-IN" sz="1800" dirty="0">
                <a:solidFill>
                  <a:srgbClr val="231E1E"/>
                </a:solidFill>
                <a:effectLst/>
                <a:latin typeface="TimesNRMT"/>
              </a:rPr>
              <a:t>) or a series of parallel flat plates (flat-plate dialyser) made of a synthetic semi-permeable membrane. Flat-plate dialysers are now rarely used. </a:t>
            </a:r>
          </a:p>
          <a:p>
            <a:pPr marL="285750" indent="-285750">
              <a:buFont typeface="Arial" panose="020B0604020202020204" pitchFamily="34" charset="0"/>
              <a:buChar char="•"/>
            </a:pPr>
            <a:r>
              <a:rPr lang="en-IN" sz="1800" dirty="0">
                <a:solidFill>
                  <a:srgbClr val="231E1E"/>
                </a:solidFill>
                <a:effectLst/>
                <a:latin typeface="TimesNRMT"/>
              </a:rPr>
              <a:t>Dialysis fluid flows around the membrane </a:t>
            </a:r>
            <a:r>
              <a:rPr lang="en-IN" sz="1800" dirty="0" err="1">
                <a:solidFill>
                  <a:srgbClr val="231E1E"/>
                </a:solidFill>
                <a:effectLst/>
                <a:latin typeface="TimesNRMT"/>
              </a:rPr>
              <a:t>countercurrent</a:t>
            </a:r>
            <a:r>
              <a:rPr lang="en-IN" sz="1800" dirty="0">
                <a:solidFill>
                  <a:srgbClr val="231E1E"/>
                </a:solidFill>
                <a:effectLst/>
                <a:latin typeface="TimesNRMT"/>
              </a:rPr>
              <a:t> (opposite) to the flow of blood in order to maximise diffusion gradients. The dialysis solution is essentially a mixture of electrolytes in water with a composition approximating to extracellular fluid into which solutes diffuse. The ionic concentration of the dialysis fluid can be manipulated to control the rate and extent of electrolyte transfer. Calcium and bicarbonate concentrations can also be increased in dialysis fluid to promote diffusion into blood as replacement therapy. By manipulating the hydrostatic pressure of the dialysate and blood circuits, the extent and rate of water removal by ultrafiltration can be controlled. </a:t>
            </a:r>
            <a:endParaRPr lang="en-IN" dirty="0"/>
          </a:p>
          <a:p>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3345315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6C7F9505-24F2-4D7E-CE96-F8ED3EEFC5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837" y="523875"/>
            <a:ext cx="2009775" cy="2905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Content Placeholder 5">
            <a:extLst>
              <a:ext uri="{FF2B5EF4-FFF2-40B4-BE49-F238E27FC236}">
                <a16:creationId xmlns:a16="http://schemas.microsoft.com/office/drawing/2014/main" xmlns="" id="{9E2DDF66-C9B7-DF08-77EE-7E737687F473}"/>
              </a:ext>
            </a:extLst>
          </p:cNvPr>
          <p:cNvPicPr>
            <a:picLocks noChangeAspect="1"/>
          </p:cNvPicPr>
          <p:nvPr/>
        </p:nvPicPr>
        <p:blipFill>
          <a:blip r:embed="rId3"/>
          <a:stretch>
            <a:fillRect/>
          </a:stretch>
        </p:blipFill>
        <p:spPr>
          <a:xfrm>
            <a:off x="4060581" y="700977"/>
            <a:ext cx="5957626" cy="4594504"/>
          </a:xfrm>
          <a:prstGeom prst="rect">
            <a:avLst/>
          </a:prstGeom>
        </p:spPr>
      </p:pic>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54</a:t>
            </a:fld>
            <a:endParaRPr lang="en-US" dirty="0"/>
          </a:p>
        </p:txBody>
      </p:sp>
    </p:spTree>
    <p:extLst>
      <p:ext uri="{BB962C8B-B14F-4D97-AF65-F5344CB8AC3E}">
        <p14:creationId xmlns:p14="http://schemas.microsoft.com/office/powerpoint/2010/main" val="316948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7FF3282B-8ECA-C49F-CD11-889B3F3A891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514" y="231112"/>
            <a:ext cx="8973178" cy="5747657"/>
          </a:xfrm>
          <a:prstGeom prst="rect">
            <a:avLst/>
          </a:prstGeom>
          <a:noFill/>
        </p:spPr>
      </p:pic>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55</a:t>
            </a:fld>
            <a:endParaRPr lang="en-US" dirty="0"/>
          </a:p>
        </p:txBody>
      </p:sp>
    </p:spTree>
    <p:extLst>
      <p:ext uri="{BB962C8B-B14F-4D97-AF65-F5344CB8AC3E}">
        <p14:creationId xmlns:p14="http://schemas.microsoft.com/office/powerpoint/2010/main" val="1327151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48544B-0E79-772C-48F7-639C233D1F08}"/>
              </a:ext>
            </a:extLst>
          </p:cNvPr>
          <p:cNvSpPr>
            <a:spLocks noGrp="1"/>
          </p:cNvSpPr>
          <p:nvPr>
            <p:ph type="title"/>
          </p:nvPr>
        </p:nvSpPr>
        <p:spPr/>
        <p:txBody>
          <a:bodyPr/>
          <a:lstStyle/>
          <a:p>
            <a:r>
              <a:rPr lang="en-US" dirty="0"/>
              <a:t>COMPLICATIONS OF HAEMODIALYSIS</a:t>
            </a:r>
          </a:p>
        </p:txBody>
      </p:sp>
      <p:sp>
        <p:nvSpPr>
          <p:cNvPr id="3" name="Content Placeholder 2">
            <a:extLst>
              <a:ext uri="{FF2B5EF4-FFF2-40B4-BE49-F238E27FC236}">
                <a16:creationId xmlns:a16="http://schemas.microsoft.com/office/drawing/2014/main" xmlns="" id="{2DF2D56C-ADDC-92AA-C599-D9338173493E}"/>
              </a:ext>
            </a:extLst>
          </p:cNvPr>
          <p:cNvSpPr>
            <a:spLocks noGrp="1"/>
          </p:cNvSpPr>
          <p:nvPr>
            <p:ph idx="1"/>
          </p:nvPr>
        </p:nvSpPr>
        <p:spPr/>
        <p:txBody>
          <a:bodyPr/>
          <a:lstStyle/>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Low blood pressure (hypotension). This is the most common complication of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Muscle cramps. If cramps occur, they usually happen in the last half of a dialysis session.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Irregular heartbeat (arrhythmia).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Nausea, vomiting, headache, or confusion (dialysis disequilibrium).</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Infection, especially if a central venous access catheter is used for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Blood clot (thrombus) formation in the venous access catheter.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Technical complications, such as trapped air (embolus) in the dialysis tube.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56</a:t>
            </a:fld>
            <a:endParaRPr lang="en-US" dirty="0"/>
          </a:p>
        </p:txBody>
      </p:sp>
    </p:spTree>
    <p:extLst>
      <p:ext uri="{BB962C8B-B14F-4D97-AF65-F5344CB8AC3E}">
        <p14:creationId xmlns:p14="http://schemas.microsoft.com/office/powerpoint/2010/main" val="38178568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ED5DBF-FD37-873D-9876-87B87EC55DFC}"/>
              </a:ext>
            </a:extLst>
          </p:cNvPr>
          <p:cNvSpPr>
            <a:spLocks noGrp="1"/>
          </p:cNvSpPr>
          <p:nvPr>
            <p:ph type="title"/>
          </p:nvPr>
        </p:nvSpPr>
        <p:spPr/>
        <p:txBody>
          <a:bodyPr/>
          <a:lstStyle/>
          <a:p>
            <a:r>
              <a:rPr lang="en-US" dirty="0"/>
              <a:t>DISADVANTAGES</a:t>
            </a:r>
          </a:p>
        </p:txBody>
      </p:sp>
      <p:sp>
        <p:nvSpPr>
          <p:cNvPr id="3" name="Content Placeholder 2">
            <a:extLst>
              <a:ext uri="{FF2B5EF4-FFF2-40B4-BE49-F238E27FC236}">
                <a16:creationId xmlns:a16="http://schemas.microsoft.com/office/drawing/2014/main" xmlns="" id="{C9B54FEE-D752-3C55-C1ED-7786816E1CE0}"/>
              </a:ext>
            </a:extLst>
          </p:cNvPr>
          <p:cNvSpPr>
            <a:spLocks noGrp="1"/>
          </p:cNvSpPr>
          <p:nvPr>
            <p:ph idx="1"/>
          </p:nvPr>
        </p:nvSpPr>
        <p:spPr/>
        <p:txBody>
          <a:bodyPr>
            <a:normAutofit/>
          </a:bodyPr>
          <a:lstStyle/>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Restricts independence, as people undergoing this procedure cannot travel around because of supplies' availability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Requires more supplies such as high water quality and electricity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Requires reliable technology like dialysis machines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procedure is complicated and requires that care givers have more knowledge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Requires time to set up and clean dialysis machines, and expense with machines and associated staff</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57</a:t>
            </a:fld>
            <a:endParaRPr lang="en-US" dirty="0"/>
          </a:p>
        </p:txBody>
      </p:sp>
    </p:spTree>
    <p:extLst>
      <p:ext uri="{BB962C8B-B14F-4D97-AF65-F5344CB8AC3E}">
        <p14:creationId xmlns:p14="http://schemas.microsoft.com/office/powerpoint/2010/main" val="21026744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AAF670-E6DB-0A02-19CE-6BD771E382BA}"/>
              </a:ext>
            </a:extLst>
          </p:cNvPr>
          <p:cNvSpPr>
            <a:spLocks noGrp="1"/>
          </p:cNvSpPr>
          <p:nvPr>
            <p:ph type="title"/>
          </p:nvPr>
        </p:nvSpPr>
        <p:spPr/>
        <p:txBody>
          <a:bodyPr/>
          <a:lstStyle/>
          <a:p>
            <a:r>
              <a:rPr lang="en-US" dirty="0"/>
              <a:t>ADVANTAGES</a:t>
            </a:r>
          </a:p>
        </p:txBody>
      </p:sp>
      <p:sp>
        <p:nvSpPr>
          <p:cNvPr id="3" name="Content Placeholder 2">
            <a:extLst>
              <a:ext uri="{FF2B5EF4-FFF2-40B4-BE49-F238E27FC236}">
                <a16:creationId xmlns:a16="http://schemas.microsoft.com/office/drawing/2014/main" xmlns="" id="{E1D77E9C-8A36-B51B-C80D-5B6D70FAA3A2}"/>
              </a:ext>
            </a:extLst>
          </p:cNvPr>
          <p:cNvSpPr>
            <a:spLocks noGrp="1"/>
          </p:cNvSpPr>
          <p:nvPr>
            <p:ph idx="1"/>
          </p:nvPr>
        </p:nvSpPr>
        <p:spPr/>
        <p:txBody>
          <a:bodyPr/>
          <a:lstStyle/>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Low mortality rate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Better control of blood pressure and abdominal cramps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Less diet restriction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Better solute clearance effect for the daily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better tolerance and fewer complications with more frequent dialysis</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58</a:t>
            </a:fld>
            <a:endParaRPr lang="en-US" dirty="0"/>
          </a:p>
        </p:txBody>
      </p:sp>
    </p:spTree>
    <p:extLst>
      <p:ext uri="{BB962C8B-B14F-4D97-AF65-F5344CB8AC3E}">
        <p14:creationId xmlns:p14="http://schemas.microsoft.com/office/powerpoint/2010/main" val="19906567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0E24D6-8043-D1B3-7675-4BC2B65405BB}"/>
              </a:ext>
            </a:extLst>
          </p:cNvPr>
          <p:cNvSpPr>
            <a:spLocks noGrp="1"/>
          </p:cNvSpPr>
          <p:nvPr>
            <p:ph type="title"/>
          </p:nvPr>
        </p:nvSpPr>
        <p:spPr/>
        <p:txBody>
          <a:bodyPr/>
          <a:lstStyle/>
          <a:p>
            <a:r>
              <a:rPr lang="en-IN" sz="1800" dirty="0">
                <a:effectLst/>
                <a:latin typeface="Calibri" panose="020F0502020204030204" pitchFamily="34" charset="0"/>
                <a:ea typeface="Calibri" panose="020F0502020204030204" pitchFamily="34" charset="0"/>
                <a:cs typeface="Times New Roman" panose="02020603050405020304" pitchFamily="18" charset="0"/>
              </a:rPr>
              <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r>
              <a:rPr lang="en-IN" sz="1800" dirty="0" err="1">
                <a:solidFill>
                  <a:srgbClr val="231E1E"/>
                </a:solidFill>
                <a:effectLst/>
                <a:latin typeface="Avenir" panose="02000503020000020003" pitchFamily="2" charset="0"/>
              </a:rPr>
              <a:t>haemofiltration</a:t>
            </a:r>
            <a:r>
              <a:rPr lang="en-IN" sz="1800" dirty="0">
                <a:solidFill>
                  <a:srgbClr val="231E1E"/>
                </a:solidFill>
                <a:effectLst/>
                <a:latin typeface="Avenir" panose="02000503020000020003" pitchFamily="2" charset="0"/>
              </a:rPr>
              <a:t> </a:t>
            </a:r>
            <a:r>
              <a:rPr lang="en-IN" dirty="0"/>
              <a:t/>
            </a:r>
            <a:br>
              <a:rPr lang="en-IN" dirty="0"/>
            </a:br>
            <a:endParaRPr lang="en-US" dirty="0"/>
          </a:p>
        </p:txBody>
      </p:sp>
      <p:sp>
        <p:nvSpPr>
          <p:cNvPr id="3" name="Content Placeholder 2">
            <a:extLst>
              <a:ext uri="{FF2B5EF4-FFF2-40B4-BE49-F238E27FC236}">
                <a16:creationId xmlns:a16="http://schemas.microsoft.com/office/drawing/2014/main" xmlns="" id="{F55DF2D1-4F09-B3F1-D153-DD5D7CDBFBD5}"/>
              </a:ext>
            </a:extLst>
          </p:cNvPr>
          <p:cNvSpPr>
            <a:spLocks noGrp="1"/>
          </p:cNvSpPr>
          <p:nvPr>
            <p:ph idx="1"/>
          </p:nvPr>
        </p:nvSpPr>
        <p:spPr/>
        <p:txBody>
          <a:bodyPr/>
          <a:lstStyle/>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Hemofiltration is an alternative technique to dialysis where simplicity of use, fine fluid balance control and low cost have ensured its widespread use in the treatment of acute kidney failure.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b="1" u="sng" dirty="0">
                <a:effectLst/>
                <a:latin typeface="Times New Roman" panose="02020603050405020304" pitchFamily="18" charset="0"/>
                <a:ea typeface="Calibri" panose="020F0502020204030204" pitchFamily="34" charset="0"/>
                <a:cs typeface="Times New Roman" panose="02020603050405020304" pitchFamily="18" charset="0"/>
              </a:rPr>
              <a:t>PRINCIPLE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hydrostatic pressure of the blood drives a filtrate, similar to interstitial fluid, across a high permeability dialyser (passes substances of molecular weight up to 30,000) by ultrafiltration.</a:t>
            </a:r>
          </a:p>
          <a:p>
            <a:pPr marL="342900" indent="-342900">
              <a:tabLst>
                <a:tab pos="457200" algn="l"/>
              </a:tabLst>
            </a:pPr>
            <a:r>
              <a:rPr lang="en-IN" sz="1800" dirty="0">
                <a:solidFill>
                  <a:srgbClr val="231E1E"/>
                </a:solidFill>
                <a:effectLst/>
                <a:latin typeface="TimesNRMT"/>
              </a:rPr>
              <a:t>Solute clearance occurs by convection. Commercially prepared </a:t>
            </a:r>
            <a:r>
              <a:rPr lang="en-IN" sz="1800" dirty="0" err="1">
                <a:solidFill>
                  <a:srgbClr val="231E1E"/>
                </a:solidFill>
                <a:effectLst/>
                <a:latin typeface="TimesNRMT"/>
              </a:rPr>
              <a:t>haemofiltration</a:t>
            </a:r>
            <a:r>
              <a:rPr lang="en-IN" sz="1800" dirty="0">
                <a:solidFill>
                  <a:srgbClr val="231E1E"/>
                </a:solidFill>
                <a:effectLst/>
                <a:latin typeface="TimesNRMT"/>
              </a:rPr>
              <a:t> fluid may then be introduced into the filtered blood in quantities sufficient to maintain optimal fluid balance. As with haemodialysis, </a:t>
            </a:r>
            <a:r>
              <a:rPr lang="en-IN" sz="1800" dirty="0" err="1">
                <a:solidFill>
                  <a:srgbClr val="231E1E"/>
                </a:solidFill>
                <a:effectLst/>
                <a:latin typeface="TimesNRMT"/>
              </a:rPr>
              <a:t>haemofiltration</a:t>
            </a:r>
            <a:r>
              <a:rPr lang="en-IN" sz="1800" dirty="0">
                <a:solidFill>
                  <a:srgbClr val="231E1E"/>
                </a:solidFill>
                <a:effectLst/>
                <a:latin typeface="TimesNRMT"/>
              </a:rPr>
              <a:t> can be intermittent or continuous. </a:t>
            </a:r>
          </a:p>
          <a:p>
            <a:pPr marL="342900" indent="-342900">
              <a:tabLst>
                <a:tab pos="457200" algn="l"/>
              </a:tabLst>
            </a:pPr>
            <a:endParaRPr lang="en-IN" sz="1600" dirty="0"/>
          </a:p>
          <a:p>
            <a:pPr marL="342900" lvl="0" indent="-342900">
              <a:buFont typeface="Arial" panose="020B0604020202020204" pitchFamily="34" charset="0"/>
              <a:buChar char="•"/>
              <a:tabLst>
                <a:tab pos="457200" algn="l"/>
              </a:tabLs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59</a:t>
            </a:fld>
            <a:endParaRPr lang="en-US" dirty="0"/>
          </a:p>
        </p:txBody>
      </p:sp>
    </p:spTree>
    <p:extLst>
      <p:ext uri="{BB962C8B-B14F-4D97-AF65-F5344CB8AC3E}">
        <p14:creationId xmlns:p14="http://schemas.microsoft.com/office/powerpoint/2010/main" val="1297470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8C87EB-5B7A-EC57-AD5B-D2E6CD1C9E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4A281D17-83A6-600E-6639-3BAC4E9A8956}"/>
              </a:ext>
            </a:extLst>
          </p:cNvPr>
          <p:cNvSpPr>
            <a:spLocks noGrp="1"/>
          </p:cNvSpPr>
          <p:nvPr>
            <p:ph idx="1"/>
          </p:nvPr>
        </p:nvSpPr>
        <p:spPr/>
        <p:txBody>
          <a:bodyPr/>
          <a:lstStyle/>
          <a:p>
            <a:pPr marL="0" indent="0">
              <a:buNone/>
            </a:pPr>
            <a:r>
              <a:rPr lang="en-IN" sz="2000" dirty="0"/>
              <a:t>Recovery phase: re</a:t>
            </a:r>
            <a:r>
              <a:rPr lang="en-IN" sz="2000" dirty="0">
                <a:effectLst/>
              </a:rPr>
              <a:t>turn of kidney function depending on the severity of injury. </a:t>
            </a:r>
            <a:endParaRPr lang="en-IN" dirty="0"/>
          </a:p>
          <a:p>
            <a:pPr marL="0" indent="0">
              <a:buNone/>
            </a:pPr>
            <a:r>
              <a:rPr lang="en-IN" dirty="0"/>
              <a:t>	</a:t>
            </a:r>
          </a:p>
          <a:p>
            <a:r>
              <a:rPr lang="en-IN" sz="1800" dirty="0">
                <a:effectLst/>
                <a:latin typeface="TimesNewRomanPSMT"/>
              </a:rPr>
              <a:t>The recovery phase occurs over the course of several weeks to months, depending on the severity of the patient's AKI. This phase signals the return to the patient's baseline kidney function, normalization of urine production, and the return of the diluting and concentrating abilities of the kidneys. </a:t>
            </a:r>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31199811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B7C33D0-9D8A-A64C-7DCE-9A4ABED1C334}"/>
              </a:ext>
            </a:extLst>
          </p:cNvPr>
          <p:cNvSpPr txBox="1"/>
          <p:nvPr/>
        </p:nvSpPr>
        <p:spPr>
          <a:xfrm>
            <a:off x="251209" y="539995"/>
            <a:ext cx="10992896" cy="3693319"/>
          </a:xfrm>
          <a:prstGeom prst="rect">
            <a:avLst/>
          </a:prstGeom>
          <a:noFill/>
        </p:spPr>
        <p:txBody>
          <a:bodyPr wrap="square">
            <a:spAutoFit/>
          </a:bodyPr>
          <a:lstStyle/>
          <a:p>
            <a:r>
              <a:rPr lang="en-IN" sz="1800" dirty="0">
                <a:solidFill>
                  <a:srgbClr val="231E1E"/>
                </a:solidFill>
                <a:effectLst/>
                <a:latin typeface="TimesNRMT"/>
              </a:rPr>
              <a:t>In continuous arterio-venous </a:t>
            </a:r>
            <a:r>
              <a:rPr lang="en-IN" sz="1800" dirty="0" err="1">
                <a:solidFill>
                  <a:srgbClr val="231E1E"/>
                </a:solidFill>
                <a:effectLst/>
                <a:latin typeface="TimesNRMT"/>
              </a:rPr>
              <a:t>haemofiltration</a:t>
            </a:r>
            <a:r>
              <a:rPr lang="en-IN" sz="1800" dirty="0">
                <a:solidFill>
                  <a:srgbClr val="231E1E"/>
                </a:solidFill>
                <a:effectLst/>
                <a:latin typeface="TimesNRMT"/>
              </a:rPr>
              <a:t> (CAVH), blood is diverted, usually from the femoral artery, and returned to the femoral vein; this is now very seldom used.</a:t>
            </a:r>
          </a:p>
          <a:p>
            <a:r>
              <a:rPr lang="en-IN" sz="1800" dirty="0">
                <a:solidFill>
                  <a:srgbClr val="231E1E"/>
                </a:solidFill>
                <a:effectLst/>
                <a:latin typeface="TimesNRMT"/>
              </a:rPr>
              <a:t> In continuous </a:t>
            </a:r>
            <a:r>
              <a:rPr lang="en-IN" sz="1800" dirty="0" err="1">
                <a:solidFill>
                  <a:srgbClr val="231E1E"/>
                </a:solidFill>
                <a:effectLst/>
                <a:latin typeface="TimesNRMT"/>
              </a:rPr>
              <a:t>venovenous</a:t>
            </a:r>
            <a:r>
              <a:rPr lang="en-IN" sz="1800" dirty="0">
                <a:solidFill>
                  <a:srgbClr val="231E1E"/>
                </a:solidFill>
                <a:effectLst/>
                <a:latin typeface="TimesNRMT"/>
              </a:rPr>
              <a:t> </a:t>
            </a:r>
            <a:r>
              <a:rPr lang="en-IN" sz="1800" dirty="0" err="1">
                <a:solidFill>
                  <a:srgbClr val="231E1E"/>
                </a:solidFill>
                <a:effectLst/>
                <a:latin typeface="TimesNRMT"/>
              </a:rPr>
              <a:t>haemofiltration</a:t>
            </a:r>
            <a:r>
              <a:rPr lang="en-IN" sz="1800" dirty="0">
                <a:solidFill>
                  <a:srgbClr val="231E1E"/>
                </a:solidFill>
                <a:effectLst/>
                <a:latin typeface="TimesNRMT"/>
              </a:rPr>
              <a:t> (CVVH), a dual lumen vascular catheter is inserted into a vein (as described above). Blood is removed from the body via the distal lumen (the one furthest from the right side of the heart) in a process assisted by a blood pump, passed through a haemofilter and returned to the body via the proximal lumen. </a:t>
            </a:r>
          </a:p>
          <a:p>
            <a:r>
              <a:rPr lang="en-IN" sz="1800" dirty="0">
                <a:solidFill>
                  <a:srgbClr val="231E1E"/>
                </a:solidFill>
                <a:effectLst/>
                <a:latin typeface="TimesNRMT"/>
              </a:rPr>
              <a:t>In slow continuous ultrafiltration (SCU or SCUF), the process is performed so slowly that no fluid substitution is necessary. </a:t>
            </a:r>
          </a:p>
          <a:p>
            <a:r>
              <a:rPr lang="en-IN" sz="1800" dirty="0">
                <a:solidFill>
                  <a:srgbClr val="231E1E"/>
                </a:solidFill>
                <a:effectLst/>
                <a:latin typeface="TimesNRMT"/>
              </a:rPr>
              <a:t>In addition to avoiding the expense and complexity of haemodialysis, this system enables continuous but gradual removal of fluid, thereby allowing very fine control of fluid balance in addition to electrolyte control and removal of metabolites. This control of fluid balance often facilitates the use of parenteral nutrition. Because of the advantages of </a:t>
            </a:r>
            <a:r>
              <a:rPr lang="en-IN" sz="1800" dirty="0" err="1">
                <a:solidFill>
                  <a:srgbClr val="231E1E"/>
                </a:solidFill>
                <a:effectLst/>
                <a:latin typeface="TimesNRMT"/>
              </a:rPr>
              <a:t>haemofiltration</a:t>
            </a:r>
            <a:r>
              <a:rPr lang="en-IN" sz="1800" dirty="0">
                <a:solidFill>
                  <a:srgbClr val="231E1E"/>
                </a:solidFill>
                <a:effectLst/>
                <a:latin typeface="TimesNRMT"/>
              </a:rPr>
              <a:t> over peritoneal dialysis and haemodialysis, continuous </a:t>
            </a:r>
            <a:r>
              <a:rPr lang="en-IN" sz="1800" dirty="0" err="1">
                <a:solidFill>
                  <a:srgbClr val="231E1E"/>
                </a:solidFill>
                <a:effectLst/>
                <a:latin typeface="TimesNRMT"/>
              </a:rPr>
              <a:t>haemofiltration</a:t>
            </a:r>
            <a:r>
              <a:rPr lang="en-IN" sz="1800" dirty="0">
                <a:solidFill>
                  <a:srgbClr val="231E1E"/>
                </a:solidFill>
                <a:effectLst/>
                <a:latin typeface="TimesNRMT"/>
              </a:rPr>
              <a:t> is currently the commonest type of renal replacement therapy used in patients in intensive care units. </a:t>
            </a:r>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60</a:t>
            </a:fld>
            <a:endParaRPr lang="en-US" dirty="0"/>
          </a:p>
        </p:txBody>
      </p:sp>
    </p:spTree>
    <p:extLst>
      <p:ext uri="{BB962C8B-B14F-4D97-AF65-F5344CB8AC3E}">
        <p14:creationId xmlns:p14="http://schemas.microsoft.com/office/powerpoint/2010/main" val="33739661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AAE99A-AA6E-CED0-569F-07DE877F37C4}"/>
              </a:ext>
            </a:extLst>
          </p:cNvPr>
          <p:cNvSpPr>
            <a:spLocks noGrp="1"/>
          </p:cNvSpPr>
          <p:nvPr>
            <p:ph type="title"/>
          </p:nvPr>
        </p:nvSpPr>
        <p:spPr/>
        <p:txBody>
          <a:bodyPr/>
          <a:lstStyle/>
          <a:p>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ADVANTAGES, disadvantages OF HEMOFILTERATION</a:t>
            </a:r>
            <a:r>
              <a:rPr lang="en-IN" sz="1800" dirty="0">
                <a:effectLst/>
                <a:latin typeface="Calibri" panose="020F0502020204030204" pitchFamily="34" charset="0"/>
                <a:ea typeface="Calibri" panose="020F0502020204030204" pitchFamily="34" charset="0"/>
                <a:cs typeface="Times New Roman" panose="02020603050405020304" pitchFamily="18" charset="0"/>
              </a:rPr>
              <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B4B33CE4-62B2-1289-CDE3-E05D59BA941C}"/>
              </a:ext>
            </a:extLst>
          </p:cNvPr>
          <p:cNvSpPr>
            <a:spLocks noGrp="1"/>
          </p:cNvSpPr>
          <p:nvPr>
            <p:ph idx="1"/>
          </p:nvPr>
        </p:nvSpPr>
        <p:spPr/>
        <p:txBody>
          <a:bodyPr>
            <a:normAutofit/>
          </a:bodyPr>
          <a:lstStyle/>
          <a:p>
            <a:pPr marL="0" lvl="0" indent="0">
              <a:buNone/>
              <a:tabLst>
                <a:tab pos="457200" algn="l"/>
              </a:tabLst>
            </a:pPr>
            <a:r>
              <a:rPr lang="en-IN" sz="1800" b="1" dirty="0">
                <a:latin typeface="Times New Roman" panose="02020603050405020304" pitchFamily="18" charset="0"/>
                <a:ea typeface="Calibri" panose="020F0502020204030204" pitchFamily="34" charset="0"/>
              </a:rPr>
              <a:t>A</a:t>
            </a:r>
            <a:r>
              <a:rPr lang="en-IN" sz="1800" b="1" dirty="0">
                <a:effectLst/>
                <a:latin typeface="Times New Roman" panose="02020603050405020304" pitchFamily="18" charset="0"/>
                <a:ea typeface="Calibri" panose="020F0502020204030204" pitchFamily="34" charset="0"/>
              </a:rPr>
              <a:t>dvantages</a:t>
            </a: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Heart failure due to hypovolemia ,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hemodialysis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worsen the heart failure while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hemofilteration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can treat heart failure.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Refractory hypertension can be lowered.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rPr>
              <a:t>Hypotension &amp; severe retention of sodium and water</a:t>
            </a:r>
            <a:r>
              <a:rPr lang="en-IN" dirty="0">
                <a:effectLst/>
              </a:rPr>
              <a:t> </a:t>
            </a:r>
          </a:p>
          <a:p>
            <a:r>
              <a:rPr lang="en-IN" sz="1800" b="1" dirty="0">
                <a:effectLst/>
                <a:latin typeface="Times New Roman" panose="02020603050405020304" pitchFamily="18" charset="0"/>
                <a:ea typeface="Calibri" panose="020F0502020204030204" pitchFamily="34" charset="0"/>
              </a:rPr>
              <a:t>Disadvantages</a:t>
            </a:r>
            <a:r>
              <a:rPr lang="en-IN" dirty="0">
                <a:effectLst/>
              </a:rPr>
              <a:t> </a:t>
            </a:r>
          </a:p>
          <a:p>
            <a:pPr marL="342900" lvl="0" indent="-342900">
              <a:buFont typeface="Arial" panose="020B0604020202020204" pitchFamily="34" charset="0"/>
              <a:buChar char="•"/>
              <a:tabLst>
                <a:tab pos="457200" algn="l"/>
              </a:tabLst>
            </a:pP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Haemofiltration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restricts patient’s mobility and necessitates constant patient centred activity, which can disrupt rest and sleep patterns.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patient has to be anticoagulated with the occasional exception of mechanical valve patients whose INR allows effective running of the pump.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Fluid balance is open to potential error.</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61</a:t>
            </a:fld>
            <a:endParaRPr lang="en-US" dirty="0"/>
          </a:p>
        </p:txBody>
      </p:sp>
    </p:spTree>
    <p:extLst>
      <p:ext uri="{BB962C8B-B14F-4D97-AF65-F5344CB8AC3E}">
        <p14:creationId xmlns:p14="http://schemas.microsoft.com/office/powerpoint/2010/main" val="22173781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D66763-E7FF-DADF-1A05-14628E8F4EA7}"/>
              </a:ext>
            </a:extLst>
          </p:cNvPr>
          <p:cNvSpPr>
            <a:spLocks noGrp="1"/>
          </p:cNvSpPr>
          <p:nvPr>
            <p:ph type="title"/>
          </p:nvPr>
        </p:nvSpPr>
        <p:spPr/>
        <p:txBody>
          <a:bodyPr/>
          <a:lstStyle/>
          <a:p>
            <a:r>
              <a:rPr lang="en-IN" sz="1800" dirty="0">
                <a:effectLst/>
                <a:latin typeface="Calibri" panose="020F0502020204030204" pitchFamily="34" charset="0"/>
                <a:ea typeface="Calibri" panose="020F0502020204030204" pitchFamily="34" charset="0"/>
                <a:cs typeface="Times New Roman" panose="02020603050405020304" pitchFamily="18" charset="0"/>
              </a:rPr>
              <a:t>hemodiafiltration</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BE4F0F55-77E8-C049-557C-74CC05E40303}"/>
              </a:ext>
            </a:extLst>
          </p:cNvPr>
          <p:cNvSpPr>
            <a:spLocks noGrp="1"/>
          </p:cNvSpPr>
          <p:nvPr>
            <p:ph idx="1"/>
          </p:nvPr>
        </p:nvSpPr>
        <p:spPr>
          <a:xfrm>
            <a:off x="301451" y="1853754"/>
            <a:ext cx="10753403" cy="3912795"/>
          </a:xfrm>
        </p:spPr>
        <p:txBody>
          <a:bodyPr>
            <a:noAutofit/>
          </a:bodyPr>
          <a:lstStyle/>
          <a:p>
            <a:r>
              <a:rPr lang="en-IN" sz="1400" dirty="0" err="1">
                <a:solidFill>
                  <a:srgbClr val="231E1E"/>
                </a:solidFill>
                <a:effectLst/>
                <a:latin typeface="TimesNRMT"/>
              </a:rPr>
              <a:t>Haemodiafiltration</a:t>
            </a:r>
            <a:r>
              <a:rPr lang="en-IN" sz="1400" dirty="0">
                <a:solidFill>
                  <a:srgbClr val="231E1E"/>
                </a:solidFill>
                <a:effectLst/>
                <a:latin typeface="TimesNRMT"/>
              </a:rPr>
              <a:t> is a technique that combines the ability to clear small molecules, as in haemodialysis, with the large molecule clearance of </a:t>
            </a:r>
            <a:r>
              <a:rPr lang="en-IN" sz="1400" dirty="0" err="1">
                <a:solidFill>
                  <a:srgbClr val="231E1E"/>
                </a:solidFill>
                <a:effectLst/>
                <a:latin typeface="TimesNRMT"/>
              </a:rPr>
              <a:t>haemofiltration</a:t>
            </a:r>
            <a:r>
              <a:rPr lang="en-IN" sz="1400" dirty="0">
                <a:solidFill>
                  <a:srgbClr val="231E1E"/>
                </a:solidFill>
                <a:effectLst/>
                <a:latin typeface="TimesNRMT"/>
              </a:rPr>
              <a:t>. </a:t>
            </a:r>
            <a:endParaRPr lang="en-IN" sz="1400" dirty="0"/>
          </a:p>
          <a:p>
            <a:pPr marL="342900" lvl="0" indent="-342900">
              <a:buFont typeface="Arial" panose="020B0604020202020204" pitchFamily="34" charset="0"/>
              <a:buChar char="•"/>
              <a:tabLst>
                <a:tab pos="457200" algn="l"/>
              </a:tabLst>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It is a logical step to combine the respective advantages of both procedures by doing HD and HF in parallel. This procedure is called hemodiafiltration (HDF)</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Advantages of HDF</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mj-lt"/>
              <a:buAutoNum type="arabicPeriod"/>
              <a:tabLst>
                <a:tab pos="914400" algn="l"/>
              </a:tabLst>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Clearance of uraemic solutes across a wide molecular weight range</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mj-lt"/>
              <a:buAutoNum type="arabicPeriod"/>
              <a:tabLst>
                <a:tab pos="914400" algn="l"/>
              </a:tabLst>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Biocompatibility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mj-lt"/>
              <a:buAutoNum type="arabicPeriod"/>
              <a:tabLst>
                <a:tab pos="914400" algn="l"/>
              </a:tabLst>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Hemodynamic stability</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During HDF, the machine removes more water from the blood than during "normal" haemodialysis. The additional liquid is continually replaced with an ultra-pure electrolyte solution. Thus, the machine exchanges a high volume of fluid during treatment and removes the liquid together with metabolic toxins from the blood.</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400" dirty="0">
                <a:effectLst/>
                <a:latin typeface="Times New Roman" panose="02020603050405020304" pitchFamily="18" charset="0"/>
                <a:ea typeface="Calibri" panose="020F0502020204030204" pitchFamily="34" charset="0"/>
              </a:rPr>
              <a:t> As in normal dialysis, differences in concentration between the dialysis solution and the blood are also used to filter the toxins from the blood. Overall, ONLINE HDF allows for a more efficient and gentle treatment. </a:t>
            </a:r>
            <a:r>
              <a:rPr lang="en-IN" sz="1400" dirty="0">
                <a:effectLst/>
              </a:rPr>
              <a:t> </a:t>
            </a:r>
            <a:endParaRPr lang="en-US" sz="1400"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62</a:t>
            </a:fld>
            <a:endParaRPr lang="en-US" dirty="0"/>
          </a:p>
        </p:txBody>
      </p:sp>
    </p:spTree>
    <p:extLst>
      <p:ext uri="{BB962C8B-B14F-4D97-AF65-F5344CB8AC3E}">
        <p14:creationId xmlns:p14="http://schemas.microsoft.com/office/powerpoint/2010/main" val="31956409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08A480-0368-6C82-1EF1-9B889431CB89}"/>
              </a:ext>
            </a:extLst>
          </p:cNvPr>
          <p:cNvSpPr>
            <a:spLocks noGrp="1"/>
          </p:cNvSpPr>
          <p:nvPr>
            <p:ph type="title"/>
          </p:nvPr>
        </p:nvSpPr>
        <p:spPr/>
        <p:txBody>
          <a:bodyPr/>
          <a:lstStyle/>
          <a:p>
            <a:r>
              <a:rPr lang="en-IN" sz="1800" dirty="0">
                <a:solidFill>
                  <a:srgbClr val="231E1E"/>
                </a:solidFill>
                <a:effectLst/>
                <a:latin typeface="Avenir" panose="02000503020000020003" pitchFamily="2" charset="0"/>
              </a:rPr>
              <a:t>Acute peritoneal dialysis </a:t>
            </a:r>
            <a:r>
              <a:rPr lang="en-IN" dirty="0"/>
              <a:t/>
            </a:r>
            <a:br>
              <a:rPr lang="en-IN" dirty="0"/>
            </a:br>
            <a:endParaRPr lang="en-US" dirty="0"/>
          </a:p>
        </p:txBody>
      </p:sp>
      <p:sp>
        <p:nvSpPr>
          <p:cNvPr id="3" name="Content Placeholder 2">
            <a:extLst>
              <a:ext uri="{FF2B5EF4-FFF2-40B4-BE49-F238E27FC236}">
                <a16:creationId xmlns:a16="http://schemas.microsoft.com/office/drawing/2014/main" xmlns="" id="{52FD5671-8AA9-EC28-5FA3-117EA7BB52D5}"/>
              </a:ext>
            </a:extLst>
          </p:cNvPr>
          <p:cNvSpPr>
            <a:spLocks noGrp="1"/>
          </p:cNvSpPr>
          <p:nvPr>
            <p:ph idx="1"/>
          </p:nvPr>
        </p:nvSpPr>
        <p:spPr>
          <a:xfrm>
            <a:off x="271304" y="1853754"/>
            <a:ext cx="11284300" cy="4199727"/>
          </a:xfrm>
        </p:spPr>
        <p:txBody>
          <a:bodyPr>
            <a:normAutofit fontScale="47500" lnSpcReduction="20000"/>
          </a:bodyPr>
          <a:lstStyle/>
          <a:p>
            <a:pPr marL="342900" lvl="0" indent="-342900">
              <a:buFont typeface="Arial" panose="020B0604020202020204" pitchFamily="34" charset="0"/>
              <a:buChar char="•"/>
              <a:tabLst>
                <a:tab pos="457200" algn="l"/>
              </a:tabLst>
            </a:pPr>
            <a:r>
              <a:rPr lang="en-IN" sz="3700" dirty="0">
                <a:effectLst/>
                <a:latin typeface="Times New Roman" panose="02020603050405020304" pitchFamily="18" charset="0"/>
                <a:ea typeface="Calibri" panose="020F0502020204030204" pitchFamily="34" charset="0"/>
                <a:cs typeface="Times New Roman" panose="02020603050405020304" pitchFamily="18" charset="0"/>
              </a:rPr>
              <a:t>It is a treatment for patients with severe chronic kidney disease. The process uses the patient's peritoneum in the abdomen as a membrane across which fluids and dissolved substances (electrolytes, urea, glucose, albumin and other small molecules) are exchanged from the blood. Fluid is introduced through a permanent tube in the abdomen and flushed out either every night while the patient sleeps (automatic peritoneal dialysis) or via regular exchanges throughout the day (continuous ambulatory peritoneal dialysis).</a:t>
            </a:r>
            <a:r>
              <a:rPr lang="en-IN" sz="3700" b="1"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indent="-342900">
              <a:tabLst>
                <a:tab pos="457200" algn="l"/>
              </a:tabLst>
            </a:pPr>
            <a:r>
              <a:rPr lang="en-IN" sz="3700" dirty="0">
                <a:effectLst/>
                <a:latin typeface="Times New Roman" panose="02020603050405020304" pitchFamily="18" charset="0"/>
                <a:ea typeface="Calibri" panose="020F0502020204030204" pitchFamily="34" charset="0"/>
                <a:cs typeface="Times New Roman" panose="02020603050405020304" pitchFamily="18" charset="0"/>
              </a:rPr>
              <a:t>The abdomen is cleaned in preparation for surgery, and a catheter is surgically inserted with one end in the abdomen and the other protruding from the skin</a:t>
            </a:r>
            <a:endParaRPr lang="en-IN"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3700" dirty="0">
                <a:effectLst/>
                <a:latin typeface="Times New Roman" panose="02020603050405020304" pitchFamily="18" charset="0"/>
                <a:ea typeface="Calibri" panose="020F0502020204030204" pitchFamily="34" charset="0"/>
                <a:cs typeface="Times New Roman" panose="02020603050405020304" pitchFamily="18" charset="0"/>
              </a:rPr>
              <a:t>Before each infusion the catheter must be cleaned, and flow into and out of the abdomen tested. A large volume of fluid is introduced to the abdomen over the next ten to fifteen minutes.</a:t>
            </a:r>
            <a:endParaRPr lang="en-IN"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3700" dirty="0">
                <a:effectLst/>
                <a:latin typeface="Times New Roman" panose="02020603050405020304" pitchFamily="18" charset="0"/>
                <a:ea typeface="Calibri" panose="020F0502020204030204" pitchFamily="34" charset="0"/>
                <a:cs typeface="Times New Roman" panose="02020603050405020304" pitchFamily="18" charset="0"/>
              </a:rPr>
              <a:t>The total volume is referred to as a </a:t>
            </a:r>
            <a:r>
              <a:rPr lang="en-IN" sz="3700" i="1" dirty="0">
                <a:effectLst/>
                <a:latin typeface="Times New Roman" panose="02020603050405020304" pitchFamily="18" charset="0"/>
                <a:ea typeface="Calibri" panose="020F0502020204030204" pitchFamily="34" charset="0"/>
                <a:cs typeface="Times New Roman" panose="02020603050405020304" pitchFamily="18" charset="0"/>
              </a:rPr>
              <a:t>dwell</a:t>
            </a:r>
            <a:r>
              <a:rPr lang="en-IN" sz="3700"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3700" dirty="0">
                <a:effectLst/>
                <a:latin typeface="Times New Roman" panose="02020603050405020304" pitchFamily="18" charset="0"/>
                <a:ea typeface="Calibri" panose="020F0502020204030204" pitchFamily="34" charset="0"/>
                <a:cs typeface="Times New Roman" panose="02020603050405020304" pitchFamily="18" charset="0"/>
              </a:rPr>
              <a:t>while the fluid itself is referred to as dialysate. The dwell can be as much as 2.5 litres, and medication can also be added to the fluid immediately before infusion.</a:t>
            </a:r>
            <a:r>
              <a:rPr lang="en-IN" sz="3700" u="sng" baseline="300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[3]</a:t>
            </a:r>
            <a:r>
              <a:rPr lang="en-IN" sz="37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3700" u="sng" baseline="300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a:t>
            </a:r>
            <a:r>
              <a:rPr lang="en-IN" sz="3700" dirty="0">
                <a:effectLst/>
                <a:latin typeface="Times New Roman" panose="02020603050405020304" pitchFamily="18" charset="0"/>
                <a:ea typeface="Calibri" panose="020F0502020204030204" pitchFamily="34" charset="0"/>
                <a:cs typeface="Times New Roman" panose="02020603050405020304" pitchFamily="18" charset="0"/>
              </a:rPr>
              <a:t> The dwell remains in the abdomen and waste products diffuse across the peritoneum from the underlying blood vessels. After a variable period of time depending on the treatment (usually 4–6 hours), the fluid is removed and replaced with fresh fluid. This can occur automatically while the patient is sleeping (automated peritoneal dialysis, APD), or during the day by keeping two litres of fluid in the abdomen at all times, exchanging the fluids four to six times per day (continuous ambulatory peritoneal dialysis, CAPD).</a:t>
            </a:r>
            <a:endParaRPr lang="en-IN"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63</a:t>
            </a:fld>
            <a:endParaRPr lang="en-US" dirty="0"/>
          </a:p>
        </p:txBody>
      </p:sp>
    </p:spTree>
    <p:extLst>
      <p:ext uri="{BB962C8B-B14F-4D97-AF65-F5344CB8AC3E}">
        <p14:creationId xmlns:p14="http://schemas.microsoft.com/office/powerpoint/2010/main" val="13418323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613689F6-F72B-81E4-3E55-A59C6BFFD75A}"/>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0" y="171450"/>
            <a:ext cx="3719513" cy="5757863"/>
          </a:xfrm>
          <a:prstGeom prst="rect">
            <a:avLst/>
          </a:prstGeom>
          <a:noFill/>
          <a:ln>
            <a:noFill/>
          </a:ln>
        </p:spPr>
      </p:pic>
      <p:pic>
        <p:nvPicPr>
          <p:cNvPr id="5" name="Content Placeholder 3">
            <a:extLst>
              <a:ext uri="{FF2B5EF4-FFF2-40B4-BE49-F238E27FC236}">
                <a16:creationId xmlns:a16="http://schemas.microsoft.com/office/drawing/2014/main" xmlns="" id="{7E1F7210-2BB8-CEAE-0F5F-B164265DB6CB}"/>
              </a:ext>
            </a:extLst>
          </p:cNvPr>
          <p:cNvPicPr>
            <a:picLocks noChangeAspect="1"/>
          </p:cNvPicPr>
          <p:nvPr/>
        </p:nvPicPr>
        <p:blipFill>
          <a:blip r:embed="rId3"/>
          <a:stretch>
            <a:fillRect/>
          </a:stretch>
        </p:blipFill>
        <p:spPr>
          <a:xfrm>
            <a:off x="5375869" y="381837"/>
            <a:ext cx="4883498" cy="5265336"/>
          </a:xfrm>
          <a:prstGeom prst="rect">
            <a:avLst/>
          </a:prstGeom>
        </p:spPr>
      </p:pic>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64</a:t>
            </a:fld>
            <a:endParaRPr lang="en-US" dirty="0"/>
          </a:p>
        </p:txBody>
      </p:sp>
    </p:spTree>
    <p:extLst>
      <p:ext uri="{BB962C8B-B14F-4D97-AF65-F5344CB8AC3E}">
        <p14:creationId xmlns:p14="http://schemas.microsoft.com/office/powerpoint/2010/main" val="26049729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B16FCEF-E83D-4CDF-B712-DB6759564DCF}"/>
              </a:ext>
            </a:extLst>
          </p:cNvPr>
          <p:cNvSpPr txBox="1"/>
          <p:nvPr/>
        </p:nvSpPr>
        <p:spPr>
          <a:xfrm>
            <a:off x="422030" y="758880"/>
            <a:ext cx="9224387" cy="4801314"/>
          </a:xfrm>
          <a:prstGeom prst="rect">
            <a:avLst/>
          </a:prstGeom>
          <a:noFill/>
        </p:spPr>
        <p:txBody>
          <a:bodyPr wrap="square">
            <a:spAutoFit/>
          </a:bodyPr>
          <a:lstStyle/>
          <a:p>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ADVANTAGES OF PERITONEAL DIALYSIS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 flexible lifestyle and independence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Centre visits at regular intervals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Doesn't use needles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Provides continuous therapy, which is more like your natural kidneys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Don't have to travel to dialysis unit for treatment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Easy to do your therapy while you travel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Can do therapy while sleeping (APD)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DISADVANTAGES OF PERITONEAL DIALYSIS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Need to schedule exchanges into your daily routine, seven days a week</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Requires a permanent catheter, outside the body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Runs some risk of infection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May gain weight/have a larger waistline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Very large people may need extra therapy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Need storage space in your home for supplies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Need space in your bedroom for equipment (APD)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65</a:t>
            </a:fld>
            <a:endParaRPr lang="en-US" dirty="0"/>
          </a:p>
        </p:txBody>
      </p:sp>
    </p:spTree>
    <p:extLst>
      <p:ext uri="{BB962C8B-B14F-4D97-AF65-F5344CB8AC3E}">
        <p14:creationId xmlns:p14="http://schemas.microsoft.com/office/powerpoint/2010/main" val="739297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40B268-2CC8-0828-1C6C-E9471108AB5A}"/>
              </a:ext>
            </a:extLst>
          </p:cNvPr>
          <p:cNvSpPr>
            <a:spLocks noGrp="1"/>
          </p:cNvSpPr>
          <p:nvPr>
            <p:ph type="title"/>
          </p:nvPr>
        </p:nvSpPr>
        <p:spPr/>
        <p:txBody>
          <a:bodyPr/>
          <a:lstStyle/>
          <a:p>
            <a:r>
              <a:rPr lang="en-US" dirty="0"/>
              <a:t>Causes of </a:t>
            </a:r>
            <a:r>
              <a:rPr lang="en-US" dirty="0" err="1"/>
              <a:t>aki</a:t>
            </a:r>
            <a:endParaRPr lang="en-US" dirty="0"/>
          </a:p>
        </p:txBody>
      </p:sp>
      <p:sp>
        <p:nvSpPr>
          <p:cNvPr id="3" name="Content Placeholder 2">
            <a:extLst>
              <a:ext uri="{FF2B5EF4-FFF2-40B4-BE49-F238E27FC236}">
                <a16:creationId xmlns:a16="http://schemas.microsoft.com/office/drawing/2014/main" xmlns="" id="{4FFE9E2B-6DDD-6AE7-431C-79F06EA40FE5}"/>
              </a:ext>
            </a:extLst>
          </p:cNvPr>
          <p:cNvSpPr>
            <a:spLocks noGrp="1"/>
          </p:cNvSpPr>
          <p:nvPr>
            <p:ph idx="1"/>
          </p:nvPr>
        </p:nvSpPr>
        <p:spPr/>
        <p:txBody>
          <a:bodyPr/>
          <a:lstStyle/>
          <a:p>
            <a:r>
              <a:rPr lang="en-US" dirty="0"/>
              <a:t>Pre-renal azotemia: decreased renal blood flow</a:t>
            </a:r>
          </a:p>
          <a:p>
            <a:r>
              <a:rPr lang="en-US" dirty="0"/>
              <a:t>Functional: impairment of glomerular ultra filtrate production or intraglomerular hydrostatic pressure.</a:t>
            </a:r>
          </a:p>
          <a:p>
            <a:r>
              <a:rPr lang="en-US" dirty="0"/>
              <a:t>Intrinsic: damage to the kidneys</a:t>
            </a:r>
          </a:p>
          <a:p>
            <a:r>
              <a:rPr lang="en-US" dirty="0"/>
              <a:t>Postrenal: outflow obstruction in the urinary tract.</a:t>
            </a:r>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3883494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ABE399-DD95-60D9-45C7-76BCAB00DC2D}"/>
              </a:ext>
            </a:extLst>
          </p:cNvPr>
          <p:cNvSpPr>
            <a:spLocks noGrp="1"/>
          </p:cNvSpPr>
          <p:nvPr>
            <p:ph type="title"/>
          </p:nvPr>
        </p:nvSpPr>
        <p:spPr/>
        <p:txBody>
          <a:bodyPr/>
          <a:lstStyle/>
          <a:p>
            <a:r>
              <a:rPr lang="en-US" dirty="0"/>
              <a:t>Rifle(risk, injury, failure, loss of kidney function)</a:t>
            </a:r>
          </a:p>
        </p:txBody>
      </p:sp>
      <p:pic>
        <p:nvPicPr>
          <p:cNvPr id="6" name="Content Placeholder 5">
            <a:extLst>
              <a:ext uri="{FF2B5EF4-FFF2-40B4-BE49-F238E27FC236}">
                <a16:creationId xmlns:a16="http://schemas.microsoft.com/office/drawing/2014/main" xmlns="" id="{B54DFD6A-D480-F702-1619-833D883270B5}"/>
              </a:ext>
            </a:extLst>
          </p:cNvPr>
          <p:cNvPicPr>
            <a:picLocks noGrp="1" noChangeAspect="1"/>
          </p:cNvPicPr>
          <p:nvPr>
            <p:ph idx="1"/>
          </p:nvPr>
        </p:nvPicPr>
        <p:blipFill>
          <a:blip r:embed="rId2"/>
          <a:stretch>
            <a:fillRect/>
          </a:stretch>
        </p:blipFill>
        <p:spPr>
          <a:xfrm>
            <a:off x="2472267" y="1932020"/>
            <a:ext cx="7202311" cy="3712424"/>
          </a:xfrm>
        </p:spPr>
      </p:pic>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3994822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4E2E4D-B2A2-8ABD-48F6-C1904CCD74EE}"/>
              </a:ext>
            </a:extLst>
          </p:cNvPr>
          <p:cNvSpPr>
            <a:spLocks noGrp="1"/>
          </p:cNvSpPr>
          <p:nvPr>
            <p:ph type="title"/>
          </p:nvPr>
        </p:nvSpPr>
        <p:spPr/>
        <p:txBody>
          <a:bodyPr/>
          <a:lstStyle/>
          <a:p>
            <a:r>
              <a:rPr lang="en-US" dirty="0"/>
              <a:t>Acute kidney injury network(akin)</a:t>
            </a:r>
          </a:p>
        </p:txBody>
      </p:sp>
      <p:pic>
        <p:nvPicPr>
          <p:cNvPr id="4" name="Content Placeholder 3">
            <a:extLst>
              <a:ext uri="{FF2B5EF4-FFF2-40B4-BE49-F238E27FC236}">
                <a16:creationId xmlns:a16="http://schemas.microsoft.com/office/drawing/2014/main" xmlns="" id="{947707A9-8020-8EDA-96BE-946CE1D11B8D}"/>
              </a:ext>
            </a:extLst>
          </p:cNvPr>
          <p:cNvPicPr>
            <a:picLocks noGrp="1" noChangeAspect="1"/>
          </p:cNvPicPr>
          <p:nvPr>
            <p:ph idx="1"/>
          </p:nvPr>
        </p:nvPicPr>
        <p:blipFill>
          <a:blip r:embed="rId2"/>
          <a:stretch>
            <a:fillRect/>
          </a:stretch>
        </p:blipFill>
        <p:spPr>
          <a:xfrm>
            <a:off x="4305300" y="2696369"/>
            <a:ext cx="3581400" cy="2609850"/>
          </a:xfrm>
          <a:prstGeom prst="rect">
            <a:avLst/>
          </a:prstGeom>
        </p:spPr>
      </p:pic>
      <p:sp>
        <p:nvSpPr>
          <p:cNvPr id="3" name="Footer Placeholder 2"/>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20662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3908</TotalTime>
  <Words>5861</Words>
  <Application>Microsoft Office PowerPoint</Application>
  <PresentationFormat>Widescreen</PresentationFormat>
  <Paragraphs>524</Paragraphs>
  <Slides>65</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65</vt:i4>
      </vt:variant>
    </vt:vector>
  </HeadingPairs>
  <TitlesOfParts>
    <vt:vector size="81" baseType="lpstr">
      <vt:lpstr>Arial</vt:lpstr>
      <vt:lpstr>ArialMT</vt:lpstr>
      <vt:lpstr>Avenir</vt:lpstr>
      <vt:lpstr>Calibri</vt:lpstr>
      <vt:lpstr>Calibri Light</vt:lpstr>
      <vt:lpstr>MTSY</vt:lpstr>
      <vt:lpstr>Optima</vt:lpstr>
      <vt:lpstr>RMTMI</vt:lpstr>
      <vt:lpstr>Symbol</vt:lpstr>
      <vt:lpstr>Times</vt:lpstr>
      <vt:lpstr>Times New Roman</vt:lpstr>
      <vt:lpstr>TimesNewRomanPS</vt:lpstr>
      <vt:lpstr>TimesNewRomanPSMT</vt:lpstr>
      <vt:lpstr>TimesNRMT</vt:lpstr>
      <vt:lpstr>Wingdings</vt:lpstr>
      <vt:lpstr>Office Theme</vt:lpstr>
      <vt:lpstr>ACUTE RENAL FAILURE</vt:lpstr>
      <vt:lpstr>DEFINITION</vt:lpstr>
      <vt:lpstr>Risk factors</vt:lpstr>
      <vt:lpstr>Phases of aki</vt:lpstr>
      <vt:lpstr>PowerPoint Presentation</vt:lpstr>
      <vt:lpstr>PowerPoint Presentation</vt:lpstr>
      <vt:lpstr>Causes of aki</vt:lpstr>
      <vt:lpstr>Rifle(risk, injury, failure, loss of kidney function)</vt:lpstr>
      <vt:lpstr>Acute kidney injury network(akin)</vt:lpstr>
      <vt:lpstr>Classification of acute kidney injury</vt:lpstr>
      <vt:lpstr>PowerPoint Presentation</vt:lpstr>
      <vt:lpstr>PowerPoint Presentation</vt:lpstr>
      <vt:lpstr>PowerPoint Presentation</vt:lpstr>
      <vt:lpstr>PATHOGENESIS  </vt:lpstr>
      <vt:lpstr>Pre-renal failure</vt:lpstr>
      <vt:lpstr>PRE-RENAL AZOTEMIA</vt:lpstr>
      <vt:lpstr>PowerPoint Presentation</vt:lpstr>
      <vt:lpstr>FUNCTIONAL AKI</vt:lpstr>
      <vt:lpstr>PowerPoint Presentation</vt:lpstr>
      <vt:lpstr>INTRINSIC AKI</vt:lpstr>
      <vt:lpstr>Post-renal aki</vt:lpstr>
      <vt:lpstr>Signs and symptoms</vt:lpstr>
      <vt:lpstr>PowerPoint Presentation</vt:lpstr>
      <vt:lpstr>Diagnosis and clinical evaluation</vt:lpstr>
      <vt:lpstr>Diagnosis and clinical evaluation</vt:lpstr>
      <vt:lpstr>Glomerular Filtration Rate (GFR) </vt:lpstr>
      <vt:lpstr>PowerPoint Presentation</vt:lpstr>
      <vt:lpstr>Monitoring of fluid electrolyte balance in aki</vt:lpstr>
      <vt:lpstr>PowerPoint Presentation</vt:lpstr>
      <vt:lpstr>PowerPoint Presentation</vt:lpstr>
      <vt:lpstr>treatment</vt:lpstr>
      <vt:lpstr>Non Pharmacological Approach </vt:lpstr>
      <vt:lpstr>PowerPoint Presentation</vt:lpstr>
      <vt:lpstr>Pharmacotherapy/ MANAGEMENT</vt:lpstr>
      <vt:lpstr>PowerPoint Presentation</vt:lpstr>
      <vt:lpstr>PowerPoint Presentation</vt:lpstr>
      <vt:lpstr>PowerPoint Presentation</vt:lpstr>
      <vt:lpstr>PowerPoint Presentation</vt:lpstr>
      <vt:lpstr>PowerPoint Presentation</vt:lpstr>
      <vt:lpstr>PowerPoint Presentation</vt:lpstr>
      <vt:lpstr>Non-dialysis treatment of established acute kidney injuRY  </vt:lpstr>
      <vt:lpstr>PowerPoint Presentation</vt:lpstr>
      <vt:lpstr>PowerPoint Presentation</vt:lpstr>
      <vt:lpstr>PowerPoint Presentation</vt:lpstr>
      <vt:lpstr>PowerPoint Presentation</vt:lpstr>
      <vt:lpstr>nutrition</vt:lpstr>
      <vt:lpstr>PowerPoint Presentation</vt:lpstr>
      <vt:lpstr>RENAL REPLACEMENT THERAPY/RENAL DIALYSIS</vt:lpstr>
      <vt:lpstr>RENAL REPLACEMENT THERAPY(RRT)  </vt:lpstr>
      <vt:lpstr>PowerPoint Presentation</vt:lpstr>
      <vt:lpstr>PowerPoint Presentation</vt:lpstr>
      <vt:lpstr>haemodialysis  </vt:lpstr>
      <vt:lpstr>PowerPoint Presentation</vt:lpstr>
      <vt:lpstr>PowerPoint Presentation</vt:lpstr>
      <vt:lpstr>PowerPoint Presentation</vt:lpstr>
      <vt:lpstr>COMPLICATIONS OF HAEMODIALYSIS</vt:lpstr>
      <vt:lpstr>DISADVANTAGES</vt:lpstr>
      <vt:lpstr>ADVANTAGES</vt:lpstr>
      <vt:lpstr> haemofiltration  </vt:lpstr>
      <vt:lpstr>PowerPoint Presentation</vt:lpstr>
      <vt:lpstr>ADVANTAGES, disadvantages OF HEMOFILTERATION </vt:lpstr>
      <vt:lpstr>hemodiafiltration </vt:lpstr>
      <vt:lpstr>Acute peritoneal dialysis  </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RENAL FAILURE</dc:title>
  <dc:creator>Microsoft Office User</dc:creator>
  <cp:lastModifiedBy>User</cp:lastModifiedBy>
  <cp:revision>106</cp:revision>
  <dcterms:created xsi:type="dcterms:W3CDTF">2022-10-01T13:32:22Z</dcterms:created>
  <dcterms:modified xsi:type="dcterms:W3CDTF">2024-09-13T12:24:08Z</dcterms:modified>
</cp:coreProperties>
</file>