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  <p:sldMasterId id="2147483697" r:id="rId2"/>
    <p:sldMasterId id="2147483709" r:id="rId3"/>
  </p:sldMasterIdLst>
  <p:notesMasterIdLst>
    <p:notesMasterId r:id="rId56"/>
  </p:notesMasterIdLst>
  <p:handoutMasterIdLst>
    <p:handoutMasterId r:id="rId57"/>
  </p:handoutMasterIdLst>
  <p:sldIdLst>
    <p:sldId id="279" r:id="rId4"/>
    <p:sldId id="320" r:id="rId5"/>
    <p:sldId id="321" r:id="rId6"/>
    <p:sldId id="322" r:id="rId7"/>
    <p:sldId id="323" r:id="rId8"/>
    <p:sldId id="324" r:id="rId9"/>
    <p:sldId id="368" r:id="rId10"/>
    <p:sldId id="382" r:id="rId11"/>
    <p:sldId id="325" r:id="rId12"/>
    <p:sldId id="327" r:id="rId13"/>
    <p:sldId id="326" r:id="rId14"/>
    <p:sldId id="329" r:id="rId15"/>
    <p:sldId id="328" r:id="rId16"/>
    <p:sldId id="332" r:id="rId17"/>
    <p:sldId id="331" r:id="rId18"/>
    <p:sldId id="371" r:id="rId19"/>
    <p:sldId id="334" r:id="rId20"/>
    <p:sldId id="388" r:id="rId21"/>
    <p:sldId id="380" r:id="rId22"/>
    <p:sldId id="335" r:id="rId23"/>
    <p:sldId id="389" r:id="rId24"/>
    <p:sldId id="337" r:id="rId25"/>
    <p:sldId id="339" r:id="rId26"/>
    <p:sldId id="338" r:id="rId27"/>
    <p:sldId id="340" r:id="rId28"/>
    <p:sldId id="341" r:id="rId29"/>
    <p:sldId id="342" r:id="rId30"/>
    <p:sldId id="343" r:id="rId31"/>
    <p:sldId id="390" r:id="rId32"/>
    <p:sldId id="347" r:id="rId33"/>
    <p:sldId id="348" r:id="rId34"/>
    <p:sldId id="381" r:id="rId35"/>
    <p:sldId id="383" r:id="rId36"/>
    <p:sldId id="350" r:id="rId37"/>
    <p:sldId id="360" r:id="rId38"/>
    <p:sldId id="374" r:id="rId39"/>
    <p:sldId id="391" r:id="rId40"/>
    <p:sldId id="353" r:id="rId41"/>
    <p:sldId id="384" r:id="rId42"/>
    <p:sldId id="354" r:id="rId43"/>
    <p:sldId id="355" r:id="rId44"/>
    <p:sldId id="356" r:id="rId45"/>
    <p:sldId id="362" r:id="rId46"/>
    <p:sldId id="357" r:id="rId47"/>
    <p:sldId id="363" r:id="rId48"/>
    <p:sldId id="392" r:id="rId49"/>
    <p:sldId id="376" r:id="rId50"/>
    <p:sldId id="377" r:id="rId51"/>
    <p:sldId id="378" r:id="rId52"/>
    <p:sldId id="364" r:id="rId53"/>
    <p:sldId id="358" r:id="rId54"/>
    <p:sldId id="379" r:id="rId55"/>
  </p:sldIdLst>
  <p:sldSz cx="12188825" cy="6858000"/>
  <p:notesSz cx="6858000" cy="91900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4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rina Avery" initials="kha" lastIdx="54" clrIdx="0"/>
  <p:cmAuthor id="1" name="DSessoms" initials="DS" lastIdx="1" clrIdx="1"/>
  <p:cmAuthor id="2" name="Sumanas" initials="SI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9F1F0"/>
    <a:srgbClr val="F8F8B2"/>
    <a:srgbClr val="F9EBE7"/>
    <a:srgbClr val="000000"/>
    <a:srgbClr val="0038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03" autoAdjust="0"/>
    <p:restoredTop sz="91382" autoAdjust="0"/>
  </p:normalViewPr>
  <p:slideViewPr>
    <p:cSldViewPr snapToGrid="0">
      <p:cViewPr varScale="1">
        <p:scale>
          <a:sx n="74" d="100"/>
          <a:sy n="74" d="100"/>
        </p:scale>
        <p:origin x="438" y="72"/>
      </p:cViewPr>
      <p:guideLst>
        <p:guide orient="horz" pos="2160"/>
        <p:guide pos="324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926" y="-84"/>
      </p:cViewPr>
      <p:guideLst>
        <p:guide orient="horz" pos="289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297180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-1588"/>
            <a:ext cx="297180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fld id="{C85CD62B-3C95-47E6-86E7-3C4AB045231B}" type="datetime1">
              <a:rPr lang="en-US" smtClean="0"/>
              <a:t>9/16/2024</a:t>
            </a:fld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9663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29663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fld id="{6782AF6F-571A-478A-BB18-5A2470AF06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728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297180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-1588"/>
            <a:ext cx="297180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fld id="{EE32A93A-6300-4228-9458-D222CC30098C}" type="datetime1">
              <a:rPr lang="en-US" smtClean="0"/>
              <a:t>9/16/2024</a:t>
            </a:fld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9663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29663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fld id="{F53787F2-46A1-4F09-84C3-E5CA95CBE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64038"/>
            <a:ext cx="5029200" cy="413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notes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813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95325"/>
            <a:ext cx="6102350" cy="34337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04880782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36E18E4E-3249-4577-A6FA-E8E553A4F47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43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06BE1EDE-48A7-4623-9FA3-A41E71A0E3FD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173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46927A9-C4F3-44FA-B34A-6A5A118191B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133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7DC48E6-F2C2-4746-B574-71991806A149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5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F38554F-D790-4C2B-A41A-317F1D509A4D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65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62CB82E2-EECC-433B-8C78-012B5BD32CE1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40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8F7BBCFE-8257-4BC6-9FD7-74371A6E455D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935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61CEB4A-F3E0-41DC-B59C-22BD3B93784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59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3762FB30-E258-4E42-B7D5-BA491375E891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862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9C230227-F5C5-4D9A-97B1-2C39C6551E3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942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7AD8968-C773-4B94-B50D-DB5E44931606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40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00B7F60-B46C-4FA5-AAF7-EB6CAE452D6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16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824A25FB-4517-4A6D-B6D7-7ADE663B5397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17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39C765F-7A5F-4B63-A380-06867A8203E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277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B0D50754-051E-4F69-B91A-D7885961F341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759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6F245DC9-4C2A-42D0-800D-C49C14831BA4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48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584442C-9BFA-467F-BFEB-C6F0901CF15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807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B7AB109-D9B1-4696-BCBF-E4792ABB0BF3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48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860D32CF-6C3C-4510-811C-61F2E29E692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2359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8BFB4F7-22D6-4E16-A532-D03DD7492FAD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767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355526E-76B5-4245-8613-880068DAE11D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482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A9857277-5E1E-481E-A5E8-70C54EE7420E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365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A4ECC6DD-5DD2-40FF-819A-C7084CD72CD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397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170384B9-DD19-4A4A-A631-D13856B674FD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0554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B1E8127-A221-4811-ADED-BA8F206F64E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90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3FCD1C0-35BC-4F20-848D-7F0BA9E79B2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0103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00EF5104-E98E-4D37-8392-52DCDD782F9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512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B6BF9FE-CFCD-4C78-A43E-E7444A748FB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524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9B22C0D-8CD1-4E76-A98C-85EAF3E0AA2B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021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0A26A859-C6C2-4A5D-9857-9EA856371847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746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328C5CF-ED5E-4D47-B378-25C7546DAE0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073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18FC9446-56D4-452A-AC71-F245623AEA46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376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04FD1F4-B4F4-4C2E-9BFB-C66EAEDC3C8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637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E7B898B-4A8B-465B-ABA8-72532DA1C2E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251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F548AF7-10AA-4B82-93D2-ACE7ACC8BA73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410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C94ED92-F668-49ED-B9AF-15F55F1B6A07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855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A8E816E7-37F9-4586-BE63-6C4C050E721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291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F1F818-F19C-4105-8FCC-BBA5393D1BE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877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8331EA4-832E-4763-866D-CA948CFFF77A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637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9E39F77-573A-495D-B504-96A58101B1B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61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EFC2176-9D87-4313-B141-E310BB9C87E4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56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90CF01A6-ACD9-42FE-BB21-A7F93B2ACE71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3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81A3116F-44EF-47CA-82E9-13BF47437B3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42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0F4F-159A-4798-A1DA-D327059AE2E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50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7825" y="695325"/>
            <a:ext cx="6102350" cy="34337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66D7156-453F-40D5-8168-06475AF9938A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3787F2-46A1-4F09-84C3-E5CA95CBE1D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75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3C704-A285-4650-B815-1F26186DC4B4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5EF67-5D64-48D3-94F2-1C9B77077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16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953D3-9C8F-4E3E-ABFF-05E37249F529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C32C6-C007-44B7-95E7-064CDF05CB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67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9" y="274639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2" y="274639"/>
            <a:ext cx="804688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E3949-C372-408F-95B9-99F64E37BEFE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D9940-5A62-491E-B2CB-B729900FE9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60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30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A7CAAF-A2AE-4E0B-A7C7-11F7CDA5ED46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CDDB1-C9DA-43BA-A6A8-A4E8826623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BA45A4-54BA-4D34-8927-F0B5E4B298C9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9330D2-4AD2-4785-AACB-CFEF787BA0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5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3F4AE6-3331-467E-813E-D5D8B4AB8D31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A36F8-8F8D-4A09-97B5-D874BD5129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2" y="1600205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5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40DEB0-9389-4EF4-B41F-FF2681F36036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79DA4-8FC0-47A2-9FBD-49AE54169E8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2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2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96AE3E-F974-47AB-98FD-B409A152B1DC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E7D8DA-D83F-4637-8353-20B3EDA8EB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FB35B2-EC54-465D-8945-B5F667B59F0C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E070C-91D3-43E0-924A-A64D49FCB2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4AEEC6-D981-488A-BC99-25646BC65087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D6AB0F-42B4-4360-BE69-38710DC1A6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4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5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4" y="1435103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5B58C4-7AF8-4A7A-AE44-46D3705BA4BD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A56854-B8DA-429A-B618-17A842277B8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9F8C6-E2F4-48AE-A6A5-225F8B298E2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2D13E-9D00-406B-80CA-75B8BEEFD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35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3AB558-9D5F-419A-B0BA-BED58735DD60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E19395-97E4-48F7-9C93-5E45F9BBE5D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8126B9-A763-483B-814E-387FE8E895E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5F5ACC-1C1C-4E2A-B037-F828A794C9E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9" y="274643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2" y="274643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49CD4B-BC91-4518-B2F9-9395286C285A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B3FB1D-FAA4-474C-8BAE-A8F803B81D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E5F06-BC5E-4F0F-A50E-A9113F81A433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02964-12DB-4824-8AE8-C7E0CDF3BF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669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32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3241-FF19-4DEF-9519-7D81A3657F86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D1FCE-6156-4244-A270-31FB0B729A0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7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6A03-1673-4A03-AFF1-A504B50D73F9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4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30CD-36C1-4501-A6FD-A23431BEE08F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4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4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8699-DEA4-48E9-9CD6-CB4442674E48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9698-1627-4BF3-8EA0-D6912A33031B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68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68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5756B-8CEF-4798-A902-1B65586C8786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E21C-D474-4796-8C6F-58D1E7BF8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978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1BF4-F917-4225-AE0F-5987F3E9BEF8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5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7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5" y="1435103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FC5F-6A91-4B34-AB2F-BFF33FD3448C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A160-5E5C-44C2-9004-FFD1577EBBC6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0D89-B383-43AC-8FA0-C25CA07EF18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901" y="274645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4" y="274645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F7E3-B55C-43BF-9DB4-A0DCD15117E7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946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4700" y="1600201"/>
            <a:ext cx="53946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5D039-EF94-4702-95D2-35A829EB8F2A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827E9-9B97-434E-ACDB-52DF82159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2" y="1535113"/>
            <a:ext cx="538527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2" y="2174875"/>
            <a:ext cx="538527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224" y="1535113"/>
            <a:ext cx="538716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224" y="2174875"/>
            <a:ext cx="53871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965DB-B327-4B79-BD65-31AA5CA16FFB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E255C-715D-4489-BA73-F6F950D709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74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B4AF4-F5CB-4A24-A72E-9FA3AEF72B4B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884A-3EB2-403B-9EF4-854532F58C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0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AA0F9-E94E-471D-AE8F-28A9568F3A31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73A7F-26C8-4ECE-ACB8-D997FDA0BD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2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3050"/>
            <a:ext cx="401027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433" y="273051"/>
            <a:ext cx="68129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1" y="1435101"/>
            <a:ext cx="401027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06D11-749B-44EA-8BB1-3F4FA98DE256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9DCEC-CB1D-444B-869F-F0B63374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9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859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8859" y="612775"/>
            <a:ext cx="731329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8859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069CB-6B67-4F0A-8E43-FA9BDD3B3EA9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A916D-9F04-4847-B136-738EA442A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0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441" y="1600201"/>
            <a:ext cx="1096994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1A989B0-C62A-44AA-97F3-75CDA52D11B9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9B1EA3-0FD2-463C-B261-DD9E4CDEB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5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5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E7A8ED9-6F6C-4398-8F7F-486F5200C8B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5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7" y="6356355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9B1EA3-0FD2-463C-B261-DD9E4CDEBC8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66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5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5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31327-C621-41AD-AD8C-F6C6B6C2F426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5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7" y="6356355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2166935" y="702607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5D32C6D-EED6-45D3-B2F4-4A294908127E}"/>
              </a:ext>
            </a:extLst>
          </p:cNvPr>
          <p:cNvSpPr txBox="1"/>
          <p:nvPr/>
        </p:nvSpPr>
        <p:spPr>
          <a:xfrm>
            <a:off x="2166935" y="2688563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AFFECTIVE DISORDER</a:t>
            </a:r>
            <a:endParaRPr lang="en-IN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5EF67-5D64-48D3-94F2-1C9B77077D6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EPIDEMIOLOGY AND CONSEQUENCES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idx="1"/>
          </p:nvPr>
        </p:nvSpPr>
        <p:spPr>
          <a:xfrm>
            <a:off x="825755" y="1600200"/>
            <a:ext cx="10595625" cy="4876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Symptom variation across cultures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Latino cultures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Complaints of nerves and headaches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Asian cultures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Complaints of weakness, fatigue,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poor concentration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Smaller distance from equator (longer day length) and higher fish consumption associated with lower rates of MDD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Symptom variation across life span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Children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Stomach and headaches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Older adults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Distractibility and forgetfulness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Co-morbidity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2/3 of those with MDD will also meet criteria for anxiety disorder at some point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957943" y="274638"/>
            <a:ext cx="10621441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MEDIAN AGE OF MDD ONSET BY GENERATION</a:t>
            </a:r>
          </a:p>
        </p:txBody>
      </p:sp>
      <p:pic>
        <p:nvPicPr>
          <p:cNvPr id="7" name="Picture 6" descr="ap12e_fig_05_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001" y="1595410"/>
            <a:ext cx="7898823" cy="473223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BIPOLAR DISORDERS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idx="1"/>
          </p:nvPr>
        </p:nvSpPr>
        <p:spPr>
          <a:xfrm>
            <a:off x="406294" y="1524000"/>
            <a:ext cx="11285949" cy="495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Three forms:</a:t>
            </a:r>
          </a:p>
          <a:p>
            <a:pPr lvl="1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Bipolar I, Bipolar II, and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Cyclothymia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Mania defining feature of each</a:t>
            </a:r>
          </a:p>
          <a:p>
            <a:pPr lvl="2"/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Differentiated by severity and duration of mania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Usually involve episodes of depression alternating with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mania</a:t>
            </a:r>
          </a:p>
          <a:p>
            <a:pPr lvl="2"/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Depressive episode required for Bipolar II, but not Bipolar I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Mania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State of intense elation or irritability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Hypomania (hypo = “under”; hyper = “above”)</a:t>
            </a:r>
          </a:p>
          <a:p>
            <a:pPr lvl="2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Symptoms of mania but less intense</a:t>
            </a:r>
          </a:p>
          <a:p>
            <a:pPr lvl="2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Does not involve significant impairment, mania does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DSM-5 CRITERIA FOR MANIC AND HYPOMANIC EPISODES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16007" y="1524000"/>
            <a:ext cx="11556812" cy="4876800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>
                <a:effectLst/>
                <a:latin typeface="Times New Roman" pitchFamily="18" charset="0"/>
                <a:cs typeface="Times New Roman" pitchFamily="18" charset="0"/>
              </a:rPr>
              <a:t>Distinctly elevated or irritable mood for most of the day nearly every </a:t>
            </a:r>
            <a:r>
              <a:rPr lang="en-US" sz="2600" dirty="0" smtClean="0">
                <a:effectLst/>
                <a:latin typeface="Times New Roman" pitchFamily="18" charset="0"/>
                <a:cs typeface="Times New Roman" pitchFamily="18" charset="0"/>
              </a:rPr>
              <a:t>day</a:t>
            </a:r>
            <a:endParaRPr lang="en-US" sz="2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i="1" dirty="0">
                <a:effectLst/>
                <a:latin typeface="Times New Roman" pitchFamily="18" charset="0"/>
                <a:cs typeface="Times New Roman" pitchFamily="18" charset="0"/>
              </a:rPr>
              <a:t>Abnormally increased activity and </a:t>
            </a:r>
            <a:r>
              <a:rPr lang="en-US" sz="2600" i="1" dirty="0" smtClean="0">
                <a:effectLst/>
                <a:latin typeface="Times New Roman" pitchFamily="18" charset="0"/>
                <a:cs typeface="Times New Roman" pitchFamily="18" charset="0"/>
              </a:rPr>
              <a:t>energy </a:t>
            </a:r>
            <a:endParaRPr lang="en-US" sz="2600" i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effectLst/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2600" dirty="0">
                <a:effectLst/>
                <a:latin typeface="Times New Roman" pitchFamily="18" charset="0"/>
                <a:cs typeface="Times New Roman" pitchFamily="18" charset="0"/>
              </a:rPr>
              <a:t>least three of the following are </a:t>
            </a:r>
            <a:r>
              <a:rPr lang="en-US" sz="2600" i="1" dirty="0">
                <a:effectLst/>
                <a:latin typeface="Times New Roman" pitchFamily="18" charset="0"/>
                <a:cs typeface="Times New Roman" pitchFamily="18" charset="0"/>
              </a:rPr>
              <a:t>noticeably changed from baseline</a:t>
            </a:r>
            <a:r>
              <a:rPr lang="en-US" sz="2600" dirty="0">
                <a:effectLst/>
                <a:latin typeface="Times New Roman" pitchFamily="18" charset="0"/>
                <a:cs typeface="Times New Roman" pitchFamily="18" charset="0"/>
              </a:rPr>
              <a:t> (four if mood is irritable</a:t>
            </a:r>
            <a:r>
              <a:rPr lang="en-US" sz="2600" dirty="0" smtClean="0">
                <a:effectLst/>
                <a:latin typeface="Times New Roman" pitchFamily="18" charset="0"/>
                <a:cs typeface="Times New Roman" pitchFamily="18" charset="0"/>
              </a:rPr>
              <a:t>): </a:t>
            </a:r>
            <a:endParaRPr lang="en-US" sz="2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Increase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in goal-directed activity or psychomotor agitation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Unusual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talkativeness; rapid speech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Flight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of ideas or subjective impression that thoughts are racing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Decreased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need for sleep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Increased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self-esteem; belief that one has special talents, powers, or abilities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Distractibility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; attention easily diverted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Excessive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involvement in activities that are likely to have undesirable consequences, such as reckless spending, sexual behavior, or </a:t>
            </a:r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driving</a:t>
            </a:r>
            <a:endParaRPr lang="en-US" sz="2300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effectLst/>
                <a:latin typeface="Times New Roman" pitchFamily="18" charset="0"/>
                <a:cs typeface="Times New Roman" pitchFamily="18" charset="0"/>
              </a:rPr>
              <a:t>For a manic episode: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last for 1 week or require </a:t>
            </a:r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hospitalization or include psychosis </a:t>
            </a:r>
            <a:endParaRPr lang="en-US" sz="23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cause significant distress or functional </a:t>
            </a:r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impairment</a:t>
            </a:r>
            <a:endParaRPr lang="en-US" sz="2300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effectLst/>
                <a:latin typeface="Times New Roman" pitchFamily="18" charset="0"/>
                <a:cs typeface="Times New Roman" pitchFamily="18" charset="0"/>
              </a:rPr>
              <a:t>For a hypomanic episode: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last at least 4 days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Clear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changes in functioning that are observable to others, but impairment is not </a:t>
            </a:r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marked</a:t>
            </a:r>
          </a:p>
          <a:p>
            <a:pPr lvl="1"/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sz="2300" dirty="0">
                <a:effectLst/>
                <a:latin typeface="Times New Roman" pitchFamily="18" charset="0"/>
                <a:cs typeface="Times New Roman" pitchFamily="18" charset="0"/>
              </a:rPr>
              <a:t>psychotic symptoms are </a:t>
            </a:r>
            <a:r>
              <a:rPr lang="en-US" sz="2300" dirty="0" smtClean="0">
                <a:effectLst/>
                <a:latin typeface="Times New Roman" pitchFamily="18" charset="0"/>
                <a:cs typeface="Times New Roman" pitchFamily="18" charset="0"/>
              </a:rPr>
              <a:t>present</a:t>
            </a:r>
            <a:endParaRPr lang="en-US" sz="23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F827E9-9B97-434E-ACDB-52DF821598E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DSM-5 CRITERIA FOR BIPOLAR DISORDERS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idx="1"/>
          </p:nvPr>
        </p:nvSpPr>
        <p:spPr>
          <a:xfrm>
            <a:off x="225719" y="1447800"/>
            <a:ext cx="11737387" cy="5029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Bipolar I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 least one episode or mania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Bipolar II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 least one major depressive episode with at least one episode of hypomania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Cyclothymic disorder (Cyclothymia)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Milder, chronic form of bipolar disorder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Lasts at least 2 years in adults, 1 year in children/adolescents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Numerous periods with hypomanic and depressive symptoms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Does not meet criteria for mania or major depressive episode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Symptoms do not clear for more than 2 months at a time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Symptoms cause significant distress or impairment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EPIDEMIOLOGY AND CONSEQUENCES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Prevalence rates lower than MDD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1% in U. S.; 0.6% worldwide for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Bipolar I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0.4% – 2% for Bipolar II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4% for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Cyclothymia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Average age of onset in 20s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gender differences in rates of bipolar disorders </a:t>
            </a:r>
          </a:p>
          <a:p>
            <a:pPr lvl="1">
              <a:lnSpc>
                <a:spcPct val="9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Women experience more depressive episodes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Severe mental illness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third unemployed a year after hospitalization (Harrow et al., 1990)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Suicide rates high (Angst et al., 2002)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SUBTYPES OF MAJOR DEPRESSIVE DISORDER AND BIPOLAR DISORDERS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ap12e_tab_05_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3616" y="1262743"/>
            <a:ext cx="9541593" cy="507060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0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RAPID CYCLING SUBTYPE OF BIPOLAR DISORDER</a:t>
            </a:r>
          </a:p>
        </p:txBody>
      </p:sp>
      <p:pic>
        <p:nvPicPr>
          <p:cNvPr id="7" name="Picture 6" descr="ap12e_fig_05_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08" y="1892808"/>
            <a:ext cx="10112210" cy="307238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Etiology of Mood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Disorders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9E21C-D474-4796-8C6F-58D1E7BF832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3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ETIOLOGY OF MOOD DISORDERS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What factors contribute to onset of mood disorders?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Neurobiological factors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Psychosocial factors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21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Mood Disorders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767445" y="1447800"/>
            <a:ext cx="11015086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Two broad types: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Involves only depressive symptoms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Involves manic symptoms (bipolar disorders)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DSM-5 depressive disorders: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Major depressive disorder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Persistent depressive disorder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Premenstrual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dysphoric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disorder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Disruptive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mood dysregulation disorder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DSM-5 Bipolar Disorders: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Bipolar I 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isorder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Bipolar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 disorder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Cyclothymia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ETIOLOGY OF MOOD DISORDERS: 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NEUROBIOLOGICAL FACTORS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idx="1"/>
          </p:nvPr>
        </p:nvSpPr>
        <p:spPr>
          <a:xfrm>
            <a:off x="825755" y="1524000"/>
            <a:ext cx="10505337" cy="4572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Genetic factors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Heritability estimates</a:t>
            </a:r>
          </a:p>
          <a:p>
            <a:pPr lvl="2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37% MDD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Sullivan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et al., 2000)</a:t>
            </a:r>
          </a:p>
          <a:p>
            <a:pPr lvl="2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93% Bipolar Disorder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Kieseppa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et al., 2004)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Much research in progress to identify specific genes involved but the results of most studies have not been replicated (Kato, 2007)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DRD4.2 gene, which influences dopamine function, appears to be related to MDD (Lopez Leon et al., 2005).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643" y="928915"/>
            <a:ext cx="10969943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NEUROBIOLOGICAL HYPOTHESES ABOUT MAJOR DEPRESSION AND BIPOLAR DISORDER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Content Placeholder 8" descr="Table 5.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2867" y="2447939"/>
            <a:ext cx="10183091" cy="2830484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72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ETIOLOGY OF MOOD DISORDERS: 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NEUROBIOLOGICAL FACTORS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idx="1"/>
          </p:nvPr>
        </p:nvSpPr>
        <p:spPr>
          <a:xfrm>
            <a:off x="496582" y="1600200"/>
            <a:ext cx="11195661" cy="4800600"/>
          </a:xfrm>
        </p:spPr>
        <p:txBody>
          <a:bodyPr>
            <a:normAutofit/>
          </a:bodyPr>
          <a:lstStyle/>
          <a:p>
            <a:pPr marL="292100" lvl="3" indent="-29210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Neurotransmitters (NTs):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norepinephrine, dopamine, and serotonin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Original models focused on absolute levels of NTs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MDD</a:t>
            </a:r>
          </a:p>
          <a:p>
            <a:pPr lvl="3">
              <a:lnSpc>
                <a:spcPct val="80000"/>
              </a:lnSpc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Low levels of norepinephrine, dopamine, and serotonin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Mania</a:t>
            </a:r>
          </a:p>
          <a:p>
            <a:pPr lvl="3">
              <a:lnSpc>
                <a:spcPct val="80000"/>
              </a:lnSpc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High levels of norepinephrine and dopamine, low levels of serotonin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However, medication alters levels immediately, yet relief takes 2-3 weeks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New models focus on sensitivity of postsynaptic receptors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Dopamine receptors may be overly sensitive in BD but lack sensitivity in MDD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Depleting tryptophan, a precursor of serotonin, causes  depressive symptoms in individuals with personal or family history of depression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Individuals who are vulnerable to depression may have less sensitive serotonin receptors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Sobczak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et al., 2002)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SEROTONIN AND DOPAMINE PATHWAYS </a:t>
            </a:r>
          </a:p>
        </p:txBody>
      </p:sp>
      <p:pic>
        <p:nvPicPr>
          <p:cNvPr id="8" name="Picture 7" descr="figure 5.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8321" y="1556232"/>
            <a:ext cx="7012186" cy="476661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DRUG ACTION ON SYNAPTIC ACTIVITY</a:t>
            </a:r>
          </a:p>
        </p:txBody>
      </p:sp>
      <p:pic>
        <p:nvPicPr>
          <p:cNvPr id="7" name="Picture 6" descr="ap12e_fig_05_05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482" y="2053207"/>
            <a:ext cx="4579579" cy="4193684"/>
          </a:xfrm>
          <a:prstGeom prst="rect">
            <a:avLst/>
          </a:prstGeom>
        </p:spPr>
      </p:pic>
      <p:pic>
        <p:nvPicPr>
          <p:cNvPr id="8" name="Picture 7" descr="ap12e_fig_05_05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8012" y="1708389"/>
            <a:ext cx="4781931" cy="453850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ETIOLOGY OF MOOD DISORDERS: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NEUROBIOLOGICAL FACTORS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09441" y="1635528"/>
            <a:ext cx="10969943" cy="452628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Brain Imaging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studies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Focus on number of or connections among cells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Functional activation studies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Focus on activity levels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016007"/>
              </p:ext>
            </p:extLst>
          </p:nvPr>
        </p:nvGraphicFramePr>
        <p:xfrm>
          <a:off x="1089961" y="3757685"/>
          <a:ext cx="9979732" cy="227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3517"/>
                <a:gridCol w="3069778"/>
                <a:gridCol w="2666437"/>
              </a:tblGrid>
              <a:tr h="306315">
                <a:tc gridSpan="3"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Activity </a:t>
                      </a: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of Brain Structures Involved in Emotion Responses among People with Mood Disorders 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Brain Structure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Level in Depression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Level in Mania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8F8B2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Amygdala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Elevated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Elevated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8F8B2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Subgenual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anterior cingulate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Elevated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Elevated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8F8B2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Dorsolateral prefrontal cortex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Diminished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Diminished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8F8B2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Hippocampus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Diminished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Diminished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8F8B2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Striatum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Diminished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5400" marB="25400">
                    <a:solidFill>
                      <a:srgbClr val="F8F8B2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Elevated 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8F8B2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F827E9-9B97-434E-ACDB-52DF821598E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316007" y="253536"/>
            <a:ext cx="11556812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KEY BRAIN STRUCTURES INVOLVED IN MOOD DISORDERS</a:t>
            </a:r>
          </a:p>
        </p:txBody>
      </p:sp>
      <p:pic>
        <p:nvPicPr>
          <p:cNvPr id="11" name="Picture 10" descr="Figure 5.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491" y="1560856"/>
            <a:ext cx="6729843" cy="481860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ETIOLOGY OF MOOD DISORDERS: 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NEUROENDOCRINE SYSTEM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idx="1"/>
          </p:nvPr>
        </p:nvSpPr>
        <p:spPr>
          <a:xfrm>
            <a:off x="586870" y="1600200"/>
            <a:ext cx="11195661" cy="4800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Overactivity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HPA axis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Triggers release of cortisol, stress hormone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Amygdala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overreactive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Findings that link depression to high cortisol levels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Cushing’s syndrome</a:t>
            </a:r>
          </a:p>
          <a:p>
            <a:pPr lvl="2">
              <a:lnSpc>
                <a:spcPct val="8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Causes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oversecretion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of cortisol</a:t>
            </a:r>
          </a:p>
          <a:p>
            <a:pPr lvl="2">
              <a:lnSpc>
                <a:spcPct val="8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Symptoms include those of depression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Injecting cortisol in animals produces depressive symptoms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Dexamethasone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suppression test</a:t>
            </a:r>
          </a:p>
          <a:p>
            <a:pPr lvl="2">
              <a:lnSpc>
                <a:spcPct val="80000"/>
              </a:lnSpc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Lack of cortisol suppression in people with history of depression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ETIOLOGY OF MOOD DISORDERS: 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SOCIAL FACTORS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09441" y="1645920"/>
            <a:ext cx="10902227" cy="452628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Life events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Prospective research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42-67% report a stressful life event in year prior to depression onset </a:t>
            </a:r>
          </a:p>
          <a:p>
            <a:pPr lvl="3">
              <a:lnSpc>
                <a:spcPct val="8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e.g., romantic breakup, loss of job, death of loved one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Replicated in 12 studies across 6 countries (Brown &amp; Harris, 1989b)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Lack of social support may be one reason a stressor triggers depression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Interpersonal difficulties</a:t>
            </a:r>
          </a:p>
          <a:p>
            <a:pPr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High levels of expressed emotion by family member predict relapse</a:t>
            </a:r>
          </a:p>
          <a:p>
            <a:pPr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Marital conflict also predicts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depression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Behavior of depressed people often leads to rejection by others</a:t>
            </a:r>
          </a:p>
          <a:p>
            <a:pPr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Excessive reassurance seeking</a:t>
            </a:r>
          </a:p>
          <a:p>
            <a:pPr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Few positive facial expressions</a:t>
            </a:r>
          </a:p>
          <a:p>
            <a:pPr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Negative self-disclosures</a:t>
            </a:r>
          </a:p>
          <a:p>
            <a:pPr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Slow speech and long silences</a:t>
            </a:r>
          </a:p>
          <a:p>
            <a:pPr>
              <a:lnSpc>
                <a:spcPct val="8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8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F827E9-9B97-434E-ACDB-52DF821598E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ETIOLOGY OF MOOD DISORDERS: 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PSYCHOLOGICAL FACTORS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Why do some people become depressed after a stressful life event and others do not?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Social support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Neuroticism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Cognitive theories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441" y="253536"/>
            <a:ext cx="11263377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Overview of the DSM-5 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Mood 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Disorders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569670"/>
              </p:ext>
            </p:extLst>
          </p:nvPr>
        </p:nvGraphicFramePr>
        <p:xfrm>
          <a:off x="377372" y="1564040"/>
          <a:ext cx="11314872" cy="33898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1257"/>
                <a:gridCol w="8513615"/>
              </a:tblGrid>
              <a:tr h="351846">
                <a:tc>
                  <a:txBody>
                    <a:bodyPr/>
                    <a:lstStyle/>
                    <a:p>
                      <a:pPr marL="76200" marR="762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  <a:tab pos="1778000" algn="l"/>
                          <a:tab pos="3263900" algn="l"/>
                        </a:tabLst>
                      </a:pPr>
                      <a:r>
                        <a:rPr lang="en-US" sz="1600" b="1" dirty="0">
                          <a:solidFill>
                            <a:srgbClr val="F9F1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DSM-5 Diagnoses</a:t>
                      </a:r>
                      <a:endParaRPr lang="en-US" sz="1600" b="1" dirty="0">
                        <a:solidFill>
                          <a:srgbClr val="F9F1F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302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" algn="r"/>
                          <a:tab pos="228600" algn="l"/>
                          <a:tab pos="1287145" algn="l"/>
                          <a:tab pos="76200" algn="l"/>
                          <a:tab pos="165100" algn="l"/>
                          <a:tab pos="1287145" algn="l"/>
                        </a:tabLst>
                      </a:pPr>
                      <a:r>
                        <a:rPr lang="en-US" sz="1600" b="1" dirty="0">
                          <a:solidFill>
                            <a:srgbClr val="F9F1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Major Features</a:t>
                      </a:r>
                      <a:endParaRPr lang="en-US" sz="1600" b="1" dirty="0">
                        <a:solidFill>
                          <a:srgbClr val="F9F1F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>
                    <a:solidFill>
                      <a:schemeClr val="tx1"/>
                    </a:solidFill>
                  </a:tcPr>
                </a:tc>
              </a:tr>
              <a:tr h="347947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  <a:tab pos="1778000" algn="l"/>
                          <a:tab pos="326390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Major depressive disorder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/>
                </a:tc>
                <a:tc>
                  <a:txBody>
                    <a:bodyPr/>
                    <a:lstStyle/>
                    <a:p>
                      <a:pPr marL="247015" marR="0" indent="-155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" algn="r"/>
                          <a:tab pos="228600" algn="l"/>
                          <a:tab pos="1287145" algn="l"/>
                          <a:tab pos="76200" algn="l"/>
                          <a:tab pos="165100" algn="l"/>
                          <a:tab pos="128714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	• Five or more depressive symptoms, including sad mood or loss of pleasure, for 2 weeks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/>
                </a:tc>
              </a:tr>
              <a:tr h="362857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  <a:tab pos="1778000" algn="l"/>
                          <a:tab pos="326390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Persistent depressive disorder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/>
                </a:tc>
                <a:tc>
                  <a:txBody>
                    <a:bodyPr/>
                    <a:lstStyle/>
                    <a:p>
                      <a:pPr marL="247015" marR="0" indent="-155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" algn="r"/>
                          <a:tab pos="228600" algn="l"/>
                          <a:tab pos="1287145" algn="l"/>
                          <a:tab pos="76200" algn="l"/>
                          <a:tab pos="165100" algn="l"/>
                          <a:tab pos="128714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	• </a:t>
                      </a:r>
                      <a:r>
                        <a:rPr lang="en-US" sz="1600" spc="-2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 mood and at least two other symptoms of depression at least half of the time for 2 years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/>
                </a:tc>
              </a:tr>
              <a:tr h="333829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  <a:tab pos="1778000" algn="l"/>
                          <a:tab pos="326390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Premenstrual dysphoric disorder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/>
                </a:tc>
                <a:tc>
                  <a:txBody>
                    <a:bodyPr/>
                    <a:lstStyle/>
                    <a:p>
                      <a:pPr marL="247015" marR="0" indent="-155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" algn="r"/>
                          <a:tab pos="228600" algn="l"/>
                          <a:tab pos="1287145" algn="l"/>
                          <a:tab pos="76200" algn="l"/>
                          <a:tab pos="165100" algn="l"/>
                          <a:tab pos="12871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	• Mood symptoms in the week before menses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/>
                </a:tc>
              </a:tr>
              <a:tr h="566057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  <a:tab pos="1778000" algn="l"/>
                          <a:tab pos="326390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Disruptive mood dysregulation disorder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/>
                </a:tc>
                <a:tc>
                  <a:txBody>
                    <a:bodyPr/>
                    <a:lstStyle/>
                    <a:p>
                      <a:pPr marL="247015" marR="0" indent="-155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" algn="r"/>
                          <a:tab pos="228600" algn="l"/>
                          <a:tab pos="1287145" algn="l"/>
                          <a:tab pos="76200" algn="l"/>
                          <a:tab pos="165100" algn="l"/>
                          <a:tab pos="12871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	• Severe recurrent temper outbursts and persistent negative mood for at least 1 year beginning before age 10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/>
                </a:tc>
              </a:tr>
              <a:tr h="333828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  <a:tab pos="1778000" algn="l"/>
                          <a:tab pos="326390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Bipolar I disorder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47015" marR="0" indent="-155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" algn="r"/>
                          <a:tab pos="228600" algn="l"/>
                          <a:tab pos="1287145" algn="l"/>
                          <a:tab pos="76200" algn="l"/>
                          <a:tab pos="165100" algn="l"/>
                          <a:tab pos="128714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	• At least one lifetime manic episode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3829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  <a:tab pos="1778000" algn="l"/>
                          <a:tab pos="326390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Bipolar II disorder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47015" marR="0" indent="-155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" algn="r"/>
                          <a:tab pos="228600" algn="l"/>
                          <a:tab pos="1287145" algn="l"/>
                          <a:tab pos="76200" algn="l"/>
                          <a:tab pos="165100" algn="l"/>
                          <a:tab pos="128714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	• </a:t>
                      </a:r>
                      <a:r>
                        <a:rPr lang="en-US" sz="16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 least one lifetime hypomanic episode and one major depressive episode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65138">
                <a:tc>
                  <a:txBody>
                    <a:bodyPr/>
                    <a:lstStyle/>
                    <a:p>
                      <a:pPr marL="76200" marR="76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87145" algn="l"/>
                          <a:tab pos="1778000" algn="l"/>
                          <a:tab pos="326390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Cyclothymia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1295" marR="0" indent="-10985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" algn="r"/>
                          <a:tab pos="228600" algn="l"/>
                          <a:tab pos="1287145" algn="l"/>
                          <a:tab pos="76200" algn="l"/>
                          <a:tab pos="165100" algn="l"/>
                          <a:tab pos="128714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• Recurrent mood changes from high to low for at least 2 years, without hypomanic or depressive episodes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20320" marB="2032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ETIOLOGY OF MOOD DISORDERS: 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PSYCHOLOGICAL FACTORS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Neuroticism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Tendency to react with higher levels of negative affect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Predicts onset of depression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Jorm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et al., 2000)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ETIOLOGY OF MOOD DISORDERS: 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PSYCHOLOGICAL FACTORS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16006" y="1447800"/>
            <a:ext cx="11376237" cy="495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Cognitive theories</a:t>
            </a:r>
          </a:p>
          <a:p>
            <a:pPr lvl="1">
              <a:lnSpc>
                <a:spcPct val="80000"/>
              </a:lnSpc>
            </a:pP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Beck’s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Theory</a:t>
            </a:r>
            <a:endParaRPr lang="en-US" sz="1900" dirty="0">
              <a:latin typeface="Times New Roman" pitchFamily="18" charset="0"/>
              <a:cs typeface="Times New Roman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Negative 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triad: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negative view of self, world, future</a:t>
            </a:r>
          </a:p>
          <a:p>
            <a:pPr lvl="2">
              <a:lnSpc>
                <a:spcPct val="80000"/>
              </a:lnSpc>
            </a:pP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Negative 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schema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underlying tendency to see the world negatively</a:t>
            </a:r>
          </a:p>
          <a:p>
            <a:pPr lvl="2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Negative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schema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cause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cognitive biases: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tendency to process information in negative ways</a:t>
            </a:r>
          </a:p>
          <a:p>
            <a:pPr lvl="1">
              <a:lnSpc>
                <a:spcPct val="80000"/>
              </a:lnSpc>
            </a:pP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Hopelessness Theory</a:t>
            </a:r>
          </a:p>
          <a:p>
            <a:pPr lvl="2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Most important trigger of depression is hopelessness</a:t>
            </a:r>
          </a:p>
          <a:p>
            <a:pPr lvl="3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Desirable outcomes will not occur</a:t>
            </a:r>
          </a:p>
          <a:p>
            <a:pPr lvl="3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Person has no ability to change situation</a:t>
            </a:r>
          </a:p>
          <a:p>
            <a:pPr lvl="2">
              <a:lnSpc>
                <a:spcPct val="80000"/>
              </a:lnSpc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Attributional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Style</a:t>
            </a:r>
          </a:p>
          <a:p>
            <a:pPr lvl="3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Stable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global attributions can cause hopelessness</a:t>
            </a:r>
          </a:p>
          <a:p>
            <a:pPr lvl="1">
              <a:lnSpc>
                <a:spcPct val="80000"/>
              </a:lnSpc>
            </a:pP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Rumination Theory 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specific way of thinking: tendency to repetitively dwell on sad thoughts (Nolen-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Hoeksema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1991)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Most detrimental is to brood over causes of events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F827E9-9B97-434E-ACDB-52DF821598E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BECK’S THEORY OF DEPRESSION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ap12e_fig_05_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291" y="1427101"/>
            <a:ext cx="4497500" cy="462433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F827E9-9B97-434E-ACDB-52DF821598E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60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HOPELESSNESS THEORY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ap12e_fig_05_10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292342" y="1582168"/>
            <a:ext cx="5604141" cy="480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98884A-3EB2-403B-9EF4-854532F58C3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Example of Attributions: 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Why 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I Failed My GRE Math Exam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190486"/>
              </p:ext>
            </p:extLst>
          </p:nvPr>
        </p:nvGraphicFramePr>
        <p:xfrm>
          <a:off x="948020" y="2438400"/>
          <a:ext cx="10089639" cy="1928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63213"/>
                <a:gridCol w="3363213"/>
                <a:gridCol w="3363213"/>
              </a:tblGrid>
              <a:tr h="64280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Stable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Unstable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</a:tr>
              <a:tr h="64280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Global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lack intelligence.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am exhausted.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</a:tr>
              <a:tr h="64280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Specific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lack mathematical ability.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am fed up with math.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59" marR="81259" marT="0" marB="0"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LIFE EVENTS INTERACT WITH SEROTONIN TRANSPORTER GENE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 PREDICT SYMPTOMS OF DEPRESSION</a:t>
            </a:r>
          </a:p>
        </p:txBody>
      </p:sp>
      <p:pic>
        <p:nvPicPr>
          <p:cNvPr id="8" name="Picture 7" descr="ap12e_fig_05_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724" y="1524000"/>
            <a:ext cx="6321379" cy="482647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SOCIAL AND PSYCHOLOGICAL FACTORS IN BIPOLAR DISORDER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Triggers of depressive episodes in bipolar disorder appear similar to the triggers of major depressive episodes</a:t>
            </a:r>
          </a:p>
          <a:p>
            <a:pPr lvl="1"/>
            <a:r>
              <a:rPr lang="en-US" sz="2000" dirty="0">
                <a:effectLst/>
                <a:latin typeface="Times New Roman" pitchFamily="18" charset="0"/>
                <a:cs typeface="Times New Roman" pitchFamily="18" charset="0"/>
              </a:rPr>
              <a:t>Negative life events, neuroticism, negative cognitions, expressed emotion, </a:t>
            </a: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000" dirty="0">
                <a:effectLst/>
                <a:latin typeface="Times New Roman" pitchFamily="18" charset="0"/>
                <a:cs typeface="Times New Roman" pitchFamily="18" charset="0"/>
              </a:rPr>
              <a:t>lack of social support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Predictors </a:t>
            </a:r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mania</a:t>
            </a:r>
          </a:p>
          <a:p>
            <a:pPr lvl="1"/>
            <a:r>
              <a:rPr lang="en-US" sz="2000" dirty="0">
                <a:effectLst/>
                <a:latin typeface="Times New Roman" pitchFamily="18" charset="0"/>
                <a:cs typeface="Times New Roman" pitchFamily="18" charset="0"/>
              </a:rPr>
              <a:t>Reward </a:t>
            </a: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sensitivity</a:t>
            </a:r>
          </a:p>
          <a:p>
            <a:pPr lvl="1"/>
            <a:r>
              <a:rPr lang="en-US" sz="2000" dirty="0">
                <a:effectLst/>
                <a:latin typeface="Times New Roman" pitchFamily="18" charset="0"/>
                <a:cs typeface="Times New Roman" pitchFamily="18" charset="0"/>
              </a:rPr>
              <a:t>Sleep </a:t>
            </a: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disruption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1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Treatment of Mood Disorders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9E21C-D474-4796-8C6F-58D1E7BF832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801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PSYCHOLOGICAL TREATMENT OF MOOD DISORDERS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idx="1"/>
          </p:nvPr>
        </p:nvSpPr>
        <p:spPr>
          <a:xfrm>
            <a:off x="406294" y="1524000"/>
            <a:ext cx="11285949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Interpersonal psychotherapy (IPT)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Short-term psychodynamic therapy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Focus on current relationships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Cognitive therapy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Monitor and identify automatic thoughts</a:t>
            </a:r>
          </a:p>
          <a:p>
            <a:pPr lvl="2">
              <a:lnSpc>
                <a:spcPct val="9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Replace negative thoughts with more neutral or positive thoughts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Mindfulness-based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cognitive therapy (MBCT)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Strategies, including meditation, to prevent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relapse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Behavioral activation (BA) therapy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ncrease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participation in positively reinforcing activities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disrupt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spiral of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depression, withdrawal, and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avoidance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Behavioral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couples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therapy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Enhance communication and satisfaction</a:t>
            </a:r>
          </a:p>
          <a:p>
            <a:pPr lvl="1">
              <a:lnSpc>
                <a:spcPct val="90000"/>
              </a:lnSpc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EXAMPLE OF COGNITIVE THERAPY’S THOUGHT MONITORING/CHALLENGING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ap12e_tab_05_0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71545" y="1600200"/>
            <a:ext cx="984573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DSM-5 Criteria for</a:t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Major Depressive Disorder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idx="1"/>
          </p:nvPr>
        </p:nvSpPr>
        <p:spPr>
          <a:xfrm>
            <a:off x="496582" y="1646237"/>
            <a:ext cx="11105374" cy="4678363"/>
          </a:xfrm>
        </p:spPr>
        <p:txBody>
          <a:bodyPr/>
          <a:lstStyle/>
          <a:p>
            <a:pPr marL="457200" indent="-457200">
              <a:lnSpc>
                <a:spcPct val="80000"/>
              </a:lnSpc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Sad mood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loss of interest or pleasure 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anhedonia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>
                <a:effectLst/>
                <a:latin typeface="Times New Roman" pitchFamily="18" charset="0"/>
                <a:cs typeface="Times New Roman" pitchFamily="18" charset="0"/>
              </a:rPr>
              <a:t>Symptoms are present nearly every day, most of the day, for at least 2 </a:t>
            </a: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weeks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Symptoms are distinct and more severe than a normative response to significant loss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PLUS four of the following symptoms: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Sleeping too much or too little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Psychomotor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retardation or agitation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appetite and weight loss, or increased appetite and weight gain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Loss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of energy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Feelings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of worthlessness or excessive guilt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Difficulty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concentrating, thinking, or making decisions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Recurrent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thoughts of death or suicide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TREATMENT OF MOOD DISORDERS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idx="1"/>
          </p:nvPr>
        </p:nvSpPr>
        <p:spPr>
          <a:xfrm>
            <a:off x="825755" y="1524000"/>
            <a:ext cx="10415049" cy="4572000"/>
          </a:xfrm>
        </p:spPr>
        <p:txBody>
          <a:bodyPr/>
          <a:lstStyle/>
          <a:p>
            <a:pPr lvl="1">
              <a:lnSpc>
                <a:spcPct val="8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Psychological treatment of bipolar disorder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Psycho-educational approaches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Provide information about symptoms, course, triggers, and treatments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Family-focused treatment (FFT)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Educate family about disorder, enhance family communication, improve problem solving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BIOLOGICAL TREATMENT OF MOOD DISORDERS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Electroconvulsive therapy (ECT)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Reserved for treatment non-responders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Induce brain seizure and momentary unconsciousness</a:t>
            </a:r>
          </a:p>
          <a:p>
            <a:pPr lvl="2">
              <a:lnSpc>
                <a:spcPct val="90000"/>
              </a:lnSpc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Unilateral ECT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Side effects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Memory loss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ECT more effective than medications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Unclear how ECT works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Transcranial Magnetic Stimulation for Depression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rTMS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Electormagnetic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coil placed against scalp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those that fail to respond to first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antidepressent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MEDICATIONS FOR TREATING MOOD DISORDERS</a:t>
            </a:r>
          </a:p>
        </p:txBody>
      </p:sp>
      <p:pic>
        <p:nvPicPr>
          <p:cNvPr id="7" name="Picture 6" descr="ap12e_tab_05_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3588" y="1943153"/>
            <a:ext cx="10061649" cy="308352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BIOLOGICAL TREATMENT OF MOOD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Published studies may overestimate the effectiveness of medication (Turner et al., 2008)</a:t>
            </a:r>
          </a:p>
          <a:p>
            <a:pPr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STAR-D (Rush et al., 2006)</a:t>
            </a:r>
          </a:p>
          <a:p>
            <a:pPr lvl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Sequenced Treatment Alternatives to Relieve Depression </a:t>
            </a:r>
          </a:p>
          <a:p>
            <a:pPr lvl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Attempted to evaluate effectiveness of antidepressants in real-world settings</a:t>
            </a:r>
          </a:p>
          <a:p>
            <a:pPr lvl="2">
              <a:defRPr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3671 patients across 41 sites</a:t>
            </a:r>
          </a:p>
          <a:p>
            <a:pPr lvl="2">
              <a:defRPr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Only 33% achieved full symptom relief with citalopram (the SSRI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Celexa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2">
              <a:defRPr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About 30% of non-responders achieved remission with a different anti-depressant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RESEARCH COMPARING TREATMENTS 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FOR MAJOR DEPRESSIVE DISORDER 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Combining psychotherapy and antidepressant medications increases odds of recovery over either alone by 10-20%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Medications quicker, therapy longer-lasting effects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Later studies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Hollon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DeRubeis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2003)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CT as effective as medication for severe depression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CT more effective than medication at preventing relapse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MEDICATIONS FOR BIPOLAR DISORDER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Lithium</a:t>
            </a:r>
          </a:p>
          <a:p>
            <a:pPr lvl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Up to 80% receive at least some relief with this mood stabilizer</a:t>
            </a:r>
          </a:p>
          <a:p>
            <a:pPr lvl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Potentially serious side effect</a:t>
            </a:r>
          </a:p>
          <a:p>
            <a:pPr lvl="2"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Lithium toxicity</a:t>
            </a:r>
          </a:p>
          <a:p>
            <a:pPr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Newer mood stabilizers</a:t>
            </a:r>
          </a:p>
          <a:p>
            <a:pPr lvl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Anticonvulsants </a:t>
            </a:r>
          </a:p>
          <a:p>
            <a:pPr lvl="2">
              <a:defRPr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Depakote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Antipsychotics</a:t>
            </a:r>
          </a:p>
          <a:p>
            <a:pPr lvl="2">
              <a:defRPr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Zyprexa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Both also have serious side effects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Suicidality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9E21C-D474-4796-8C6F-58D1E7BF8321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2055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KEY TERMS IN THE STUDY OF SUICIDALITY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Suicide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ideation: thoughts of killing oneself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Suicide attempt: behavior intended to kill oneself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Suicide: death from deliberate self-injury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Non-suicidal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self-injury: behaviors intended to injure oneself without intent to kill oneself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9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EPIDEMIOLOGY OF SUICIDE AND SUICIDE ATTEMPTS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46237"/>
            <a:ext cx="11263377" cy="4678363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Suicide rate in US is 1 per 10,000 in a given year;  worldwide, 9% report suicidal ideation at least once in their lives, and 2.5% have made at least one suicide attempt </a:t>
            </a:r>
          </a:p>
          <a:p>
            <a:pPr algn="just"/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Men are four times more likely than women to kill themselves; women are more likely than men are to make suicide attempts that do not result in death </a:t>
            </a:r>
          </a:p>
          <a:p>
            <a:pPr algn="just"/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Guns are by far the most common means of suicide in the United States (60%); men usually shoot or hang themselves; women more likely to use pills</a:t>
            </a:r>
          </a:p>
          <a:p>
            <a:pPr algn="just"/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The suicide rate increases in old age. The highest rates of suicide in the United States are for white males over age 50</a:t>
            </a:r>
          </a:p>
          <a:p>
            <a:pPr algn="just"/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The rates of suicide for adolescents and children in the United States are increasing dramatically </a:t>
            </a:r>
          </a:p>
          <a:p>
            <a:pPr algn="just"/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Being divorced or widowed elevates suicide risk four- or fivefold</a:t>
            </a: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ANNUAL DEATHS DUE TO SUICIDES PER 100,000 PEOPLE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ap12e_fig_05_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471" y="1548891"/>
            <a:ext cx="8125883" cy="477531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49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Major Depressive Disorder (MDD)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Episodic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Symptoms tend to dissipate over time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Recurrent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Once depression occurs, future episodes likely</a:t>
            </a:r>
          </a:p>
          <a:p>
            <a:pPr lvl="2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Average number of episodes is 4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Subclinical depression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Sadness plus 3 other symptoms for 10 days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Significant impairments in functioning even though full diagnostic criteria are not met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RISK FACTORS FOR SUICIDE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755" y="1524000"/>
            <a:ext cx="10144187" cy="4648200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Psychological Disorders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Half of suicide attempts are depressed at the time of the act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Neurobiological Models</a:t>
            </a:r>
          </a:p>
          <a:p>
            <a:pPr lvl="1">
              <a:defRPr/>
            </a:pP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Heritability of 48% for </a:t>
            </a:r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suicide attempts 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Low levels of serotonin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Overly reactive HPA system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Social Factors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Economic recessions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Media reports of suicide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Social isolation and a lack of social belonging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Psychological Models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Problem-solving deficit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Hopelessness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Life satisfaction</a:t>
            </a:r>
          </a:p>
          <a:p>
            <a:pPr lvl="1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Impulsivity </a:t>
            </a:r>
          </a:p>
          <a:p>
            <a:pPr lvl="1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MYTHS ABOUT SUICIDE</a:t>
            </a:r>
          </a:p>
        </p:txBody>
      </p:sp>
      <p:pic>
        <p:nvPicPr>
          <p:cNvPr id="7" name="Picture 6" descr="ap12e_tab_05_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4465" y="1884517"/>
            <a:ext cx="10199896" cy="410272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PREVENTING SUICIDE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Talk </a:t>
            </a:r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about suicide openly and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matter-of-factly</a:t>
            </a:r>
          </a:p>
          <a:p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Most people are ambivalent about their suicidal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intentions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Treat </a:t>
            </a:r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associated </a:t>
            </a:r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ental </a:t>
            </a:r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isorder 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Treat </a:t>
            </a:r>
            <a:r>
              <a:rPr lang="en-US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suicidality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directly </a:t>
            </a:r>
          </a:p>
          <a:p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uicide </a:t>
            </a:r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prevention centers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3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DSM-5 Criteria for </a:t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Persistent Depressive Disorder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316007" y="1447800"/>
            <a:ext cx="11647099" cy="5105400"/>
          </a:xfrm>
        </p:spPr>
        <p:txBody>
          <a:bodyPr>
            <a:normAutofit lnSpcReduction="10000"/>
          </a:bodyPr>
          <a:lstStyle/>
          <a:p>
            <a:pPr marL="490220" indent="-381000"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Depressed mood for at least 2 years;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 year for children/adolescents</a:t>
            </a:r>
          </a:p>
          <a:p>
            <a:pPr marL="490220" indent="-381000">
              <a:lnSpc>
                <a:spcPct val="90000"/>
              </a:lnSpc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90220" indent="-381000"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PLUS 2 other symptoms:</a:t>
            </a:r>
          </a:p>
          <a:p>
            <a:pPr marL="838200" lvl="1" indent="-381000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Poor appetite or overeating</a:t>
            </a:r>
          </a:p>
          <a:p>
            <a:pPr marL="838200" lvl="1" indent="-381000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Sleeping too much or too little</a:t>
            </a:r>
          </a:p>
          <a:p>
            <a:pPr marL="838200" lvl="1" indent="-381000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Poor self-esteem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Trouble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concentrating or making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decisions</a:t>
            </a:r>
          </a:p>
          <a:p>
            <a:pPr marL="838200" lvl="1" indent="-381000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Feelings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hopelessness</a:t>
            </a:r>
          </a:p>
          <a:p>
            <a:pPr marL="438150" indent="-381000">
              <a:lnSpc>
                <a:spcPct val="90000"/>
              </a:lnSpc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38150" indent="-381000">
              <a:lnSpc>
                <a:spcPct val="90000"/>
              </a:lnSpc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Symptoms do not clear for more than 2 months at a time</a:t>
            </a:r>
          </a:p>
          <a:p>
            <a:pPr marL="438150" indent="-381000">
              <a:lnSpc>
                <a:spcPct val="90000"/>
              </a:lnSpc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38150" indent="-381000">
              <a:lnSpc>
                <a:spcPct val="90000"/>
              </a:lnSpc>
              <a:defRPr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Bipoloar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disorders are not present</a:t>
            </a:r>
          </a:p>
          <a:p>
            <a:pPr marL="838200" lvl="1" indent="-381000">
              <a:lnSpc>
                <a:spcPct val="90000"/>
              </a:lnSpc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effectLst/>
                <a:latin typeface="Times New Roman" pitchFamily="18" charset="0"/>
                <a:cs typeface="Times New Roman" pitchFamily="18" charset="0"/>
              </a:rPr>
              <a:t>DSM-5 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Criteria for </a:t>
            </a:r>
            <a:r>
              <a:rPr lang="en-US" sz="36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/>
                <a:latin typeface="Times New Roman" pitchFamily="18" charset="0"/>
                <a:cs typeface="Times New Roman" pitchFamily="18" charset="0"/>
              </a:rPr>
              <a:t>Premenstrual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Dysphoric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effectLst/>
                <a:latin typeface="Times New Roman" pitchFamily="18" charset="0"/>
                <a:cs typeface="Times New Roman" pitchFamily="18" charset="0"/>
              </a:rPr>
              <a:t>Disorder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294" y="1524001"/>
            <a:ext cx="11173090" cy="4648517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In most menstrual cycles during the past year, at </a:t>
            </a:r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least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five of </a:t>
            </a:r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the following symptoms were present in the final week before menses and improved within a few days of menses onset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Affective </a:t>
            </a:r>
            <a:r>
              <a:rPr lang="en-US" dirty="0" err="1">
                <a:effectLst/>
                <a:latin typeface="Times New Roman" pitchFamily="18" charset="0"/>
                <a:cs typeface="Times New Roman" pitchFamily="18" charset="0"/>
              </a:rPr>
              <a:t>lability</a:t>
            </a:r>
            <a:endParaRPr lang="en-US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Irritability 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Depressed mood, hopelessness, or self-deprecating thoughts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Anxiety 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Diminished interest in usual activities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Difficulty concentrating 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Lack of energy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Changes in appetite, overeating, or food craving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Sleeping too much or too little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Subjective sense of being overwhelmed or out of control</a:t>
            </a:r>
          </a:p>
          <a:p>
            <a:pPr lvl="1"/>
            <a:r>
              <a:rPr lang="en-US" dirty="0">
                <a:effectLst/>
                <a:latin typeface="Times New Roman" pitchFamily="18" charset="0"/>
                <a:cs typeface="Times New Roman" pitchFamily="18" charset="0"/>
              </a:rPr>
              <a:t>Physical symptoms such as breast tenderness or swelling, joint or muscle pain, or bloating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0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506" y="274638"/>
            <a:ext cx="11609415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DSM-5 Criteria for Disruptive Mood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Dysregulation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Disorder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828" y="1327833"/>
            <a:ext cx="11854997" cy="4945487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Severe recurrent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temper outbursts, including verbal 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behavioral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expressions of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temper that are out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proportion 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intensity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 duration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the provocation.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Temper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outbursts are inconsistent with developmental level.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temper outbursts tend to occur at least three times per week.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Negative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mood between temper outbursts most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days.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symptoms have been present for at least 12 months and do not clear 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more than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 months at a time.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Temper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outbursts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negative mood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present in at least two settings (at home,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 school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or with peers) and are severe in at least one setting.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Age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6 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older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(or equivalent developmental level).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Onset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before age 10.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never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been a distinct period lasting more than 1 day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during which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elevated mood and at least three other manic symptoms were present.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behaviors do not occur exclusively during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course of major depressive disorder and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not better accounted for by another mental disorder.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diagnosis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cannot coexist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with oppositional defiant disorder,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attention-deficit/hyperactivity disorder, intermittent explosive disorder, or bipolar disorder.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8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EPIDEMIOLOGY AND CONSEQUENCES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857732" y="1676400"/>
            <a:ext cx="10563648" cy="4648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Depression is common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Lifetime prevalence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(Kessler et al., 2005):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2">
              <a:lnSpc>
                <a:spcPct val="90000"/>
              </a:lnSpc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16.2% MDD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2.5% Dysthymia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Twice as common in women as in men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Three times as common among people in poverty 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Prevalence varies across cultures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MDD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1.5% in Taiwan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19% in Beirut, Lebanon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lvl="2"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People who move to the U.S. from Mexico have lower rates than people of Mexican descent who were born in the United States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2D13E-9D00-406B-80CA-75B8BEEFD6A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Kring template</Template>
  <TotalTime>350</TotalTime>
  <Pages>37</Pages>
  <Words>2697</Words>
  <Application>Microsoft Office PowerPoint</Application>
  <PresentationFormat>Custom</PresentationFormat>
  <Paragraphs>587</Paragraphs>
  <Slides>52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Times New Roman</vt:lpstr>
      <vt:lpstr>Wingdings 2</vt:lpstr>
      <vt:lpstr>Custom Design</vt:lpstr>
      <vt:lpstr>Theme1</vt:lpstr>
      <vt:lpstr>1_Theme3</vt:lpstr>
      <vt:lpstr>PowerPoint Presentation</vt:lpstr>
      <vt:lpstr>Mood Disorders</vt:lpstr>
      <vt:lpstr>Overview of the DSM-5  Mood Disorders</vt:lpstr>
      <vt:lpstr>DSM-5 Criteria for Major Depressive Disorder</vt:lpstr>
      <vt:lpstr>Major Depressive Disorder (MDD)</vt:lpstr>
      <vt:lpstr> DSM-5 Criteria for  Persistent Depressive Disorder</vt:lpstr>
      <vt:lpstr>DSM-5 Criteria for  Premenstrual Dysphoric Disorder</vt:lpstr>
      <vt:lpstr>DSM-5 Criteria for Disruptive Mood Dysregulation Disorder</vt:lpstr>
      <vt:lpstr>EPIDEMIOLOGY AND CONSEQUENCES</vt:lpstr>
      <vt:lpstr>EPIDEMIOLOGY AND CONSEQUENCES</vt:lpstr>
      <vt:lpstr>MEDIAN AGE OF MDD ONSET BY GENERATION</vt:lpstr>
      <vt:lpstr>BIPOLAR DISORDERS</vt:lpstr>
      <vt:lpstr>DSM-5 CRITERIA FOR MANIC AND HYPOMANIC EPISODES</vt:lpstr>
      <vt:lpstr>DSM-5 CRITERIA FOR BIPOLAR DISORDERS</vt:lpstr>
      <vt:lpstr>EPIDEMIOLOGY AND CONSEQUENCES</vt:lpstr>
      <vt:lpstr>SUBTYPES OF MAJOR DEPRESSIVE DISORDER AND BIPOLAR DISORDERS</vt:lpstr>
      <vt:lpstr>RAPID CYCLING SUBTYPE OF BIPOLAR DISORDER</vt:lpstr>
      <vt:lpstr>Etiology of Mood Disorders</vt:lpstr>
      <vt:lpstr>ETIOLOGY OF MOOD DISORDERS</vt:lpstr>
      <vt:lpstr>ETIOLOGY OF MOOD DISORDERS:  NEUROBIOLOGICAL FACTORS</vt:lpstr>
      <vt:lpstr>NEUROBIOLOGICAL HYPOTHESES ABOUT MAJOR DEPRESSION AND BIPOLAR DISORDER </vt:lpstr>
      <vt:lpstr>ETIOLOGY OF MOOD DISORDERS:  NEUROBIOLOGICAL FACTORS</vt:lpstr>
      <vt:lpstr>SEROTONIN AND DOPAMINE PATHWAYS </vt:lpstr>
      <vt:lpstr> DRUG ACTION ON SYNAPTIC ACTIVITY</vt:lpstr>
      <vt:lpstr>ETIOLOGY OF MOOD DISORDERS: NEUROBIOLOGICAL FACTORS</vt:lpstr>
      <vt:lpstr> KEY BRAIN STRUCTURES INVOLVED IN MOOD DISORDERS</vt:lpstr>
      <vt:lpstr>ETIOLOGY OF MOOD DISORDERS:  NEUROENDOCRINE SYSTEM</vt:lpstr>
      <vt:lpstr>ETIOLOGY OF MOOD DISORDERS:  SOCIAL FACTORS</vt:lpstr>
      <vt:lpstr>ETIOLOGY OF MOOD DISORDERS:  PSYCHOLOGICAL FACTORS</vt:lpstr>
      <vt:lpstr>ETIOLOGY OF MOOD DISORDERS:  PSYCHOLOGICAL FACTORS</vt:lpstr>
      <vt:lpstr>ETIOLOGY OF MOOD DISORDERS:  PSYCHOLOGICAL FACTORS</vt:lpstr>
      <vt:lpstr>BECK’S THEORY OF DEPRESSION</vt:lpstr>
      <vt:lpstr>HOPELESSNESS THEORY</vt:lpstr>
      <vt:lpstr>An Example of Attributions:  Why I Failed My GRE Math Exam</vt:lpstr>
      <vt:lpstr> LIFE EVENTS INTERACT WITH SEROTONIN TRANSPORTER GENE TO PREDICT SYMPTOMS OF DEPRESSION</vt:lpstr>
      <vt:lpstr>SOCIAL AND PSYCHOLOGICAL FACTORS IN BIPOLAR DISORDER</vt:lpstr>
      <vt:lpstr>Treatment of Mood Disorders</vt:lpstr>
      <vt:lpstr>PSYCHOLOGICAL TREATMENT OF MOOD DISORDERS</vt:lpstr>
      <vt:lpstr>EXAMPLE OF COGNITIVE THERAPY’S THOUGHT MONITORING/CHALLENGING</vt:lpstr>
      <vt:lpstr>TREATMENT OF MOOD DISORDERS</vt:lpstr>
      <vt:lpstr>BIOLOGICAL TREATMENT OF MOOD DISORDERS</vt:lpstr>
      <vt:lpstr>MEDICATIONS FOR TREATING MOOD DISORDERS</vt:lpstr>
      <vt:lpstr>BIOLOGICAL TREATMENT OF MOOD DISORDERS</vt:lpstr>
      <vt:lpstr>RESEARCH COMPARING TREATMENTS  FOR MAJOR DEPRESSIVE DISORDER </vt:lpstr>
      <vt:lpstr>MEDICATIONS FOR BIPOLAR DISORDER</vt:lpstr>
      <vt:lpstr>Suicidality</vt:lpstr>
      <vt:lpstr>KEY TERMS IN THE STUDY OF SUICIDALITY</vt:lpstr>
      <vt:lpstr>EPIDEMIOLOGY OF SUICIDE AND SUICIDE ATTEMPTS</vt:lpstr>
      <vt:lpstr>ANNUAL DEATHS DUE TO SUICIDES PER 100,000 PEOPLE</vt:lpstr>
      <vt:lpstr>RISK FACTORS FOR SUICIDE</vt:lpstr>
      <vt:lpstr>MYTHS ABOUT SUICIDE</vt:lpstr>
      <vt:lpstr>PREVENTING SUICIDE</vt:lpstr>
    </vt:vector>
  </TitlesOfParts>
  <Company>West Chester University of PA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 Lecture Notes Presentation  Chapter 2  Current Paradigms in Psychopathology</dc:title>
  <dc:creator>SKERR</dc:creator>
  <cp:lastModifiedBy>User</cp:lastModifiedBy>
  <cp:revision>232</cp:revision>
  <cp:lastPrinted>1997-05-05T16:48:04Z</cp:lastPrinted>
  <dcterms:created xsi:type="dcterms:W3CDTF">2014-11-14T20:48:39Z</dcterms:created>
  <dcterms:modified xsi:type="dcterms:W3CDTF">2024-09-16T05:09:20Z</dcterms:modified>
</cp:coreProperties>
</file>