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handoutMasterIdLst>
    <p:handoutMasterId r:id="rId20"/>
  </p:handoutMasterIdLst>
  <p:sldIdLst>
    <p:sldId id="263" r:id="rId5"/>
    <p:sldId id="262" r:id="rId6"/>
    <p:sldId id="274" r:id="rId7"/>
    <p:sldId id="275" r:id="rId8"/>
    <p:sldId id="276" r:id="rId9"/>
    <p:sldId id="264" r:id="rId10"/>
    <p:sldId id="265" r:id="rId11"/>
    <p:sldId id="266" r:id="rId12"/>
    <p:sldId id="267" r:id="rId13"/>
    <p:sldId id="268" r:id="rId14"/>
    <p:sldId id="269" r:id="rId15"/>
    <p:sldId id="270" r:id="rId16"/>
    <p:sldId id="277" r:id="rId17"/>
    <p:sldId id="27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 xmlns:a16="http://schemas.microsoft.com/office/drawing/2014/main"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 xmlns:a16="http://schemas.microsoft.com/office/drawing/2014/main"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 xmlns:a16="http://schemas.microsoft.com/office/drawing/2014/main"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1696544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94A4F9C-5DB5-46F3-B46B-27DE4D4D5F4D}"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82A282-8571-49DB-87C4-B4116AC59E71}"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808A41-9AC0-40C5-9C37-B6CFC6E754A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C8BBB56-C6EE-44B6-A7FF-8161EF0287F2}"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690ECF-9F3B-4C4A-9933-EF0C94AD6F3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2AC6D6-BCA1-4596-B930-47F95F7CE61F}"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E1900D-635C-4746-8B5D-5FC25697CBC4}"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9CBE00-B4FD-41F1-9661-48667967FF05}"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2C47BE-5D0E-408C-AEFF-61DA69C3CC1F}"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5889EE-5E5E-4C22-8E4D-4FCC0127DD70}"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27DAE1-467F-43CC-9330-F53134C6BFA2}"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1EC1F-571F-499A-914A-4D852B8FA1EA}"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sp>
        <p:nvSpPr>
          <p:cNvPr id="7" name="TextBox 6"/>
          <p:cNvSpPr txBox="1"/>
          <p:nvPr userDrawn="1"/>
        </p:nvSpPr>
        <p:spPr>
          <a:xfrm rot="19618010">
            <a:off x="2171700" y="2862915"/>
            <a:ext cx="7848600" cy="707886"/>
          </a:xfrm>
          <a:prstGeom prst="rect">
            <a:avLst/>
          </a:prstGeom>
          <a:noFill/>
        </p:spPr>
        <p:txBody>
          <a:bodyPr wrap="square" rtlCol="0">
            <a:spAutoFit/>
          </a:bodyPr>
          <a:lstStyle/>
          <a:p>
            <a:pPr algn="l"/>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pic>
        <p:nvPicPr>
          <p:cNvPr id="11"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n.wikipedia.org/wiki/ELISA"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D8957920-506D-4F31-9CB9-011BD525C6C5}"/>
              </a:ext>
            </a:extLst>
          </p:cNvPr>
          <p:cNvSpPr txBox="1"/>
          <p:nvPr/>
        </p:nvSpPr>
        <p:spPr>
          <a:xfrm>
            <a:off x="2166935" y="187010"/>
            <a:ext cx="7848600" cy="1938992"/>
          </a:xfrm>
          <a:prstGeom prst="rect">
            <a:avLst/>
          </a:prstGeom>
          <a:noFill/>
        </p:spPr>
        <p:txBody>
          <a:bodyPr wrap="square" rtlCol="0">
            <a:spAutoFit/>
          </a:bodyPr>
          <a:lstStyle/>
          <a:p>
            <a:pPr algn="ctr"/>
            <a:r>
              <a:rPr lang="en-IN" sz="4000" b="1" u="sng" dirty="0">
                <a:latin typeface="Times New Roman" panose="02020603050405020304" pitchFamily="18" charset="0"/>
                <a:cs typeface="Times New Roman" panose="02020603050405020304" pitchFamily="18" charset="0"/>
              </a:rPr>
              <a:t>SUBJECT NAME –PHARMACEUTICAL MICROBIOLOGY</a:t>
            </a:r>
            <a:endParaRPr lang="en-IN" sz="28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 xmlns:a16="http://schemas.microsoft.com/office/drawing/2014/main" id="{E5D32C6D-EED6-45D3-B2F4-4A294908127E}"/>
              </a:ext>
            </a:extLst>
          </p:cNvPr>
          <p:cNvSpPr txBox="1"/>
          <p:nvPr/>
        </p:nvSpPr>
        <p:spPr>
          <a:xfrm>
            <a:off x="2205139" y="3379481"/>
            <a:ext cx="7848600" cy="1077218"/>
          </a:xfrm>
          <a:prstGeom prst="rect">
            <a:avLst/>
          </a:prstGeom>
          <a:noFill/>
        </p:spPr>
        <p:txBody>
          <a:bodyPr wrap="square" rtlCol="0">
            <a:spAutoFit/>
          </a:bodyPr>
          <a:lstStyle/>
          <a:p>
            <a:pPr algn="ctr"/>
            <a:r>
              <a:rPr lang="en-IN" sz="3200" b="1" u="sng" dirty="0">
                <a:latin typeface="Times New Roman" panose="02020603050405020304" pitchFamily="18" charset="0"/>
                <a:cs typeface="Times New Roman" panose="02020603050405020304" pitchFamily="18" charset="0"/>
              </a:rPr>
              <a:t>UNIT NO &amp; NAME – 8 ANTIGEN ANTIBODY REACTION  </a:t>
            </a:r>
            <a:endParaRPr lang="en-IN" sz="24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5B7E428B-BD6D-44F5-B550-ABE9392FC49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B3C89507-523C-462B-B274-EC933325FA79}"/>
              </a:ext>
            </a:extLst>
          </p:cNvPr>
          <p:cNvSpPr>
            <a:spLocks noGrp="1"/>
          </p:cNvSpPr>
          <p:nvPr>
            <p:ph type="sldNum" sz="quarter" idx="12"/>
          </p:nvPr>
        </p:nvSpPr>
        <p:spPr/>
        <p:txBody>
          <a:bodyPr/>
          <a:lstStyle/>
          <a:p>
            <a:fld id="{28B54A7E-2395-4D35-824E-25842394C6F0}" type="slidenum">
              <a:rPr lang="en-IN" smtClean="0"/>
              <a:t>10</a:t>
            </a:fld>
            <a:endParaRPr lang="en-IN"/>
          </a:p>
        </p:txBody>
      </p:sp>
      <p:pic>
        <p:nvPicPr>
          <p:cNvPr id="4098" name="Picture 2" descr="PPT - Immunodiagnosis Antigen antibody reactions PowerPoint Presentation -  ID:6543241">
            <a:extLst>
              <a:ext uri="{FF2B5EF4-FFF2-40B4-BE49-F238E27FC236}">
                <a16:creationId xmlns="" xmlns:a16="http://schemas.microsoft.com/office/drawing/2014/main" id="{187016A7-9A77-49FD-B12E-3DA06D98F39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54638"/>
            <a:ext cx="11199919" cy="630171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3194718-A0AA-4B0A-896F-245FCF8EDE44}"/>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99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393A7565-A020-4ACC-88A6-8ACACCDDC7B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453882A1-2C40-4E66-8F7D-4D42C01CC99E}"/>
              </a:ext>
            </a:extLst>
          </p:cNvPr>
          <p:cNvSpPr>
            <a:spLocks noGrp="1"/>
          </p:cNvSpPr>
          <p:nvPr>
            <p:ph type="sldNum" sz="quarter" idx="12"/>
          </p:nvPr>
        </p:nvSpPr>
        <p:spPr/>
        <p:txBody>
          <a:bodyPr/>
          <a:lstStyle/>
          <a:p>
            <a:fld id="{28B54A7E-2395-4D35-824E-25842394C6F0}" type="slidenum">
              <a:rPr lang="en-IN" smtClean="0"/>
              <a:t>11</a:t>
            </a:fld>
            <a:endParaRPr lang="en-IN"/>
          </a:p>
        </p:txBody>
      </p:sp>
      <p:pic>
        <p:nvPicPr>
          <p:cNvPr id="6146" name="Picture 2" descr="Antigen Antibody Reactions DIL 7 Nov 5 th">
            <a:extLst>
              <a:ext uri="{FF2B5EF4-FFF2-40B4-BE49-F238E27FC236}">
                <a16:creationId xmlns="" xmlns:a16="http://schemas.microsoft.com/office/drawing/2014/main" id="{60DAEB01-F8C1-4E19-AF53-F0026A472F2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7666" y="470517"/>
            <a:ext cx="10901779" cy="569946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837516C6-800D-4BDE-811B-1BD16E1D8774}"/>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429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EDA620-862B-40D9-8CDD-C82AA67B98B1}"/>
              </a:ext>
            </a:extLst>
          </p:cNvPr>
          <p:cNvSpPr>
            <a:spLocks noGrp="1"/>
          </p:cNvSpPr>
          <p:nvPr>
            <p:ph type="title"/>
          </p:nvPr>
        </p:nvSpPr>
        <p:spPr/>
        <p:txBody>
          <a:bodyPr>
            <a:normAutofit/>
          </a:bodyPr>
          <a:lstStyle/>
          <a:p>
            <a:r>
              <a:rPr lang="en-IN" sz="2000" b="0" i="0" dirty="0">
                <a:solidFill>
                  <a:srgbClr val="202124"/>
                </a:solidFill>
                <a:effectLst/>
                <a:latin typeface="Times New Roman" panose="02020603050405020304" pitchFamily="18" charset="0"/>
                <a:cs typeface="Times New Roman" panose="02020603050405020304" pitchFamily="18" charset="0"/>
              </a:rPr>
              <a:t> </a:t>
            </a:r>
            <a:endParaRPr lang="en-IN" sz="2000" dirty="0"/>
          </a:p>
        </p:txBody>
      </p:sp>
      <p:sp>
        <p:nvSpPr>
          <p:cNvPr id="5" name="Footer Placeholder 4">
            <a:extLst>
              <a:ext uri="{FF2B5EF4-FFF2-40B4-BE49-F238E27FC236}">
                <a16:creationId xmlns="" xmlns:a16="http://schemas.microsoft.com/office/drawing/2014/main" id="{E4A8139D-637F-410A-94F4-00F720C69F5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DE60B7E2-D3DE-42F4-871B-9BF3CF51A626}"/>
              </a:ext>
            </a:extLst>
          </p:cNvPr>
          <p:cNvSpPr>
            <a:spLocks noGrp="1"/>
          </p:cNvSpPr>
          <p:nvPr>
            <p:ph type="sldNum" sz="quarter" idx="12"/>
          </p:nvPr>
        </p:nvSpPr>
        <p:spPr/>
        <p:txBody>
          <a:bodyPr/>
          <a:lstStyle/>
          <a:p>
            <a:fld id="{28B54A7E-2395-4D35-824E-25842394C6F0}" type="slidenum">
              <a:rPr lang="en-IN" smtClean="0"/>
              <a:t>12</a:t>
            </a:fld>
            <a:endParaRPr lang="en-IN"/>
          </a:p>
        </p:txBody>
      </p:sp>
      <p:pic>
        <p:nvPicPr>
          <p:cNvPr id="7170" name="Picture 2" descr="Antigen-antibody reactions">
            <a:extLst>
              <a:ext uri="{FF2B5EF4-FFF2-40B4-BE49-F238E27FC236}">
                <a16:creationId xmlns="" xmlns:a16="http://schemas.microsoft.com/office/drawing/2014/main" id="{BC167BA1-4B19-457D-A209-5D9A558603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299" y="365125"/>
            <a:ext cx="10910656" cy="579597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DB243F8F-83FB-4362-BB48-2C67B559A406}"/>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692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ADC50937-06D2-4249-81F4-2BB1BE70A1AE}"/>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C52B1014-9882-40A1-92C5-714D75541AA1}"/>
              </a:ext>
            </a:extLst>
          </p:cNvPr>
          <p:cNvSpPr>
            <a:spLocks noGrp="1"/>
          </p:cNvSpPr>
          <p:nvPr>
            <p:ph type="sldNum" sz="quarter" idx="12"/>
          </p:nvPr>
        </p:nvSpPr>
        <p:spPr/>
        <p:txBody>
          <a:bodyPr/>
          <a:lstStyle/>
          <a:p>
            <a:fld id="{28B54A7E-2395-4D35-824E-25842394C6F0}" type="slidenum">
              <a:rPr lang="en-IN" smtClean="0"/>
              <a:t>13</a:t>
            </a:fld>
            <a:endParaRPr lang="en-IN"/>
          </a:p>
        </p:txBody>
      </p:sp>
      <p:pic>
        <p:nvPicPr>
          <p:cNvPr id="9218" name="Picture 2" descr="Antigen-Antibody reactions: Agglutination and types • Microbe Online">
            <a:extLst>
              <a:ext uri="{FF2B5EF4-FFF2-40B4-BE49-F238E27FC236}">
                <a16:creationId xmlns="" xmlns:a16="http://schemas.microsoft.com/office/drawing/2014/main" id="{F46CCF45-5BC7-4FD5-A1D4-811682B85E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5522" y="479394"/>
            <a:ext cx="10875146" cy="566395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AB218F4A-07A8-447E-AFCA-B1DEEF9B2B4C}"/>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04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D2ADB7-4B58-4877-BD7C-BF1550DAB20B}"/>
              </a:ext>
            </a:extLst>
          </p:cNvPr>
          <p:cNvSpPr>
            <a:spLocks noGrp="1"/>
          </p:cNvSpPr>
          <p:nvPr>
            <p:ph type="title"/>
          </p:nvPr>
        </p:nvSpPr>
        <p:spPr/>
        <p:txBody>
          <a:bodyPr/>
          <a:lstStyle/>
          <a:p>
            <a:r>
              <a:rPr lang="en-IN" b="0" i="0" dirty="0">
                <a:solidFill>
                  <a:srgbClr val="202122"/>
                </a:solidFill>
                <a:effectLst/>
                <a:latin typeface="Arial" panose="020B0604020202020204" pitchFamily="34" charset="0"/>
              </a:rPr>
              <a:t> </a:t>
            </a:r>
            <a:r>
              <a:rPr lang="en-IN" sz="2000" b="0" i="0" dirty="0">
                <a:solidFill>
                  <a:srgbClr val="202122"/>
                </a:solidFill>
                <a:effectLst/>
                <a:latin typeface="Times New Roman" panose="02020603050405020304" pitchFamily="18" charset="0"/>
                <a:cs typeface="Times New Roman" panose="02020603050405020304" pitchFamily="18" charset="0"/>
              </a:rPr>
              <a:t> </a:t>
            </a:r>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 xmlns:a16="http://schemas.microsoft.com/office/drawing/2014/main" id="{7FC3F139-28B1-4D1E-827C-F61F2AECEE8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555CB422-9F7B-45D4-B817-A5F333184A83}"/>
              </a:ext>
            </a:extLst>
          </p:cNvPr>
          <p:cNvSpPr>
            <a:spLocks noGrp="1"/>
          </p:cNvSpPr>
          <p:nvPr>
            <p:ph type="sldNum" sz="quarter" idx="12"/>
          </p:nvPr>
        </p:nvSpPr>
        <p:spPr/>
        <p:txBody>
          <a:bodyPr/>
          <a:lstStyle/>
          <a:p>
            <a:fld id="{28B54A7E-2395-4D35-824E-25842394C6F0}" type="slidenum">
              <a:rPr lang="en-IN" smtClean="0"/>
              <a:t>14</a:t>
            </a:fld>
            <a:endParaRPr lang="en-IN"/>
          </a:p>
        </p:txBody>
      </p:sp>
      <p:pic>
        <p:nvPicPr>
          <p:cNvPr id="8194" name="Picture 2" descr="Antigen Antibody reactions detected by precipitation method">
            <a:extLst>
              <a:ext uri="{FF2B5EF4-FFF2-40B4-BE49-F238E27FC236}">
                <a16:creationId xmlns="" xmlns:a16="http://schemas.microsoft.com/office/drawing/2014/main" id="{D8D90D43-0136-46C1-9C46-37AE55369EF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1033" y="435006"/>
            <a:ext cx="10919534" cy="572609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9B955680-0EBB-41AC-B04E-6C8067B206CB}"/>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5470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TOPIC NAME – ANTIGEN AND ANTIBODY REACTION </a:t>
            </a: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971549" y="914399"/>
            <a:ext cx="10715626" cy="5211193"/>
          </a:xfrm>
          <a:prstGeom prst="rect">
            <a:avLst/>
          </a:prstGeom>
        </p:spPr>
        <p:txBody>
          <a:bodyPr vert="horz" lIns="91440" tIns="45720" rIns="91440" bIns="45720" rtlCol="0">
            <a:normAutofit fontScale="70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a:buFont typeface="Arial" panose="020B0604020202020204" pitchFamily="34" charset="0"/>
              <a:buChar char="•"/>
            </a:pPr>
            <a:r>
              <a:rPr lang="en-IN" sz="2900" b="1" i="0" dirty="0">
                <a:effectLst/>
                <a:latin typeface="Times New Roman" panose="02020603050405020304" pitchFamily="18" charset="0"/>
                <a:cs typeface="Times New Roman" panose="02020603050405020304" pitchFamily="18" charset="0"/>
              </a:rPr>
              <a:t>Antigen-antibody interaction,</a:t>
            </a:r>
            <a:r>
              <a:rPr lang="en-IN" sz="2900" b="0" i="0" dirty="0">
                <a:effectLst/>
                <a:latin typeface="Times New Roman" panose="02020603050405020304" pitchFamily="18" charset="0"/>
                <a:cs typeface="Times New Roman" panose="02020603050405020304" pitchFamily="18" charset="0"/>
              </a:rPr>
              <a:t> or </a:t>
            </a:r>
            <a:r>
              <a:rPr lang="en-IN" sz="2900" b="1" i="0" dirty="0">
                <a:effectLst/>
                <a:latin typeface="Times New Roman" panose="02020603050405020304" pitchFamily="18" charset="0"/>
                <a:cs typeface="Times New Roman" panose="02020603050405020304" pitchFamily="18" charset="0"/>
              </a:rPr>
              <a:t>antigen-antibody reaction</a:t>
            </a:r>
            <a:r>
              <a:rPr lang="en-IN" sz="2900" b="0" i="0" dirty="0">
                <a:effectLst/>
                <a:latin typeface="Times New Roman" panose="02020603050405020304" pitchFamily="18" charset="0"/>
                <a:cs typeface="Times New Roman" panose="02020603050405020304" pitchFamily="18" charset="0"/>
              </a:rPr>
              <a:t>, is a specific chemical interaction between </a:t>
            </a:r>
            <a:r>
              <a:rPr lang="en-IN" sz="2900" dirty="0">
                <a:latin typeface="Times New Roman" panose="02020603050405020304" pitchFamily="18" charset="0"/>
                <a:cs typeface="Times New Roman" panose="02020603050405020304" pitchFamily="18" charset="0"/>
              </a:rPr>
              <a:t>antibodies</a:t>
            </a:r>
            <a:r>
              <a:rPr lang="en-IN" sz="2900" b="0" i="0" dirty="0">
                <a:effectLst/>
                <a:latin typeface="Times New Roman" panose="02020603050405020304" pitchFamily="18" charset="0"/>
                <a:cs typeface="Times New Roman" panose="02020603050405020304" pitchFamily="18" charset="0"/>
              </a:rPr>
              <a:t> produced by </a:t>
            </a:r>
            <a:r>
              <a:rPr lang="en-IN" sz="2900" dirty="0">
                <a:latin typeface="Times New Roman" panose="02020603050405020304" pitchFamily="18" charset="0"/>
                <a:cs typeface="Times New Roman" panose="02020603050405020304" pitchFamily="18" charset="0"/>
              </a:rPr>
              <a:t>B cells </a:t>
            </a:r>
            <a:r>
              <a:rPr lang="en-IN" sz="2900" b="0" i="0" dirty="0">
                <a:effectLst/>
                <a:latin typeface="Times New Roman" panose="02020603050405020304" pitchFamily="18" charset="0"/>
                <a:cs typeface="Times New Roman" panose="02020603050405020304" pitchFamily="18" charset="0"/>
              </a:rPr>
              <a:t>of the </a:t>
            </a:r>
            <a:r>
              <a:rPr lang="en-IN" sz="2900" dirty="0">
                <a:latin typeface="Times New Roman" panose="02020603050405020304" pitchFamily="18" charset="0"/>
                <a:cs typeface="Times New Roman" panose="02020603050405020304" pitchFamily="18" charset="0"/>
              </a:rPr>
              <a:t>white blood cells</a:t>
            </a:r>
            <a:r>
              <a:rPr lang="en-IN" sz="2900" b="0" i="0" dirty="0">
                <a:effectLst/>
                <a:latin typeface="Times New Roman" panose="02020603050405020304" pitchFamily="18" charset="0"/>
                <a:cs typeface="Times New Roman" panose="02020603050405020304" pitchFamily="18" charset="0"/>
              </a:rPr>
              <a:t> and </a:t>
            </a:r>
            <a:r>
              <a:rPr lang="en-IN" sz="2900" dirty="0">
                <a:latin typeface="Times New Roman" panose="02020603050405020304" pitchFamily="18" charset="0"/>
                <a:cs typeface="Times New Roman" panose="02020603050405020304" pitchFamily="18" charset="0"/>
              </a:rPr>
              <a:t>antigens</a:t>
            </a:r>
            <a:r>
              <a:rPr lang="en-IN" sz="2900" b="0" i="0" dirty="0">
                <a:effectLst/>
                <a:latin typeface="Times New Roman" panose="02020603050405020304" pitchFamily="18" charset="0"/>
                <a:cs typeface="Times New Roman" panose="02020603050405020304" pitchFamily="18" charset="0"/>
              </a:rPr>
              <a:t> during </a:t>
            </a:r>
            <a:r>
              <a:rPr lang="en-IN" sz="2900" dirty="0">
                <a:latin typeface="Times New Roman" panose="02020603050405020304" pitchFamily="18" charset="0"/>
                <a:cs typeface="Times New Roman" panose="02020603050405020304" pitchFamily="18" charset="0"/>
              </a:rPr>
              <a:t>immune reaction</a:t>
            </a:r>
            <a:r>
              <a:rPr lang="en-IN" sz="2900" b="0" i="0" dirty="0">
                <a:effectLst/>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 The antigens and antibodies combine by a process called agglutination. </a:t>
            </a:r>
          </a:p>
          <a:p>
            <a:pPr marL="285750" indent="-285750" algn="just">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It is the fundamental reaction in the body by which the body is protected from complex foreign molecules, such as pathogens and their chemical toxins. </a:t>
            </a:r>
          </a:p>
          <a:p>
            <a:pPr marL="285750" indent="-285750" algn="just">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In the blood, the antigens are specifically and with high affinity bound by antibodies to form an antigen-antibody complex. The immune complex is then transported to cellular systems where it can be destroyed or deactivated.</a:t>
            </a:r>
          </a:p>
          <a:p>
            <a:pPr marL="285750" indent="-285750" algn="just">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There are several types of antibodies and antigens, and each antibody is capable of binding only to a specific antigen.</a:t>
            </a:r>
          </a:p>
          <a:p>
            <a:pPr marL="285750" indent="-285750" algn="just">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 The specificity of the binding is due to specific chemical constitution of each antibody. </a:t>
            </a:r>
          </a:p>
          <a:p>
            <a:pPr marL="285750" indent="-285750" algn="just">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The </a:t>
            </a:r>
            <a:r>
              <a:rPr lang="en-IN" sz="2900" dirty="0">
                <a:latin typeface="Times New Roman" panose="02020603050405020304" pitchFamily="18" charset="0"/>
                <a:cs typeface="Times New Roman" panose="02020603050405020304" pitchFamily="18" charset="0"/>
              </a:rPr>
              <a:t>antigenic determinant</a:t>
            </a:r>
            <a:r>
              <a:rPr lang="en-IN" sz="2900" b="0" i="0" dirty="0">
                <a:effectLst/>
                <a:latin typeface="Times New Roman" panose="02020603050405020304" pitchFamily="18" charset="0"/>
                <a:cs typeface="Times New Roman" panose="02020603050405020304" pitchFamily="18" charset="0"/>
              </a:rPr>
              <a:t> or epitope is recognized by the </a:t>
            </a:r>
            <a:r>
              <a:rPr lang="en-IN" sz="2900" dirty="0">
                <a:latin typeface="Times New Roman" panose="02020603050405020304" pitchFamily="18" charset="0"/>
                <a:cs typeface="Times New Roman" panose="02020603050405020304" pitchFamily="18" charset="0"/>
              </a:rPr>
              <a:t>paratope</a:t>
            </a:r>
            <a:r>
              <a:rPr lang="en-IN" sz="2900" b="0" i="0" dirty="0">
                <a:effectLst/>
                <a:latin typeface="Times New Roman" panose="02020603050405020304" pitchFamily="18" charset="0"/>
                <a:cs typeface="Times New Roman" panose="02020603050405020304" pitchFamily="18" charset="0"/>
              </a:rPr>
              <a:t> of the antibody, situated at the variable region of the polypeptide chain. </a:t>
            </a:r>
          </a:p>
          <a:p>
            <a:pPr marL="285750" indent="-285750" algn="just">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The variable region in turn has hyper-variable regions which are unique </a:t>
            </a:r>
            <a:r>
              <a:rPr lang="en-IN" sz="2900" dirty="0">
                <a:latin typeface="Times New Roman" panose="02020603050405020304" pitchFamily="18" charset="0"/>
                <a:cs typeface="Times New Roman" panose="02020603050405020304" pitchFamily="18" charset="0"/>
              </a:rPr>
              <a:t>amino acid sequences</a:t>
            </a:r>
            <a:r>
              <a:rPr lang="en-IN" sz="2900" b="0" i="0" dirty="0">
                <a:effectLst/>
                <a:latin typeface="Times New Roman" panose="02020603050405020304" pitchFamily="18" charset="0"/>
                <a:cs typeface="Times New Roman" panose="02020603050405020304" pitchFamily="18" charset="0"/>
              </a:rPr>
              <a:t> in each antibody. </a:t>
            </a:r>
          </a:p>
          <a:p>
            <a:pPr marL="285750" indent="-285750" algn="just">
              <a:buFont typeface="Arial" panose="020B0604020202020204" pitchFamily="34" charset="0"/>
              <a:buChar char="•"/>
            </a:pPr>
            <a:r>
              <a:rPr lang="en-IN" sz="2900" b="0" i="0" dirty="0">
                <a:effectLst/>
                <a:latin typeface="Times New Roman" panose="02020603050405020304" pitchFamily="18" charset="0"/>
                <a:cs typeface="Times New Roman" panose="02020603050405020304" pitchFamily="18" charset="0"/>
              </a:rPr>
              <a:t>Antigens are bound to antibodies through weak and noncovalent interactions such as </a:t>
            </a:r>
            <a:r>
              <a:rPr lang="en-IN" sz="2900" dirty="0">
                <a:latin typeface="Times New Roman" panose="02020603050405020304" pitchFamily="18" charset="0"/>
                <a:cs typeface="Times New Roman" panose="02020603050405020304" pitchFamily="18" charset="0"/>
              </a:rPr>
              <a:t>electrostatic interactions</a:t>
            </a:r>
            <a:r>
              <a:rPr lang="en-IN" sz="2900" b="0" i="0" dirty="0">
                <a:effectLst/>
                <a:latin typeface="Times New Roman" panose="02020603050405020304" pitchFamily="18" charset="0"/>
                <a:cs typeface="Times New Roman" panose="02020603050405020304" pitchFamily="18" charset="0"/>
              </a:rPr>
              <a:t>, </a:t>
            </a:r>
            <a:r>
              <a:rPr lang="en-IN" sz="2900" dirty="0">
                <a:latin typeface="Times New Roman" panose="02020603050405020304" pitchFamily="18" charset="0"/>
                <a:cs typeface="Times New Roman" panose="02020603050405020304" pitchFamily="18" charset="0"/>
              </a:rPr>
              <a:t>hydrogen bonds</a:t>
            </a:r>
            <a:r>
              <a:rPr lang="en-IN" sz="2900" b="0" i="0" dirty="0">
                <a:effectLst/>
                <a:latin typeface="Times New Roman" panose="02020603050405020304" pitchFamily="18" charset="0"/>
                <a:cs typeface="Times New Roman" panose="02020603050405020304" pitchFamily="18" charset="0"/>
              </a:rPr>
              <a:t>, </a:t>
            </a:r>
            <a:r>
              <a:rPr lang="en-IN" sz="2900" dirty="0">
                <a:latin typeface="Times New Roman" panose="02020603050405020304" pitchFamily="18" charset="0"/>
                <a:cs typeface="Times New Roman" panose="02020603050405020304" pitchFamily="18" charset="0"/>
              </a:rPr>
              <a:t>Van der Waals forces</a:t>
            </a:r>
            <a:r>
              <a:rPr lang="en-IN" sz="2900" b="0" i="0" dirty="0">
                <a:effectLst/>
                <a:latin typeface="Times New Roman" panose="02020603050405020304" pitchFamily="18" charset="0"/>
                <a:cs typeface="Times New Roman" panose="02020603050405020304" pitchFamily="18" charset="0"/>
              </a:rPr>
              <a:t>, and </a:t>
            </a:r>
            <a:r>
              <a:rPr lang="en-IN" sz="2900" dirty="0">
                <a:latin typeface="Times New Roman" panose="02020603050405020304" pitchFamily="18" charset="0"/>
                <a:cs typeface="Times New Roman" panose="02020603050405020304" pitchFamily="18" charset="0"/>
              </a:rPr>
              <a:t>hydrophobic interactions</a:t>
            </a:r>
            <a:r>
              <a:rPr lang="en-IN" sz="2900" b="0" i="0" dirty="0">
                <a:effectLst/>
                <a:latin typeface="Times New Roman" panose="02020603050405020304" pitchFamily="18" charset="0"/>
                <a:cs typeface="Times New Roman" panose="02020603050405020304" pitchFamily="18" charset="0"/>
              </a:rPr>
              <a:t>.</a:t>
            </a:r>
          </a:p>
          <a:p>
            <a:pPr marL="342900" indent="-342900" algn="just">
              <a:buFont typeface="+mj-lt"/>
              <a:buAutoNum type="arabicPeriod"/>
            </a:pPr>
            <a:endParaRPr lang="en-IN" sz="2600" dirty="0">
              <a:latin typeface="Times New Roman" panose="02020603050405020304" pitchFamily="18" charset="0"/>
              <a:cs typeface="Times New Roman" panose="02020603050405020304" pitchFamily="18" charset="0"/>
            </a:endParaRPr>
          </a:p>
          <a:p>
            <a:pPr algn="just"/>
            <a:endParaRPr lang="en-IN" sz="1600" dirty="0">
              <a:latin typeface="Times New Roman" panose="02020603050405020304" pitchFamily="18" charset="0"/>
              <a:cs typeface="Times New Roman" panose="02020603050405020304" pitchFamily="18" charset="0"/>
            </a:endParaRPr>
          </a:p>
        </p:txBody>
      </p:sp>
      <p:sp>
        <p:nvSpPr>
          <p:cNvPr id="8" name="Flowchart: Process 7"/>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A7A9BD55-AE34-4508-81CE-50F4AAAE849B}"/>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05168B4F-1084-4BEB-BD7D-61F607B616F4}"/>
              </a:ext>
            </a:extLst>
          </p:cNvPr>
          <p:cNvSpPr>
            <a:spLocks noGrp="1"/>
          </p:cNvSpPr>
          <p:nvPr>
            <p:ph type="sldNum" sz="quarter" idx="12"/>
          </p:nvPr>
        </p:nvSpPr>
        <p:spPr>
          <a:xfrm>
            <a:off x="9439275" y="6485076"/>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3</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Antigen antibody interaction">
            <a:extLst>
              <a:ext uri="{FF2B5EF4-FFF2-40B4-BE49-F238E27FC236}">
                <a16:creationId xmlns="" xmlns:a16="http://schemas.microsoft.com/office/drawing/2014/main" id="{1AEE2567-E924-47CF-B318-F7F30A64AC8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4223" y="38314"/>
            <a:ext cx="11137777" cy="616997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5B4FF94F-DE6B-4438-9B9D-AF65B5A16D50}"/>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421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F98E30A-B740-49C9-9E2A-53B550EA051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27F0447B-DDE0-4951-A0B7-45781C5AEC95}"/>
              </a:ext>
            </a:extLst>
          </p:cNvPr>
          <p:cNvSpPr>
            <a:spLocks noGrp="1"/>
          </p:cNvSpPr>
          <p:nvPr>
            <p:ph type="sldNum" sz="quarter" idx="12"/>
          </p:nvPr>
        </p:nvSpPr>
        <p:spPr>
          <a:xfrm>
            <a:off x="9439275" y="6538912"/>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4</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3074" name="Picture 2" descr="Antigen – Antibody Reactions - ppt video online download">
            <a:extLst>
              <a:ext uri="{FF2B5EF4-FFF2-40B4-BE49-F238E27FC236}">
                <a16:creationId xmlns="" xmlns:a16="http://schemas.microsoft.com/office/drawing/2014/main" id="{9AD4FC4C-10FF-4D8A-8222-7C134E96BC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343" y="0"/>
            <a:ext cx="10324730" cy="619152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42E8786B-FDE8-4E02-A519-A4B359C7A89A}"/>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986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99D098E3-8DA7-4B36-8917-F42E1D40959D}"/>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06E476C4-86A0-4AFE-B397-37290BCAE8C8}"/>
              </a:ext>
            </a:extLst>
          </p:cNvPr>
          <p:cNvSpPr>
            <a:spLocks noGrp="1"/>
          </p:cNvSpPr>
          <p:nvPr>
            <p:ph type="sldNum" sz="quarter" idx="12"/>
          </p:nvPr>
        </p:nvSpPr>
        <p:spPr>
          <a:xfrm>
            <a:off x="9439275" y="6475305"/>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5</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5122" name="Picture 2" descr="Nagoya City Science Museum Website | Exhibition Guide | Floor Map | Antigen-Antibody  Reaction">
            <a:extLst>
              <a:ext uri="{FF2B5EF4-FFF2-40B4-BE49-F238E27FC236}">
                <a16:creationId xmlns="" xmlns:a16="http://schemas.microsoft.com/office/drawing/2014/main" id="{07DA4287-CCD6-4FA3-A81A-09AAD6C3CD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6240" y="497150"/>
            <a:ext cx="10253709" cy="561068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462F00D4-AC51-4C89-A329-5C4C84AB926C}"/>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640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 xmlns:a16="http://schemas.microsoft.com/office/drawing/2014/main" id="{E7D63004-88A3-4DFF-A080-2C45CA815EC3}"/>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 xmlns:a16="http://schemas.microsoft.com/office/drawing/2014/main" id="{EC75F8AA-4941-4F42-A28B-714112931D91}"/>
              </a:ext>
            </a:extLst>
          </p:cNvPr>
          <p:cNvSpPr>
            <a:spLocks noGrp="1"/>
          </p:cNvSpPr>
          <p:nvPr>
            <p:ph type="sldNum" sz="quarter" idx="12"/>
          </p:nvPr>
        </p:nvSpPr>
        <p:spPr>
          <a:xfrm>
            <a:off x="9439275" y="6462843"/>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BEF7666A-F7E6-4D5B-8624-F83E76B55544}"/>
              </a:ext>
            </a:extLst>
          </p:cNvPr>
          <p:cNvSpPr txBox="1"/>
          <p:nvPr/>
        </p:nvSpPr>
        <p:spPr>
          <a:xfrm>
            <a:off x="1079730" y="460940"/>
            <a:ext cx="10442713" cy="5837495"/>
          </a:xfrm>
          <a:prstGeom prst="rect">
            <a:avLst/>
          </a:prstGeom>
          <a:noFill/>
        </p:spPr>
        <p:txBody>
          <a:bodyPr wrap="square">
            <a:spAutoFit/>
          </a:bodyPr>
          <a:lstStyle/>
          <a:p>
            <a:pPr algn="just">
              <a:buFont typeface="+mj-lt"/>
              <a:buAutoNum type="arabicPeriod"/>
            </a:pPr>
            <a:r>
              <a:rPr lang="en-IN" sz="2000" b="0" i="0" dirty="0">
                <a:effectLst/>
                <a:latin typeface="Times New Roman" panose="02020603050405020304" pitchFamily="18" charset="0"/>
                <a:cs typeface="Times New Roman" panose="02020603050405020304" pitchFamily="18" charset="0"/>
              </a:rPr>
              <a:t>Immunity developed as an individual is exposed to antigens is called adaptive or acquired immunity, in contrast to immunity developed at birth, which is innate immunity.</a:t>
            </a:r>
          </a:p>
          <a:p>
            <a:pPr algn="just">
              <a:buFont typeface="+mj-lt"/>
              <a:buAutoNum type="arabicPeriod"/>
            </a:pPr>
            <a:endParaRPr lang="en-IN" sz="2000" b="0" i="0" dirty="0">
              <a:effectLst/>
              <a:latin typeface="Times New Roman" panose="02020603050405020304" pitchFamily="18" charset="0"/>
              <a:cs typeface="Times New Roman" panose="02020603050405020304" pitchFamily="18" charset="0"/>
            </a:endParaRPr>
          </a:p>
          <a:p>
            <a:pPr algn="just">
              <a:buFont typeface="+mj-lt"/>
              <a:buAutoNum type="arabicPeriod"/>
            </a:pPr>
            <a:r>
              <a:rPr lang="en-IN" sz="2000" b="0" i="0" dirty="0">
                <a:effectLst/>
                <a:latin typeface="Times New Roman" panose="02020603050405020304" pitchFamily="18" charset="0"/>
                <a:cs typeface="Times New Roman" panose="02020603050405020304" pitchFamily="18" charset="0"/>
              </a:rPr>
              <a:t> Acquired immunity depends upon the interaction between antigens and a group of proteins called antibodies produced by B cells of the blood. </a:t>
            </a:r>
          </a:p>
          <a:p>
            <a:pPr algn="just">
              <a:buFont typeface="+mj-lt"/>
              <a:buAutoNum type="arabicPeriod"/>
            </a:pPr>
            <a:endParaRPr lang="en-IN" sz="2000" b="0" i="0" dirty="0">
              <a:effectLst/>
              <a:latin typeface="Times New Roman" panose="02020603050405020304" pitchFamily="18" charset="0"/>
              <a:cs typeface="Times New Roman" panose="02020603050405020304" pitchFamily="18" charset="0"/>
            </a:endParaRPr>
          </a:p>
          <a:p>
            <a:pPr algn="just">
              <a:buFont typeface="+mj-lt"/>
              <a:buAutoNum type="arabicPeriod"/>
            </a:pPr>
            <a:r>
              <a:rPr lang="en-IN" sz="2000" b="0" i="0" dirty="0">
                <a:effectLst/>
                <a:latin typeface="Times New Roman" panose="02020603050405020304" pitchFamily="18" charset="0"/>
                <a:cs typeface="Times New Roman" panose="02020603050405020304" pitchFamily="18" charset="0"/>
              </a:rPr>
              <a:t>There are many antibodies and each is specific for a particular type of antigen. Thus immune response in acquired immunity is due to the precise binding of antigens to antibody.</a:t>
            </a:r>
          </a:p>
          <a:p>
            <a:pPr algn="just">
              <a:buFont typeface="+mj-lt"/>
              <a:buAutoNum type="arabicPeriod"/>
            </a:pPr>
            <a:endParaRPr lang="en-IN" sz="2000" b="0" i="0" dirty="0">
              <a:effectLst/>
              <a:latin typeface="Times New Roman" panose="02020603050405020304" pitchFamily="18" charset="0"/>
              <a:cs typeface="Times New Roman" panose="02020603050405020304" pitchFamily="18" charset="0"/>
            </a:endParaRPr>
          </a:p>
          <a:p>
            <a:pPr algn="just">
              <a:buFont typeface="+mj-lt"/>
              <a:buAutoNum type="arabicPeriod"/>
            </a:pPr>
            <a:r>
              <a:rPr lang="en-IN" sz="2000" b="0" i="0" dirty="0">
                <a:effectLst/>
                <a:latin typeface="Times New Roman" panose="02020603050405020304" pitchFamily="18" charset="0"/>
                <a:cs typeface="Times New Roman" panose="02020603050405020304" pitchFamily="18" charset="0"/>
              </a:rPr>
              <a:t> Only very small area of the antigens and antibody molecules actually interact through complementary binding sites, called epitopes in antigens and paratopes in antibody</a:t>
            </a:r>
          </a:p>
          <a:p>
            <a:pPr algn="just">
              <a:buFont typeface="+mj-lt"/>
              <a:buAutoNum type="arabicPeriod"/>
            </a:pPr>
            <a:endParaRPr lang="en-IN" sz="2000" b="0" i="0" dirty="0">
              <a:effectLst/>
              <a:latin typeface="Times New Roman" panose="02020603050405020304" pitchFamily="18" charset="0"/>
              <a:cs typeface="Times New Roman" panose="02020603050405020304" pitchFamily="18" charset="0"/>
            </a:endParaRPr>
          </a:p>
          <a:p>
            <a:pPr algn="just">
              <a:buFont typeface="+mj-lt"/>
              <a:buAutoNum type="arabicPeriod"/>
            </a:pPr>
            <a:r>
              <a:rPr lang="en-IN" sz="2000" b="0" i="0" dirty="0">
                <a:effectLst/>
                <a:latin typeface="Times New Roman" panose="02020603050405020304" pitchFamily="18" charset="0"/>
                <a:cs typeface="Times New Roman" panose="02020603050405020304" pitchFamily="18" charset="0"/>
              </a:rPr>
              <a:t>Antibodies bind antigens through weak chemical interactions, and bonding is essentially </a:t>
            </a:r>
            <a:r>
              <a:rPr lang="en-IN" sz="2000" dirty="0">
                <a:latin typeface="Times New Roman" panose="02020603050405020304" pitchFamily="18" charset="0"/>
                <a:cs typeface="Times New Roman" panose="02020603050405020304" pitchFamily="18" charset="0"/>
              </a:rPr>
              <a:t>non-covalent</a:t>
            </a:r>
            <a:r>
              <a:rPr lang="en-IN" sz="2000" b="0" i="0" dirty="0">
                <a:effectLst/>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Electrostatic interactions</a:t>
            </a:r>
            <a:r>
              <a:rPr lang="en-IN" sz="2000" b="0" i="0" dirty="0">
                <a:effectLst/>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hydrogen bonds</a:t>
            </a:r>
            <a:r>
              <a:rPr lang="en-IN" sz="2000" b="0" i="0" dirty="0">
                <a:effectLst/>
                <a:latin typeface="Times New Roman" panose="02020603050405020304" pitchFamily="18" charset="0"/>
                <a:cs typeface="Times New Roman" panose="02020603050405020304" pitchFamily="18" charset="0"/>
              </a:rPr>
              <a:t> </a:t>
            </a:r>
            <a:r>
              <a:rPr lang="en-IN" sz="2000" dirty="0">
                <a:latin typeface="Times New Roman" panose="02020603050405020304" pitchFamily="18" charset="0"/>
                <a:cs typeface="Times New Roman" panose="02020603050405020304" pitchFamily="18" charset="0"/>
              </a:rPr>
              <a:t>van der Waals force </a:t>
            </a:r>
            <a:r>
              <a:rPr lang="en-IN" sz="2000" b="0" i="0" dirty="0">
                <a:effectLst/>
                <a:latin typeface="Times New Roman" panose="02020603050405020304" pitchFamily="18" charset="0"/>
                <a:cs typeface="Times New Roman" panose="02020603050405020304" pitchFamily="18" charset="0"/>
              </a:rPr>
              <a:t>and </a:t>
            </a:r>
            <a:r>
              <a:rPr lang="en-IN" sz="2000" dirty="0">
                <a:latin typeface="Times New Roman" panose="02020603050405020304" pitchFamily="18" charset="0"/>
                <a:cs typeface="Times New Roman" panose="02020603050405020304" pitchFamily="18" charset="0"/>
              </a:rPr>
              <a:t>hydrophobic interaction</a:t>
            </a:r>
            <a:r>
              <a:rPr lang="en-IN" sz="2000" b="0" i="0" dirty="0">
                <a:effectLst/>
                <a:latin typeface="Times New Roman" panose="02020603050405020304" pitchFamily="18" charset="0"/>
                <a:cs typeface="Times New Roman" panose="02020603050405020304" pitchFamily="18" charset="0"/>
              </a:rPr>
              <a:t> are all known to be involved depending on the interaction sites.</a:t>
            </a:r>
          </a:p>
          <a:p>
            <a:pPr algn="just">
              <a:buFont typeface="+mj-lt"/>
              <a:buAutoNum type="arabicPeriod"/>
            </a:pPr>
            <a:endParaRPr lang="en-IN" sz="2000" b="0" i="0" baseline="30000" dirty="0">
              <a:effectLst/>
              <a:latin typeface="Times New Roman" panose="02020603050405020304" pitchFamily="18" charset="0"/>
              <a:cs typeface="Times New Roman" panose="02020603050405020304" pitchFamily="18" charset="0"/>
            </a:endParaRPr>
          </a:p>
          <a:p>
            <a:pPr algn="just">
              <a:buFont typeface="+mj-lt"/>
              <a:buAutoNum type="arabicPeriod"/>
            </a:pPr>
            <a:r>
              <a:rPr lang="en-IN" sz="2000" b="0" i="0" dirty="0">
                <a:effectLst/>
                <a:latin typeface="Times New Roman" panose="02020603050405020304" pitchFamily="18" charset="0"/>
                <a:cs typeface="Times New Roman" panose="02020603050405020304" pitchFamily="18" charset="0"/>
              </a:rPr>
              <a:t> Non-covalent bonds between antibody and antigen can also be mediated by interfacial water molecules. Such indirect bonds can contribute to the phenomenon of cross-reactivity, i.e. the recognition of different but related antigens by a single antibody</a:t>
            </a:r>
            <a:endParaRPr lang="en-IN" sz="20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 xmlns:a16="http://schemas.microsoft.com/office/drawing/2014/main" id="{EC287B98-DF63-443A-A243-954AB87D59E7}"/>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796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 xmlns:a16="http://schemas.microsoft.com/office/drawing/2014/main" id="{79C08A89-64BE-413B-984C-ABE8D0976EE8}"/>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 xmlns:a16="http://schemas.microsoft.com/office/drawing/2014/main" id="{5EE305DD-3F69-4002-929B-6CEFCDAE0621}"/>
              </a:ext>
            </a:extLst>
          </p:cNvPr>
          <p:cNvSpPr>
            <a:spLocks noGrp="1"/>
          </p:cNvSpPr>
          <p:nvPr>
            <p:ph type="sldNum" sz="quarter" idx="12"/>
          </p:nvPr>
        </p:nvSpPr>
        <p:spPr/>
        <p:txBody>
          <a:bodyPr/>
          <a:lstStyle/>
          <a:p>
            <a:fld id="{28B54A7E-2395-4D35-824E-25842394C6F0}" type="slidenum">
              <a:rPr lang="en-IN" smtClean="0"/>
              <a:t>7</a:t>
            </a:fld>
            <a:endParaRPr lang="en-IN"/>
          </a:p>
        </p:txBody>
      </p:sp>
      <p:sp>
        <p:nvSpPr>
          <p:cNvPr id="7" name="TextBox 6">
            <a:extLst>
              <a:ext uri="{FF2B5EF4-FFF2-40B4-BE49-F238E27FC236}">
                <a16:creationId xmlns="" xmlns:a16="http://schemas.microsoft.com/office/drawing/2014/main" id="{193D906A-BB10-4160-AE84-81DE1AFA0778}"/>
              </a:ext>
            </a:extLst>
          </p:cNvPr>
          <p:cNvSpPr txBox="1"/>
          <p:nvPr/>
        </p:nvSpPr>
        <p:spPr>
          <a:xfrm>
            <a:off x="1033670" y="612844"/>
            <a:ext cx="10320130" cy="5632311"/>
          </a:xfrm>
          <a:prstGeom prst="rect">
            <a:avLst/>
          </a:prstGeom>
          <a:noFill/>
        </p:spPr>
        <p:txBody>
          <a:bodyPr wrap="square">
            <a:spAutoFit/>
          </a:bodyPr>
          <a:lstStyle/>
          <a:p>
            <a:pPr algn="just"/>
            <a:r>
              <a:rPr lang="en-IN" sz="2400" b="0" i="0" dirty="0">
                <a:effectLst/>
                <a:latin typeface="Times New Roman" panose="02020603050405020304" pitchFamily="18" charset="0"/>
                <a:cs typeface="Times New Roman" panose="02020603050405020304" pitchFamily="18" charset="0"/>
              </a:rPr>
              <a:t>Normally antibodies can detect and differentiate molecules from outside of the body and those produced inside the body as a result of cellular activities. </a:t>
            </a:r>
          </a:p>
          <a:p>
            <a:pPr algn="just"/>
            <a:r>
              <a:rPr lang="en-IN" sz="2400" b="0" i="0" dirty="0">
                <a:effectLst/>
                <a:latin typeface="Times New Roman" panose="02020603050405020304" pitchFamily="18" charset="0"/>
                <a:cs typeface="Times New Roman" panose="02020603050405020304" pitchFamily="18" charset="0"/>
              </a:rPr>
              <a:t>Self molecules as ignored by the immune system. However, in certain conditions, the antibodies recognise self molecules as antigens and triggers unexpected immune responses. </a:t>
            </a:r>
          </a:p>
          <a:p>
            <a:pPr algn="just"/>
            <a:r>
              <a:rPr lang="en-IN" sz="2400" b="0" i="0" dirty="0">
                <a:effectLst/>
                <a:latin typeface="Times New Roman" panose="02020603050405020304" pitchFamily="18" charset="0"/>
                <a:cs typeface="Times New Roman" panose="02020603050405020304" pitchFamily="18" charset="0"/>
              </a:rPr>
              <a:t>This results in different autoimmune diseases depending on the type of antigens and antibodies involved. </a:t>
            </a:r>
          </a:p>
          <a:p>
            <a:pPr algn="just"/>
            <a:r>
              <a:rPr lang="en-IN" sz="2400" b="0" i="0" dirty="0">
                <a:effectLst/>
                <a:latin typeface="Times New Roman" panose="02020603050405020304" pitchFamily="18" charset="0"/>
                <a:cs typeface="Times New Roman" panose="02020603050405020304" pitchFamily="18" charset="0"/>
              </a:rPr>
              <a:t>Such conditions are always harmful and sometimes deadly. The exact nature of antibody-antigen interaction in autoimmune disease is not yet understood</a:t>
            </a:r>
          </a:p>
          <a:p>
            <a:pPr algn="just"/>
            <a:r>
              <a:rPr lang="en-IN" sz="2400" b="0" i="0" dirty="0">
                <a:effectLst/>
                <a:latin typeface="Times New Roman" panose="02020603050405020304" pitchFamily="18" charset="0"/>
                <a:cs typeface="Times New Roman" panose="02020603050405020304" pitchFamily="18" charset="0"/>
              </a:rPr>
              <a:t>Antigen-antibody interaction is used in laboratory techniques for serological test of blood compatibility and various pathogenic infections. </a:t>
            </a:r>
          </a:p>
          <a:p>
            <a:pPr algn="just"/>
            <a:r>
              <a:rPr lang="en-IN" sz="2400" b="0" i="0" dirty="0">
                <a:effectLst/>
                <a:latin typeface="Times New Roman" panose="02020603050405020304" pitchFamily="18" charset="0"/>
                <a:cs typeface="Times New Roman" panose="02020603050405020304" pitchFamily="18" charset="0"/>
              </a:rPr>
              <a:t>The most basic is ABO blood group determination, which is useful for blood transfusion</a:t>
            </a:r>
          </a:p>
          <a:p>
            <a:pPr algn="just"/>
            <a:r>
              <a:rPr lang="en-IN" sz="2400" b="0" i="0" dirty="0">
                <a:effectLst/>
                <a:latin typeface="Times New Roman" panose="02020603050405020304" pitchFamily="18" charset="0"/>
                <a:cs typeface="Times New Roman" panose="02020603050405020304" pitchFamily="18" charset="0"/>
              </a:rPr>
              <a:t> Sophisticated applications include </a:t>
            </a:r>
            <a:r>
              <a:rPr lang="en-IN" sz="2400" b="0" i="0" u="none" strike="noStrike" dirty="0">
                <a:effectLst/>
                <a:latin typeface="Times New Roman" panose="02020603050405020304" pitchFamily="18" charset="0"/>
                <a:cs typeface="Times New Roman" panose="02020603050405020304" pitchFamily="18" charset="0"/>
                <a:hlinkClick r:id="rId2" tooltip="ELISA">
                  <a:extLst>
                    <a:ext uri="{A12FA001-AC4F-418D-AE19-62706E023703}">
                      <ahyp:hlinkClr xmlns="" xmlns:ahyp="http://schemas.microsoft.com/office/drawing/2018/hyperlinkcolor" val="tx"/>
                    </a:ext>
                  </a:extLst>
                </a:hlinkClick>
              </a:rPr>
              <a:t>ELISA</a:t>
            </a:r>
            <a:r>
              <a:rPr lang="en-IN" sz="2400" b="0" i="0" dirty="0">
                <a:effectLst/>
                <a:latin typeface="Times New Roman" panose="02020603050405020304" pitchFamily="18" charset="0"/>
                <a:cs typeface="Times New Roman" panose="02020603050405020304" pitchFamily="18" charset="0"/>
              </a:rPr>
              <a:t>, enzyme-linked </a:t>
            </a:r>
            <a:r>
              <a:rPr lang="en-IN" sz="2400" b="0" i="0" dirty="0" err="1">
                <a:effectLst/>
                <a:latin typeface="Times New Roman" panose="02020603050405020304" pitchFamily="18" charset="0"/>
                <a:cs typeface="Times New Roman" panose="02020603050405020304" pitchFamily="18" charset="0"/>
              </a:rPr>
              <a:t>immunospot</a:t>
            </a:r>
            <a:r>
              <a:rPr lang="en-IN" sz="2400" b="0" i="0" dirty="0">
                <a:effectLst/>
                <a:latin typeface="Times New Roman" panose="02020603050405020304" pitchFamily="18" charset="0"/>
                <a:cs typeface="Times New Roman" panose="02020603050405020304" pitchFamily="18" charset="0"/>
              </a:rPr>
              <a:t> (</a:t>
            </a:r>
            <a:r>
              <a:rPr lang="en-IN" sz="2400" b="0" i="0" dirty="0" err="1">
                <a:effectLst/>
                <a:latin typeface="Times New Roman" panose="02020603050405020304" pitchFamily="18" charset="0"/>
                <a:cs typeface="Times New Roman" panose="02020603050405020304" pitchFamily="18" charset="0"/>
              </a:rPr>
              <a:t>Elispot</a:t>
            </a:r>
            <a:r>
              <a:rPr lang="en-IN" sz="2400" b="0" i="0" dirty="0">
                <a:effectLst/>
                <a:latin typeface="Times New Roman" panose="02020603050405020304" pitchFamily="18" charset="0"/>
                <a:cs typeface="Times New Roman" panose="02020603050405020304" pitchFamily="18" charset="0"/>
              </a:rPr>
              <a:t>), immunofluorescence, and </a:t>
            </a:r>
            <a:r>
              <a:rPr lang="en-IN" sz="2400" b="0" i="0" dirty="0" err="1">
                <a:effectLst/>
                <a:latin typeface="Times New Roman" panose="02020603050405020304" pitchFamily="18" charset="0"/>
                <a:cs typeface="Times New Roman" panose="02020603050405020304" pitchFamily="18" charset="0"/>
              </a:rPr>
              <a:t>immunoelectrophoresis</a:t>
            </a:r>
            <a:r>
              <a:rPr lang="en-IN" sz="1600" b="0" i="0" dirty="0">
                <a:effectLst/>
                <a:latin typeface="Times New Roman" panose="02020603050405020304" pitchFamily="18" charset="0"/>
                <a:cs typeface="Times New Roman" panose="02020603050405020304" pitchFamily="18" charset="0"/>
              </a:rPr>
              <a:t>.</a:t>
            </a:r>
            <a:endParaRPr lang="en-IN" sz="16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 xmlns:a16="http://schemas.microsoft.com/office/drawing/2014/main" id="{38C02CFD-7FB6-42D1-A5FD-0419C97B2CEC}"/>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016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 xmlns:a16="http://schemas.microsoft.com/office/drawing/2014/main" id="{2940FE35-4F25-4CDE-BBF9-F644DCF54F6A}"/>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 xmlns:a16="http://schemas.microsoft.com/office/drawing/2014/main" id="{1D6807BE-E67E-4900-A9C3-0D2DD36B7A58}"/>
              </a:ext>
            </a:extLst>
          </p:cNvPr>
          <p:cNvSpPr>
            <a:spLocks noGrp="1"/>
          </p:cNvSpPr>
          <p:nvPr>
            <p:ph type="sldNum" sz="quarter" idx="12"/>
          </p:nvPr>
        </p:nvSpPr>
        <p:spPr/>
        <p:txBody>
          <a:bodyPr/>
          <a:lstStyle/>
          <a:p>
            <a:fld id="{28B54A7E-2395-4D35-824E-25842394C6F0}" type="slidenum">
              <a:rPr lang="en-IN" smtClean="0"/>
              <a:t>8</a:t>
            </a:fld>
            <a:endParaRPr lang="en-IN"/>
          </a:p>
        </p:txBody>
      </p:sp>
      <p:sp>
        <p:nvSpPr>
          <p:cNvPr id="7" name="TextBox 6">
            <a:extLst>
              <a:ext uri="{FF2B5EF4-FFF2-40B4-BE49-F238E27FC236}">
                <a16:creationId xmlns="" xmlns:a16="http://schemas.microsoft.com/office/drawing/2014/main" id="{2DF9DBA0-174E-48FC-A16D-C92167DB12C5}"/>
              </a:ext>
            </a:extLst>
          </p:cNvPr>
          <p:cNvSpPr txBox="1"/>
          <p:nvPr/>
        </p:nvSpPr>
        <p:spPr>
          <a:xfrm>
            <a:off x="1436188" y="642667"/>
            <a:ext cx="9952383" cy="4985980"/>
          </a:xfrm>
          <a:prstGeom prst="rect">
            <a:avLst/>
          </a:prstGeom>
          <a:noFill/>
        </p:spPr>
        <p:txBody>
          <a:bodyPr wrap="square">
            <a:spAutoFit/>
          </a:bodyPr>
          <a:lstStyle/>
          <a:p>
            <a:pPr algn="just"/>
            <a:r>
              <a:rPr lang="en-IN" sz="1600" b="1" i="0" dirty="0">
                <a:solidFill>
                  <a:srgbClr val="000000"/>
                </a:solidFill>
                <a:effectLst/>
                <a:latin typeface="Times New Roman" panose="02020603050405020304" pitchFamily="18" charset="0"/>
                <a:cs typeface="Times New Roman" panose="02020603050405020304" pitchFamily="18" charset="0"/>
              </a:rPr>
              <a:t>Precipitation reaction</a:t>
            </a:r>
          </a:p>
          <a:p>
            <a:pPr algn="just"/>
            <a:endParaRPr lang="en-IN" sz="1600" b="1" i="0" dirty="0">
              <a:solidFill>
                <a:srgbClr val="000000"/>
              </a:solidFill>
              <a:effectLst/>
              <a:latin typeface="Times New Roman" panose="02020603050405020304" pitchFamily="18" charset="0"/>
              <a:cs typeface="Times New Roman" panose="02020603050405020304" pitchFamily="18" charset="0"/>
            </a:endParaRPr>
          </a:p>
          <a:p>
            <a:pPr algn="just"/>
            <a:r>
              <a:rPr lang="en-IN" b="0" i="0" dirty="0">
                <a:solidFill>
                  <a:srgbClr val="202122"/>
                </a:solidFill>
                <a:effectLst/>
                <a:latin typeface="Times New Roman" panose="02020603050405020304" pitchFamily="18" charset="0"/>
                <a:cs typeface="Times New Roman" panose="02020603050405020304" pitchFamily="18" charset="0"/>
              </a:rPr>
              <a:t>Soluble antigens combine with soluble antibodies in presence of an electrolyte at suitable temperature and pH to form insoluble visible complex. This is called a precipitation reaction.</a:t>
            </a:r>
          </a:p>
          <a:p>
            <a:pPr algn="just"/>
            <a:r>
              <a:rPr lang="en-IN" b="0" i="0" dirty="0">
                <a:solidFill>
                  <a:srgbClr val="202122"/>
                </a:solidFill>
                <a:effectLst/>
                <a:latin typeface="Times New Roman" panose="02020603050405020304" pitchFamily="18" charset="0"/>
                <a:cs typeface="Times New Roman" panose="02020603050405020304" pitchFamily="18" charset="0"/>
              </a:rPr>
              <a:t> It is used for qualitative and quantitative determination of both antigen and antibody. It involves the reaction of soluble antigen with soluble antibodies to form large interlocking aggravated called lattice. </a:t>
            </a:r>
          </a:p>
          <a:p>
            <a:pPr algn="just"/>
            <a:r>
              <a:rPr lang="en-IN" b="0" i="0" dirty="0">
                <a:solidFill>
                  <a:srgbClr val="202122"/>
                </a:solidFill>
                <a:effectLst/>
                <a:latin typeface="Times New Roman" panose="02020603050405020304" pitchFamily="18" charset="0"/>
                <a:cs typeface="Times New Roman" panose="02020603050405020304" pitchFamily="18" charset="0"/>
              </a:rPr>
              <a:t>It occurs in two distinct stages. Firstly, the antigen and antibody rapidly form antigen-antibody complexes within few seconds and this is followed by a slower reaction in which the antibody-antigen complexes forms lattices that precipitate from the solution.</a:t>
            </a:r>
          </a:p>
          <a:p>
            <a:pPr algn="just"/>
            <a:r>
              <a:rPr lang="en-IN" b="0" i="0" dirty="0">
                <a:solidFill>
                  <a:srgbClr val="202122"/>
                </a:solidFill>
                <a:effectLst/>
                <a:latin typeface="Times New Roman" panose="02020603050405020304" pitchFamily="18" charset="0"/>
                <a:cs typeface="Times New Roman" panose="02020603050405020304" pitchFamily="18" charset="0"/>
              </a:rPr>
              <a:t>A special ring test is useful for diagnosis of anthrax and determination of adulteration in food.</a:t>
            </a:r>
          </a:p>
          <a:p>
            <a:pPr algn="just"/>
            <a:endParaRPr lang="en-IN" b="1" i="0" dirty="0">
              <a:solidFill>
                <a:srgbClr val="000000"/>
              </a:solidFill>
              <a:effectLst/>
              <a:latin typeface="Times New Roman" panose="02020603050405020304" pitchFamily="18" charset="0"/>
              <a:cs typeface="Times New Roman" panose="02020603050405020304" pitchFamily="18" charset="0"/>
            </a:endParaRPr>
          </a:p>
          <a:p>
            <a:pPr algn="just"/>
            <a:endParaRPr lang="en-IN" sz="1600" b="1" dirty="0">
              <a:solidFill>
                <a:srgbClr val="000000"/>
              </a:solidFill>
              <a:latin typeface="Times New Roman" panose="02020603050405020304" pitchFamily="18" charset="0"/>
              <a:cs typeface="Times New Roman" panose="02020603050405020304" pitchFamily="18" charset="0"/>
            </a:endParaRPr>
          </a:p>
          <a:p>
            <a:pPr algn="just"/>
            <a:r>
              <a:rPr lang="en-IN" sz="1600" b="1" i="0" dirty="0">
                <a:solidFill>
                  <a:srgbClr val="000000"/>
                </a:solidFill>
                <a:effectLst/>
                <a:latin typeface="Times New Roman" panose="02020603050405020304" pitchFamily="18" charset="0"/>
                <a:cs typeface="Times New Roman" panose="02020603050405020304" pitchFamily="18" charset="0"/>
              </a:rPr>
              <a:t>Agglutination reaction</a:t>
            </a:r>
          </a:p>
          <a:p>
            <a:pPr algn="just"/>
            <a:endParaRPr lang="en-IN" sz="1600" b="1" i="0" dirty="0">
              <a:solidFill>
                <a:srgbClr val="000000"/>
              </a:solidFill>
              <a:effectLst/>
              <a:latin typeface="Times New Roman" panose="02020603050405020304" pitchFamily="18" charset="0"/>
              <a:cs typeface="Times New Roman" panose="02020603050405020304" pitchFamily="18" charset="0"/>
            </a:endParaRPr>
          </a:p>
          <a:p>
            <a:pPr algn="just"/>
            <a:r>
              <a:rPr lang="en-IN" sz="2000" b="0" i="0" dirty="0">
                <a:solidFill>
                  <a:srgbClr val="202122"/>
                </a:solidFill>
                <a:effectLst/>
                <a:latin typeface="Times New Roman" panose="02020603050405020304" pitchFamily="18" charset="0"/>
                <a:cs typeface="Times New Roman" panose="02020603050405020304" pitchFamily="18" charset="0"/>
              </a:rPr>
              <a:t>It acts on antigen-antibody reaction in which the antibodies cross-link particulate antigens resulting in the visible clumping of the particle. There are two types, namely active and passive agglutination. They are used in blood tests for diagnosis of enteric fever.</a:t>
            </a:r>
          </a:p>
          <a:p>
            <a:pPr algn="just"/>
            <a:endParaRPr lang="en-IN" sz="1600" b="0" i="0" dirty="0">
              <a:solidFill>
                <a:srgbClr val="202124"/>
              </a:solidFill>
              <a:effectLst/>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 xmlns:a16="http://schemas.microsoft.com/office/drawing/2014/main" id="{6DAFE578-8B0B-4D4E-8695-517C11B3EECD}"/>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520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B68067A2-F6EE-4297-A6A3-6119266CB3C8}"/>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980C249D-16CD-4546-ABD7-D1F3EBB2B51C}"/>
              </a:ext>
            </a:extLst>
          </p:cNvPr>
          <p:cNvSpPr>
            <a:spLocks noGrp="1"/>
          </p:cNvSpPr>
          <p:nvPr>
            <p:ph type="sldNum" sz="quarter" idx="12"/>
          </p:nvPr>
        </p:nvSpPr>
        <p:spPr/>
        <p:txBody>
          <a:bodyPr/>
          <a:lstStyle/>
          <a:p>
            <a:fld id="{28B54A7E-2395-4D35-824E-25842394C6F0}" type="slidenum">
              <a:rPr lang="en-IN" smtClean="0"/>
              <a:t>9</a:t>
            </a:fld>
            <a:endParaRPr lang="en-IN"/>
          </a:p>
        </p:txBody>
      </p:sp>
      <p:pic>
        <p:nvPicPr>
          <p:cNvPr id="1026" name="Picture 2" descr="Antigen and antibody interaction - Immunology">
            <a:extLst>
              <a:ext uri="{FF2B5EF4-FFF2-40B4-BE49-F238E27FC236}">
                <a16:creationId xmlns="" xmlns:a16="http://schemas.microsoft.com/office/drawing/2014/main" id="{D0CAD21B-1548-469C-801D-D0F0A799C3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3278" y="346229"/>
            <a:ext cx="11008309" cy="583073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3D0A498D-C71C-4D3A-AC81-6FCCAC11B134}"/>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5294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32688B-B7DF-4612-B040-3F5392EA8A42}">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3F0F27-CC74-452A-83C8-DDAE662C7324}">
  <ds:schemaRefs>
    <ds:schemaRef ds:uri="http://schemas.microsoft.com/sharepoint/v3/contenttype/forms"/>
  </ds:schemaRefs>
</ds:datastoreItem>
</file>

<file path=customXml/itemProps3.xml><?xml version="1.0" encoding="utf-8"?>
<ds:datastoreItem xmlns:ds="http://schemas.openxmlformats.org/officeDocument/2006/customXml" ds:itemID="{1A018859-8779-4719-AF89-1172A665657A}">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1122</TotalTime>
  <Words>472</Words>
  <Application>Microsoft Office PowerPoint</Application>
  <PresentationFormat>Widescreen</PresentationFormat>
  <Paragraphs>76</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50</cp:revision>
  <dcterms:created xsi:type="dcterms:W3CDTF">2020-07-13T05:58:17Z</dcterms:created>
  <dcterms:modified xsi:type="dcterms:W3CDTF">2024-09-17T05:41:44Z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