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notesMasterIdLst>
    <p:notesMasterId r:id="rId66"/>
  </p:notesMasterIdLst>
  <p:handoutMasterIdLst>
    <p:handoutMasterId r:id="rId67"/>
  </p:handoutMasterIdLst>
  <p:sldIdLst>
    <p:sldId id="256" r:id="rId2"/>
    <p:sldId id="302" r:id="rId3"/>
    <p:sldId id="277" r:id="rId4"/>
    <p:sldId id="344" r:id="rId5"/>
    <p:sldId id="341" r:id="rId6"/>
    <p:sldId id="342" r:id="rId7"/>
    <p:sldId id="354" r:id="rId8"/>
    <p:sldId id="414" r:id="rId9"/>
    <p:sldId id="415" r:id="rId10"/>
    <p:sldId id="416" r:id="rId11"/>
    <p:sldId id="273" r:id="rId12"/>
    <p:sldId id="417" r:id="rId13"/>
    <p:sldId id="426" r:id="rId14"/>
    <p:sldId id="427" r:id="rId15"/>
    <p:sldId id="276" r:id="rId16"/>
    <p:sldId id="360" r:id="rId17"/>
    <p:sldId id="361" r:id="rId18"/>
    <p:sldId id="298" r:id="rId19"/>
    <p:sldId id="345" r:id="rId20"/>
    <p:sldId id="346" r:id="rId21"/>
    <p:sldId id="353" r:id="rId22"/>
    <p:sldId id="369" r:id="rId23"/>
    <p:sldId id="347" r:id="rId24"/>
    <p:sldId id="362" r:id="rId25"/>
    <p:sldId id="352" r:id="rId26"/>
    <p:sldId id="281" r:id="rId27"/>
    <p:sldId id="418" r:id="rId28"/>
    <p:sldId id="420" r:id="rId29"/>
    <p:sldId id="421" r:id="rId30"/>
    <p:sldId id="285" r:id="rId31"/>
    <p:sldId id="419" r:id="rId32"/>
    <p:sldId id="423" r:id="rId33"/>
    <p:sldId id="422" r:id="rId34"/>
    <p:sldId id="356" r:id="rId35"/>
    <p:sldId id="358" r:id="rId36"/>
    <p:sldId id="357" r:id="rId37"/>
    <p:sldId id="359" r:id="rId38"/>
    <p:sldId id="424" r:id="rId39"/>
    <p:sldId id="425" r:id="rId40"/>
    <p:sldId id="363" r:id="rId41"/>
    <p:sldId id="349" r:id="rId42"/>
    <p:sldId id="350" r:id="rId43"/>
    <p:sldId id="351" r:id="rId44"/>
    <p:sldId id="364" r:id="rId45"/>
    <p:sldId id="366" r:id="rId46"/>
    <p:sldId id="371" r:id="rId47"/>
    <p:sldId id="373" r:id="rId48"/>
    <p:sldId id="403" r:id="rId49"/>
    <p:sldId id="375" r:id="rId50"/>
    <p:sldId id="372" r:id="rId51"/>
    <p:sldId id="376" r:id="rId52"/>
    <p:sldId id="377" r:id="rId53"/>
    <p:sldId id="378" r:id="rId54"/>
    <p:sldId id="379" r:id="rId55"/>
    <p:sldId id="404" r:id="rId56"/>
    <p:sldId id="380" r:id="rId57"/>
    <p:sldId id="381" r:id="rId58"/>
    <p:sldId id="410" r:id="rId59"/>
    <p:sldId id="411" r:id="rId60"/>
    <p:sldId id="384" r:id="rId61"/>
    <p:sldId id="385" r:id="rId62"/>
    <p:sldId id="402" r:id="rId63"/>
    <p:sldId id="386" r:id="rId64"/>
    <p:sldId id="387" r:id="rId6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7" autoAdjust="0"/>
    <p:restoredTop sz="95909" autoAdjust="0"/>
  </p:normalViewPr>
  <p:slideViewPr>
    <p:cSldViewPr>
      <p:cViewPr varScale="1">
        <p:scale>
          <a:sx n="70" d="100"/>
          <a:sy n="70" d="100"/>
        </p:scale>
        <p:origin x="69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166" y="-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6EDE401B-60FD-01D0-775D-BCE4031111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6ECFE7-4ACC-23D9-8885-D080EF6A06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8D9821F-AC20-4E6E-9C21-98F4983984ED}" type="datetimeFigureOut">
              <a:rPr lang="en-CA"/>
              <a:pPr>
                <a:defRPr/>
              </a:pPr>
              <a:t>2024-09-13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16C0ABA-52B9-6984-B467-A3FC9AFF22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B7EE717-C4FE-1F9E-5A37-00A8754D9D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E805454-420C-486F-913E-01A3FDF5A2F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43587B13-C904-B4FA-0DD5-3F407988D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AC31F74B-31BB-BD15-4190-673B5F2B913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xmlns="" id="{DAC445F3-1035-8B3F-A986-B1DAF81044B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xmlns="" id="{0ED7317E-670B-ED45-528D-E11832A37F4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xmlns="" id="{C3093B8F-6C14-24AC-5729-9587993C8AA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xmlns="" id="{765C96AF-BF25-2FC0-0EBA-8C8B20758E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CBB8570-DF1F-4A5B-8EA9-D5D555D840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14569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xmlns="" id="{29C81571-6486-15A4-4D7B-F3B7D96ACC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xmlns="" id="{B9F11373-1058-5243-58A6-FB63632E8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xmlns="" id="{4F2EEC78-4EA0-2BB8-13F4-39F8B8821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6AA72D1-DC83-408F-80E3-0C4ACA8B385B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28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xmlns="" id="{149A1B7C-D8C6-A340-E4A8-CFFEBE30C6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F9429AC-FF91-4786-807F-C1F69124FC92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/>
              <a:t>10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xmlns="" id="{852BA0D0-711D-21D3-875E-CFD4E7C899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xmlns="" id="{60ECD39F-A5D1-1E1B-5486-DB7DC9057A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787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xmlns="" id="{1D764657-0336-8E11-5959-9A8CBBE31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xmlns="" id="{C25A2D3A-DDFC-924B-5DA9-6ECC619A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xmlns="" id="{0B86A341-B0E8-F4F8-4119-B6B540C3CF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37111C4-F8B8-4731-BE40-9594831F5247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451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xmlns="" id="{31C3D585-6186-160F-04EF-B1C4840B7C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D0404EE-35D2-4C17-9E42-02428E8BF423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/>
              <a:t>12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xmlns="" id="{C51CCCF2-3C8E-A512-1989-8843579E43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42938" y="914400"/>
            <a:ext cx="5572125" cy="3135313"/>
          </a:xfrm>
          <a:solidFill>
            <a:srgbClr val="FFFFFF"/>
          </a:solidFill>
          <a:ln/>
        </p:spPr>
      </p:sp>
      <p:sp>
        <p:nvSpPr>
          <p:cNvPr id="40964" name="Text Box 3">
            <a:extLst>
              <a:ext uri="{FF2B5EF4-FFF2-40B4-BE49-F238E27FC236}">
                <a16:creationId xmlns:a16="http://schemas.microsoft.com/office/drawing/2014/main" xmlns="" id="{AA5D76CC-D915-F420-D981-B3D2B6EA03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6163" y="4352925"/>
            <a:ext cx="4770437" cy="3479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 anchor="ctr"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556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xmlns="" id="{D9561659-CAAA-D889-1A1E-3D79FB1A6E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6EC2DCB-0A25-4EB7-80E2-F5FBF64F88B4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xmlns="" id="{A3B54346-72F0-06C4-4F8B-74687C9522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xmlns="" id="{05E90662-A3C8-1006-C375-169F4FF9DD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752471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xmlns="" id="{EAFF9AFF-0057-BA44-9615-219A356EE9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xmlns="" id="{1685EAFF-5A3C-3DCB-C30D-429A45C36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xmlns="" id="{8F85DEBB-95C4-7F5B-8BFA-DC50A12CF4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1BE51D6-2D88-41A3-A7D9-AC60655BAC98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098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xmlns="" id="{4CA341A1-8D66-BAF9-878A-A2AA41CE9A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xmlns="" id="{46AD050D-8952-1393-A1CC-9C0255CF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xmlns="" id="{34E8EE7A-D5C2-08EF-9D60-04CCEB131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7F0F18A-6CA6-49CF-937E-A1EF07EB5B8E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933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xmlns="" id="{AEE08E1F-5386-4C72-7813-6958CA94A5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BD0F396-EFC8-41C5-9834-BC8897713391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xmlns="" id="{5A604796-AEC2-61AD-166B-89B8F22DD7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xmlns="" id="{E5CE6B29-ABFC-D5A7-9031-04AEA56EB4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218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xmlns="" id="{655E24BB-C14A-0DC2-7A01-32A119780B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xmlns="" id="{02985069-4149-418A-AA6E-880F12C5C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/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xmlns="" id="{0A3BFE0B-195C-81BD-7D43-3D8E9FA25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5CD4BCF-9476-4448-A9C1-36947BB0949C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10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xmlns="" id="{3439EF35-1B63-2BF5-DFC3-BE5AAD09D4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xmlns="" id="{7F442C89-687F-5464-243C-4FF770FD9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xmlns="" id="{1D537534-AF27-3B73-F618-EB2CED25C0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F6D2E91-EA23-4089-A389-39758F0C67A7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7786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xmlns="" id="{E6C9C16B-6A2D-00A7-D180-E3BDD68621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xmlns="" id="{09A7F6BC-E593-1344-C756-67F42141F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/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xmlns="" id="{C4884C67-9C24-35C6-2B3F-6ACDF78AF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DA99EBC-7CCA-492E-8EAD-3F7CAF75410F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722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xmlns="" id="{0FC585D9-8B50-DC0F-2DAC-0E4B200CFB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xmlns="" id="{FCD62062-BD40-BC2F-6149-3F3E32DDE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xmlns="" id="{37CB0DE3-1B1B-E54A-0CE9-56FEFE029B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A9F1E8B-FFEF-45A1-A955-8FF0F2340728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5122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xmlns="" id="{5C26DFE7-FBF4-8337-502F-6EA2C22509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xmlns="" id="{186642CE-9FA7-B1FA-6B22-7D80EF019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CA" altLang="en-US" sz="900"/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xmlns="" id="{320BF809-13C7-1F79-4C5D-E273E3329D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F9435D6-437F-4BF0-A210-8EB11011B98D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5407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xmlns="" id="{F869E0C9-E201-97EE-853B-A4035ED290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xmlns="" id="{300C54FA-E6D3-7DFA-AC2F-B2AFDA9C7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xmlns="" id="{F1E9FE55-7D68-C76B-E2CA-FEDB95E1FF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DC356C7-27AE-4C14-A87D-2AE82B83C901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428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xmlns="" id="{BF1DB1AE-A8E5-DC16-897D-FC4C64E86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xmlns="" id="{EC200565-14E4-EF88-1386-D8E60437B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xmlns="" id="{B13F5C5C-F354-736B-7038-0CD822C3C8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14C9D6B-B691-49C7-AB1E-2C70D22E29A5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7101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xmlns="" id="{95349666-2CA0-9357-493F-E98A947FDC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xmlns="" id="{3C701AB7-DAE1-3887-76AB-E1D067FFD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/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xmlns="" id="{935B5A35-DB19-AAD6-E86D-479FEC5D3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61D3224-23A0-41DA-954B-2716BBC4877A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2582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xmlns="" id="{590B293B-CF96-A7F2-C3D6-BD4AB73104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8685DB5-4D6E-4D47-923C-B5AEC68C9DDF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xmlns="" id="{E8712F94-626F-2470-BFE3-E67F9E4F0D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xmlns="" id="{FC246F04-E554-A77D-4525-AC14CA94BC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240415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xmlns="" id="{FF33B796-FC64-52CE-C247-C35CD9EB82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FAE56DE-5563-4FC6-BDDC-C110478990C8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xmlns="" id="{DCF24369-A867-8A20-A9DB-214589D969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xmlns="" id="{D42E7791-409A-1890-2DF4-1DA254F383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3715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xmlns="" id="{970BADA6-6D61-9F48-0758-AD17E25C48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03ED655-8DE3-42A2-967F-5761BB384FD4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/>
              <a:t>31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xmlns="" id="{DB3F37B1-B043-141E-CF12-84EF113176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xmlns="" id="{3A759EF0-18DC-BC8E-0BEB-E111D56177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530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xmlns="" id="{C1A50ACC-1F2B-17BD-566C-D9B42BA488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xmlns="" id="{9FEA2EB9-C1E2-EC3C-FA31-5A6F66689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xmlns="" id="{ED6960AF-E32D-062C-84FE-E63FCBC38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54C6DA5-D442-4674-8663-EFA82DAE7F87}" type="slidenum">
              <a:rPr lang="en-US" altLang="en-US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097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>
            <a:extLst>
              <a:ext uri="{FF2B5EF4-FFF2-40B4-BE49-F238E27FC236}">
                <a16:creationId xmlns:a16="http://schemas.microsoft.com/office/drawing/2014/main" xmlns="" id="{EC431039-863A-1325-10BB-40C7913965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0898" name="Notes Placeholder 2">
            <a:extLst>
              <a:ext uri="{FF2B5EF4-FFF2-40B4-BE49-F238E27FC236}">
                <a16:creationId xmlns:a16="http://schemas.microsoft.com/office/drawing/2014/main" xmlns="" id="{A2EA02BF-3342-1592-5229-262BF02A2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CA" altLang="en-US" sz="700"/>
          </a:p>
        </p:txBody>
      </p:sp>
      <p:sp>
        <p:nvSpPr>
          <p:cNvPr id="80899" name="Slide Number Placeholder 3">
            <a:extLst>
              <a:ext uri="{FF2B5EF4-FFF2-40B4-BE49-F238E27FC236}">
                <a16:creationId xmlns:a16="http://schemas.microsoft.com/office/drawing/2014/main" xmlns="" id="{C96C15EE-51C0-8634-D722-91A32C3156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41425C5-11D2-46C1-87F1-D90374A0A2F3}" type="slidenum">
              <a:rPr lang="en-US" altLang="en-US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3817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>
            <a:extLst>
              <a:ext uri="{FF2B5EF4-FFF2-40B4-BE49-F238E27FC236}">
                <a16:creationId xmlns:a16="http://schemas.microsoft.com/office/drawing/2014/main" xmlns="" id="{F9403C0D-D017-9B6A-0CD3-DC422DF451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2946" name="Notes Placeholder 2">
            <a:extLst>
              <a:ext uri="{FF2B5EF4-FFF2-40B4-BE49-F238E27FC236}">
                <a16:creationId xmlns:a16="http://schemas.microsoft.com/office/drawing/2014/main" xmlns="" id="{CA31F515-6F72-E137-9D33-910D6C4E3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/>
          </a:p>
        </p:txBody>
      </p:sp>
      <p:sp>
        <p:nvSpPr>
          <p:cNvPr id="82947" name="Slide Number Placeholder 3">
            <a:extLst>
              <a:ext uri="{FF2B5EF4-FFF2-40B4-BE49-F238E27FC236}">
                <a16:creationId xmlns:a16="http://schemas.microsoft.com/office/drawing/2014/main" xmlns="" id="{97CCA0F5-8836-AEE4-29B7-766A4133B9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5F4041E-CA9D-4059-9634-BC076F3F8DD2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437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xmlns="" id="{6A0665FF-EC56-85A5-78B3-3E184311A0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7EF8108-CA67-4B5D-926F-D4C70512AEB5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0" name="Rectangle 1026">
            <a:extLst>
              <a:ext uri="{FF2B5EF4-FFF2-40B4-BE49-F238E27FC236}">
                <a16:creationId xmlns:a16="http://schemas.microsoft.com/office/drawing/2014/main" xmlns="" id="{F99BF58F-4CF9-B950-0A7D-39171A9CC6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531" name="Rectangle 1027">
            <a:extLst>
              <a:ext uri="{FF2B5EF4-FFF2-40B4-BE49-F238E27FC236}">
                <a16:creationId xmlns:a16="http://schemas.microsoft.com/office/drawing/2014/main" xmlns="" id="{B1E3F327-8803-AF8D-597B-FD2B343AE4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5420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>
            <a:extLst>
              <a:ext uri="{FF2B5EF4-FFF2-40B4-BE49-F238E27FC236}">
                <a16:creationId xmlns:a16="http://schemas.microsoft.com/office/drawing/2014/main" xmlns="" id="{AEAB0D2C-2782-1D9B-5B9D-8779D9928A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4994" name="Notes Placeholder 2">
            <a:extLst>
              <a:ext uri="{FF2B5EF4-FFF2-40B4-BE49-F238E27FC236}">
                <a16:creationId xmlns:a16="http://schemas.microsoft.com/office/drawing/2014/main" xmlns="" id="{375736BE-03A4-52CD-E910-19914CE22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/>
          </a:p>
        </p:txBody>
      </p:sp>
      <p:sp>
        <p:nvSpPr>
          <p:cNvPr id="84995" name="Slide Number Placeholder 3">
            <a:extLst>
              <a:ext uri="{FF2B5EF4-FFF2-40B4-BE49-F238E27FC236}">
                <a16:creationId xmlns:a16="http://schemas.microsoft.com/office/drawing/2014/main" xmlns="" id="{214B6F37-562A-EC5D-7BC8-69BEE75A8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5BEEBDE-16F2-4C69-94AC-A39114BFB360}" type="slidenum">
              <a:rPr lang="en-US" altLang="en-US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2684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>
            <a:extLst>
              <a:ext uri="{FF2B5EF4-FFF2-40B4-BE49-F238E27FC236}">
                <a16:creationId xmlns:a16="http://schemas.microsoft.com/office/drawing/2014/main" xmlns="" id="{0A27848D-7438-6249-B2CD-FABF35B238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9090" name="Notes Placeholder 2">
            <a:extLst>
              <a:ext uri="{FF2B5EF4-FFF2-40B4-BE49-F238E27FC236}">
                <a16:creationId xmlns:a16="http://schemas.microsoft.com/office/drawing/2014/main" xmlns="" id="{696C2C99-501C-20AB-A4AB-DD77F3F2E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/>
          </a:p>
        </p:txBody>
      </p:sp>
      <p:sp>
        <p:nvSpPr>
          <p:cNvPr id="89091" name="Slide Number Placeholder 3">
            <a:extLst>
              <a:ext uri="{FF2B5EF4-FFF2-40B4-BE49-F238E27FC236}">
                <a16:creationId xmlns:a16="http://schemas.microsoft.com/office/drawing/2014/main" xmlns="" id="{0C3E3AA2-20A6-185D-0EE2-A2382229BD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BF68F95-82F1-48C5-A00A-6E55A17AA3CA}" type="slidenum">
              <a:rPr lang="en-US" altLang="en-US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45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xmlns="" id="{F4ABF7C4-90F8-740D-04D0-C2942E4A80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xmlns="" id="{DB8C8D80-89F8-CFEB-4B36-CCF9AAF0C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/>
          </a:p>
        </p:txBody>
      </p:sp>
      <p:sp>
        <p:nvSpPr>
          <p:cNvPr id="91139" name="Slide Number Placeholder 3">
            <a:extLst>
              <a:ext uri="{FF2B5EF4-FFF2-40B4-BE49-F238E27FC236}">
                <a16:creationId xmlns:a16="http://schemas.microsoft.com/office/drawing/2014/main" xmlns="" id="{3D98E746-700C-D304-557A-4905401F23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4757232-5EE9-41FA-B98E-1955681D7575}" type="slidenum">
              <a:rPr lang="en-US" altLang="en-US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5812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>
            <a:extLst>
              <a:ext uri="{FF2B5EF4-FFF2-40B4-BE49-F238E27FC236}">
                <a16:creationId xmlns:a16="http://schemas.microsoft.com/office/drawing/2014/main" xmlns="" id="{EEE00D63-A22A-8E94-794F-F757B831FB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3186" name="Notes Placeholder 2">
            <a:extLst>
              <a:ext uri="{FF2B5EF4-FFF2-40B4-BE49-F238E27FC236}">
                <a16:creationId xmlns:a16="http://schemas.microsoft.com/office/drawing/2014/main" xmlns="" id="{0514F48B-75D5-5209-AD6D-C2B33558A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/>
          </a:p>
        </p:txBody>
      </p:sp>
      <p:sp>
        <p:nvSpPr>
          <p:cNvPr id="93187" name="Slide Number Placeholder 3">
            <a:extLst>
              <a:ext uri="{FF2B5EF4-FFF2-40B4-BE49-F238E27FC236}">
                <a16:creationId xmlns:a16="http://schemas.microsoft.com/office/drawing/2014/main" xmlns="" id="{8F4CF108-5183-F38F-A0D2-128B76E2B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F230ABC-1B28-4B39-82D4-998E950EEFFE}" type="slidenum">
              <a:rPr lang="en-US" altLang="en-US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116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>
            <a:extLst>
              <a:ext uri="{FF2B5EF4-FFF2-40B4-BE49-F238E27FC236}">
                <a16:creationId xmlns:a16="http://schemas.microsoft.com/office/drawing/2014/main" xmlns="" id="{4F84AAC0-CBA5-A79B-5777-AC9140A970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5234" name="Notes Placeholder 2">
            <a:extLst>
              <a:ext uri="{FF2B5EF4-FFF2-40B4-BE49-F238E27FC236}">
                <a16:creationId xmlns:a16="http://schemas.microsoft.com/office/drawing/2014/main" xmlns="" id="{D329EB0C-6C98-BE69-61F0-BB2421402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 sz="1100"/>
          </a:p>
        </p:txBody>
      </p:sp>
      <p:sp>
        <p:nvSpPr>
          <p:cNvPr id="95235" name="Slide Number Placeholder 3">
            <a:extLst>
              <a:ext uri="{FF2B5EF4-FFF2-40B4-BE49-F238E27FC236}">
                <a16:creationId xmlns:a16="http://schemas.microsoft.com/office/drawing/2014/main" xmlns="" id="{CADC3ED8-019B-3BF2-30CE-1F43437E8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B88063E-DA44-469C-9DD3-D1A7668F048C}" type="slidenum">
              <a:rPr lang="en-US" altLang="en-US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6339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>
            <a:extLst>
              <a:ext uri="{FF2B5EF4-FFF2-40B4-BE49-F238E27FC236}">
                <a16:creationId xmlns:a16="http://schemas.microsoft.com/office/drawing/2014/main" xmlns="" id="{02AC0E6C-2CB6-8F3E-FDBA-90CC4DE76D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7282" name="Notes Placeholder 2">
            <a:extLst>
              <a:ext uri="{FF2B5EF4-FFF2-40B4-BE49-F238E27FC236}">
                <a16:creationId xmlns:a16="http://schemas.microsoft.com/office/drawing/2014/main" xmlns="" id="{A4A3AEC1-40F2-64FF-128D-1C7635E20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>
              <a:solidFill>
                <a:schemeClr val="bg1"/>
              </a:solidFill>
            </a:endParaRPr>
          </a:p>
        </p:txBody>
      </p:sp>
      <p:sp>
        <p:nvSpPr>
          <p:cNvPr id="97283" name="Slide Number Placeholder 3">
            <a:extLst>
              <a:ext uri="{FF2B5EF4-FFF2-40B4-BE49-F238E27FC236}">
                <a16:creationId xmlns:a16="http://schemas.microsoft.com/office/drawing/2014/main" xmlns="" id="{8875CED8-F708-B3C5-40E9-ACBA576168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5A2C2DC-1C13-4605-A536-FABB922D4639}" type="slidenum">
              <a:rPr lang="en-US" altLang="en-US"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1479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>
            <a:extLst>
              <a:ext uri="{FF2B5EF4-FFF2-40B4-BE49-F238E27FC236}">
                <a16:creationId xmlns:a16="http://schemas.microsoft.com/office/drawing/2014/main" xmlns="" id="{8E931C47-F5FD-CBD7-D40E-46C6C7AC54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9330" name="Notes Placeholder 2">
            <a:extLst>
              <a:ext uri="{FF2B5EF4-FFF2-40B4-BE49-F238E27FC236}">
                <a16:creationId xmlns:a16="http://schemas.microsoft.com/office/drawing/2014/main" xmlns="" id="{8F3D9B5B-31D9-72AA-713A-5E18EE5FE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CA" altLang="en-US" sz="1100"/>
          </a:p>
        </p:txBody>
      </p:sp>
      <p:sp>
        <p:nvSpPr>
          <p:cNvPr id="99331" name="Slide Number Placeholder 3">
            <a:extLst>
              <a:ext uri="{FF2B5EF4-FFF2-40B4-BE49-F238E27FC236}">
                <a16:creationId xmlns:a16="http://schemas.microsoft.com/office/drawing/2014/main" xmlns="" id="{01F4CA10-BA47-28EA-FBF5-2E0B569D9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BA13B7C-C687-4B99-93F4-293B80F1FFCF}" type="slidenum">
              <a:rPr lang="en-US" altLang="en-US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9032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:a16="http://schemas.microsoft.com/office/drawing/2014/main" xmlns="" id="{C21E1339-25B8-FE93-CEBD-B1806DABF9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1378" name="Rectangle 3">
            <a:extLst>
              <a:ext uri="{FF2B5EF4-FFF2-40B4-BE49-F238E27FC236}">
                <a16:creationId xmlns:a16="http://schemas.microsoft.com/office/drawing/2014/main" xmlns="" id="{DCED2096-2048-547F-3577-7F952AC53A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-"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9916885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>
            <a:extLst>
              <a:ext uri="{FF2B5EF4-FFF2-40B4-BE49-F238E27FC236}">
                <a16:creationId xmlns:a16="http://schemas.microsoft.com/office/drawing/2014/main" xmlns="" id="{5D6A10BE-DD6A-A7B8-B546-E156E9B10CE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D5CD0750-36EF-4F3E-8950-BE158FD6C10E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47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xmlns="" id="{2648DFF0-C82D-B4CA-A77A-AFF8B05A0D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xmlns="" id="{BBE0C420-744E-3781-B830-B2C7176998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2103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>
            <a:extLst>
              <a:ext uri="{FF2B5EF4-FFF2-40B4-BE49-F238E27FC236}">
                <a16:creationId xmlns:a16="http://schemas.microsoft.com/office/drawing/2014/main" xmlns="" id="{A91C20BF-285F-E787-17F3-D330BD38B2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5474" name="Rectangle 3">
            <a:extLst>
              <a:ext uri="{FF2B5EF4-FFF2-40B4-BE49-F238E27FC236}">
                <a16:creationId xmlns:a16="http://schemas.microsoft.com/office/drawing/2014/main" xmlns="" id="{DA536F47-DF0B-6474-2CDA-2079F2925A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-"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89166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xmlns="" id="{82481C66-9AB7-8DFA-B257-CA8E3E82BE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xmlns="" id="{CA122727-0457-9EBB-DE89-E9C618BC5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xmlns="" id="{342DA97F-31C4-1709-007D-BDBD890D1C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252138E-B716-4DC6-90B8-A2B223074836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3836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>
            <a:extLst>
              <a:ext uri="{FF2B5EF4-FFF2-40B4-BE49-F238E27FC236}">
                <a16:creationId xmlns:a16="http://schemas.microsoft.com/office/drawing/2014/main" xmlns="" id="{A94D841A-015F-4417-A2F5-4B805084A6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7522" name="Rectangle 3">
            <a:extLst>
              <a:ext uri="{FF2B5EF4-FFF2-40B4-BE49-F238E27FC236}">
                <a16:creationId xmlns:a16="http://schemas.microsoft.com/office/drawing/2014/main" xmlns="" id="{2ED84498-C170-58AF-AE27-BEFCF252B1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466431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>
            <a:extLst>
              <a:ext uri="{FF2B5EF4-FFF2-40B4-BE49-F238E27FC236}">
                <a16:creationId xmlns:a16="http://schemas.microsoft.com/office/drawing/2014/main" xmlns="" id="{31FFB8C4-9AE1-EF96-A2F7-7644AB204F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9570" name="Rectangle 3">
            <a:extLst>
              <a:ext uri="{FF2B5EF4-FFF2-40B4-BE49-F238E27FC236}">
                <a16:creationId xmlns:a16="http://schemas.microsoft.com/office/drawing/2014/main" xmlns="" id="{FD8BC72D-7B15-42BE-96E8-7639FEAF6A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8845074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>
            <a:extLst>
              <a:ext uri="{FF2B5EF4-FFF2-40B4-BE49-F238E27FC236}">
                <a16:creationId xmlns:a16="http://schemas.microsoft.com/office/drawing/2014/main" xmlns="" id="{441CCEF4-6E6E-E9D8-75F5-44D8473770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1618" name="Rectangle 3">
            <a:extLst>
              <a:ext uri="{FF2B5EF4-FFF2-40B4-BE49-F238E27FC236}">
                <a16:creationId xmlns:a16="http://schemas.microsoft.com/office/drawing/2014/main" xmlns="" id="{1A58ED71-BE71-1FC2-A3FB-D969AB99BC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090493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>
            <a:extLst>
              <a:ext uri="{FF2B5EF4-FFF2-40B4-BE49-F238E27FC236}">
                <a16:creationId xmlns:a16="http://schemas.microsoft.com/office/drawing/2014/main" xmlns="" id="{AA031746-9C84-5AE5-ACD4-E5BF26E216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3666" name="Rectangle 3">
            <a:extLst>
              <a:ext uri="{FF2B5EF4-FFF2-40B4-BE49-F238E27FC236}">
                <a16:creationId xmlns:a16="http://schemas.microsoft.com/office/drawing/2014/main" xmlns="" id="{D9A77A84-4B4D-935D-7F9E-497FEA731F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-"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5420122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>
            <a:extLst>
              <a:ext uri="{FF2B5EF4-FFF2-40B4-BE49-F238E27FC236}">
                <a16:creationId xmlns:a16="http://schemas.microsoft.com/office/drawing/2014/main" xmlns="" id="{DC54142F-3FA2-B8D5-6B1F-28DA196845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5714" name="Rectangle 3">
            <a:extLst>
              <a:ext uri="{FF2B5EF4-FFF2-40B4-BE49-F238E27FC236}">
                <a16:creationId xmlns:a16="http://schemas.microsoft.com/office/drawing/2014/main" xmlns="" id="{A8A6EF9B-24D0-44BA-9187-652F0EE705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endParaRPr lang="en-CA" altLang="en-US" sz="1000"/>
          </a:p>
        </p:txBody>
      </p:sp>
    </p:spTree>
    <p:extLst>
      <p:ext uri="{BB962C8B-B14F-4D97-AF65-F5344CB8AC3E}">
        <p14:creationId xmlns:p14="http://schemas.microsoft.com/office/powerpoint/2010/main" val="10069931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>
            <a:extLst>
              <a:ext uri="{FF2B5EF4-FFF2-40B4-BE49-F238E27FC236}">
                <a16:creationId xmlns:a16="http://schemas.microsoft.com/office/drawing/2014/main" xmlns="" id="{F5CD0C73-1624-1941-30C3-F50E4A833A2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D9CCCB11-C190-4388-BC43-47E593BB001E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54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17762" name="Rectangle 2">
            <a:extLst>
              <a:ext uri="{FF2B5EF4-FFF2-40B4-BE49-F238E27FC236}">
                <a16:creationId xmlns:a16="http://schemas.microsoft.com/office/drawing/2014/main" xmlns="" id="{70402A74-175F-DD0F-AA81-AA81E84932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xmlns="" id="{5E8FB3A3-AB05-41C1-F865-6CADB72DFC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85085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>
            <a:extLst>
              <a:ext uri="{FF2B5EF4-FFF2-40B4-BE49-F238E27FC236}">
                <a16:creationId xmlns:a16="http://schemas.microsoft.com/office/drawing/2014/main" xmlns="" id="{E6EF57B1-9A8A-A4EC-5185-58243031EF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9810" name="Rectangle 3">
            <a:extLst>
              <a:ext uri="{FF2B5EF4-FFF2-40B4-BE49-F238E27FC236}">
                <a16:creationId xmlns:a16="http://schemas.microsoft.com/office/drawing/2014/main" xmlns="" id="{D466166D-A9A9-3952-0905-32B4061E8E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endParaRPr lang="en-CA" altLang="en-US" sz="1000"/>
          </a:p>
        </p:txBody>
      </p:sp>
    </p:spTree>
    <p:extLst>
      <p:ext uri="{BB962C8B-B14F-4D97-AF65-F5344CB8AC3E}">
        <p14:creationId xmlns:p14="http://schemas.microsoft.com/office/powerpoint/2010/main" val="191753475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>
            <a:extLst>
              <a:ext uri="{FF2B5EF4-FFF2-40B4-BE49-F238E27FC236}">
                <a16:creationId xmlns:a16="http://schemas.microsoft.com/office/drawing/2014/main" xmlns="" id="{7387A892-5925-FD02-9C92-F2686CAF21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1858" name="Rectangle 3">
            <a:extLst>
              <a:ext uri="{FF2B5EF4-FFF2-40B4-BE49-F238E27FC236}">
                <a16:creationId xmlns:a16="http://schemas.microsoft.com/office/drawing/2014/main" xmlns="" id="{C7AEF1D8-CB60-795E-28AA-FEE36FB89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04014498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>
            <a:extLst>
              <a:ext uri="{FF2B5EF4-FFF2-40B4-BE49-F238E27FC236}">
                <a16:creationId xmlns:a16="http://schemas.microsoft.com/office/drawing/2014/main" xmlns="" id="{5CC32AB4-3D20-0B19-717B-F91952FA02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3906" name="Rectangle 3">
            <a:extLst>
              <a:ext uri="{FF2B5EF4-FFF2-40B4-BE49-F238E27FC236}">
                <a16:creationId xmlns:a16="http://schemas.microsoft.com/office/drawing/2014/main" xmlns="" id="{34198BD8-CB6B-5954-1B77-24E9822C5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-"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553261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Slide Image Placeholder 1">
            <a:extLst>
              <a:ext uri="{FF2B5EF4-FFF2-40B4-BE49-F238E27FC236}">
                <a16:creationId xmlns:a16="http://schemas.microsoft.com/office/drawing/2014/main" xmlns="" id="{0496B096-A200-83BD-78AD-3C5E58E20F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5954" name="Notes Placeholder 2">
            <a:extLst>
              <a:ext uri="{FF2B5EF4-FFF2-40B4-BE49-F238E27FC236}">
                <a16:creationId xmlns:a16="http://schemas.microsoft.com/office/drawing/2014/main" xmlns="" id="{5FA19D32-64BE-4FFD-805C-644D7266A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 sz="1000"/>
          </a:p>
        </p:txBody>
      </p:sp>
      <p:sp>
        <p:nvSpPr>
          <p:cNvPr id="125955" name="Slide Number Placeholder 3">
            <a:extLst>
              <a:ext uri="{FF2B5EF4-FFF2-40B4-BE49-F238E27FC236}">
                <a16:creationId xmlns:a16="http://schemas.microsoft.com/office/drawing/2014/main" xmlns="" id="{9CC52173-CB67-0613-C4C2-39BB45C7168A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B529D232-486E-4615-815F-B01085D284AF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58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343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xmlns="" id="{3C1E31F7-C287-8361-2C21-3B87A67DDA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xmlns="" id="{CB5B566A-62A2-FE73-6500-A1E9D731D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xmlns="" id="{5B240382-F9AF-4CD3-73B7-33234345B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9C1045B-936F-43D9-ABBC-935B6F1871FC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433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Image Placeholder 1">
            <a:extLst>
              <a:ext uri="{FF2B5EF4-FFF2-40B4-BE49-F238E27FC236}">
                <a16:creationId xmlns:a16="http://schemas.microsoft.com/office/drawing/2014/main" xmlns="" id="{EE6DD825-1481-1800-3E8A-4F51101A5D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8002" name="Notes Placeholder 2">
            <a:extLst>
              <a:ext uri="{FF2B5EF4-FFF2-40B4-BE49-F238E27FC236}">
                <a16:creationId xmlns:a16="http://schemas.microsoft.com/office/drawing/2014/main" xmlns="" id="{BA1E3A16-508A-1425-6D9F-2815BC2B6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128003" name="Slide Number Placeholder 3">
            <a:extLst>
              <a:ext uri="{FF2B5EF4-FFF2-40B4-BE49-F238E27FC236}">
                <a16:creationId xmlns:a16="http://schemas.microsoft.com/office/drawing/2014/main" xmlns="" id="{6B412FC8-57D9-7FD7-63BA-76B734989221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862103E0-2768-4FF3-945F-FBC21D64A1C1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59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0567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>
            <a:extLst>
              <a:ext uri="{FF2B5EF4-FFF2-40B4-BE49-F238E27FC236}">
                <a16:creationId xmlns:a16="http://schemas.microsoft.com/office/drawing/2014/main" xmlns="" id="{5D277145-221E-F14C-33C9-32164D3F07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0050" name="Rectangle 3">
            <a:extLst>
              <a:ext uri="{FF2B5EF4-FFF2-40B4-BE49-F238E27FC236}">
                <a16:creationId xmlns:a16="http://schemas.microsoft.com/office/drawing/2014/main" xmlns="" id="{8B5C410E-AE12-5CA6-DC68-323728FEB6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2633602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>
            <a:extLst>
              <a:ext uri="{FF2B5EF4-FFF2-40B4-BE49-F238E27FC236}">
                <a16:creationId xmlns:a16="http://schemas.microsoft.com/office/drawing/2014/main" xmlns="" id="{811E2C5D-54B8-4166-A3AB-525A2DC2D2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2098" name="Rectangle 3">
            <a:extLst>
              <a:ext uri="{FF2B5EF4-FFF2-40B4-BE49-F238E27FC236}">
                <a16:creationId xmlns:a16="http://schemas.microsoft.com/office/drawing/2014/main" xmlns="" id="{F3B880F0-FA88-9EEF-583A-915BAEE4D7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06852406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>
            <a:extLst>
              <a:ext uri="{FF2B5EF4-FFF2-40B4-BE49-F238E27FC236}">
                <a16:creationId xmlns:a16="http://schemas.microsoft.com/office/drawing/2014/main" xmlns="" id="{36538135-E090-1536-59DA-4C451F571D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4146" name="Rectangle 3">
            <a:extLst>
              <a:ext uri="{FF2B5EF4-FFF2-40B4-BE49-F238E27FC236}">
                <a16:creationId xmlns:a16="http://schemas.microsoft.com/office/drawing/2014/main" xmlns="" id="{341EAE15-9259-3F12-DD3A-1400055DC0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26551167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>
            <a:extLst>
              <a:ext uri="{FF2B5EF4-FFF2-40B4-BE49-F238E27FC236}">
                <a16:creationId xmlns:a16="http://schemas.microsoft.com/office/drawing/2014/main" xmlns="" id="{A3E7AC33-C34B-4560-D84B-B96E57396D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6194" name="Rectangle 3">
            <a:extLst>
              <a:ext uri="{FF2B5EF4-FFF2-40B4-BE49-F238E27FC236}">
                <a16:creationId xmlns:a16="http://schemas.microsoft.com/office/drawing/2014/main" xmlns="" id="{B7FC7868-41C3-5BD7-4ABD-F241742E0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751949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>
            <a:extLst>
              <a:ext uri="{FF2B5EF4-FFF2-40B4-BE49-F238E27FC236}">
                <a16:creationId xmlns:a16="http://schemas.microsoft.com/office/drawing/2014/main" xmlns="" id="{5DE15E39-3862-12D9-AF53-C41A7D5144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8242" name="Rectangle 3">
            <a:extLst>
              <a:ext uri="{FF2B5EF4-FFF2-40B4-BE49-F238E27FC236}">
                <a16:creationId xmlns:a16="http://schemas.microsoft.com/office/drawing/2014/main" xmlns="" id="{F7BC7668-BA59-832C-AF36-8F8C310A6F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Char char="•"/>
            </a:pPr>
            <a:endParaRPr lang="en-CA" altLang="en-US" sz="1000"/>
          </a:p>
        </p:txBody>
      </p:sp>
    </p:spTree>
    <p:extLst>
      <p:ext uri="{BB962C8B-B14F-4D97-AF65-F5344CB8AC3E}">
        <p14:creationId xmlns:p14="http://schemas.microsoft.com/office/powerpoint/2010/main" val="3209424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xmlns="" id="{69072099-7EAB-6179-4927-52A5566CC7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xmlns="" id="{06279985-5886-314E-8C63-3BA013F70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CA" altLang="en-US"/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xmlns="" id="{D2E90A3E-3417-7EFD-E549-287AF93F82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4766DAB-EBC8-492A-9B00-045123878504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436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xmlns="" id="{4FED5201-CFF1-B6DA-3812-425E58DCEA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xmlns="" id="{AC2ADE09-2E58-D0AC-70F5-9842C0E0B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xmlns="" id="{79CA2816-64B2-BCDE-9B20-F5262D5FF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15236E5-D7FA-49AB-93B2-7F809867A2F0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362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xmlns="" id="{16BCF5B8-A3A6-C751-644E-C35E4DB567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D032305-7E28-47A0-B610-F73A99C1C0D8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/>
              <a:t>8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3D4C64DA-9D2D-AAF6-6133-03C8B5A925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xmlns="" id="{CCD7F26B-2DA5-F0CE-603B-B6F48D0722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260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xmlns="" id="{13AD0823-49ED-CFD5-AD8D-86EF6DD35C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A7703D3-0BB3-48C4-9D00-1D17B83DAEB0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/>
              <a:t>9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xmlns="" id="{74559368-E13B-5D07-5247-28B0389773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xmlns="" id="{56F5384E-7B7C-A29A-E924-BF9CFDFC8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515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CFDEA9-B233-4720-94B6-8D94C6B019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487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9B78BC-9755-4D7C-8015-43FE07CE3AD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065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418A27-315A-4C11-B005-4AF3459697E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0861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D1CFE227-2451-AB87-845E-8263CED2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885324E2-38CA-B353-CDD2-01DCA00C3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2B4546B-7390-5920-1A64-9FF9E24FD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43CB8-0581-4A40-8C64-9B1EFEB8D6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40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00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061D69-5C5A-4A4E-A93D-9D52697DFA9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48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80EF10-2223-457B-9F36-20FF7674977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18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69D32-02DF-4290-9872-C2A8D3E982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4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ADC48D-2673-4781-A684-03E400610E0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29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9833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35D4FF-DD3F-4B56-B6DE-BE4F4C0361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223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86DE1C-93C3-4DFC-8745-0AC7C92A0EB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77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D5AD2AB-2BE0-4C94-8E4F-07E38F21951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extBox 6"/>
          <p:cNvSpPr txBox="1"/>
          <p:nvPr userDrawn="1"/>
        </p:nvSpPr>
        <p:spPr>
          <a:xfrm rot="19607622">
            <a:off x="1917011" y="2819418"/>
            <a:ext cx="8784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28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5" descr="jjoint.jpg">
            <a:extLst>
              <a:ext uri="{FF2B5EF4-FFF2-40B4-BE49-F238E27FC236}">
                <a16:creationId xmlns:a16="http://schemas.microsoft.com/office/drawing/2014/main" xmlns="" id="{0A24DCB0-00C5-C68E-2914-402C56826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EF34576A-397E-E091-F819-83D621F57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9738" y="1700213"/>
            <a:ext cx="6418262" cy="25066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6"/>
                </a:solidFill>
              </a:rPr>
              <a:t>Rheumatoid Arthritis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 Osteoarthritis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&amp; 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Systemic Lupus </a:t>
            </a:r>
            <a:r>
              <a:rPr lang="en-US" dirty="0" err="1">
                <a:solidFill>
                  <a:schemeClr val="accent6"/>
                </a:solidFill>
              </a:rPr>
              <a:t>Erythematosus</a:t>
            </a:r>
            <a:endParaRPr lang="en-CA" dirty="0">
              <a:solidFill>
                <a:schemeClr val="accent6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2">
            <a:extLst>
              <a:ext uri="{FF2B5EF4-FFF2-40B4-BE49-F238E27FC236}">
                <a16:creationId xmlns:a16="http://schemas.microsoft.com/office/drawing/2014/main" xmlns="" id="{290DEB2A-4221-E9A5-DD2B-23C88A7AA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04800"/>
            <a:ext cx="4135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" panose="02020603050405020304" pitchFamily="18" charset="0"/>
                <a:ea typeface="MS PGothic" panose="020B0600070205080204" pitchFamily="34" charset="-128"/>
              </a:rPr>
              <a:t>Arthralgia vs Arthritis</a:t>
            </a:r>
          </a:p>
        </p:txBody>
      </p:sp>
      <p:sp>
        <p:nvSpPr>
          <p:cNvPr id="35842" name="Text Box 3">
            <a:extLst>
              <a:ext uri="{FF2B5EF4-FFF2-40B4-BE49-F238E27FC236}">
                <a16:creationId xmlns:a16="http://schemas.microsoft.com/office/drawing/2014/main" xmlns="" id="{1B39E9FD-D8F4-4C56-9460-EA7E09110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6" y="1812926"/>
            <a:ext cx="7172325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Arthralgia:	Joint pain </a:t>
            </a:r>
            <a:r>
              <a:rPr lang="en-US" altLang="en-US" sz="2000">
                <a:solidFill>
                  <a:srgbClr val="FF020B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(there may not be any inflammation)</a:t>
            </a:r>
            <a:endParaRPr lang="en-US" altLang="en-US" sz="20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Arthritis:	Inflammation of the Joint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			-  Pain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			-  Redness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			-  Swelling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			-  Increased warmth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			-  Fluid accumulation (synovial effusion)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			-  Stiffness (especially in the AM)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			</a:t>
            </a:r>
          </a:p>
        </p:txBody>
      </p:sp>
      <p:pic>
        <p:nvPicPr>
          <p:cNvPr id="35843" name="Picture 4">
            <a:extLst>
              <a:ext uri="{FF2B5EF4-FFF2-40B4-BE49-F238E27FC236}">
                <a16:creationId xmlns:a16="http://schemas.microsoft.com/office/drawing/2014/main" xmlns="" id="{42EF20F5-4F0C-ED66-A46A-8798C82BF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352801"/>
            <a:ext cx="3276600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xmlns="" id="{C550E682-4FEA-0600-4358-8A3D6B57F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1714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Rheumatoid Arthritis</a:t>
            </a:r>
          </a:p>
        </p:txBody>
      </p:sp>
      <p:sp>
        <p:nvSpPr>
          <p:cNvPr id="37890" name="TextBox 3">
            <a:extLst>
              <a:ext uri="{FF2B5EF4-FFF2-40B4-BE49-F238E27FC236}">
                <a16:creationId xmlns:a16="http://schemas.microsoft.com/office/drawing/2014/main" xmlns="" id="{0D2113EA-5383-32F2-3826-247CD92C5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981075"/>
            <a:ext cx="92884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latin typeface="Verdana" panose="020B0604030504040204" pitchFamily="34" charset="0"/>
              </a:rPr>
              <a:t>“A </a:t>
            </a:r>
            <a:r>
              <a:rPr lang="en-CA" altLang="en-US" sz="1600">
                <a:solidFill>
                  <a:srgbClr val="FFC000"/>
                </a:solidFill>
                <a:latin typeface="Verdana" panose="020B0604030504040204" pitchFamily="34" charset="0"/>
              </a:rPr>
              <a:t>chronic autoimmune</a:t>
            </a:r>
            <a:r>
              <a:rPr lang="en-CA" altLang="en-US" sz="1600">
                <a:latin typeface="Verdana" panose="020B0604030504040204" pitchFamily="34" charset="0"/>
              </a:rPr>
              <a:t> disease characterized by the </a:t>
            </a:r>
            <a:r>
              <a:rPr lang="en-CA" altLang="en-US" sz="1600">
                <a:solidFill>
                  <a:srgbClr val="FFFF00"/>
                </a:solidFill>
                <a:latin typeface="Verdana" panose="020B0604030504040204" pitchFamily="34" charset="0"/>
              </a:rPr>
              <a:t>inflammation</a:t>
            </a:r>
            <a:r>
              <a:rPr lang="en-CA" altLang="en-US" sz="1600">
                <a:latin typeface="Verdana" panose="020B0604030504040204" pitchFamily="34" charset="0"/>
              </a:rPr>
              <a:t> of the </a:t>
            </a:r>
            <a:r>
              <a:rPr lang="en-CA" altLang="en-US" sz="1600">
                <a:solidFill>
                  <a:srgbClr val="FFFF00"/>
                </a:solidFill>
                <a:latin typeface="Verdana" panose="020B0604030504040204" pitchFamily="34" charset="0"/>
              </a:rPr>
              <a:t>synovial </a:t>
            </a:r>
            <a:r>
              <a:rPr lang="en-CA" altLang="en-US" sz="1600">
                <a:latin typeface="Verdana" panose="020B0604030504040204" pitchFamily="34" charset="0"/>
              </a:rPr>
              <a:t>joints”</a:t>
            </a:r>
          </a:p>
        </p:txBody>
      </p:sp>
      <p:sp>
        <p:nvSpPr>
          <p:cNvPr id="37891" name="TextBox 4">
            <a:extLst>
              <a:ext uri="{FF2B5EF4-FFF2-40B4-BE49-F238E27FC236}">
                <a16:creationId xmlns:a16="http://schemas.microsoft.com/office/drawing/2014/main" xmlns="" id="{BB58FAC1-F8F1-304C-8E9A-677345199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3" y="1557338"/>
            <a:ext cx="5175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Has a symmetrical bilateral effect on joints</a:t>
            </a:r>
          </a:p>
        </p:txBody>
      </p:sp>
      <p:sp>
        <p:nvSpPr>
          <p:cNvPr id="37892" name="TextBox 5">
            <a:extLst>
              <a:ext uri="{FF2B5EF4-FFF2-40B4-BE49-F238E27FC236}">
                <a16:creationId xmlns:a16="http://schemas.microsoft.com/office/drawing/2014/main" xmlns="" id="{77544129-9176-98A9-7AB4-AD281397C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3" y="2133600"/>
            <a:ext cx="54657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Results in joint deformity and immobilization</a:t>
            </a:r>
          </a:p>
        </p:txBody>
      </p:sp>
      <p:sp>
        <p:nvSpPr>
          <p:cNvPr id="37893" name="TextBox 7">
            <a:extLst>
              <a:ext uri="{FF2B5EF4-FFF2-40B4-BE49-F238E27FC236}">
                <a16:creationId xmlns:a16="http://schemas.microsoft.com/office/drawing/2014/main" xmlns="" id="{0FE4B040-577E-158E-2FFB-464626EA7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2708275"/>
            <a:ext cx="4184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Multiple factors increase one’s risk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1A388A-7111-5A78-E9D4-A299DEBB3F2F}"/>
              </a:ext>
            </a:extLst>
          </p:cNvPr>
          <p:cNvSpPr txBox="1"/>
          <p:nvPr/>
        </p:nvSpPr>
        <p:spPr>
          <a:xfrm>
            <a:off x="5648326" y="6604000"/>
            <a:ext cx="48609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CA" sz="1050" dirty="0"/>
              <a:t>(The Arthritis Society, 2012; </a:t>
            </a:r>
            <a:r>
              <a:rPr lang="en-CA" sz="1050" dirty="0" err="1"/>
              <a:t>Gulanick</a:t>
            </a:r>
            <a:r>
              <a:rPr lang="en-CA" sz="1050" dirty="0"/>
              <a:t> &amp; Myers, 2011; Firth, 2011) </a:t>
            </a:r>
          </a:p>
        </p:txBody>
      </p:sp>
      <p:pic>
        <p:nvPicPr>
          <p:cNvPr id="37895" name="Picture 10" descr="http://orthoinfo.aaos.org/../figures/A00163F05.jpg">
            <a:extLst>
              <a:ext uri="{FF2B5EF4-FFF2-40B4-BE49-F238E27FC236}">
                <a16:creationId xmlns:a16="http://schemas.microsoft.com/office/drawing/2014/main" xmlns="" id="{CDEE8025-5B3D-C58C-56C5-581AACEF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149726"/>
            <a:ext cx="2986088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80EF10-2223-457B-9F36-20FF76749774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>
            <a:extLst>
              <a:ext uri="{FF2B5EF4-FFF2-40B4-BE49-F238E27FC236}">
                <a16:creationId xmlns:a16="http://schemas.microsoft.com/office/drawing/2014/main" xmlns="" id="{130FBD9C-F850-5E4C-879D-05A2AF219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762000"/>
            <a:ext cx="4906963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Text Box 4">
            <a:extLst>
              <a:ext uri="{FF2B5EF4-FFF2-40B4-BE49-F238E27FC236}">
                <a16:creationId xmlns:a16="http://schemas.microsoft.com/office/drawing/2014/main" xmlns="" id="{8D9FF2BC-78AB-BE6A-B416-68BF55D10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1" y="609601"/>
            <a:ext cx="626586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 defTabSz="828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lnSpc>
                <a:spcPct val="97000"/>
              </a:lnSpc>
              <a:spcBef>
                <a:spcPct val="0"/>
              </a:spcBef>
              <a:buClr>
                <a:srgbClr val="FFFFFF"/>
              </a:buClr>
              <a:buSzPct val="45000"/>
              <a:buFont typeface="StarSymbol"/>
              <a:buNone/>
            </a:pPr>
            <a:r>
              <a:rPr lang="en-GB" altLang="en-US" sz="1100" b="1">
                <a:latin typeface="Arial" panose="020B0604020202020204" pitchFamily="34" charset="0"/>
                <a:ea typeface="MS PGothic" panose="020B0600070205080204" pitchFamily="34" charset="-128"/>
              </a:rPr>
              <a:t>Choy, E. H.S. et al. N Engl J Med 2001;344:907-916</a:t>
            </a:r>
          </a:p>
        </p:txBody>
      </p:sp>
      <p:sp>
        <p:nvSpPr>
          <p:cNvPr id="39939" name="Text Box 5">
            <a:extLst>
              <a:ext uri="{FF2B5EF4-FFF2-40B4-BE49-F238E27FC236}">
                <a16:creationId xmlns:a16="http://schemas.microsoft.com/office/drawing/2014/main" xmlns="" id="{0DDC1B30-C6C3-715A-A58B-E023B6B87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50287"/>
            <a:ext cx="8489950" cy="35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 defTabSz="828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 defTabSz="828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>
              <a:lnSpc>
                <a:spcPct val="97000"/>
              </a:lnSpc>
              <a:spcBef>
                <a:spcPct val="0"/>
              </a:spcBef>
              <a:buClr>
                <a:srgbClr val="FFFFFF"/>
              </a:buClr>
              <a:buSzPct val="45000"/>
              <a:buFont typeface="StarSymbol"/>
              <a:buNone/>
            </a:pPr>
            <a:r>
              <a:rPr lang="en-GB" altLang="en-US" sz="2400" b="1">
                <a:latin typeface="Times" panose="02020603050405020304" pitchFamily="18" charset="0"/>
                <a:ea typeface="MS PGothic" panose="020B0600070205080204" pitchFamily="34" charset="-128"/>
              </a:rPr>
              <a:t>Pathogenesis of Rheumatoid Arthritis</a:t>
            </a:r>
          </a:p>
        </p:txBody>
      </p:sp>
      <p:pic>
        <p:nvPicPr>
          <p:cNvPr id="39940" name="Picture 7">
            <a:extLst>
              <a:ext uri="{FF2B5EF4-FFF2-40B4-BE49-F238E27FC236}">
                <a16:creationId xmlns:a16="http://schemas.microsoft.com/office/drawing/2014/main" xmlns="" id="{C3C639F6-252A-C8B7-603B-B3DB50824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990600"/>
            <a:ext cx="394335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 Box 8">
            <a:extLst>
              <a:ext uri="{FF2B5EF4-FFF2-40B4-BE49-F238E27FC236}">
                <a16:creationId xmlns:a16="http://schemas.microsoft.com/office/drawing/2014/main" xmlns="" id="{F2725C96-9B85-C0E5-D978-FD8577183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1" y="3886201"/>
            <a:ext cx="3827463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u="sng">
                <a:latin typeface="Times" panose="02020603050405020304" pitchFamily="18" charset="0"/>
                <a:ea typeface="MS PGothic" panose="020B0600070205080204" pitchFamily="34" charset="-128"/>
              </a:rPr>
              <a:t>Inflammed synovial tissue (synovitis)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Villous hyperplasia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Intimal cell proliferation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Inflammatory cell infiltration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   T cells, B cells, macrophages 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   plasma cells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Production of cytokines and proteases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Increased vascularity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Self-amplifying process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9942" name="Rectangle 9">
            <a:extLst>
              <a:ext uri="{FF2B5EF4-FFF2-40B4-BE49-F238E27FC236}">
                <a16:creationId xmlns:a16="http://schemas.microsoft.com/office/drawing/2014/main" xmlns="" id="{A0C3EF38-B671-3FA1-3E6C-C88D14A7F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733800"/>
            <a:ext cx="3886200" cy="2819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>
            <a:extLst>
              <a:ext uri="{FF2B5EF4-FFF2-40B4-BE49-F238E27FC236}">
                <a16:creationId xmlns:a16="http://schemas.microsoft.com/office/drawing/2014/main" xmlns="" id="{C309117C-D2C9-0B2A-0E6A-E92EDDB2A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476250"/>
            <a:ext cx="8351837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>
            <a:extLst>
              <a:ext uri="{FF2B5EF4-FFF2-40B4-BE49-F238E27FC236}">
                <a16:creationId xmlns:a16="http://schemas.microsoft.com/office/drawing/2014/main" xmlns="" id="{21E4E955-84A0-F8AB-FDF9-5033F7AB8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333376"/>
            <a:ext cx="8748712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xmlns="" id="{0004D306-440F-976F-38CE-03533F00D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3475" y="11588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6000">
                <a:solidFill>
                  <a:srgbClr val="FFC000"/>
                </a:solidFill>
              </a:rPr>
              <a:t>Symptoms</a:t>
            </a:r>
          </a:p>
        </p:txBody>
      </p:sp>
      <p:pic>
        <p:nvPicPr>
          <p:cNvPr id="44034" name="Picture 5" descr="hand 1">
            <a:extLst>
              <a:ext uri="{FF2B5EF4-FFF2-40B4-BE49-F238E27FC236}">
                <a16:creationId xmlns:a16="http://schemas.microsoft.com/office/drawing/2014/main" xmlns="" id="{87292518-B446-EB56-1207-DF66DB745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836614"/>
            <a:ext cx="2808288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>
            <a:extLst>
              <a:ext uri="{FF2B5EF4-FFF2-40B4-BE49-F238E27FC236}">
                <a16:creationId xmlns:a16="http://schemas.microsoft.com/office/drawing/2014/main" xmlns="" id="{91CAFDDA-AF26-76F9-16FB-D86B55EC4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60800"/>
            <a:ext cx="3860800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4">
            <a:extLst>
              <a:ext uri="{FF2B5EF4-FFF2-40B4-BE49-F238E27FC236}">
                <a16:creationId xmlns:a16="http://schemas.microsoft.com/office/drawing/2014/main" xmlns="" id="{FB6BCF2C-467F-D303-DC0C-D95E22081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788" y="1341438"/>
            <a:ext cx="5256212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Morning stiffness lasting  more than half an hour</a:t>
            </a:r>
          </a:p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Simultaneous symmetrical joint swelling</a:t>
            </a:r>
          </a:p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Not relieved by rest</a:t>
            </a:r>
          </a:p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Fever</a:t>
            </a:r>
          </a:p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Weight loss</a:t>
            </a:r>
          </a:p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Fatigue</a:t>
            </a:r>
          </a:p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Anemia</a:t>
            </a:r>
          </a:p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Lymph node enlargement</a:t>
            </a:r>
          </a:p>
          <a:p>
            <a:pPr>
              <a:spcBef>
                <a:spcPct val="0"/>
              </a:spcBef>
            </a:pPr>
            <a:r>
              <a:rPr lang="en-CA" altLang="en-US" sz="2800">
                <a:solidFill>
                  <a:srgbClr val="66FF33"/>
                </a:solidFill>
                <a:latin typeface="Verdana" panose="020B0604030504040204" pitchFamily="34" charset="0"/>
              </a:rPr>
              <a:t>Nodules</a:t>
            </a:r>
          </a:p>
        </p:txBody>
      </p:sp>
      <p:sp>
        <p:nvSpPr>
          <p:cNvPr id="44037" name="TextBox 6">
            <a:extLst>
              <a:ext uri="{FF2B5EF4-FFF2-40B4-BE49-F238E27FC236}">
                <a16:creationId xmlns:a16="http://schemas.microsoft.com/office/drawing/2014/main" xmlns="" id="{3D9660DE-617D-3681-1A63-9FEEA0693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6" y="6596064"/>
            <a:ext cx="55276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(The Arthritis Society, 2012; Firth, 2011; Oliver, 2010;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80EF10-2223-457B-9F36-20FF76749774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xmlns="" id="{61846922-0B40-70FC-E98B-A0B63AE97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213" y="2214563"/>
            <a:ext cx="8229600" cy="1143000"/>
          </a:xfrm>
        </p:spPr>
        <p:txBody>
          <a:bodyPr/>
          <a:lstStyle/>
          <a:p>
            <a:pPr eaLnBrk="1" hangingPunct="1"/>
            <a:r>
              <a:rPr lang="en-CA" altLang="en-US">
                <a:solidFill>
                  <a:srgbClr val="FFC000"/>
                </a:solidFill>
              </a:rPr>
              <a:t>Nodules</a:t>
            </a:r>
          </a:p>
        </p:txBody>
      </p:sp>
      <p:sp>
        <p:nvSpPr>
          <p:cNvPr id="46082" name="AutoShape 2" descr="data:image/jpeg;base64,/9j/4AAQSkZJRgABAQAAAQABAAD/2wCEAAkGBhASEBQUEBMUEBUUFhQQFRIVFBAQFxcYFBcVFRgVFRoXGyYeFxkmGhQVIC8gIygpLCwsFR4yNTAqNSYrLCkBCQoKDgwOGg8PGiwkHCUsNSwsLyksLCwsKSwsNTQsLCwsLDUsLCosLCksLCkpLCkqLCwpLCwsKS8pKSkpKSwuKf/AABEIALUBFgMBIgACEQEDEQH/xAAbAAEAAgMBAQAAAAAAAAAAAAAABAUCAwYBB//EAEYQAAIBAgQCCAIFCAgGAwAAAAECAAMRBBIhMQVBBhMiUWFxgZEyoTNScoKxFCNCYpKissEVQ1Njk8LR8Ac0c9Lh8RYkg//EABkBAQADAQEAAAAAAAAAAAAAAAABAgQDBf/EACMRAQEAAgIBBAIDAAAAAAAAAAABAhEDMUESEyFRBGEyQlL/2gAMAwEAAhEDEQA/APuMREBERAREQEREBERAREQEREBERAREQEREBERAREQEREBERAREQEREBERAREQEREBERAREQEREBERAREQEREBERAREQEREBERAREQEREBERAREQEREBERAREQEREBERAREqOLcVdMRhqFOwbEGqS5FwqUUzNYc2JZQL95OtrELeJR4zpCuGzjEHrDTRsSxppbJQUgdY4J5HN8N7hGIHKaMT04ooal6VcimMSxIWlYjCMoq2vUvoHDeIvbXSB0cTn8V0ypI7p1VZijVKd1FKxalRXEEC9Qb02uCbDQjQ2B2f/L8ObZc7KziiGAUDrGoDELT1IIJpkakWubXvAvIlTwjpLSxCuyLUXIlOrZlFylZOsRlCk3uLi29wdNr1WN6b0xSFelmdOqxVYIBSYVOopq5GcP2CLkWte6sCBbUOriUtTpVSXPdK1qYcu60y6qaaq7IWW4Bs3ldSL9/nEekNsGMRRXPneki9qm4IqVlpZ1KtlYWbMLHW421sF3E5o9MKVGmTWL1cq4lhUWmqip+SsVqqozfEoB7g2Riumk6DC1i6BijUyb9h8uYWNtcpI9jzgbYiICIiAiIgIiICIiAiRcZjAlgdzc+3/uRDxcd8i2RaY2rWJWrxOZjHyvri3t5J8SGMZMlxgj1xHoqVE1LXBmecS21dMoiJKCIiAiIgJD4jwynWy9YDem3WI6syOjWK3Vl1F1ZgRsQSDcSZKbjfDHq18KQGNOnUd6tqjU9OrbJcAjN+cyG3hAxpcKweKppVANValJqectVBqUqhBZKl9WUkDQ7ajQEg51uieEbPmRjnGIDfnawuMVbrho2l8o22tpacvgejmOo06YVCyinhhWoiso6wocStRVLXUG1Si3IMKWW40k7+g8YtWnlFRqYbBuS2ILkLSSrTqoxJBdjmS5tZt9xAvKnRjDMxYqxLM9Qnra3xVKIw7H4v7MAeG++sxTozhEtZSoutgXqWzrS/J1fU/SdWAubfQcwDOc4d0axiCiSGzKvDS569m7dIuuKbVtc1MqP1reEwwvR7HF6bVKZslTC1SprLUsyJiaVVlJa7fSUmudWA117MDqcPwnDYZSUV1DLRw5sa9U5U/NUwLEkWDasPMnS8iVOA4FqpouGao9OtUYFq13SqqYeozMDZjlWmuuosDubyqw/AceEp5icyrgFqqKt+sq0MQr164JOgakCLGxbMARpJXR/hGKTFLUrpqtGtRer1iv1jGsrq6i9wCo2IFttgDAtaXRmgrOymqpqABrV64BYKE6y2awqlVUFxqbecx4hw/CUsKy1QUoq4rNY1Ac5qirmJTX6Uhjy9JztPo9j1IKZhq7VVNYnrFGOFZaerGxOHLqDt2spNjpjxHo5jjSenlNdHFXqlNUKaB/KTVRWue2OqKKCCcvV5djeBe8U4FgadGs9dSKWWu1SzVrKK/arMoQ3XMdSV727ze+AnD8R4BjnSvTClg1LidNSawKscTWp1KGhOgVM66js6gaEXlHg+LZ6+cVVYs4SqlekVdHrpUQdUwsSijKQ2hGYA9vQOviU+Hq4mjhqWah1zgWqJSdQRodUFVrHl2S+l9Cba+YXpbhXuGZqJHxLWR6JX7RYWHvAuYmFGurqGRgynUMpDA+REzgIiICIkXFcSpU9HYX+qLs3sNZFuu0yb6SolDX6QudKaZf1n1P7Kn8T6Svr16lT6Ryw+roo9lsD63nK82M6dceHK9tHSLi18QVQlgoVOyGfXVj8IP1gPSRqFdjsreZBHyMnBQNBFpnyztascJIUapkqnVke8yUym1ktas8OIkfrDNNStHqRpPXHWm+nxG/4e+k5+pWmzhjlq1NRzcH0W7n+H5zrhnenHLCdu2iImxkIiICIiAiIgIiIGnF4paaM7myqLnmfAAcyToBzJEqeCUXGJrtV+N6eHqMt7hLtiAKa+CqAL8zc85IP5+v/AHVBte56vLzCA3+0RzSZ4f8A5ut/0sP/ABYiBYxEQEREBERASNi+HU6ts63I2YFkZfsspDL6ESTPGYAXOg74FBW6PlGzU1Wrrcm5w1b0q0rB/JgL82mWHxDZsiV2R/7HFU1Y6fUKlS48QziTa3H8OumcOe5Lv8xoPUyr4hxvrVK9SpX+9s/rlGl/G8peTGeV5x5XwsxjcSv0lAOPrUait7rUyEeQLTRW6W4ZdM3b26tgaTX7vzlh7XnOsMRawqtUXfqqjNl8gw7QHg2ceExXE07Baq9VfTK+XIfBW+BvLQ+E5Xm/y6zh/wBLXE8VrPuTSU7Ktwf2tz6WkIADYeP+++ahwumvwZqJ/u2amPVB2D6gz3qaw2dKng65D+1T0/cnC3fdaMZ6fDcsztIv5Yw+Ok6+KWrL+72/3Jto42m5sjqT9W9mH3TZh7SuqtuN0TwxmkJZiYzJTDyENT1pDrVptxEqsQzcpW1Dc1W8vuiWDzO1U7KOrX7TWLewCj7xnN0UYkKurMQqjxY2E+jYDBLSpqi7KLX5k7lj4kkn1mnhx3duHLlqaSIiJsZSIiAiIgIiICQuKYtlASnbrahyJfW3NqhHNVGvibD9ISXUqBQSxAABJJ0AA3J7hK/haF2NdxYuMtNSLFKW4uDszHtH7oPwwJmDwi0kVEvZRbXUnmSx5kkkk8yTImH/AObrf9LD/wAWIljeU6Y+kuLrZqiL+aw41dR+liO8wLiJAbjmH5VA32Qz/wAIMj1eka27KO32stMetzf5SlzxnleceV8Lea62IRBd2VB3sQo+c56txas+7CmPqp/NmFz6BZDvrfc/WN2b3Os5Xnnh1nBfK/qcfpD4Q7+SkD0LWB95DqdIah+FFXxZi59hYfOVpaeXnO8uVdZw4xIrcTrt/WFfBQq/iCfnIlWmX1cl/tEt7X2my8Tnbb26TGTqNYpie5Z6Z5eVWZCGAIIOoOhB1B8++eXjNCEb8iK/Qt1Y+oRnp+i3un3Co8DPfy8r9Mpp/rg56fqwAKfeAHiZvLTzPJ39o19NisCAQQQdQQQQR3gjceUxr0UcWdVcdzAMPnILYUAk0yaJOpKWyk97IRlbztfxnoxjr9IuYfXpgsPvJq4+7n9JOvo39tjYED6N6lLwDZ1/YqBlHoBMc1Zd+rq/tUW/zA+yzbSrhxdCGG1wQRfuPcfDeZBDHyTXhqXiYX40qU/Eoai+9PNbzNpvo4tKgvTZX+yyvbzsTaQsbicmsra2OpPq6qTyYjtDybcehj4Ltc1mvpzgYUWlVg0dtVqMLbBrVR+/2vZhLWnXrAdpabjvRmpnzyvmH78TCVG2/o/hQcWt/wBFXceYyr+DtOznGcFf/wC4lu5x6ZT/ADAnZzVw/wAWXm/kRETs4kREBEj43H06KZ6rBRtzJJPIAak+AlFU41Va5RwgOy5VNhyvfnKZZzHt0w47l0vcZjkpC7m19l3Zj3KOcoMRxWo5uSUHJFYi3ixGpPy895HyEnMTmYixZiST/oPAaeEiYjFKqnVWPwhLi7MdAvhc8+QueUzZ8ty+I04cUxm69xWJeo3VdZUK2D1e2TputPX6xFz+qLfpCTzVJHx1G/8A0qfyMrsLRCrzYklncCwZjuRfloAO4ADlM3c20/nac7lXWYxnW6q+qhj49v8AivI2GsK9SwA7FHQADnW7phghqb+Un0sHZ2cH4lRbfYLm/wC+faTIi1n1bHe/vMOrANpnXxVhaV9PFgsddeUizSZanEjnMAZqZyd9Z6HI3lUt09mkVRPGxAg03ReRGxc1HFyRPLTAvIBxYmtsZIFkaomDYgSrbHTS2MMC1bFTW+L8ZUNiTMDVMlG1o2NEypcQXvlM15jlhDoWSmxzDsvt1iHK3kSPiHg1x4TdQxLrcOysOTZcjeTAdk+Yt5TmVrOuxkjDjE1zlpI1Q7HKLgeZ2HqZMt6R8dsOkXEcxssr6R2uJ1OE/wCHmIY5qj00P3qh9hYfMzZX/wCH1cfA9N/PPTP4N+M6Y8eXlS8mKrwGMAFpLqY8W0mSdCMWD8Kf4gt+EteHdBDe+IcW+pTvr4FzY28gPOTOPIvJjDoXQZ6r1SOyqmmDyLMQWt5BQPvTsZroYdUUKihVUWCgWAHhNk04Y+maZc8vVdkREsoREoekWKY/m10UAGp+te9k8uZ8LDYmVzy9M2thj6rpWcaxgqVcw7Q+Gn3Zf0mH2jz7gs8Syi7WUeNgB53kZEa5I1OlybkLfuF9Wty9+V5K0lFj8ZH6ban05L6ATBcrbt6UxkmmnF13y9kZQeZFiR+qOXmfaazhadTLdcmQGw0y66E25m2l/E982Y27KLb3vMKBYgrYEjQ+F+XgfCRKWNmCpaHnaba+GO428v8ASbKa5FsNT3naY9eeZv8AKESqyoCp0ma4425yYyqd5CxGBJ2uPK3/ALkyln00YrF6WG5knCJZdd/KY4fhttd+ffJbgkfEADvYanyMWmM+2HWDlykarVP/AJm02XfsqPf/AMSdhOB1a2pHUp3sO0fsqdvNvYyJLldROVmM3VJUxGkitjgNyPUid/hujOFQa0lqH61QdYfnoPQASdSwFJfhpovkij8BNE4L9s154+X/AJST8Ovlc/hM1w9ZtqdQ+VOqf8s+qWiW9j9qe/8Ap8xXheJP9RV/w2H42mf9BYo/1NT2H+s+lxJ9iI9+vmDcFxA3o1f2Gb8LwOD1/wCxrf4dQfiJ9PiPZh71+nzWn0dxR2oP65F/FhJNPohij/Vqv2nT/LefQYk+zij3q4an0HxB+JqS+rv/AJRJtHoEv6dYnwRFX5sWnWRLTixVvLlVJhuh+EXdDUP67Fh7aL8pcUqKqAFAUDYAAAeQEziXkk6Utt7IiJKCIiAiIgIiIHhM4kYoucw+Nxma99CSL3/VWwUd+3eR2GNxQpoXOttgNyToFHiTYes5GqWLMx0dz29AuoGg05AEW7735zL+Reo1fjzusajWFtbd55nvJ7/lNDVeVix2sva9+Qm0i5tc9xtv4hfGx32Xc8gdTOoNiALd1/YX5fPcnU3mZsjIYKq5vVfqk/s6Z7R+0/IeC285LSrTpgKoCjkANNe/xkYYsHfS3fp4W/3vea0Z3JFNbalS7aKCOdtyR9XTxtImkWXymsLjca6jnNbUzznmHpU6YtmLkbs2rH+QHgJjUY5sw8NPDwlkPaNPcn0mRc300HMneYflJA7RAJ28fLvPlJWH4VXqbJkH1ql19l+L3tI1b8YxO5j85VFZydLm3tN2Bwj1Polzd9QmyftfpeS38bS6wfRmkutQmse5hZPRBofvXluBbbSd8OC95M2f5E6xVvDuA06ZzN+cffOw0H2F2Xz38ZZxE1zGYzUZLlcrukRElBERAREQEREBERAREQEREBERAREQEREBERAq+PU3yoyKamR8zIurWKst1HMgsDbuvOdrVjftAgt2rWdeyBa+2ZVFgC5A55bnbtpzfGFenVc5SVqhSrgEhSFyFWtryzDvLGZubD+zVwZ/1RRRC3NxqLGwA8goGw129dSSTDq082a1hb4ma+Ve7NbUt3KO0fnLXCcHerbPmp09uauwHIDdB4nXuA3kWk98rFQim/VINkFrgWtbMRqTqeUz3Gz5rRMvGKPhsMLc18To/pbSkPBbtrq3KYk5NFAUW5AD07gJNoUmqkimpaxsW+FQe4sefgLmW+C6P017VUCq3K47K/ZU318Tr5bS2OGWXSuXJjh25jC4CrWe9JQwv8ROVPVrHN5C/pLuh0Zc/SVAo7qYuf2m/wC2dABPZox4MZ38s+X5GV6+EXB8MpUvgQA82+Jj5sdTJURO0knThbb2RESUEREBERAREQEREBERAREQEREBERAREQEREBERAREQEREBKtujlEuW7etzlzsF11IHNR4AgS0iRcZe1plZ0wpUlUAKAoGgAFgPKZxElUiIgIiICIiAiIgIiICIiAiIgIiICIiAiJGrY5VYKb3NiSASACSAWPLUH2gSYkFeNUc1s4Bvl177stvA3UzD+nqFwMxN+YViNLg3NtNucCxiQjxijp2xr67kD+c2LxCmVLKwZQcpI11uB/Me8CTEhrxeiRcOLb7Nz9PXy12ng4vR+uPZtfLTXv05a7QJsSC3GqAtd99dm21122038u8Tbh+IU3ayHNoGuAbWPj367QJMREBERAREQEREBERAREQEREBERAREQEREBERAREQEREBNNTCIzBmUErsSNREQMHwFI2JRTbUabak/iT7zCnwqgu1NRuNvrb/jEQPW4XRIN6a6kk6bkm5v6iZ08DTAICgA65eW99vP8IiBi3DKJ3ReQ9tpj/RVG57AN7elrAAd208iB6/CaBNzTU6ZduW1pto4KmhuqhSQFv4Db/fhEQN8RED/2Q==">
            <a:extLst>
              <a:ext uri="{FF2B5EF4-FFF2-40B4-BE49-F238E27FC236}">
                <a16:creationId xmlns:a16="http://schemas.microsoft.com/office/drawing/2014/main" xmlns="" id="{84D0D785-B94D-F01C-16DA-5F47B6DE22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4963" y="-836613"/>
            <a:ext cx="2647950" cy="172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46083" name="AutoShape 4" descr="data:image/jpeg;base64,/9j/4AAQSkZJRgABAQAAAQABAAD/2wCEAAkGBhASEBQUEBMUEBUUFhQQFRIVFBAQFxcYFBcVFRgVFRoXGyYeFxkmGhQVIC8gIygpLCwsFR4yNTAqNSYrLCkBCQoKDgwOGg8PGiwkHCUsNSwsLyksLCwsKSwsNTQsLCwsLDUsLCosLCksLCkpLCkqLCwpLCwsKS8pKSkpKSwuKf/AABEIALUBFgMBIgACEQEDEQH/xAAbAAEAAgMBAQAAAAAAAAAAAAAABAUCAwYBB//EAEYQAAIBAgQCCAIFCAgGAwAAAAECAAMRBBIhMQVBBhMiUWFxgZEyoTNScoKxFCNCYpKissEVQ1Njk8LR8Ac0c9Lh8RYkg//EABkBAQADAQEAAAAAAAAAAAAAAAABAgQDBf/EACMRAQEAAgIBBAIDAAAAAAAAAAABAhEDMUESEyFRBGEyQlL/2gAMAwEAAhEDEQA/APuMREBERAREQEREBERAREQEREBERAREQEREBERAREQEREBERAREQEREBERAREQEREBERAREQEREBERAREQEREBERAREQEREBERAREQEREBERAREQEREBERAREQEREBERAREqOLcVdMRhqFOwbEGqS5FwqUUzNYc2JZQL95OtrELeJR4zpCuGzjEHrDTRsSxppbJQUgdY4J5HN8N7hGIHKaMT04ooal6VcimMSxIWlYjCMoq2vUvoHDeIvbXSB0cTn8V0ypI7p1VZijVKd1FKxalRXEEC9Qb02uCbDQjQ2B2f/L8ObZc7KziiGAUDrGoDELT1IIJpkakWubXvAvIlTwjpLSxCuyLUXIlOrZlFylZOsRlCk3uLi29wdNr1WN6b0xSFelmdOqxVYIBSYVOopq5GcP2CLkWte6sCBbUOriUtTpVSXPdK1qYcu60y6qaaq7IWW4Bs3ldSL9/nEekNsGMRRXPneki9qm4IqVlpZ1KtlYWbMLHW421sF3E5o9MKVGmTWL1cq4lhUWmqip+SsVqqozfEoB7g2Riumk6DC1i6BijUyb9h8uYWNtcpI9jzgbYiICIiAiIgIiICIiAiRcZjAlgdzc+3/uRDxcd8i2RaY2rWJWrxOZjHyvri3t5J8SGMZMlxgj1xHoqVE1LXBmecS21dMoiJKCIiAiIgJD4jwynWy9YDem3WI6syOjWK3Vl1F1ZgRsQSDcSZKbjfDHq18KQGNOnUd6tqjU9OrbJcAjN+cyG3hAxpcKweKppVANValJqectVBqUqhBZKl9WUkDQ7ajQEg51uieEbPmRjnGIDfnawuMVbrho2l8o22tpacvgejmOo06YVCyinhhWoiso6wocStRVLXUG1Si3IMKWW40k7+g8YtWnlFRqYbBuS2ILkLSSrTqoxJBdjmS5tZt9xAvKnRjDMxYqxLM9Qnra3xVKIw7H4v7MAeG++sxTozhEtZSoutgXqWzrS/J1fU/SdWAubfQcwDOc4d0axiCiSGzKvDS569m7dIuuKbVtc1MqP1reEwwvR7HF6bVKZslTC1SprLUsyJiaVVlJa7fSUmudWA117MDqcPwnDYZSUV1DLRw5sa9U5U/NUwLEkWDasPMnS8iVOA4FqpouGao9OtUYFq13SqqYeozMDZjlWmuuosDubyqw/AceEp5icyrgFqqKt+sq0MQr164JOgakCLGxbMARpJXR/hGKTFLUrpqtGtRer1iv1jGsrq6i9wCo2IFttgDAtaXRmgrOymqpqABrV64BYKE6y2awqlVUFxqbecx4hw/CUsKy1QUoq4rNY1Ac5qirmJTX6Uhjy9JztPo9j1IKZhq7VVNYnrFGOFZaerGxOHLqDt2spNjpjxHo5jjSenlNdHFXqlNUKaB/KTVRWue2OqKKCCcvV5djeBe8U4FgadGs9dSKWWu1SzVrKK/arMoQ3XMdSV727ze+AnD8R4BjnSvTClg1LidNSawKscTWp1KGhOgVM66js6gaEXlHg+LZ6+cVVYs4SqlekVdHrpUQdUwsSijKQ2hGYA9vQOviU+Hq4mjhqWah1zgWqJSdQRodUFVrHl2S+l9Cba+YXpbhXuGZqJHxLWR6JX7RYWHvAuYmFGurqGRgynUMpDA+REzgIiICIkXFcSpU9HYX+qLs3sNZFuu0yb6SolDX6QudKaZf1n1P7Kn8T6Svr16lT6Ryw+roo9lsD63nK82M6dceHK9tHSLi18QVQlgoVOyGfXVj8IP1gPSRqFdjsreZBHyMnBQNBFpnyztascJIUapkqnVke8yUym1ktas8OIkfrDNNStHqRpPXHWm+nxG/4e+k5+pWmzhjlq1NRzcH0W7n+H5zrhnenHLCdu2iImxkIiICIiAiIgIiIGnF4paaM7myqLnmfAAcyToBzJEqeCUXGJrtV+N6eHqMt7hLtiAKa+CqAL8zc85IP5+v/AHVBte56vLzCA3+0RzSZ4f8A5ut/0sP/ABYiBYxEQEREBERASNi+HU6ts63I2YFkZfsspDL6ESTPGYAXOg74FBW6PlGzU1Wrrcm5w1b0q0rB/JgL82mWHxDZsiV2R/7HFU1Y6fUKlS48QziTa3H8OumcOe5Lv8xoPUyr4hxvrVK9SpX+9s/rlGl/G8peTGeV5x5XwsxjcSv0lAOPrUait7rUyEeQLTRW6W4ZdM3b26tgaTX7vzlh7XnOsMRawqtUXfqqjNl8gw7QHg2ceExXE07Baq9VfTK+XIfBW+BvLQ+E5Xm/y6zh/wBLXE8VrPuTSU7Ktwf2tz6WkIADYeP+++ahwumvwZqJ/u2amPVB2D6gz3qaw2dKng65D+1T0/cnC3fdaMZ6fDcsztIv5Yw+Ok6+KWrL+72/3Jto42m5sjqT9W9mH3TZh7SuqtuN0TwxmkJZiYzJTDyENT1pDrVptxEqsQzcpW1Dc1W8vuiWDzO1U7KOrX7TWLewCj7xnN0UYkKurMQqjxY2E+jYDBLSpqi7KLX5k7lj4kkn1mnhx3duHLlqaSIiJsZSIiAiIgIiICQuKYtlASnbrahyJfW3NqhHNVGvibD9ISXUqBQSxAABJJ0AA3J7hK/haF2NdxYuMtNSLFKW4uDszHtH7oPwwJmDwi0kVEvZRbXUnmSx5kkkk8yTImH/AObrf9LD/wAWIljeU6Y+kuLrZqiL+aw41dR+liO8wLiJAbjmH5VA32Qz/wAIMj1eka27KO32stMetzf5SlzxnleceV8Lea62IRBd2VB3sQo+c56txas+7CmPqp/NmFz6BZDvrfc/WN2b3Os5Xnnh1nBfK/qcfpD4Q7+SkD0LWB95DqdIah+FFXxZi59hYfOVpaeXnO8uVdZw4xIrcTrt/WFfBQq/iCfnIlWmX1cl/tEt7X2my8Tnbb26TGTqNYpie5Z6Z5eVWZCGAIIOoOhB1B8++eXjNCEb8iK/Qt1Y+oRnp+i3un3Co8DPfy8r9Mpp/rg56fqwAKfeAHiZvLTzPJ39o19NisCAQQQdQQQQR3gjceUxr0UcWdVcdzAMPnILYUAk0yaJOpKWyk97IRlbztfxnoxjr9IuYfXpgsPvJq4+7n9JOvo39tjYED6N6lLwDZ1/YqBlHoBMc1Zd+rq/tUW/zA+yzbSrhxdCGG1wQRfuPcfDeZBDHyTXhqXiYX40qU/Eoai+9PNbzNpvo4tKgvTZX+yyvbzsTaQsbicmsra2OpPq6qTyYjtDybcehj4Ltc1mvpzgYUWlVg0dtVqMLbBrVR+/2vZhLWnXrAdpabjvRmpnzyvmH78TCVG2/o/hQcWt/wBFXceYyr+DtOznGcFf/wC4lu5x6ZT/ADAnZzVw/wAWXm/kRETs4kREBEj43H06KZ6rBRtzJJPIAak+AlFU41Va5RwgOy5VNhyvfnKZZzHt0w47l0vcZjkpC7m19l3Zj3KOcoMRxWo5uSUHJFYi3ixGpPy895HyEnMTmYixZiST/oPAaeEiYjFKqnVWPwhLi7MdAvhc8+QueUzZ8ty+I04cUxm69xWJeo3VdZUK2D1e2TputPX6xFz+qLfpCTzVJHx1G/8A0qfyMrsLRCrzYklncCwZjuRfloAO4ADlM3c20/nac7lXWYxnW6q+qhj49v8AivI2GsK9SwA7FHQADnW7phghqb+Un0sHZ2cH4lRbfYLm/wC+faTIi1n1bHe/vMOrANpnXxVhaV9PFgsddeUizSZanEjnMAZqZyd9Z6HI3lUt09mkVRPGxAg03ReRGxc1HFyRPLTAvIBxYmtsZIFkaomDYgSrbHTS2MMC1bFTW+L8ZUNiTMDVMlG1o2NEypcQXvlM15jlhDoWSmxzDsvt1iHK3kSPiHg1x4TdQxLrcOysOTZcjeTAdk+Yt5TmVrOuxkjDjE1zlpI1Q7HKLgeZ2HqZMt6R8dsOkXEcxssr6R2uJ1OE/wCHmIY5qj00P3qh9hYfMzZX/wCH1cfA9N/PPTP4N+M6Y8eXlS8mKrwGMAFpLqY8W0mSdCMWD8Kf4gt+EteHdBDe+IcW+pTvr4FzY28gPOTOPIvJjDoXQZ6r1SOyqmmDyLMQWt5BQPvTsZroYdUUKihVUWCgWAHhNk04Y+maZc8vVdkREsoREoekWKY/m10UAGp+te9k8uZ8LDYmVzy9M2thj6rpWcaxgqVcw7Q+Gn3Zf0mH2jz7gs8Syi7WUeNgB53kZEa5I1OlybkLfuF9Wty9+V5K0lFj8ZH6ban05L6ATBcrbt6UxkmmnF13y9kZQeZFiR+qOXmfaazhadTLdcmQGw0y66E25m2l/E982Y27KLb3vMKBYgrYEjQ+F+XgfCRKWNmCpaHnaba+GO428v8ASbKa5FsNT3naY9eeZv8AKESqyoCp0ma4425yYyqd5CxGBJ2uPK3/ALkyln00YrF6WG5knCJZdd/KY4fhttd+ffJbgkfEADvYanyMWmM+2HWDlykarVP/AJm02XfsqPf/AMSdhOB1a2pHUp3sO0fsqdvNvYyJLldROVmM3VJUxGkitjgNyPUid/hujOFQa0lqH61QdYfnoPQASdSwFJfhpovkij8BNE4L9s154+X/AJST8Ovlc/hM1w9ZtqdQ+VOqf8s+qWiW9j9qe/8Ap8xXheJP9RV/w2H42mf9BYo/1NT2H+s+lxJ9iI9+vmDcFxA3o1f2Gb8LwOD1/wCxrf4dQfiJ9PiPZh71+nzWn0dxR2oP65F/FhJNPohij/Vqv2nT/LefQYk+zij3q4an0HxB+JqS+rv/AJRJtHoEv6dYnwRFX5sWnWRLTixVvLlVJhuh+EXdDUP67Fh7aL8pcUqKqAFAUDYAAAeQEziXkk6Utt7IiJKCIiAiIgIiIHhM4kYoucw+Nxma99CSL3/VWwUd+3eR2GNxQpoXOttgNyToFHiTYes5GqWLMx0dz29AuoGg05AEW7735zL+Reo1fjzusajWFtbd55nvJ7/lNDVeVix2sva9+Qm0i5tc9xtv4hfGx32Xc8gdTOoNiALd1/YX5fPcnU3mZsjIYKq5vVfqk/s6Z7R+0/IeC285LSrTpgKoCjkANNe/xkYYsHfS3fp4W/3vea0Z3JFNbalS7aKCOdtyR9XTxtImkWXymsLjca6jnNbUzznmHpU6YtmLkbs2rH+QHgJjUY5sw8NPDwlkPaNPcn0mRc300HMneYflJA7RAJ28fLvPlJWH4VXqbJkH1ql19l+L3tI1b8YxO5j85VFZydLm3tN2Bwj1Polzd9QmyftfpeS38bS6wfRmkutQmse5hZPRBofvXluBbbSd8OC95M2f5E6xVvDuA06ZzN+cffOw0H2F2Xz38ZZxE1zGYzUZLlcrukRElBERAREQEREBERAREQEREBERAREQEREBERAq+PU3yoyKamR8zIurWKst1HMgsDbuvOdrVjftAgt2rWdeyBa+2ZVFgC5A55bnbtpzfGFenVc5SVqhSrgEhSFyFWtryzDvLGZubD+zVwZ/1RRRC3NxqLGwA8goGw129dSSTDq082a1hb4ma+Ve7NbUt3KO0fnLXCcHerbPmp09uauwHIDdB4nXuA3kWk98rFQim/VINkFrgWtbMRqTqeUz3Gz5rRMvGKPhsMLc18To/pbSkPBbtrq3KYk5NFAUW5AD07gJNoUmqkimpaxsW+FQe4sefgLmW+C6P017VUCq3K47K/ZU318Tr5bS2OGWXSuXJjh25jC4CrWe9JQwv8ROVPVrHN5C/pLuh0Zc/SVAo7qYuf2m/wC2dABPZox4MZ38s+X5GV6+EXB8MpUvgQA82+Jj5sdTJURO0knThbb2RESUEREBERAREQEREBERAREQEREBERAREQEREBERAREQEREBKtujlEuW7etzlzsF11IHNR4AgS0iRcZe1plZ0wpUlUAKAoGgAFgPKZxElUiIgIiICIiAiIgIiICIiAiIgIiICIiAiJGrY5VYKb3NiSASACSAWPLUH2gSYkFeNUc1s4Bvl177stvA3UzD+nqFwMxN+YViNLg3NtNucCxiQjxijp2xr67kD+c2LxCmVLKwZQcpI11uB/Me8CTEhrxeiRcOLb7Nz9PXy12ng4vR+uPZtfLTXv05a7QJsSC3GqAtd99dm21122038u8Tbh+IU3ayHNoGuAbWPj367QJMREBERAREQEREBERAREQEREBERAREQEREBERAREQEREBNNTCIzBmUErsSNREQMHwFI2JRTbUabak/iT7zCnwqgu1NRuNvrb/jEQPW4XRIN6a6kk6bkm5v6iZ08DTAICgA65eW99vP8IiBi3DKJ3ReQ9tpj/RVG57AN7elrAAd208iB6/CaBNzTU6ZduW1pto4KmhuqhSQFv4Db/fhEQN8RED/2Q==">
            <a:extLst>
              <a:ext uri="{FF2B5EF4-FFF2-40B4-BE49-F238E27FC236}">
                <a16:creationId xmlns:a16="http://schemas.microsoft.com/office/drawing/2014/main" xmlns="" id="{370E72B5-F30F-F02C-4888-5C4AB0AA8B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4963" y="-836613"/>
            <a:ext cx="2647950" cy="172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pic>
        <p:nvPicPr>
          <p:cNvPr id="46084" name="Picture 6" descr="http://img.webmd.com/dtmcms/live/webmd/consumer_assets/site_images/media/medical/hw/h9991510_002.jpg">
            <a:extLst>
              <a:ext uri="{FF2B5EF4-FFF2-40B4-BE49-F238E27FC236}">
                <a16:creationId xmlns:a16="http://schemas.microsoft.com/office/drawing/2014/main" xmlns="" id="{05BAE770-441C-A4E3-ADC3-504C9EC54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3500438"/>
            <a:ext cx="4381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8" descr="http://images.rheumatology.org/image_dir/album75692/md_06-05-0131.jpg">
            <a:extLst>
              <a:ext uri="{FF2B5EF4-FFF2-40B4-BE49-F238E27FC236}">
                <a16:creationId xmlns:a16="http://schemas.microsoft.com/office/drawing/2014/main" xmlns="" id="{33DBB549-CFA6-CC40-A4F4-847DF31F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4" y="793750"/>
            <a:ext cx="3189287" cy="414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8" descr="http://www.nras.org.uk/images/NRAS/Helpline/Established_disease/rheumatoid_nodules.jpg">
            <a:extLst>
              <a:ext uri="{FF2B5EF4-FFF2-40B4-BE49-F238E27FC236}">
                <a16:creationId xmlns:a16="http://schemas.microsoft.com/office/drawing/2014/main" xmlns="" id="{4DB696E5-DB7D-46AC-ADA1-8DFA85264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9" y="138114"/>
            <a:ext cx="3348037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TextBox 8">
            <a:extLst>
              <a:ext uri="{FF2B5EF4-FFF2-40B4-BE49-F238E27FC236}">
                <a16:creationId xmlns:a16="http://schemas.microsoft.com/office/drawing/2014/main" xmlns="" id="{04608197-C092-E03D-1BD8-B33E72DC1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5" y="6596064"/>
            <a:ext cx="65674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Foundation, 2012; Day et al., 2010; American College of Rheumatology, 2009)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80EF10-2223-457B-9F36-20FF76749774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Rheumatoid Arthritis: Rheumatoid Nodules, Brain">
            <a:extLst>
              <a:ext uri="{FF2B5EF4-FFF2-40B4-BE49-F238E27FC236}">
                <a16:creationId xmlns:a16="http://schemas.microsoft.com/office/drawing/2014/main" xmlns="" id="{DA6B5B8F-ABDD-A741-4F98-467CA73D5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63" y="0"/>
            <a:ext cx="10126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80EF10-2223-457B-9F36-20FF76749774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xmlns="" id="{5DBEF8D4-B268-A913-3445-AB556FEC8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Diagnosis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xmlns="" id="{42A39DE1-A105-ABAF-23E7-072D7410B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288" y="2492376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CBC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Radiographs of involved joints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CT/MRI scans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Direct arthroscopy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Synovial/Fluid aspirate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Synovial membrane biopsy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Arthrocentesis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200"/>
              <a:t> 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20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20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200"/>
          </a:p>
        </p:txBody>
      </p:sp>
      <p:pic>
        <p:nvPicPr>
          <p:cNvPr id="50179" name="Picture 4">
            <a:extLst>
              <a:ext uri="{FF2B5EF4-FFF2-40B4-BE49-F238E27FC236}">
                <a16:creationId xmlns:a16="http://schemas.microsoft.com/office/drawing/2014/main" xmlns="" id="{64BBF971-B16B-9EF0-3A27-26E5C253E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708275"/>
            <a:ext cx="31130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Box 4">
            <a:extLst>
              <a:ext uri="{FF2B5EF4-FFF2-40B4-BE49-F238E27FC236}">
                <a16:creationId xmlns:a16="http://schemas.microsoft.com/office/drawing/2014/main" xmlns="" id="{F12120EF-64CC-4646-D6DA-7DD7308FD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1" y="6611938"/>
            <a:ext cx="51673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>
                <a:latin typeface="Verdana" panose="020B0604030504040204" pitchFamily="34" charset="0"/>
              </a:rPr>
              <a:t>(National Institute of Arthritis and Musculoskeletal and Skin Diseases, 2012)</a:t>
            </a:r>
          </a:p>
        </p:txBody>
      </p:sp>
      <p:sp>
        <p:nvSpPr>
          <p:cNvPr id="50181" name="TextBox 5">
            <a:extLst>
              <a:ext uri="{FF2B5EF4-FFF2-40B4-BE49-F238E27FC236}">
                <a16:creationId xmlns:a16="http://schemas.microsoft.com/office/drawing/2014/main" xmlns="" id="{9E3722F6-F2DF-A5C9-77B7-73034D102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1557339"/>
            <a:ext cx="76438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400" i="1">
                <a:solidFill>
                  <a:srgbClr val="FFC000"/>
                </a:solidFill>
                <a:latin typeface="Verdana" panose="020B0604030504040204" pitchFamily="34" charset="0"/>
              </a:rPr>
              <a:t>No single test is specific to Rheumatoid Arthritis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CB4257-2554-8FA1-3675-00120C43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5" y="-15875"/>
            <a:ext cx="8229600" cy="1139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Inflammatory Markers: ESR and CRPTest</a:t>
            </a:r>
          </a:p>
        </p:txBody>
      </p:sp>
      <p:pic>
        <p:nvPicPr>
          <p:cNvPr id="52226" name="Picture 4" descr="http://edu.cpln.ch/hemosurf/data/Lab-Images/all_ESRs.jpg">
            <a:extLst>
              <a:ext uri="{FF2B5EF4-FFF2-40B4-BE49-F238E27FC236}">
                <a16:creationId xmlns:a16="http://schemas.microsoft.com/office/drawing/2014/main" xmlns="" id="{86FC9D49-90BF-35C0-4B26-244667D03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268413"/>
            <a:ext cx="4365625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8">
            <a:extLst>
              <a:ext uri="{FF2B5EF4-FFF2-40B4-BE49-F238E27FC236}">
                <a16:creationId xmlns:a16="http://schemas.microsoft.com/office/drawing/2014/main" xmlns="" id="{7A471EFA-9E47-9EC8-191A-6BECDC3BC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1341439"/>
            <a:ext cx="3759200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Box 4">
            <a:extLst>
              <a:ext uri="{FF2B5EF4-FFF2-40B4-BE49-F238E27FC236}">
                <a16:creationId xmlns:a16="http://schemas.microsoft.com/office/drawing/2014/main" xmlns="" id="{AAE50E6F-6CD2-E859-272E-D5F1F0CF5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157789"/>
            <a:ext cx="459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latin typeface="Verdana" panose="020B0604030504040204" pitchFamily="34" charset="0"/>
              </a:rPr>
              <a:t>ESR rates for men: 0-15mm/hr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latin typeface="Verdana" panose="020B0604030504040204" pitchFamily="34" charset="0"/>
              </a:rPr>
              <a:t>ESR rates for women: 0-20mm/hr</a:t>
            </a:r>
          </a:p>
        </p:txBody>
      </p:sp>
      <p:sp>
        <p:nvSpPr>
          <p:cNvPr id="52229" name="TextBox 5">
            <a:extLst>
              <a:ext uri="{FF2B5EF4-FFF2-40B4-BE49-F238E27FC236}">
                <a16:creationId xmlns:a16="http://schemas.microsoft.com/office/drawing/2014/main" xmlns="" id="{EABA0CE4-FD1A-37EE-DE22-752BC66F3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1538" y="4076700"/>
            <a:ext cx="66976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latin typeface="Verdana" panose="020B0604030504040204" pitchFamily="34" charset="0"/>
              </a:rPr>
              <a:t>The level of CRP in the blood is </a:t>
            </a:r>
            <a:r>
              <a:rPr lang="en-CA" altLang="en-US" sz="1600">
                <a:solidFill>
                  <a:srgbClr val="FFC000"/>
                </a:solidFill>
                <a:latin typeface="Verdana" panose="020B0604030504040204" pitchFamily="34" charset="0"/>
              </a:rPr>
              <a:t>normally low</a:t>
            </a:r>
          </a:p>
        </p:txBody>
      </p:sp>
      <p:sp>
        <p:nvSpPr>
          <p:cNvPr id="52230" name="TextBox 6">
            <a:extLst>
              <a:ext uri="{FF2B5EF4-FFF2-40B4-BE49-F238E27FC236}">
                <a16:creationId xmlns:a16="http://schemas.microsoft.com/office/drawing/2014/main" xmlns="" id="{39BA8B0D-2958-4649-5703-80BC2F99C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4437064"/>
            <a:ext cx="44958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    Increasing amount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 suggests </a:t>
            </a:r>
            <a:r>
              <a:rPr lang="en-CA" altLang="en-US" sz="1800">
                <a:solidFill>
                  <a:srgbClr val="FF4343"/>
                </a:solidFill>
                <a:latin typeface="Verdana" panose="020B0604030504040204" pitchFamily="34" charset="0"/>
              </a:rPr>
              <a:t>inflammation</a:t>
            </a:r>
          </a:p>
        </p:txBody>
      </p:sp>
      <p:sp>
        <p:nvSpPr>
          <p:cNvPr id="52231" name="TextBox 7">
            <a:extLst>
              <a:ext uri="{FF2B5EF4-FFF2-40B4-BE49-F238E27FC236}">
                <a16:creationId xmlns:a16="http://schemas.microsoft.com/office/drawing/2014/main" xmlns="" id="{CC42B61C-C2E2-8843-447E-ED8AF4917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5726" y="6453189"/>
            <a:ext cx="14636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8" descr="joints2.jpg">
            <a:extLst>
              <a:ext uri="{FF2B5EF4-FFF2-40B4-BE49-F238E27FC236}">
                <a16:creationId xmlns:a16="http://schemas.microsoft.com/office/drawing/2014/main" xmlns="" id="{24C6479A-AF4D-B526-CC9F-5CB53EDAC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329CBE1F-CD5A-9976-1FED-5F3BB7BF14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8400" y="188913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6"/>
                </a:solidFill>
              </a:rPr>
              <a:t>Objectives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D763B1E6-1753-782A-DC9D-4FC5F92FFE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46464" y="1341439"/>
            <a:ext cx="7221537" cy="4884737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Understand the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pathophysiology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of RA,OA, &amp; SLE.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Review signs and symptoms of RA, OA, &amp; SLE.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Understand how these conditions affects a persons everyday life.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Understand the treatments available for RA, OA, &amp; SLE.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870F0E-DA0A-A33F-9328-193768706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388" y="692151"/>
            <a:ext cx="8229600" cy="1139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Antibody Tests:</a:t>
            </a:r>
            <a:br>
              <a:rPr lang="en-US" dirty="0"/>
            </a:br>
            <a:r>
              <a:rPr lang="en-US" dirty="0"/>
              <a:t>Rheumatoid Factor Test and CCP</a:t>
            </a:r>
            <a:br>
              <a:rPr lang="en-US" dirty="0"/>
            </a:br>
            <a:endParaRPr lang="en-US" dirty="0"/>
          </a:p>
        </p:txBody>
      </p:sp>
      <p:sp>
        <p:nvSpPr>
          <p:cNvPr id="54274" name="TextBox 3">
            <a:extLst>
              <a:ext uri="{FF2B5EF4-FFF2-40B4-BE49-F238E27FC236}">
                <a16:creationId xmlns:a16="http://schemas.microsoft.com/office/drawing/2014/main" xmlns="" id="{627E9A5A-47AD-2421-D973-E94EB7014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6" y="1989138"/>
            <a:ext cx="47529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Verdana" panose="020B0604030504040204" pitchFamily="34" charset="0"/>
              </a:rPr>
              <a:t>Other blood tests check for the presence of antibodies that are </a:t>
            </a:r>
            <a:r>
              <a:rPr lang="en-US" altLang="en-US" sz="1600">
                <a:solidFill>
                  <a:srgbClr val="FFC000"/>
                </a:solidFill>
                <a:latin typeface="Verdana" panose="020B0604030504040204" pitchFamily="34" charset="0"/>
              </a:rPr>
              <a:t>not normally </a:t>
            </a:r>
            <a:r>
              <a:rPr lang="en-US" altLang="en-US" sz="1600">
                <a:latin typeface="Verdana" panose="020B0604030504040204" pitchFamily="34" charset="0"/>
              </a:rPr>
              <a:t>present in the human body</a:t>
            </a:r>
            <a:endParaRPr lang="en-CA" altLang="en-US" sz="1600">
              <a:latin typeface="Verdana" panose="020B0604030504040204" pitchFamily="34" charset="0"/>
            </a:endParaRPr>
          </a:p>
        </p:txBody>
      </p:sp>
      <p:pic>
        <p:nvPicPr>
          <p:cNvPr id="54275" name="Picture 6" descr="With a blood test, doctors may one day treat rheumatoid arthritis before it starts to take a toll on the patient.">
            <a:extLst>
              <a:ext uri="{FF2B5EF4-FFF2-40B4-BE49-F238E27FC236}">
                <a16:creationId xmlns:a16="http://schemas.microsoft.com/office/drawing/2014/main" xmlns="" id="{58EF3A5C-F184-24BC-9C9A-B0C52B3CF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3357564"/>
            <a:ext cx="575945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Box 4">
            <a:extLst>
              <a:ext uri="{FF2B5EF4-FFF2-40B4-BE49-F238E27FC236}">
                <a16:creationId xmlns:a16="http://schemas.microsoft.com/office/drawing/2014/main" xmlns="" id="{00287320-9FA7-FEFA-F2A8-6B88D5B90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9476" y="6596064"/>
            <a:ext cx="47085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(National Rheumatoid Arthritis Society, 2012; Day et al., 2010)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4F24FE-1B0C-BA2F-E40C-D907A7892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404814"/>
            <a:ext cx="8229600" cy="1139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dirty="0"/>
              <a:t>Direct arthroscopy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CA" dirty="0"/>
          </a:p>
        </p:txBody>
      </p:sp>
      <p:pic>
        <p:nvPicPr>
          <p:cNvPr id="56322" name="Picture 13" descr="http://www.sciencephoto.com/image/272410/large/M4400228-Knee_arthroscopy-SPL.jpg">
            <a:extLst>
              <a:ext uri="{FF2B5EF4-FFF2-40B4-BE49-F238E27FC236}">
                <a16:creationId xmlns:a16="http://schemas.microsoft.com/office/drawing/2014/main" xmlns="" id="{D6C7E1D8-7A18-0141-C933-7D1FDD4CC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6" y="836613"/>
            <a:ext cx="542131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Box 10">
            <a:extLst>
              <a:ext uri="{FF2B5EF4-FFF2-40B4-BE49-F238E27FC236}">
                <a16:creationId xmlns:a16="http://schemas.microsoft.com/office/drawing/2014/main" xmlns="" id="{A6AEB2A3-6158-CAEB-E218-FAC68F163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39" y="4421188"/>
            <a:ext cx="33115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latin typeface="Verdana" panose="020B0604030504040204" pitchFamily="34" charset="0"/>
              </a:rPr>
              <a:t>        </a:t>
            </a:r>
            <a:r>
              <a:rPr lang="en-CA" altLang="en-US" sz="2000">
                <a:solidFill>
                  <a:srgbClr val="FFC000"/>
                </a:solidFill>
                <a:latin typeface="Verdana" panose="020B0604030504040204" pitchFamily="34" charset="0"/>
              </a:rPr>
              <a:t>Benefits</a:t>
            </a:r>
            <a:r>
              <a:rPr lang="en-CA" altLang="en-US" sz="2000">
                <a:latin typeface="Verdana" panose="020B060403050404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CA" altLang="en-US" sz="2000">
                <a:latin typeface="Verdana" panose="020B0604030504040204" pitchFamily="34" charset="0"/>
              </a:rPr>
              <a:t>Minimally invasive</a:t>
            </a:r>
          </a:p>
          <a:p>
            <a:pPr>
              <a:spcBef>
                <a:spcPct val="0"/>
              </a:spcBef>
            </a:pPr>
            <a:r>
              <a:rPr lang="en-CA" altLang="en-US" sz="2000">
                <a:latin typeface="Verdana" panose="020B0604030504040204" pitchFamily="34" charset="0"/>
              </a:rPr>
              <a:t>Less tissue damage</a:t>
            </a:r>
          </a:p>
          <a:p>
            <a:pPr>
              <a:spcBef>
                <a:spcPct val="0"/>
              </a:spcBef>
            </a:pPr>
            <a:r>
              <a:rPr lang="en-CA" altLang="en-US" sz="2000">
                <a:latin typeface="Verdana" panose="020B0604030504040204" pitchFamily="34" charset="0"/>
              </a:rPr>
              <a:t>Fewer complications</a:t>
            </a:r>
          </a:p>
          <a:p>
            <a:pPr>
              <a:spcBef>
                <a:spcPct val="0"/>
              </a:spcBef>
            </a:pPr>
            <a:r>
              <a:rPr lang="en-CA" altLang="en-US" sz="2000">
                <a:latin typeface="Verdana" panose="020B0604030504040204" pitchFamily="34" charset="0"/>
              </a:rPr>
              <a:t>Reduced pain</a:t>
            </a:r>
          </a:p>
          <a:p>
            <a:pPr>
              <a:spcBef>
                <a:spcPct val="0"/>
              </a:spcBef>
            </a:pPr>
            <a:r>
              <a:rPr lang="en-CA" altLang="en-US" sz="2000">
                <a:latin typeface="Verdana" panose="020B0604030504040204" pitchFamily="34" charset="0"/>
              </a:rPr>
              <a:t>Quicker recovery time</a:t>
            </a:r>
          </a:p>
          <a:p>
            <a:pPr>
              <a:spcBef>
                <a:spcPct val="0"/>
              </a:spcBef>
            </a:pPr>
            <a:r>
              <a:rPr lang="en-CA" altLang="en-US" sz="2000">
                <a:latin typeface="Verdana" panose="020B0604030504040204" pitchFamily="34" charset="0"/>
              </a:rPr>
              <a:t>Outpatient basis</a:t>
            </a:r>
          </a:p>
        </p:txBody>
      </p:sp>
      <p:sp>
        <p:nvSpPr>
          <p:cNvPr id="56324" name="TextBox 4">
            <a:extLst>
              <a:ext uri="{FF2B5EF4-FFF2-40B4-BE49-F238E27FC236}">
                <a16:creationId xmlns:a16="http://schemas.microsoft.com/office/drawing/2014/main" xmlns="" id="{088EA415-8472-775B-A482-26C224638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6" y="6596064"/>
            <a:ext cx="52101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(American Academy of Orthopaedic Surgeons, 2012; Day et al., 2010)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xmlns="" id="{E0B01E70-32C1-99EE-1140-E21B8C168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Synovial/Fluid aspirate </a:t>
            </a:r>
            <a:br>
              <a:rPr lang="en-US"/>
            </a:br>
            <a:r>
              <a:rPr lang="en-US"/>
              <a:t>Synovial membrane biopsy</a:t>
            </a:r>
            <a:br>
              <a:rPr lang="en-US"/>
            </a:br>
            <a:r>
              <a:rPr lang="en-US"/>
              <a:t>Arthrocentesis</a:t>
            </a:r>
            <a:endParaRPr lang="en-CA"/>
          </a:p>
        </p:txBody>
      </p:sp>
      <p:pic>
        <p:nvPicPr>
          <p:cNvPr id="58370" name="Picture 2" descr="http://t2.gstatic.com/images?q=tbn:ANd9GcSSZORuq6J5S8-rx4PmPFZ3WO87uSSSpMpyDZ8XkNIIr3YFQNmi&amp;t=1">
            <a:extLst>
              <a:ext uri="{FF2B5EF4-FFF2-40B4-BE49-F238E27FC236}">
                <a16:creationId xmlns:a16="http://schemas.microsoft.com/office/drawing/2014/main" xmlns="" id="{3A8C23B8-B2B4-3AB4-16C8-EBB227C5D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3717926"/>
            <a:ext cx="3478212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10" descr="http://medicalimages.allrefer.com/large/synovial-biopsy.jpg">
            <a:extLst>
              <a:ext uri="{FF2B5EF4-FFF2-40B4-BE49-F238E27FC236}">
                <a16:creationId xmlns:a16="http://schemas.microsoft.com/office/drawing/2014/main" xmlns="" id="{65DA22F9-213F-25BC-F8FB-2AFEDE6E5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3500438"/>
            <a:ext cx="381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Box 4">
            <a:extLst>
              <a:ext uri="{FF2B5EF4-FFF2-40B4-BE49-F238E27FC236}">
                <a16:creationId xmlns:a16="http://schemas.microsoft.com/office/drawing/2014/main" xmlns="" id="{725B8752-3480-17E3-352C-B7057F7A3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2060575"/>
            <a:ext cx="8931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solidFill>
                  <a:srgbClr val="FF4343"/>
                </a:solidFill>
                <a:latin typeface="Verdana" panose="020B0604030504040204" pitchFamily="34" charset="0"/>
              </a:rPr>
              <a:t>Athrocentesis: </a:t>
            </a:r>
            <a:r>
              <a:rPr lang="en-CA" altLang="en-US" sz="1600">
                <a:latin typeface="Verdana" panose="020B0604030504040204" pitchFamily="34" charset="0"/>
              </a:rPr>
              <a:t>synovial fluid is aspirated and analysed for inflammatory components</a:t>
            </a:r>
          </a:p>
        </p:txBody>
      </p:sp>
      <p:sp>
        <p:nvSpPr>
          <p:cNvPr id="58373" name="TextBox 5">
            <a:extLst>
              <a:ext uri="{FF2B5EF4-FFF2-40B4-BE49-F238E27FC236}">
                <a16:creationId xmlns:a16="http://schemas.microsoft.com/office/drawing/2014/main" xmlns="" id="{3C8E4D75-5F0C-A848-71B2-4FE3D5F6D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6" y="6596064"/>
            <a:ext cx="14636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55DDDE-D3A1-8222-E2C4-CCD7911F6B77}"/>
              </a:ext>
            </a:extLst>
          </p:cNvPr>
          <p:cNvSpPr txBox="1"/>
          <p:nvPr/>
        </p:nvSpPr>
        <p:spPr>
          <a:xfrm>
            <a:off x="1631950" y="2916238"/>
            <a:ext cx="898525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CA" dirty="0">
                <a:solidFill>
                  <a:srgbClr val="FF4343"/>
                </a:solidFill>
              </a:rPr>
              <a:t>Abnormal synovial fluid:</a:t>
            </a:r>
            <a:r>
              <a:rPr lang="en-CA" dirty="0"/>
              <a:t> cloudy, </a:t>
            </a:r>
            <a:r>
              <a:rPr lang="en-CA" dirty="0">
                <a:solidFill>
                  <a:schemeClr val="tx1">
                    <a:lumMod val="75000"/>
                  </a:schemeClr>
                </a:solidFill>
              </a:rPr>
              <a:t>milky</a:t>
            </a:r>
            <a:r>
              <a:rPr lang="en-CA" dirty="0"/>
              <a:t>, or </a:t>
            </a:r>
            <a:r>
              <a:rPr lang="en-CA" dirty="0">
                <a:solidFill>
                  <a:srgbClr val="FFC000"/>
                </a:solidFill>
              </a:rPr>
              <a:t>dark yellow </a:t>
            </a:r>
            <a:r>
              <a:rPr lang="en-CA" dirty="0"/>
              <a:t>containing leukocytes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03BB8-2D7C-0089-4D51-A150221AC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X-Ray</a:t>
            </a:r>
            <a:br>
              <a:rPr lang="en-US" dirty="0"/>
            </a:br>
            <a:endParaRPr lang="en-US" dirty="0"/>
          </a:p>
        </p:txBody>
      </p:sp>
      <p:pic>
        <p:nvPicPr>
          <p:cNvPr id="60418" name="Picture 5" descr="http://www.glucosamine-arthritis.org/graphics1/RAHands.jpg">
            <a:extLst>
              <a:ext uri="{FF2B5EF4-FFF2-40B4-BE49-F238E27FC236}">
                <a16:creationId xmlns:a16="http://schemas.microsoft.com/office/drawing/2014/main" xmlns="" id="{A97C9822-57C6-769A-002F-594BC6A069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250" y="879475"/>
            <a:ext cx="5505450" cy="3773488"/>
          </a:xfrm>
          <a:noFill/>
        </p:spPr>
      </p:pic>
      <p:sp>
        <p:nvSpPr>
          <p:cNvPr id="60419" name="TextBox 3">
            <a:extLst>
              <a:ext uri="{FF2B5EF4-FFF2-40B4-BE49-F238E27FC236}">
                <a16:creationId xmlns:a16="http://schemas.microsoft.com/office/drawing/2014/main" xmlns="" id="{6CA7E86C-FE5F-6AFB-D869-E800D7036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9326" y="6596064"/>
            <a:ext cx="33686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(Gulanick &amp; Myers, 2011; Day et al., 2010)</a:t>
            </a:r>
          </a:p>
        </p:txBody>
      </p:sp>
      <p:sp>
        <p:nvSpPr>
          <p:cNvPr id="60420" name="TextBox 4">
            <a:extLst>
              <a:ext uri="{FF2B5EF4-FFF2-40B4-BE49-F238E27FC236}">
                <a16:creationId xmlns:a16="http://schemas.microsoft.com/office/drawing/2014/main" xmlns="" id="{E5540E56-4250-AACB-FA00-E3BAA8E3B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4850" y="4868864"/>
            <a:ext cx="107457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solidFill>
                  <a:srgbClr val="FFC000"/>
                </a:solidFill>
                <a:latin typeface="Verdana" panose="020B0604030504040204" pitchFamily="34" charset="0"/>
              </a:rPr>
              <a:t>X-rays are an important diagnostic test for monitoring the disease progression</a:t>
            </a:r>
          </a:p>
        </p:txBody>
      </p:sp>
      <p:sp>
        <p:nvSpPr>
          <p:cNvPr id="60421" name="TextBox 5">
            <a:extLst>
              <a:ext uri="{FF2B5EF4-FFF2-40B4-BE49-F238E27FC236}">
                <a16:creationId xmlns:a16="http://schemas.microsoft.com/office/drawing/2014/main" xmlns="" id="{60CB646A-8220-844A-EDC2-A5FE5E9DB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426" y="5589588"/>
            <a:ext cx="842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latin typeface="Verdana" panose="020B0604030504040204" pitchFamily="34" charset="0"/>
              </a:rPr>
              <a:t>Patients may reveal </a:t>
            </a:r>
            <a:r>
              <a:rPr lang="en-CA" altLang="en-US" sz="2000" u="sng">
                <a:latin typeface="Verdana" panose="020B0604030504040204" pitchFamily="34" charset="0"/>
              </a:rPr>
              <a:t>NO</a:t>
            </a:r>
            <a:r>
              <a:rPr lang="en-CA" altLang="en-US" sz="2000">
                <a:latin typeface="Verdana" panose="020B0604030504040204" pitchFamily="34" charset="0"/>
              </a:rPr>
              <a:t> changes on an X-ray in the early stages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xmlns="" id="{7461DBEE-5836-CB57-4593-9C63A55F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171450"/>
            <a:ext cx="8229600" cy="1143000"/>
          </a:xfrm>
        </p:spPr>
        <p:txBody>
          <a:bodyPr/>
          <a:lstStyle/>
          <a:p>
            <a:pPr eaLnBrk="1" hangingPunct="1"/>
            <a:r>
              <a:rPr lang="en-CA" altLang="en-US"/>
              <a:t>Arthography</a:t>
            </a:r>
          </a:p>
        </p:txBody>
      </p:sp>
      <p:pic>
        <p:nvPicPr>
          <p:cNvPr id="62466" name="Picture 2" descr="http://www.gentili.net/thr/images/t350/096-5Hip-aspiration-aspirat.jpg">
            <a:extLst>
              <a:ext uri="{FF2B5EF4-FFF2-40B4-BE49-F238E27FC236}">
                <a16:creationId xmlns:a16="http://schemas.microsoft.com/office/drawing/2014/main" xmlns="" id="{94DB6A4A-452F-AEC4-2D23-8EC1F940B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2543175"/>
            <a:ext cx="44481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Box 4">
            <a:extLst>
              <a:ext uri="{FF2B5EF4-FFF2-40B4-BE49-F238E27FC236}">
                <a16:creationId xmlns:a16="http://schemas.microsoft.com/office/drawing/2014/main" xmlns="" id="{9FD27887-25A2-5621-A0B8-6CDCE8642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5664" y="6237289"/>
            <a:ext cx="2192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(Day et al, 2010)</a:t>
            </a:r>
          </a:p>
        </p:txBody>
      </p:sp>
      <p:sp>
        <p:nvSpPr>
          <p:cNvPr id="62468" name="TextBox 5">
            <a:extLst>
              <a:ext uri="{FF2B5EF4-FFF2-40B4-BE49-F238E27FC236}">
                <a16:creationId xmlns:a16="http://schemas.microsoft.com/office/drawing/2014/main" xmlns="" id="{EA1F48E5-6D2E-0218-1F22-8CDAFD5B8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1" y="981075"/>
            <a:ext cx="6911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400">
                <a:latin typeface="Verdana" panose="020B0604030504040204" pitchFamily="34" charset="0"/>
              </a:rPr>
              <a:t>A radiopaque substance or air is injected into the joint, which outlines soft tissue structures surrounding the joint</a:t>
            </a:r>
          </a:p>
        </p:txBody>
      </p:sp>
      <p:sp>
        <p:nvSpPr>
          <p:cNvPr id="62469" name="Rectangle 6">
            <a:extLst>
              <a:ext uri="{FF2B5EF4-FFF2-40B4-BE49-F238E27FC236}">
                <a16:creationId xmlns:a16="http://schemas.microsoft.com/office/drawing/2014/main" xmlns="" id="{DCEA6F7B-6D0F-B6D0-C77C-4CF6F3F78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21188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http://www.youtube.com/watch?v=2YJsuDxxNJE&amp;feature=related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98DF3-08C2-7F9E-A901-EE1BA27FD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CT/MRI scans</a:t>
            </a:r>
            <a:br>
              <a:rPr lang="en-US" dirty="0"/>
            </a:br>
            <a:endParaRPr lang="en-CA" dirty="0"/>
          </a:p>
        </p:txBody>
      </p:sp>
      <p:pic>
        <p:nvPicPr>
          <p:cNvPr id="64514" name="Picture 5" descr="http://blog.remakehealth.com/Portals/11143/images/knee_mri_picture.jpg">
            <a:extLst>
              <a:ext uri="{FF2B5EF4-FFF2-40B4-BE49-F238E27FC236}">
                <a16:creationId xmlns:a16="http://schemas.microsoft.com/office/drawing/2014/main" xmlns="" id="{7FF51D42-10BD-99C5-3789-4421C232C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213100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Box 4">
            <a:extLst>
              <a:ext uri="{FF2B5EF4-FFF2-40B4-BE49-F238E27FC236}">
                <a16:creationId xmlns:a16="http://schemas.microsoft.com/office/drawing/2014/main" xmlns="" id="{D15D1B0E-3565-287B-F3C5-B20E969A7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949450"/>
            <a:ext cx="876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FF4343"/>
                </a:solidFill>
                <a:latin typeface="Verdana" panose="020B0604030504040204" pitchFamily="34" charset="0"/>
              </a:rPr>
              <a:t>MRI is particularly sensitive for the early and subtle features of RA</a:t>
            </a:r>
          </a:p>
        </p:txBody>
      </p:sp>
      <p:sp>
        <p:nvSpPr>
          <p:cNvPr id="64516" name="TextBox 5">
            <a:extLst>
              <a:ext uri="{FF2B5EF4-FFF2-40B4-BE49-F238E27FC236}">
                <a16:creationId xmlns:a16="http://schemas.microsoft.com/office/drawing/2014/main" xmlns="" id="{A24B448D-675D-FF6D-CC9D-9ED41D30B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3839" y="6524625"/>
            <a:ext cx="28606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>
                <a:latin typeface="Verdana" panose="020B0604030504040204" pitchFamily="34" charset="0"/>
              </a:rPr>
              <a:t>(</a:t>
            </a:r>
            <a:r>
              <a:rPr lang="en-CA" altLang="en-US" sz="1100">
                <a:latin typeface="Verdana" panose="020B0604030504040204" pitchFamily="34" charset="0"/>
              </a:rPr>
              <a:t>Radiopaedia, 2010; Dat et al., 2010</a:t>
            </a:r>
            <a:r>
              <a:rPr lang="en-CA" altLang="en-US" sz="1000">
                <a:latin typeface="Verdana" panose="020B0604030504040204" pitchFamily="34" charset="0"/>
              </a:rPr>
              <a:t>)</a:t>
            </a:r>
          </a:p>
        </p:txBody>
      </p:sp>
      <p:sp>
        <p:nvSpPr>
          <p:cNvPr id="64517" name="TextBox 5">
            <a:extLst>
              <a:ext uri="{FF2B5EF4-FFF2-40B4-BE49-F238E27FC236}">
                <a16:creationId xmlns:a16="http://schemas.microsoft.com/office/drawing/2014/main" xmlns="" id="{112C6936-0321-654F-4A2B-4F398C30A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1196976"/>
            <a:ext cx="665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400">
                <a:latin typeface="Verdana" panose="020B0604030504040204" pitchFamily="34" charset="0"/>
              </a:rPr>
              <a:t>Used for better visualization of soft tissue</a:t>
            </a:r>
          </a:p>
        </p:txBody>
      </p:sp>
      <p:sp>
        <p:nvSpPr>
          <p:cNvPr id="64518" name="TextBox 6">
            <a:extLst>
              <a:ext uri="{FF2B5EF4-FFF2-40B4-BE49-F238E27FC236}">
                <a16:creationId xmlns:a16="http://schemas.microsoft.com/office/drawing/2014/main" xmlns="" id="{A68D7DF9-DD72-32D8-9987-222FB706D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2636838"/>
            <a:ext cx="810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FFC000"/>
                </a:solidFill>
                <a:latin typeface="Verdana" panose="020B0604030504040204" pitchFamily="34" charset="0"/>
              </a:rPr>
              <a:t>Can detect changes of Rheumatoid Arthritis prior to an X-Ray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xmlns="" id="{E31BB434-2760-7254-5D1C-E5E894C53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Newly Diagnosed</a:t>
            </a:r>
          </a:p>
        </p:txBody>
      </p:sp>
      <p:pic>
        <p:nvPicPr>
          <p:cNvPr id="66562" name="Picture 7" descr="http://staff-smart.com/images/nurse.jpg">
            <a:extLst>
              <a:ext uri="{FF2B5EF4-FFF2-40B4-BE49-F238E27FC236}">
                <a16:creationId xmlns:a16="http://schemas.microsoft.com/office/drawing/2014/main" xmlns="" id="{6E279569-3D7A-2545-9A6E-B8362D55A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2179638"/>
            <a:ext cx="414337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Box 3">
            <a:extLst>
              <a:ext uri="{FF2B5EF4-FFF2-40B4-BE49-F238E27FC236}">
                <a16:creationId xmlns:a16="http://schemas.microsoft.com/office/drawing/2014/main" xmlns="" id="{2509AA6D-5F7E-E265-79D5-92B5E5CE9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6" y="6567488"/>
            <a:ext cx="54594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>
                <a:latin typeface="Verdana" panose="020B0604030504040204" pitchFamily="34" charset="0"/>
              </a:rPr>
              <a:t>(Walker, 2012; Gulanick &amp; Myers, 2011; The Arthritis Society, 2011; Firth, 2011)</a:t>
            </a:r>
          </a:p>
        </p:txBody>
      </p:sp>
      <p:sp>
        <p:nvSpPr>
          <p:cNvPr id="66564" name="TextBox 4">
            <a:extLst>
              <a:ext uri="{FF2B5EF4-FFF2-40B4-BE49-F238E27FC236}">
                <a16:creationId xmlns:a16="http://schemas.microsoft.com/office/drawing/2014/main" xmlns="" id="{5D55CC5A-D13C-443D-5E28-14BE8C350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341439"/>
            <a:ext cx="89360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solidFill>
                  <a:srgbClr val="FFC000"/>
                </a:solidFill>
                <a:latin typeface="Verdana" panose="020B0604030504040204" pitchFamily="34" charset="0"/>
              </a:rPr>
              <a:t>The major goal is to relieve pain and inflammation and prevent further joint damage</a:t>
            </a:r>
          </a:p>
        </p:txBody>
      </p:sp>
      <p:sp>
        <p:nvSpPr>
          <p:cNvPr id="66565" name="TextBox 5">
            <a:extLst>
              <a:ext uri="{FF2B5EF4-FFF2-40B4-BE49-F238E27FC236}">
                <a16:creationId xmlns:a16="http://schemas.microsoft.com/office/drawing/2014/main" xmlns="" id="{4E4631CA-9B30-A44B-1524-41111EBB3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8438" y="5200651"/>
            <a:ext cx="36004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00B0F0"/>
                </a:solidFill>
                <a:latin typeface="Verdana" panose="020B0604030504040204" pitchFamily="34" charset="0"/>
              </a:rPr>
              <a:t>Anxiety, depression, and a low self esteem commonly accompanies Rheumatoid Arthritis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>
            <a:extLst>
              <a:ext uri="{FF2B5EF4-FFF2-40B4-BE49-F238E27FC236}">
                <a16:creationId xmlns:a16="http://schemas.microsoft.com/office/drawing/2014/main" xmlns="" id="{19939EDC-3E0A-5736-99A2-3538DBCD3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6" y="44450"/>
            <a:ext cx="9324975" cy="678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>
            <a:extLst>
              <a:ext uri="{FF2B5EF4-FFF2-40B4-BE49-F238E27FC236}">
                <a16:creationId xmlns:a16="http://schemas.microsoft.com/office/drawing/2014/main" xmlns="" id="{B07D3982-0498-81E0-F233-5B89D69E2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757239"/>
            <a:ext cx="90297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>
            <a:extLst>
              <a:ext uri="{FF2B5EF4-FFF2-40B4-BE49-F238E27FC236}">
                <a16:creationId xmlns:a16="http://schemas.microsoft.com/office/drawing/2014/main" xmlns="" id="{0B9D058A-7A72-4A95-C04F-C807BFC0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4" y="0"/>
            <a:ext cx="91074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xmlns="" id="{1BAF6E13-DFB1-8A01-1724-BF24292FA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Arthritis</a:t>
            </a:r>
          </a:p>
        </p:txBody>
      </p:sp>
      <p:pic>
        <p:nvPicPr>
          <p:cNvPr id="21506" name="Picture 7" descr="http://www.newsrx.com/images/sized/uploads/topics/arthritis1-300x300.jpg">
            <a:extLst>
              <a:ext uri="{FF2B5EF4-FFF2-40B4-BE49-F238E27FC236}">
                <a16:creationId xmlns:a16="http://schemas.microsoft.com/office/drawing/2014/main" xmlns="" id="{F3C94E7D-EF78-1938-472D-9ABDE909E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3213101"/>
            <a:ext cx="2484438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9" descr="http://1.bp.blogspot.com/_uiyskjNZYt8/TMmKQ1dxWFI/AAAAAAAACPg/C5xESuqPYw8/s1600/Arthritis.jpg">
            <a:extLst>
              <a:ext uri="{FF2B5EF4-FFF2-40B4-BE49-F238E27FC236}">
                <a16:creationId xmlns:a16="http://schemas.microsoft.com/office/drawing/2014/main" xmlns="" id="{0F807921-7F52-3927-FECA-BFDF58684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3068639"/>
            <a:ext cx="1512888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">
            <a:extLst>
              <a:ext uri="{FF2B5EF4-FFF2-40B4-BE49-F238E27FC236}">
                <a16:creationId xmlns:a16="http://schemas.microsoft.com/office/drawing/2014/main" xmlns="" id="{ECD36953-48BB-7B1E-3ADA-ED625122F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6" y="1052513"/>
            <a:ext cx="3870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Verdana" panose="020B0604030504040204" pitchFamily="34" charset="0"/>
              </a:rPr>
              <a:t>“arthr” = joint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Verdana" panose="020B0604030504040204" pitchFamily="34" charset="0"/>
              </a:rPr>
              <a:t>“itis” = inflammation</a:t>
            </a:r>
          </a:p>
        </p:txBody>
      </p:sp>
      <p:sp>
        <p:nvSpPr>
          <p:cNvPr id="21509" name="TextBox 10">
            <a:extLst>
              <a:ext uri="{FF2B5EF4-FFF2-40B4-BE49-F238E27FC236}">
                <a16:creationId xmlns:a16="http://schemas.microsoft.com/office/drawing/2014/main" xmlns="" id="{3C562A8C-B383-EC29-C17B-FA639E280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1916114"/>
            <a:ext cx="81724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800">
                <a:latin typeface="Verdana" panose="020B0604030504040204" pitchFamily="34" charset="0"/>
              </a:rPr>
              <a:t>“Arthritis can affect babies and children, as well as people in the prime of their lives”</a:t>
            </a:r>
          </a:p>
        </p:txBody>
      </p:sp>
      <p:sp>
        <p:nvSpPr>
          <p:cNvPr id="21510" name="TextBox 11">
            <a:extLst>
              <a:ext uri="{FF2B5EF4-FFF2-40B4-BE49-F238E27FC236}">
                <a16:creationId xmlns:a16="http://schemas.microsoft.com/office/drawing/2014/main" xmlns="" id="{9F9AC6CA-44BA-3ED1-CA07-C48A81CE7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6" y="3357564"/>
            <a:ext cx="4968875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400">
                <a:latin typeface="Verdana" panose="020B0604030504040204" pitchFamily="34" charset="0"/>
              </a:rPr>
              <a:t>Osteoarthritis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400">
                <a:latin typeface="Verdana" panose="020B0604030504040204" pitchFamily="34" charset="0"/>
              </a:rPr>
              <a:t>Rheumatoid Arthritis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400">
                <a:latin typeface="Verdana" panose="020B0604030504040204" pitchFamily="34" charset="0"/>
              </a:rPr>
              <a:t>Systemic Lupus Erythematosus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400">
                <a:latin typeface="Verdana" panose="020B0604030504040204" pitchFamily="34" charset="0"/>
              </a:rPr>
              <a:t>Gout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400">
                <a:latin typeface="Verdana" panose="020B0604030504040204" pitchFamily="34" charset="0"/>
              </a:rPr>
              <a:t>Childhood Arthritis (Juvenile Idiopathic Arthritis)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21511" name="TextBox 8">
            <a:extLst>
              <a:ext uri="{FF2B5EF4-FFF2-40B4-BE49-F238E27FC236}">
                <a16:creationId xmlns:a16="http://schemas.microsoft.com/office/drawing/2014/main" xmlns="" id="{7A76F4CF-E3AA-FC2E-B6AA-A411B473C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8814" y="6581776"/>
            <a:ext cx="23891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200">
                <a:latin typeface="Verdana" panose="020B0604030504040204" pitchFamily="34" charset="0"/>
              </a:rPr>
              <a:t>(The Arthritis Society, 2012)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xmlns="" id="{221B2FA4-2566-3D1D-9999-8A07247DD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FFC000"/>
                </a:solidFill>
              </a:rPr>
              <a:t>Medications</a:t>
            </a: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xmlns="" id="{6417552F-827F-2406-E2C4-E5FE37943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3" y="1412876"/>
            <a:ext cx="8229600" cy="4525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 sz="240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There are four types of medications used to treat RA:</a:t>
            </a:r>
          </a:p>
          <a:p>
            <a:pPr lvl="1" eaLnBrk="1" hangingPunct="1"/>
            <a:r>
              <a:rPr lang="en-US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Non-steroidal anti-inflammatory drugs (NSAIDs)</a:t>
            </a:r>
          </a:p>
          <a:p>
            <a:pPr lvl="1" eaLnBrk="1" hangingPunct="1"/>
            <a:r>
              <a:rPr lang="en-US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Disease-modifying anti-rheumatic drugs(DMARDS).</a:t>
            </a:r>
          </a:p>
          <a:p>
            <a:pPr lvl="1" eaLnBrk="1" hangingPunct="1"/>
            <a:r>
              <a:rPr lang="en-US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Corticosteroids</a:t>
            </a:r>
          </a:p>
          <a:p>
            <a:pPr lvl="1" eaLnBrk="1" hangingPunct="1"/>
            <a:r>
              <a:rPr lang="en-US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Biologic Response Modifiers (“Bioligics”)</a:t>
            </a:r>
          </a:p>
        </p:txBody>
      </p:sp>
      <p:sp>
        <p:nvSpPr>
          <p:cNvPr id="71683" name="TextBox 3">
            <a:extLst>
              <a:ext uri="{FF2B5EF4-FFF2-40B4-BE49-F238E27FC236}">
                <a16:creationId xmlns:a16="http://schemas.microsoft.com/office/drawing/2014/main" xmlns="" id="{3B6B2F59-FE5E-FC66-E575-2D73C7E58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938" y="6488114"/>
            <a:ext cx="4056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Foundation, 2012; Gulanick &amp; Myers 2011)</a:t>
            </a:r>
            <a:r>
              <a:rPr lang="en-CA" altLang="en-US" sz="1800"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2">
            <a:extLst>
              <a:ext uri="{FF2B5EF4-FFF2-40B4-BE49-F238E27FC236}">
                <a16:creationId xmlns:a16="http://schemas.microsoft.com/office/drawing/2014/main" xmlns="" id="{7D8E201B-B568-4524-F19F-F92EEBECE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1" y="411163"/>
            <a:ext cx="363061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" panose="02020603050405020304" pitchFamily="18" charset="0"/>
                <a:ea typeface="MS PGothic" panose="020B0600070205080204" pitchFamily="34" charset="-128"/>
              </a:rPr>
              <a:t>Therapeutic Strategies</a:t>
            </a:r>
          </a:p>
        </p:txBody>
      </p:sp>
      <p:sp>
        <p:nvSpPr>
          <p:cNvPr id="73730" name="Text Box 3">
            <a:extLst>
              <a:ext uri="{FF2B5EF4-FFF2-40B4-BE49-F238E27FC236}">
                <a16:creationId xmlns:a16="http://schemas.microsoft.com/office/drawing/2014/main" xmlns="" id="{61D296C7-9FD4-65AA-BDD3-648A0FD89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1" y="1143001"/>
            <a:ext cx="7523163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u="sng">
                <a:latin typeface="Times" panose="02020603050405020304" pitchFamily="18" charset="0"/>
                <a:ea typeface="MS PGothic" panose="020B0600070205080204" pitchFamily="34" charset="-128"/>
              </a:rPr>
              <a:t>Reagents that blunt inflammation but don’t have effects on disease progression:</a:t>
            </a:r>
            <a:endParaRPr lang="en-US" altLang="en-US" sz="18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Aspirin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Nonsteroidal anti-inflammatory drugs (NSAIDs)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Non-selective and selective COX-2 antagonists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Steroids (prednisone)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u="sng">
                <a:latin typeface="Times" panose="02020603050405020304" pitchFamily="18" charset="0"/>
                <a:ea typeface="MS PGothic" panose="020B0600070205080204" pitchFamily="34" charset="-128"/>
              </a:rPr>
              <a:t>Disease Modifying Anti-Rheumatic Drugs (DMARDs):</a:t>
            </a:r>
            <a:endParaRPr lang="en-US" altLang="en-US" sz="18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Broad Acting: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Methotrexate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Hydroxychloroquin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Azathoprine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Cyclophosphamide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Cyclosporin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More selective biologics: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TNF antagonists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IL-6R antagonists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IL-1R antagonists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anti-B cell (CD20) therapy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costimulatory inhibitors (CTLA4-Ig)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		Intravenous Immunoglobulin (iv Ig)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" panose="02020603050405020304" pitchFamily="18" charset="0"/>
                <a:ea typeface="MS PGothic" panose="020B0600070205080204" pitchFamily="34" charset="-128"/>
              </a:rPr>
              <a:t>		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2">
            <a:extLst>
              <a:ext uri="{FF2B5EF4-FFF2-40B4-BE49-F238E27FC236}">
                <a16:creationId xmlns:a16="http://schemas.microsoft.com/office/drawing/2014/main" xmlns="" id="{F5C4890F-74D7-3CBB-C27D-C5B4CF233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612776"/>
            <a:ext cx="7127875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>
            <a:extLst>
              <a:ext uri="{FF2B5EF4-FFF2-40B4-BE49-F238E27FC236}">
                <a16:creationId xmlns:a16="http://schemas.microsoft.com/office/drawing/2014/main" xmlns="" id="{766F97C9-160C-4FA9-B71F-4773E6D12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>
            <a:extLst>
              <a:ext uri="{FF2B5EF4-FFF2-40B4-BE49-F238E27FC236}">
                <a16:creationId xmlns:a16="http://schemas.microsoft.com/office/drawing/2014/main" xmlns="" id="{49D4B631-7601-1C0B-220D-67D21E043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en-US" altLang="en-US" sz="2800">
                <a:solidFill>
                  <a:srgbClr val="00B0F0"/>
                </a:solidFill>
                <a:latin typeface="Arial" panose="020B0604020202020204" pitchFamily="34" charset="0"/>
              </a:rPr>
              <a:t>Non-steroidal anti-inflammatory drugs (NSAIDs)</a:t>
            </a:r>
            <a:r>
              <a:rPr lang="en-US" altLang="en-US" sz="2400">
                <a:solidFill>
                  <a:srgbClr val="00B0F0"/>
                </a:solidFill>
                <a:latin typeface="Arial" panose="020B0604020202020204" pitchFamily="34" charset="0"/>
              </a:rPr>
              <a:t/>
            </a:r>
            <a:br>
              <a:rPr lang="en-US" altLang="en-US" sz="2400">
                <a:solidFill>
                  <a:srgbClr val="00B0F0"/>
                </a:solidFill>
                <a:latin typeface="Arial" panose="020B0604020202020204" pitchFamily="34" charset="0"/>
              </a:rPr>
            </a:br>
            <a:endParaRPr lang="en-CA" altLang="en-US" sz="1800">
              <a:solidFill>
                <a:srgbClr val="00B0F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7AE4E068-BBA9-3B97-517D-83315C99DF7E}"/>
              </a:ext>
            </a:extLst>
          </p:cNvPr>
          <p:cNvGraphicFramePr>
            <a:graphicFrameLocks noGrp="1"/>
          </p:cNvGraphicFramePr>
          <p:nvPr/>
        </p:nvGraphicFramePr>
        <p:xfrm>
          <a:off x="1992314" y="1182688"/>
          <a:ext cx="8137525" cy="483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4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3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43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43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0076">
                <a:tc>
                  <a:txBody>
                    <a:bodyPr/>
                    <a:lstStyle/>
                    <a:p>
                      <a:r>
                        <a:rPr lang="en-CA" sz="1800" dirty="0"/>
                        <a:t>Examples</a:t>
                      </a:r>
                    </a:p>
                  </a:txBody>
                  <a:tcPr marL="91447" marR="91447" marT="45718" marB="45718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General</a:t>
                      </a:r>
                      <a:r>
                        <a:rPr lang="en-CA" sz="1800" baseline="0" dirty="0"/>
                        <a:t> Use</a:t>
                      </a:r>
                      <a:endParaRPr lang="en-CA" sz="1800" dirty="0"/>
                    </a:p>
                  </a:txBody>
                  <a:tcPr marL="91447" marR="91447" marT="45718" marB="45718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Side Effects</a:t>
                      </a:r>
                    </a:p>
                  </a:txBody>
                  <a:tcPr marL="91447" marR="91447" marT="45718" marB="45718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Nursing Considerations</a:t>
                      </a:r>
                    </a:p>
                  </a:txBody>
                  <a:tcPr marL="91447" marR="91447" marT="45718" marB="4571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98624">
                <a:tc>
                  <a:txBody>
                    <a:bodyPr/>
                    <a:lstStyle/>
                    <a:p>
                      <a:r>
                        <a:rPr lang="en-CA" sz="1800" dirty="0"/>
                        <a:t>Aspirin, ibuprofen, naproxen, COX-2 inhibitors,</a:t>
                      </a:r>
                      <a:r>
                        <a:rPr lang="en-CA" sz="1800" baseline="0" dirty="0"/>
                        <a:t> </a:t>
                      </a:r>
                      <a:r>
                        <a:rPr lang="en-CA" sz="1800" baseline="0" dirty="0" err="1"/>
                        <a:t>propionic</a:t>
                      </a:r>
                      <a:r>
                        <a:rPr lang="en-CA" sz="1800" baseline="0" dirty="0"/>
                        <a:t> acid, </a:t>
                      </a:r>
                      <a:r>
                        <a:rPr lang="en-CA" sz="1800" baseline="0" dirty="0" err="1"/>
                        <a:t>phenylacetic</a:t>
                      </a:r>
                      <a:r>
                        <a:rPr lang="en-CA" sz="1800" baseline="0" dirty="0"/>
                        <a:t> acid</a:t>
                      </a:r>
                      <a:endParaRPr lang="en-CA" sz="1800" dirty="0"/>
                    </a:p>
                  </a:txBody>
                  <a:tcPr marL="91447" marR="91447" marT="45718" marB="45718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 anti-inflammatory: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CA" sz="1800" dirty="0"/>
                        <a:t>Used in the management </a:t>
                      </a:r>
                      <a:r>
                        <a:rPr lang="en-CA" sz="1800" baseline="0" dirty="0"/>
                        <a:t> inflammatory conditions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Antipyretic: used to control fever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Analgesic: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CA" sz="1800" baseline="0" dirty="0"/>
                        <a:t>Control mild to moderate pain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en-CA" sz="1800" baseline="0" dirty="0"/>
                    </a:p>
                  </a:txBody>
                  <a:tcPr marL="91447" marR="91447" marT="45718" marB="45718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Nausea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Vomiting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Diarrhea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Constipation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Dizziness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Drowsiness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Edema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Kidney failure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Liver failure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Prolonged bleeding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Ulcers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en-CA" sz="1800" dirty="0"/>
                    </a:p>
                  </a:txBody>
                  <a:tcPr marL="91447" marR="91447" marT="45718" marB="45718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Use</a:t>
                      </a:r>
                      <a:r>
                        <a:rPr lang="en-CA" sz="1800" baseline="0" dirty="0"/>
                        <a:t> cautiously in patients with </a:t>
                      </a:r>
                      <a:r>
                        <a:rPr lang="en-CA" sz="1800" baseline="0" dirty="0" err="1"/>
                        <a:t>hx</a:t>
                      </a:r>
                      <a:r>
                        <a:rPr lang="en-CA" sz="1800" baseline="0" dirty="0"/>
                        <a:t> of bleeding disorders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Encourage pt to avoid concurrent use of alcohol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NSAIDs may</a:t>
                      </a:r>
                      <a:r>
                        <a:rPr lang="en-CA" sz="1800" baseline="0" dirty="0"/>
                        <a:t> </a:t>
                      </a:r>
                      <a:r>
                        <a:rPr lang="en-CA" sz="1800" dirty="0"/>
                        <a:t>decrease response to diuretics or antihypertensive therapy</a:t>
                      </a:r>
                      <a:endParaRPr lang="en-CA" sz="1800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CA" sz="1800" dirty="0"/>
                    </a:p>
                  </a:txBody>
                  <a:tcPr marL="91447" marR="91447" marT="45718" marB="4571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7843" name="TextBox 3">
            <a:extLst>
              <a:ext uri="{FF2B5EF4-FFF2-40B4-BE49-F238E27FC236}">
                <a16:creationId xmlns:a16="http://schemas.microsoft.com/office/drawing/2014/main" xmlns="" id="{7D8F79CA-AD57-DF1E-A349-7D1FFB67D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5026" y="6596064"/>
            <a:ext cx="34829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(The Arthritis Society, 2011;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>
            <a:extLst>
              <a:ext uri="{FF2B5EF4-FFF2-40B4-BE49-F238E27FC236}">
                <a16:creationId xmlns:a16="http://schemas.microsoft.com/office/drawing/2014/main" xmlns="" id="{89E8B880-C446-5100-48B1-2750AA509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88" y="-1714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B0F0"/>
                </a:solidFill>
                <a:latin typeface="Arial" panose="020B0604020202020204" pitchFamily="34" charset="0"/>
              </a:rPr>
              <a:t>Corticosteroids</a:t>
            </a:r>
            <a:endParaRPr lang="en-CA" altLang="en-US">
              <a:solidFill>
                <a:srgbClr val="00B0F0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8F8E7A72-0870-6264-9370-F6067144A302}"/>
              </a:ext>
            </a:extLst>
          </p:cNvPr>
          <p:cNvGraphicFramePr>
            <a:graphicFrameLocks noGrp="1"/>
          </p:cNvGraphicFramePr>
          <p:nvPr/>
        </p:nvGraphicFramePr>
        <p:xfrm>
          <a:off x="2063750" y="908050"/>
          <a:ext cx="7848600" cy="55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0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2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0128">
                <a:tc>
                  <a:txBody>
                    <a:bodyPr/>
                    <a:lstStyle/>
                    <a:p>
                      <a:r>
                        <a:rPr lang="en-CA" sz="1800" dirty="0"/>
                        <a:t>Examples</a:t>
                      </a:r>
                    </a:p>
                  </a:txBody>
                  <a:tcPr marL="91432" marR="91432" marT="45723" marB="45723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General</a:t>
                      </a:r>
                      <a:r>
                        <a:rPr lang="en-CA" sz="1800" baseline="0" dirty="0"/>
                        <a:t> Use</a:t>
                      </a:r>
                      <a:endParaRPr lang="en-CA" sz="1800" dirty="0"/>
                    </a:p>
                  </a:txBody>
                  <a:tcPr marL="91432" marR="91432" marT="45723" marB="45723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Side Effects</a:t>
                      </a:r>
                    </a:p>
                  </a:txBody>
                  <a:tcPr marL="91432" marR="91432" marT="45723" marB="45723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Nursing Considerations</a:t>
                      </a:r>
                    </a:p>
                  </a:txBody>
                  <a:tcPr marL="91432" marR="91432"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47872">
                <a:tc>
                  <a:txBody>
                    <a:bodyPr/>
                    <a:lstStyle/>
                    <a:p>
                      <a:r>
                        <a:rPr lang="en-CA" sz="1800" dirty="0"/>
                        <a:t>Cortisone, hydrocortisone,</a:t>
                      </a:r>
                      <a:r>
                        <a:rPr lang="en-CA" sz="1800" baseline="0" dirty="0"/>
                        <a:t> prednisone, betamethasone,dexa-methasone</a:t>
                      </a:r>
                      <a:endParaRPr lang="en-CA" sz="1800" dirty="0"/>
                    </a:p>
                  </a:txBody>
                  <a:tcPr marL="91432" marR="91432" marT="45723" marB="45723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 Used in the management </a:t>
                      </a:r>
                      <a:r>
                        <a:rPr lang="en-CA" sz="1800" baseline="0" dirty="0"/>
                        <a:t> inflammatory conditions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W</a:t>
                      </a:r>
                      <a:r>
                        <a:rPr lang="en-CA" sz="1800" dirty="0"/>
                        <a:t>hen NSAIDS may be contraindicated</a:t>
                      </a:r>
                      <a:endParaRPr lang="en-CA" sz="1800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Promptly improve symptoms of RA</a:t>
                      </a:r>
                      <a:endParaRPr lang="en-CA" sz="1800" dirty="0"/>
                    </a:p>
                  </a:txBody>
                  <a:tcPr marL="91432" marR="91432" marT="45723" marB="45723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Increased appetite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Weight gain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Water/salt retention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Increased</a:t>
                      </a:r>
                      <a:r>
                        <a:rPr lang="en-CA" sz="1800" baseline="0" dirty="0"/>
                        <a:t> blood pressure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Thinning of skin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Depression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Mood swings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Muscle weakness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Osteoporosis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Delayed wound healing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Onset/worsening of diabetes</a:t>
                      </a:r>
                    </a:p>
                  </a:txBody>
                  <a:tcPr marL="91432" marR="91432" marT="45723" marB="45723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Take medications as directed (adrenal suppression)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Used with caution in diabetic patients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Encourage diet high in protein, calcium, potassium and low in sodium</a:t>
                      </a:r>
                      <a:r>
                        <a:rPr lang="en-CA" sz="1800" baseline="0" dirty="0"/>
                        <a:t> and carbohydrates</a:t>
                      </a:r>
                      <a:endParaRPr lang="en-CA" sz="18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Discuss body image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Discuss risk for infection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CA" sz="1800" dirty="0"/>
                    </a:p>
                  </a:txBody>
                  <a:tcPr marL="91432" marR="91432"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9891" name="TextBox 3">
            <a:extLst>
              <a:ext uri="{FF2B5EF4-FFF2-40B4-BE49-F238E27FC236}">
                <a16:creationId xmlns:a16="http://schemas.microsoft.com/office/drawing/2014/main" xmlns="" id="{8FF7DFAF-01D7-804A-D860-2B096AB0D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5026" y="6596064"/>
            <a:ext cx="34829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(The Arthritis Society, 2011;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>
            <a:extLst>
              <a:ext uri="{FF2B5EF4-FFF2-40B4-BE49-F238E27FC236}">
                <a16:creationId xmlns:a16="http://schemas.microsoft.com/office/drawing/2014/main" xmlns="" id="{E660E525-4B92-4C8F-1597-F99D896A8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100013"/>
            <a:ext cx="8229600" cy="1143001"/>
          </a:xfrm>
        </p:spPr>
        <p:txBody>
          <a:bodyPr/>
          <a:lstStyle/>
          <a:p>
            <a:pPr marL="342900" indent="-342900" eaLnBrk="1" hangingPunct="1"/>
            <a:r>
              <a:rPr lang="en-US" altLang="en-US" sz="2400">
                <a:solidFill>
                  <a:srgbClr val="00B0F0"/>
                </a:solidFill>
                <a:latin typeface="Arial" panose="020B0604020202020204" pitchFamily="34" charset="0"/>
              </a:rPr>
              <a:t>Disease-modifying anti-rheumatic drugs(DMARDS)</a:t>
            </a:r>
            <a:br>
              <a:rPr lang="en-US" altLang="en-US" sz="2400">
                <a:solidFill>
                  <a:srgbClr val="00B0F0"/>
                </a:solidFill>
                <a:latin typeface="Arial" panose="020B0604020202020204" pitchFamily="34" charset="0"/>
              </a:rPr>
            </a:br>
            <a:endParaRPr lang="en-CA" altLang="en-US" sz="1800">
              <a:solidFill>
                <a:srgbClr val="00B0F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7C00E44A-321A-B3A3-EC50-4E2616CDC75E}"/>
              </a:ext>
            </a:extLst>
          </p:cNvPr>
          <p:cNvGraphicFramePr>
            <a:graphicFrameLocks noGrp="1"/>
          </p:cNvGraphicFramePr>
          <p:nvPr/>
        </p:nvGraphicFramePr>
        <p:xfrm>
          <a:off x="1992314" y="692151"/>
          <a:ext cx="8137525" cy="5668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3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64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43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43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0027">
                <a:tc>
                  <a:txBody>
                    <a:bodyPr/>
                    <a:lstStyle/>
                    <a:p>
                      <a:r>
                        <a:rPr lang="en-CA" sz="1800" dirty="0"/>
                        <a:t>Examples</a:t>
                      </a:r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General</a:t>
                      </a:r>
                      <a:r>
                        <a:rPr lang="en-CA" sz="1800" baseline="0" dirty="0"/>
                        <a:t> Use</a:t>
                      </a:r>
                      <a:endParaRPr lang="en-CA" sz="1800" dirty="0"/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Side Effects</a:t>
                      </a:r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Nursing Considerations</a:t>
                      </a:r>
                    </a:p>
                  </a:txBody>
                  <a:tcPr marL="91447" marR="91447" marT="45707" marB="4570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8936">
                <a:tc>
                  <a:txBody>
                    <a:bodyPr/>
                    <a:lstStyle/>
                    <a:p>
                      <a:r>
                        <a:rPr lang="en-CA" sz="1800" dirty="0" err="1"/>
                        <a:t>Methotrexate</a:t>
                      </a:r>
                      <a:r>
                        <a:rPr lang="en-CA" sz="1800" dirty="0"/>
                        <a:t> (the gold standard)</a:t>
                      </a:r>
                    </a:p>
                    <a:p>
                      <a:r>
                        <a:rPr lang="en-CA" sz="1800" dirty="0"/>
                        <a:t>, gold salts, cyclosporine, </a:t>
                      </a:r>
                      <a:r>
                        <a:rPr lang="en-CA" sz="1800" dirty="0" err="1"/>
                        <a:t>sulfasalazine</a:t>
                      </a:r>
                      <a:r>
                        <a:rPr lang="en-CA" sz="1800" dirty="0"/>
                        <a:t>, </a:t>
                      </a:r>
                      <a:r>
                        <a:rPr lang="en-CA" sz="1800" dirty="0" err="1"/>
                        <a:t>azathioprine</a:t>
                      </a:r>
                      <a:endParaRPr lang="en-CA" sz="1800" dirty="0"/>
                    </a:p>
                    <a:p>
                      <a:endParaRPr lang="en-CA" sz="1800" dirty="0"/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immunosuppressive</a:t>
                      </a:r>
                      <a:r>
                        <a:rPr lang="en-CA" sz="1800" baseline="0" dirty="0"/>
                        <a:t> activity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Reduce inflammation of rheumatoid arthritis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Slows down joint destruction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Preserves joint function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en-CA" sz="1800" dirty="0"/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Dizziness, drowsiness, headache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Pulmonary</a:t>
                      </a:r>
                      <a:r>
                        <a:rPr lang="en-CA" sz="1800" baseline="0" dirty="0"/>
                        <a:t> fibrosis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 err="1"/>
                        <a:t>Pneumonitis</a:t>
                      </a:r>
                      <a:endParaRPr lang="en-CA" sz="1800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Anorexia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Nausea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 err="1"/>
                        <a:t>Hepatotoxicity</a:t>
                      </a:r>
                      <a:endParaRPr lang="en-CA" sz="1800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 err="1"/>
                        <a:t>Stomatitis</a:t>
                      </a:r>
                      <a:endParaRPr lang="en-CA" sz="1800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Infertility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Alopecia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Skin ulceration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 err="1"/>
                        <a:t>Aplastic</a:t>
                      </a:r>
                      <a:r>
                        <a:rPr lang="en-CA" sz="1800" baseline="0" dirty="0"/>
                        <a:t> anemia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Thrombocytopenia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 err="1"/>
                        <a:t>Leukopenia</a:t>
                      </a:r>
                      <a:endParaRPr lang="en-CA" sz="1800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Nephropathy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fever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photosensitivity</a:t>
                      </a:r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May take several weeks to months before</a:t>
                      </a:r>
                      <a:r>
                        <a:rPr lang="en-CA" sz="1800" baseline="0" dirty="0"/>
                        <a:t> they become effective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Discuss </a:t>
                      </a:r>
                      <a:r>
                        <a:rPr lang="en-CA" sz="1800" baseline="0" dirty="0" err="1"/>
                        <a:t>teratogenicity</a:t>
                      </a:r>
                      <a:r>
                        <a:rPr lang="en-CA" sz="1800" baseline="0" dirty="0"/>
                        <a:t>, should be taken off drug several months prior to conception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Discuss body image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en-CA" sz="18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CA" sz="1800" dirty="0"/>
                    </a:p>
                  </a:txBody>
                  <a:tcPr marL="91447" marR="91447" marT="45707" marB="45707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81939" name="Picture 2" descr="http://www.caringisthekey.org/wp-content/uploads/2012/02/Methotrexate-e1333574675924.jpg">
            <a:extLst>
              <a:ext uri="{FF2B5EF4-FFF2-40B4-BE49-F238E27FC236}">
                <a16:creationId xmlns:a16="http://schemas.microsoft.com/office/drawing/2014/main" xmlns="" id="{730B0AC5-FA84-8C08-D9B7-628BB54B7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508500"/>
            <a:ext cx="1852612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0" name="Picture 6" descr="http://t0.gstatic.com/images?q=tbn:ANd9GcTmaSaZopbWhfPqYzMg2124DPYzjh_q53vH5k-dFrJvhSOy0f0D&amp;t=1">
            <a:extLst>
              <a:ext uri="{FF2B5EF4-FFF2-40B4-BE49-F238E27FC236}">
                <a16:creationId xmlns:a16="http://schemas.microsoft.com/office/drawing/2014/main" xmlns="" id="{E3D78246-AE2F-A898-8FAC-7BD1D4EC5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9" y="4941888"/>
            <a:ext cx="1709737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1" name="TextBox 3">
            <a:extLst>
              <a:ext uri="{FF2B5EF4-FFF2-40B4-BE49-F238E27FC236}">
                <a16:creationId xmlns:a16="http://schemas.microsoft.com/office/drawing/2014/main" xmlns="" id="{8AC8E4EC-D0B8-376D-235E-9AB63C635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5026" y="6596064"/>
            <a:ext cx="34829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(The Arthritis Society, 2011;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>
            <a:extLst>
              <a:ext uri="{FF2B5EF4-FFF2-40B4-BE49-F238E27FC236}">
                <a16:creationId xmlns:a16="http://schemas.microsoft.com/office/drawing/2014/main" xmlns="" id="{80101B29-B00F-0594-0D62-9DA4862A4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161925"/>
            <a:ext cx="8229600" cy="1143000"/>
          </a:xfrm>
        </p:spPr>
        <p:txBody>
          <a:bodyPr/>
          <a:lstStyle/>
          <a:p>
            <a:pPr marL="342900" indent="-342900" eaLnBrk="1" hangingPunct="1"/>
            <a:r>
              <a:rPr lang="en-US" altLang="en-US" sz="2400">
                <a:solidFill>
                  <a:srgbClr val="00B0F0"/>
                </a:solidFill>
                <a:latin typeface="Arial" panose="020B0604020202020204" pitchFamily="34" charset="0"/>
              </a:rPr>
              <a:t>Biologic Response Modifiers (“Bioligics”)</a:t>
            </a:r>
            <a:br>
              <a:rPr lang="en-US" altLang="en-US" sz="2400">
                <a:solidFill>
                  <a:srgbClr val="00B0F0"/>
                </a:solidFill>
                <a:latin typeface="Arial" panose="020B0604020202020204" pitchFamily="34" charset="0"/>
              </a:rPr>
            </a:br>
            <a:endParaRPr lang="en-CA" altLang="en-US" sz="1800">
              <a:solidFill>
                <a:srgbClr val="00B0F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CDCFC061-3E10-B3FD-ECE7-1A00F3D1E66D}"/>
              </a:ext>
            </a:extLst>
          </p:cNvPr>
          <p:cNvGraphicFramePr>
            <a:graphicFrameLocks noGrp="1"/>
          </p:cNvGraphicFramePr>
          <p:nvPr/>
        </p:nvGraphicFramePr>
        <p:xfrm>
          <a:off x="2063751" y="620713"/>
          <a:ext cx="8137525" cy="5668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4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3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43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43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0027">
                <a:tc>
                  <a:txBody>
                    <a:bodyPr/>
                    <a:lstStyle/>
                    <a:p>
                      <a:r>
                        <a:rPr lang="en-CA" sz="1800" dirty="0"/>
                        <a:t>Examples</a:t>
                      </a:r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General</a:t>
                      </a:r>
                      <a:r>
                        <a:rPr lang="en-CA" sz="1800" baseline="0" dirty="0"/>
                        <a:t> Use</a:t>
                      </a:r>
                      <a:endParaRPr lang="en-CA" sz="1800" dirty="0"/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Side Effects</a:t>
                      </a:r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r>
                        <a:rPr lang="en-CA" sz="1800" dirty="0"/>
                        <a:t>Nursing Considerations</a:t>
                      </a:r>
                    </a:p>
                  </a:txBody>
                  <a:tcPr marL="91447" marR="91447" marT="45707" marB="4570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8935">
                <a:tc>
                  <a:txBody>
                    <a:bodyPr/>
                    <a:lstStyle/>
                    <a:p>
                      <a:r>
                        <a:rPr lang="en-CA" sz="1800" dirty="0" err="1"/>
                        <a:t>Etanercept</a:t>
                      </a:r>
                      <a:r>
                        <a:rPr lang="en-CA" sz="1800" dirty="0"/>
                        <a:t>, </a:t>
                      </a:r>
                      <a:r>
                        <a:rPr lang="en-CA" sz="1800" dirty="0" err="1"/>
                        <a:t>anakinra</a:t>
                      </a:r>
                      <a:r>
                        <a:rPr lang="en-CA" sz="1800" dirty="0"/>
                        <a:t>, </a:t>
                      </a:r>
                      <a:r>
                        <a:rPr lang="en-CA" sz="1800" dirty="0" err="1"/>
                        <a:t>abatacipt</a:t>
                      </a:r>
                      <a:r>
                        <a:rPr lang="en-CA" sz="1800" dirty="0"/>
                        <a:t>, </a:t>
                      </a:r>
                      <a:r>
                        <a:rPr lang="en-CA" sz="1800" dirty="0" err="1"/>
                        <a:t>adalimumab</a:t>
                      </a:r>
                      <a:r>
                        <a:rPr lang="en-CA" sz="1800" dirty="0"/>
                        <a:t>, </a:t>
                      </a:r>
                    </a:p>
                    <a:p>
                      <a:r>
                        <a:rPr lang="en-CA" sz="1800" dirty="0" err="1"/>
                        <a:t>Infliximab</a:t>
                      </a:r>
                      <a:r>
                        <a:rPr lang="en-CA" sz="1800" dirty="0"/>
                        <a:t> (</a:t>
                      </a:r>
                      <a:r>
                        <a:rPr lang="en-CA" sz="1800" b="1" dirty="0" err="1">
                          <a:solidFill>
                            <a:srgbClr val="FF0000"/>
                          </a:solidFill>
                        </a:rPr>
                        <a:t>Remicade</a:t>
                      </a:r>
                      <a:r>
                        <a:rPr lang="en-CA" sz="1800" dirty="0"/>
                        <a:t>)</a:t>
                      </a:r>
                    </a:p>
                    <a:p>
                      <a:endParaRPr lang="en-CA" sz="1800" dirty="0"/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 Used in the management </a:t>
                      </a:r>
                      <a:r>
                        <a:rPr lang="en-CA" sz="1800" baseline="0" dirty="0"/>
                        <a:t> inflammatory conditions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W</a:t>
                      </a:r>
                      <a:r>
                        <a:rPr lang="en-CA" sz="1800" dirty="0"/>
                        <a:t>hen NSAIDS may be contraindicated</a:t>
                      </a:r>
                      <a:endParaRPr lang="en-CA" sz="1800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baseline="0" dirty="0"/>
                        <a:t>Promptly improve symptoms of RA</a:t>
                      </a:r>
                      <a:endParaRPr lang="en-CA" sz="1800" dirty="0"/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Increased appetite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Weight gain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Water/salt retention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Increased</a:t>
                      </a:r>
                      <a:r>
                        <a:rPr lang="en-CA" sz="1800" baseline="0" dirty="0"/>
                        <a:t> blood pressure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Thinning of skin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Depression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Mood swings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Muscle weakness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Osteoporosis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Delayed wound healing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Onset/worsening of diabetes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CA" sz="18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CA" sz="18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CA" sz="1800" dirty="0"/>
                    </a:p>
                  </a:txBody>
                  <a:tcPr marL="91447" marR="91447" marT="45707" marB="45707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Take medications as directed (adrenal suppression)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Encourage diet high in protein, calcium, potassium and low in sodium</a:t>
                      </a:r>
                      <a:r>
                        <a:rPr lang="en-CA" sz="1800" baseline="0" dirty="0"/>
                        <a:t> and carbohydrates</a:t>
                      </a:r>
                      <a:endParaRPr lang="en-CA" sz="180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Discuss body image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sz="1800" dirty="0"/>
                        <a:t>Discuss risk for infection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CA" sz="1800" dirty="0"/>
                    </a:p>
                  </a:txBody>
                  <a:tcPr marL="91447" marR="91447" marT="45707" marB="45707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3987" name="TextBox 3">
            <a:extLst>
              <a:ext uri="{FF2B5EF4-FFF2-40B4-BE49-F238E27FC236}">
                <a16:creationId xmlns:a16="http://schemas.microsoft.com/office/drawing/2014/main" xmlns="" id="{CC017EF0-AA4F-FD4F-72E6-F43C0343E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5026" y="6596064"/>
            <a:ext cx="34829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(The Arthritis Society, 2011;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2">
            <a:extLst>
              <a:ext uri="{FF2B5EF4-FFF2-40B4-BE49-F238E27FC236}">
                <a16:creationId xmlns:a16="http://schemas.microsoft.com/office/drawing/2014/main" xmlns="" id="{31D68116-48D5-9778-E6CD-403E85F4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15889"/>
            <a:ext cx="8712200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2">
            <a:extLst>
              <a:ext uri="{FF2B5EF4-FFF2-40B4-BE49-F238E27FC236}">
                <a16:creationId xmlns:a16="http://schemas.microsoft.com/office/drawing/2014/main" xmlns="" id="{7912B609-0C57-E28E-D3FF-0EAEA7130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844675"/>
            <a:ext cx="8569325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xmlns="" id="{9668A635-7E22-3DFD-BC16-611BC8D37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100013"/>
            <a:ext cx="8229600" cy="1143001"/>
          </a:xfrm>
        </p:spPr>
        <p:txBody>
          <a:bodyPr/>
          <a:lstStyle/>
          <a:p>
            <a:pPr eaLnBrk="1" hangingPunct="1"/>
            <a:r>
              <a:rPr lang="en-US" altLang="en-US"/>
              <a:t>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84A587-E8FD-93BB-BBAF-7124FBFF8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288" y="1052513"/>
            <a:ext cx="8229600" cy="45259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Leading</a:t>
            </a: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 cause of disability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Affects </a:t>
            </a: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1 in 6 </a:t>
            </a: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individuals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Costs </a:t>
            </a: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33 billion </a:t>
            </a: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each year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2/3 individuals with arthritis are </a:t>
            </a: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women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By </a:t>
            </a: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2031 </a:t>
            </a: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approximately </a:t>
            </a: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7 </a:t>
            </a: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million people will be living with Arthritis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Has caused more deaths than </a:t>
            </a: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melanoma, asthma</a:t>
            </a: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, or </a:t>
            </a: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HIV/AIDS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Only </a:t>
            </a:r>
            <a:r>
              <a:rPr lang="en-US" sz="2000" b="1" dirty="0">
                <a:solidFill>
                  <a:srgbClr val="FFC000"/>
                </a:solidFill>
                <a:latin typeface="Euphemia" pitchFamily="34" charset="0"/>
                <a:ea typeface="Verdana" pitchFamily="34" charset="0"/>
                <a:cs typeface="Verdana" pitchFamily="34" charset="0"/>
              </a:rPr>
              <a:t>1.3% of research </a:t>
            </a:r>
            <a:r>
              <a:rPr lang="en-US" sz="2000" b="1" dirty="0">
                <a:latin typeface="Euphemia" pitchFamily="34" charset="0"/>
                <a:ea typeface="Verdana" pitchFamily="34" charset="0"/>
                <a:cs typeface="Verdana" pitchFamily="34" charset="0"/>
              </a:rPr>
              <a:t>is dedicated to arthritis.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1200" dirty="0">
              <a:latin typeface="Euphemia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1200" dirty="0">
              <a:solidFill>
                <a:schemeClr val="tx2">
                  <a:lumMod val="50000"/>
                </a:schemeClr>
              </a:solidFill>
              <a:latin typeface="Euphemia" pitchFamily="34" charset="0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sz="1200" dirty="0">
              <a:solidFill>
                <a:schemeClr val="tx2">
                  <a:lumMod val="50000"/>
                </a:schemeClr>
              </a:solidFill>
              <a:latin typeface="Euphemia" pitchFamily="34" charset="0"/>
            </a:endParaRPr>
          </a:p>
        </p:txBody>
      </p:sp>
      <p:sp>
        <p:nvSpPr>
          <p:cNvPr id="23555" name="TextBox 4">
            <a:extLst>
              <a:ext uri="{FF2B5EF4-FFF2-40B4-BE49-F238E27FC236}">
                <a16:creationId xmlns:a16="http://schemas.microsoft.com/office/drawing/2014/main" xmlns="" id="{F882D12E-BFD6-005F-1A18-8EB823259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5" y="6524626"/>
            <a:ext cx="5989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Verdana" panose="020B0604030504040204" pitchFamily="34" charset="0"/>
              </a:rPr>
              <a:t>(The Arthritis Society , 2012; Statistics Canada, 2012; Canadian Arthritis Network, 2007)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>
            <a:extLst>
              <a:ext uri="{FF2B5EF4-FFF2-40B4-BE49-F238E27FC236}">
                <a16:creationId xmlns:a16="http://schemas.microsoft.com/office/drawing/2014/main" xmlns="" id="{F2440432-EC96-AB79-093B-5024514B7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altLang="en-US"/>
              <a:t>Alternative Medicine</a:t>
            </a:r>
          </a:p>
        </p:txBody>
      </p:sp>
      <p:pic>
        <p:nvPicPr>
          <p:cNvPr id="88066" name="Picture 7" descr="http://fajrisaputra.com/wp-content/uploads/2012/06/herbal_supplements.jpg">
            <a:extLst>
              <a:ext uri="{FF2B5EF4-FFF2-40B4-BE49-F238E27FC236}">
                <a16:creationId xmlns:a16="http://schemas.microsoft.com/office/drawing/2014/main" xmlns="" id="{E30ECE54-C191-DB1D-D774-A909208E1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700213"/>
            <a:ext cx="4333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TextBox 3">
            <a:extLst>
              <a:ext uri="{FF2B5EF4-FFF2-40B4-BE49-F238E27FC236}">
                <a16:creationId xmlns:a16="http://schemas.microsoft.com/office/drawing/2014/main" xmlns="" id="{FEDE9A7E-EF49-E76D-F611-9DEC3B997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1" y="1628775"/>
            <a:ext cx="270827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FFFF00"/>
                </a:solidFill>
                <a:latin typeface="Verdana" panose="020B0604030504040204" pitchFamily="34" charset="0"/>
              </a:rPr>
              <a:t>Olive leaf extract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200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FFFF00"/>
                </a:solidFill>
                <a:latin typeface="Verdana" panose="020B0604030504040204" pitchFamily="34" charset="0"/>
              </a:rPr>
              <a:t>Aloe Vera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200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FFFF00"/>
                </a:solidFill>
                <a:latin typeface="Verdana" panose="020B0604030504040204" pitchFamily="34" charset="0"/>
              </a:rPr>
              <a:t>Green Tea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200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FFFF00"/>
                </a:solidFill>
                <a:latin typeface="Verdana" panose="020B0604030504040204" pitchFamily="34" charset="0"/>
              </a:rPr>
              <a:t>Omega 3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200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FFFF00"/>
                </a:solidFill>
                <a:latin typeface="Verdana" panose="020B0604030504040204" pitchFamily="34" charset="0"/>
              </a:rPr>
              <a:t>Ginger Root Extract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2000">
              <a:solidFill>
                <a:srgbClr val="FFFF00"/>
              </a:solidFill>
              <a:latin typeface="Verdana" panose="020B0604030504040204" pitchFamily="34" charset="0"/>
            </a:endParaRPr>
          </a:p>
        </p:txBody>
      </p:sp>
      <p:sp>
        <p:nvSpPr>
          <p:cNvPr id="88068" name="TextBox 4">
            <a:extLst>
              <a:ext uri="{FF2B5EF4-FFF2-40B4-BE49-F238E27FC236}">
                <a16:creationId xmlns:a16="http://schemas.microsoft.com/office/drawing/2014/main" xmlns="" id="{0BE5015E-2BDF-E104-B03C-9A54233F9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9" y="5589588"/>
            <a:ext cx="5570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solidFill>
                  <a:srgbClr val="FF4343"/>
                </a:solidFill>
                <a:latin typeface="Verdana" panose="020B0604030504040204" pitchFamily="34" charset="0"/>
              </a:rPr>
              <a:t>Omega 3 interferes with blood clotting drugs! </a:t>
            </a:r>
          </a:p>
        </p:txBody>
      </p:sp>
      <p:sp>
        <p:nvSpPr>
          <p:cNvPr id="88069" name="TextBox 5">
            <a:extLst>
              <a:ext uri="{FF2B5EF4-FFF2-40B4-BE49-F238E27FC236}">
                <a16:creationId xmlns:a16="http://schemas.microsoft.com/office/drawing/2014/main" xmlns="" id="{19B59C3E-F8F2-8EB2-6193-4621B726F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2038" y="6596064"/>
            <a:ext cx="32559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(American College of Rheumatology, 2012)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>
            <a:extLst>
              <a:ext uri="{FF2B5EF4-FFF2-40B4-BE49-F238E27FC236}">
                <a16:creationId xmlns:a16="http://schemas.microsoft.com/office/drawing/2014/main" xmlns="" id="{C12B180F-AD2B-BF69-DC2E-EAACE244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Pain</a:t>
            </a:r>
          </a:p>
        </p:txBody>
      </p:sp>
      <p:pic>
        <p:nvPicPr>
          <p:cNvPr id="90114" name="Picture 2">
            <a:extLst>
              <a:ext uri="{FF2B5EF4-FFF2-40B4-BE49-F238E27FC236}">
                <a16:creationId xmlns:a16="http://schemas.microsoft.com/office/drawing/2014/main" xmlns="" id="{6C3E56B2-3DCF-6FAD-BF56-073A728B6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1844675"/>
            <a:ext cx="5111750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TextBox 3">
            <a:extLst>
              <a:ext uri="{FF2B5EF4-FFF2-40B4-BE49-F238E27FC236}">
                <a16:creationId xmlns:a16="http://schemas.microsoft.com/office/drawing/2014/main" xmlns="" id="{87807A88-A76C-0F2E-FB5B-A588FF324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6" y="1341438"/>
            <a:ext cx="6219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solidFill>
                  <a:srgbClr val="FFC000"/>
                </a:solidFill>
                <a:latin typeface="Verdana" panose="020B0604030504040204" pitchFamily="34" charset="0"/>
              </a:rPr>
              <a:t>Pain is subjective and influenced by multiple factors</a:t>
            </a:r>
          </a:p>
        </p:txBody>
      </p:sp>
      <p:sp>
        <p:nvSpPr>
          <p:cNvPr id="90116" name="TextBox 4">
            <a:extLst>
              <a:ext uri="{FF2B5EF4-FFF2-40B4-BE49-F238E27FC236}">
                <a16:creationId xmlns:a16="http://schemas.microsoft.com/office/drawing/2014/main" xmlns="" id="{9DC77AC2-09B2-ADD3-E278-F065E1BFA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3141664"/>
            <a:ext cx="1146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Helpless</a:t>
            </a:r>
          </a:p>
        </p:txBody>
      </p:sp>
      <p:sp>
        <p:nvSpPr>
          <p:cNvPr id="90117" name="TextBox 5">
            <a:extLst>
              <a:ext uri="{FF2B5EF4-FFF2-40B4-BE49-F238E27FC236}">
                <a16:creationId xmlns:a16="http://schemas.microsoft.com/office/drawing/2014/main" xmlns="" id="{643D8EE3-9ABA-F756-C0B0-9C5133313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0188" y="2997201"/>
            <a:ext cx="109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Lack of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control</a:t>
            </a:r>
          </a:p>
        </p:txBody>
      </p:sp>
      <p:sp>
        <p:nvSpPr>
          <p:cNvPr id="90118" name="TextBox 6">
            <a:extLst>
              <a:ext uri="{FF2B5EF4-FFF2-40B4-BE49-F238E27FC236}">
                <a16:creationId xmlns:a16="http://schemas.microsoft.com/office/drawing/2014/main" xmlns="" id="{3974778D-C6DC-5D5A-76AE-102866A78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5805489"/>
            <a:ext cx="6240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solidFill>
                  <a:srgbClr val="FFC000"/>
                </a:solidFill>
                <a:latin typeface="Verdana" panose="020B0604030504040204" pitchFamily="34" charset="0"/>
              </a:rPr>
              <a:t>Stressful events can increase symptoms of arthritis</a:t>
            </a: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90119" name="TextBox 7">
            <a:extLst>
              <a:ext uri="{FF2B5EF4-FFF2-40B4-BE49-F238E27FC236}">
                <a16:creationId xmlns:a16="http://schemas.microsoft.com/office/drawing/2014/main" xmlns="" id="{387EBDEC-EF01-3C24-7C9D-47898FED6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0" y="6611938"/>
            <a:ext cx="4140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>
                <a:latin typeface="Verdana" panose="020B0604030504040204" pitchFamily="34" charset="0"/>
              </a:rPr>
              <a:t>(Day et al., 2010; Canadian Psychological Association, 2009)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>
            <a:extLst>
              <a:ext uri="{FF2B5EF4-FFF2-40B4-BE49-F238E27FC236}">
                <a16:creationId xmlns:a16="http://schemas.microsoft.com/office/drawing/2014/main" xmlns="" id="{1EF91FF4-96CB-4757-9064-9BBDC42B6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Exercise</a:t>
            </a:r>
          </a:p>
        </p:txBody>
      </p:sp>
      <p:pic>
        <p:nvPicPr>
          <p:cNvPr id="92162" name="Picture 5" descr="http://www.generalmagic.com/wp-content/uploads/2012/04/exercise.jpg">
            <a:extLst>
              <a:ext uri="{FF2B5EF4-FFF2-40B4-BE49-F238E27FC236}">
                <a16:creationId xmlns:a16="http://schemas.microsoft.com/office/drawing/2014/main" xmlns="" id="{67A90EF0-F8E2-7B49-4596-595D4E234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916113"/>
            <a:ext cx="3671888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Box 3">
            <a:extLst>
              <a:ext uri="{FF2B5EF4-FFF2-40B4-BE49-F238E27FC236}">
                <a16:creationId xmlns:a16="http://schemas.microsoft.com/office/drawing/2014/main" xmlns="" id="{B9EBB523-15BA-DDA8-5BD1-AB084A806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1341438"/>
            <a:ext cx="7767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solidFill>
                  <a:srgbClr val="FFC000"/>
                </a:solidFill>
                <a:latin typeface="Verdana" panose="020B0604030504040204" pitchFamily="34" charset="0"/>
              </a:rPr>
              <a:t>Being overweight strains joints and leads to further inflammation</a:t>
            </a:r>
          </a:p>
        </p:txBody>
      </p:sp>
      <p:sp>
        <p:nvSpPr>
          <p:cNvPr id="92164" name="TextBox 4">
            <a:extLst>
              <a:ext uri="{FF2B5EF4-FFF2-40B4-BE49-F238E27FC236}">
                <a16:creationId xmlns:a16="http://schemas.microsoft.com/office/drawing/2014/main" xmlns="" id="{A2F3FF3F-634A-9CC4-F32D-E12930700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776" y="6597650"/>
            <a:ext cx="2181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Foundation, 2012)</a:t>
            </a:r>
          </a:p>
        </p:txBody>
      </p:sp>
      <p:sp>
        <p:nvSpPr>
          <p:cNvPr id="92165" name="TextBox 5">
            <a:extLst>
              <a:ext uri="{FF2B5EF4-FFF2-40B4-BE49-F238E27FC236}">
                <a16:creationId xmlns:a16="http://schemas.microsoft.com/office/drawing/2014/main" xmlns="" id="{30A3212E-192C-28EA-5654-308AFE851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2565401"/>
            <a:ext cx="2436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4 times a week for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30 minutes</a:t>
            </a:r>
          </a:p>
        </p:txBody>
      </p:sp>
      <p:sp>
        <p:nvSpPr>
          <p:cNvPr id="92166" name="TextBox 6">
            <a:extLst>
              <a:ext uri="{FF2B5EF4-FFF2-40B4-BE49-F238E27FC236}">
                <a16:creationId xmlns:a16="http://schemas.microsoft.com/office/drawing/2014/main" xmlns="" id="{799DAE43-F3D6-4AC6-AD77-733FB5110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2438" y="1989139"/>
            <a:ext cx="25955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CA" altLang="en-US" sz="2400">
                <a:latin typeface="Verdana" panose="020B0604030504040204" pitchFamily="34" charset="0"/>
              </a:rPr>
              <a:t>Walking</a:t>
            </a:r>
          </a:p>
          <a:p>
            <a:pPr>
              <a:spcBef>
                <a:spcPct val="0"/>
              </a:spcBef>
            </a:pPr>
            <a:r>
              <a:rPr lang="en-CA" altLang="en-US" sz="2400">
                <a:latin typeface="Verdana" panose="020B0604030504040204" pitchFamily="34" charset="0"/>
              </a:rPr>
              <a:t>Light jogging</a:t>
            </a:r>
          </a:p>
          <a:p>
            <a:pPr>
              <a:spcBef>
                <a:spcPct val="0"/>
              </a:spcBef>
            </a:pPr>
            <a:r>
              <a:rPr lang="en-CA" altLang="en-US" sz="2400">
                <a:latin typeface="Verdana" panose="020B0604030504040204" pitchFamily="34" charset="0"/>
              </a:rPr>
              <a:t>Water aerobics</a:t>
            </a:r>
          </a:p>
          <a:p>
            <a:pPr>
              <a:spcBef>
                <a:spcPct val="0"/>
              </a:spcBef>
            </a:pPr>
            <a:r>
              <a:rPr lang="en-CA" altLang="en-US" sz="2400">
                <a:latin typeface="Verdana" panose="020B0604030504040204" pitchFamily="34" charset="0"/>
              </a:rPr>
              <a:t>Cycling</a:t>
            </a:r>
          </a:p>
          <a:p>
            <a:pPr>
              <a:spcBef>
                <a:spcPct val="0"/>
              </a:spcBef>
            </a:pPr>
            <a:r>
              <a:rPr lang="en-CA" altLang="en-US" sz="2400">
                <a:latin typeface="Verdana" panose="020B0604030504040204" pitchFamily="34" charset="0"/>
              </a:rPr>
              <a:t>Yoga</a:t>
            </a:r>
          </a:p>
          <a:p>
            <a:pPr>
              <a:spcBef>
                <a:spcPct val="0"/>
              </a:spcBef>
            </a:pPr>
            <a:r>
              <a:rPr lang="en-CA" altLang="en-US" sz="2400">
                <a:latin typeface="Verdana" panose="020B0604030504040204" pitchFamily="34" charset="0"/>
              </a:rPr>
              <a:t>stretching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>
            <a:extLst>
              <a:ext uri="{FF2B5EF4-FFF2-40B4-BE49-F238E27FC236}">
                <a16:creationId xmlns:a16="http://schemas.microsoft.com/office/drawing/2014/main" xmlns="" id="{5555C63A-A55B-EEFF-BECC-1C21FFB42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388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Nutrition</a:t>
            </a:r>
          </a:p>
        </p:txBody>
      </p:sp>
      <p:pic>
        <p:nvPicPr>
          <p:cNvPr id="94210" name="Picture 5" descr="http://iheartherbs.com/wp-content/uploads/2012/07/food1.jpg">
            <a:extLst>
              <a:ext uri="{FF2B5EF4-FFF2-40B4-BE49-F238E27FC236}">
                <a16:creationId xmlns:a16="http://schemas.microsoft.com/office/drawing/2014/main" xmlns="" id="{F0A0E4DD-733C-B068-23DA-5CBA014E9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2708276"/>
            <a:ext cx="47625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TextBox 3">
            <a:extLst>
              <a:ext uri="{FF2B5EF4-FFF2-40B4-BE49-F238E27FC236}">
                <a16:creationId xmlns:a16="http://schemas.microsoft.com/office/drawing/2014/main" xmlns="" id="{15BE531C-AEFE-53F2-7320-7D1040CCD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1950" y="6567488"/>
            <a:ext cx="26860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>
                <a:latin typeface="Verdana" panose="020B0604030504040204" pitchFamily="34" charset="0"/>
              </a:rPr>
              <a:t>(Johns Hopkins Arthritis Center, 2012)</a:t>
            </a:r>
          </a:p>
        </p:txBody>
      </p:sp>
      <p:sp>
        <p:nvSpPr>
          <p:cNvPr id="94212" name="TextBox 4">
            <a:extLst>
              <a:ext uri="{FF2B5EF4-FFF2-40B4-BE49-F238E27FC236}">
                <a16:creationId xmlns:a16="http://schemas.microsoft.com/office/drawing/2014/main" xmlns="" id="{39459DE7-BD4B-3934-2B9E-B2040FEFF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981075"/>
            <a:ext cx="8964612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The most commonly observed vitamin and mineral deficiencies in patients with RA are:</a:t>
            </a: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folic acid</a:t>
            </a: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vitamin C</a:t>
            </a: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vitamin D</a:t>
            </a: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vitamin B</a:t>
            </a:r>
            <a:r>
              <a:rPr lang="en-CA" altLang="en-US" sz="2800" baseline="-25000">
                <a:solidFill>
                  <a:srgbClr val="FFC000"/>
                </a:solidFill>
                <a:latin typeface="Verdana" panose="020B0604030504040204" pitchFamily="34" charset="0"/>
              </a:rPr>
              <a:t>6</a:t>
            </a:r>
            <a:endParaRPr lang="en-CA" altLang="en-US" sz="280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vitamin B</a:t>
            </a:r>
            <a:r>
              <a:rPr lang="en-CA" altLang="en-US" sz="2800" baseline="-25000">
                <a:solidFill>
                  <a:srgbClr val="FFC000"/>
                </a:solidFill>
                <a:latin typeface="Verdana" panose="020B0604030504040204" pitchFamily="34" charset="0"/>
              </a:rPr>
              <a:t>12</a:t>
            </a:r>
            <a:endParaRPr lang="en-CA" altLang="en-US" sz="280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vitamin E</a:t>
            </a: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calcium</a:t>
            </a: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magnesium</a:t>
            </a:r>
          </a:p>
          <a:p>
            <a:pPr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CA" altLang="en-US" sz="2800">
                <a:solidFill>
                  <a:srgbClr val="FFC000"/>
                </a:solidFill>
                <a:latin typeface="Verdana" panose="020B0604030504040204" pitchFamily="34" charset="0"/>
              </a:rPr>
              <a:t> zinc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>
            <a:extLst>
              <a:ext uri="{FF2B5EF4-FFF2-40B4-BE49-F238E27FC236}">
                <a16:creationId xmlns:a16="http://schemas.microsoft.com/office/drawing/2014/main" xmlns="" id="{B73E31B5-E546-7473-F478-E61666F5E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26988"/>
            <a:ext cx="8229600" cy="1143001"/>
          </a:xfrm>
        </p:spPr>
        <p:txBody>
          <a:bodyPr/>
          <a:lstStyle/>
          <a:p>
            <a:pPr eaLnBrk="1" hangingPunct="1"/>
            <a:r>
              <a:rPr lang="en-CA" altLang="en-US">
                <a:solidFill>
                  <a:srgbClr val="FF4343"/>
                </a:solidFill>
              </a:rPr>
              <a:t>Synovectomy</a:t>
            </a:r>
          </a:p>
        </p:txBody>
      </p:sp>
      <p:pic>
        <p:nvPicPr>
          <p:cNvPr id="96258" name="Picture 5" descr="http://www.eatonhand.com/jpg/1299306.jpg">
            <a:extLst>
              <a:ext uri="{FF2B5EF4-FFF2-40B4-BE49-F238E27FC236}">
                <a16:creationId xmlns:a16="http://schemas.microsoft.com/office/drawing/2014/main" xmlns="" id="{4E61C798-238F-33E3-83BF-981F5D68E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871789"/>
            <a:ext cx="4584700" cy="343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9" name="TextBox 3">
            <a:extLst>
              <a:ext uri="{FF2B5EF4-FFF2-40B4-BE49-F238E27FC236}">
                <a16:creationId xmlns:a16="http://schemas.microsoft.com/office/drawing/2014/main" xmlns="" id="{5D24B858-C4F5-FEB3-CEFE-B6947B7A6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9250" y="6596064"/>
            <a:ext cx="26987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2010; Sung-Jae, 2007)</a:t>
            </a:r>
          </a:p>
        </p:txBody>
      </p:sp>
      <p:sp>
        <p:nvSpPr>
          <p:cNvPr id="96260" name="TextBox 6">
            <a:extLst>
              <a:ext uri="{FF2B5EF4-FFF2-40B4-BE49-F238E27FC236}">
                <a16:creationId xmlns:a16="http://schemas.microsoft.com/office/drawing/2014/main" xmlns="" id="{B1660A90-14DA-0679-7147-40F3DDEDF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4" y="1139825"/>
            <a:ext cx="63214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Increases function of the joint</a:t>
            </a:r>
          </a:p>
          <a:p>
            <a:pPr>
              <a:spcBef>
                <a:spcPct val="0"/>
              </a:spcBef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Decreases pain and inflammation</a:t>
            </a:r>
          </a:p>
          <a:p>
            <a:pPr>
              <a:spcBef>
                <a:spcPct val="0"/>
              </a:spcBef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Beneficial as an early treatment option</a:t>
            </a:r>
          </a:p>
          <a:p>
            <a:pPr>
              <a:spcBef>
                <a:spcPct val="0"/>
              </a:spcBef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Not a cure!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>
            <a:extLst>
              <a:ext uri="{FF2B5EF4-FFF2-40B4-BE49-F238E27FC236}">
                <a16:creationId xmlns:a16="http://schemas.microsoft.com/office/drawing/2014/main" xmlns="" id="{E7902680-469A-D603-50D1-C702C344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altLang="en-US">
                <a:solidFill>
                  <a:srgbClr val="FFC000"/>
                </a:solidFill>
              </a:rPr>
              <a:t>Braces/casts/splints</a:t>
            </a:r>
          </a:p>
        </p:txBody>
      </p:sp>
      <p:sp>
        <p:nvSpPr>
          <p:cNvPr id="98306" name="Content Placeholder 2">
            <a:extLst>
              <a:ext uri="{FF2B5EF4-FFF2-40B4-BE49-F238E27FC236}">
                <a16:creationId xmlns:a16="http://schemas.microsoft.com/office/drawing/2014/main" xmlns="" id="{39D396CB-09AE-4FD9-8F45-C362D4F03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2476500"/>
          </a:xfrm>
        </p:spPr>
        <p:txBody>
          <a:bodyPr/>
          <a:lstStyle/>
          <a:p>
            <a:pPr eaLnBrk="1" hangingPunct="1"/>
            <a:r>
              <a:rPr lang="en-CA" altLang="en-US" sz="2800"/>
              <a:t>Support injured joints and weak muscles</a:t>
            </a:r>
          </a:p>
          <a:p>
            <a:pPr eaLnBrk="1" hangingPunct="1"/>
            <a:r>
              <a:rPr lang="en-CA" altLang="en-US" sz="2800"/>
              <a:t>Improve joint mobility and stability</a:t>
            </a:r>
          </a:p>
          <a:p>
            <a:pPr eaLnBrk="1" hangingPunct="1"/>
            <a:r>
              <a:rPr lang="en-CA" altLang="en-US" sz="2800"/>
              <a:t>Help to alleviate pain, swelling and muscle spasm</a:t>
            </a:r>
          </a:p>
          <a:p>
            <a:pPr eaLnBrk="1" hangingPunct="1"/>
            <a:r>
              <a:rPr lang="en-CA" altLang="en-US" sz="2800"/>
              <a:t>May prevent further damage and deformity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CA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en-CA" altLang="en-US"/>
          </a:p>
        </p:txBody>
      </p:sp>
      <p:pic>
        <p:nvPicPr>
          <p:cNvPr id="98307" name="Picture 6" descr="http://www.arthritiskneebrace.info/uploads/2/8/9/3/2893445/5152235.jpg">
            <a:extLst>
              <a:ext uri="{FF2B5EF4-FFF2-40B4-BE49-F238E27FC236}">
                <a16:creationId xmlns:a16="http://schemas.microsoft.com/office/drawing/2014/main" xmlns="" id="{B2D69735-9DCE-CE67-0BFE-C1F66A0FD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933826"/>
            <a:ext cx="23812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8" name="TextBox 3">
            <a:extLst>
              <a:ext uri="{FF2B5EF4-FFF2-40B4-BE49-F238E27FC236}">
                <a16:creationId xmlns:a16="http://schemas.microsoft.com/office/drawing/2014/main" xmlns="" id="{76439C9B-DA7D-CA4E-C41A-3022975AB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1950" y="6567488"/>
            <a:ext cx="26860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>
                <a:latin typeface="Verdana" panose="020B0604030504040204" pitchFamily="34" charset="0"/>
              </a:rPr>
              <a:t>(Johns Hopkins Arthritis Center, 2012)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3674B001-584D-320B-7D8E-6A9F0968DA4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343400" y="333375"/>
            <a:ext cx="7848600" cy="1081088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4400" dirty="0">
                <a:latin typeface="Verdana" pitchFamily="34" charset="0"/>
                <a:ea typeface="Verdana" pitchFamily="34" charset="0"/>
                <a:cs typeface="Verdana" pitchFamily="34" charset="0"/>
              </a:rPr>
              <a:t>Osteoarthritis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4400" dirty="0">
              <a:effectLst>
                <a:outerShdw blurRad="38100" dist="38100" dir="2700000" algn="tl">
                  <a:srgbClr val="1F497D"/>
                </a:outerShdw>
              </a:effectLst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800" dirty="0">
              <a:effectLst>
                <a:outerShdw blurRad="38100" dist="38100" dir="2700000" algn="tl">
                  <a:srgbClr val="1F497D"/>
                </a:outerShdw>
              </a:effectLst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Most common form of arthritis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800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Over 3 million Canadians affected (1/10)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Char char="•"/>
              <a:defRPr/>
            </a:pPr>
            <a:endParaRPr lang="en-US" sz="2800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Osteoarthritis is defined as “a degenerative joint disease characterized by destruction of the </a:t>
            </a:r>
            <a:r>
              <a:rPr lang="en-US" sz="2800" dirty="0" err="1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articular</a:t>
            </a:r>
            <a:r>
              <a:rPr lang="en-US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cartilage and overgrowth of bone”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1400" dirty="0">
                <a:effectLst>
                  <a:outerShdw blurRad="38100" dist="38100" dir="2700000" algn="tl">
                    <a:srgbClr val="1F497D"/>
                  </a:outerShdw>
                </a:effectLst>
              </a:rPr>
              <a:t>							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Char char="•"/>
              <a:defRPr/>
            </a:pPr>
            <a:endParaRPr lang="en-US" sz="1400" dirty="0">
              <a:effectLst>
                <a:outerShdw blurRad="38100" dist="38100" dir="2700000" algn="tl">
                  <a:srgbClr val="1F497D"/>
                </a:outerShdw>
              </a:effectLst>
            </a:endParaRPr>
          </a:p>
        </p:txBody>
      </p:sp>
      <p:sp>
        <p:nvSpPr>
          <p:cNvPr id="100354" name="TextBox 4">
            <a:extLst>
              <a:ext uri="{FF2B5EF4-FFF2-40B4-BE49-F238E27FC236}">
                <a16:creationId xmlns:a16="http://schemas.microsoft.com/office/drawing/2014/main" xmlns="" id="{8DF52181-C2D0-B43C-A4AD-18DF7DF6E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0" y="6551614"/>
            <a:ext cx="3175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Society, 2011;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46</a:t>
            </a:fld>
            <a:endParaRPr lang="en-US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xmlns="" id="{7D8957E9-5B58-DBAF-0306-A5444988966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71450"/>
            <a:ext cx="8229600" cy="1143000"/>
          </a:xfrm>
        </p:spPr>
        <p:txBody>
          <a:bodyPr anchorCtr="1"/>
          <a:lstStyle/>
          <a:p>
            <a:pPr eaLnBrk="1" hangingPunct="1">
              <a:defRPr/>
            </a:pPr>
            <a:r>
              <a:rPr lang="en-US" dirty="0" err="1">
                <a:effectLst>
                  <a:outerShdw blurRad="38100" dist="38100" dir="2700000" algn="tl">
                    <a:srgbClr val="1F497D"/>
                  </a:outerShdw>
                </a:effectLst>
              </a:rPr>
              <a:t>Pathophysiology</a:t>
            </a:r>
            <a:r>
              <a:rPr lang="en-US" dirty="0">
                <a:effectLst>
                  <a:outerShdw blurRad="38100" dist="38100" dir="2700000" algn="tl">
                    <a:srgbClr val="1F497D"/>
                  </a:outerShdw>
                </a:effectLst>
              </a:rPr>
              <a:t> </a:t>
            </a:r>
            <a:br>
              <a:rPr lang="en-US" dirty="0">
                <a:effectLst>
                  <a:outerShdw blurRad="38100" dist="38100" dir="2700000" algn="tl">
                    <a:srgbClr val="1F497D"/>
                  </a:outerShdw>
                </a:effectLst>
              </a:rPr>
            </a:br>
            <a:endParaRPr lang="en-US" sz="1200" dirty="0">
              <a:effectLst>
                <a:outerShdw blurRad="38100" dist="38100" dir="2700000" algn="tl">
                  <a:srgbClr val="1F497D"/>
                </a:outerShdw>
              </a:effectLst>
            </a:endParaRPr>
          </a:p>
        </p:txBody>
      </p:sp>
      <p:sp>
        <p:nvSpPr>
          <p:cNvPr id="102402" name="Rectangle 3">
            <a:extLst>
              <a:ext uri="{FF2B5EF4-FFF2-40B4-BE49-F238E27FC236}">
                <a16:creationId xmlns:a16="http://schemas.microsoft.com/office/drawing/2014/main" xmlns="" id="{BA8DEBC5-AA01-ED16-EFC2-1F209E4E354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3960813"/>
            <a:ext cx="9144000" cy="263683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Normal Joint</a:t>
            </a:r>
            <a:r>
              <a:rPr lang="en-CA" altLang="en-US" sz="2400">
                <a:latin typeface="Verdana" panose="020B0604030504040204" pitchFamily="34" charset="0"/>
              </a:rPr>
              <a:t>: Cartilage covers the end of bones to act as a shock absorber and to promote smooth movement of the joint.</a:t>
            </a:r>
          </a:p>
          <a:p>
            <a:pPr algn="ctr" eaLnBrk="1" hangingPunct="1">
              <a:lnSpc>
                <a:spcPct val="90000"/>
              </a:lnSpc>
            </a:pPr>
            <a:endParaRPr lang="en-CA" altLang="en-US" sz="240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Osteoarthritis</a:t>
            </a:r>
            <a:r>
              <a:rPr lang="en-CA" altLang="en-US" sz="2400">
                <a:latin typeface="Verdana" panose="020B0604030504040204" pitchFamily="34" charset="0"/>
              </a:rPr>
              <a:t>: Cartilage wears down over time. Patients may experience a painful bone-on-bone articulation. </a:t>
            </a:r>
          </a:p>
        </p:txBody>
      </p:sp>
      <p:pic>
        <p:nvPicPr>
          <p:cNvPr id="102403" name="Picture 7" descr="http://www.umm.edu/graphics/images/en/17103.jpg">
            <a:extLst>
              <a:ext uri="{FF2B5EF4-FFF2-40B4-BE49-F238E27FC236}">
                <a16:creationId xmlns:a16="http://schemas.microsoft.com/office/drawing/2014/main" xmlns="" id="{3D8230D7-5272-8BB8-FB38-29EF13429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812800"/>
            <a:ext cx="381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4" name="TextBox 5">
            <a:extLst>
              <a:ext uri="{FF2B5EF4-FFF2-40B4-BE49-F238E27FC236}">
                <a16:creationId xmlns:a16="http://schemas.microsoft.com/office/drawing/2014/main" xmlns="" id="{AD068370-BC2F-5AA8-AF90-0D1DD6432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1" y="6597650"/>
            <a:ext cx="1909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Society, 2011)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47</a:t>
            </a:fld>
            <a:endParaRPr lang="en-US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3">
            <a:extLst>
              <a:ext uri="{FF2B5EF4-FFF2-40B4-BE49-F238E27FC236}">
                <a16:creationId xmlns:a16="http://schemas.microsoft.com/office/drawing/2014/main" xmlns="" id="{C69B4427-8866-3761-BD75-D080E03FF8E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992313" y="1557338"/>
            <a:ext cx="4038600" cy="4525962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en-CA" altLang="en-US" sz="2800"/>
          </a:p>
          <a:p>
            <a:pPr>
              <a:buFont typeface="Arial" panose="020B0604020202020204" pitchFamily="34" charset="0"/>
              <a:buNone/>
            </a:pPr>
            <a:endParaRPr lang="en-CA" altLang="en-US" sz="2800"/>
          </a:p>
        </p:txBody>
      </p:sp>
      <p:sp>
        <p:nvSpPr>
          <p:cNvPr id="104450" name="Text Box 4">
            <a:extLst>
              <a:ext uri="{FF2B5EF4-FFF2-40B4-BE49-F238E27FC236}">
                <a16:creationId xmlns:a16="http://schemas.microsoft.com/office/drawing/2014/main" xmlns="" id="{170F1054-B172-9A5F-A1FA-1AF395D3C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1050" y="6597650"/>
            <a:ext cx="24638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2010; Mosby, 2009)</a:t>
            </a:r>
          </a:p>
        </p:txBody>
      </p:sp>
      <p:sp>
        <p:nvSpPr>
          <p:cNvPr id="104451" name="AutoShape 67">
            <a:extLst>
              <a:ext uri="{FF2B5EF4-FFF2-40B4-BE49-F238E27FC236}">
                <a16:creationId xmlns:a16="http://schemas.microsoft.com/office/drawing/2014/main" xmlns="" id="{19E583C6-E1B2-8240-999B-E97BE6708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100" y="1628775"/>
            <a:ext cx="647700" cy="649288"/>
          </a:xfrm>
          <a:prstGeom prst="downArrow">
            <a:avLst>
              <a:gd name="adj1" fmla="val 50000"/>
              <a:gd name="adj2" fmla="val 2782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104452" name="WordArt 68">
            <a:extLst>
              <a:ext uri="{FF2B5EF4-FFF2-40B4-BE49-F238E27FC236}">
                <a16:creationId xmlns:a16="http://schemas.microsoft.com/office/drawing/2014/main" xmlns="" id="{D5CD5B5B-076D-FE49-F7DE-1FAB13D5FE1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03614" y="2420938"/>
            <a:ext cx="54006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 Black" panose="020B0A04020102020204" pitchFamily="34" charset="0"/>
              </a:rPr>
              <a:t>Chondrocyte response</a:t>
            </a:r>
          </a:p>
        </p:txBody>
      </p:sp>
      <p:sp>
        <p:nvSpPr>
          <p:cNvPr id="104453" name="WordArt 69">
            <a:extLst>
              <a:ext uri="{FF2B5EF4-FFF2-40B4-BE49-F238E27FC236}">
                <a16:creationId xmlns:a16="http://schemas.microsoft.com/office/drawing/2014/main" xmlns="" id="{12EC4691-3602-AA75-50D6-2C30771880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43250" y="1"/>
            <a:ext cx="6769100" cy="1412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a typeface="Verdana" panose="020B0604030504040204" pitchFamily="34" charset="0"/>
              </a:rPr>
              <a:t>Mechanical injury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a typeface="Verdana" panose="020B0604030504040204" pitchFamily="34" charset="0"/>
              </a:rPr>
              <a:t>Previous Joint Damage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a typeface="Verdana" panose="020B0604030504040204" pitchFamily="34" charset="0"/>
              </a:rPr>
              <a:t>Genetic &amp; hormonal factors</a:t>
            </a:r>
          </a:p>
        </p:txBody>
      </p:sp>
      <p:sp>
        <p:nvSpPr>
          <p:cNvPr id="104454" name="WordArt 70">
            <a:extLst>
              <a:ext uri="{FF2B5EF4-FFF2-40B4-BE49-F238E27FC236}">
                <a16:creationId xmlns:a16="http://schemas.microsoft.com/office/drawing/2014/main" xmlns="" id="{655F53E2-B022-7F83-ADE0-87AA1183CAE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76639" y="3573463"/>
            <a:ext cx="58324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latin typeface="Arial Black" panose="020B0A04020102020204" pitchFamily="34" charset="0"/>
              </a:rPr>
              <a:t>Release of cytokines</a:t>
            </a:r>
          </a:p>
        </p:txBody>
      </p:sp>
      <p:sp>
        <p:nvSpPr>
          <p:cNvPr id="104455" name="WordArt 71">
            <a:extLst>
              <a:ext uri="{FF2B5EF4-FFF2-40B4-BE49-F238E27FC236}">
                <a16:creationId xmlns:a16="http://schemas.microsoft.com/office/drawing/2014/main" xmlns="" id="{ED97B9E0-F019-7544-E697-26553865FA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63750" y="4724401"/>
            <a:ext cx="828040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 Black" panose="020B0A04020102020204" pitchFamily="34" charset="0"/>
              </a:rPr>
              <a:t>Release of proteolytic enzymes, metalloproteases, collagenase</a:t>
            </a:r>
          </a:p>
        </p:txBody>
      </p:sp>
      <p:sp>
        <p:nvSpPr>
          <p:cNvPr id="104456" name="AutoShape 72">
            <a:extLst>
              <a:ext uri="{FF2B5EF4-FFF2-40B4-BE49-F238E27FC236}">
                <a16:creationId xmlns:a16="http://schemas.microsoft.com/office/drawing/2014/main" xmlns="" id="{7CEEEE49-622D-0B5E-CF67-A65C39BC0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100" y="2924175"/>
            <a:ext cx="647700" cy="649288"/>
          </a:xfrm>
          <a:prstGeom prst="downArrow">
            <a:avLst>
              <a:gd name="adj1" fmla="val 50000"/>
              <a:gd name="adj2" fmla="val 2788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104457" name="AutoShape 73">
            <a:extLst>
              <a:ext uri="{FF2B5EF4-FFF2-40B4-BE49-F238E27FC236}">
                <a16:creationId xmlns:a16="http://schemas.microsoft.com/office/drawing/2014/main" xmlns="" id="{2914298A-B9C0-286C-5C37-88C622C20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100" y="4003676"/>
            <a:ext cx="647700" cy="720725"/>
          </a:xfrm>
          <a:prstGeom prst="downArrow">
            <a:avLst>
              <a:gd name="adj1" fmla="val 50000"/>
              <a:gd name="adj2" fmla="val 2781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104458" name="AutoShape 74">
            <a:extLst>
              <a:ext uri="{FF2B5EF4-FFF2-40B4-BE49-F238E27FC236}">
                <a16:creationId xmlns:a16="http://schemas.microsoft.com/office/drawing/2014/main" xmlns="" id="{6C57ADE6-744F-9128-6BFD-DC42B3FD1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538" y="5229226"/>
            <a:ext cx="647700" cy="720725"/>
          </a:xfrm>
          <a:prstGeom prst="downArrow">
            <a:avLst>
              <a:gd name="adj1" fmla="val 50000"/>
              <a:gd name="adj2" fmla="val 2781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104459" name="WordArt 75">
            <a:extLst>
              <a:ext uri="{FF2B5EF4-FFF2-40B4-BE49-F238E27FC236}">
                <a16:creationId xmlns:a16="http://schemas.microsoft.com/office/drawing/2014/main" xmlns="" id="{C1FBEA45-203A-6C91-3718-DC7FC0C5C7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92313" y="6021388"/>
            <a:ext cx="84248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latin typeface="Arial Black" panose="020B0A04020102020204" pitchFamily="34" charset="0"/>
              </a:rPr>
              <a:t>Resulting damage predisposes to a further chondrocyte response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43CB8-0581-4A40-8C64-9B1EFEB8D678}" type="slidenum">
              <a:rPr lang="en-US" altLang="en-US" smtClean="0"/>
              <a:pPr>
                <a:defRPr/>
              </a:pPr>
              <a:t>48</a:t>
            </a:fld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>
            <a:extLst>
              <a:ext uri="{FF2B5EF4-FFF2-40B4-BE49-F238E27FC236}">
                <a16:creationId xmlns:a16="http://schemas.microsoft.com/office/drawing/2014/main" xmlns="" id="{F876559E-BF38-F5C4-7B8F-173EA5A79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106498" name="Rectangle 3">
            <a:extLst>
              <a:ext uri="{FF2B5EF4-FFF2-40B4-BE49-F238E27FC236}">
                <a16:creationId xmlns:a16="http://schemas.microsoft.com/office/drawing/2014/main" xmlns="" id="{5E16632C-E808-E2C4-244E-08DC3D3F7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altLang="en-US"/>
          </a:p>
        </p:txBody>
      </p:sp>
      <p:pic>
        <p:nvPicPr>
          <p:cNvPr id="106499" name="Picture 4" descr="19678">
            <a:extLst>
              <a:ext uri="{FF2B5EF4-FFF2-40B4-BE49-F238E27FC236}">
                <a16:creationId xmlns:a16="http://schemas.microsoft.com/office/drawing/2014/main" xmlns="" id="{23502171-B834-BC22-E6F5-72BE41AED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94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49</a:t>
            </a:fld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D5EEE6-3FC5-35C0-E484-425B483C2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188913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/>
              <a:t>Myths</a:t>
            </a:r>
            <a:br>
              <a:rPr lang="en-CA" dirty="0"/>
            </a:br>
            <a:endParaRPr lang="en-CA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xmlns="" id="{0BB9F66F-039E-BD54-91A9-B05A5898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3" y="1628775"/>
            <a:ext cx="8229600" cy="3341688"/>
          </a:xfrm>
        </p:spPr>
        <p:txBody>
          <a:bodyPr/>
          <a:lstStyle/>
          <a:p>
            <a:pPr eaLnBrk="1" hangingPunct="1"/>
            <a:r>
              <a:rPr lang="en-CA" altLang="en-US" sz="2500"/>
              <a:t># 1: Arthritis isn’t serious</a:t>
            </a:r>
          </a:p>
          <a:p>
            <a:pPr eaLnBrk="1" hangingPunct="1"/>
            <a:r>
              <a:rPr lang="en-CA" altLang="en-US" sz="2500"/>
              <a:t>#2: Arthritis is an old person’s disease</a:t>
            </a:r>
          </a:p>
          <a:p>
            <a:pPr eaLnBrk="1" hangingPunct="1"/>
            <a:r>
              <a:rPr lang="en-CA" altLang="en-US" sz="2500"/>
              <a:t>#3:Arthritis is a normal part of aging</a:t>
            </a:r>
          </a:p>
          <a:p>
            <a:pPr eaLnBrk="1" hangingPunct="1"/>
            <a:r>
              <a:rPr lang="en-CA" altLang="en-US" sz="2500"/>
              <a:t>#4: Not much can be done for those living with arthritis</a:t>
            </a:r>
          </a:p>
          <a:p>
            <a:pPr eaLnBrk="1" hangingPunct="1"/>
            <a:r>
              <a:rPr lang="en-CA" altLang="en-US" sz="2500"/>
              <a:t>#5: People with arthritis can’t exercise</a:t>
            </a:r>
          </a:p>
        </p:txBody>
      </p:sp>
      <p:sp>
        <p:nvSpPr>
          <p:cNvPr id="25603" name="TextBox 3">
            <a:extLst>
              <a:ext uri="{FF2B5EF4-FFF2-40B4-BE49-F238E27FC236}">
                <a16:creationId xmlns:a16="http://schemas.microsoft.com/office/drawing/2014/main" xmlns="" id="{69545149-1D9A-2970-40F2-49DA8A808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3926" y="6611939"/>
            <a:ext cx="21828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Foundation, 2012)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xmlns="" id="{B1D0CB71-0D22-1CBC-97AC-F34F66322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sz="4000">
                <a:solidFill>
                  <a:srgbClr val="FFC000"/>
                </a:solidFill>
              </a:rPr>
              <a:t>Primary &amp; Secondary Osteoarthritis </a:t>
            </a:r>
            <a:br>
              <a:rPr lang="en-CA" altLang="en-US" sz="4000">
                <a:solidFill>
                  <a:srgbClr val="FFC000"/>
                </a:solidFill>
              </a:rPr>
            </a:br>
            <a:endParaRPr lang="en-CA" altLang="en-US" sz="1200">
              <a:solidFill>
                <a:srgbClr val="FFC000"/>
              </a:solidFill>
            </a:endParaRPr>
          </a:p>
        </p:txBody>
      </p:sp>
      <p:sp>
        <p:nvSpPr>
          <p:cNvPr id="108546" name="Rectangle 3">
            <a:extLst>
              <a:ext uri="{FF2B5EF4-FFF2-40B4-BE49-F238E27FC236}">
                <a16:creationId xmlns:a16="http://schemas.microsoft.com/office/drawing/2014/main" xmlns="" id="{92C1CB66-C872-D9F7-ED07-73C300850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389" y="1557338"/>
            <a:ext cx="5051425" cy="49974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CA" altLang="en-US">
                <a:solidFill>
                  <a:srgbClr val="FF4343"/>
                </a:solidFill>
              </a:rPr>
              <a:t>	Primary Osteoarthritis </a:t>
            </a:r>
            <a:r>
              <a:rPr lang="en-CA" altLang="en-US"/>
              <a:t>– no identifiable reason for arthritis development.</a:t>
            </a:r>
          </a:p>
          <a:p>
            <a:pPr>
              <a:buFontTx/>
              <a:buChar char="-"/>
            </a:pPr>
            <a:endParaRPr lang="en-CA" altLang="en-US"/>
          </a:p>
          <a:p>
            <a:pPr>
              <a:buFont typeface="Arial" panose="020B0604020202020204" pitchFamily="34" charset="0"/>
              <a:buNone/>
            </a:pPr>
            <a:r>
              <a:rPr lang="en-CA" altLang="en-US">
                <a:solidFill>
                  <a:srgbClr val="FF9966"/>
                </a:solidFill>
              </a:rPr>
              <a:t>	</a:t>
            </a:r>
            <a:r>
              <a:rPr lang="en-CA" altLang="en-US">
                <a:solidFill>
                  <a:srgbClr val="FF4343"/>
                </a:solidFill>
              </a:rPr>
              <a:t>Secondary Osteoarthritis </a:t>
            </a:r>
            <a:r>
              <a:rPr lang="en-CA" altLang="en-US"/>
              <a:t>– a likely cause for osteoarthritis exists (e.g. joint injury among professional athletes).</a:t>
            </a:r>
          </a:p>
        </p:txBody>
      </p:sp>
      <p:pic>
        <p:nvPicPr>
          <p:cNvPr id="108547" name="Picture 5" descr="sharma-obesity-knee-osteoarthritis1">
            <a:extLst>
              <a:ext uri="{FF2B5EF4-FFF2-40B4-BE49-F238E27FC236}">
                <a16:creationId xmlns:a16="http://schemas.microsoft.com/office/drawing/2014/main" xmlns="" id="{12B05925-9AC3-BA1F-CA8D-CFABE721C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26" y="2205039"/>
            <a:ext cx="410527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8" name="TextBox 4">
            <a:extLst>
              <a:ext uri="{FF2B5EF4-FFF2-40B4-BE49-F238E27FC236}">
                <a16:creationId xmlns:a16="http://schemas.microsoft.com/office/drawing/2014/main" xmlns="" id="{16AD7D35-DBEE-542E-DF1A-705E18D62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9026" y="6596064"/>
            <a:ext cx="19589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Society, 2011)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>
            <a:extLst>
              <a:ext uri="{FF2B5EF4-FFF2-40B4-BE49-F238E27FC236}">
                <a16:creationId xmlns:a16="http://schemas.microsoft.com/office/drawing/2014/main" xmlns="" id="{F7A3306F-7EB2-80DC-3A6C-CE19BB8E6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413" y="-26988"/>
            <a:ext cx="8229601" cy="1143001"/>
          </a:xfrm>
        </p:spPr>
        <p:txBody>
          <a:bodyPr/>
          <a:lstStyle/>
          <a:p>
            <a:r>
              <a:rPr lang="en-CA" altLang="en-US">
                <a:latin typeface="Verdana" panose="020B0604030504040204" pitchFamily="34" charset="0"/>
              </a:rPr>
              <a:t>Risk Factors for OA </a:t>
            </a:r>
            <a:r>
              <a:rPr lang="en-CA" altLang="en-US"/>
              <a:t/>
            </a:r>
            <a:br>
              <a:rPr lang="en-CA" altLang="en-US"/>
            </a:br>
            <a:endParaRPr lang="en-CA" altLang="en-US" sz="1400"/>
          </a:p>
        </p:txBody>
      </p:sp>
      <p:sp>
        <p:nvSpPr>
          <p:cNvPr id="110594" name="Rectangle 3">
            <a:extLst>
              <a:ext uri="{FF2B5EF4-FFF2-40B4-BE49-F238E27FC236}">
                <a16:creationId xmlns:a16="http://schemas.microsoft.com/office/drawing/2014/main" xmlns="" id="{6E63A6BE-4F28-B2BC-2574-F445D5102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2750" y="1412876"/>
            <a:ext cx="8229600" cy="45307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CA" altLang="en-US" sz="2800">
                <a:latin typeface="Verdana" panose="020B0604030504040204" pitchFamily="34" charset="0"/>
              </a:rPr>
              <a:t>Age</a:t>
            </a:r>
          </a:p>
          <a:p>
            <a:pPr>
              <a:lnSpc>
                <a:spcPct val="90000"/>
              </a:lnSpc>
            </a:pPr>
            <a:r>
              <a:rPr lang="en-CA" altLang="en-US" sz="2800">
                <a:latin typeface="Verdana" panose="020B0604030504040204" pitchFamily="34" charset="0"/>
              </a:rPr>
              <a:t>Family History</a:t>
            </a:r>
          </a:p>
          <a:p>
            <a:pPr>
              <a:lnSpc>
                <a:spcPct val="90000"/>
              </a:lnSpc>
            </a:pPr>
            <a:r>
              <a:rPr lang="en-CA" altLang="en-US" sz="2800">
                <a:latin typeface="Verdana" panose="020B0604030504040204" pitchFamily="34" charset="0"/>
              </a:rPr>
              <a:t>Excess weight</a:t>
            </a:r>
          </a:p>
          <a:p>
            <a:pPr>
              <a:lnSpc>
                <a:spcPct val="90000"/>
              </a:lnSpc>
            </a:pPr>
            <a:r>
              <a:rPr lang="en-CA" altLang="en-US" sz="2800">
                <a:latin typeface="Verdana" panose="020B0604030504040204" pitchFamily="34" charset="0"/>
              </a:rPr>
              <a:t>Joint injury</a:t>
            </a:r>
          </a:p>
          <a:p>
            <a:pPr>
              <a:lnSpc>
                <a:spcPct val="90000"/>
              </a:lnSpc>
            </a:pPr>
            <a:r>
              <a:rPr lang="en-CA" altLang="en-US" sz="2800">
                <a:latin typeface="Verdana" panose="020B0604030504040204" pitchFamily="34" charset="0"/>
              </a:rPr>
              <a:t>Complications of other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CA" altLang="en-US" sz="2800">
                <a:latin typeface="Verdana" panose="020B0604030504040204" pitchFamily="34" charset="0"/>
              </a:rPr>
              <a:t> types of arthritis</a:t>
            </a:r>
          </a:p>
          <a:p>
            <a:pPr>
              <a:lnSpc>
                <a:spcPct val="90000"/>
              </a:lnSpc>
            </a:pPr>
            <a:endParaRPr lang="en-CA" altLang="en-US"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en-CA" altLang="en-US"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en-CA" altLang="en-US"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CA" altLang="en-US" sz="2400">
                <a:solidFill>
                  <a:srgbClr val="FF9966"/>
                </a:solidFill>
                <a:latin typeface="Verdana" panose="020B0604030504040204" pitchFamily="34" charset="0"/>
              </a:rPr>
              <a:t>MYTH – Normal wear and tear</a:t>
            </a:r>
          </a:p>
        </p:txBody>
      </p:sp>
      <p:pic>
        <p:nvPicPr>
          <p:cNvPr id="110595" name="Picture 5" descr="sbln173l">
            <a:extLst>
              <a:ext uri="{FF2B5EF4-FFF2-40B4-BE49-F238E27FC236}">
                <a16:creationId xmlns:a16="http://schemas.microsoft.com/office/drawing/2014/main" xmlns="" id="{974D3D79-2545-F34D-8EE2-BB2323E23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914401"/>
            <a:ext cx="3622675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6" name="TextBox 4">
            <a:extLst>
              <a:ext uri="{FF2B5EF4-FFF2-40B4-BE49-F238E27FC236}">
                <a16:creationId xmlns:a16="http://schemas.microsoft.com/office/drawing/2014/main" xmlns="" id="{7B030EB3-20BE-1BB5-2234-20CF03335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6551614"/>
            <a:ext cx="31734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Society, 2011;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51</a:t>
            </a:fld>
            <a:endParaRPr lang="en-US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>
            <a:extLst>
              <a:ext uri="{FF2B5EF4-FFF2-40B4-BE49-F238E27FC236}">
                <a16:creationId xmlns:a16="http://schemas.microsoft.com/office/drawing/2014/main" xmlns="" id="{98BD2706-1E79-DEF9-3A82-134DC0AB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0" y="198438"/>
            <a:ext cx="8229600" cy="1143000"/>
          </a:xfrm>
        </p:spPr>
        <p:txBody>
          <a:bodyPr/>
          <a:lstStyle/>
          <a:p>
            <a:r>
              <a:rPr lang="en-CA" altLang="en-US" sz="4000">
                <a:solidFill>
                  <a:srgbClr val="FF4343"/>
                </a:solidFill>
              </a:rPr>
              <a:t>Signs &amp; Symptoms of OA</a:t>
            </a:r>
            <a:r>
              <a:rPr lang="en-CA" altLang="en-US" sz="4000"/>
              <a:t/>
            </a:r>
            <a:br>
              <a:rPr lang="en-CA" altLang="en-US" sz="4000"/>
            </a:br>
            <a:endParaRPr lang="en-CA" altLang="en-US" sz="1200"/>
          </a:p>
        </p:txBody>
      </p:sp>
      <p:sp>
        <p:nvSpPr>
          <p:cNvPr id="112642" name="Rectangle 3">
            <a:extLst>
              <a:ext uri="{FF2B5EF4-FFF2-40B4-BE49-F238E27FC236}">
                <a16:creationId xmlns:a16="http://schemas.microsoft.com/office/drawing/2014/main" xmlns="" id="{7B5B4B42-2EF0-C88A-9668-C31839C5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Joint pain</a:t>
            </a:r>
          </a:p>
          <a:p>
            <a:pPr>
              <a:lnSpc>
                <a:spcPct val="90000"/>
              </a:lnSpc>
            </a:pPr>
            <a:endParaRPr lang="en-CA" altLang="en-US" sz="240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Feeling joints “locking”</a:t>
            </a:r>
          </a:p>
          <a:p>
            <a:pPr>
              <a:lnSpc>
                <a:spcPct val="90000"/>
              </a:lnSpc>
            </a:pPr>
            <a:endParaRPr lang="en-CA" altLang="en-US" sz="240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Joint “creaking”</a:t>
            </a:r>
          </a:p>
          <a:p>
            <a:pPr>
              <a:lnSpc>
                <a:spcPct val="90000"/>
              </a:lnSpc>
            </a:pPr>
            <a:endParaRPr lang="en-CA" altLang="en-US" sz="240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Stiff joints in the morning</a:t>
            </a:r>
          </a:p>
          <a:p>
            <a:pPr>
              <a:lnSpc>
                <a:spcPct val="90000"/>
              </a:lnSpc>
            </a:pPr>
            <a:endParaRPr lang="en-CA" altLang="en-US" sz="240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Joint swelling</a:t>
            </a:r>
          </a:p>
          <a:p>
            <a:pPr>
              <a:lnSpc>
                <a:spcPct val="90000"/>
              </a:lnSpc>
            </a:pPr>
            <a:endParaRPr lang="en-CA" altLang="en-US" sz="240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CA" altLang="en-US" sz="2400">
                <a:solidFill>
                  <a:srgbClr val="FFC000"/>
                </a:solidFill>
                <a:latin typeface="Verdana" panose="020B0604030504040204" pitchFamily="34" charset="0"/>
              </a:rPr>
              <a:t>Loss of joint flexibility or strength</a:t>
            </a:r>
          </a:p>
        </p:txBody>
      </p:sp>
      <p:pic>
        <p:nvPicPr>
          <p:cNvPr id="112643" name="Picture 4" descr="19900">
            <a:extLst>
              <a:ext uri="{FF2B5EF4-FFF2-40B4-BE49-F238E27FC236}">
                <a16:creationId xmlns:a16="http://schemas.microsoft.com/office/drawing/2014/main" xmlns="" id="{1AC5E8F0-7CCA-0347-C970-68479E238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2036763"/>
            <a:ext cx="381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4" name="TextBox 4">
            <a:extLst>
              <a:ext uri="{FF2B5EF4-FFF2-40B4-BE49-F238E27FC236}">
                <a16:creationId xmlns:a16="http://schemas.microsoft.com/office/drawing/2014/main" xmlns="" id="{423C99A7-E9BF-C357-7F96-E036972DE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7776" y="6524625"/>
            <a:ext cx="19081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(Arthritis Society, 2011)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52</a:t>
            </a:fld>
            <a:endParaRPr lang="en-US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>
            <a:extLst>
              <a:ext uri="{FF2B5EF4-FFF2-40B4-BE49-F238E27FC236}">
                <a16:creationId xmlns:a16="http://schemas.microsoft.com/office/drawing/2014/main" xmlns="" id="{34D939E4-AF48-8D96-347E-D3C8579804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71450"/>
            <a:ext cx="8229600" cy="1143000"/>
          </a:xfrm>
        </p:spPr>
        <p:txBody>
          <a:bodyPr anchorCtr="1"/>
          <a:lstStyle/>
          <a:p>
            <a:pPr eaLnBrk="1" hangingPunct="1"/>
            <a:r>
              <a:rPr lang="en-US" altLang="en-US"/>
              <a:t>Diagnosis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xmlns="" id="{9B6BCFD6-0995-1136-56C4-E15282106389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293100" y="1773238"/>
            <a:ext cx="3898900" cy="2620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endParaRPr lang="en-CA" sz="2400">
              <a:effectLst>
                <a:outerShdw blurRad="38100" dist="38100" dir="2700000" algn="tl">
                  <a:srgbClr val="1F497D"/>
                </a:outerShdw>
              </a:effectLst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CA" sz="2400">
                <a:latin typeface="Verdana" pitchFamily="34" charset="0"/>
              </a:rPr>
              <a:t>Clinical history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CA" sz="2400">
                <a:latin typeface="Verdana" pitchFamily="34" charset="0"/>
              </a:rPr>
              <a:t>X-rays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CA" sz="2400">
                <a:latin typeface="Verdana" pitchFamily="34" charset="0"/>
              </a:rPr>
              <a:t>Physical Assessment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CA" sz="2400">
                <a:latin typeface="Verdana" pitchFamily="34" charset="0"/>
              </a:rPr>
              <a:t>MRIs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CA" sz="2400">
                <a:latin typeface="Verdana" pitchFamily="34" charset="0"/>
              </a:rPr>
              <a:t>Joint Aspirate</a:t>
            </a:r>
          </a:p>
        </p:txBody>
      </p:sp>
      <p:pic>
        <p:nvPicPr>
          <p:cNvPr id="114691" name="Picture 4" descr="OA2">
            <a:extLst>
              <a:ext uri="{FF2B5EF4-FFF2-40B4-BE49-F238E27FC236}">
                <a16:creationId xmlns:a16="http://schemas.microsoft.com/office/drawing/2014/main" xmlns="" id="{FA5BAB0B-D8F0-46B3-28BA-6623820ED924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716338"/>
            <a:ext cx="2930525" cy="2952750"/>
          </a:xfrm>
          <a:noFill/>
        </p:spPr>
      </p:pic>
      <p:pic>
        <p:nvPicPr>
          <p:cNvPr id="114692" name="Picture 5" descr="19898">
            <a:extLst>
              <a:ext uri="{FF2B5EF4-FFF2-40B4-BE49-F238E27FC236}">
                <a16:creationId xmlns:a16="http://schemas.microsoft.com/office/drawing/2014/main" xmlns="" id="{4B3B7860-7D25-268C-9516-176CF86EF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694113"/>
            <a:ext cx="381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3" name="Text Box 6">
            <a:extLst>
              <a:ext uri="{FF2B5EF4-FFF2-40B4-BE49-F238E27FC236}">
                <a16:creationId xmlns:a16="http://schemas.microsoft.com/office/drawing/2014/main" xmlns="" id="{AA23AB50-0C3D-3A39-99B9-84272C743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908051"/>
            <a:ext cx="426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800">
                <a:solidFill>
                  <a:srgbClr val="FF9966"/>
                </a:solidFill>
                <a:latin typeface="Verdana" panose="020B0604030504040204" pitchFamily="34" charset="0"/>
              </a:rPr>
              <a:t>A Complicated Process</a:t>
            </a:r>
          </a:p>
        </p:txBody>
      </p:sp>
      <p:sp>
        <p:nvSpPr>
          <p:cNvPr id="114694" name="Text Box 8">
            <a:extLst>
              <a:ext uri="{FF2B5EF4-FFF2-40B4-BE49-F238E27FC236}">
                <a16:creationId xmlns:a16="http://schemas.microsoft.com/office/drawing/2014/main" xmlns="" id="{A3C20749-7E3C-7778-DEAC-69114D14E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1341439"/>
            <a:ext cx="714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200">
                <a:latin typeface="Verdana" panose="020B0604030504040204" pitchFamily="34" charset="0"/>
              </a:rPr>
              <a:t>(Day et al., 2010; National Institute of Arthritis &amp; Musculoskeletal &amp; Skin Diseases, 2010).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53</a:t>
            </a:fld>
            <a:endParaRPr lang="en-US" alt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>
            <a:extLst>
              <a:ext uri="{FF2B5EF4-FFF2-40B4-BE49-F238E27FC236}">
                <a16:creationId xmlns:a16="http://schemas.microsoft.com/office/drawing/2014/main" xmlns="" id="{377DE007-9BF9-9400-0D33-70D343CB96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29600" cy="1143000"/>
          </a:xfrm>
        </p:spPr>
        <p:txBody>
          <a:bodyPr anchorCtr="1">
            <a:normAutofit fontScale="90000"/>
          </a:bodyPr>
          <a:lstStyle/>
          <a:p>
            <a:pPr eaLnBrk="1" hangingPunct="1"/>
            <a:r>
              <a:rPr lang="en-US" altLang="en-US">
                <a:latin typeface="Verdana" panose="020B0604030504040204" pitchFamily="34" charset="0"/>
              </a:rPr>
              <a:t>Non-Pharmacological Management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xmlns="" id="{EDA979C6-5038-A63E-CFD4-D713D747F2E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62400" y="1628775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CA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Exercise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CA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Weight loss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CA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Heat &amp; Cold Therapy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CA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Activity pacing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CA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Maintaining proper joint alignment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CA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Use of assistive devices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CA" sz="28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Relaxation Exercises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CA" sz="2800" dirty="0">
              <a:effectLst>
                <a:outerShdw blurRad="38100" dist="38100" dir="2700000" algn="tl">
                  <a:srgbClr val="1F497D"/>
                </a:outerShdw>
              </a:effectLst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CA" sz="2800" dirty="0">
              <a:effectLst>
                <a:outerShdw blurRad="38100" dist="38100" dir="2700000" algn="tl">
                  <a:srgbClr val="1F497D"/>
                </a:outerShdw>
              </a:effectLst>
            </a:endParaRPr>
          </a:p>
        </p:txBody>
      </p:sp>
      <p:pic>
        <p:nvPicPr>
          <p:cNvPr id="116739" name="Picture 5" descr="hot-therapy">
            <a:extLst>
              <a:ext uri="{FF2B5EF4-FFF2-40B4-BE49-F238E27FC236}">
                <a16:creationId xmlns:a16="http://schemas.microsoft.com/office/drawing/2014/main" xmlns="" id="{B64F31B9-339F-41DB-1559-FAD8781A0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6" y="4508500"/>
            <a:ext cx="3421063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0" name="Picture 7" descr="cartoon_exercise">
            <a:extLst>
              <a:ext uri="{FF2B5EF4-FFF2-40B4-BE49-F238E27FC236}">
                <a16:creationId xmlns:a16="http://schemas.microsoft.com/office/drawing/2014/main" xmlns="" id="{6AA84A94-2A5C-8D54-0F69-468985845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026" y="1268414"/>
            <a:ext cx="2974975" cy="252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Text Box 7">
            <a:extLst>
              <a:ext uri="{FF2B5EF4-FFF2-40B4-BE49-F238E27FC236}">
                <a16:creationId xmlns:a16="http://schemas.microsoft.com/office/drawing/2014/main" xmlns="" id="{376CDED8-0B00-42FD-D164-4688F1F52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583364"/>
            <a:ext cx="45672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200">
                <a:latin typeface="Verdana" panose="020B0604030504040204" pitchFamily="34" charset="0"/>
              </a:rPr>
              <a:t>(Day et al., 2010; Arthritis Society, 2011; Walker, 2011)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54</a:t>
            </a:fld>
            <a:endParaRPr lang="en-US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>
            <a:extLst>
              <a:ext uri="{FF2B5EF4-FFF2-40B4-BE49-F238E27FC236}">
                <a16:creationId xmlns:a16="http://schemas.microsoft.com/office/drawing/2014/main" xmlns="" id="{D7A6FE01-3DCE-3A17-339E-9B8B6E3EA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575" y="1254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altLang="en-US">
                <a:latin typeface="Verdana" panose="020B0604030504040204" pitchFamily="34" charset="0"/>
              </a:rPr>
              <a:t>Pharmacological Management</a:t>
            </a:r>
          </a:p>
        </p:txBody>
      </p:sp>
      <p:sp>
        <p:nvSpPr>
          <p:cNvPr id="118786" name="Rectangle 3">
            <a:extLst>
              <a:ext uri="{FF2B5EF4-FFF2-40B4-BE49-F238E27FC236}">
                <a16:creationId xmlns:a16="http://schemas.microsoft.com/office/drawing/2014/main" xmlns="" id="{92A608E3-6BEE-91D6-C8C6-E50450B96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3324226"/>
            <a:ext cx="8686800" cy="3057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9966"/>
                </a:solidFill>
              </a:rPr>
              <a:t>Acetaminophen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9966"/>
                </a:solidFill>
              </a:rPr>
              <a:t>NSAIDs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9966"/>
                </a:solidFill>
              </a:rPr>
              <a:t>Opioids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9966"/>
                </a:solidFill>
              </a:rPr>
              <a:t>Corticosteroid injections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9966"/>
                </a:solidFill>
              </a:rPr>
              <a:t>Topical analgesics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9966"/>
                </a:solidFill>
              </a:rPr>
              <a:t>Glucosamine and chondroitin</a:t>
            </a:r>
          </a:p>
        </p:txBody>
      </p:sp>
      <p:sp>
        <p:nvSpPr>
          <p:cNvPr id="118787" name="Text Box 4">
            <a:extLst>
              <a:ext uri="{FF2B5EF4-FFF2-40B4-BE49-F238E27FC236}">
                <a16:creationId xmlns:a16="http://schemas.microsoft.com/office/drawing/2014/main" xmlns="" id="{6D485705-AB7D-D96E-F08C-4B4D8AC02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888" y="6551614"/>
            <a:ext cx="31734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2010; Arthritis Society, 2011)</a:t>
            </a:r>
          </a:p>
        </p:txBody>
      </p:sp>
      <p:pic>
        <p:nvPicPr>
          <p:cNvPr id="118788" name="Picture 9" descr="MP900308902[1]">
            <a:extLst>
              <a:ext uri="{FF2B5EF4-FFF2-40B4-BE49-F238E27FC236}">
                <a16:creationId xmlns:a16="http://schemas.microsoft.com/office/drawing/2014/main" xmlns="" id="{FA94ECB4-2BCE-CE85-0BBC-2792F8F43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341439"/>
            <a:ext cx="2649537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9" name="Picture 13" descr="MP900337366[1]">
            <a:extLst>
              <a:ext uri="{FF2B5EF4-FFF2-40B4-BE49-F238E27FC236}">
                <a16:creationId xmlns:a16="http://schemas.microsoft.com/office/drawing/2014/main" xmlns="" id="{8D37AFAA-E78F-16AD-4410-1DA0F2665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781300"/>
            <a:ext cx="4062412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55</a:t>
            </a:fld>
            <a:endParaRPr lang="en-US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>
            <a:extLst>
              <a:ext uri="{FF2B5EF4-FFF2-40B4-BE49-F238E27FC236}">
                <a16:creationId xmlns:a16="http://schemas.microsoft.com/office/drawing/2014/main" xmlns="" id="{048BBED1-39AB-9000-3E6A-B27CF0D65F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90488"/>
            <a:ext cx="8229600" cy="1143001"/>
          </a:xfrm>
        </p:spPr>
        <p:txBody>
          <a:bodyPr anchorCtr="1"/>
          <a:lstStyle/>
          <a:p>
            <a:pPr eaLnBrk="1" hangingPunct="1"/>
            <a:r>
              <a:rPr lang="en-US" altLang="en-US" sz="4000">
                <a:latin typeface="Verdana" panose="020B0604030504040204" pitchFamily="34" charset="0"/>
              </a:rPr>
              <a:t>Surgical Management</a:t>
            </a:r>
          </a:p>
        </p:txBody>
      </p:sp>
      <p:sp>
        <p:nvSpPr>
          <p:cNvPr id="120834" name="Rectangle 3">
            <a:extLst>
              <a:ext uri="{FF2B5EF4-FFF2-40B4-BE49-F238E27FC236}">
                <a16:creationId xmlns:a16="http://schemas.microsoft.com/office/drawing/2014/main" xmlns="" id="{8E573085-DDA4-DFB9-8E38-F7BAD90DFEFD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1655763"/>
            <a:ext cx="4032250" cy="4460875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latin typeface="Verdana" panose="020B0604030504040204" pitchFamily="34" charset="0"/>
              </a:rPr>
              <a:t>Osteotomy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sz="280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latin typeface="Verdana" panose="020B0604030504040204" pitchFamily="34" charset="0"/>
              </a:rPr>
              <a:t>Arthrodesis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sz="280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latin typeface="Verdana" panose="020B0604030504040204" pitchFamily="34" charset="0"/>
              </a:rPr>
              <a:t>Arthroplasty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sz="2800">
              <a:latin typeface="Verdana" panose="020B060403050404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Verdana" panose="020B0604030504040204" pitchFamily="34" charset="0"/>
              </a:rPr>
              <a:t>Total knee replacement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>
              <a:latin typeface="Verdana" panose="020B060403050404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Verdana" panose="020B0604030504040204" pitchFamily="34" charset="0"/>
              </a:rPr>
              <a:t>Total hip replacement</a:t>
            </a:r>
          </a:p>
        </p:txBody>
      </p:sp>
      <p:pic>
        <p:nvPicPr>
          <p:cNvPr id="120835" name="Picture 5" descr="TotalHipReplacement">
            <a:extLst>
              <a:ext uri="{FF2B5EF4-FFF2-40B4-BE49-F238E27FC236}">
                <a16:creationId xmlns:a16="http://schemas.microsoft.com/office/drawing/2014/main" xmlns="" id="{8C7A2906-A2C2-C124-9BF9-8E7B96448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412875"/>
            <a:ext cx="382905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6" name="TextBox 4">
            <a:extLst>
              <a:ext uri="{FF2B5EF4-FFF2-40B4-BE49-F238E27FC236}">
                <a16:creationId xmlns:a16="http://schemas.microsoft.com/office/drawing/2014/main" xmlns="" id="{C300BC71-86E4-1363-9B64-B919EED24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1" y="6551614"/>
            <a:ext cx="14128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56</a:t>
            </a:fld>
            <a:endParaRPr lang="en-US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xmlns="" id="{A6AA3D12-B1C1-DE7A-9804-FD995F83FC4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-242888"/>
            <a:ext cx="8229600" cy="1143001"/>
          </a:xfrm>
        </p:spPr>
        <p:txBody>
          <a:bodyPr anchorCtr="1"/>
          <a:lstStyle/>
          <a:p>
            <a:pPr eaLnBrk="1" hangingPunct="1">
              <a:defRPr/>
            </a:pPr>
            <a:r>
              <a:rPr lang="en-US" dirty="0" err="1">
                <a:effectLst>
                  <a:outerShdw blurRad="38100" dist="38100" dir="2700000" algn="tl">
                    <a:srgbClr val="1F497D"/>
                  </a:outerShdw>
                </a:effectLst>
              </a:rPr>
              <a:t>Osteotomy</a:t>
            </a:r>
            <a:endParaRPr lang="en-US" dirty="0">
              <a:effectLst>
                <a:outerShdw blurRad="38100" dist="38100" dir="2700000" algn="tl">
                  <a:srgbClr val="1F497D"/>
                </a:outerShdw>
              </a:effectLst>
            </a:endParaRP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xmlns="" id="{A184EB3F-2FAC-A03A-FBC4-5EC8C4EE600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708775" y="1524000"/>
            <a:ext cx="5483225" cy="4713288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C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	One of the </a:t>
            </a:r>
            <a:r>
              <a:rPr lang="en-CA" sz="24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most common surgeries</a:t>
            </a:r>
            <a:r>
              <a:rPr lang="en-C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for osteoarthritis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	Displacement osteotomy: a bone is “</a:t>
            </a:r>
            <a:r>
              <a:rPr lang="en-CA" sz="24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redesigned</a:t>
            </a:r>
            <a:r>
              <a:rPr lang="en-C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surgically to alter the alignment or weight-bearing stress areas”</a:t>
            </a:r>
            <a:endParaRPr lang="en-CA" dirty="0">
              <a:effectLst>
                <a:outerShdw blurRad="38100" dist="38100" dir="2700000" algn="tl">
                  <a:srgbClr val="1F497D"/>
                </a:outerShdw>
              </a:effectLst>
            </a:endParaRPr>
          </a:p>
        </p:txBody>
      </p:sp>
      <p:pic>
        <p:nvPicPr>
          <p:cNvPr id="122883" name="Picture 4" descr="osteotomy1">
            <a:extLst>
              <a:ext uri="{FF2B5EF4-FFF2-40B4-BE49-F238E27FC236}">
                <a16:creationId xmlns:a16="http://schemas.microsoft.com/office/drawing/2014/main" xmlns="" id="{918A65DE-EBA8-8832-A1BA-F6E742508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0351"/>
            <a:ext cx="31686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4" name="Picture 5" descr="osteotomy2">
            <a:extLst>
              <a:ext uri="{FF2B5EF4-FFF2-40B4-BE49-F238E27FC236}">
                <a16:creationId xmlns:a16="http://schemas.microsoft.com/office/drawing/2014/main" xmlns="" id="{62B5DE97-6DA5-A511-29F9-7AA3E931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987800"/>
            <a:ext cx="3348038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5" name="Text Box 6">
            <a:extLst>
              <a:ext uri="{FF2B5EF4-FFF2-40B4-BE49-F238E27FC236}">
                <a16:creationId xmlns:a16="http://schemas.microsoft.com/office/drawing/2014/main" xmlns="" id="{492D34CA-CB42-07B6-A9BE-09A48333B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2489" y="779464"/>
            <a:ext cx="3856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solidFill>
                  <a:srgbClr val="FF9966"/>
                </a:solidFill>
                <a:latin typeface="Verdana" panose="020B0604030504040204" pitchFamily="34" charset="0"/>
              </a:rPr>
              <a:t>“The surgical cutting of a bone”</a:t>
            </a:r>
          </a:p>
        </p:txBody>
      </p:sp>
      <p:sp>
        <p:nvSpPr>
          <p:cNvPr id="122886" name="TextBox 6">
            <a:extLst>
              <a:ext uri="{FF2B5EF4-FFF2-40B4-BE49-F238E27FC236}">
                <a16:creationId xmlns:a16="http://schemas.microsoft.com/office/drawing/2014/main" xmlns="" id="{D05A4818-ED8E-5538-7E3A-50A17182C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6589" y="6551614"/>
            <a:ext cx="24860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2010; Mosby, 2009)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57</a:t>
            </a:fld>
            <a:endParaRPr lang="en-US" alt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itle 1">
            <a:extLst>
              <a:ext uri="{FF2B5EF4-FFF2-40B4-BE49-F238E27FC236}">
                <a16:creationId xmlns:a16="http://schemas.microsoft.com/office/drawing/2014/main" xmlns="" id="{FD43D130-B639-7C11-E1E4-F8DD5B90FB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62400" y="-171450"/>
            <a:ext cx="8229600" cy="1143000"/>
          </a:xfrm>
        </p:spPr>
        <p:txBody>
          <a:bodyPr/>
          <a:lstStyle/>
          <a:p>
            <a:pPr eaLnBrk="1" hangingPunct="1"/>
            <a:r>
              <a:rPr lang="en-CA" altLang="en-US">
                <a:solidFill>
                  <a:srgbClr val="FF4343"/>
                </a:solidFill>
              </a:rPr>
              <a:t>Arthrodesis</a:t>
            </a:r>
          </a:p>
        </p:txBody>
      </p:sp>
      <p:pic>
        <p:nvPicPr>
          <p:cNvPr id="124930" name="Picture 2" descr="http://orthoinfo.aaos.org/../figures/A00163F12.jpg">
            <a:extLst>
              <a:ext uri="{FF2B5EF4-FFF2-40B4-BE49-F238E27FC236}">
                <a16:creationId xmlns:a16="http://schemas.microsoft.com/office/drawing/2014/main" xmlns="" id="{5EFAF4A3-74B7-54AB-5D61-D0C06D960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81075"/>
            <a:ext cx="3816350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1" name="Picture 4" descr="http://orthoinfo.aaos.org/../figures/A00163F10.jpg">
            <a:extLst>
              <a:ext uri="{FF2B5EF4-FFF2-40B4-BE49-F238E27FC236}">
                <a16:creationId xmlns:a16="http://schemas.microsoft.com/office/drawing/2014/main" xmlns="" id="{A72A1B4A-FE9D-51BC-DE26-D3E07B7B6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4724400"/>
            <a:ext cx="540067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2" name="Picture 6" descr="http://orthoinfo.aaos.org/../figures/A00163F13.jpg">
            <a:extLst>
              <a:ext uri="{FF2B5EF4-FFF2-40B4-BE49-F238E27FC236}">
                <a16:creationId xmlns:a16="http://schemas.microsoft.com/office/drawing/2014/main" xmlns="" id="{113C9F00-424E-D1B5-8D4A-5B73C3752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526" y="620714"/>
            <a:ext cx="2149475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3" name="TextBox 5">
            <a:extLst>
              <a:ext uri="{FF2B5EF4-FFF2-40B4-BE49-F238E27FC236}">
                <a16:creationId xmlns:a16="http://schemas.microsoft.com/office/drawing/2014/main" xmlns="" id="{64C97B2A-17E0-D1F5-628B-B5DAB0347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8" y="1052514"/>
            <a:ext cx="3313112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CA" altLang="en-US" sz="2200">
                <a:solidFill>
                  <a:srgbClr val="FFC000"/>
                </a:solidFill>
                <a:latin typeface="Verdana" panose="020B0604030504040204" pitchFamily="34" charset="0"/>
              </a:rPr>
              <a:t>Fusion of bones in a joint</a:t>
            </a:r>
          </a:p>
          <a:p>
            <a:pPr>
              <a:spcBef>
                <a:spcPct val="0"/>
              </a:spcBef>
            </a:pPr>
            <a:r>
              <a:rPr lang="en-CA" altLang="en-US" sz="2200">
                <a:solidFill>
                  <a:srgbClr val="FFC000"/>
                </a:solidFill>
                <a:latin typeface="Verdana" panose="020B0604030504040204" pitchFamily="34" charset="0"/>
              </a:rPr>
              <a:t>Bones are held together by plates, screws, pins, wires, or rods</a:t>
            </a:r>
          </a:p>
          <a:p>
            <a:pPr>
              <a:spcBef>
                <a:spcPct val="0"/>
              </a:spcBef>
            </a:pPr>
            <a:r>
              <a:rPr lang="en-CA" altLang="en-US" sz="2200">
                <a:solidFill>
                  <a:srgbClr val="FFC000"/>
                </a:solidFill>
                <a:latin typeface="Verdana" panose="020B0604030504040204" pitchFamily="34" charset="0"/>
              </a:rPr>
              <a:t>New bone begins to grow </a:t>
            </a:r>
          </a:p>
          <a:p>
            <a:pPr>
              <a:spcBef>
                <a:spcPct val="0"/>
              </a:spcBef>
            </a:pPr>
            <a:r>
              <a:rPr lang="en-CA" altLang="en-US" sz="2200">
                <a:solidFill>
                  <a:srgbClr val="FFC000"/>
                </a:solidFill>
                <a:latin typeface="Verdana" panose="020B0604030504040204" pitchFamily="34" charset="0"/>
              </a:rPr>
              <a:t>Limited joint motion</a:t>
            </a:r>
          </a:p>
          <a:p>
            <a:pPr>
              <a:spcBef>
                <a:spcPct val="0"/>
              </a:spcBef>
            </a:pPr>
            <a:r>
              <a:rPr lang="en-CA" altLang="en-US" sz="2200">
                <a:solidFill>
                  <a:srgbClr val="FFC000"/>
                </a:solidFill>
                <a:latin typeface="Verdana" panose="020B0604030504040204" pitchFamily="34" charset="0"/>
              </a:rPr>
              <a:t>Pain reduction</a:t>
            </a:r>
          </a:p>
          <a:p>
            <a:pPr>
              <a:spcBef>
                <a:spcPct val="0"/>
              </a:spcBef>
            </a:pPr>
            <a:endParaRPr lang="en-CA" altLang="en-US" sz="180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</a:pPr>
            <a:endParaRPr lang="en-CA" altLang="en-US" sz="180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124934" name="TextBox 6">
            <a:extLst>
              <a:ext uri="{FF2B5EF4-FFF2-40B4-BE49-F238E27FC236}">
                <a16:creationId xmlns:a16="http://schemas.microsoft.com/office/drawing/2014/main" xmlns="" id="{F8022708-8E32-85AA-8B35-42C371E0E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564" y="6480175"/>
            <a:ext cx="25431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2010; Eustice, 2008)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58</a:t>
            </a:fld>
            <a:endParaRPr lang="en-US" alt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1">
            <a:extLst>
              <a:ext uri="{FF2B5EF4-FFF2-40B4-BE49-F238E27FC236}">
                <a16:creationId xmlns:a16="http://schemas.microsoft.com/office/drawing/2014/main" xmlns="" id="{107E5E6B-90BA-21A6-27C2-2B8F295939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62400" y="188913"/>
            <a:ext cx="8229600" cy="1143000"/>
          </a:xfrm>
        </p:spPr>
        <p:txBody>
          <a:bodyPr/>
          <a:lstStyle/>
          <a:p>
            <a:pPr eaLnBrk="1" hangingPunct="1"/>
            <a:r>
              <a:rPr lang="en-CA" altLang="en-US"/>
              <a:t>Arthroplasty</a:t>
            </a:r>
          </a:p>
        </p:txBody>
      </p:sp>
      <p:pic>
        <p:nvPicPr>
          <p:cNvPr id="126978" name="Picture 5" descr="http://www.wheelessonline.com/images/tssr30.jpg">
            <a:extLst>
              <a:ext uri="{FF2B5EF4-FFF2-40B4-BE49-F238E27FC236}">
                <a16:creationId xmlns:a16="http://schemas.microsoft.com/office/drawing/2014/main" xmlns="" id="{8AC4E172-D2F3-D60C-89B4-302030628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33376"/>
            <a:ext cx="3286125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79" name="Picture 9" descr="http://www.orthopaedics.com.sg/wp/wp-content/uploads/2011/07/TotalHipReplacement.jpg">
            <a:extLst>
              <a:ext uri="{FF2B5EF4-FFF2-40B4-BE49-F238E27FC236}">
                <a16:creationId xmlns:a16="http://schemas.microsoft.com/office/drawing/2014/main" xmlns="" id="{EE091047-1A07-9725-0507-0B1056E4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260350"/>
            <a:ext cx="28003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0" name="Picture 11" descr="http://images.rheumatology.org/image_dir/album89099/md_04-05-0097.jpg">
            <a:extLst>
              <a:ext uri="{FF2B5EF4-FFF2-40B4-BE49-F238E27FC236}">
                <a16:creationId xmlns:a16="http://schemas.microsoft.com/office/drawing/2014/main" xmlns="" id="{7897AC42-CF1B-ABCC-D2A9-D4B8103B8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3402014"/>
            <a:ext cx="4941887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1" name="TextBox 7">
            <a:extLst>
              <a:ext uri="{FF2B5EF4-FFF2-40B4-BE49-F238E27FC236}">
                <a16:creationId xmlns:a16="http://schemas.microsoft.com/office/drawing/2014/main" xmlns="" id="{F382133D-EBA1-6F48-A134-A8C7E7FEF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5" y="1341438"/>
            <a:ext cx="24272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Athro=joint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800">
                <a:latin typeface="Verdana" panose="020B0604030504040204" pitchFamily="34" charset="0"/>
              </a:rPr>
              <a:t>Plasty=remodelling</a:t>
            </a:r>
          </a:p>
        </p:txBody>
      </p:sp>
      <p:sp>
        <p:nvSpPr>
          <p:cNvPr id="126982" name="TextBox 6">
            <a:extLst>
              <a:ext uri="{FF2B5EF4-FFF2-40B4-BE49-F238E27FC236}">
                <a16:creationId xmlns:a16="http://schemas.microsoft.com/office/drawing/2014/main" xmlns="" id="{1A8B6E88-7C5E-75CC-30D4-BBBA11CBC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1800" y="6611938"/>
            <a:ext cx="1346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>
                <a:latin typeface="Verdana" panose="020B0604030504040204" pitchFamily="34" charset="0"/>
              </a:rPr>
              <a:t>(Day et al., 2010)</a:t>
            </a:r>
          </a:p>
        </p:txBody>
      </p:sp>
      <p:sp>
        <p:nvSpPr>
          <p:cNvPr id="126983" name="TextBox 7">
            <a:extLst>
              <a:ext uri="{FF2B5EF4-FFF2-40B4-BE49-F238E27FC236}">
                <a16:creationId xmlns:a16="http://schemas.microsoft.com/office/drawing/2014/main" xmlns="" id="{45DF07D1-F810-EEC5-4AC3-5A08B370A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0" y="2205038"/>
            <a:ext cx="30241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2000">
                <a:solidFill>
                  <a:srgbClr val="FFC000"/>
                </a:solidFill>
                <a:latin typeface="Verdana" panose="020B0604030504040204" pitchFamily="34" charset="0"/>
              </a:rPr>
              <a:t>For partial or total replacement of a joint</a:t>
            </a:r>
            <a:r>
              <a:rPr lang="en-CA" altLang="en-US" sz="1400">
                <a:solidFill>
                  <a:srgbClr val="FFC000"/>
                </a:solidFill>
                <a:latin typeface="Verdana" panose="020B0604030504040204" pitchFamily="34" charset="0"/>
              </a:rPr>
              <a:t>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59</a:t>
            </a:fld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AutoShape 4" descr="data:image/jpeg;base64,/9j/4AAQSkZJRgABAQAAAQABAAD/2wCEAAkGBhMREBQSEBQRFBIVGRYXFxMUFhUVGBQYFhEYFBcVFxQXHCYeGBojGRsVHy8gJCcpLCwsFx4yNTAsNSYrLSkBCQoKDgwOGg8PFykkHCQpLCwvKSwsKSwsLC8pLCwsMiksLCwsLCwpLCwpKiksLCksLCwpLCkqNSksLCksLCkpLP/AABEIAMQBAgMBIgACEQEDEQH/xAAbAAEAAwEBAQEAAAAAAAAAAAAABAUGAwIBB//EAEoQAAIBAgMDCAMNBgQFBQAAAAECAwARBBIhBSIxBhMyQVFhcYGRobEVFiNCUlNygpKTwdHSFDNDYqKyByRzwmOU4eLwNIPD0/H/xAAaAQEAAwEBAQAAAAAAAAAAAAAAAQIDBAUG/8QALREBAAIBAwMCBAUFAAAAAAAAAAECEQMSMQQhQVFxEyKx8DIzYZHRBSNCgaH/2gAMAwEAAhEDEQA/AP3GlKUClKUCoGJb/MQjqyym3hzYHtqfVdiz/mY/9OX++KolenP7/RNL18MlR2k1Hn+FGk1Hn7KJ2pBkr6XqM0mo8fwNfXk4eP8A1obUkvUPbh/y030GHpFq6PJw8R7ajbXN4ivymjT7Uyr7L0nhNK/NHusqrZT/AJk/RT2vVjeqtzfEN3BB7T+NRKkLelfBX2rKlKUoFKUoFQ9pdGplQ9pdGotwmOTZEgbDxEcMi+y1TKpuSj/5YIeMbMvlmzL/AEstXNITaMTMFKUqVSlKq5dvqJXiEczc2VDuoXImZQ1yzMNApBOlBaUqoxHKzCoyqZoyWt0WVgLyLHckGwsWF+656qljbEGnw0Oq5x8Imq/K49HvoJlKgptuAn95GASFUl0s5IBGQ314ip1ApSlB+YYnlBio8ELPI0kTpiS5zEvC+IVViYjUjOZBb5MdWm0eXsiyzc1zMkSMFQIC7SExqb6OCVDHpIHtY3txrd18y0GBn5WzRzyBJYZUtGOeAyxKRHI9rPIFzMbAkOdE7dBq4XxMiK4aBAyq2RkkYqSgJGYOL636hVnlr7QVvN4r5zDfdSf/AG1XY5cSJ4rvh7lJQPg5PlRH5ytHVTtnSWA98i+mIt/tqJaaf4v3+iE37TmG/huDfw5e7/iV8Y4nMu/huv8Ahyd3/ErtJJvr4N7BXxpN9fBvatRl0bHZHbcDlS1muVBA7NASSOPbXRn3lHifQLfjUUyfCDuU+th+VfRJ8J4L/c3/AG0NqU8m8o8T6Bb2kVzxJzSwJ/OXPhGh/wBzJXNHvIf5QB5sbn1BfTXvAb88j9SBYx4n4R//AIx5VCMY7/otKqoWvNIf5rfZAX8DVmz2FzwGtVGzNQCeJ3vtHN+NJYL1eFfa+Jwr7V2ZSlKBSlKBUPaHCplRMdUTwmOWa2ds2AT78aESllJPzikup+shI+otX/vdw3zKeis5iYyJG1IV8lj83ILmNx5rY94XtrU7Kx/PRBuDdF1+S40YeF9R2gg1FZaXr2y4+93DfMp6Ke93DfMp6KsaVZkrhyew4NxEnoqn2tyQaWaeQfsx54AZpYmZ47Rc3usHA7+FamlBlZORN8QsodAoEAKFOqB43Fje2pjA4cD3VEf/AA8OaT4RCrzNiLMJd1iTlUKkqrYC29bMNbdVtrSgxsfIWUEtz652YnPkbMgOTdBz/CDcGkgbNoTqK2VKUClKUClKUClKUCqrlAN2Jvkyp/UGj/3Va1XcoUvhpCOKgP8AdsH/AAqJ4aaX44VUz76eLD+g/lXxn+EX6L/3JXLEvqh/mHrUj8a8s/wi/Rb+5Ko9CKu6P8I3cq+tmP5V9ge7Oe8D7Kj8Sa4RNvv9Uf03/GuaS/BEji17eLtp7RQ2pUeJCxtIeG83iBooHiAPTVrsvDGOJVbpm7P9Njmb1m3gBVRBFnljjHQS0jeCm0a+bi/1DXjAYkz4suOityD/ACAFFH1iS3l3VpSm6Jn0hydRqRSYr5mVxtWayZRxfd8vjH0X9Irzgo64Yxs01upVHpY3PqC1YYNKz5lnPaExRX2lK0ZFccVjFjXM97XtorN6lBNdqUFd7vw9sn3U36Ke78PbJ91N+irGlBXe78PbJ91N+io+K23CRxk+6m/RVzXiUaVEphjsZtGFrgs4DAqTzUu7cgqw3OKuFNctk8pkikDsWCvuyjm5bI67ofo9u6e4r2VeY+O4I7aq8Uu/c6pOmYjqzqoSQeYynyaqQ6K94x9/f8NB7vw9sn3U36Ke78PbJ91N+iuPJ7aBdTE5vJHbU8XQ9F/HQg96ntq3rRhau2cK9dvQk2vJr/wpv0VUY/lQ8eImj3FjhyE/BTyMwMYkbeTcU2uBetPVHtDk/FOZ8kkqSOMkmSVwobmgFzIDa+Qrp1i1FXD36Jzwi5ubOVQiLIM55zoNfNlCkBuJ0ym9rVywHLuN2AdJVVpzAj5d3MAN17m6kEkHS1xxrq/ImK8bBpRIpTNLncuyopCqGLboBNx58bmveM5HQnDmGIZAWdrku1jIuSRxvAlypJBJ0bWg5Dl/hjf95o2UXyLmJIC2zOCqkbwZrKQDY1zm5fQnmxGGLSPGi5soBLSKriwbNoC29bKStgTU+bkhh2ZXIe6fu7SOOaNgLx67psANNOOmpvzXkVhgym0hyyLMLyyEc4Lb5udSbDjQX1KUoFKpdncqY5nChXVWZkSQlCGZSQUIViyMbEgMASAevSuy8qMIb2nhNr3swOoYKR3m5AsNdR20FpSq08osPlR1ljZXfmwQ62zfGFyeIFyRx0pg+UEM0vNxMHOQuWFrABlFj165gR1EUFlXOeIOrKeDAg+YtXvOO0UDCgw8ch5lCeK5L+KsA3rBrq7b6+De1a84+PLJOnY7MPCQCQetm9FcmkuyntB9YBrJ7URmMunO2Eh7z6kAr2DYovUoufIZR7SfKoubQjtf/cPwFehHzriP5xgh7kUFpD6Mw8SKhMwkz4rmcG8p0efh2hLWUfY18XqZyQwmXDhz0pDm+rwUejX61UfKyYzYmPDpwuq2HVcgn/aPq1fcosb+z4UrHozWjTuuLX8lB9Vd80mulWkc2nLwIv8AF6i1/Fez7hpxI7upuCxse0LufhV3hBWY5OC0KDsuPQxrTYVq4+LS6LJVKUq7MpSlApSlAr43CvteZDpQVWMFVeJTNhmK6tA5ew42F2ZfONm9VWmLas7s7H83j3Q9CWy92dVBHpFx5iqVrumcejek7cS6LiTGyzJqU4gfHQ9JfRYjvUVsopQyhlN1YAgjrBFwaxEUeQtH82xQfRGqH7BWrvkti7Z4D8XeT6DHVfqtceDLSsttfT+XMePov6xu2+T2IeeZ4VILyRPzgmKZokhRJIco1BfKVvbrBuLCtlSruJgp+SmLZcS0RaF2aE4UGZjzCBiJV0JAuCTYX6QA4Vo+S+z5IUcS5gCwKozK2UZFBtluACwJtc9ul7VdUoFKUoFKUoMftXkbI2+smaUaRyBEjkUl1KyTSg/C5LAgWF/GpT8iUAh5uQoYJXmj3QwBZcgVhcXAW/WD4VU4rbGNCDKcVzpR2deYASOVQbRI3NMXHYLagXzi+vLFT42XmzKJkEYVXeOIZmZcRA7yrukhWjPRGhyOLG1Bbe8JbluecMzc4SFUAStLnklUdRayLbWwTruakbH5GrDPJM787zkaxsjKcpC21OdmJvbW5NSOTeNml5wzfwzzPADPJGSJJRbqYlQB1ZTV3QQPcHDfMQfdp+VfG5P4fqijQ9TRjm2Hg6WI9NWFKDEcosFLDOjK/Oq6EWlsGvGbgCRRqbOekD0eNVCbTUZBIGjYG2/oDoRo43T6b1tOVsF8PnHGJlf6vRf+lmPlWQl6wbEXGh1Bv/4ayty9fpZ3acOqvw+kx9GarHk+AGkmbhGlvNvhX9WQVnP2EL+6Zo+lujVNWt0DoPq2qyGOkhwDl47iRn+EjNxrJl3ozvDdXqzUpXdaKp6q/wAPSmXLkypmxzSNrlzHz6/6mHoq0223O4xI/ixLmP0m1/tA9NQ/8PSrK7qQTYXseBZidR1dEV32e2efESdrsB4Kco9Qr1dWYnXnH+MYh4HRxMaMTPMzMumxpsrPGeIJYeBNj6/bWhgmrK42I85dDZxvA+PEeq9u+pGG2+BpKCp7dSv5ivNvWa2dnLYJia9HECs9HtiM8HT7Qr4+2oxxdPtCq7kbV6+LricXWel5RR9RZvog+01FblA56MZt3t+QpmZTta9MZXZcSKx0fKQDpqy9+hFSouUkJ/ioPE29tMzCNrUHECo82Iql93IvnY/tr+dRsRykhH8RSexSD7KbiKrDGYgAEk6DU1lsRCzQmYaOHLju4EeyumJ2kZuJCxj4uYXY9QOvqqfG6GHLmXVb8R1610dPExbdJM+H3aEgaSOVejPGD9ZNf7W/prxBiualjl6lazfQfdbyG631ai4fEKcChzLeCW3EdEtlP9L+qkkiMCpZbEEHUdYtXPqRsvMfq9PRxfTjPt9/6foVKrNibVWTDxMzrmygNvDpLut6wasUkDC6kEdoN60eTaNszEvVKUogpSlApSlApWZ2Ry4jmkSNgqc5myZZFkIKuEyyKovGT1X7DrU1eV+ELFVlzEFgcqSNYr0tQtt24v2AgniKC1w+HWNQkaqqjgqgADW+gHfXSq+Hb8DZrSAZACSwZBlZioYFwAykgi4uK++7+G+fg+8X86CfSoHu/hvn4PvF/Onu/hvn4PvF/OgmTwh1ZW1VgQR2gixr83eErdG6SXQ95Q2v5jXzree7+G+fg+8X86yHKPGwDEZ1liKyAE2dTZ0spvr1pl+yapeHd0WpttNZ8oSrr5/7lNSNsPbZkI7fyf8AE1C90YfnY/tL2W7e4V92ptKJtnooljLK7rlDLfRnA0v2W9NadL+dXPqt/VJz01sLPktsyN4yzLvDJZ1JV10J0dbHy4VC2AsyxEqVkBYkq+6/E8HAsfMDxq05GSXjYdyH+4fhUbk+LK6HirMPQxFdtvzdT3h5nT/kU9kHF7fSP94rIWcgq4toLKMrDdPDqNTIJ0lG7veIN/tD8q5bQ2cJcqtwV2zX7L57+givr4gCyIpPYg9rdp9Qq+rOnFI3cuakas6tsT2e3wqfJUnsBv8AhXjmFHxAPpMB6gL12j2ZM/SYIOwan1aVITk2vxmkbzA9grzpvXw9CInzKFmA64x4KW9pHsr6Jx84fsp+VWS8m4vkk+LN+deve7F8j1t+dV3pxCommTKc7BltqGjDX8l1PoqAXwp/hxnwhkX2xmtKeTkXyfW351zfk2nVnHgx/Gm8wzyLhT/Bt/7L29Ijrqn7La4jS3+hI3sjFWr7CdehIfBh+IqLK0kZ+FXT5a/mNR51et6+YVtW08Sqn2zhQ6qsSkkgEmAiw7AuSrXCS4XKQY10LD/0z8Lkj+H2EV5mwiysri2ZSDcfGHC/jVrhTuu3US3q3fwr0LbJpGxxaO+NS0XUGzGwxgxamMX3sp/Z3NvgtNcmmormk+GIB5tddf8A07dY+hVzsE2w2KkPAmT+mL/rUTDiyqOwAeqvM6mf7kvoejrmkrLkzPhOZYPECRI4v+zOdCcw1Ef81WmyYJLznDmOKJpbqr4dxf4GMEgZ00uD1dRr7yP/AHUv+q3qjQfhV/SvDz+ojGpb3Z7lAs7QrAPhHmfKxjDQ5YlGZ9/M2UkDLe/x9KzsuPxrQFpWlQwy8y0ax3D5cG13LAXdXlI4WG8OsabjaG0khC5sxLHKqIpdmIUsbKOxQT5VWtyyw4dU+Gzv0F5qTNJa9yq2vYW6wKswVOF5QTo8XOs4UtIssX7OxEKhXEJEgF94hO2+bS3CqSPlNjo8LmVZee1co0LWYyYh72XKWIUW0BULpxvatPgOW6SEXjcApnsAzOD8FZSuW2vOXzXsANbdXf39YTKHzPkLZA/Nvl5yxPNXtbPpa3bpQS4tnzlRfFPewv8ABwjW2umWlQX/AMQcEpIaRlYaFTHJcEaEGy2pQc15DKOaPPy3gYtCcsQyEm5vZLvpcWPbfjY0XkJGIeaEstjI8hYiMtmkABKnLuMLXDLYi5rT0oKTYnJdMNIZA7uxQIS+W5CuWDMwF3fU3YnWrq1faUHy1LV9pQfLVW8odn87Acou6b6DtK/F+suZfrVZ0pPdatprMTD8+jsQCNQQCPVb8K6xQZ4MTD1i0i+a/mjfaqXtLAc1OyjoPd07td9fJjfwYdlRTjFw8sbubBrxlRqzZrFcqjVrOFGg+MaxiZpaLR4erqbdXTmPEwhcisTZsp7GXzG8PUGqVNiFw+MkVzYS2dRqSxbiAo1O8DwqhZZYcWQA0KE5luFMluIsNVU5dNb+FaHbezFiVMRECWU77klmdGtqzHU2Nu4XNetrTHxotHF4eD0eY0p055rJtENmCJxkt5ZeJ8LW9FWWztmKg01J4seJP/nVUXCMJJg44BBbxZjf2VoMNFXn60za+PR1xERD5FhakJhKkpHavdViqsyjjCivv7KK70qcIy4fsorw2EqVSmDKvkwlRJsNV0RUfEQ1WarRZi9oYMwNzkei31HUpOl/CpGNkEUB7hb1castpYcMjKesEeqs67ftDwQDgQrP4AAt+XnXR01uYniO6ZjM5TeZ5rZwQ6NIAD4yvc+hSfRUUCrDb0l5IoxwXNIfRzae1/RVfOxCkjjbTxOij02rivO602l7PTxtphqeScdsMD8tpG8jIbeoCrmuGBwwiiSMcEVV+yAK71vEYh4upbdebesoe0NmLNkJZ0dCWV0IDKSpQ8QQQQSNR7Kq8DyJgimjmUyl4i5XMwP7wHNmOXM514sSe+tBSpUZwchMPpvS3FrXZTYApYZSpVgAiizA+nWoA/w9XMI85GFWQzBcxLGQqd4qVy3DnNe9tAMupJ2VKDNtyFhJJMk9zroyKPJVQAeAFqVpKUGdxfKox4qWERmRUhSfcKiyZnDtdjZuC2A79arjy/Jw6yxws+Zo0V2KIrPJGso3MxIGRuPbpV0vJXBgG0SDqO83CwHNnXoWtudHuo+xMHYYYxpY3kEYzfERYiwIOhCsg8xQNoco+aaQCJ3WILzjho1ClxdRvsLi1rnqzDjratTl8pWVhBMVhKrIUKtvOxVAi3Be5y9Q6Qq4xuwMNOc0sasbLrdtcpOUmx1ZTezcQeBFQ05G4QSSSFAwky3RixUsma7G5321vc3sRfjQRMRy5X9mxEqIc8KqbZlcZpHaNAbG+jC5Bse6pey+VyTMVCSWAchgpbNzbBHGUagk9EdYBr1NyXwTFleIEkBnLGQ5xm0LuTvkHhmJI6rV0h/ZIWMqWBLvHoHNn1eRVTUAnKSco1I66Dv7uL83ifuJfyp7uL83ifuJfyqc0yggHiTYWBOuUtrbhoDxr0GHdQUW1MFPi0sAMOF3kLWaXMBpoLrGCCQekbE6CqbDbOjMbWUhmBV2YlpAwNiGc63VvLTStxVDtfC83Jzo6EhCv/K/RR/A6Kfq99VtDq0NTHy/szW3YGlhWb+LEcj/AEgePgTr4PVrsPELPhsraixRgey2g9GnlX3ERhHu37uW0cg7CdEf15D4r2VXbNU4adlbotoT4ncfz1Hmeyt6z8TRnT817x7OfVp8LqI1Y/DbtPu7bEwTQyyRvqBlyN8pbmx8eo1rMGKpsVpJG3bmX2MPYat8C1c++b23S01Ix2TqUpV2JSlKBSlKBXiUaV7rxKdKCmx5sCfGqjk1ssxqZH/eSW0+SnUPE8fRVhtdrqQOLbo+scv40x+J5qJmHFRujtY7qj7RFYzeYiYjy6tKuVPLJnllfqzZF8I93+/PXnYcbSYpYn15tuevwzRg3j8xJYfUv116ggyqq8bAC/b2nzOtTtmYIrGcYoJcG4A4vAujKB133pB3hKVh16uptpOPZraV4ilDKGUgqQCCOBBFwRXH3QS7i5JjKhwAxILKGGgGuhB0rZ5STSvJlHaOzj19lOcHaPTQeqV4Mq2vcW8a+YfELIiuhDIwDKw4EEXBHlQdKUpQYTCchZTiFknGHaMJIroODuwbK+QRjTePSLMO01J2HyQmhVRJzLMIJ4mmDvnnaVkYM5ygi2Ui9yey3CtlSg/PZOR85zYcZVWVHz2By5UUGANKkaKz89mvZb5ONzqZeO5CM0k4VYOZmREUEspw5CASSxqFtna3UQbqtzqa29KDEtyNxGbO7QyFsqvm61jLLHbOjqDlyE3U6s9raGvuH5GTrs9MMzxmVZJHLXa1nikRdct77y9XVW1pQYXHcgZG5vIYVNsQJTdgZDK7FCSBvWDEa8Lm1c8VyeeLFuEiVllmw0kRCPbDokqGQIwXIt7OzC68fjXsN9SgVzngV1ZHF1YEEdoIsa6UoM5HBfPBLvFRYk/xEYHK/mLg/wAynuqKmFEgMctzJHu5gbF0bot33HH+ZWq72xhjYTICXjvcDi6Hpr46Bh3qO2q/aKjKuITUKN4j40TWJPfbRx4HtrOcx3jmHbWY1Ixbifr9/fZ5xyfBm3FbMPq629Fx51O2fNexHA1wvXDZjZSU+QbD6J1X1aeVZ1lGrXy0gpXiFrivddDjKUpQKUpQK4Yp7Cu9V+PlqJ4TCpmOaZR1Ldz/AGr6yT5VG2tJmeOPqHwjfV3UH2iT9SpGB1zP8o2H0V0HrufOoEDZ2eT5bWX6Cbq+k5m+tWERmzvp8tcjQGRliXRpDlv8lbXdvJb+ZFbOKIKoVRZVAAHYALAVScmsJctOevcj+gDvN9Zh6FWr6tohza18zt9FamwkXoPOqg3CLIwUa3sF6h3VWbS2LiHbErGIebnaJs5kZXTm1jU7gjIJ3NN4ca0tKswfm0PJaed7LFFGiwCJmdGRpJLuOcPORG7a3YqDfNpJU0/4ducLzd4BOYHTnd6/OtPziy5rZrgXF+I6q3lKDCp/h+554tzILxhIxfMI2DKc4tGgW4HUt9BcmtZsPBGHDRRMEBjRUOTo7otcaDjx4ddTqUClKUFbguUEMrlE53MujZ4ZYwpIBALOoAJBBA4m9T2mUAkkacdeFZXbXJGWaeSRWQq5NoycoGaCKLOSY23gUbgAbNowNRIeQTxnDkDDyc3G6So+YLM7E5ZGOUlioLWJBO83DjQbLD4xHQOjAqyhgeG6y5gbHhprrXa9YTZ3ICRRhEl/Z2XDsTI4zFsSCpsrqV4KbWuT0Rw4Vpdn7CC4aKGXXmwQMjOotc2AsQbAWHlQW1Krfe/D2P8Aey/rp734ex/vZf10FlSq33vw9j/ey/rp734ex/vZf10FlSq33vw9j/ey/rp734ex/vZf10FlVTBFzUphPQa7x9lr78fkTcDsYj4tdPe/D2P97L+uuOM5NxlbxhhIhDoTJKQGXUXu3A6g9xNRK9Jx2QoY+aZoT8SxTvja+X7JBX6o7a8nSYfzL/a3/dUrabCSFMSgN47ll68h0lQ96kX8U76hzn4SI/SHpW/4VzzGLOyZ3UzPLQYM6VJqJgTpUuuiOHDPJSlKlBSlKD4ao9ry2Rj2A+yrx+FZ3bR3SO0qPS4FUuvTlFxrGOEImjELGvcWFr+Qu3lXMYXMUgj0zbtx8SNQMzeQsB3sK9Sb8x+TEP63Fz6Et9urbk7hdDOeMlsndGOj9o3bzHZVdOO2fV1atsTj0+sraKIKoVQAqgAAcAALAV7pStXEUpSgUpSgUpSgUpSgUrMbP5bpJYvzSKSVAWbnZc2fIqmBEzAk17i5eYZpCoz5AH+EySW+DERbQLew5zUm1shva4oNJSqj32YW4AkuTcqAkhLqL3dLLvILG7i699esBykhl0DDNYk2DlRZc1ucyhb5bNbjY0FrSq73xYb56P0098OG+ej9NBY0qu98OG+ej9NPfDhvno/TQWNKrvfDhvno/TT3w4b56P00FjSq73w4b56P0098OG+ej9NAtzU9v4c/oEgXUfWUX8UPbVDNDzUiwngjgp3xsj5fsm6/VHbVtj9r4aWMrz8YOhVr9Fgbq3kQDVZi9qwYgQOrrzytlKA6i4IdT2gEAjwB66ztGXRS/b/n8fwv8Aam1B2fU6rV4YTyUpSrIKUpQeZOBrNbdmCLmbgGUnyYGtLJwNZva5UFC/RDoToTwN+A16qpbu0pOJy44bAFgkDdOW7zEdSk3kHmSsY7vCtWBbQVU8n2WQPiFYMJDZSCDZEJC8O05m+tVvVoNS2Z++SlKVLMpSlApSlApSlApSlBQ4Xkpk5teflaOJ86oViGoYsAWCZiLk9deMNyLiTnbSSkSrMpBy7vP5M5By3vuLa/fWhpQZRP8PIVUIrsFUZV3ILhRw3smYuNLPe4sO+83ZvJCOCSORXkPNrlF8lyMpWzuFDOut8pJGbWr6lApSlApSlApSlApSlArPbcQxyLa+SV0PcJEGv2kt9331oarNv9BP8AUX2Gonhek4l12fU6oOz6nVFeFZ5KUpVkFKUoPMnA1mdtBjlCdJnVQezNdc3kDfyrTScDVFif3sX+ov41Sy9Jx3T32HFoUBicAAPEcjWAsM3U+nUwIrxzmIi6SrOnykskg8UJyt5FfCrOlXUV3u5H8nEf8vP+ivvu5H8nEf8ALz/oqwpQV67bjJtln+4n/RVRj+U7x4iZNxY4chPwM8jMDEJG30ORTa4F/OtPVVjOTcUrSMxmHOgBwksiK9kyaqpt0dKCoxPLu0qxx4ea55otmyA2lmiRbAPrdXvx0I1trbo/+ImGGa4lBVijLZLrIL3jK576W1foDrarOTkxhzKspVs65NQ7AHmypQEXsbFVPlXP3p4e7FRIudjIwSWRQZCSecsrdLXj3DsFBEh5bRFwpV95gqgZPkoennyud4EBCSRcgG160lUa8jMKAyhXs7FnHOPaQmxOcXsbkA//ALV5QKUpQKUpQKUpQKUpQKUpQKUpQKUpQKq9vdGP/UH9j0pUTwmvLvgKm0pUV4J5KUpVkFKUoPMnA1RYzpx/6kf94r7SqWXqvqUpV1ClKUClKUClKUClKUClKUH/2Q==">
            <a:extLst>
              <a:ext uri="{FF2B5EF4-FFF2-40B4-BE49-F238E27FC236}">
                <a16:creationId xmlns:a16="http://schemas.microsoft.com/office/drawing/2014/main" xmlns="" id="{43543B25-0418-E7DD-341F-FA650C3C24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4963" y="-904875"/>
            <a:ext cx="24574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27650" name="AutoShape 6" descr="data:image/jpeg;base64,/9j/4AAQSkZJRgABAQAAAQABAAD/2wCEAAkGBhMREBQSEBQRFBIVGRYXFxMUFhUVGBQYFhEYFBcVFxQXHCYeGBojGRsVHy8gJCcpLCwsFx4yNTAsNSYrLSkBCQoKDgwOGg8PFykkHCQpLCwvKSwsKSwsLC8pLCwsMiksLCwsLCwpLCwpKiksLCksLCwpLCkqNSksLCksLCkpLP/AABEIAMQBAgMBIgACEQEDEQH/xAAbAAEAAwEBAQEAAAAAAAAAAAAABAUGAwIBB//EAEoQAAIBAgMDCAMNBgQFBQAAAAECAwARBBIhBSIxBhMyQVFhcYGRobEVFiNCUlNygpKTwdHSFDNDYqKyByRzwmOU4eLwNIPD0/H/xAAaAQEAAwEBAQAAAAAAAAAAAAAAAQIDBAUG/8QALREBAAIBAwMCBAUFAAAAAAAAAAECEQMSMQQhQVFxEyKx8DIzYZHRBSNCgaH/2gAMAwEAAhEDEQA/AP3GlKUClKUCoGJb/MQjqyym3hzYHtqfVdiz/mY/9OX++KolenP7/RNL18MlR2k1Hn+FGk1Hn7KJ2pBkr6XqM0mo8fwNfXk4eP8A1obUkvUPbh/y030GHpFq6PJw8R7ajbXN4ivymjT7Uyr7L0nhNK/NHusqrZT/AJk/RT2vVjeqtzfEN3BB7T+NRKkLelfBX2rKlKUoFKUoFQ9pdGplQ9pdGotwmOTZEgbDxEcMi+y1TKpuSj/5YIeMbMvlmzL/AEstXNITaMTMFKUqVSlKq5dvqJXiEczc2VDuoXImZQ1yzMNApBOlBaUqoxHKzCoyqZoyWt0WVgLyLHckGwsWF+656qljbEGnw0Oq5x8Imq/K49HvoJlKgptuAn95GASFUl0s5IBGQ314ip1ApSlB+YYnlBio8ELPI0kTpiS5zEvC+IVViYjUjOZBb5MdWm0eXsiyzc1zMkSMFQIC7SExqb6OCVDHpIHtY3txrd18y0GBn5WzRzyBJYZUtGOeAyxKRHI9rPIFzMbAkOdE7dBq4XxMiK4aBAyq2RkkYqSgJGYOL636hVnlr7QVvN4r5zDfdSf/AG1XY5cSJ4rvh7lJQPg5PlRH5ytHVTtnSWA98i+mIt/tqJaaf4v3+iE37TmG/huDfw5e7/iV8Y4nMu/huv8Ahyd3/ErtJJvr4N7BXxpN9fBvatRl0bHZHbcDlS1muVBA7NASSOPbXRn3lHifQLfjUUyfCDuU+th+VfRJ8J4L/c3/AG0NqU8m8o8T6Bb2kVzxJzSwJ/OXPhGh/wBzJXNHvIf5QB5sbn1BfTXvAb88j9SBYx4n4R//AIx5VCMY7/otKqoWvNIf5rfZAX8DVmz2FzwGtVGzNQCeJ3vtHN+NJYL1eFfa+Jwr7V2ZSlKBSlKBUPaHCplRMdUTwmOWa2ds2AT78aESllJPzikup+shI+otX/vdw3zKeis5iYyJG1IV8lj83ILmNx5rY94XtrU7Kx/PRBuDdF1+S40YeF9R2gg1FZaXr2y4+93DfMp6Ke93DfMp6KsaVZkrhyew4NxEnoqn2tyQaWaeQfsx54AZpYmZ47Rc3usHA7+FamlBlZORN8QsodAoEAKFOqB43Fje2pjA4cD3VEf/AA8OaT4RCrzNiLMJd1iTlUKkqrYC29bMNbdVtrSgxsfIWUEtz652YnPkbMgOTdBz/CDcGkgbNoTqK2VKUClKUClKUClKUCqrlAN2Jvkyp/UGj/3Va1XcoUvhpCOKgP8AdsH/AAqJ4aaX44VUz76eLD+g/lXxn+EX6L/3JXLEvqh/mHrUj8a8s/wi/Rb+5Ko9CKu6P8I3cq+tmP5V9ge7Oe8D7Kj8Sa4RNvv9Uf03/GuaS/BEji17eLtp7RQ2pUeJCxtIeG83iBooHiAPTVrsvDGOJVbpm7P9Njmb1m3gBVRBFnljjHQS0jeCm0a+bi/1DXjAYkz4suOityD/ACAFFH1iS3l3VpSm6Jn0hydRqRSYr5mVxtWayZRxfd8vjH0X9Irzgo64Yxs01upVHpY3PqC1YYNKz5lnPaExRX2lK0ZFccVjFjXM97XtorN6lBNdqUFd7vw9sn3U36Ke78PbJ91N+irGlBXe78PbJ91N+io+K23CRxk+6m/RVzXiUaVEphjsZtGFrgs4DAqTzUu7cgqw3OKuFNctk8pkikDsWCvuyjm5bI67ofo9u6e4r2VeY+O4I7aq8Uu/c6pOmYjqzqoSQeYynyaqQ6K94x9/f8NB7vw9sn3U36Ke78PbJ91N+iuPJ7aBdTE5vJHbU8XQ9F/HQg96ntq3rRhau2cK9dvQk2vJr/wpv0VUY/lQ8eImj3FjhyE/BTyMwMYkbeTcU2uBetPVHtDk/FOZ8kkqSOMkmSVwobmgFzIDa+Qrp1i1FXD36Jzwi5ubOVQiLIM55zoNfNlCkBuJ0ym9rVywHLuN2AdJVVpzAj5d3MAN17m6kEkHS1xxrq/ImK8bBpRIpTNLncuyopCqGLboBNx58bmveM5HQnDmGIZAWdrku1jIuSRxvAlypJBJ0bWg5Dl/hjf95o2UXyLmJIC2zOCqkbwZrKQDY1zm5fQnmxGGLSPGi5soBLSKriwbNoC29bKStgTU+bkhh2ZXIe6fu7SOOaNgLx67psANNOOmpvzXkVhgym0hyyLMLyyEc4Lb5udSbDjQX1KUoFKpdncqY5nChXVWZkSQlCGZSQUIViyMbEgMASAevSuy8qMIb2nhNr3swOoYKR3m5AsNdR20FpSq08osPlR1ljZXfmwQ62zfGFyeIFyRx0pg+UEM0vNxMHOQuWFrABlFj165gR1EUFlXOeIOrKeDAg+YtXvOO0UDCgw8ch5lCeK5L+KsA3rBrq7b6+De1a84+PLJOnY7MPCQCQetm9FcmkuyntB9YBrJ7URmMunO2Eh7z6kAr2DYovUoufIZR7SfKoubQjtf/cPwFehHzriP5xgh7kUFpD6Mw8SKhMwkz4rmcG8p0efh2hLWUfY18XqZyQwmXDhz0pDm+rwUejX61UfKyYzYmPDpwuq2HVcgn/aPq1fcosb+z4UrHozWjTuuLX8lB9Vd80mulWkc2nLwIv8AF6i1/Fez7hpxI7upuCxse0LufhV3hBWY5OC0KDsuPQxrTYVq4+LS6LJVKUq7MpSlApSlAr43CvteZDpQVWMFVeJTNhmK6tA5ew42F2ZfONm9VWmLas7s7H83j3Q9CWy92dVBHpFx5iqVrumcejek7cS6LiTGyzJqU4gfHQ9JfRYjvUVsopQyhlN1YAgjrBFwaxEUeQtH82xQfRGqH7BWrvkti7Z4D8XeT6DHVfqtceDLSsttfT+XMePov6xu2+T2IeeZ4VILyRPzgmKZokhRJIco1BfKVvbrBuLCtlSruJgp+SmLZcS0RaF2aE4UGZjzCBiJV0JAuCTYX6QA4Vo+S+z5IUcS5gCwKozK2UZFBtluACwJtc9ul7VdUoFKUoFKUoMftXkbI2+smaUaRyBEjkUl1KyTSg/C5LAgWF/GpT8iUAh5uQoYJXmj3QwBZcgVhcXAW/WD4VU4rbGNCDKcVzpR2deYASOVQbRI3NMXHYLagXzi+vLFT42XmzKJkEYVXeOIZmZcRA7yrukhWjPRGhyOLG1Bbe8JbluecMzc4SFUAStLnklUdRayLbWwTruakbH5GrDPJM787zkaxsjKcpC21OdmJvbW5NSOTeNml5wzfwzzPADPJGSJJRbqYlQB1ZTV3QQPcHDfMQfdp+VfG5P4fqijQ9TRjm2Hg6WI9NWFKDEcosFLDOjK/Oq6EWlsGvGbgCRRqbOekD0eNVCbTUZBIGjYG2/oDoRo43T6b1tOVsF8PnHGJlf6vRf+lmPlWQl6wbEXGh1Bv/4ayty9fpZ3acOqvw+kx9GarHk+AGkmbhGlvNvhX9WQVnP2EL+6Zo+lujVNWt0DoPq2qyGOkhwDl47iRn+EjNxrJl3ozvDdXqzUpXdaKp6q/wAPSmXLkypmxzSNrlzHz6/6mHoq0223O4xI/ixLmP0m1/tA9NQ/8PSrK7qQTYXseBZidR1dEV32e2efESdrsB4Kco9Qr1dWYnXnH+MYh4HRxMaMTPMzMumxpsrPGeIJYeBNj6/bWhgmrK42I85dDZxvA+PEeq9u+pGG2+BpKCp7dSv5ivNvWa2dnLYJia9HECs9HtiM8HT7Qr4+2oxxdPtCq7kbV6+LricXWel5RR9RZvog+01FblA56MZt3t+QpmZTta9MZXZcSKx0fKQDpqy9+hFSouUkJ/ioPE29tMzCNrUHECo82Iql93IvnY/tr+dRsRykhH8RSexSD7KbiKrDGYgAEk6DU1lsRCzQmYaOHLju4EeyumJ2kZuJCxj4uYXY9QOvqqfG6GHLmXVb8R1610dPExbdJM+H3aEgaSOVejPGD9ZNf7W/prxBiualjl6lazfQfdbyG631ai4fEKcChzLeCW3EdEtlP9L+qkkiMCpZbEEHUdYtXPqRsvMfq9PRxfTjPt9/6foVKrNibVWTDxMzrmygNvDpLut6wasUkDC6kEdoN60eTaNszEvVKUogpSlApSlApWZ2Ry4jmkSNgqc5myZZFkIKuEyyKovGT1X7DrU1eV+ELFVlzEFgcqSNYr0tQtt24v2AgniKC1w+HWNQkaqqjgqgADW+gHfXSq+Hb8DZrSAZACSwZBlZioYFwAykgi4uK++7+G+fg+8X86CfSoHu/hvn4PvF/Onu/hvn4PvF/OgmTwh1ZW1VgQR2gixr83eErdG6SXQ95Q2v5jXzree7+G+fg+8X86yHKPGwDEZ1liKyAE2dTZ0spvr1pl+yapeHd0WpttNZ8oSrr5/7lNSNsPbZkI7fyf8AE1C90YfnY/tL2W7e4V92ptKJtnooljLK7rlDLfRnA0v2W9NadL+dXPqt/VJz01sLPktsyN4yzLvDJZ1JV10J0dbHy4VC2AsyxEqVkBYkq+6/E8HAsfMDxq05GSXjYdyH+4fhUbk+LK6HirMPQxFdtvzdT3h5nT/kU9kHF7fSP94rIWcgq4toLKMrDdPDqNTIJ0lG7veIN/tD8q5bQ2cJcqtwV2zX7L57+givr4gCyIpPYg9rdp9Qq+rOnFI3cuakas6tsT2e3wqfJUnsBv8AhXjmFHxAPpMB6gL12j2ZM/SYIOwan1aVITk2vxmkbzA9grzpvXw9CInzKFmA64x4KW9pHsr6Jx84fsp+VWS8m4vkk+LN+deve7F8j1t+dV3pxCommTKc7BltqGjDX8l1PoqAXwp/hxnwhkX2xmtKeTkXyfW351zfk2nVnHgx/Gm8wzyLhT/Bt/7L29Ijrqn7La4jS3+hI3sjFWr7CdehIfBh+IqLK0kZ+FXT5a/mNR51et6+YVtW08Sqn2zhQ6qsSkkgEmAiw7AuSrXCS4XKQY10LD/0z8Lkj+H2EV5mwiysri2ZSDcfGHC/jVrhTuu3US3q3fwr0LbJpGxxaO+NS0XUGzGwxgxamMX3sp/Z3NvgtNcmmormk+GIB5tddf8A07dY+hVzsE2w2KkPAmT+mL/rUTDiyqOwAeqvM6mf7kvoejrmkrLkzPhOZYPECRI4v+zOdCcw1Ef81WmyYJLznDmOKJpbqr4dxf4GMEgZ00uD1dRr7yP/AHUv+q3qjQfhV/SvDz+ojGpb3Z7lAs7QrAPhHmfKxjDQ5YlGZ9/M2UkDLe/x9KzsuPxrQFpWlQwy8y0ax3D5cG13LAXdXlI4WG8OsabjaG0khC5sxLHKqIpdmIUsbKOxQT5VWtyyw4dU+Gzv0F5qTNJa9yq2vYW6wKswVOF5QTo8XOs4UtIssX7OxEKhXEJEgF94hO2+bS3CqSPlNjo8LmVZee1co0LWYyYh72XKWIUW0BULpxvatPgOW6SEXjcApnsAzOD8FZSuW2vOXzXsANbdXf39YTKHzPkLZA/Nvl5yxPNXtbPpa3bpQS4tnzlRfFPewv8ABwjW2umWlQX/AMQcEpIaRlYaFTHJcEaEGy2pQc15DKOaPPy3gYtCcsQyEm5vZLvpcWPbfjY0XkJGIeaEstjI8hYiMtmkABKnLuMLXDLYi5rT0oKTYnJdMNIZA7uxQIS+W5CuWDMwF3fU3YnWrq1faUHy1LV9pQfLVW8odn87Acou6b6DtK/F+suZfrVZ0pPdatprMTD8+jsQCNQQCPVb8K6xQZ4MTD1i0i+a/mjfaqXtLAc1OyjoPd07td9fJjfwYdlRTjFw8sbubBrxlRqzZrFcqjVrOFGg+MaxiZpaLR4erqbdXTmPEwhcisTZsp7GXzG8PUGqVNiFw+MkVzYS2dRqSxbiAo1O8DwqhZZYcWQA0KE5luFMluIsNVU5dNb+FaHbezFiVMRECWU77klmdGtqzHU2Nu4XNetrTHxotHF4eD0eY0p055rJtENmCJxkt5ZeJ8LW9FWWztmKg01J4seJP/nVUXCMJJg44BBbxZjf2VoMNFXn60za+PR1xERD5FhakJhKkpHavdViqsyjjCivv7KK70qcIy4fsorw2EqVSmDKvkwlRJsNV0RUfEQ1WarRZi9oYMwNzkei31HUpOl/CpGNkEUB7hb1castpYcMjKesEeqs67ftDwQDgQrP4AAt+XnXR01uYniO6ZjM5TeZ5rZwQ6NIAD4yvc+hSfRUUCrDb0l5IoxwXNIfRzae1/RVfOxCkjjbTxOij02rivO602l7PTxtphqeScdsMD8tpG8jIbeoCrmuGBwwiiSMcEVV+yAK71vEYh4upbdebesoe0NmLNkJZ0dCWV0IDKSpQ8QQQQSNR7Kq8DyJgimjmUyl4i5XMwP7wHNmOXM514sSe+tBSpUZwchMPpvS3FrXZTYApYZSpVgAiizA+nWoA/w9XMI85GFWQzBcxLGQqd4qVy3DnNe9tAMupJ2VKDNtyFhJJMk9zroyKPJVQAeAFqVpKUGdxfKox4qWERmRUhSfcKiyZnDtdjZuC2A79arjy/Jw6yxws+Zo0V2KIrPJGso3MxIGRuPbpV0vJXBgG0SDqO83CwHNnXoWtudHuo+xMHYYYxpY3kEYzfERYiwIOhCsg8xQNoco+aaQCJ3WILzjho1ClxdRvsLi1rnqzDjratTl8pWVhBMVhKrIUKtvOxVAi3Be5y9Q6Qq4xuwMNOc0sasbLrdtcpOUmx1ZTezcQeBFQ05G4QSSSFAwky3RixUsma7G5321vc3sRfjQRMRy5X9mxEqIc8KqbZlcZpHaNAbG+jC5Bse6pey+VyTMVCSWAchgpbNzbBHGUagk9EdYBr1NyXwTFleIEkBnLGQ5xm0LuTvkHhmJI6rV0h/ZIWMqWBLvHoHNn1eRVTUAnKSco1I66Dv7uL83ifuJfyp7uL83ifuJfyqc0yggHiTYWBOuUtrbhoDxr0GHdQUW1MFPi0sAMOF3kLWaXMBpoLrGCCQekbE6CqbDbOjMbWUhmBV2YlpAwNiGc63VvLTStxVDtfC83Jzo6EhCv/K/RR/A6Kfq99VtDq0NTHy/szW3YGlhWb+LEcj/AEgePgTr4PVrsPELPhsraixRgey2g9GnlX3ERhHu37uW0cg7CdEf15D4r2VXbNU4adlbotoT4ncfz1Hmeyt6z8TRnT817x7OfVp8LqI1Y/DbtPu7bEwTQyyRvqBlyN8pbmx8eo1rMGKpsVpJG3bmX2MPYat8C1c++b23S01Ix2TqUpV2JSlKBSlKBXiUaV7rxKdKCmx5sCfGqjk1ssxqZH/eSW0+SnUPE8fRVhtdrqQOLbo+scv40x+J5qJmHFRujtY7qj7RFYzeYiYjy6tKuVPLJnllfqzZF8I93+/PXnYcbSYpYn15tuevwzRg3j8xJYfUv116ggyqq8bAC/b2nzOtTtmYIrGcYoJcG4A4vAujKB133pB3hKVh16uptpOPZraV4ilDKGUgqQCCOBBFwRXH3QS7i5JjKhwAxILKGGgGuhB0rZ5STSvJlHaOzj19lOcHaPTQeqV4Mq2vcW8a+YfELIiuhDIwDKw4EEXBHlQdKUpQYTCchZTiFknGHaMJIroODuwbK+QRjTePSLMO01J2HyQmhVRJzLMIJ4mmDvnnaVkYM5ygi2Ui9yey3CtlSg/PZOR85zYcZVWVHz2By5UUGANKkaKz89mvZb5ONzqZeO5CM0k4VYOZmREUEspw5CASSxqFtna3UQbqtzqa29KDEtyNxGbO7QyFsqvm61jLLHbOjqDlyE3U6s9raGvuH5GTrs9MMzxmVZJHLXa1nikRdct77y9XVW1pQYXHcgZG5vIYVNsQJTdgZDK7FCSBvWDEa8Lm1c8VyeeLFuEiVllmw0kRCPbDokqGQIwXIt7OzC68fjXsN9SgVzngV1ZHF1YEEdoIsa6UoM5HBfPBLvFRYk/xEYHK/mLg/wAynuqKmFEgMctzJHu5gbF0bot33HH+ZWq72xhjYTICXjvcDi6Hpr46Bh3qO2q/aKjKuITUKN4j40TWJPfbRx4HtrOcx3jmHbWY1Ixbifr9/fZ5xyfBm3FbMPq629Fx51O2fNexHA1wvXDZjZSU+QbD6J1X1aeVZ1lGrXy0gpXiFrivddDjKUpQKUpQK4Yp7Cu9V+PlqJ4TCpmOaZR1Ldz/AGr6yT5VG2tJmeOPqHwjfV3UH2iT9SpGB1zP8o2H0V0HrufOoEDZ2eT5bWX6Cbq+k5m+tWERmzvp8tcjQGRliXRpDlv8lbXdvJb+ZFbOKIKoVRZVAAHYALAVScmsJctOevcj+gDvN9Zh6FWr6tohza18zt9FamwkXoPOqg3CLIwUa3sF6h3VWbS2LiHbErGIebnaJs5kZXTm1jU7gjIJ3NN4ca0tKswfm0PJaed7LFFGiwCJmdGRpJLuOcPORG7a3YqDfNpJU0/4ducLzd4BOYHTnd6/OtPziy5rZrgXF+I6q3lKDCp/h+554tzILxhIxfMI2DKc4tGgW4HUt9BcmtZsPBGHDRRMEBjRUOTo7otcaDjx4ddTqUClKUFbguUEMrlE53MujZ4ZYwpIBALOoAJBBA4m9T2mUAkkacdeFZXbXJGWaeSRWQq5NoycoGaCKLOSY23gUbgAbNowNRIeQTxnDkDDyc3G6So+YLM7E5ZGOUlioLWJBO83DjQbLD4xHQOjAqyhgeG6y5gbHhprrXa9YTZ3ICRRhEl/Z2XDsTI4zFsSCpsrqV4KbWuT0Rw4Vpdn7CC4aKGXXmwQMjOotc2AsQbAWHlQW1Krfe/D2P8Aey/rp734ex/vZf10FlSq33vw9j/ey/rp734ex/vZf10FlSq33vw9j/ey/rp734ex/vZf10FlVTBFzUphPQa7x9lr78fkTcDsYj4tdPe/D2P97L+uuOM5NxlbxhhIhDoTJKQGXUXu3A6g9xNRK9Jx2QoY+aZoT8SxTvja+X7JBX6o7a8nSYfzL/a3/dUrabCSFMSgN47ll68h0lQ96kX8U76hzn4SI/SHpW/4VzzGLOyZ3UzPLQYM6VJqJgTpUuuiOHDPJSlKlBSlKD4ao9ry2Rj2A+yrx+FZ3bR3SO0qPS4FUuvTlFxrGOEImjELGvcWFr+Qu3lXMYXMUgj0zbtx8SNQMzeQsB3sK9Sb8x+TEP63Fz6Et9urbk7hdDOeMlsndGOj9o3bzHZVdOO2fV1atsTj0+sraKIKoVQAqgAAcAALAV7pStXEUpSgUpSgUpSgUpSgUrMbP5bpJYvzSKSVAWbnZc2fIqmBEzAk17i5eYZpCoz5AH+EySW+DERbQLew5zUm1shva4oNJSqj32YW4AkuTcqAkhLqL3dLLvILG7i699esBykhl0DDNYk2DlRZc1ucyhb5bNbjY0FrSq73xYb56P0098OG+ej9NBY0qu98OG+ej9NPfDhvno/TQWNKrvfDhvno/TT3w4b56P00FjSq73w4b56P0098OG+ej9NAtzU9v4c/oEgXUfWUX8UPbVDNDzUiwngjgp3xsj5fsm6/VHbVtj9r4aWMrz8YOhVr9Fgbq3kQDVZi9qwYgQOrrzytlKA6i4IdT2gEAjwB66ztGXRS/b/n8fwv8Aam1B2fU6rV4YTyUpSrIKUpQeZOBrNbdmCLmbgGUnyYGtLJwNZva5UFC/RDoToTwN+A16qpbu0pOJy44bAFgkDdOW7zEdSk3kHmSsY7vCtWBbQVU8n2WQPiFYMJDZSCDZEJC8O05m+tVvVoNS2Z++SlKVLMpSlApSlApSlApSlBQ4Xkpk5teflaOJ86oViGoYsAWCZiLk9deMNyLiTnbSSkSrMpBy7vP5M5By3vuLa/fWhpQZRP8PIVUIrsFUZV3ILhRw3smYuNLPe4sO+83ZvJCOCSORXkPNrlF8lyMpWzuFDOut8pJGbWr6lApSlApSlApSlApSlArPbcQxyLa+SV0PcJEGv2kt9331oarNv9BP8AUX2Gonhek4l12fU6oOz6nVFeFZ5KUpVkFKUoPMnA1mdtBjlCdJnVQezNdc3kDfyrTScDVFif3sX+ov41Sy9Jx3T32HFoUBicAAPEcjWAsM3U+nUwIrxzmIi6SrOnykskg8UJyt5FfCrOlXUV3u5H8nEf8vP+ivvu5H8nEf8ALz/oqwpQV67bjJtln+4n/RVRj+U7x4iZNxY4chPwM8jMDEJG30ORTa4F/OtPVVjOTcUrSMxmHOgBwksiK9kyaqpt0dKCoxPLu0qxx4ea55otmyA2lmiRbAPrdXvx0I1trbo/+ImGGa4lBVijLZLrIL3jK576W1foDrarOTkxhzKspVs65NQ7AHmypQEXsbFVPlXP3p4e7FRIudjIwSWRQZCSecsrdLXj3DsFBEh5bRFwpV95gqgZPkoennyud4EBCSRcgG160lUa8jMKAyhXs7FnHOPaQmxOcXsbkA//ALV5QKUpQKUpQKUpQKUpQKUpQKUpQKUpQKq9vdGP/UH9j0pUTwmvLvgKm0pUV4J5KUpVkFKUoPMnA1RYzpx/6kf94r7SqWXqvqUpV1ClKUClKUClKUClKUClKUH/2Q==">
            <a:extLst>
              <a:ext uri="{FF2B5EF4-FFF2-40B4-BE49-F238E27FC236}">
                <a16:creationId xmlns:a16="http://schemas.microsoft.com/office/drawing/2014/main" xmlns="" id="{EDA1DC37-8B25-EE63-A3EF-AA2E21116C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4963" y="-904875"/>
            <a:ext cx="24574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27651" name="TextBox 6">
            <a:extLst>
              <a:ext uri="{FF2B5EF4-FFF2-40B4-BE49-F238E27FC236}">
                <a16:creationId xmlns:a16="http://schemas.microsoft.com/office/drawing/2014/main" xmlns="" id="{7A114AA4-031B-EBA0-67B9-BD96B1354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6" y="260351"/>
            <a:ext cx="3997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3600">
                <a:solidFill>
                  <a:srgbClr val="FFC000"/>
                </a:solidFill>
                <a:latin typeface="Verdana" panose="020B0604030504040204" pitchFamily="34" charset="0"/>
              </a:rPr>
              <a:t>What are joints?</a:t>
            </a:r>
          </a:p>
        </p:txBody>
      </p:sp>
      <p:pic>
        <p:nvPicPr>
          <p:cNvPr id="27652" name="Picture 10" descr="Joints in human body">
            <a:extLst>
              <a:ext uri="{FF2B5EF4-FFF2-40B4-BE49-F238E27FC236}">
                <a16:creationId xmlns:a16="http://schemas.microsoft.com/office/drawing/2014/main" xmlns="" id="{E8CEBAF3-323D-ABDC-3CDD-8431BA874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2997200"/>
            <a:ext cx="4608512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7">
            <a:extLst>
              <a:ext uri="{FF2B5EF4-FFF2-40B4-BE49-F238E27FC236}">
                <a16:creationId xmlns:a16="http://schemas.microsoft.com/office/drawing/2014/main" xmlns="" id="{ACEBB0C8-8EF6-6613-6A0E-25C3DFC85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1268414"/>
            <a:ext cx="56070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CA" altLang="en-US" sz="1800">
                <a:latin typeface="Verdana" panose="020B0604030504040204" pitchFamily="34" charset="0"/>
              </a:rPr>
              <a:t>Joint pain is an early symptom of Arthritis</a:t>
            </a:r>
          </a:p>
          <a:p>
            <a:pPr>
              <a:spcBef>
                <a:spcPct val="0"/>
              </a:spcBef>
            </a:pPr>
            <a:r>
              <a:rPr lang="en-CA" altLang="en-US" sz="1800">
                <a:latin typeface="Verdana" panose="020B0604030504040204" pitchFamily="34" charset="0"/>
              </a:rPr>
              <a:t>The joint is the area where bones meet! </a:t>
            </a:r>
          </a:p>
          <a:p>
            <a:pPr>
              <a:spcBef>
                <a:spcPct val="0"/>
              </a:spcBef>
            </a:pPr>
            <a:r>
              <a:rPr lang="en-CA" altLang="en-US" sz="1800">
                <a:latin typeface="Verdana" panose="020B0604030504040204" pitchFamily="34" charset="0"/>
              </a:rPr>
              <a:t>Synovial joints are responsible for movement</a:t>
            </a:r>
          </a:p>
          <a:p>
            <a:pPr>
              <a:spcBef>
                <a:spcPct val="0"/>
              </a:spcBef>
            </a:pPr>
            <a:endParaRPr lang="en-CA" altLang="en-US" sz="180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</a:pPr>
            <a:endParaRPr lang="en-CA" altLang="en-US" sz="180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27654" name="Rectangle 8">
            <a:extLst>
              <a:ext uri="{FF2B5EF4-FFF2-40B4-BE49-F238E27FC236}">
                <a16:creationId xmlns:a16="http://schemas.microsoft.com/office/drawing/2014/main" xmlns="" id="{B23B38F5-D73E-7460-39D0-794FEC2BD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2492376"/>
            <a:ext cx="10225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800" i="1">
                <a:solidFill>
                  <a:srgbClr val="FFC000"/>
                </a:solidFill>
                <a:latin typeface="Verdana" panose="020B0604030504040204" pitchFamily="34" charset="0"/>
              </a:rPr>
              <a:t>The joint is the area most commonly targeted by inflammation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27655" name="TextBox 10">
            <a:extLst>
              <a:ext uri="{FF2B5EF4-FFF2-40B4-BE49-F238E27FC236}">
                <a16:creationId xmlns:a16="http://schemas.microsoft.com/office/drawing/2014/main" xmlns="" id="{737F3C18-2A48-FCA8-0A9C-A8BEECC52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1" y="6535738"/>
            <a:ext cx="58324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200">
                <a:latin typeface="Verdana" panose="020B0604030504040204" pitchFamily="34" charset="0"/>
              </a:rPr>
              <a:t>(American Academy of Orthopaedic Surgeons, 2012;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>
            <a:extLst>
              <a:ext uri="{FF2B5EF4-FFF2-40B4-BE49-F238E27FC236}">
                <a16:creationId xmlns:a16="http://schemas.microsoft.com/office/drawing/2014/main" xmlns="" id="{7233E687-427C-35AD-09DF-26F92EC069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10972800" cy="1143000"/>
          </a:xfrm>
        </p:spPr>
        <p:txBody>
          <a:bodyPr anchorCtr="1">
            <a:normAutofit fontScale="90000"/>
          </a:bodyPr>
          <a:lstStyle/>
          <a:p>
            <a:pPr eaLnBrk="1" hangingPunct="1"/>
            <a:r>
              <a:rPr lang="en-US" altLang="en-US" sz="4000">
                <a:solidFill>
                  <a:srgbClr val="FF9966"/>
                </a:solidFill>
              </a:rPr>
              <a:t>Nursing Considerations</a:t>
            </a:r>
            <a:r>
              <a:rPr lang="en-US" altLang="en-US" sz="4000"/>
              <a:t/>
            </a:r>
            <a:br>
              <a:rPr lang="en-US" altLang="en-US" sz="4000"/>
            </a:br>
            <a:r>
              <a:rPr lang="en-US" altLang="en-US" sz="4000"/>
              <a:t>Total Knee Replacement</a:t>
            </a:r>
          </a:p>
        </p:txBody>
      </p:sp>
      <p:sp>
        <p:nvSpPr>
          <p:cNvPr id="129026" name="Text Box 5">
            <a:extLst>
              <a:ext uri="{FF2B5EF4-FFF2-40B4-BE49-F238E27FC236}">
                <a16:creationId xmlns:a16="http://schemas.microsoft.com/office/drawing/2014/main" xmlns="" id="{0CEB34C4-A567-2DEF-BB96-A51645821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5" y="1628776"/>
            <a:ext cx="4681538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000">
                <a:latin typeface="Verdana" panose="020B0604030504040204" pitchFamily="34" charset="0"/>
              </a:rPr>
              <a:t> Compression bandage &amp; ice may be applied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000">
                <a:latin typeface="Verdana" panose="020B0604030504040204" pitchFamily="34" charset="0"/>
              </a:rPr>
              <a:t>Active ROM of the foot q1h while patient is awake.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000">
                <a:latin typeface="Verdana" panose="020B0604030504040204" pitchFamily="34" charset="0"/>
              </a:rPr>
              <a:t>Wound suction drain – 200-400 mL in first 24 hours is considered normal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000">
                <a:latin typeface="Verdana" panose="020B0604030504040204" pitchFamily="34" charset="0"/>
              </a:rPr>
              <a:t>Continuous passive motion (CPM) device may be used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000">
                <a:latin typeface="Verdana" panose="020B0604030504040204" pitchFamily="34" charset="0"/>
              </a:rPr>
              <a:t>Nurse assists patients in ambulating evening of or day after surgery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000">
                <a:latin typeface="Verdana" panose="020B0604030504040204" pitchFamily="34" charset="0"/>
              </a:rPr>
              <a:t>Elevate knee while patient sits</a:t>
            </a:r>
          </a:p>
        </p:txBody>
      </p:sp>
      <p:sp>
        <p:nvSpPr>
          <p:cNvPr id="129027" name="Text Box 6">
            <a:extLst>
              <a:ext uri="{FF2B5EF4-FFF2-40B4-BE49-F238E27FC236}">
                <a16:creationId xmlns:a16="http://schemas.microsoft.com/office/drawing/2014/main" xmlns="" id="{E0F135A4-EE86-7F78-3455-E2E057EDE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0839" y="6551614"/>
            <a:ext cx="14636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2010)</a:t>
            </a:r>
          </a:p>
        </p:txBody>
      </p:sp>
      <p:pic>
        <p:nvPicPr>
          <p:cNvPr id="129028" name="Picture 8" descr="http://www.nlm.nih.gov/medlineplus/images/kneetransplant.jpg">
            <a:extLst>
              <a:ext uri="{FF2B5EF4-FFF2-40B4-BE49-F238E27FC236}">
                <a16:creationId xmlns:a16="http://schemas.microsoft.com/office/drawing/2014/main" xmlns="" id="{F10FF54F-A033-A98F-2209-650D8A176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1989138"/>
            <a:ext cx="3960813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60</a:t>
            </a:fld>
            <a:endParaRPr lang="en-US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>
            <a:extLst>
              <a:ext uri="{FF2B5EF4-FFF2-40B4-BE49-F238E27FC236}">
                <a16:creationId xmlns:a16="http://schemas.microsoft.com/office/drawing/2014/main" xmlns="" id="{6396047F-CBB5-9B37-3BEB-07F2830A8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-242888"/>
            <a:ext cx="8229600" cy="1143001"/>
          </a:xfrm>
        </p:spPr>
        <p:txBody>
          <a:bodyPr/>
          <a:lstStyle/>
          <a:p>
            <a:r>
              <a:rPr lang="en-CA" altLang="en-US"/>
              <a:t>Total Hip Replacement</a:t>
            </a:r>
          </a:p>
        </p:txBody>
      </p:sp>
      <p:sp>
        <p:nvSpPr>
          <p:cNvPr id="131074" name="Rectangle 3">
            <a:extLst>
              <a:ext uri="{FF2B5EF4-FFF2-40B4-BE49-F238E27FC236}">
                <a16:creationId xmlns:a16="http://schemas.microsoft.com/office/drawing/2014/main" xmlns="" id="{761CF940-7FFE-0214-BFEC-C2D77BCB4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825" y="2565401"/>
            <a:ext cx="8229600" cy="45259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n-CA" altLang="en-US"/>
              <a:t>Hip replacements involve replacement of a damaged hip with an </a:t>
            </a:r>
            <a:r>
              <a:rPr lang="en-CA" altLang="en-US">
                <a:solidFill>
                  <a:srgbClr val="FF9966"/>
                </a:solidFill>
              </a:rPr>
              <a:t>artificial acetabulum and femoral component.</a:t>
            </a:r>
          </a:p>
          <a:p>
            <a:pPr algn="ctr">
              <a:buFont typeface="Arial" panose="020B0604020202020204" pitchFamily="34" charset="0"/>
              <a:buNone/>
            </a:pPr>
            <a:endParaRPr lang="en-CA" altLang="en-US">
              <a:solidFill>
                <a:srgbClr val="FF9966"/>
              </a:solidFill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n-CA" altLang="en-US"/>
              <a:t>Often performed for patients with osteoarthritis or rheumatoid arthritis, femoral neck fractures, and problems related to congenital hip disease.</a:t>
            </a:r>
          </a:p>
          <a:p>
            <a:pPr algn="ctr"/>
            <a:endParaRPr lang="en-CA" altLang="en-US"/>
          </a:p>
        </p:txBody>
      </p:sp>
      <p:pic>
        <p:nvPicPr>
          <p:cNvPr id="131075" name="Picture 4" descr="arthroplasty1">
            <a:extLst>
              <a:ext uri="{FF2B5EF4-FFF2-40B4-BE49-F238E27FC236}">
                <a16:creationId xmlns:a16="http://schemas.microsoft.com/office/drawing/2014/main" xmlns="" id="{116D4D09-3194-FDEF-B343-5F44023CB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765175"/>
            <a:ext cx="24685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6" name="Text Box 5">
            <a:extLst>
              <a:ext uri="{FF2B5EF4-FFF2-40B4-BE49-F238E27FC236}">
                <a16:creationId xmlns:a16="http://schemas.microsoft.com/office/drawing/2014/main" xmlns="" id="{86ED67AF-166E-B196-6AFF-5B3DB21EF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0839" y="6551614"/>
            <a:ext cx="14636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61</a:t>
            </a:fld>
            <a:endParaRPr lang="en-US" alt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>
            <a:extLst>
              <a:ext uri="{FF2B5EF4-FFF2-40B4-BE49-F238E27FC236}">
                <a16:creationId xmlns:a16="http://schemas.microsoft.com/office/drawing/2014/main" xmlns="" id="{6069C061-29C9-88B1-B28D-52BF3796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altLang="en-US" sz="4000">
                <a:solidFill>
                  <a:srgbClr val="FF9966"/>
                </a:solidFill>
              </a:rPr>
              <a:t>Nursing Considerations</a:t>
            </a:r>
            <a:r>
              <a:rPr lang="en-CA" altLang="en-US" sz="4000"/>
              <a:t/>
            </a:r>
            <a:br>
              <a:rPr lang="en-CA" altLang="en-US" sz="4000"/>
            </a:br>
            <a:r>
              <a:rPr lang="en-CA" altLang="en-US" sz="4000"/>
              <a:t>Total Hip Replacement</a:t>
            </a:r>
          </a:p>
        </p:txBody>
      </p:sp>
      <p:sp>
        <p:nvSpPr>
          <p:cNvPr id="133122" name="Rectangle 3">
            <a:extLst>
              <a:ext uri="{FF2B5EF4-FFF2-40B4-BE49-F238E27FC236}">
                <a16:creationId xmlns:a16="http://schemas.microsoft.com/office/drawing/2014/main" xmlns="" id="{E6A0C48E-3C31-BC56-2165-19F188845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4" y="1341438"/>
            <a:ext cx="5843587" cy="50403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CA" altLang="en-US"/>
              <a:t>Hip precautions</a:t>
            </a:r>
          </a:p>
          <a:p>
            <a:pPr>
              <a:lnSpc>
                <a:spcPct val="90000"/>
              </a:lnSpc>
            </a:pPr>
            <a:r>
              <a:rPr lang="en-CA" altLang="en-US"/>
              <a:t>Monitor for dislodgement</a:t>
            </a:r>
          </a:p>
          <a:p>
            <a:pPr>
              <a:lnSpc>
                <a:spcPct val="90000"/>
              </a:lnSpc>
            </a:pPr>
            <a:r>
              <a:rPr lang="en-CA" altLang="en-US"/>
              <a:t>Abduct leg</a:t>
            </a:r>
          </a:p>
          <a:p>
            <a:pPr>
              <a:lnSpc>
                <a:spcPct val="90000"/>
              </a:lnSpc>
            </a:pPr>
            <a:r>
              <a:rPr lang="en-CA" altLang="en-US"/>
              <a:t>Keep HOB less than 60 degrees</a:t>
            </a:r>
          </a:p>
          <a:p>
            <a:pPr>
              <a:lnSpc>
                <a:spcPct val="90000"/>
              </a:lnSpc>
            </a:pPr>
            <a:r>
              <a:rPr lang="en-CA" altLang="en-US"/>
              <a:t>Use of fracture bedpan</a:t>
            </a:r>
          </a:p>
          <a:p>
            <a:pPr>
              <a:lnSpc>
                <a:spcPct val="90000"/>
              </a:lnSpc>
            </a:pPr>
            <a:r>
              <a:rPr lang="en-CA" altLang="en-US"/>
              <a:t>High-seat surfaces</a:t>
            </a:r>
          </a:p>
          <a:p>
            <a:pPr>
              <a:lnSpc>
                <a:spcPct val="90000"/>
              </a:lnSpc>
            </a:pPr>
            <a:r>
              <a:rPr lang="en-CA" altLang="en-US"/>
              <a:t>Sleep on unaffected side</a:t>
            </a:r>
          </a:p>
          <a:p>
            <a:pPr>
              <a:lnSpc>
                <a:spcPct val="90000"/>
              </a:lnSpc>
            </a:pPr>
            <a:r>
              <a:rPr lang="en-CA" altLang="en-US"/>
              <a:t>Avoid crossing legs</a:t>
            </a:r>
          </a:p>
          <a:p>
            <a:pPr>
              <a:lnSpc>
                <a:spcPct val="90000"/>
              </a:lnSpc>
            </a:pPr>
            <a:r>
              <a:rPr lang="en-CA" altLang="en-US"/>
              <a:t>No bending at the waist</a:t>
            </a:r>
          </a:p>
          <a:p>
            <a:pPr>
              <a:lnSpc>
                <a:spcPct val="90000"/>
              </a:lnSpc>
            </a:pPr>
            <a:endParaRPr lang="en-CA" altLang="en-US"/>
          </a:p>
        </p:txBody>
      </p:sp>
      <p:sp>
        <p:nvSpPr>
          <p:cNvPr id="133123" name="Text Box 4">
            <a:extLst>
              <a:ext uri="{FF2B5EF4-FFF2-40B4-BE49-F238E27FC236}">
                <a16:creationId xmlns:a16="http://schemas.microsoft.com/office/drawing/2014/main" xmlns="" id="{CE4C525D-751F-3ACA-2227-2D3615D65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0839" y="6524625"/>
            <a:ext cx="14636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2010)</a:t>
            </a:r>
          </a:p>
        </p:txBody>
      </p:sp>
      <p:pic>
        <p:nvPicPr>
          <p:cNvPr id="133124" name="Picture 5" descr="MP900409080[1]">
            <a:extLst>
              <a:ext uri="{FF2B5EF4-FFF2-40B4-BE49-F238E27FC236}">
                <a16:creationId xmlns:a16="http://schemas.microsoft.com/office/drawing/2014/main" xmlns="" id="{1645152C-1A12-29A4-6F4C-4AB76791C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1412875"/>
            <a:ext cx="3073400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62</a:t>
            </a:fld>
            <a:endParaRPr lang="en-US" alt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>
            <a:extLst>
              <a:ext uri="{FF2B5EF4-FFF2-40B4-BE49-F238E27FC236}">
                <a16:creationId xmlns:a16="http://schemas.microsoft.com/office/drawing/2014/main" xmlns="" id="{A3DF48AA-6B91-E33D-8835-C4E137A7A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100013"/>
            <a:ext cx="8229600" cy="1143001"/>
          </a:xfrm>
        </p:spPr>
        <p:txBody>
          <a:bodyPr/>
          <a:lstStyle/>
          <a:p>
            <a:r>
              <a:rPr lang="en-CA" altLang="en-US"/>
              <a:t>Pre-op Care</a:t>
            </a:r>
          </a:p>
        </p:txBody>
      </p:sp>
      <p:sp>
        <p:nvSpPr>
          <p:cNvPr id="135170" name="Rectangle 3">
            <a:extLst>
              <a:ext uri="{FF2B5EF4-FFF2-40B4-BE49-F238E27FC236}">
                <a16:creationId xmlns:a16="http://schemas.microsoft.com/office/drawing/2014/main" xmlns="" id="{DF0DB0B2-D2F9-F7BA-8DA0-AFC82CD5E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altLang="en-US">
                <a:solidFill>
                  <a:srgbClr val="FFC000"/>
                </a:solidFill>
              </a:rPr>
              <a:t>Educating Patient</a:t>
            </a:r>
          </a:p>
          <a:p>
            <a:r>
              <a:rPr lang="en-CA" altLang="en-US">
                <a:solidFill>
                  <a:srgbClr val="FFC000"/>
                </a:solidFill>
              </a:rPr>
              <a:t>Discharge planning</a:t>
            </a:r>
          </a:p>
          <a:p>
            <a:r>
              <a:rPr lang="en-CA" altLang="en-US">
                <a:solidFill>
                  <a:srgbClr val="FFC000"/>
                </a:solidFill>
              </a:rPr>
              <a:t>Evaluating patient risks</a:t>
            </a:r>
          </a:p>
        </p:txBody>
      </p:sp>
      <p:pic>
        <p:nvPicPr>
          <p:cNvPr id="135171" name="Picture 4" descr="MC900280664[1]">
            <a:extLst>
              <a:ext uri="{FF2B5EF4-FFF2-40B4-BE49-F238E27FC236}">
                <a16:creationId xmlns:a16="http://schemas.microsoft.com/office/drawing/2014/main" xmlns="" id="{5A1B758A-17D7-AE95-5A1B-394FBA749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620713"/>
            <a:ext cx="2138362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2" name="Picture 5" descr="MP900289344[1]">
            <a:extLst>
              <a:ext uri="{FF2B5EF4-FFF2-40B4-BE49-F238E27FC236}">
                <a16:creationId xmlns:a16="http://schemas.microsoft.com/office/drawing/2014/main" xmlns="" id="{552554C3-73C6-5A64-EBF0-1974E7B5C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573464"/>
            <a:ext cx="4679950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3" name="TextBox 5">
            <a:extLst>
              <a:ext uri="{FF2B5EF4-FFF2-40B4-BE49-F238E27FC236}">
                <a16:creationId xmlns:a16="http://schemas.microsoft.com/office/drawing/2014/main" xmlns="" id="{BB79D23E-4EEC-B80F-705D-BE695A917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9425" y="6551614"/>
            <a:ext cx="1263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(Walker, 2012)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63</a:t>
            </a:fld>
            <a:endParaRPr lang="en-US" alt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>
            <a:extLst>
              <a:ext uri="{FF2B5EF4-FFF2-40B4-BE49-F238E27FC236}">
                <a16:creationId xmlns:a16="http://schemas.microsoft.com/office/drawing/2014/main" xmlns="" id="{8260A7AF-650B-ED93-52EE-5C4735879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5" y="260351"/>
            <a:ext cx="8229600" cy="1139825"/>
          </a:xfrm>
        </p:spPr>
        <p:txBody>
          <a:bodyPr/>
          <a:lstStyle/>
          <a:p>
            <a:r>
              <a:rPr lang="en-CA" altLang="en-US"/>
              <a:t>Post-op Care</a:t>
            </a:r>
          </a:p>
        </p:txBody>
      </p:sp>
      <p:sp>
        <p:nvSpPr>
          <p:cNvPr id="137218" name="Rectangle 3">
            <a:extLst>
              <a:ext uri="{FF2B5EF4-FFF2-40B4-BE49-F238E27FC236}">
                <a16:creationId xmlns:a16="http://schemas.microsoft.com/office/drawing/2014/main" xmlns="" id="{60972547-3E03-D222-83CA-45AE44CE3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3" y="1628776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C000"/>
                </a:solidFill>
              </a:rPr>
              <a:t>Monitor VS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C000"/>
                </a:solidFill>
              </a:rPr>
              <a:t>Wound assessments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C000"/>
                </a:solidFill>
              </a:rPr>
              <a:t>Neurovascular assessments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C000"/>
                </a:solidFill>
              </a:rPr>
              <a:t>Monitor wound drainage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C000"/>
                </a:solidFill>
              </a:rPr>
              <a:t>Pain relief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C000"/>
                </a:solidFill>
              </a:rPr>
              <a:t>Infection/Osteomyelitis prevention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C000"/>
                </a:solidFill>
              </a:rPr>
              <a:t>Promote early ambulation</a:t>
            </a:r>
          </a:p>
          <a:p>
            <a:pPr>
              <a:lnSpc>
                <a:spcPct val="90000"/>
              </a:lnSpc>
            </a:pPr>
            <a:r>
              <a:rPr lang="en-CA" altLang="en-US">
                <a:solidFill>
                  <a:srgbClr val="FFC000"/>
                </a:solidFill>
              </a:rPr>
              <a:t>Ensure physiotherapy is consulted</a:t>
            </a:r>
          </a:p>
        </p:txBody>
      </p:sp>
      <p:pic>
        <p:nvPicPr>
          <p:cNvPr id="137219" name="Picture 4" descr="MC900197928[1]">
            <a:extLst>
              <a:ext uri="{FF2B5EF4-FFF2-40B4-BE49-F238E27FC236}">
                <a16:creationId xmlns:a16="http://schemas.microsoft.com/office/drawing/2014/main" xmlns="" id="{95AE7E18-8644-87A1-7837-00C14CE24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333376"/>
            <a:ext cx="3003550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0" name="TextBox 4">
            <a:extLst>
              <a:ext uri="{FF2B5EF4-FFF2-40B4-BE49-F238E27FC236}">
                <a16:creationId xmlns:a16="http://schemas.microsoft.com/office/drawing/2014/main" xmlns="" id="{FDCFB6BE-C19F-10FA-54D7-75FAAC3E2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2926" y="6597650"/>
            <a:ext cx="250507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(Walker, 2012; Day et al., 2010)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64EBF-3331-4471-878E-9579D08A3855}" type="slidenum">
              <a:rPr lang="en-US" altLang="en-US" smtClean="0"/>
              <a:pPr>
                <a:defRPr/>
              </a:pPr>
              <a:t>64</a:t>
            </a:fld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1">
            <a:extLst>
              <a:ext uri="{FF2B5EF4-FFF2-40B4-BE49-F238E27FC236}">
                <a16:creationId xmlns:a16="http://schemas.microsoft.com/office/drawing/2014/main" xmlns="" id="{7A48A549-E314-C16C-DA4A-FA93653D6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88913"/>
            <a:ext cx="5014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CA" altLang="en-US" sz="3600">
                <a:latin typeface="Verdana" panose="020B0604030504040204" pitchFamily="34" charset="0"/>
              </a:rPr>
              <a:t>Anatomy of the Joint</a:t>
            </a:r>
          </a:p>
        </p:txBody>
      </p:sp>
      <p:pic>
        <p:nvPicPr>
          <p:cNvPr id="29698" name="Picture 6">
            <a:extLst>
              <a:ext uri="{FF2B5EF4-FFF2-40B4-BE49-F238E27FC236}">
                <a16:creationId xmlns:a16="http://schemas.microsoft.com/office/drawing/2014/main" xmlns="" id="{E9956FD2-DE53-103C-B1D7-183FAB343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052513"/>
            <a:ext cx="45005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4">
            <a:extLst>
              <a:ext uri="{FF2B5EF4-FFF2-40B4-BE49-F238E27FC236}">
                <a16:creationId xmlns:a16="http://schemas.microsoft.com/office/drawing/2014/main" xmlns="" id="{FA3496B3-4C70-5845-FDD7-CF939B30F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052513"/>
            <a:ext cx="44100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6">
            <a:extLst>
              <a:ext uri="{FF2B5EF4-FFF2-40B4-BE49-F238E27FC236}">
                <a16:creationId xmlns:a16="http://schemas.microsoft.com/office/drawing/2014/main" xmlns="" id="{22200948-9AD6-BBD0-0EF5-CF8A2B6CF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4724400"/>
            <a:ext cx="3868737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solidFill>
                  <a:srgbClr val="FFFF00"/>
                </a:solidFill>
                <a:latin typeface="Verdana" panose="020B0604030504040204" pitchFamily="34" charset="0"/>
              </a:rPr>
              <a:t>Articular/hyaline cartilage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solidFill>
                  <a:srgbClr val="FFFF00"/>
                </a:solidFill>
                <a:latin typeface="Verdana" panose="020B0604030504040204" pitchFamily="34" charset="0"/>
              </a:rPr>
              <a:t> </a:t>
            </a:r>
            <a:r>
              <a:rPr lang="en-CA" altLang="en-US" sz="1600">
                <a:latin typeface="Verdana" panose="020B0604030504040204" pitchFamily="34" charset="0"/>
              </a:rPr>
              <a:t>-acts as a shock absorber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latin typeface="Verdana" panose="020B0604030504040204" pitchFamily="34" charset="0"/>
              </a:rPr>
              <a:t> - allows for friction-free movement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latin typeface="Verdana" panose="020B0604030504040204" pitchFamily="34" charset="0"/>
              </a:rPr>
              <a:t> - not innervated! </a:t>
            </a:r>
            <a:endParaRPr lang="en-CA" altLang="en-US" sz="160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solidFill>
                  <a:srgbClr val="FFFF00"/>
                </a:solidFill>
                <a:latin typeface="Verdana" panose="020B0604030504040204" pitchFamily="34" charset="0"/>
              </a:rPr>
              <a:t>Synovial membrane/synovium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latin typeface="Verdana" panose="020B0604030504040204" pitchFamily="34" charset="0"/>
              </a:rPr>
              <a:t>-secretes synovial fluid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latin typeface="Verdana" panose="020B0604030504040204" pitchFamily="34" charset="0"/>
              </a:rPr>
              <a:t>-nourishes cartilage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en-US" sz="1600">
                <a:latin typeface="Verdana" panose="020B0604030504040204" pitchFamily="34" charset="0"/>
              </a:rPr>
              <a:t>-cushions the bones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en-US" sz="1800">
              <a:latin typeface="Verdana" panose="020B0604030504040204" pitchFamily="34" charset="0"/>
            </a:endParaRPr>
          </a:p>
        </p:txBody>
      </p:sp>
      <p:sp>
        <p:nvSpPr>
          <p:cNvPr id="29701" name="TextBox 6">
            <a:extLst>
              <a:ext uri="{FF2B5EF4-FFF2-40B4-BE49-F238E27FC236}">
                <a16:creationId xmlns:a16="http://schemas.microsoft.com/office/drawing/2014/main" xmlns="" id="{4AB4D35C-6ACC-77D1-7ED6-5578CB9E7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6" y="6453189"/>
            <a:ext cx="31781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100">
                <a:latin typeface="Verdana" panose="020B0604030504040204" pitchFamily="34" charset="0"/>
              </a:rPr>
              <a:t>(Day et al., 2010; Cartilage Health, 2008)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">
            <a:extLst>
              <a:ext uri="{FF2B5EF4-FFF2-40B4-BE49-F238E27FC236}">
                <a16:creationId xmlns:a16="http://schemas.microsoft.com/office/drawing/2014/main" xmlns="" id="{9B12EB93-88EF-FC6D-0541-92702493C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316" y="90489"/>
            <a:ext cx="607089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" panose="02020603050405020304" pitchFamily="18" charset="0"/>
                <a:ea typeface="MS PGothic" panose="020B0600070205080204" pitchFamily="34" charset="-128"/>
              </a:rPr>
              <a:t>Diversity of Rheumatologic Diseases: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" panose="02020603050405020304" pitchFamily="18" charset="0"/>
                <a:ea typeface="MS PGothic" panose="020B0600070205080204" pitchFamily="34" charset="-128"/>
              </a:rPr>
              <a:t>Common and Uncommon Diseases Involving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" panose="02020603050405020304" pitchFamily="18" charset="0"/>
                <a:ea typeface="MS PGothic" panose="020B0600070205080204" pitchFamily="34" charset="-128"/>
              </a:rPr>
              <a:t>Inflammatory and Immune Responses</a:t>
            </a:r>
            <a:endParaRPr lang="en-US" altLang="en-US" sz="24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1746" name="Text Box 3">
            <a:extLst>
              <a:ext uri="{FF2B5EF4-FFF2-40B4-BE49-F238E27FC236}">
                <a16:creationId xmlns:a16="http://schemas.microsoft.com/office/drawing/2014/main" xmlns="" id="{433BB678-6D94-F842-04D4-04A7BF031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1676401"/>
            <a:ext cx="4814888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i="1" u="sng">
                <a:latin typeface="Times" panose="02020603050405020304" pitchFamily="18" charset="0"/>
                <a:ea typeface="MS PGothic" panose="020B0600070205080204" pitchFamily="34" charset="-128"/>
              </a:rPr>
              <a:t>Inflammatory Diseases (innate immunity)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Osteoarthritis*</a:t>
            </a:r>
            <a:endParaRPr lang="en-US" altLang="en-US" sz="1400" u="sng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Gout*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Pseudogout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i="1" u="sng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i="1" u="sng">
                <a:latin typeface="Times" panose="02020603050405020304" pitchFamily="18" charset="0"/>
                <a:ea typeface="MS PGothic" panose="020B0600070205080204" pitchFamily="34" charset="-128"/>
              </a:rPr>
              <a:t>Immunologically-Mediated Diseases (adaptive immunity)</a:t>
            </a:r>
            <a:endParaRPr lang="en-US" altLang="en-US" sz="14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Rheumatoid Arthritis*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Systemic Lupus Erythematosus*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Spondyloarthropathies*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	Ankylosing spondylitis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	Reactive Arthritis (Reiter’s Syndrome)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	Psoriatic Arthritis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	Spondylitis associated with IBD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Sjogren’s Syndrome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Polymositis/Dematomyositis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Lyme Disease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Rheumatic Fever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Behcet’s Syndrome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Systemic Sclerosis (Scleroderma)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Wegener’s Granulomatosis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Giant Cell Arteritis*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" panose="02020603050405020304" pitchFamily="18" charset="0"/>
                <a:ea typeface="MS PGothic" panose="020B0600070205080204" pitchFamily="34" charset="-128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5">
            <a:extLst>
              <a:ext uri="{FF2B5EF4-FFF2-40B4-BE49-F238E27FC236}">
                <a16:creationId xmlns:a16="http://schemas.microsoft.com/office/drawing/2014/main" xmlns="" id="{6EA3EDFE-5A61-D678-0D93-6973085A3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45720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6">
            <a:extLst>
              <a:ext uri="{FF2B5EF4-FFF2-40B4-BE49-F238E27FC236}">
                <a16:creationId xmlns:a16="http://schemas.microsoft.com/office/drawing/2014/main" xmlns="" id="{900C6854-8370-1823-5AC7-0763B24D5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143000"/>
            <a:ext cx="379095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7">
            <a:extLst>
              <a:ext uri="{FF2B5EF4-FFF2-40B4-BE49-F238E27FC236}">
                <a16:creationId xmlns:a16="http://schemas.microsoft.com/office/drawing/2014/main" xmlns="" id="{AC35A84B-8738-5B00-3EE6-9DD44859C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52400"/>
            <a:ext cx="4135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" panose="02020603050405020304" pitchFamily="18" charset="0"/>
                <a:ea typeface="MS PGothic" panose="020B0600070205080204" pitchFamily="34" charset="-128"/>
              </a:rPr>
              <a:t>The Normal Synovium</a:t>
            </a:r>
          </a:p>
        </p:txBody>
      </p:sp>
      <p:sp>
        <p:nvSpPr>
          <p:cNvPr id="33796" name="Text Box 8">
            <a:extLst>
              <a:ext uri="{FF2B5EF4-FFF2-40B4-BE49-F238E27FC236}">
                <a16:creationId xmlns:a16="http://schemas.microsoft.com/office/drawing/2014/main" xmlns="" id="{169FF9FE-8C12-2D45-3D97-1588CDF14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1" y="4191000"/>
            <a:ext cx="422743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u="sng">
                <a:latin typeface="Times" panose="02020603050405020304" pitchFamily="18" charset="0"/>
                <a:ea typeface="MS PGothic" panose="020B0600070205080204" pitchFamily="34" charset="-128"/>
              </a:rPr>
              <a:t>Function of Normal Synovium:</a:t>
            </a:r>
            <a:endParaRPr lang="en-US" altLang="en-US" sz="1800"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maintenance of intact non-adherent tissue </a:t>
            </a:r>
          </a:p>
          <a:p>
            <a:pPr>
              <a:spcBef>
                <a:spcPct val="0"/>
              </a:spcBef>
              <a:buFont typeface="Times" panose="02020603050405020304" pitchFamily="18" charset="0"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       surface</a:t>
            </a:r>
          </a:p>
          <a:p>
            <a:pPr>
              <a:spcBef>
                <a:spcPct val="0"/>
              </a:spcBef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lubrication of cartilage</a:t>
            </a:r>
          </a:p>
          <a:p>
            <a:pPr>
              <a:spcBef>
                <a:spcPct val="0"/>
              </a:spcBef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control of synovial fluid volume and </a:t>
            </a:r>
          </a:p>
          <a:p>
            <a:pPr>
              <a:spcBef>
                <a:spcPct val="0"/>
              </a:spcBef>
              <a:buFont typeface="Times" panose="02020603050405020304" pitchFamily="18" charset="0"/>
              <a:buNone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       composition (plasma and hyaluronan)</a:t>
            </a:r>
          </a:p>
          <a:p>
            <a:pPr>
              <a:spcBef>
                <a:spcPct val="0"/>
              </a:spcBef>
              <a:buFont typeface="Times" panose="02020603050405020304" pitchFamily="18" charset="0"/>
              <a:buChar char="•"/>
            </a:pPr>
            <a:r>
              <a:rPr lang="en-US" altLang="en-US" sz="1800">
                <a:latin typeface="Times" panose="02020603050405020304" pitchFamily="18" charset="0"/>
                <a:ea typeface="MS PGothic" panose="020B0600070205080204" pitchFamily="34" charset="-128"/>
              </a:rPr>
              <a:t> nutrition of chondrocytes within joints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3797" name="Rectangle 9">
            <a:extLst>
              <a:ext uri="{FF2B5EF4-FFF2-40B4-BE49-F238E27FC236}">
                <a16:creationId xmlns:a16="http://schemas.microsoft.com/office/drawing/2014/main" xmlns="" id="{F8433296-467E-8615-F762-78FC4C0F1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114800"/>
            <a:ext cx="41910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2766A-FF66-4463-8F60-42EB31FC9459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7188</TotalTime>
  <Words>2355</Words>
  <Application>Microsoft Office PowerPoint</Application>
  <PresentationFormat>Widescreen</PresentationFormat>
  <Paragraphs>695</Paragraphs>
  <Slides>64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7" baseType="lpstr">
      <vt:lpstr>MS PGothic</vt:lpstr>
      <vt:lpstr>Arial</vt:lpstr>
      <vt:lpstr>Arial Black</vt:lpstr>
      <vt:lpstr>Calibri</vt:lpstr>
      <vt:lpstr>Calibri Light</vt:lpstr>
      <vt:lpstr>Courier New</vt:lpstr>
      <vt:lpstr>Euphemia</vt:lpstr>
      <vt:lpstr>StarSymbol</vt:lpstr>
      <vt:lpstr>Times</vt:lpstr>
      <vt:lpstr>Times New Roman</vt:lpstr>
      <vt:lpstr>Verdana</vt:lpstr>
      <vt:lpstr>Wingdings</vt:lpstr>
      <vt:lpstr>Office Theme</vt:lpstr>
      <vt:lpstr>Rheumatoid Arthritis  Osteoarthritis &amp;  Systemic Lupus Erythematosus</vt:lpstr>
      <vt:lpstr>Objectives</vt:lpstr>
      <vt:lpstr>Arthritis</vt:lpstr>
      <vt:lpstr>Facts</vt:lpstr>
      <vt:lpstr>Myths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Rheumatoid Arthritis</vt:lpstr>
      <vt:lpstr>PowerPoint Presentation</vt:lpstr>
      <vt:lpstr>PowerPoint Presentation</vt:lpstr>
      <vt:lpstr>PowerPoint Presentation</vt:lpstr>
      <vt:lpstr>Symptoms</vt:lpstr>
      <vt:lpstr>Nodules</vt:lpstr>
      <vt:lpstr>PowerPoint Presentation</vt:lpstr>
      <vt:lpstr>Diagnosis</vt:lpstr>
      <vt:lpstr>Inflammatory Markers: ESR and CRPTest</vt:lpstr>
      <vt:lpstr> Antibody Tests: Rheumatoid Factor Test and CCP </vt:lpstr>
      <vt:lpstr>Direct arthroscopy  </vt:lpstr>
      <vt:lpstr>Synovial/Fluid aspirate  Synovial membrane biopsy Arthrocentesis</vt:lpstr>
      <vt:lpstr>X-Ray </vt:lpstr>
      <vt:lpstr>Arthography</vt:lpstr>
      <vt:lpstr>CT/MRI scans </vt:lpstr>
      <vt:lpstr>Newly Diagnosed</vt:lpstr>
      <vt:lpstr>PowerPoint Presentation</vt:lpstr>
      <vt:lpstr>PowerPoint Presentation</vt:lpstr>
      <vt:lpstr>PowerPoint Presentation</vt:lpstr>
      <vt:lpstr>Medications</vt:lpstr>
      <vt:lpstr>PowerPoint Presentation</vt:lpstr>
      <vt:lpstr>PowerPoint Presentation</vt:lpstr>
      <vt:lpstr>PowerPoint Presentation</vt:lpstr>
      <vt:lpstr>Non-steroidal anti-inflammatory drugs (NSAIDs) </vt:lpstr>
      <vt:lpstr>Corticosteroids</vt:lpstr>
      <vt:lpstr>Disease-modifying anti-rheumatic drugs(DMARDS) </vt:lpstr>
      <vt:lpstr>Biologic Response Modifiers (“Bioligics”) </vt:lpstr>
      <vt:lpstr>PowerPoint Presentation</vt:lpstr>
      <vt:lpstr>PowerPoint Presentation</vt:lpstr>
      <vt:lpstr>Alternative Medicine</vt:lpstr>
      <vt:lpstr>Pain</vt:lpstr>
      <vt:lpstr>Exercise</vt:lpstr>
      <vt:lpstr>Nutrition</vt:lpstr>
      <vt:lpstr>Synovectomy</vt:lpstr>
      <vt:lpstr>Braces/casts/splints</vt:lpstr>
      <vt:lpstr>PowerPoint Presentation</vt:lpstr>
      <vt:lpstr>Pathophysiology  </vt:lpstr>
      <vt:lpstr>PowerPoint Presentation</vt:lpstr>
      <vt:lpstr>PowerPoint Presentation</vt:lpstr>
      <vt:lpstr>Primary &amp; Secondary Osteoarthritis  </vt:lpstr>
      <vt:lpstr>Risk Factors for OA  </vt:lpstr>
      <vt:lpstr>Signs &amp; Symptoms of OA </vt:lpstr>
      <vt:lpstr>Diagnosis</vt:lpstr>
      <vt:lpstr>Non-Pharmacological Management</vt:lpstr>
      <vt:lpstr>Pharmacological Management</vt:lpstr>
      <vt:lpstr>Surgical Management</vt:lpstr>
      <vt:lpstr>Osteotomy</vt:lpstr>
      <vt:lpstr>Arthrodesis</vt:lpstr>
      <vt:lpstr>Arthroplasty</vt:lpstr>
      <vt:lpstr>Nursing Considerations Total Knee Replacement</vt:lpstr>
      <vt:lpstr>Total Hip Replacement</vt:lpstr>
      <vt:lpstr>Nursing Considerations Total Hip Replacement</vt:lpstr>
      <vt:lpstr>Pre-op Care</vt:lpstr>
      <vt:lpstr>Post-op Care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Rheumatoid Arthritis</dc:title>
  <dc:creator>..</dc:creator>
  <cp:lastModifiedBy>User</cp:lastModifiedBy>
  <cp:revision>893</cp:revision>
  <dcterms:created xsi:type="dcterms:W3CDTF">2008-09-27T14:04:17Z</dcterms:created>
  <dcterms:modified xsi:type="dcterms:W3CDTF">2024-09-13T12:25:43Z</dcterms:modified>
</cp:coreProperties>
</file>