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5A42C-9167-4A85-8E21-E4B8B22DB71F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EE4C4-0F04-4775-AA9F-4ED88780F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986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EE4C4-0F04-4775-AA9F-4ED88780FD2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542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8B77-6262-4785-B6C9-50A2BACE850B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554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FBE16-B21C-4331-89F7-B77054F1ED65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34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81A8-888E-40F6-AF7D-A675E307F1E3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928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00CFC-22EF-41E8-B771-79328ED9A9E9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386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5F9B-1E97-471E-A93B-0CB16A9FAD5B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458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861B1-8E7B-4F10-8D0A-F1BE25E8552D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1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77AF-F022-443A-BA35-575AEA92036F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493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4E71B-E82E-42DF-9932-CDDC78915E32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512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2C9DC-E216-4989-B4DC-FBE7572DB60E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16E1D-7B80-4B97-A523-6127B96AAF2D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589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C288E-E661-40EA-AC2F-28D0C1716C97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5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88348-3EA3-48EF-A7AC-B18E0EE1FEAA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548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1676400" y="2667000"/>
            <a:ext cx="9144000" cy="751488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ASTHMA</a:t>
            </a:r>
            <a:endParaRPr sz="4800" dirty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34823"/>
            <a:ext cx="808164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40" dirty="0">
                <a:latin typeface="Times New Roman"/>
                <a:cs typeface="Times New Roman"/>
              </a:rPr>
              <a:t>Stimulation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45" dirty="0">
                <a:latin typeface="Times New Roman"/>
                <a:cs typeface="Times New Roman"/>
              </a:rPr>
              <a:t>parasympathetic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receptors,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spc="-145" dirty="0">
                <a:latin typeface="Times New Roman"/>
                <a:cs typeface="Times New Roman"/>
              </a:rPr>
              <a:t>increased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vascular </a:t>
            </a:r>
            <a:r>
              <a:rPr sz="2800" spc="-125" dirty="0">
                <a:latin typeface="Times New Roman"/>
                <a:cs typeface="Times New Roman"/>
              </a:rPr>
              <a:t>permeability, </a:t>
            </a:r>
            <a:r>
              <a:rPr sz="2800" spc="-150" dirty="0">
                <a:latin typeface="Times New Roman"/>
                <a:cs typeface="Times New Roman"/>
              </a:rPr>
              <a:t>increased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mucus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secretions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45638" y="2098674"/>
            <a:ext cx="48564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120" dirty="0">
                <a:latin typeface="Times New Roman"/>
                <a:cs typeface="Times New Roman"/>
              </a:rPr>
              <a:t>Bronchoconstriction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,</a:t>
            </a:r>
            <a:r>
              <a:rPr sz="2800" spc="-180" dirty="0">
                <a:latin typeface="Times New Roman"/>
                <a:cs typeface="Times New Roman"/>
              </a:rPr>
              <a:t> </a:t>
            </a:r>
            <a:r>
              <a:rPr sz="2800" spc="-175" dirty="0">
                <a:latin typeface="Times New Roman"/>
                <a:cs typeface="Times New Roman"/>
              </a:rPr>
              <a:t>mucosal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0" dirty="0">
                <a:latin typeface="Times New Roman"/>
                <a:cs typeface="Times New Roman"/>
              </a:rPr>
              <a:t>edema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079491" y="1130809"/>
            <a:ext cx="510540" cy="1004569"/>
            <a:chOff x="3555491" y="1130808"/>
            <a:chExt cx="510540" cy="1004569"/>
          </a:xfrm>
        </p:grpSpPr>
        <p:sp>
          <p:nvSpPr>
            <p:cNvPr id="5" name="object 5"/>
            <p:cNvSpPr/>
            <p:nvPr/>
          </p:nvSpPr>
          <p:spPr>
            <a:xfrm>
              <a:off x="3568445" y="1143762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363474" y="0"/>
                  </a:moveTo>
                  <a:lnTo>
                    <a:pt x="121157" y="0"/>
                  </a:lnTo>
                  <a:lnTo>
                    <a:pt x="121157" y="736091"/>
                  </a:lnTo>
                  <a:lnTo>
                    <a:pt x="0" y="736091"/>
                  </a:lnTo>
                  <a:lnTo>
                    <a:pt x="242315" y="978408"/>
                  </a:lnTo>
                  <a:lnTo>
                    <a:pt x="484631" y="736091"/>
                  </a:lnTo>
                  <a:lnTo>
                    <a:pt x="363474" y="736091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68445" y="1143762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0" y="736091"/>
                  </a:moveTo>
                  <a:lnTo>
                    <a:pt x="121157" y="736091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736091"/>
                  </a:lnTo>
                  <a:lnTo>
                    <a:pt x="484631" y="736091"/>
                  </a:lnTo>
                  <a:lnTo>
                    <a:pt x="242315" y="978408"/>
                  </a:lnTo>
                  <a:lnTo>
                    <a:pt x="0" y="73609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34824"/>
            <a:ext cx="8568055" cy="1391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late-phase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response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(</a:t>
            </a:r>
            <a:r>
              <a:rPr sz="2400" b="1" dirty="0">
                <a:latin typeface="Times New Roman"/>
                <a:cs typeface="Times New Roman"/>
              </a:rPr>
              <a:t>develops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14" dirty="0">
                <a:latin typeface="Times New Roman"/>
                <a:cs typeface="Times New Roman"/>
              </a:rPr>
              <a:t>4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60" dirty="0">
                <a:latin typeface="Times New Roman"/>
                <a:cs typeface="Times New Roman"/>
              </a:rPr>
              <a:t>to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10" dirty="0">
                <a:latin typeface="Times New Roman"/>
                <a:cs typeface="Times New Roman"/>
              </a:rPr>
              <a:t>8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hours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after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exposure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60" dirty="0">
                <a:latin typeface="Times New Roman"/>
                <a:cs typeface="Times New Roman"/>
              </a:rPr>
              <a:t>to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an</a:t>
            </a:r>
            <a:endParaRPr sz="2400">
              <a:latin typeface="Times New Roman"/>
              <a:cs typeface="Times New Roman"/>
            </a:endParaRPr>
          </a:p>
          <a:p>
            <a:pPr marL="12700">
              <a:spcBef>
                <a:spcPts val="5"/>
              </a:spcBef>
              <a:tabLst>
                <a:tab pos="2431415" algn="l"/>
              </a:tabLst>
            </a:pPr>
            <a:r>
              <a:rPr sz="2400" b="1" spc="-25" dirty="0">
                <a:latin typeface="Times New Roman"/>
                <a:cs typeface="Times New Roman"/>
              </a:rPr>
              <a:t>asthmatic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trigger</a:t>
            </a:r>
            <a:r>
              <a:rPr sz="2400" b="1" dirty="0">
                <a:latin typeface="Times New Roman"/>
                <a:cs typeface="Times New Roman"/>
              </a:rPr>
              <a:t>	and</a:t>
            </a:r>
            <a:r>
              <a:rPr sz="2400" b="1" spc="-1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persist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55" dirty="0">
                <a:latin typeface="Times New Roman"/>
                <a:cs typeface="Times New Roman"/>
              </a:rPr>
              <a:t>12-</a:t>
            </a:r>
            <a:r>
              <a:rPr sz="2400" b="1" spc="-75" dirty="0">
                <a:latin typeface="Times New Roman"/>
                <a:cs typeface="Times New Roman"/>
              </a:rPr>
              <a:t>24hrs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mor</a:t>
            </a:r>
            <a:r>
              <a:rPr sz="2800" b="1" spc="-20" dirty="0">
                <a:latin typeface="Times New Roman"/>
                <a:cs typeface="Times New Roman"/>
              </a:rPr>
              <a:t>e</a:t>
            </a:r>
            <a:endParaRPr sz="2800">
              <a:latin typeface="Times New Roman"/>
              <a:cs typeface="Times New Roman"/>
            </a:endParaRPr>
          </a:p>
          <a:p>
            <a:pPr marL="2234565">
              <a:spcBef>
                <a:spcPts val="670"/>
              </a:spcBef>
            </a:pPr>
            <a:r>
              <a:rPr sz="2800" spc="-140" dirty="0">
                <a:latin typeface="Times New Roman"/>
                <a:cs typeface="Times New Roman"/>
              </a:rPr>
              <a:t>Initial</a:t>
            </a:r>
            <a:r>
              <a:rPr sz="2800" spc="-10" dirty="0">
                <a:latin typeface="Times New Roman"/>
                <a:cs typeface="Times New Roman"/>
              </a:rPr>
              <a:t> trigger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5140" y="2610738"/>
            <a:ext cx="697484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70" dirty="0">
                <a:latin typeface="Times New Roman"/>
                <a:cs typeface="Times New Roman"/>
              </a:rPr>
              <a:t>Release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75" dirty="0">
                <a:latin typeface="Times New Roman"/>
                <a:cs typeface="Times New Roman"/>
              </a:rPr>
              <a:t>of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50" dirty="0">
                <a:latin typeface="Times New Roman"/>
                <a:cs typeface="Times New Roman"/>
              </a:rPr>
              <a:t>inflammatory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25" dirty="0">
                <a:latin typeface="Times New Roman"/>
                <a:cs typeface="Times New Roman"/>
              </a:rPr>
              <a:t>mediators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from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55" dirty="0">
                <a:latin typeface="Times New Roman"/>
                <a:cs typeface="Times New Roman"/>
              </a:rPr>
              <a:t>mast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cells, </a:t>
            </a:r>
            <a:r>
              <a:rPr sz="2800" spc="-150" dirty="0">
                <a:latin typeface="Times New Roman"/>
                <a:cs typeface="Times New Roman"/>
              </a:rPr>
              <a:t>macrophages,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epithelial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cells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5141" y="4573601"/>
            <a:ext cx="7794625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45" dirty="0">
                <a:latin typeface="Times New Roman"/>
                <a:cs typeface="Times New Roman"/>
              </a:rPr>
              <a:t>Migration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45" dirty="0">
                <a:latin typeface="Times New Roman"/>
                <a:cs typeface="Times New Roman"/>
              </a:rPr>
              <a:t>activation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of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other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50" dirty="0">
                <a:latin typeface="Times New Roman"/>
                <a:cs typeface="Times New Roman"/>
              </a:rPr>
              <a:t>inflammatory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50" dirty="0">
                <a:latin typeface="Times New Roman"/>
                <a:cs typeface="Times New Roman"/>
              </a:rPr>
              <a:t>cells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(e.g., </a:t>
            </a:r>
            <a:r>
              <a:rPr sz="2800" spc="-145" dirty="0">
                <a:latin typeface="Times New Roman"/>
                <a:cs typeface="Times New Roman"/>
              </a:rPr>
              <a:t>basophils,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eosinophils,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145" dirty="0">
                <a:latin typeface="Times New Roman"/>
                <a:cs typeface="Times New Roman"/>
              </a:rPr>
              <a:t>macrophages,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120" dirty="0">
                <a:latin typeface="Times New Roman"/>
                <a:cs typeface="Times New Roman"/>
              </a:rPr>
              <a:t>neutrophils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and</a:t>
            </a:r>
            <a:r>
              <a:rPr sz="2800" spc="-345" dirty="0">
                <a:latin typeface="Times New Roman"/>
                <a:cs typeface="Times New Roman"/>
              </a:rPr>
              <a:t> </a:t>
            </a:r>
            <a:r>
              <a:rPr sz="2800" spc="-320" dirty="0">
                <a:latin typeface="Times New Roman"/>
                <a:cs typeface="Times New Roman"/>
              </a:rPr>
              <a:t>T- </a:t>
            </a:r>
            <a:r>
              <a:rPr sz="2800" spc="-65" dirty="0">
                <a:latin typeface="Times New Roman"/>
                <a:cs typeface="Times New Roman"/>
              </a:rPr>
              <a:t>lymphocytes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636007" y="1588009"/>
            <a:ext cx="510540" cy="1004569"/>
            <a:chOff x="3112007" y="1588008"/>
            <a:chExt cx="510540" cy="1004569"/>
          </a:xfrm>
        </p:grpSpPr>
        <p:sp>
          <p:nvSpPr>
            <p:cNvPr id="6" name="object 6"/>
            <p:cNvSpPr/>
            <p:nvPr/>
          </p:nvSpPr>
          <p:spPr>
            <a:xfrm>
              <a:off x="3124961" y="1600962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363474" y="0"/>
                  </a:moveTo>
                  <a:lnTo>
                    <a:pt x="121157" y="0"/>
                  </a:lnTo>
                  <a:lnTo>
                    <a:pt x="121157" y="736091"/>
                  </a:lnTo>
                  <a:lnTo>
                    <a:pt x="0" y="736091"/>
                  </a:lnTo>
                  <a:lnTo>
                    <a:pt x="242315" y="978408"/>
                  </a:lnTo>
                  <a:lnTo>
                    <a:pt x="484632" y="736091"/>
                  </a:lnTo>
                  <a:lnTo>
                    <a:pt x="363474" y="736091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124961" y="1600962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0" y="736091"/>
                  </a:moveTo>
                  <a:lnTo>
                    <a:pt x="121157" y="736091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736091"/>
                  </a:lnTo>
                  <a:lnTo>
                    <a:pt x="484632" y="736091"/>
                  </a:lnTo>
                  <a:lnTo>
                    <a:pt x="242315" y="978408"/>
                  </a:lnTo>
                  <a:lnTo>
                    <a:pt x="0" y="73609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651248" y="3721609"/>
            <a:ext cx="510540" cy="1004569"/>
            <a:chOff x="3127248" y="3721608"/>
            <a:chExt cx="510540" cy="1004569"/>
          </a:xfrm>
        </p:grpSpPr>
        <p:sp>
          <p:nvSpPr>
            <p:cNvPr id="9" name="object 9"/>
            <p:cNvSpPr/>
            <p:nvPr/>
          </p:nvSpPr>
          <p:spPr>
            <a:xfrm>
              <a:off x="3140202" y="3734562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363474" y="0"/>
                  </a:moveTo>
                  <a:lnTo>
                    <a:pt x="121158" y="0"/>
                  </a:lnTo>
                  <a:lnTo>
                    <a:pt x="121158" y="736092"/>
                  </a:lnTo>
                  <a:lnTo>
                    <a:pt x="0" y="736092"/>
                  </a:lnTo>
                  <a:lnTo>
                    <a:pt x="242315" y="978407"/>
                  </a:lnTo>
                  <a:lnTo>
                    <a:pt x="484632" y="736092"/>
                  </a:lnTo>
                  <a:lnTo>
                    <a:pt x="363474" y="736092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40202" y="3734562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0" y="736092"/>
                  </a:moveTo>
                  <a:lnTo>
                    <a:pt x="121158" y="736092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736092"/>
                  </a:lnTo>
                  <a:lnTo>
                    <a:pt x="484632" y="736092"/>
                  </a:lnTo>
                  <a:lnTo>
                    <a:pt x="242315" y="978407"/>
                  </a:lnTo>
                  <a:lnTo>
                    <a:pt x="0" y="73609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651248" y="5702809"/>
            <a:ext cx="510540" cy="1004569"/>
            <a:chOff x="3127248" y="5702808"/>
            <a:chExt cx="510540" cy="1004569"/>
          </a:xfrm>
        </p:grpSpPr>
        <p:sp>
          <p:nvSpPr>
            <p:cNvPr id="12" name="object 12"/>
            <p:cNvSpPr/>
            <p:nvPr/>
          </p:nvSpPr>
          <p:spPr>
            <a:xfrm>
              <a:off x="3140202" y="5715762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4">
                  <a:moveTo>
                    <a:pt x="363474" y="0"/>
                  </a:moveTo>
                  <a:lnTo>
                    <a:pt x="121158" y="0"/>
                  </a:lnTo>
                  <a:lnTo>
                    <a:pt x="121158" y="736091"/>
                  </a:lnTo>
                  <a:lnTo>
                    <a:pt x="0" y="736091"/>
                  </a:lnTo>
                  <a:lnTo>
                    <a:pt x="242315" y="978407"/>
                  </a:lnTo>
                  <a:lnTo>
                    <a:pt x="484632" y="736091"/>
                  </a:lnTo>
                  <a:lnTo>
                    <a:pt x="363474" y="736091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140202" y="5715762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4">
                  <a:moveTo>
                    <a:pt x="0" y="736091"/>
                  </a:moveTo>
                  <a:lnTo>
                    <a:pt x="121158" y="736091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736091"/>
                  </a:lnTo>
                  <a:lnTo>
                    <a:pt x="484632" y="736091"/>
                  </a:lnTo>
                  <a:lnTo>
                    <a:pt x="242315" y="978407"/>
                  </a:lnTo>
                  <a:lnTo>
                    <a:pt x="0" y="73609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pic>
        <p:nvPicPr>
          <p:cNvPr id="1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5141" y="540766"/>
            <a:ext cx="2943225" cy="90360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 indent="304800">
              <a:lnSpc>
                <a:spcPct val="120000"/>
              </a:lnSpc>
              <a:spcBef>
                <a:spcPts val="100"/>
              </a:spcBef>
            </a:pPr>
            <a:r>
              <a:rPr sz="2400" dirty="0"/>
              <a:t>1. </a:t>
            </a:r>
            <a:r>
              <a:rPr sz="2400" spc="-10" dirty="0"/>
              <a:t>Eosinophils</a:t>
            </a:r>
            <a:r>
              <a:rPr sz="2400" spc="-10" dirty="0"/>
              <a:t> </a:t>
            </a:r>
            <a:r>
              <a:rPr sz="2400" dirty="0"/>
              <a:t>(migrate</a:t>
            </a:r>
            <a:r>
              <a:rPr sz="2400" spc="-30" dirty="0"/>
              <a:t> </a:t>
            </a:r>
            <a:r>
              <a:rPr sz="2400" dirty="0"/>
              <a:t>to</a:t>
            </a:r>
            <a:r>
              <a:rPr sz="2400" spc="-10" dirty="0"/>
              <a:t> </a:t>
            </a:r>
            <a:r>
              <a:rPr sz="2400" dirty="0"/>
              <a:t>the</a:t>
            </a:r>
            <a:r>
              <a:rPr sz="2400" spc="-10" dirty="0"/>
              <a:t> airways)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1755141" y="2296794"/>
            <a:ext cx="4356735" cy="134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inflammatory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mediators </a:t>
            </a:r>
            <a:r>
              <a:rPr sz="2400" dirty="0">
                <a:latin typeface="Times New Roman"/>
                <a:cs typeface="Times New Roman"/>
              </a:rPr>
              <a:t>(leukotrienes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granule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proteins), </a:t>
            </a:r>
            <a:r>
              <a:rPr sz="2400" dirty="0">
                <a:latin typeface="Times New Roman"/>
                <a:cs typeface="Times New Roman"/>
              </a:rPr>
              <a:t>cytotoxic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mediators,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cytokines.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8541" y="4564457"/>
            <a:ext cx="13379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Cell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injury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554224" y="1588008"/>
            <a:ext cx="379730" cy="591820"/>
            <a:chOff x="1030224" y="1588008"/>
            <a:chExt cx="379730" cy="591820"/>
          </a:xfrm>
        </p:grpSpPr>
        <p:sp>
          <p:nvSpPr>
            <p:cNvPr id="6" name="object 6"/>
            <p:cNvSpPr/>
            <p:nvPr/>
          </p:nvSpPr>
          <p:spPr>
            <a:xfrm>
              <a:off x="1043178" y="1600962"/>
              <a:ext cx="353695" cy="565785"/>
            </a:xfrm>
            <a:custGeom>
              <a:avLst/>
              <a:gdLst/>
              <a:ahLst/>
              <a:cxnLst/>
              <a:rect l="l" t="t" r="r" b="b"/>
              <a:pathLst>
                <a:path w="353694" h="565785">
                  <a:moveTo>
                    <a:pt x="265175" y="0"/>
                  </a:moveTo>
                  <a:lnTo>
                    <a:pt x="88391" y="0"/>
                  </a:lnTo>
                  <a:lnTo>
                    <a:pt x="88391" y="388620"/>
                  </a:lnTo>
                  <a:lnTo>
                    <a:pt x="0" y="388620"/>
                  </a:lnTo>
                  <a:lnTo>
                    <a:pt x="176784" y="565403"/>
                  </a:lnTo>
                  <a:lnTo>
                    <a:pt x="353568" y="388620"/>
                  </a:lnTo>
                  <a:lnTo>
                    <a:pt x="265175" y="388620"/>
                  </a:lnTo>
                  <a:lnTo>
                    <a:pt x="26517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43178" y="1600962"/>
              <a:ext cx="353695" cy="565785"/>
            </a:xfrm>
            <a:custGeom>
              <a:avLst/>
              <a:gdLst/>
              <a:ahLst/>
              <a:cxnLst/>
              <a:rect l="l" t="t" r="r" b="b"/>
              <a:pathLst>
                <a:path w="353694" h="565785">
                  <a:moveTo>
                    <a:pt x="0" y="388620"/>
                  </a:moveTo>
                  <a:lnTo>
                    <a:pt x="88391" y="388620"/>
                  </a:lnTo>
                  <a:lnTo>
                    <a:pt x="88391" y="0"/>
                  </a:lnTo>
                  <a:lnTo>
                    <a:pt x="265175" y="0"/>
                  </a:lnTo>
                  <a:lnTo>
                    <a:pt x="265175" y="388620"/>
                  </a:lnTo>
                  <a:lnTo>
                    <a:pt x="353568" y="388620"/>
                  </a:lnTo>
                  <a:lnTo>
                    <a:pt x="176784" y="565403"/>
                  </a:lnTo>
                  <a:lnTo>
                    <a:pt x="0" y="38862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731008" y="3797808"/>
            <a:ext cx="379730" cy="591820"/>
            <a:chOff x="1207008" y="3797808"/>
            <a:chExt cx="379730" cy="591820"/>
          </a:xfrm>
        </p:grpSpPr>
        <p:sp>
          <p:nvSpPr>
            <p:cNvPr id="9" name="object 9"/>
            <p:cNvSpPr/>
            <p:nvPr/>
          </p:nvSpPr>
          <p:spPr>
            <a:xfrm>
              <a:off x="1219962" y="3810762"/>
              <a:ext cx="353695" cy="565785"/>
            </a:xfrm>
            <a:custGeom>
              <a:avLst/>
              <a:gdLst/>
              <a:ahLst/>
              <a:cxnLst/>
              <a:rect l="l" t="t" r="r" b="b"/>
              <a:pathLst>
                <a:path w="353694" h="565785">
                  <a:moveTo>
                    <a:pt x="265175" y="0"/>
                  </a:moveTo>
                  <a:lnTo>
                    <a:pt x="88391" y="0"/>
                  </a:lnTo>
                  <a:lnTo>
                    <a:pt x="88391" y="388619"/>
                  </a:lnTo>
                  <a:lnTo>
                    <a:pt x="0" y="388619"/>
                  </a:lnTo>
                  <a:lnTo>
                    <a:pt x="176784" y="565404"/>
                  </a:lnTo>
                  <a:lnTo>
                    <a:pt x="353568" y="388619"/>
                  </a:lnTo>
                  <a:lnTo>
                    <a:pt x="265175" y="388619"/>
                  </a:lnTo>
                  <a:lnTo>
                    <a:pt x="26517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19962" y="3810762"/>
              <a:ext cx="353695" cy="565785"/>
            </a:xfrm>
            <a:custGeom>
              <a:avLst/>
              <a:gdLst/>
              <a:ahLst/>
              <a:cxnLst/>
              <a:rect l="l" t="t" r="r" b="b"/>
              <a:pathLst>
                <a:path w="353694" h="565785">
                  <a:moveTo>
                    <a:pt x="0" y="388619"/>
                  </a:moveTo>
                  <a:lnTo>
                    <a:pt x="88391" y="388619"/>
                  </a:lnTo>
                  <a:lnTo>
                    <a:pt x="88391" y="0"/>
                  </a:lnTo>
                  <a:lnTo>
                    <a:pt x="265175" y="0"/>
                  </a:lnTo>
                  <a:lnTo>
                    <a:pt x="265175" y="388619"/>
                  </a:lnTo>
                  <a:lnTo>
                    <a:pt x="353568" y="388619"/>
                  </a:lnTo>
                  <a:lnTo>
                    <a:pt x="176784" y="565404"/>
                  </a:lnTo>
                  <a:lnTo>
                    <a:pt x="0" y="388619"/>
                  </a:lnTo>
                  <a:close/>
                </a:path>
              </a:pathLst>
            </a:custGeom>
            <a:ln w="25907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8939" y="261316"/>
            <a:ext cx="8633460" cy="62617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5240"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2.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10" dirty="0">
                <a:latin typeface="Times New Roman"/>
                <a:cs typeface="Times New Roman"/>
              </a:rPr>
              <a:t>T-</a:t>
            </a:r>
            <a:r>
              <a:rPr sz="2400" dirty="0">
                <a:latin typeface="Times New Roman"/>
                <a:cs typeface="Times New Roman"/>
              </a:rPr>
              <a:t>lymphocyte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activation</a:t>
            </a:r>
            <a:endParaRPr sz="2400" dirty="0">
              <a:latin typeface="Times New Roman"/>
              <a:cs typeface="Times New Roman"/>
            </a:endParaRPr>
          </a:p>
          <a:p>
            <a:pPr marL="1215390" marR="3031490" indent="-1202690">
              <a:lnSpc>
                <a:spcPct val="240099"/>
              </a:lnSpc>
              <a:spcBef>
                <a:spcPts val="275"/>
              </a:spcBef>
            </a:pPr>
            <a:endParaRPr lang="en-US" sz="2400" dirty="0" smtClean="0">
              <a:latin typeface="Times New Roman"/>
              <a:cs typeface="Times New Roman"/>
            </a:endParaRPr>
          </a:p>
          <a:p>
            <a:pPr marL="1215390" marR="3031490" indent="-1202690">
              <a:lnSpc>
                <a:spcPct val="240099"/>
              </a:lnSpc>
              <a:spcBef>
                <a:spcPts val="275"/>
              </a:spcBef>
            </a:pPr>
            <a:r>
              <a:rPr sz="2400" dirty="0" smtClean="0">
                <a:latin typeface="Times New Roman"/>
                <a:cs typeface="Times New Roman"/>
              </a:rPr>
              <a:t>Release</a:t>
            </a:r>
            <a:r>
              <a:rPr sz="2400" spc="-15" dirty="0" smtClean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[IL]-</a:t>
            </a:r>
            <a:r>
              <a:rPr sz="2400" dirty="0">
                <a:latin typeface="Times New Roman"/>
                <a:cs typeface="Times New Roman"/>
              </a:rPr>
              <a:t>4,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IL-</a:t>
            </a:r>
            <a:r>
              <a:rPr sz="2400" dirty="0">
                <a:latin typeface="Times New Roman"/>
                <a:cs typeface="Times New Roman"/>
              </a:rPr>
              <a:t>5,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10" dirty="0">
                <a:latin typeface="Times New Roman"/>
                <a:cs typeface="Times New Roman"/>
              </a:rPr>
              <a:t>IL-</a:t>
            </a:r>
            <a:r>
              <a:rPr sz="2400" dirty="0">
                <a:latin typeface="Times New Roman"/>
                <a:cs typeface="Times New Roman"/>
              </a:rPr>
              <a:t>13</a:t>
            </a:r>
            <a:r>
              <a:rPr sz="2400" spc="-10" dirty="0">
                <a:latin typeface="Times New Roman"/>
                <a:cs typeface="Times New Roman"/>
              </a:rPr>
              <a:t> from(TH2) </a:t>
            </a:r>
            <a:endParaRPr lang="en-US" sz="2400" spc="-10" dirty="0" smtClean="0">
              <a:latin typeface="Times New Roman"/>
              <a:cs typeface="Times New Roman"/>
            </a:endParaRPr>
          </a:p>
          <a:p>
            <a:pPr marL="1215390" marR="3031490" indent="-1202690">
              <a:lnSpc>
                <a:spcPct val="240099"/>
              </a:lnSpc>
              <a:spcBef>
                <a:spcPts val="275"/>
              </a:spcBef>
            </a:pPr>
            <a:endParaRPr lang="en-US" sz="2400" spc="-1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215390" marR="3031490" indent="-1202690">
              <a:lnSpc>
                <a:spcPct val="240099"/>
              </a:lnSpc>
              <a:spcBef>
                <a:spcPts val="275"/>
              </a:spcBef>
            </a:pPr>
            <a:r>
              <a:rPr lang="en-US" sz="24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            </a:t>
            </a:r>
            <a:r>
              <a:rPr sz="24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Allergic</a:t>
            </a:r>
            <a:r>
              <a:rPr sz="2400" spc="-6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inflammation</a:t>
            </a:r>
            <a:endParaRPr sz="2400" dirty="0">
              <a:latin typeface="Times New Roman"/>
              <a:cs typeface="Times New Roman"/>
            </a:endParaRPr>
          </a:p>
          <a:p>
            <a:pPr>
              <a:spcBef>
                <a:spcPts val="127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2700" marR="5080">
              <a:spcBef>
                <a:spcPts val="5"/>
              </a:spcBef>
              <a:tabLst>
                <a:tab pos="6589395" algn="l"/>
              </a:tabLst>
            </a:pPr>
            <a:r>
              <a:rPr sz="2400" spc="-120" dirty="0">
                <a:latin typeface="Times New Roman"/>
                <a:cs typeface="Times New Roman"/>
              </a:rPr>
              <a:t>T-</a:t>
            </a:r>
            <a:r>
              <a:rPr sz="2400" dirty="0">
                <a:latin typeface="Times New Roman"/>
                <a:cs typeface="Times New Roman"/>
              </a:rPr>
              <a:t>helper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(TH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1 ) cells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produce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IL-2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interferon-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γ</a:t>
            </a:r>
            <a:r>
              <a:rPr sz="2400" dirty="0">
                <a:latin typeface="Times New Roman"/>
                <a:cs typeface="Times New Roman"/>
              </a:rPr>
              <a:t>	that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essential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cellular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defense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mechanisms.</a:t>
            </a:r>
            <a:endParaRPr sz="2400" dirty="0">
              <a:latin typeface="Times New Roman"/>
              <a:cs typeface="Times New Roman"/>
            </a:endParaRPr>
          </a:p>
          <a:p>
            <a:pPr>
              <a:spcBef>
                <a:spcPts val="1270"/>
              </a:spcBef>
            </a:pPr>
            <a:endParaRPr sz="2400" dirty="0">
              <a:latin typeface="Times New Roman"/>
              <a:cs typeface="Times New Roman"/>
            </a:endParaRPr>
          </a:p>
          <a:p>
            <a:pPr marL="12700">
              <a:tabLst>
                <a:tab pos="3228340" algn="l"/>
                <a:tab pos="5423535" algn="l"/>
              </a:tabLst>
            </a:pP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Imbalance</a:t>
            </a:r>
            <a:r>
              <a:rPr sz="24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between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1</a:t>
            </a:r>
            <a:r>
              <a:rPr sz="2400" dirty="0">
                <a:latin typeface="Times New Roman"/>
                <a:cs typeface="Times New Roman"/>
              </a:rPr>
              <a:t>	and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TH2</a:t>
            </a:r>
            <a:r>
              <a:rPr sz="2400" dirty="0">
                <a:latin typeface="Times New Roman"/>
                <a:cs typeface="Times New Roman"/>
              </a:rPr>
              <a:t>	Allergic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asthma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50080" y="990600"/>
            <a:ext cx="379730" cy="483234"/>
            <a:chOff x="2426207" y="673608"/>
            <a:chExt cx="379730" cy="483234"/>
          </a:xfrm>
        </p:grpSpPr>
        <p:sp>
          <p:nvSpPr>
            <p:cNvPr id="4" name="object 4"/>
            <p:cNvSpPr/>
            <p:nvPr/>
          </p:nvSpPr>
          <p:spPr>
            <a:xfrm>
              <a:off x="2439161" y="686562"/>
              <a:ext cx="353695" cy="457200"/>
            </a:xfrm>
            <a:custGeom>
              <a:avLst/>
              <a:gdLst/>
              <a:ahLst/>
              <a:cxnLst/>
              <a:rect l="l" t="t" r="r" b="b"/>
              <a:pathLst>
                <a:path w="353694" h="457200">
                  <a:moveTo>
                    <a:pt x="265175" y="0"/>
                  </a:moveTo>
                  <a:lnTo>
                    <a:pt x="88392" y="0"/>
                  </a:lnTo>
                  <a:lnTo>
                    <a:pt x="88392" y="280415"/>
                  </a:lnTo>
                  <a:lnTo>
                    <a:pt x="0" y="280415"/>
                  </a:lnTo>
                  <a:lnTo>
                    <a:pt x="176783" y="457200"/>
                  </a:lnTo>
                  <a:lnTo>
                    <a:pt x="353568" y="280415"/>
                  </a:lnTo>
                  <a:lnTo>
                    <a:pt x="265175" y="280415"/>
                  </a:lnTo>
                  <a:lnTo>
                    <a:pt x="26517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39161" y="686562"/>
              <a:ext cx="353695" cy="457200"/>
            </a:xfrm>
            <a:custGeom>
              <a:avLst/>
              <a:gdLst/>
              <a:ahLst/>
              <a:cxnLst/>
              <a:rect l="l" t="t" r="r" b="b"/>
              <a:pathLst>
                <a:path w="353694" h="457200">
                  <a:moveTo>
                    <a:pt x="0" y="280415"/>
                  </a:moveTo>
                  <a:lnTo>
                    <a:pt x="88392" y="280415"/>
                  </a:lnTo>
                  <a:lnTo>
                    <a:pt x="88392" y="0"/>
                  </a:lnTo>
                  <a:lnTo>
                    <a:pt x="265175" y="0"/>
                  </a:lnTo>
                  <a:lnTo>
                    <a:pt x="265175" y="280415"/>
                  </a:lnTo>
                  <a:lnTo>
                    <a:pt x="353568" y="280415"/>
                  </a:lnTo>
                  <a:lnTo>
                    <a:pt x="176783" y="457200"/>
                  </a:lnTo>
                  <a:lnTo>
                    <a:pt x="0" y="280415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937126" y="2951497"/>
            <a:ext cx="379730" cy="591820"/>
            <a:chOff x="2426207" y="1588008"/>
            <a:chExt cx="379730" cy="591820"/>
          </a:xfrm>
        </p:grpSpPr>
        <p:sp>
          <p:nvSpPr>
            <p:cNvPr id="7" name="object 7"/>
            <p:cNvSpPr/>
            <p:nvPr/>
          </p:nvSpPr>
          <p:spPr>
            <a:xfrm>
              <a:off x="2439161" y="1600962"/>
              <a:ext cx="353695" cy="565785"/>
            </a:xfrm>
            <a:custGeom>
              <a:avLst/>
              <a:gdLst/>
              <a:ahLst/>
              <a:cxnLst/>
              <a:rect l="l" t="t" r="r" b="b"/>
              <a:pathLst>
                <a:path w="353694" h="565785">
                  <a:moveTo>
                    <a:pt x="265175" y="0"/>
                  </a:moveTo>
                  <a:lnTo>
                    <a:pt x="88392" y="0"/>
                  </a:lnTo>
                  <a:lnTo>
                    <a:pt x="88392" y="388620"/>
                  </a:lnTo>
                  <a:lnTo>
                    <a:pt x="0" y="388620"/>
                  </a:lnTo>
                  <a:lnTo>
                    <a:pt x="176783" y="565403"/>
                  </a:lnTo>
                  <a:lnTo>
                    <a:pt x="353568" y="388620"/>
                  </a:lnTo>
                  <a:lnTo>
                    <a:pt x="265175" y="388620"/>
                  </a:lnTo>
                  <a:lnTo>
                    <a:pt x="26517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439161" y="1600962"/>
              <a:ext cx="353695" cy="565785"/>
            </a:xfrm>
            <a:custGeom>
              <a:avLst/>
              <a:gdLst/>
              <a:ahLst/>
              <a:cxnLst/>
              <a:rect l="l" t="t" r="r" b="b"/>
              <a:pathLst>
                <a:path w="353694" h="565785">
                  <a:moveTo>
                    <a:pt x="0" y="388620"/>
                  </a:moveTo>
                  <a:lnTo>
                    <a:pt x="88392" y="388620"/>
                  </a:lnTo>
                  <a:lnTo>
                    <a:pt x="88392" y="0"/>
                  </a:lnTo>
                  <a:lnTo>
                    <a:pt x="265175" y="0"/>
                  </a:lnTo>
                  <a:lnTo>
                    <a:pt x="265175" y="388620"/>
                  </a:lnTo>
                  <a:lnTo>
                    <a:pt x="353568" y="388620"/>
                  </a:lnTo>
                  <a:lnTo>
                    <a:pt x="176783" y="565403"/>
                  </a:lnTo>
                  <a:lnTo>
                    <a:pt x="0" y="38862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6007609" y="4157471"/>
            <a:ext cx="1004569" cy="510540"/>
            <a:chOff x="4483608" y="4157471"/>
            <a:chExt cx="1004569" cy="510540"/>
          </a:xfrm>
        </p:grpSpPr>
        <p:sp>
          <p:nvSpPr>
            <p:cNvPr id="10" name="object 10"/>
            <p:cNvSpPr/>
            <p:nvPr/>
          </p:nvSpPr>
          <p:spPr>
            <a:xfrm>
              <a:off x="4496562" y="4170425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736091" y="0"/>
                  </a:moveTo>
                  <a:lnTo>
                    <a:pt x="736091" y="121157"/>
                  </a:lnTo>
                  <a:lnTo>
                    <a:pt x="0" y="121157"/>
                  </a:lnTo>
                  <a:lnTo>
                    <a:pt x="0" y="363474"/>
                  </a:lnTo>
                  <a:lnTo>
                    <a:pt x="736091" y="363474"/>
                  </a:lnTo>
                  <a:lnTo>
                    <a:pt x="736091" y="484631"/>
                  </a:lnTo>
                  <a:lnTo>
                    <a:pt x="978408" y="242316"/>
                  </a:lnTo>
                  <a:lnTo>
                    <a:pt x="73609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96562" y="4170425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39">
                  <a:moveTo>
                    <a:pt x="0" y="121157"/>
                  </a:moveTo>
                  <a:lnTo>
                    <a:pt x="736091" y="121157"/>
                  </a:lnTo>
                  <a:lnTo>
                    <a:pt x="736091" y="0"/>
                  </a:lnTo>
                  <a:lnTo>
                    <a:pt x="978408" y="242316"/>
                  </a:lnTo>
                  <a:lnTo>
                    <a:pt x="736091" y="484631"/>
                  </a:lnTo>
                  <a:lnTo>
                    <a:pt x="736091" y="363474"/>
                  </a:lnTo>
                  <a:lnTo>
                    <a:pt x="0" y="363474"/>
                  </a:lnTo>
                  <a:lnTo>
                    <a:pt x="0" y="121157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  <p:pic>
        <p:nvPicPr>
          <p:cNvPr id="14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3686936"/>
            <a:ext cx="192341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28600"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4.Neutrophils leukotrienes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40889" y="3686936"/>
            <a:ext cx="4563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30" dirty="0">
                <a:latin typeface="Times New Roman"/>
                <a:cs typeface="Times New Roman"/>
              </a:rPr>
              <a:t>PAFs,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prostaglandins,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thromboxanes,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46045" y="5369763"/>
            <a:ext cx="64547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BHR,</a:t>
            </a:r>
            <a:r>
              <a:rPr sz="24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bronchoconstriction</a:t>
            </a:r>
            <a:r>
              <a:rPr sz="24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airway</a:t>
            </a:r>
            <a:r>
              <a:rPr sz="24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inflammation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858768" y="3797809"/>
            <a:ext cx="588645" cy="268605"/>
            <a:chOff x="2334767" y="3797808"/>
            <a:chExt cx="588645" cy="268605"/>
          </a:xfrm>
        </p:grpSpPr>
        <p:sp>
          <p:nvSpPr>
            <p:cNvPr id="6" name="object 6"/>
            <p:cNvSpPr/>
            <p:nvPr/>
          </p:nvSpPr>
          <p:spPr>
            <a:xfrm>
              <a:off x="2347721" y="3810762"/>
              <a:ext cx="562610" cy="242570"/>
            </a:xfrm>
            <a:custGeom>
              <a:avLst/>
              <a:gdLst/>
              <a:ahLst/>
              <a:cxnLst/>
              <a:rect l="l" t="t" r="r" b="b"/>
              <a:pathLst>
                <a:path w="562610" h="242570">
                  <a:moveTo>
                    <a:pt x="441197" y="0"/>
                  </a:moveTo>
                  <a:lnTo>
                    <a:pt x="441197" y="60579"/>
                  </a:lnTo>
                  <a:lnTo>
                    <a:pt x="0" y="60579"/>
                  </a:lnTo>
                  <a:lnTo>
                    <a:pt x="0" y="181737"/>
                  </a:lnTo>
                  <a:lnTo>
                    <a:pt x="441197" y="181737"/>
                  </a:lnTo>
                  <a:lnTo>
                    <a:pt x="441197" y="242315"/>
                  </a:lnTo>
                  <a:lnTo>
                    <a:pt x="562355" y="121157"/>
                  </a:lnTo>
                  <a:lnTo>
                    <a:pt x="44119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47721" y="3810762"/>
              <a:ext cx="562610" cy="242570"/>
            </a:xfrm>
            <a:custGeom>
              <a:avLst/>
              <a:gdLst/>
              <a:ahLst/>
              <a:cxnLst/>
              <a:rect l="l" t="t" r="r" b="b"/>
              <a:pathLst>
                <a:path w="562610" h="242570">
                  <a:moveTo>
                    <a:pt x="0" y="60579"/>
                  </a:moveTo>
                  <a:lnTo>
                    <a:pt x="441197" y="60579"/>
                  </a:lnTo>
                  <a:lnTo>
                    <a:pt x="441197" y="0"/>
                  </a:lnTo>
                  <a:lnTo>
                    <a:pt x="562355" y="121157"/>
                  </a:lnTo>
                  <a:lnTo>
                    <a:pt x="441197" y="242315"/>
                  </a:lnTo>
                  <a:lnTo>
                    <a:pt x="441197" y="181737"/>
                  </a:lnTo>
                  <a:lnTo>
                    <a:pt x="0" y="181737"/>
                  </a:lnTo>
                  <a:lnTo>
                    <a:pt x="0" y="6057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202679" y="4331209"/>
            <a:ext cx="379730" cy="437515"/>
            <a:chOff x="4678679" y="4331208"/>
            <a:chExt cx="379730" cy="437515"/>
          </a:xfrm>
        </p:grpSpPr>
        <p:sp>
          <p:nvSpPr>
            <p:cNvPr id="9" name="object 9"/>
            <p:cNvSpPr/>
            <p:nvPr/>
          </p:nvSpPr>
          <p:spPr>
            <a:xfrm>
              <a:off x="4691633" y="4344162"/>
              <a:ext cx="353695" cy="411480"/>
            </a:xfrm>
            <a:custGeom>
              <a:avLst/>
              <a:gdLst/>
              <a:ahLst/>
              <a:cxnLst/>
              <a:rect l="l" t="t" r="r" b="b"/>
              <a:pathLst>
                <a:path w="353695" h="411479">
                  <a:moveTo>
                    <a:pt x="265175" y="0"/>
                  </a:moveTo>
                  <a:lnTo>
                    <a:pt x="88391" y="0"/>
                  </a:lnTo>
                  <a:lnTo>
                    <a:pt x="88391" y="234695"/>
                  </a:lnTo>
                  <a:lnTo>
                    <a:pt x="0" y="234695"/>
                  </a:lnTo>
                  <a:lnTo>
                    <a:pt x="176783" y="411480"/>
                  </a:lnTo>
                  <a:lnTo>
                    <a:pt x="353567" y="234695"/>
                  </a:lnTo>
                  <a:lnTo>
                    <a:pt x="265175" y="234695"/>
                  </a:lnTo>
                  <a:lnTo>
                    <a:pt x="26517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1633" y="4344162"/>
              <a:ext cx="353695" cy="411480"/>
            </a:xfrm>
            <a:custGeom>
              <a:avLst/>
              <a:gdLst/>
              <a:ahLst/>
              <a:cxnLst/>
              <a:rect l="l" t="t" r="r" b="b"/>
              <a:pathLst>
                <a:path w="353695" h="411479">
                  <a:moveTo>
                    <a:pt x="0" y="234695"/>
                  </a:moveTo>
                  <a:lnTo>
                    <a:pt x="88391" y="234695"/>
                  </a:lnTo>
                  <a:lnTo>
                    <a:pt x="88391" y="0"/>
                  </a:lnTo>
                  <a:lnTo>
                    <a:pt x="265175" y="0"/>
                  </a:lnTo>
                  <a:lnTo>
                    <a:pt x="265175" y="234695"/>
                  </a:lnTo>
                  <a:lnTo>
                    <a:pt x="353567" y="234695"/>
                  </a:lnTo>
                  <a:lnTo>
                    <a:pt x="176783" y="411480"/>
                  </a:lnTo>
                  <a:lnTo>
                    <a:pt x="0" y="234695"/>
                  </a:lnTo>
                  <a:close/>
                </a:path>
              </a:pathLst>
            </a:custGeom>
            <a:ln w="25907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979495" y="652072"/>
            <a:ext cx="8147684" cy="1823720"/>
            <a:chOff x="455495" y="652072"/>
            <a:chExt cx="8147684" cy="182372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5495" y="652072"/>
              <a:ext cx="8147614" cy="182344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1304" y="685799"/>
              <a:ext cx="592836" cy="29870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219193" y="1372361"/>
              <a:ext cx="353695" cy="411480"/>
            </a:xfrm>
            <a:custGeom>
              <a:avLst/>
              <a:gdLst/>
              <a:ahLst/>
              <a:cxnLst/>
              <a:rect l="l" t="t" r="r" b="b"/>
              <a:pathLst>
                <a:path w="353695" h="411480">
                  <a:moveTo>
                    <a:pt x="265175" y="0"/>
                  </a:moveTo>
                  <a:lnTo>
                    <a:pt x="88391" y="0"/>
                  </a:lnTo>
                  <a:lnTo>
                    <a:pt x="88391" y="234696"/>
                  </a:lnTo>
                  <a:lnTo>
                    <a:pt x="0" y="234696"/>
                  </a:lnTo>
                  <a:lnTo>
                    <a:pt x="176783" y="411479"/>
                  </a:lnTo>
                  <a:lnTo>
                    <a:pt x="353567" y="234696"/>
                  </a:lnTo>
                  <a:lnTo>
                    <a:pt x="265175" y="234696"/>
                  </a:lnTo>
                  <a:lnTo>
                    <a:pt x="26517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219193" y="1372361"/>
              <a:ext cx="353695" cy="411480"/>
            </a:xfrm>
            <a:custGeom>
              <a:avLst/>
              <a:gdLst/>
              <a:ahLst/>
              <a:cxnLst/>
              <a:rect l="l" t="t" r="r" b="b"/>
              <a:pathLst>
                <a:path w="353695" h="411480">
                  <a:moveTo>
                    <a:pt x="0" y="234696"/>
                  </a:moveTo>
                  <a:lnTo>
                    <a:pt x="88391" y="234696"/>
                  </a:lnTo>
                  <a:lnTo>
                    <a:pt x="88391" y="0"/>
                  </a:lnTo>
                  <a:lnTo>
                    <a:pt x="265175" y="0"/>
                  </a:lnTo>
                  <a:lnTo>
                    <a:pt x="265175" y="234696"/>
                  </a:lnTo>
                  <a:lnTo>
                    <a:pt x="353567" y="234696"/>
                  </a:lnTo>
                  <a:lnTo>
                    <a:pt x="176783" y="411479"/>
                  </a:lnTo>
                  <a:lnTo>
                    <a:pt x="0" y="234696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  <p:pic>
        <p:nvPicPr>
          <p:cNvPr id="1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6053" y="1"/>
            <a:ext cx="8395770" cy="674494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073935"/>
            <a:ext cx="7972425" cy="3563796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434340" indent="-421640">
              <a:spcBef>
                <a:spcPts val="770"/>
              </a:spcBef>
              <a:buFont typeface="Arial MT"/>
              <a:buChar char="•"/>
              <a:tabLst>
                <a:tab pos="434340" algn="l"/>
              </a:tabLst>
            </a:pPr>
            <a:r>
              <a:rPr sz="2800" spc="-155" dirty="0">
                <a:latin typeface="Times New Roman"/>
                <a:cs typeface="Times New Roman"/>
              </a:rPr>
              <a:t>Epithelial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injury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and</a:t>
            </a:r>
            <a:r>
              <a:rPr sz="2800" spc="-10" dirty="0">
                <a:latin typeface="Times New Roman"/>
                <a:cs typeface="Times New Roman"/>
              </a:rPr>
              <a:t> edema,</a:t>
            </a:r>
            <a:endParaRPr sz="2800">
              <a:latin typeface="Times New Roman"/>
              <a:cs typeface="Times New Roman"/>
            </a:endParaRPr>
          </a:p>
          <a:p>
            <a:pPr marL="355600" marR="225425" indent="-342900">
              <a:spcBef>
                <a:spcPts val="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90" dirty="0">
                <a:latin typeface="Times New Roman"/>
                <a:cs typeface="Times New Roman"/>
              </a:rPr>
              <a:t>Changes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in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50" dirty="0">
                <a:latin typeface="Times New Roman"/>
                <a:cs typeface="Times New Roman"/>
              </a:rPr>
              <a:t>mucociliary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25" dirty="0">
                <a:latin typeface="Times New Roman"/>
                <a:cs typeface="Times New Roman"/>
              </a:rPr>
              <a:t>function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and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Times New Roman"/>
                <a:cs typeface="Times New Roman"/>
              </a:rPr>
              <a:t>reduced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clearance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Times New Roman"/>
                <a:cs typeface="Times New Roman"/>
              </a:rPr>
              <a:t>of </a:t>
            </a:r>
            <a:r>
              <a:rPr sz="2800" spc="-110" dirty="0">
                <a:latin typeface="Times New Roman"/>
                <a:cs typeface="Times New Roman"/>
              </a:rPr>
              <a:t>respiratory</a:t>
            </a:r>
            <a:r>
              <a:rPr sz="2800" spc="-55" dirty="0">
                <a:latin typeface="Times New Roman"/>
                <a:cs typeface="Times New Roman"/>
              </a:rPr>
              <a:t> tract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secretions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155" dirty="0">
                <a:latin typeface="Times New Roman"/>
                <a:cs typeface="Times New Roman"/>
              </a:rPr>
              <a:t>Impaired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155" dirty="0">
                <a:latin typeface="Times New Roman"/>
                <a:cs typeface="Times New Roman"/>
              </a:rPr>
              <a:t>mucociliary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transport.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spcBef>
                <a:spcPts val="670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155" dirty="0">
                <a:latin typeface="Times New Roman"/>
                <a:cs typeface="Times New Roman"/>
              </a:rPr>
              <a:t>Increased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bronchial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80" dirty="0">
                <a:latin typeface="Times New Roman"/>
                <a:cs typeface="Times New Roman"/>
              </a:rPr>
              <a:t>glands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80" dirty="0">
                <a:latin typeface="Times New Roman"/>
                <a:cs typeface="Times New Roman"/>
              </a:rPr>
              <a:t>size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and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number.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200" dirty="0">
                <a:latin typeface="Times New Roman"/>
                <a:cs typeface="Times New Roman"/>
              </a:rPr>
              <a:t>Sub-</a:t>
            </a:r>
            <a:r>
              <a:rPr sz="2800" spc="-145" dirty="0">
                <a:latin typeface="Times New Roman"/>
                <a:cs typeface="Times New Roman"/>
              </a:rPr>
              <a:t>basement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membrane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25" dirty="0">
                <a:latin typeface="Times New Roman"/>
                <a:cs typeface="Times New Roman"/>
              </a:rPr>
              <a:t>thickening,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spc="-175" dirty="0">
                <a:latin typeface="Times New Roman"/>
                <a:cs typeface="Times New Roman"/>
              </a:rPr>
              <a:t>sub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20" dirty="0">
                <a:latin typeface="Times New Roman"/>
                <a:cs typeface="Times New Roman"/>
              </a:rPr>
              <a:t>epithelial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fibrosis.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430" dirty="0">
                <a:latin typeface="Times New Roman"/>
                <a:cs typeface="Times New Roman"/>
              </a:rPr>
              <a:t>AIRWAY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REMODELLING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340607" y="216409"/>
            <a:ext cx="510540" cy="1004569"/>
            <a:chOff x="1816607" y="216408"/>
            <a:chExt cx="510540" cy="1004569"/>
          </a:xfrm>
        </p:grpSpPr>
        <p:sp>
          <p:nvSpPr>
            <p:cNvPr id="4" name="object 4"/>
            <p:cNvSpPr/>
            <p:nvPr/>
          </p:nvSpPr>
          <p:spPr>
            <a:xfrm>
              <a:off x="1829561" y="229362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363474" y="0"/>
                  </a:moveTo>
                  <a:lnTo>
                    <a:pt x="121157" y="0"/>
                  </a:lnTo>
                  <a:lnTo>
                    <a:pt x="121157" y="736092"/>
                  </a:lnTo>
                  <a:lnTo>
                    <a:pt x="0" y="736092"/>
                  </a:lnTo>
                  <a:lnTo>
                    <a:pt x="242315" y="978408"/>
                  </a:lnTo>
                  <a:lnTo>
                    <a:pt x="484631" y="736092"/>
                  </a:lnTo>
                  <a:lnTo>
                    <a:pt x="363474" y="736092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29561" y="229362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0" y="736092"/>
                  </a:moveTo>
                  <a:lnTo>
                    <a:pt x="121157" y="736092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736092"/>
                  </a:lnTo>
                  <a:lnTo>
                    <a:pt x="484631" y="736092"/>
                  </a:lnTo>
                  <a:lnTo>
                    <a:pt x="242315" y="978408"/>
                  </a:lnTo>
                  <a:lnTo>
                    <a:pt x="0" y="73609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57846" y="464096"/>
            <a:ext cx="7829005" cy="625781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48603"/>
            <a:ext cx="6642734" cy="105092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spcBef>
                <a:spcPts val="775"/>
              </a:spcBef>
            </a:pPr>
            <a:r>
              <a:rPr sz="2800" b="1" spc="60" dirty="0">
                <a:solidFill>
                  <a:srgbClr val="FF0000"/>
                </a:solidFill>
                <a:latin typeface="Times New Roman"/>
                <a:cs typeface="Times New Roman"/>
              </a:rPr>
              <a:t>Intrinsic/non-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atopic</a:t>
            </a:r>
            <a:endParaRPr sz="2800">
              <a:latin typeface="Times New Roman"/>
              <a:cs typeface="Times New Roman"/>
            </a:endParaRPr>
          </a:p>
          <a:p>
            <a:pPr marL="12700">
              <a:spcBef>
                <a:spcPts val="675"/>
              </a:spcBef>
            </a:pPr>
            <a:r>
              <a:rPr sz="2800" spc="-20" dirty="0">
                <a:latin typeface="Times New Roman"/>
                <a:cs typeface="Times New Roman"/>
              </a:rPr>
              <a:t>1.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b="1" spc="-30" dirty="0">
                <a:latin typeface="Times New Roman"/>
                <a:cs typeface="Times New Roman"/>
              </a:rPr>
              <a:t>Respiratory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tract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infections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(mainly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95" dirty="0">
                <a:latin typeface="Times New Roman"/>
                <a:cs typeface="Times New Roman"/>
              </a:rPr>
              <a:t>viruses)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5140" y="2184018"/>
            <a:ext cx="65290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55" dirty="0">
                <a:latin typeface="Times New Roman"/>
                <a:cs typeface="Times New Roman"/>
              </a:rPr>
              <a:t>Epithelial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60" dirty="0">
                <a:latin typeface="Times New Roman"/>
                <a:cs typeface="Times New Roman"/>
              </a:rPr>
              <a:t>damage,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production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of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60" dirty="0">
                <a:latin typeface="Times New Roman"/>
                <a:cs typeface="Times New Roman"/>
              </a:rPr>
              <a:t>IgE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antibodies, </a:t>
            </a:r>
            <a:r>
              <a:rPr sz="2800" spc="-135" dirty="0">
                <a:latin typeface="Times New Roman"/>
                <a:cs typeface="Times New Roman"/>
              </a:rPr>
              <a:t>response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other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triggers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63728" y="2184018"/>
            <a:ext cx="8566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175" dirty="0">
                <a:latin typeface="Times New Roman"/>
                <a:cs typeface="Times New Roman"/>
              </a:rPr>
              <a:t>airway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5141" y="3549167"/>
            <a:ext cx="8564245" cy="190373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44170" indent="-331470">
              <a:spcBef>
                <a:spcPts val="770"/>
              </a:spcBef>
              <a:buFont typeface="Times New Roman"/>
              <a:buAutoNum type="arabicPeriod" startAt="2"/>
              <a:tabLst>
                <a:tab pos="344170" algn="l"/>
              </a:tabLst>
            </a:pPr>
            <a:r>
              <a:rPr sz="2800" b="1" spc="-40" dirty="0">
                <a:latin typeface="Times New Roman"/>
                <a:cs typeface="Times New Roman"/>
              </a:rPr>
              <a:t>Exercise</a:t>
            </a:r>
            <a:r>
              <a:rPr sz="2800" b="1" dirty="0">
                <a:latin typeface="Times New Roman"/>
                <a:cs typeface="Times New Roman"/>
              </a:rPr>
              <a:t> induced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asthma</a:t>
            </a:r>
            <a:r>
              <a:rPr sz="2800" spc="-10" dirty="0"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  <a:p>
            <a:pPr marL="355600" marR="5080" lvl="1" indent="-342900">
              <a:spcBef>
                <a:spcPts val="675"/>
              </a:spcBef>
              <a:buFont typeface="Arial MT"/>
              <a:buChar char="•"/>
              <a:tabLst>
                <a:tab pos="355600" algn="l"/>
                <a:tab pos="3742690" algn="l"/>
              </a:tabLst>
            </a:pPr>
            <a:r>
              <a:rPr sz="2800" spc="-185" dirty="0">
                <a:latin typeface="Times New Roman"/>
                <a:cs typeface="Times New Roman"/>
              </a:rPr>
              <a:t>Vigorous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exercise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50" dirty="0">
                <a:latin typeface="Times New Roman"/>
                <a:cs typeface="Times New Roman"/>
              </a:rPr>
              <a:t>inhalation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0" dirty="0">
                <a:latin typeface="Times New Roman"/>
                <a:cs typeface="Times New Roman"/>
              </a:rPr>
              <a:t>increased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volumes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of </a:t>
            </a:r>
            <a:r>
              <a:rPr sz="2800" spc="-150" dirty="0">
                <a:latin typeface="Times New Roman"/>
                <a:cs typeface="Times New Roman"/>
              </a:rPr>
              <a:t>relatively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cold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and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Times New Roman"/>
                <a:cs typeface="Times New Roman"/>
              </a:rPr>
              <a:t>dry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20" dirty="0">
                <a:latin typeface="Times New Roman"/>
                <a:cs typeface="Times New Roman"/>
              </a:rPr>
              <a:t>air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and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loss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of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body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25" dirty="0">
                <a:latin typeface="Times New Roman"/>
                <a:cs typeface="Times New Roman"/>
              </a:rPr>
              <a:t>heat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from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respiratory </a:t>
            </a:r>
            <a:r>
              <a:rPr sz="2800" spc="-20" dirty="0">
                <a:latin typeface="Times New Roman"/>
                <a:cs typeface="Times New Roman"/>
              </a:rPr>
              <a:t>mucosa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093208" y="1359409"/>
            <a:ext cx="510540" cy="1004569"/>
            <a:chOff x="3569208" y="1359408"/>
            <a:chExt cx="510540" cy="1004569"/>
          </a:xfrm>
        </p:grpSpPr>
        <p:sp>
          <p:nvSpPr>
            <p:cNvPr id="7" name="object 7"/>
            <p:cNvSpPr/>
            <p:nvPr/>
          </p:nvSpPr>
          <p:spPr>
            <a:xfrm>
              <a:off x="3582162" y="1372362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363474" y="0"/>
                  </a:moveTo>
                  <a:lnTo>
                    <a:pt x="121158" y="0"/>
                  </a:lnTo>
                  <a:lnTo>
                    <a:pt x="121158" y="736091"/>
                  </a:lnTo>
                  <a:lnTo>
                    <a:pt x="0" y="736091"/>
                  </a:lnTo>
                  <a:lnTo>
                    <a:pt x="242315" y="978408"/>
                  </a:lnTo>
                  <a:lnTo>
                    <a:pt x="484632" y="736091"/>
                  </a:lnTo>
                  <a:lnTo>
                    <a:pt x="363474" y="736091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82162" y="1372362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0" y="736091"/>
                  </a:moveTo>
                  <a:lnTo>
                    <a:pt x="121158" y="736091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736091"/>
                  </a:lnTo>
                  <a:lnTo>
                    <a:pt x="484632" y="736091"/>
                  </a:lnTo>
                  <a:lnTo>
                    <a:pt x="242315" y="978408"/>
                  </a:lnTo>
                  <a:lnTo>
                    <a:pt x="0" y="73609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8293608" y="2157983"/>
            <a:ext cx="268605" cy="386080"/>
            <a:chOff x="6769607" y="2157983"/>
            <a:chExt cx="268605" cy="386080"/>
          </a:xfrm>
        </p:grpSpPr>
        <p:sp>
          <p:nvSpPr>
            <p:cNvPr id="10" name="object 10"/>
            <p:cNvSpPr/>
            <p:nvPr/>
          </p:nvSpPr>
          <p:spPr>
            <a:xfrm>
              <a:off x="6782561" y="2170937"/>
              <a:ext cx="242570" cy="360045"/>
            </a:xfrm>
            <a:custGeom>
              <a:avLst/>
              <a:gdLst/>
              <a:ahLst/>
              <a:cxnLst/>
              <a:rect l="l" t="t" r="r" b="b"/>
              <a:pathLst>
                <a:path w="242570" h="360044">
                  <a:moveTo>
                    <a:pt x="121158" y="0"/>
                  </a:moveTo>
                  <a:lnTo>
                    <a:pt x="0" y="121158"/>
                  </a:lnTo>
                  <a:lnTo>
                    <a:pt x="60579" y="121158"/>
                  </a:lnTo>
                  <a:lnTo>
                    <a:pt x="60579" y="359663"/>
                  </a:lnTo>
                  <a:lnTo>
                    <a:pt x="181737" y="359663"/>
                  </a:lnTo>
                  <a:lnTo>
                    <a:pt x="181737" y="121158"/>
                  </a:lnTo>
                  <a:lnTo>
                    <a:pt x="242316" y="121158"/>
                  </a:lnTo>
                  <a:lnTo>
                    <a:pt x="12115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782561" y="2170937"/>
              <a:ext cx="242570" cy="360045"/>
            </a:xfrm>
            <a:custGeom>
              <a:avLst/>
              <a:gdLst/>
              <a:ahLst/>
              <a:cxnLst/>
              <a:rect l="l" t="t" r="r" b="b"/>
              <a:pathLst>
                <a:path w="242570" h="360044">
                  <a:moveTo>
                    <a:pt x="0" y="121158"/>
                  </a:moveTo>
                  <a:lnTo>
                    <a:pt x="121158" y="0"/>
                  </a:lnTo>
                  <a:lnTo>
                    <a:pt x="242316" y="121158"/>
                  </a:lnTo>
                  <a:lnTo>
                    <a:pt x="181737" y="121158"/>
                  </a:lnTo>
                  <a:lnTo>
                    <a:pt x="181737" y="359663"/>
                  </a:lnTo>
                  <a:lnTo>
                    <a:pt x="60579" y="359663"/>
                  </a:lnTo>
                  <a:lnTo>
                    <a:pt x="60579" y="121158"/>
                  </a:lnTo>
                  <a:lnTo>
                    <a:pt x="0" y="121158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559808" y="4255009"/>
            <a:ext cx="802005" cy="344805"/>
            <a:chOff x="3035807" y="4255008"/>
            <a:chExt cx="802005" cy="344805"/>
          </a:xfrm>
        </p:grpSpPr>
        <p:sp>
          <p:nvSpPr>
            <p:cNvPr id="13" name="object 13"/>
            <p:cNvSpPr/>
            <p:nvPr/>
          </p:nvSpPr>
          <p:spPr>
            <a:xfrm>
              <a:off x="3048761" y="4267962"/>
              <a:ext cx="775970" cy="318770"/>
            </a:xfrm>
            <a:custGeom>
              <a:avLst/>
              <a:gdLst/>
              <a:ahLst/>
              <a:cxnLst/>
              <a:rect l="l" t="t" r="r" b="b"/>
              <a:pathLst>
                <a:path w="775970" h="318770">
                  <a:moveTo>
                    <a:pt x="616458" y="0"/>
                  </a:moveTo>
                  <a:lnTo>
                    <a:pt x="616458" y="79629"/>
                  </a:lnTo>
                  <a:lnTo>
                    <a:pt x="0" y="79629"/>
                  </a:lnTo>
                  <a:lnTo>
                    <a:pt x="0" y="238887"/>
                  </a:lnTo>
                  <a:lnTo>
                    <a:pt x="616458" y="238887"/>
                  </a:lnTo>
                  <a:lnTo>
                    <a:pt x="616458" y="318515"/>
                  </a:lnTo>
                  <a:lnTo>
                    <a:pt x="775715" y="159257"/>
                  </a:lnTo>
                  <a:lnTo>
                    <a:pt x="61645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48761" y="4267962"/>
              <a:ext cx="775970" cy="318770"/>
            </a:xfrm>
            <a:custGeom>
              <a:avLst/>
              <a:gdLst/>
              <a:ahLst/>
              <a:cxnLst/>
              <a:rect l="l" t="t" r="r" b="b"/>
              <a:pathLst>
                <a:path w="775970" h="318770">
                  <a:moveTo>
                    <a:pt x="0" y="79629"/>
                  </a:moveTo>
                  <a:lnTo>
                    <a:pt x="616458" y="79629"/>
                  </a:lnTo>
                  <a:lnTo>
                    <a:pt x="616458" y="0"/>
                  </a:lnTo>
                  <a:lnTo>
                    <a:pt x="775715" y="159257"/>
                  </a:lnTo>
                  <a:lnTo>
                    <a:pt x="616458" y="318515"/>
                  </a:lnTo>
                  <a:lnTo>
                    <a:pt x="616458" y="238887"/>
                  </a:lnTo>
                  <a:lnTo>
                    <a:pt x="0" y="238887"/>
                  </a:lnTo>
                  <a:lnTo>
                    <a:pt x="0" y="79629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5253228" y="5474209"/>
            <a:ext cx="510540" cy="864235"/>
            <a:chOff x="3729228" y="5474208"/>
            <a:chExt cx="510540" cy="864235"/>
          </a:xfrm>
        </p:grpSpPr>
        <p:sp>
          <p:nvSpPr>
            <p:cNvPr id="16" name="object 16"/>
            <p:cNvSpPr/>
            <p:nvPr/>
          </p:nvSpPr>
          <p:spPr>
            <a:xfrm>
              <a:off x="3742182" y="5487162"/>
              <a:ext cx="485140" cy="838200"/>
            </a:xfrm>
            <a:custGeom>
              <a:avLst/>
              <a:gdLst/>
              <a:ahLst/>
              <a:cxnLst/>
              <a:rect l="l" t="t" r="r" b="b"/>
              <a:pathLst>
                <a:path w="485139" h="838200">
                  <a:moveTo>
                    <a:pt x="363473" y="0"/>
                  </a:moveTo>
                  <a:lnTo>
                    <a:pt x="121157" y="0"/>
                  </a:lnTo>
                  <a:lnTo>
                    <a:pt x="121157" y="595883"/>
                  </a:lnTo>
                  <a:lnTo>
                    <a:pt x="0" y="595883"/>
                  </a:lnTo>
                  <a:lnTo>
                    <a:pt x="242315" y="838200"/>
                  </a:lnTo>
                  <a:lnTo>
                    <a:pt x="484631" y="595883"/>
                  </a:lnTo>
                  <a:lnTo>
                    <a:pt x="363473" y="595883"/>
                  </a:lnTo>
                  <a:lnTo>
                    <a:pt x="36347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742182" y="5487162"/>
              <a:ext cx="485140" cy="838200"/>
            </a:xfrm>
            <a:custGeom>
              <a:avLst/>
              <a:gdLst/>
              <a:ahLst/>
              <a:cxnLst/>
              <a:rect l="l" t="t" r="r" b="b"/>
              <a:pathLst>
                <a:path w="485139" h="838200">
                  <a:moveTo>
                    <a:pt x="0" y="595883"/>
                  </a:moveTo>
                  <a:lnTo>
                    <a:pt x="121157" y="595883"/>
                  </a:lnTo>
                  <a:lnTo>
                    <a:pt x="121157" y="0"/>
                  </a:lnTo>
                  <a:lnTo>
                    <a:pt x="363473" y="0"/>
                  </a:lnTo>
                  <a:lnTo>
                    <a:pt x="363473" y="595883"/>
                  </a:lnTo>
                  <a:lnTo>
                    <a:pt x="484631" y="595883"/>
                  </a:lnTo>
                  <a:lnTo>
                    <a:pt x="242315" y="838200"/>
                  </a:lnTo>
                  <a:lnTo>
                    <a:pt x="0" y="595883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  <p:pic>
        <p:nvPicPr>
          <p:cNvPr id="2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0" y="134824"/>
            <a:ext cx="8014970" cy="503766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55" dirty="0">
                <a:latin typeface="Times New Roman"/>
                <a:cs typeface="Times New Roman"/>
              </a:rPr>
              <a:t>Induces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55" dirty="0">
                <a:latin typeface="Times New Roman"/>
                <a:cs typeface="Times New Roman"/>
              </a:rPr>
              <a:t>mast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and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epithelial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45" dirty="0">
                <a:latin typeface="Times New Roman"/>
                <a:cs typeface="Times New Roman"/>
              </a:rPr>
              <a:t>cells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release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proinflammatory </a:t>
            </a:r>
            <a:r>
              <a:rPr sz="2800" spc="-114" dirty="0">
                <a:latin typeface="Times New Roman"/>
                <a:cs typeface="Times New Roman"/>
              </a:rPr>
              <a:t>mediators(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55" dirty="0">
                <a:latin typeface="Times New Roman"/>
                <a:cs typeface="Times New Roman"/>
              </a:rPr>
              <a:t>histamine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459" dirty="0">
                <a:latin typeface="Times New Roman"/>
                <a:cs typeface="Times New Roman"/>
              </a:rPr>
              <a:t>&amp;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leukotrienes)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180" dirty="0">
                <a:latin typeface="Times New Roman"/>
                <a:cs typeface="Times New Roman"/>
              </a:rPr>
              <a:t>This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occurs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65" dirty="0">
                <a:latin typeface="Times New Roman"/>
                <a:cs typeface="Times New Roman"/>
              </a:rPr>
              <a:t>especially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in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cold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climates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220" dirty="0">
                <a:latin typeface="Times New Roman"/>
                <a:cs typeface="Times New Roman"/>
              </a:rPr>
              <a:t>Airway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0" dirty="0">
                <a:latin typeface="Times New Roman"/>
                <a:cs typeface="Times New Roman"/>
              </a:rPr>
              <a:t>cooling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stimulates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cholinergic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receptors.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/>
            <a:r>
              <a:rPr sz="2800" spc="-20" dirty="0">
                <a:latin typeface="Times New Roman"/>
                <a:cs typeface="Times New Roman"/>
              </a:rPr>
              <a:t>3.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Inhaled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irritants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(tobacco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smoke,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strong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odors)</a:t>
            </a:r>
            <a:endParaRPr sz="2800">
              <a:latin typeface="Times New Roman"/>
              <a:cs typeface="Times New Roman"/>
            </a:endParaRPr>
          </a:p>
          <a:p>
            <a:pPr marL="1997075" marR="2122805" indent="-1535430">
              <a:lnSpc>
                <a:spcPct val="240000"/>
              </a:lnSpc>
            </a:pPr>
            <a:r>
              <a:rPr sz="2800" spc="-165" dirty="0">
                <a:latin typeface="Times New Roman"/>
                <a:cs typeface="Times New Roman"/>
              </a:rPr>
              <a:t>Activate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225" dirty="0">
                <a:latin typeface="Times New Roman"/>
                <a:cs typeface="Times New Roman"/>
              </a:rPr>
              <a:t>vagal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Times New Roman"/>
                <a:cs typeface="Times New Roman"/>
              </a:rPr>
              <a:t>reflex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and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irritant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receptors </a:t>
            </a:r>
            <a:r>
              <a:rPr sz="2800" spc="-95" dirty="0">
                <a:latin typeface="Times New Roman"/>
                <a:cs typeface="Times New Roman"/>
              </a:rPr>
              <a:t>Bronchospasm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559807" y="3112008"/>
            <a:ext cx="510540" cy="711835"/>
            <a:chOff x="3035807" y="3112007"/>
            <a:chExt cx="510540" cy="711835"/>
          </a:xfrm>
        </p:grpSpPr>
        <p:sp>
          <p:nvSpPr>
            <p:cNvPr id="4" name="object 4"/>
            <p:cNvSpPr/>
            <p:nvPr/>
          </p:nvSpPr>
          <p:spPr>
            <a:xfrm>
              <a:off x="3048761" y="3124961"/>
              <a:ext cx="485140" cy="685800"/>
            </a:xfrm>
            <a:custGeom>
              <a:avLst/>
              <a:gdLst/>
              <a:ahLst/>
              <a:cxnLst/>
              <a:rect l="l" t="t" r="r" b="b"/>
              <a:pathLst>
                <a:path w="485139" h="685800">
                  <a:moveTo>
                    <a:pt x="363474" y="0"/>
                  </a:moveTo>
                  <a:lnTo>
                    <a:pt x="121157" y="0"/>
                  </a:lnTo>
                  <a:lnTo>
                    <a:pt x="121157" y="443484"/>
                  </a:lnTo>
                  <a:lnTo>
                    <a:pt x="0" y="443484"/>
                  </a:lnTo>
                  <a:lnTo>
                    <a:pt x="242315" y="685800"/>
                  </a:lnTo>
                  <a:lnTo>
                    <a:pt x="484632" y="443484"/>
                  </a:lnTo>
                  <a:lnTo>
                    <a:pt x="363474" y="443484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48761" y="3124961"/>
              <a:ext cx="485140" cy="685800"/>
            </a:xfrm>
            <a:custGeom>
              <a:avLst/>
              <a:gdLst/>
              <a:ahLst/>
              <a:cxnLst/>
              <a:rect l="l" t="t" r="r" b="b"/>
              <a:pathLst>
                <a:path w="485139" h="685800">
                  <a:moveTo>
                    <a:pt x="0" y="443484"/>
                  </a:moveTo>
                  <a:lnTo>
                    <a:pt x="121157" y="443484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443484"/>
                  </a:lnTo>
                  <a:lnTo>
                    <a:pt x="484632" y="443484"/>
                  </a:lnTo>
                  <a:lnTo>
                    <a:pt x="242315" y="685800"/>
                  </a:lnTo>
                  <a:lnTo>
                    <a:pt x="0" y="443484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4559807" y="4117848"/>
            <a:ext cx="510540" cy="711835"/>
            <a:chOff x="3035807" y="4117847"/>
            <a:chExt cx="510540" cy="711835"/>
          </a:xfrm>
        </p:grpSpPr>
        <p:sp>
          <p:nvSpPr>
            <p:cNvPr id="7" name="object 7"/>
            <p:cNvSpPr/>
            <p:nvPr/>
          </p:nvSpPr>
          <p:spPr>
            <a:xfrm>
              <a:off x="3048761" y="4130801"/>
              <a:ext cx="485140" cy="685800"/>
            </a:xfrm>
            <a:custGeom>
              <a:avLst/>
              <a:gdLst/>
              <a:ahLst/>
              <a:cxnLst/>
              <a:rect l="l" t="t" r="r" b="b"/>
              <a:pathLst>
                <a:path w="485139" h="685800">
                  <a:moveTo>
                    <a:pt x="363474" y="0"/>
                  </a:moveTo>
                  <a:lnTo>
                    <a:pt x="121157" y="0"/>
                  </a:lnTo>
                  <a:lnTo>
                    <a:pt x="121157" y="443484"/>
                  </a:lnTo>
                  <a:lnTo>
                    <a:pt x="0" y="443484"/>
                  </a:lnTo>
                  <a:lnTo>
                    <a:pt x="242315" y="685800"/>
                  </a:lnTo>
                  <a:lnTo>
                    <a:pt x="484632" y="443484"/>
                  </a:lnTo>
                  <a:lnTo>
                    <a:pt x="363474" y="443484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48761" y="4130801"/>
              <a:ext cx="485140" cy="685800"/>
            </a:xfrm>
            <a:custGeom>
              <a:avLst/>
              <a:gdLst/>
              <a:ahLst/>
              <a:cxnLst/>
              <a:rect l="l" t="t" r="r" b="b"/>
              <a:pathLst>
                <a:path w="485139" h="685800">
                  <a:moveTo>
                    <a:pt x="0" y="443484"/>
                  </a:moveTo>
                  <a:lnTo>
                    <a:pt x="121157" y="443484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443484"/>
                  </a:lnTo>
                  <a:lnTo>
                    <a:pt x="484632" y="443484"/>
                  </a:lnTo>
                  <a:lnTo>
                    <a:pt x="242315" y="685800"/>
                  </a:lnTo>
                  <a:lnTo>
                    <a:pt x="0" y="443484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  <p:pic>
        <p:nvPicPr>
          <p:cNvPr id="11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211024"/>
            <a:ext cx="8477885" cy="47057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165" dirty="0">
                <a:latin typeface="Times New Roman"/>
                <a:cs typeface="Times New Roman"/>
              </a:rPr>
              <a:t>Bronchial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asthma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defined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as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  <a:buFont typeface="Arial MT"/>
              <a:buChar char="•"/>
            </a:pP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484" dirty="0">
                <a:latin typeface="Trebuchet MS"/>
                <a:cs typeface="Trebuchet MS"/>
              </a:rPr>
              <a:t>“</a:t>
            </a:r>
            <a:r>
              <a:rPr sz="2800" spc="-484" dirty="0">
                <a:latin typeface="Times New Roman"/>
                <a:cs typeface="Times New Roman"/>
              </a:rPr>
              <a:t>A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35" dirty="0">
                <a:solidFill>
                  <a:srgbClr val="FF0000"/>
                </a:solidFill>
                <a:latin typeface="Times New Roman"/>
                <a:cs typeface="Times New Roman"/>
              </a:rPr>
              <a:t>chronic</a:t>
            </a:r>
            <a:r>
              <a:rPr sz="28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50" dirty="0">
                <a:solidFill>
                  <a:srgbClr val="FF0000"/>
                </a:solidFill>
                <a:latin typeface="Times New Roman"/>
                <a:cs typeface="Times New Roman"/>
              </a:rPr>
              <a:t>inflammatory</a:t>
            </a:r>
            <a:r>
              <a:rPr sz="28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FF0000"/>
                </a:solidFill>
                <a:latin typeface="Times New Roman"/>
                <a:cs typeface="Times New Roman"/>
              </a:rPr>
              <a:t>disorder</a:t>
            </a:r>
            <a:r>
              <a:rPr sz="280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85" dirty="0">
                <a:solidFill>
                  <a:srgbClr val="FF0000"/>
                </a:solidFill>
                <a:latin typeface="Times New Roman"/>
                <a:cs typeface="Times New Roman"/>
              </a:rPr>
              <a:t>of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80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8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95" dirty="0">
                <a:solidFill>
                  <a:srgbClr val="FF0000"/>
                </a:solidFill>
                <a:latin typeface="Times New Roman"/>
                <a:cs typeface="Times New Roman"/>
              </a:rPr>
              <a:t>airways</a:t>
            </a:r>
            <a:r>
              <a:rPr sz="28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in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65" dirty="0">
                <a:latin typeface="Times New Roman"/>
                <a:cs typeface="Times New Roman"/>
              </a:rPr>
              <a:t>which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Times New Roman"/>
                <a:cs typeface="Times New Roman"/>
              </a:rPr>
              <a:t>many </a:t>
            </a:r>
            <a:r>
              <a:rPr sz="2800" spc="-150" dirty="0">
                <a:latin typeface="Times New Roman"/>
                <a:cs typeface="Times New Roman"/>
              </a:rPr>
              <a:t>cells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and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20" dirty="0">
                <a:latin typeface="Times New Roman"/>
                <a:cs typeface="Times New Roman"/>
              </a:rPr>
              <a:t>cellular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20" dirty="0">
                <a:latin typeface="Times New Roman"/>
                <a:cs typeface="Times New Roman"/>
              </a:rPr>
              <a:t>elements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04" dirty="0">
                <a:latin typeface="Times New Roman"/>
                <a:cs typeface="Times New Roman"/>
              </a:rPr>
              <a:t>play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229" dirty="0">
                <a:latin typeface="Times New Roman"/>
                <a:cs typeface="Times New Roman"/>
              </a:rPr>
              <a:t>a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role,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-145" dirty="0">
                <a:latin typeface="Times New Roman"/>
                <a:cs typeface="Times New Roman"/>
              </a:rPr>
              <a:t>in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particular,</a:t>
            </a:r>
            <a:r>
              <a:rPr sz="2800" spc="-150" dirty="0">
                <a:latin typeface="Times New Roman"/>
                <a:cs typeface="Times New Roman"/>
              </a:rPr>
              <a:t> mast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cells, </a:t>
            </a:r>
            <a:r>
              <a:rPr sz="2800" spc="-120" dirty="0">
                <a:latin typeface="Times New Roman"/>
                <a:cs typeface="Times New Roman"/>
              </a:rPr>
              <a:t>eosinophil's,</a:t>
            </a:r>
            <a:r>
              <a:rPr sz="2800" spc="-505" dirty="0">
                <a:latin typeface="Times New Roman"/>
                <a:cs typeface="Times New Roman"/>
              </a:rPr>
              <a:t> </a:t>
            </a:r>
            <a:r>
              <a:rPr sz="2800" spc="-160" dirty="0">
                <a:latin typeface="Times New Roman"/>
                <a:cs typeface="Times New Roman"/>
              </a:rPr>
              <a:t>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lymphocytes,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and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epithelial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295" dirty="0">
                <a:latin typeface="Times New Roman"/>
                <a:cs typeface="Times New Roman"/>
              </a:rPr>
              <a:t>cells</a:t>
            </a:r>
            <a:r>
              <a:rPr sz="2800" spc="-295" dirty="0">
                <a:latin typeface="Trebuchet MS"/>
                <a:cs typeface="Trebuchet MS"/>
              </a:rPr>
              <a:t>.”</a:t>
            </a:r>
            <a:endParaRPr sz="2800">
              <a:latin typeface="Trebuchet MS"/>
              <a:cs typeface="Trebuchet MS"/>
            </a:endParaRPr>
          </a:p>
          <a:p>
            <a:pPr>
              <a:spcBef>
                <a:spcPts val="1455"/>
              </a:spcBef>
              <a:buFont typeface="Arial MT"/>
              <a:buChar char="•"/>
            </a:pPr>
            <a:endParaRPr sz="2800">
              <a:latin typeface="Trebuchet MS"/>
              <a:cs typeface="Trebuchet MS"/>
            </a:endParaRPr>
          </a:p>
          <a:p>
            <a:pPr marL="355600" marR="122555" indent="-342900">
              <a:buChar char="•"/>
              <a:tabLst>
                <a:tab pos="355600" algn="l"/>
                <a:tab pos="391795" algn="l"/>
              </a:tabLst>
            </a:pPr>
            <a:r>
              <a:rPr sz="2800" dirty="0">
                <a:latin typeface="Arial MT"/>
                <a:cs typeface="Arial MT"/>
              </a:rPr>
              <a:t>	</a:t>
            </a:r>
            <a:r>
              <a:rPr sz="2800" spc="-180" dirty="0">
                <a:latin typeface="Times New Roman"/>
                <a:cs typeface="Times New Roman"/>
              </a:rPr>
              <a:t>This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55" dirty="0">
                <a:latin typeface="Times New Roman"/>
                <a:cs typeface="Times New Roman"/>
              </a:rPr>
              <a:t>inflammatory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process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produces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Times New Roman"/>
                <a:cs typeface="Times New Roman"/>
              </a:rPr>
              <a:t>recurrent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50" dirty="0">
                <a:latin typeface="Times New Roman"/>
                <a:cs typeface="Times New Roman"/>
              </a:rPr>
              <a:t>episodes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of </a:t>
            </a:r>
            <a:r>
              <a:rPr sz="2800" spc="-190" dirty="0">
                <a:solidFill>
                  <a:srgbClr val="FF0000"/>
                </a:solidFill>
                <a:latin typeface="Times New Roman"/>
                <a:cs typeface="Times New Roman"/>
              </a:rPr>
              <a:t>airway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85" dirty="0">
                <a:solidFill>
                  <a:srgbClr val="FF0000"/>
                </a:solidFill>
                <a:latin typeface="Times New Roman"/>
                <a:cs typeface="Times New Roman"/>
              </a:rPr>
              <a:t>obstruction,</a:t>
            </a:r>
            <a:r>
              <a:rPr sz="2800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25" dirty="0">
                <a:solidFill>
                  <a:srgbClr val="FF0000"/>
                </a:solidFill>
                <a:latin typeface="Times New Roman"/>
                <a:cs typeface="Times New Roman"/>
              </a:rPr>
              <a:t>characterized</a:t>
            </a:r>
            <a:r>
              <a:rPr sz="2800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235" dirty="0">
                <a:solidFill>
                  <a:srgbClr val="FF0000"/>
                </a:solidFill>
                <a:latin typeface="Times New Roman"/>
                <a:cs typeface="Times New Roman"/>
              </a:rPr>
              <a:t>by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45" dirty="0">
                <a:solidFill>
                  <a:srgbClr val="FF0000"/>
                </a:solidFill>
                <a:latin typeface="Times New Roman"/>
                <a:cs typeface="Times New Roman"/>
              </a:rPr>
              <a:t>wheezing,</a:t>
            </a:r>
            <a:r>
              <a:rPr sz="2800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10" dirty="0">
                <a:solidFill>
                  <a:srgbClr val="FF0000"/>
                </a:solidFill>
                <a:latin typeface="Times New Roman"/>
                <a:cs typeface="Times New Roman"/>
              </a:rPr>
              <a:t>breathlessness, </a:t>
            </a:r>
            <a:r>
              <a:rPr sz="2800" spc="-120" dirty="0">
                <a:solidFill>
                  <a:srgbClr val="FF0000"/>
                </a:solidFill>
                <a:latin typeface="Times New Roman"/>
                <a:cs typeface="Times New Roman"/>
              </a:rPr>
              <a:t>chest</a:t>
            </a:r>
            <a:r>
              <a:rPr sz="2800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14" dirty="0">
                <a:solidFill>
                  <a:srgbClr val="FF0000"/>
                </a:solidFill>
                <a:latin typeface="Times New Roman"/>
                <a:cs typeface="Times New Roman"/>
              </a:rPr>
              <a:t>tightness</a:t>
            </a:r>
            <a:r>
              <a:rPr sz="2800" spc="-114" dirty="0">
                <a:latin typeface="Times New Roman"/>
                <a:cs typeface="Times New Roman"/>
              </a:rPr>
              <a:t>,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and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229" dirty="0">
                <a:latin typeface="Times New Roman"/>
                <a:cs typeface="Times New Roman"/>
              </a:rPr>
              <a:t>a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cough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95" dirty="0">
                <a:latin typeface="Times New Roman"/>
                <a:cs typeface="Times New Roman"/>
              </a:rPr>
              <a:t>that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Times New Roman"/>
                <a:cs typeface="Times New Roman"/>
              </a:rPr>
              <a:t>often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is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worse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Times New Roman"/>
                <a:cs typeface="Times New Roman"/>
              </a:rPr>
              <a:t>at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night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and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in </a:t>
            </a:r>
            <a:r>
              <a:rPr sz="2800" spc="-70" dirty="0">
                <a:latin typeface="Times New Roman"/>
                <a:cs typeface="Times New Roman"/>
              </a:rPr>
              <a:t>the </a:t>
            </a:r>
            <a:r>
              <a:rPr sz="2800" spc="-155" dirty="0">
                <a:latin typeface="Times New Roman"/>
                <a:cs typeface="Times New Roman"/>
              </a:rPr>
              <a:t>early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morning.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34823"/>
            <a:ext cx="28124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20" dirty="0">
                <a:latin typeface="Times New Roman"/>
                <a:cs typeface="Times New Roman"/>
              </a:rPr>
              <a:t>4.</a:t>
            </a:r>
            <a:r>
              <a:rPr sz="2800" spc="-390" dirty="0">
                <a:latin typeface="Times New Roman"/>
                <a:cs typeface="Times New Roman"/>
              </a:rPr>
              <a:t> </a:t>
            </a:r>
            <a:r>
              <a:rPr sz="2800" spc="-155" dirty="0">
                <a:latin typeface="Times New Roman"/>
                <a:cs typeface="Times New Roman"/>
              </a:rPr>
              <a:t>Aspirin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65" dirty="0">
                <a:latin typeface="Times New Roman"/>
                <a:cs typeface="Times New Roman"/>
              </a:rPr>
              <a:t>and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280" dirty="0">
                <a:latin typeface="Times New Roman"/>
                <a:cs typeface="Times New Roman"/>
              </a:rPr>
              <a:t>NSAID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0804" y="669034"/>
            <a:ext cx="8610600" cy="6096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271509" y="2616834"/>
            <a:ext cx="1765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FF0000"/>
                </a:solidFill>
                <a:latin typeface="Times New Roman"/>
                <a:cs typeface="Times New Roman"/>
              </a:rPr>
              <a:t>NSAID</a:t>
            </a:r>
            <a:r>
              <a:rPr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&amp;</a:t>
            </a:r>
            <a:r>
              <a:rPr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Aspirin</a:t>
            </a:r>
            <a:endParaRPr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379208" y="2552701"/>
            <a:ext cx="745490" cy="454659"/>
            <a:chOff x="5855208" y="2552700"/>
            <a:chExt cx="745490" cy="454659"/>
          </a:xfrm>
        </p:grpSpPr>
        <p:sp>
          <p:nvSpPr>
            <p:cNvPr id="6" name="object 6"/>
            <p:cNvSpPr/>
            <p:nvPr/>
          </p:nvSpPr>
          <p:spPr>
            <a:xfrm>
              <a:off x="5868162" y="2565653"/>
              <a:ext cx="719455" cy="428625"/>
            </a:xfrm>
            <a:custGeom>
              <a:avLst/>
              <a:gdLst/>
              <a:ahLst/>
              <a:cxnLst/>
              <a:rect l="l" t="t" r="r" b="b"/>
              <a:pathLst>
                <a:path w="719454" h="428625">
                  <a:moveTo>
                    <a:pt x="214122" y="0"/>
                  </a:moveTo>
                  <a:lnTo>
                    <a:pt x="0" y="214122"/>
                  </a:lnTo>
                  <a:lnTo>
                    <a:pt x="214122" y="428244"/>
                  </a:lnTo>
                  <a:lnTo>
                    <a:pt x="214122" y="321183"/>
                  </a:lnTo>
                  <a:lnTo>
                    <a:pt x="719328" y="321183"/>
                  </a:lnTo>
                  <a:lnTo>
                    <a:pt x="719328" y="107061"/>
                  </a:lnTo>
                  <a:lnTo>
                    <a:pt x="214122" y="107061"/>
                  </a:lnTo>
                  <a:lnTo>
                    <a:pt x="21412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68162" y="2565653"/>
              <a:ext cx="719455" cy="428625"/>
            </a:xfrm>
            <a:custGeom>
              <a:avLst/>
              <a:gdLst/>
              <a:ahLst/>
              <a:cxnLst/>
              <a:rect l="l" t="t" r="r" b="b"/>
              <a:pathLst>
                <a:path w="719454" h="428625">
                  <a:moveTo>
                    <a:pt x="0" y="214122"/>
                  </a:moveTo>
                  <a:lnTo>
                    <a:pt x="214122" y="0"/>
                  </a:lnTo>
                  <a:lnTo>
                    <a:pt x="214122" y="107061"/>
                  </a:lnTo>
                  <a:lnTo>
                    <a:pt x="719328" y="107061"/>
                  </a:lnTo>
                  <a:lnTo>
                    <a:pt x="719328" y="321183"/>
                  </a:lnTo>
                  <a:lnTo>
                    <a:pt x="214122" y="321183"/>
                  </a:lnTo>
                  <a:lnTo>
                    <a:pt x="214122" y="428244"/>
                  </a:lnTo>
                  <a:lnTo>
                    <a:pt x="0" y="21412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806373"/>
            <a:ext cx="10515600" cy="44307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0" dirty="0"/>
              <a:t>5.</a:t>
            </a:r>
            <a:r>
              <a:rPr sz="2800" spc="-185" dirty="0"/>
              <a:t> </a:t>
            </a:r>
            <a:r>
              <a:rPr sz="2800" b="1" spc="-35" dirty="0">
                <a:latin typeface="Times New Roman"/>
                <a:cs typeface="Times New Roman"/>
              </a:rPr>
              <a:t>Emotional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factors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46224" y="1159511"/>
            <a:ext cx="3025775" cy="1497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2800" spc="-170" dirty="0">
                <a:latin typeface="Times New Roman"/>
                <a:cs typeface="Times New Roman"/>
              </a:rPr>
              <a:t>Activates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225" dirty="0">
                <a:latin typeface="Times New Roman"/>
                <a:cs typeface="Times New Roman"/>
              </a:rPr>
              <a:t>vagal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50" dirty="0">
                <a:latin typeface="Times New Roman"/>
                <a:cs typeface="Times New Roman"/>
              </a:rPr>
              <a:t>pathway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22225" algn="ctr"/>
            <a:r>
              <a:rPr sz="2800" spc="-100" dirty="0">
                <a:latin typeface="Times New Roman"/>
                <a:cs typeface="Times New Roman"/>
              </a:rPr>
              <a:t>Bronchospasm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5141" y="3720466"/>
            <a:ext cx="3060065" cy="1497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20" dirty="0">
                <a:latin typeface="Times New Roman"/>
                <a:cs typeface="Times New Roman"/>
              </a:rPr>
              <a:t>6.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b="1" spc="-70" dirty="0">
                <a:latin typeface="Times New Roman"/>
                <a:cs typeface="Times New Roman"/>
              </a:rPr>
              <a:t>Gastric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secretions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/>
            <a:r>
              <a:rPr sz="2800" spc="-180" dirty="0">
                <a:latin typeface="Times New Roman"/>
                <a:cs typeface="Times New Roman"/>
              </a:rPr>
              <a:t>Bronchospasmic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trigger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188207" y="749808"/>
            <a:ext cx="510540" cy="515620"/>
            <a:chOff x="1664207" y="749808"/>
            <a:chExt cx="510540" cy="515620"/>
          </a:xfrm>
        </p:grpSpPr>
        <p:sp>
          <p:nvSpPr>
            <p:cNvPr id="6" name="object 6"/>
            <p:cNvSpPr/>
            <p:nvPr/>
          </p:nvSpPr>
          <p:spPr>
            <a:xfrm>
              <a:off x="1677161" y="762762"/>
              <a:ext cx="485140" cy="489584"/>
            </a:xfrm>
            <a:custGeom>
              <a:avLst/>
              <a:gdLst/>
              <a:ahLst/>
              <a:cxnLst/>
              <a:rect l="l" t="t" r="r" b="b"/>
              <a:pathLst>
                <a:path w="485139" h="489584">
                  <a:moveTo>
                    <a:pt x="363474" y="0"/>
                  </a:moveTo>
                  <a:lnTo>
                    <a:pt x="121157" y="0"/>
                  </a:lnTo>
                  <a:lnTo>
                    <a:pt x="121157" y="246887"/>
                  </a:lnTo>
                  <a:lnTo>
                    <a:pt x="0" y="246887"/>
                  </a:lnTo>
                  <a:lnTo>
                    <a:pt x="242315" y="489203"/>
                  </a:lnTo>
                  <a:lnTo>
                    <a:pt x="484631" y="246887"/>
                  </a:lnTo>
                  <a:lnTo>
                    <a:pt x="363474" y="246887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77161" y="762762"/>
              <a:ext cx="485140" cy="489584"/>
            </a:xfrm>
            <a:custGeom>
              <a:avLst/>
              <a:gdLst/>
              <a:ahLst/>
              <a:cxnLst/>
              <a:rect l="l" t="t" r="r" b="b"/>
              <a:pathLst>
                <a:path w="485139" h="489584">
                  <a:moveTo>
                    <a:pt x="0" y="246887"/>
                  </a:moveTo>
                  <a:lnTo>
                    <a:pt x="121157" y="246887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246887"/>
                  </a:lnTo>
                  <a:lnTo>
                    <a:pt x="484631" y="246887"/>
                  </a:lnTo>
                  <a:lnTo>
                    <a:pt x="242315" y="489203"/>
                  </a:lnTo>
                  <a:lnTo>
                    <a:pt x="0" y="246887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188207" y="1740407"/>
            <a:ext cx="510540" cy="515620"/>
            <a:chOff x="1664207" y="1740407"/>
            <a:chExt cx="510540" cy="515620"/>
          </a:xfrm>
        </p:grpSpPr>
        <p:sp>
          <p:nvSpPr>
            <p:cNvPr id="9" name="object 9"/>
            <p:cNvSpPr/>
            <p:nvPr/>
          </p:nvSpPr>
          <p:spPr>
            <a:xfrm>
              <a:off x="1677161" y="1753361"/>
              <a:ext cx="485140" cy="489584"/>
            </a:xfrm>
            <a:custGeom>
              <a:avLst/>
              <a:gdLst/>
              <a:ahLst/>
              <a:cxnLst/>
              <a:rect l="l" t="t" r="r" b="b"/>
              <a:pathLst>
                <a:path w="485139" h="489585">
                  <a:moveTo>
                    <a:pt x="363474" y="0"/>
                  </a:moveTo>
                  <a:lnTo>
                    <a:pt x="121157" y="0"/>
                  </a:lnTo>
                  <a:lnTo>
                    <a:pt x="121157" y="246887"/>
                  </a:lnTo>
                  <a:lnTo>
                    <a:pt x="0" y="246887"/>
                  </a:lnTo>
                  <a:lnTo>
                    <a:pt x="242315" y="489203"/>
                  </a:lnTo>
                  <a:lnTo>
                    <a:pt x="484631" y="246887"/>
                  </a:lnTo>
                  <a:lnTo>
                    <a:pt x="363474" y="246887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77161" y="1753361"/>
              <a:ext cx="485140" cy="489584"/>
            </a:xfrm>
            <a:custGeom>
              <a:avLst/>
              <a:gdLst/>
              <a:ahLst/>
              <a:cxnLst/>
              <a:rect l="l" t="t" r="r" b="b"/>
              <a:pathLst>
                <a:path w="485139" h="489585">
                  <a:moveTo>
                    <a:pt x="0" y="246887"/>
                  </a:moveTo>
                  <a:lnTo>
                    <a:pt x="121157" y="246887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246887"/>
                  </a:lnTo>
                  <a:lnTo>
                    <a:pt x="484631" y="246887"/>
                  </a:lnTo>
                  <a:lnTo>
                    <a:pt x="242315" y="489203"/>
                  </a:lnTo>
                  <a:lnTo>
                    <a:pt x="0" y="246887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974847" y="4258055"/>
            <a:ext cx="510540" cy="515620"/>
            <a:chOff x="1450847" y="4258055"/>
            <a:chExt cx="510540" cy="515620"/>
          </a:xfrm>
        </p:grpSpPr>
        <p:sp>
          <p:nvSpPr>
            <p:cNvPr id="12" name="object 12"/>
            <p:cNvSpPr/>
            <p:nvPr/>
          </p:nvSpPr>
          <p:spPr>
            <a:xfrm>
              <a:off x="1463801" y="4271009"/>
              <a:ext cx="485140" cy="489584"/>
            </a:xfrm>
            <a:custGeom>
              <a:avLst/>
              <a:gdLst/>
              <a:ahLst/>
              <a:cxnLst/>
              <a:rect l="l" t="t" r="r" b="b"/>
              <a:pathLst>
                <a:path w="485139" h="489585">
                  <a:moveTo>
                    <a:pt x="363473" y="0"/>
                  </a:moveTo>
                  <a:lnTo>
                    <a:pt x="121157" y="0"/>
                  </a:lnTo>
                  <a:lnTo>
                    <a:pt x="121157" y="246887"/>
                  </a:lnTo>
                  <a:lnTo>
                    <a:pt x="0" y="246887"/>
                  </a:lnTo>
                  <a:lnTo>
                    <a:pt x="242315" y="489203"/>
                  </a:lnTo>
                  <a:lnTo>
                    <a:pt x="484631" y="246887"/>
                  </a:lnTo>
                  <a:lnTo>
                    <a:pt x="363473" y="246887"/>
                  </a:lnTo>
                  <a:lnTo>
                    <a:pt x="36347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63801" y="4271009"/>
              <a:ext cx="485140" cy="489584"/>
            </a:xfrm>
            <a:custGeom>
              <a:avLst/>
              <a:gdLst/>
              <a:ahLst/>
              <a:cxnLst/>
              <a:rect l="l" t="t" r="r" b="b"/>
              <a:pathLst>
                <a:path w="485139" h="489585">
                  <a:moveTo>
                    <a:pt x="0" y="246887"/>
                  </a:moveTo>
                  <a:lnTo>
                    <a:pt x="121157" y="246887"/>
                  </a:lnTo>
                  <a:lnTo>
                    <a:pt x="121157" y="0"/>
                  </a:lnTo>
                  <a:lnTo>
                    <a:pt x="363473" y="0"/>
                  </a:lnTo>
                  <a:lnTo>
                    <a:pt x="363473" y="246887"/>
                  </a:lnTo>
                  <a:lnTo>
                    <a:pt x="484631" y="246887"/>
                  </a:lnTo>
                  <a:lnTo>
                    <a:pt x="242315" y="489203"/>
                  </a:lnTo>
                  <a:lnTo>
                    <a:pt x="0" y="246887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  <p:pic>
        <p:nvPicPr>
          <p:cNvPr id="1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767261"/>
            <a:ext cx="10515600" cy="521297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625600">
              <a:lnSpc>
                <a:spcPct val="100000"/>
              </a:lnSpc>
              <a:spcBef>
                <a:spcPts val="105"/>
              </a:spcBef>
            </a:pPr>
            <a:r>
              <a:rPr dirty="0"/>
              <a:t>CLINICAL</a:t>
            </a:r>
            <a:r>
              <a:rPr spc="-150" dirty="0"/>
              <a:t> </a:t>
            </a:r>
            <a:r>
              <a:rPr spc="-40" dirty="0"/>
              <a:t>MANIFESTATIONS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787654"/>
            <a:ext cx="8073390" cy="5747086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spcBef>
                <a:spcPts val="675"/>
              </a:spcBef>
            </a:pPr>
            <a:r>
              <a:rPr sz="2400" b="1" spc="-10" dirty="0">
                <a:latin typeface="Times New Roman"/>
                <a:cs typeface="Times New Roman"/>
              </a:rPr>
              <a:t>CHRONIC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Persistent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cough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(particularly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night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time)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5600" algn="l"/>
                <a:tab pos="1689100" algn="l"/>
                <a:tab pos="2872105" algn="l"/>
                <a:tab pos="3257550" algn="l"/>
                <a:tab pos="4516755" algn="l"/>
                <a:tab pos="4885690" algn="l"/>
                <a:tab pos="6169025" algn="l"/>
                <a:tab pos="7519670" algn="l"/>
              </a:tabLst>
            </a:pPr>
            <a:r>
              <a:rPr sz="2400" spc="-10" dirty="0">
                <a:latin typeface="Times New Roman"/>
                <a:cs typeface="Times New Roman"/>
              </a:rPr>
              <a:t>Recurrent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episodes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of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difficulty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in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breathing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associates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0" dirty="0">
                <a:latin typeface="Times New Roman"/>
                <a:cs typeface="Times New Roman"/>
              </a:rPr>
              <a:t>with</a:t>
            </a:r>
            <a:endParaRPr sz="2400">
              <a:latin typeface="Times New Roman"/>
              <a:cs typeface="Times New Roman"/>
            </a:endParaRPr>
          </a:p>
          <a:p>
            <a:pPr marL="355600"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wheezing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Chest</a:t>
            </a:r>
            <a:r>
              <a:rPr sz="2400" spc="-10" dirty="0">
                <a:latin typeface="Times New Roman"/>
                <a:cs typeface="Times New Roman"/>
              </a:rPr>
              <a:t> tightness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Shortness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breath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275"/>
              </a:spcBef>
              <a:buFont typeface="Arial MT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2700">
              <a:tabLst>
                <a:tab pos="9271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Acute</a:t>
            </a:r>
            <a:r>
              <a:rPr sz="2400" b="1" dirty="0">
                <a:latin typeface="Times New Roman"/>
                <a:cs typeface="Times New Roman"/>
              </a:rPr>
              <a:t>	severe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asthma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Breathlessness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rest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Severe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dyspnea,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shortness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breath,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Chest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tightness,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 </a:t>
            </a:r>
            <a:r>
              <a:rPr sz="2400" spc="-10" dirty="0">
                <a:latin typeface="Times New Roman"/>
                <a:cs typeface="Times New Roman"/>
              </a:rPr>
              <a:t>burning.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Increased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pulse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rate,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tachypnea,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tachycardia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Cyanotic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skin,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hyperinflated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chest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29425"/>
            <a:ext cx="8372475" cy="611441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354965" indent="-342265">
              <a:spcBef>
                <a:spcPts val="92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225" dirty="0">
                <a:latin typeface="Times New Roman"/>
                <a:cs typeface="Times New Roman"/>
              </a:rPr>
              <a:t>Based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on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the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stimuli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initiating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70" dirty="0">
                <a:latin typeface="Times New Roman"/>
                <a:cs typeface="Times New Roman"/>
              </a:rPr>
              <a:t>asthma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it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95" dirty="0">
                <a:latin typeface="Times New Roman"/>
                <a:cs typeface="Times New Roman"/>
              </a:rPr>
              <a:t>is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categorized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50" dirty="0">
                <a:latin typeface="Times New Roman"/>
                <a:cs typeface="Times New Roman"/>
              </a:rPr>
              <a:t>in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to</a:t>
            </a:r>
            <a:endParaRPr sz="2800">
              <a:latin typeface="Times New Roman"/>
              <a:cs typeface="Times New Roman"/>
            </a:endParaRPr>
          </a:p>
          <a:p>
            <a:pPr marL="2527300" lvl="1" indent="-228600">
              <a:spcBef>
                <a:spcPts val="600"/>
              </a:spcBef>
              <a:buFont typeface="Arial MT"/>
              <a:buChar char="•"/>
              <a:tabLst>
                <a:tab pos="2527300" algn="l"/>
              </a:tabLst>
            </a:pPr>
            <a:r>
              <a:rPr sz="2000" b="1" spc="-25" dirty="0">
                <a:latin typeface="Times New Roman"/>
                <a:cs typeface="Times New Roman"/>
              </a:rPr>
              <a:t>Extrinsic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(allergic,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atopic</a:t>
            </a:r>
            <a:r>
              <a:rPr sz="2000" b="1" spc="20" dirty="0">
                <a:latin typeface="Times New Roman"/>
                <a:cs typeface="Times New Roman"/>
              </a:rPr>
              <a:t> </a:t>
            </a:r>
            <a:r>
              <a:rPr sz="2000" b="1" spc="65" dirty="0">
                <a:latin typeface="Times New Roman"/>
                <a:cs typeface="Times New Roman"/>
              </a:rPr>
              <a:t>)</a:t>
            </a:r>
            <a:r>
              <a:rPr sz="2000" b="1" spc="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asthma</a:t>
            </a:r>
            <a:endParaRPr sz="2000">
              <a:latin typeface="Times New Roman"/>
              <a:cs typeface="Times New Roman"/>
            </a:endParaRPr>
          </a:p>
          <a:p>
            <a:pPr marL="2527300" lvl="1" indent="-228600">
              <a:spcBef>
                <a:spcPts val="480"/>
              </a:spcBef>
              <a:buFont typeface="Arial MT"/>
              <a:buChar char="•"/>
              <a:tabLst>
                <a:tab pos="2527300" algn="l"/>
              </a:tabLst>
            </a:pPr>
            <a:r>
              <a:rPr sz="2000" b="1" dirty="0">
                <a:latin typeface="Times New Roman"/>
                <a:cs typeface="Times New Roman"/>
              </a:rPr>
              <a:t>Intrinsic</a:t>
            </a:r>
            <a:r>
              <a:rPr sz="2000" b="1" spc="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(idiosyncratic,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non-atopic)</a:t>
            </a:r>
            <a:r>
              <a:rPr sz="2000" b="1" spc="1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asthma</a:t>
            </a:r>
            <a:endParaRPr sz="2000">
              <a:latin typeface="Times New Roman"/>
              <a:cs typeface="Times New Roman"/>
            </a:endParaRPr>
          </a:p>
          <a:p>
            <a:pPr marL="2527300" lvl="1" indent="-228600">
              <a:spcBef>
                <a:spcPts val="480"/>
              </a:spcBef>
              <a:buFont typeface="Arial MT"/>
              <a:buChar char="•"/>
              <a:tabLst>
                <a:tab pos="2527300" algn="l"/>
              </a:tabLst>
            </a:pPr>
            <a:r>
              <a:rPr sz="2000" b="1" dirty="0">
                <a:latin typeface="Times New Roman"/>
                <a:cs typeface="Times New Roman"/>
              </a:rPr>
              <a:t>Mixed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type</a:t>
            </a:r>
            <a:endParaRPr sz="2000">
              <a:latin typeface="Times New Roman"/>
              <a:cs typeface="Times New Roman"/>
            </a:endParaRPr>
          </a:p>
          <a:p>
            <a:pPr marL="12700">
              <a:spcBef>
                <a:spcPts val="605"/>
              </a:spcBef>
            </a:pPr>
            <a:r>
              <a:rPr sz="3200" b="1" spc="-10" dirty="0">
                <a:latin typeface="Times New Roman"/>
                <a:cs typeface="Times New Roman"/>
              </a:rPr>
              <a:t>Extrinsic/atopic:</a:t>
            </a:r>
            <a:endParaRPr sz="3200">
              <a:latin typeface="Times New Roman"/>
              <a:cs typeface="Times New Roman"/>
            </a:endParaRPr>
          </a:p>
          <a:p>
            <a:pPr marL="355600" marR="570865" indent="-342900">
              <a:spcBef>
                <a:spcPts val="72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25" dirty="0">
                <a:latin typeface="Times New Roman"/>
                <a:cs typeface="Times New Roman"/>
              </a:rPr>
              <a:t>Initiated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235" dirty="0">
                <a:latin typeface="Times New Roman"/>
                <a:cs typeface="Times New Roman"/>
              </a:rPr>
              <a:t>by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Times New Roman"/>
                <a:cs typeface="Times New Roman"/>
              </a:rPr>
              <a:t>type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225" dirty="0">
                <a:latin typeface="Times New Roman"/>
                <a:cs typeface="Times New Roman"/>
              </a:rPr>
              <a:t>I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hypersensitivity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210" dirty="0">
                <a:latin typeface="Times New Roman"/>
                <a:cs typeface="Times New Roman"/>
              </a:rPr>
              <a:t>(IgE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25" dirty="0">
                <a:latin typeface="Times New Roman"/>
                <a:cs typeface="Times New Roman"/>
              </a:rPr>
              <a:t>mediated)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reaction </a:t>
            </a:r>
            <a:r>
              <a:rPr sz="2800" spc="-140" dirty="0">
                <a:latin typeface="Times New Roman"/>
                <a:cs typeface="Times New Roman"/>
              </a:rPr>
              <a:t>induced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235" dirty="0">
                <a:latin typeface="Times New Roman"/>
                <a:cs typeface="Times New Roman"/>
              </a:rPr>
              <a:t>by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extrinsic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antigen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or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allergen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190" dirty="0">
                <a:latin typeface="Times New Roman"/>
                <a:cs typeface="Times New Roman"/>
              </a:rPr>
              <a:t>Usually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its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onset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is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in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45" dirty="0">
                <a:latin typeface="Times New Roman"/>
                <a:cs typeface="Times New Roman"/>
              </a:rPr>
              <a:t>childhood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or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45" dirty="0">
                <a:latin typeface="Times New Roman"/>
                <a:cs typeface="Times New Roman"/>
              </a:rPr>
              <a:t>adolescence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200" dirty="0">
                <a:latin typeface="Times New Roman"/>
                <a:cs typeface="Times New Roman"/>
              </a:rPr>
              <a:t>Seen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in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persons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Times New Roman"/>
                <a:cs typeface="Times New Roman"/>
              </a:rPr>
              <a:t>with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10" dirty="0">
                <a:latin typeface="Times New Roman"/>
                <a:cs typeface="Times New Roman"/>
              </a:rPr>
              <a:t>family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history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75" dirty="0">
                <a:latin typeface="Times New Roman"/>
                <a:cs typeface="Times New Roman"/>
              </a:rPr>
              <a:t>of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atopic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allergy.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spcBef>
                <a:spcPts val="670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170" dirty="0">
                <a:latin typeface="Times New Roman"/>
                <a:cs typeface="Times New Roman"/>
              </a:rPr>
              <a:t>Eg: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spc="-165" dirty="0">
                <a:latin typeface="Times New Roman"/>
                <a:cs typeface="Times New Roman"/>
              </a:rPr>
              <a:t>house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dust,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pollens,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spc="-175" dirty="0">
                <a:latin typeface="Times New Roman"/>
                <a:cs typeface="Times New Roman"/>
              </a:rPr>
              <a:t>animal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0" dirty="0">
                <a:latin typeface="Times New Roman"/>
                <a:cs typeface="Times New Roman"/>
              </a:rPr>
              <a:t>danders,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moulds,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spc="-125" dirty="0">
                <a:latin typeface="Times New Roman"/>
                <a:cs typeface="Times New Roman"/>
              </a:rPr>
              <a:t>fumes,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gases,</a:t>
            </a:r>
            <a:endParaRPr sz="2800">
              <a:latin typeface="Times New Roman"/>
              <a:cs typeface="Times New Roman"/>
            </a:endParaRPr>
          </a:p>
          <a:p>
            <a:pPr marL="354965" indent="-342265"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190" dirty="0">
                <a:latin typeface="Times New Roman"/>
                <a:cs typeface="Times New Roman"/>
              </a:rPr>
              <a:t>Mechanisms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0" dirty="0">
                <a:latin typeface="Times New Roman"/>
                <a:cs typeface="Times New Roman"/>
              </a:rPr>
              <a:t>after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25" dirty="0">
                <a:latin typeface="Times New Roman"/>
                <a:cs typeface="Times New Roman"/>
              </a:rPr>
              <a:t>exposure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antigen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is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expressed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as</a:t>
            </a:r>
            <a:endParaRPr sz="2800">
              <a:latin typeface="Times New Roman"/>
              <a:cs typeface="Times New Roman"/>
            </a:endParaRPr>
          </a:p>
          <a:p>
            <a:pPr marL="2526665" lvl="1" indent="-227965">
              <a:spcBef>
                <a:spcPts val="640"/>
              </a:spcBef>
              <a:buFont typeface="Arial MT"/>
              <a:buChar char="•"/>
              <a:tabLst>
                <a:tab pos="2526665" algn="l"/>
              </a:tabLst>
            </a:pPr>
            <a:r>
              <a:rPr sz="2400" spc="-75" dirty="0">
                <a:latin typeface="Times New Roman"/>
                <a:cs typeface="Times New Roman"/>
              </a:rPr>
              <a:t>Early/acute-</a:t>
            </a:r>
            <a:r>
              <a:rPr sz="2400" spc="-155" dirty="0">
                <a:latin typeface="Times New Roman"/>
                <a:cs typeface="Times New Roman"/>
              </a:rPr>
              <a:t>phase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response</a:t>
            </a:r>
            <a:endParaRPr sz="2400">
              <a:latin typeface="Times New Roman"/>
              <a:cs typeface="Times New Roman"/>
            </a:endParaRPr>
          </a:p>
          <a:p>
            <a:pPr marL="2526665" lvl="1" indent="-227965">
              <a:spcBef>
                <a:spcPts val="575"/>
              </a:spcBef>
              <a:buFont typeface="Arial MT"/>
              <a:buChar char="•"/>
              <a:tabLst>
                <a:tab pos="2526665" algn="l"/>
              </a:tabLst>
            </a:pPr>
            <a:r>
              <a:rPr sz="2400" spc="-130" dirty="0">
                <a:latin typeface="Times New Roman"/>
                <a:cs typeface="Times New Roman"/>
              </a:rPr>
              <a:t>Late-</a:t>
            </a:r>
            <a:r>
              <a:rPr sz="2400" spc="-155" dirty="0">
                <a:latin typeface="Times New Roman"/>
                <a:cs typeface="Times New Roman"/>
              </a:rPr>
              <a:t>phase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response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2200" y="767261"/>
            <a:ext cx="10515600" cy="521297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75" dirty="0">
                <a:latin typeface="Times New Roman"/>
                <a:cs typeface="Times New Roman"/>
              </a:rPr>
              <a:t>Intrinsic/non-</a:t>
            </a:r>
            <a:r>
              <a:rPr b="1" spc="-10" dirty="0">
                <a:latin typeface="Times New Roman"/>
                <a:cs typeface="Times New Roman"/>
              </a:rPr>
              <a:t>atopic: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81200" y="1752600"/>
            <a:ext cx="841375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25" dirty="0">
                <a:latin typeface="Times New Roman"/>
                <a:cs typeface="Times New Roman"/>
              </a:rPr>
              <a:t>Initiated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235" dirty="0">
                <a:latin typeface="Times New Roman"/>
                <a:cs typeface="Times New Roman"/>
              </a:rPr>
              <a:t>by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diverse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Times New Roman"/>
                <a:cs typeface="Times New Roman"/>
              </a:rPr>
              <a:t>non-</a:t>
            </a:r>
            <a:r>
              <a:rPr sz="2800" spc="-160" dirty="0">
                <a:latin typeface="Times New Roman"/>
                <a:cs typeface="Times New Roman"/>
              </a:rPr>
              <a:t>immune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50" dirty="0">
                <a:latin typeface="Times New Roman"/>
                <a:cs typeface="Times New Roman"/>
              </a:rPr>
              <a:t>mechanisms, </a:t>
            </a:r>
            <a:r>
              <a:rPr sz="2800" spc="-10" dirty="0">
                <a:latin typeface="Times New Roman"/>
                <a:cs typeface="Times New Roman"/>
              </a:rPr>
              <a:t>including </a:t>
            </a:r>
            <a:r>
              <a:rPr sz="2800" spc="-110" dirty="0">
                <a:latin typeface="Times New Roman"/>
                <a:cs typeface="Times New Roman"/>
              </a:rPr>
              <a:t>respiratory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80" dirty="0">
                <a:latin typeface="Times New Roman"/>
                <a:cs typeface="Times New Roman"/>
              </a:rPr>
              <a:t>tact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14" dirty="0">
                <a:latin typeface="Times New Roman"/>
                <a:cs typeface="Times New Roman"/>
              </a:rPr>
              <a:t>infections,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exercise,</a:t>
            </a:r>
            <a:r>
              <a:rPr sz="2800" spc="-135" dirty="0">
                <a:latin typeface="Times New Roman"/>
                <a:cs typeface="Times New Roman"/>
              </a:rPr>
              <a:t> emotional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0" dirty="0">
                <a:latin typeface="Times New Roman"/>
                <a:cs typeface="Times New Roman"/>
              </a:rPr>
              <a:t>stress,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90" dirty="0">
                <a:latin typeface="Times New Roman"/>
                <a:cs typeface="Times New Roman"/>
              </a:rPr>
              <a:t>ingestion </a:t>
            </a:r>
            <a:r>
              <a:rPr sz="2800" spc="-185" dirty="0">
                <a:latin typeface="Times New Roman"/>
                <a:cs typeface="Times New Roman"/>
              </a:rPr>
              <a:t>of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aspirin,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spc="-125" dirty="0">
                <a:latin typeface="Times New Roman"/>
                <a:cs typeface="Times New Roman"/>
              </a:rPr>
              <a:t>exposure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bronchial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irritants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cigarette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smoke.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228601"/>
            <a:ext cx="8686800" cy="601011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228599"/>
            <a:ext cx="8610600" cy="6599934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2600" y="304800"/>
            <a:ext cx="8458200" cy="61722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1657" y="544343"/>
            <a:ext cx="7958929" cy="595905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141" y="134824"/>
            <a:ext cx="8579485" cy="1818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53415">
              <a:spcBef>
                <a:spcPts val="95"/>
              </a:spcBef>
            </a:pPr>
            <a:r>
              <a:rPr sz="28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Early-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or acute-phase</a:t>
            </a:r>
            <a:r>
              <a:rPr sz="2800" b="1" spc="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response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(develop within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30" dirty="0">
                <a:latin typeface="Times New Roman"/>
                <a:cs typeface="Times New Roman"/>
              </a:rPr>
              <a:t>10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45" dirty="0">
                <a:latin typeface="Times New Roman"/>
                <a:cs typeface="Times New Roman"/>
              </a:rPr>
              <a:t>to </a:t>
            </a:r>
            <a:r>
              <a:rPr sz="2800" b="1" spc="-10" dirty="0">
                <a:latin typeface="Times New Roman"/>
                <a:cs typeface="Times New Roman"/>
              </a:rPr>
              <a:t>20min)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2900"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60" dirty="0">
                <a:latin typeface="Times New Roman"/>
                <a:cs typeface="Times New Roman"/>
              </a:rPr>
              <a:t>Antigen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65" dirty="0">
                <a:latin typeface="Times New Roman"/>
                <a:cs typeface="Times New Roman"/>
              </a:rPr>
              <a:t>binds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215" dirty="0">
                <a:latin typeface="Times New Roman"/>
                <a:cs typeface="Times New Roman"/>
              </a:rPr>
              <a:t>IgE-</a:t>
            </a:r>
            <a:r>
              <a:rPr sz="2800" spc="-130" dirty="0">
                <a:latin typeface="Times New Roman"/>
                <a:cs typeface="Times New Roman"/>
              </a:rPr>
              <a:t>coated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55" dirty="0">
                <a:latin typeface="Times New Roman"/>
                <a:cs typeface="Times New Roman"/>
              </a:rPr>
              <a:t>mast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50" dirty="0">
                <a:latin typeface="Times New Roman"/>
                <a:cs typeface="Times New Roman"/>
              </a:rPr>
              <a:t>cells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30" dirty="0">
                <a:latin typeface="Times New Roman"/>
                <a:cs typeface="Times New Roman"/>
              </a:rPr>
              <a:t>on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the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75" dirty="0">
                <a:latin typeface="Times New Roman"/>
                <a:cs typeface="Times New Roman"/>
              </a:rPr>
              <a:t>mucosal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65" dirty="0">
                <a:latin typeface="Times New Roman"/>
                <a:cs typeface="Times New Roman"/>
              </a:rPr>
              <a:t>surface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of </a:t>
            </a:r>
            <a:r>
              <a:rPr sz="2800" spc="-75" dirty="0">
                <a:latin typeface="Times New Roman"/>
                <a:cs typeface="Times New Roman"/>
              </a:rPr>
              <a:t>the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Times New Roman"/>
                <a:cs typeface="Times New Roman"/>
              </a:rPr>
              <a:t>airways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5141" y="3037154"/>
            <a:ext cx="77273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spcBef>
                <a:spcPts val="9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spc="-155" dirty="0">
                <a:latin typeface="Times New Roman"/>
                <a:cs typeface="Times New Roman"/>
              </a:rPr>
              <a:t>Release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of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55" dirty="0">
                <a:latin typeface="Times New Roman"/>
                <a:cs typeface="Times New Roman"/>
              </a:rPr>
              <a:t>chemical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20" dirty="0">
                <a:latin typeface="Times New Roman"/>
                <a:cs typeface="Times New Roman"/>
              </a:rPr>
              <a:t>mediators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from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215" dirty="0">
                <a:latin typeface="Times New Roman"/>
                <a:cs typeface="Times New Roman"/>
              </a:rPr>
              <a:t>IgE-</a:t>
            </a:r>
            <a:r>
              <a:rPr sz="2800" spc="-130" dirty="0">
                <a:latin typeface="Times New Roman"/>
                <a:cs typeface="Times New Roman"/>
              </a:rPr>
              <a:t>coated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55" dirty="0">
                <a:latin typeface="Times New Roman"/>
                <a:cs typeface="Times New Roman"/>
              </a:rPr>
              <a:t>mast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cells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5140" y="4573601"/>
            <a:ext cx="7716520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spc="-130" dirty="0">
                <a:latin typeface="Times New Roman"/>
                <a:cs typeface="Times New Roman"/>
              </a:rPr>
              <a:t>Opening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of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75" dirty="0">
                <a:latin typeface="Times New Roman"/>
                <a:cs typeface="Times New Roman"/>
              </a:rPr>
              <a:t>mucosal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5" dirty="0">
                <a:latin typeface="Times New Roman"/>
                <a:cs typeface="Times New Roman"/>
              </a:rPr>
              <a:t>intercellular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35" dirty="0">
                <a:latin typeface="Times New Roman"/>
                <a:cs typeface="Times New Roman"/>
              </a:rPr>
              <a:t>junctions</a:t>
            </a:r>
            <a:r>
              <a:rPr sz="2800" spc="-25" dirty="0">
                <a:latin typeface="Times New Roman"/>
                <a:cs typeface="Times New Roman"/>
              </a:rPr>
              <a:t> and </a:t>
            </a:r>
            <a:r>
              <a:rPr sz="2800" spc="-135" dirty="0">
                <a:latin typeface="Times New Roman"/>
                <a:cs typeface="Times New Roman"/>
              </a:rPr>
              <a:t>enhancement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85" dirty="0">
                <a:latin typeface="Times New Roman"/>
                <a:cs typeface="Times New Roman"/>
              </a:rPr>
              <a:t>of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40" dirty="0">
                <a:latin typeface="Times New Roman"/>
                <a:cs typeface="Times New Roman"/>
              </a:rPr>
              <a:t>antigen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55" dirty="0">
                <a:latin typeface="Times New Roman"/>
                <a:cs typeface="Times New Roman"/>
              </a:rPr>
              <a:t>movement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the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10" dirty="0">
                <a:latin typeface="Times New Roman"/>
                <a:cs typeface="Times New Roman"/>
              </a:rPr>
              <a:t>more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00" dirty="0">
                <a:latin typeface="Times New Roman"/>
                <a:cs typeface="Times New Roman"/>
              </a:rPr>
              <a:t>prevalent </a:t>
            </a:r>
            <a:r>
              <a:rPr sz="2800" spc="-175" dirty="0">
                <a:latin typeface="Times New Roman"/>
                <a:cs typeface="Times New Roman"/>
              </a:rPr>
              <a:t>subucosal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55" dirty="0">
                <a:latin typeface="Times New Roman"/>
                <a:cs typeface="Times New Roman"/>
              </a:rPr>
              <a:t>mast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cells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636007" y="1816608"/>
            <a:ext cx="510540" cy="1004569"/>
            <a:chOff x="3112007" y="1816607"/>
            <a:chExt cx="510540" cy="1004569"/>
          </a:xfrm>
        </p:grpSpPr>
        <p:sp>
          <p:nvSpPr>
            <p:cNvPr id="6" name="object 6"/>
            <p:cNvSpPr/>
            <p:nvPr/>
          </p:nvSpPr>
          <p:spPr>
            <a:xfrm>
              <a:off x="3124961" y="1829561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363474" y="0"/>
                  </a:moveTo>
                  <a:lnTo>
                    <a:pt x="121157" y="0"/>
                  </a:lnTo>
                  <a:lnTo>
                    <a:pt x="121157" y="736091"/>
                  </a:lnTo>
                  <a:lnTo>
                    <a:pt x="0" y="736091"/>
                  </a:lnTo>
                  <a:lnTo>
                    <a:pt x="242315" y="978408"/>
                  </a:lnTo>
                  <a:lnTo>
                    <a:pt x="484632" y="736091"/>
                  </a:lnTo>
                  <a:lnTo>
                    <a:pt x="363474" y="736091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124961" y="1829561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0" y="736091"/>
                  </a:moveTo>
                  <a:lnTo>
                    <a:pt x="121157" y="736091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736091"/>
                  </a:lnTo>
                  <a:lnTo>
                    <a:pt x="484632" y="736091"/>
                  </a:lnTo>
                  <a:lnTo>
                    <a:pt x="242315" y="978408"/>
                  </a:lnTo>
                  <a:lnTo>
                    <a:pt x="0" y="736091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4636007" y="3694177"/>
            <a:ext cx="510540" cy="1004569"/>
            <a:chOff x="3112007" y="3694176"/>
            <a:chExt cx="510540" cy="1004569"/>
          </a:xfrm>
        </p:grpSpPr>
        <p:sp>
          <p:nvSpPr>
            <p:cNvPr id="9" name="object 9"/>
            <p:cNvSpPr/>
            <p:nvPr/>
          </p:nvSpPr>
          <p:spPr>
            <a:xfrm>
              <a:off x="3124961" y="3707130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363474" y="0"/>
                  </a:moveTo>
                  <a:lnTo>
                    <a:pt x="121157" y="0"/>
                  </a:lnTo>
                  <a:lnTo>
                    <a:pt x="121157" y="736092"/>
                  </a:lnTo>
                  <a:lnTo>
                    <a:pt x="0" y="736092"/>
                  </a:lnTo>
                  <a:lnTo>
                    <a:pt x="242315" y="978408"/>
                  </a:lnTo>
                  <a:lnTo>
                    <a:pt x="484632" y="736092"/>
                  </a:lnTo>
                  <a:lnTo>
                    <a:pt x="363474" y="736092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124961" y="3707130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0" y="736092"/>
                  </a:moveTo>
                  <a:lnTo>
                    <a:pt x="121157" y="736092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736092"/>
                  </a:lnTo>
                  <a:lnTo>
                    <a:pt x="484632" y="736092"/>
                  </a:lnTo>
                  <a:lnTo>
                    <a:pt x="242315" y="978408"/>
                  </a:lnTo>
                  <a:lnTo>
                    <a:pt x="0" y="736092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531</Words>
  <Application>Microsoft Office PowerPoint</Application>
  <PresentationFormat>Widescreen</PresentationFormat>
  <Paragraphs>132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Arial MT</vt:lpstr>
      <vt:lpstr>Calibri</vt:lpstr>
      <vt:lpstr>Calibri Light</vt:lpstr>
      <vt:lpstr>Times New Roman</vt:lpstr>
      <vt:lpstr>Trebuchet MS</vt:lpstr>
      <vt:lpstr>Office Theme</vt:lpstr>
      <vt:lpstr>ASTHMA</vt:lpstr>
      <vt:lpstr>PowerPoint Presentation</vt:lpstr>
      <vt:lpstr>PowerPoint Presentation</vt:lpstr>
      <vt:lpstr>Intrinsic/non-atopic: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Eosinophils (migrate to the airways)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Emotional factors</vt:lpstr>
      <vt:lpstr>CLINICAL MANIFESTATIONS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ASTHMA PATHOGENESIS</dc:title>
  <dc:creator>Swasa</dc:creator>
  <cp:lastModifiedBy>User</cp:lastModifiedBy>
  <cp:revision>1</cp:revision>
  <dcterms:created xsi:type="dcterms:W3CDTF">2024-09-17T12:00:02Z</dcterms:created>
  <dcterms:modified xsi:type="dcterms:W3CDTF">2024-09-17T12:04:10Z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2017-02-19T00:00:00Z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  <property fmtid="{D5CDD505-2E9C-101B-9397-08002B2CF9AE}" pid="5" name="Producer">
    <vt:lpwstr>Microsoft® PowerPoint® 2013</vt:lpwstr>
  </property>
</Properties>
</file>