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notesMasterIdLst>
    <p:notesMasterId r:id="rId41"/>
  </p:notesMasterIdLst>
  <p:handoutMasterIdLst>
    <p:handoutMasterId r:id="rId42"/>
  </p:handoutMasterIdLst>
  <p:sldIdLst>
    <p:sldId id="266" r:id="rId5"/>
    <p:sldId id="262"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90" r:id="rId19"/>
    <p:sldId id="279" r:id="rId20"/>
    <p:sldId id="280" r:id="rId21"/>
    <p:sldId id="281" r:id="rId22"/>
    <p:sldId id="283" r:id="rId23"/>
    <p:sldId id="284" r:id="rId24"/>
    <p:sldId id="285" r:id="rId25"/>
    <p:sldId id="286" r:id="rId26"/>
    <p:sldId id="287" r:id="rId27"/>
    <p:sldId id="288" r:id="rId28"/>
    <p:sldId id="289" r:id="rId29"/>
    <p:sldId id="291" r:id="rId30"/>
    <p:sldId id="292" r:id="rId31"/>
    <p:sldId id="293" r:id="rId32"/>
    <p:sldId id="294" r:id="rId33"/>
    <p:sldId id="295" r:id="rId34"/>
    <p:sldId id="306" r:id="rId35"/>
    <p:sldId id="296" r:id="rId36"/>
    <p:sldId id="297" r:id="rId37"/>
    <p:sldId id="298" r:id="rId38"/>
    <p:sldId id="299" r:id="rId39"/>
    <p:sldId id="300"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CB0011-914A-479F-80FA-58D18FBD5F68}" v="2" dt="2021-05-21T17:47:38.803"/>
    <p1510:client id="{4DC6F32C-5E7C-400B-AF17-FDEB0D45EAE0}" v="1" dt="2021-06-27T08:05:21.4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4" d="100"/>
          <a:sy n="74" d="100"/>
        </p:scale>
        <p:origin x="576" y="54"/>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 xmlns:a16="http://schemas.microsoft.com/office/drawing/2014/main"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pPr/>
              <a:t>14-09-2024</a:t>
            </a:fld>
            <a:endParaRPr lang="en-IN"/>
          </a:p>
        </p:txBody>
      </p:sp>
      <p:sp>
        <p:nvSpPr>
          <p:cNvPr id="4" name="Footer Placeholder 3">
            <a:extLst>
              <a:ext uri="{FF2B5EF4-FFF2-40B4-BE49-F238E27FC236}">
                <a16:creationId xmlns="" xmlns:a16="http://schemas.microsoft.com/office/drawing/2014/main"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 xmlns:a16="http://schemas.microsoft.com/office/drawing/2014/main"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pPr/>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pPr/>
              <a:t>14-09-2024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pPr/>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en-US" smtClean="0"/>
              <a:t>RESEARCH DOCTOR PHARMA</a:t>
            </a:r>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en-US" smtClean="0"/>
              <a:t>RESEARCH DOCTOR PHARMA</a:t>
            </a:r>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en-US" smtClean="0"/>
              <a:t>RESEARCH DOCTOR PHARMA</a:t>
            </a:r>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838200" y="6356350"/>
            <a:ext cx="2743200" cy="365125"/>
          </a:xfrm>
          <a:prstGeom prst="rect">
            <a:avLst/>
          </a:prstGeom>
        </p:spPr>
        <p:txBody>
          <a:bodyPr/>
          <a:lstStyle/>
          <a:p>
            <a:r>
              <a:rPr lang="en-US" smtClean="0"/>
              <a:t>RESEARCH DOCTOR PHARMA</a:t>
            </a:r>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838200" y="6356350"/>
            <a:ext cx="2743200" cy="365125"/>
          </a:xfrm>
          <a:prstGeom prst="rect">
            <a:avLst/>
          </a:prstGeom>
        </p:spPr>
        <p:txBody>
          <a:bodyPr/>
          <a:lstStyle/>
          <a:p>
            <a:r>
              <a:rPr lang="en-US" smtClean="0"/>
              <a:t>RESEARCH DOCTOR PHARMA</a:t>
            </a:r>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r>
              <a:rPr lang="en-US" smtClean="0"/>
              <a:t>RESEARCH DOCTOR PHARMA</a:t>
            </a:r>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en-US" smtClean="0"/>
              <a:t>RESEARCH DOCTOR PHARMA</a:t>
            </a:r>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r>
              <a:rPr lang="en-US" smtClean="0"/>
              <a:t>RESEARCH DOCTOR PHARMA</a:t>
            </a:r>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en-US" smtClean="0"/>
              <a:t>RESEARCH DOCTOR PHARMA</a:t>
            </a:r>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r>
              <a:rPr lang="en-US" smtClean="0"/>
              <a:t>RESEARCH DOCTOR PHARMA</a:t>
            </a:r>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pPr/>
              <a:t>‹#›</a:t>
            </a:fld>
            <a:endParaRPr lang="en-IN"/>
          </a:p>
        </p:txBody>
      </p:sp>
      <p:sp>
        <p:nvSpPr>
          <p:cNvPr id="7" name="TextBox 6"/>
          <p:cNvSpPr txBox="1"/>
          <p:nvPr userDrawn="1"/>
        </p:nvSpPr>
        <p:spPr>
          <a:xfrm rot="19714906">
            <a:off x="1782851" y="3061494"/>
            <a:ext cx="8559800" cy="769441"/>
          </a:xfrm>
          <a:prstGeom prst="rect">
            <a:avLst/>
          </a:prstGeom>
          <a:noFill/>
        </p:spPr>
        <p:txBody>
          <a:bodyPr wrap="square" rtlCol="0">
            <a:spAutoFit/>
          </a:bodyPr>
          <a:lstStyle/>
          <a:p>
            <a:pPr algn="l"/>
            <a:r>
              <a:rPr lang="en-US" sz="4400" b="1" dirty="0" smtClean="0">
                <a:solidFill>
                  <a:schemeClr val="bg2"/>
                </a:solidFill>
                <a:latin typeface="Times New Roman" panose="02020603050405020304" pitchFamily="18" charset="0"/>
                <a:cs typeface="Times New Roman" panose="02020603050405020304" pitchFamily="18" charset="0"/>
              </a:rPr>
              <a:t>RESEARCH DOCTOR PHARMA</a:t>
            </a:r>
            <a:endParaRPr lang="en-US" sz="4400" b="1" dirty="0">
              <a:solidFill>
                <a:schemeClr val="bg2"/>
              </a:solidFill>
              <a:latin typeface="Times New Roman" panose="02020603050405020304" pitchFamily="18" charset="0"/>
              <a:cs typeface="Times New Roman" panose="02020603050405020304" pitchFamily="18" charset="0"/>
            </a:endParaRPr>
          </a:p>
        </p:txBody>
      </p:sp>
      <p:pic>
        <p:nvPicPr>
          <p:cNvPr id="10" name="Picture 2" descr="https://dranimeshdas.com/wp-content/uploads/2024/08/drugs.png"/>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 xmlns:a16="http://schemas.microsoft.com/office/drawing/2014/main" id="{D8957920-506D-4F31-9CB9-011BD525C6C5}"/>
              </a:ext>
            </a:extLst>
          </p:cNvPr>
          <p:cNvSpPr txBox="1"/>
          <p:nvPr/>
        </p:nvSpPr>
        <p:spPr>
          <a:xfrm>
            <a:off x="1082791" y="789818"/>
            <a:ext cx="10016887" cy="1077218"/>
          </a:xfrm>
          <a:prstGeom prst="rect">
            <a:avLst/>
          </a:prstGeom>
          <a:noFill/>
        </p:spPr>
        <p:txBody>
          <a:bodyPr wrap="square" rtlCol="0">
            <a:spAutoFit/>
          </a:bodyPr>
          <a:lstStyle/>
          <a:p>
            <a:pPr algn="ctr"/>
            <a:r>
              <a:rPr lang="en-IN" sz="3200" b="1" dirty="0">
                <a:latin typeface="Times New Roman" panose="02020603050405020304" pitchFamily="18" charset="0"/>
                <a:cs typeface="Times New Roman" panose="02020603050405020304" pitchFamily="18" charset="0"/>
              </a:rPr>
              <a:t>BIOPHARMACEUTICS AND PHARMACOKINETICS</a:t>
            </a:r>
            <a:endParaRPr lang="en-IN" sz="2000" b="1" dirty="0">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 xmlns:a16="http://schemas.microsoft.com/office/drawing/2014/main" id="{E5D32C6D-EED6-45D3-B2F4-4A294908127E}"/>
              </a:ext>
            </a:extLst>
          </p:cNvPr>
          <p:cNvSpPr txBox="1"/>
          <p:nvPr/>
        </p:nvSpPr>
        <p:spPr>
          <a:xfrm>
            <a:off x="2133600" y="3432699"/>
            <a:ext cx="7848600" cy="584775"/>
          </a:xfrm>
          <a:prstGeom prst="rect">
            <a:avLst/>
          </a:prstGeom>
          <a:noFill/>
        </p:spPr>
        <p:txBody>
          <a:bodyPr wrap="square" rtlCol="0">
            <a:spAutoFit/>
          </a:bodyPr>
          <a:lstStyle/>
          <a:p>
            <a:pPr algn="ctr"/>
            <a:r>
              <a:rPr lang="en-IN" sz="3200" b="1" dirty="0">
                <a:latin typeface="Times New Roman" panose="02020603050405020304" pitchFamily="18" charset="0"/>
                <a:cs typeface="Times New Roman" panose="02020603050405020304" pitchFamily="18" charset="0"/>
              </a:rPr>
              <a:t>1: ABSORPTION OF DRUGS</a:t>
            </a: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a:t>
            </a:fld>
            <a:endParaRPr lang="en-IN"/>
          </a:p>
        </p:txBody>
      </p:sp>
    </p:spTree>
    <p:extLst>
      <p:ext uri="{BB962C8B-B14F-4D97-AF65-F5344CB8AC3E}">
        <p14:creationId xmlns:p14="http://schemas.microsoft.com/office/powerpoint/2010/main" val="404968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26626" name="Picture 2" descr="ROUTES OFADMINISTRATION:-&#10;ENTERAL&#10;ROUTE&#10;• Oral&#10;• Sublingual/buccal&#10;• Rectal&#10;PARENTERAL&#10;ROUTE&#10;• I.V&#10;• I.M&#10;• SC&#10;• ID, IA, IP..."/>
          <p:cNvPicPr>
            <a:picLocks noChangeAspect="1" noChangeArrowheads="1"/>
          </p:cNvPicPr>
          <p:nvPr/>
        </p:nvPicPr>
        <p:blipFill>
          <a:blip r:embed="rId2"/>
          <a:srcRect/>
          <a:stretch>
            <a:fillRect/>
          </a:stretch>
        </p:blipFill>
        <p:spPr bwMode="auto">
          <a:xfrm>
            <a:off x="813526" y="1558350"/>
            <a:ext cx="11251474" cy="4924696"/>
          </a:xfrm>
          <a:prstGeom prst="rect">
            <a:avLst/>
          </a:prstGeom>
          <a:noFill/>
        </p:spPr>
      </p:pic>
      <p:sp>
        <p:nvSpPr>
          <p:cNvPr id="13" name="Rectangle 12"/>
          <p:cNvSpPr/>
          <p:nvPr/>
        </p:nvSpPr>
        <p:spPr>
          <a:xfrm>
            <a:off x="927463" y="261258"/>
            <a:ext cx="11264537" cy="1569660"/>
          </a:xfrm>
          <a:prstGeom prst="rect">
            <a:avLst/>
          </a:prstGeom>
        </p:spPr>
        <p:txBody>
          <a:bodyPr wrap="square">
            <a:spAutoFit/>
          </a:bodyPr>
          <a:lstStyle/>
          <a:p>
            <a:r>
              <a:rPr lang="en-US" sz="2400" dirty="0"/>
              <a:t>The majority of drug are  administered generally orally. But in some cases it is not good route of administration. For reason like patient noncompliance, first pass effect, immediate drug action etc. </a:t>
            </a:r>
          </a:p>
          <a:p>
            <a:r>
              <a:rPr lang="en-US" sz="2400" dirty="0"/>
              <a:t>In that cases other route are preferable are s follows</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2</a:t>
            </a:fld>
            <a:endParaRPr lang="en-IN"/>
          </a:p>
        </p:txBody>
      </p:sp>
    </p:spTree>
    <p:extLst>
      <p:ext uri="{BB962C8B-B14F-4D97-AF65-F5344CB8AC3E}">
        <p14:creationId xmlns:p14="http://schemas.microsoft.com/office/powerpoint/2010/main" val="152392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23554" name="Picture 2" descr="I. ENTERAL ROUTE:-&#10;A. BUCCAL/SUBLINGUAL ROUTE:- The two sites for&#10;oral mucosal delivery of drugs are:&#10;Sublingual route- t..."/>
          <p:cNvPicPr>
            <a:picLocks noChangeAspect="1" noChangeArrowheads="1"/>
          </p:cNvPicPr>
          <p:nvPr/>
        </p:nvPicPr>
        <p:blipFill>
          <a:blip r:embed="rId2"/>
          <a:srcRect/>
          <a:stretch>
            <a:fillRect/>
          </a:stretch>
        </p:blipFill>
        <p:spPr bwMode="auto">
          <a:xfrm>
            <a:off x="979714" y="169817"/>
            <a:ext cx="10541726" cy="6230983"/>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3</a:t>
            </a:fld>
            <a:endParaRPr lang="en-IN"/>
          </a:p>
        </p:txBody>
      </p:sp>
    </p:spTree>
    <p:extLst>
      <p:ext uri="{BB962C8B-B14F-4D97-AF65-F5344CB8AC3E}">
        <p14:creationId xmlns:p14="http://schemas.microsoft.com/office/powerpoint/2010/main" val="1523926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22530" name="Picture 2" descr="Passive diffusion is the major mechanism for&#10;absorption of most drugs; nutrients may be&#10;absorbed by career-mediated proce..."/>
          <p:cNvPicPr>
            <a:picLocks noChangeAspect="1" noChangeArrowheads="1"/>
          </p:cNvPicPr>
          <p:nvPr/>
        </p:nvPicPr>
        <p:blipFill>
          <a:blip r:embed="rId2"/>
          <a:srcRect/>
          <a:stretch>
            <a:fillRect/>
          </a:stretch>
        </p:blipFill>
        <p:spPr bwMode="auto">
          <a:xfrm>
            <a:off x="940526" y="195943"/>
            <a:ext cx="11251473" cy="6217920"/>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4</a:t>
            </a:fld>
            <a:endParaRPr lang="en-IN"/>
          </a:p>
        </p:txBody>
      </p:sp>
    </p:spTree>
    <p:extLst>
      <p:ext uri="{BB962C8B-B14F-4D97-AF65-F5344CB8AC3E}">
        <p14:creationId xmlns:p14="http://schemas.microsoft.com/office/powerpoint/2010/main" val="15239263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21506" name="Picture 2" descr="Advantages-&#10;Rapid absorption and higher blood levels&#10;No first pass metabolism&#10;No degradation of drugs such as that enco..."/>
          <p:cNvPicPr>
            <a:picLocks noChangeAspect="1" noChangeArrowheads="1"/>
          </p:cNvPicPr>
          <p:nvPr/>
        </p:nvPicPr>
        <p:blipFill>
          <a:blip r:embed="rId2"/>
          <a:srcRect/>
          <a:stretch>
            <a:fillRect/>
          </a:stretch>
        </p:blipFill>
        <p:spPr bwMode="auto">
          <a:xfrm>
            <a:off x="901338" y="169817"/>
            <a:ext cx="11290662" cy="6217919"/>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5</a:t>
            </a:fld>
            <a:endParaRPr lang="en-IN"/>
          </a:p>
        </p:txBody>
      </p:sp>
    </p:spTree>
    <p:extLst>
      <p:ext uri="{BB962C8B-B14F-4D97-AF65-F5344CB8AC3E}">
        <p14:creationId xmlns:p14="http://schemas.microsoft.com/office/powerpoint/2010/main" val="1523926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20482" name="Picture 2" descr="B. RECTAL ROUTE:-&#10;Drugs may be administered as solutions (micro-&#10;enemas) or suppositories.&#10;In this form, a drug is mixed..."/>
          <p:cNvPicPr>
            <a:picLocks noChangeAspect="1" noChangeArrowheads="1"/>
          </p:cNvPicPr>
          <p:nvPr/>
        </p:nvPicPr>
        <p:blipFill>
          <a:blip r:embed="rId2"/>
          <a:srcRect/>
          <a:stretch>
            <a:fillRect/>
          </a:stretch>
        </p:blipFill>
        <p:spPr bwMode="auto">
          <a:xfrm>
            <a:off x="888274" y="182880"/>
            <a:ext cx="11303725" cy="6217920"/>
          </a:xfrm>
          <a:prstGeom prst="rect">
            <a:avLst/>
          </a:prstGeom>
          <a:noFill/>
        </p:spPr>
      </p:pic>
      <p:pic>
        <p:nvPicPr>
          <p:cNvPr id="20484" name="Picture 4" descr="See the source image"/>
          <p:cNvPicPr>
            <a:picLocks noChangeAspect="1" noChangeArrowheads="1"/>
          </p:cNvPicPr>
          <p:nvPr/>
        </p:nvPicPr>
        <p:blipFill>
          <a:blip r:embed="rId3"/>
          <a:srcRect/>
          <a:stretch>
            <a:fillRect/>
          </a:stretch>
        </p:blipFill>
        <p:spPr bwMode="auto">
          <a:xfrm>
            <a:off x="1136469" y="4323806"/>
            <a:ext cx="4794068" cy="1774507"/>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6</a:t>
            </a:fld>
            <a:endParaRPr lang="en-IN"/>
          </a:p>
        </p:txBody>
      </p:sp>
    </p:spTree>
    <p:extLst>
      <p:ext uri="{BB962C8B-B14F-4D97-AF65-F5344CB8AC3E}">
        <p14:creationId xmlns:p14="http://schemas.microsoft.com/office/powerpoint/2010/main" val="1523926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19458" name="Picture 2" descr="Advantages-&#10;Alternative route for administration of unpleasant&#10;drugs&#10;Avoids nausea, vomiting&#10;Can be used in case of unc..."/>
          <p:cNvPicPr>
            <a:picLocks noChangeAspect="1" noChangeArrowheads="1"/>
          </p:cNvPicPr>
          <p:nvPr/>
        </p:nvPicPr>
        <p:blipFill>
          <a:blip r:embed="rId2"/>
          <a:srcRect/>
          <a:stretch>
            <a:fillRect/>
          </a:stretch>
        </p:blipFill>
        <p:spPr bwMode="auto">
          <a:xfrm>
            <a:off x="940526" y="169817"/>
            <a:ext cx="11251473" cy="6178732"/>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7</a:t>
            </a:fld>
            <a:endParaRPr lang="en-IN"/>
          </a:p>
        </p:txBody>
      </p:sp>
    </p:spTree>
    <p:extLst>
      <p:ext uri="{BB962C8B-B14F-4D97-AF65-F5344CB8AC3E}">
        <p14:creationId xmlns:p14="http://schemas.microsoft.com/office/powerpoint/2010/main" val="1523926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18434" name="Picture 2" descr="II. PARENTERAL ROUTE:-&#10;Direct delivery of drug in to systemic circulation without&#10;intestinal mucosa&#10;Intradermal (I.D.) (i..."/>
          <p:cNvPicPr>
            <a:picLocks noChangeAspect="1" noChangeArrowheads="1"/>
          </p:cNvPicPr>
          <p:nvPr/>
        </p:nvPicPr>
        <p:blipFill>
          <a:blip r:embed="rId2"/>
          <a:srcRect/>
          <a:stretch>
            <a:fillRect/>
          </a:stretch>
        </p:blipFill>
        <p:spPr bwMode="auto">
          <a:xfrm>
            <a:off x="901337" y="182880"/>
            <a:ext cx="11290663" cy="6230983"/>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8</a:t>
            </a:fld>
            <a:endParaRPr lang="en-IN"/>
          </a:p>
        </p:txBody>
      </p:sp>
    </p:spTree>
    <p:extLst>
      <p:ext uri="{BB962C8B-B14F-4D97-AF65-F5344CB8AC3E}">
        <p14:creationId xmlns:p14="http://schemas.microsoft.com/office/powerpoint/2010/main" val="1523926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17410" name="Picture 2" descr="A. INTRAVENOUS INJECTIONS (IV):- It is used to&#10;introduce drug directly into the systemic&#10;circulation. Intravenous drip or ..."/>
          <p:cNvPicPr>
            <a:picLocks noChangeAspect="1" noChangeArrowheads="1"/>
          </p:cNvPicPr>
          <p:nvPr/>
        </p:nvPicPr>
        <p:blipFill>
          <a:blip r:embed="rId2"/>
          <a:srcRect/>
          <a:stretch>
            <a:fillRect/>
          </a:stretch>
        </p:blipFill>
        <p:spPr bwMode="auto">
          <a:xfrm>
            <a:off x="927463" y="195943"/>
            <a:ext cx="11264537" cy="6217919"/>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9</a:t>
            </a:fld>
            <a:endParaRPr lang="en-IN"/>
          </a:p>
        </p:txBody>
      </p:sp>
    </p:spTree>
    <p:extLst>
      <p:ext uri="{BB962C8B-B14F-4D97-AF65-F5344CB8AC3E}">
        <p14:creationId xmlns:p14="http://schemas.microsoft.com/office/powerpoint/2010/main" val="1523926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16386" name="Picture 2" descr="Advantages-&#10;For drugs that are not&#10;absorbed orally.&#10;Avoids first-pass&#10;metabolism&#10;Rapid effect&#10;Large quantities can be&#10;..."/>
          <p:cNvPicPr>
            <a:picLocks noChangeAspect="1" noChangeArrowheads="1"/>
          </p:cNvPicPr>
          <p:nvPr/>
        </p:nvPicPr>
        <p:blipFill>
          <a:blip r:embed="rId2"/>
          <a:srcRect/>
          <a:stretch>
            <a:fillRect/>
          </a:stretch>
        </p:blipFill>
        <p:spPr bwMode="auto">
          <a:xfrm>
            <a:off x="862150" y="182880"/>
            <a:ext cx="11329850" cy="6244045"/>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10</a:t>
            </a:fld>
            <a:endParaRPr lang="en-IN"/>
          </a:p>
        </p:txBody>
      </p:sp>
    </p:spTree>
    <p:extLst>
      <p:ext uri="{BB962C8B-B14F-4D97-AF65-F5344CB8AC3E}">
        <p14:creationId xmlns:p14="http://schemas.microsoft.com/office/powerpoint/2010/main" val="1523926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15362" name="Picture 2" descr="B. INTRAMUSCULAR ROUTE:-&#10; Introduces drug in muscles. Thus compared to IV,&#10;the absorption is slower and incomplete.&#10; Abs..."/>
          <p:cNvPicPr>
            <a:picLocks noChangeAspect="1" noChangeArrowheads="1"/>
          </p:cNvPicPr>
          <p:nvPr/>
        </p:nvPicPr>
        <p:blipFill>
          <a:blip r:embed="rId2"/>
          <a:srcRect/>
          <a:stretch>
            <a:fillRect/>
          </a:stretch>
        </p:blipFill>
        <p:spPr bwMode="auto">
          <a:xfrm>
            <a:off x="927464" y="169817"/>
            <a:ext cx="11264536" cy="6283235"/>
          </a:xfrm>
          <a:prstGeom prst="rect">
            <a:avLst/>
          </a:prstGeom>
          <a:noFill/>
        </p:spPr>
      </p:pic>
      <p:pic>
        <p:nvPicPr>
          <p:cNvPr id="15364" name="Picture 4" descr="14 "/>
          <p:cNvPicPr>
            <a:picLocks noChangeAspect="1" noChangeArrowheads="1"/>
          </p:cNvPicPr>
          <p:nvPr/>
        </p:nvPicPr>
        <p:blipFill>
          <a:blip r:embed="rId3"/>
          <a:srcRect/>
          <a:stretch>
            <a:fillRect/>
          </a:stretch>
        </p:blipFill>
        <p:spPr bwMode="auto">
          <a:xfrm>
            <a:off x="2390505" y="4428308"/>
            <a:ext cx="7485015" cy="2074635"/>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11</a:t>
            </a:fld>
            <a:endParaRPr lang="en-IN"/>
          </a:p>
        </p:txBody>
      </p:sp>
    </p:spTree>
    <p:extLst>
      <p:ext uri="{BB962C8B-B14F-4D97-AF65-F5344CB8AC3E}">
        <p14:creationId xmlns:p14="http://schemas.microsoft.com/office/powerpoint/2010/main" val="1523926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14338" name="Picture 2" descr="ADVANTAGES-&#10;Oily suspensions for&#10;depot and slow release&#10;preparations.&#10;For drugs which&#10;degrade after oral&#10;route- insulin&#10;..."/>
          <p:cNvPicPr>
            <a:picLocks noChangeAspect="1" noChangeArrowheads="1"/>
          </p:cNvPicPr>
          <p:nvPr/>
        </p:nvPicPr>
        <p:blipFill>
          <a:blip r:embed="rId2"/>
          <a:srcRect/>
          <a:stretch>
            <a:fillRect/>
          </a:stretch>
        </p:blipFill>
        <p:spPr bwMode="auto">
          <a:xfrm>
            <a:off x="966652" y="169816"/>
            <a:ext cx="11225348" cy="6165669"/>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12</a:t>
            </a:fld>
            <a:endParaRPr lang="en-IN"/>
          </a:p>
        </p:txBody>
      </p:sp>
    </p:spTree>
    <p:extLst>
      <p:ext uri="{BB962C8B-B14F-4D97-AF65-F5344CB8AC3E}">
        <p14:creationId xmlns:p14="http://schemas.microsoft.com/office/powerpoint/2010/main" val="1523926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13314" name="Picture 2" descr="C. SUBCUTANEOUS ROUTE:-&#10;It is used only when drug does not cause irritation, otherwise&#10;severe pain, necrosis or tissue da..."/>
          <p:cNvPicPr>
            <a:picLocks noChangeAspect="1" noChangeArrowheads="1"/>
          </p:cNvPicPr>
          <p:nvPr/>
        </p:nvPicPr>
        <p:blipFill>
          <a:blip r:embed="rId2"/>
          <a:srcRect/>
          <a:stretch>
            <a:fillRect/>
          </a:stretch>
        </p:blipFill>
        <p:spPr bwMode="auto">
          <a:xfrm>
            <a:off x="953589" y="169817"/>
            <a:ext cx="11238411" cy="6230983"/>
          </a:xfrm>
          <a:prstGeom prst="rect">
            <a:avLst/>
          </a:prstGeom>
          <a:noFill/>
        </p:spPr>
      </p:pic>
      <p:pic>
        <p:nvPicPr>
          <p:cNvPr id="13318" name="Picture 6" descr="See the source image"/>
          <p:cNvPicPr>
            <a:picLocks noChangeAspect="1" noChangeArrowheads="1"/>
          </p:cNvPicPr>
          <p:nvPr/>
        </p:nvPicPr>
        <p:blipFill>
          <a:blip r:embed="rId3"/>
          <a:srcRect/>
          <a:stretch>
            <a:fillRect/>
          </a:stretch>
        </p:blipFill>
        <p:spPr bwMode="auto">
          <a:xfrm>
            <a:off x="3226526" y="4010297"/>
            <a:ext cx="5199017" cy="2426562"/>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13</a:t>
            </a:fld>
            <a:endParaRPr lang="en-IN"/>
          </a:p>
        </p:txBody>
      </p:sp>
    </p:spTree>
    <p:extLst>
      <p:ext uri="{BB962C8B-B14F-4D97-AF65-F5344CB8AC3E}">
        <p14:creationId xmlns:p14="http://schemas.microsoft.com/office/powerpoint/2010/main" val="1523926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12290" name="Picture 2" descr="ADVANTAGES-&#10;Rapid onset of action due to rapid access to&#10;circulation.&#10;Pain not occurs when patch is used.&#10;Used for vacc..."/>
          <p:cNvPicPr>
            <a:picLocks noChangeAspect="1" noChangeArrowheads="1"/>
          </p:cNvPicPr>
          <p:nvPr/>
        </p:nvPicPr>
        <p:blipFill>
          <a:blip r:embed="rId2"/>
          <a:srcRect/>
          <a:stretch>
            <a:fillRect/>
          </a:stretch>
        </p:blipFill>
        <p:spPr bwMode="auto">
          <a:xfrm>
            <a:off x="875212" y="169817"/>
            <a:ext cx="11316788" cy="6283234"/>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14</a:t>
            </a:fld>
            <a:endParaRPr lang="en-IN"/>
          </a:p>
        </p:txBody>
      </p:sp>
    </p:spTree>
    <p:extLst>
      <p:ext uri="{BB962C8B-B14F-4D97-AF65-F5344CB8AC3E}">
        <p14:creationId xmlns:p14="http://schemas.microsoft.com/office/powerpoint/2010/main" val="15239263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8194" name="Picture 2" descr="F. INTRA-DERMAL (ID):- drug is given within skin&#10;layers (dermis), thus painful.&#10;Mainly used for testing sensitivity to dr..."/>
          <p:cNvPicPr>
            <a:picLocks noChangeAspect="1" noChangeArrowheads="1"/>
          </p:cNvPicPr>
          <p:nvPr/>
        </p:nvPicPr>
        <p:blipFill>
          <a:blip r:embed="rId2"/>
          <a:srcRect/>
          <a:stretch>
            <a:fillRect/>
          </a:stretch>
        </p:blipFill>
        <p:spPr bwMode="auto">
          <a:xfrm>
            <a:off x="875211" y="169818"/>
            <a:ext cx="11316789" cy="6204856"/>
          </a:xfrm>
          <a:prstGeom prst="rect">
            <a:avLst/>
          </a:prstGeom>
          <a:noFill/>
        </p:spPr>
      </p:pic>
      <p:pic>
        <p:nvPicPr>
          <p:cNvPr id="40962" name="Picture 2" descr="See the source image"/>
          <p:cNvPicPr>
            <a:picLocks noChangeAspect="1" noChangeArrowheads="1"/>
          </p:cNvPicPr>
          <p:nvPr/>
        </p:nvPicPr>
        <p:blipFill>
          <a:blip r:embed="rId3"/>
          <a:srcRect/>
          <a:stretch>
            <a:fillRect/>
          </a:stretch>
        </p:blipFill>
        <p:spPr bwMode="auto">
          <a:xfrm>
            <a:off x="7093131" y="4872446"/>
            <a:ext cx="2508068" cy="1606730"/>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15</a:t>
            </a:fld>
            <a:endParaRPr lang="en-IN"/>
          </a:p>
        </p:txBody>
      </p:sp>
    </p:spTree>
    <p:extLst>
      <p:ext uri="{BB962C8B-B14F-4D97-AF65-F5344CB8AC3E}">
        <p14:creationId xmlns:p14="http://schemas.microsoft.com/office/powerpoint/2010/main" val="15239263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11268" name="Picture 4" descr="See the source image"/>
          <p:cNvPicPr>
            <a:picLocks noChangeAspect="1" noChangeArrowheads="1"/>
          </p:cNvPicPr>
          <p:nvPr/>
        </p:nvPicPr>
        <p:blipFill>
          <a:blip r:embed="rId2"/>
          <a:srcRect/>
          <a:stretch>
            <a:fillRect/>
          </a:stretch>
        </p:blipFill>
        <p:spPr bwMode="auto">
          <a:xfrm>
            <a:off x="940526" y="169818"/>
            <a:ext cx="10972799" cy="6295072"/>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16</a:t>
            </a:fld>
            <a:endParaRPr lang="en-IN"/>
          </a:p>
        </p:txBody>
      </p:sp>
    </p:spTree>
    <p:extLst>
      <p:ext uri="{BB962C8B-B14F-4D97-AF65-F5344CB8AC3E}">
        <p14:creationId xmlns:p14="http://schemas.microsoft.com/office/powerpoint/2010/main" val="15239263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10242" name="Picture 2" descr="D. INTRA-PERITONEAL (IP):- It is most widely used in&#10;laboratory animals.&#10;The drugs can be directly administered into the&#10;..."/>
          <p:cNvPicPr>
            <a:picLocks noChangeAspect="1" noChangeArrowheads="1"/>
          </p:cNvPicPr>
          <p:nvPr/>
        </p:nvPicPr>
        <p:blipFill>
          <a:blip r:embed="rId2"/>
          <a:srcRect/>
          <a:stretch>
            <a:fillRect/>
          </a:stretch>
        </p:blipFill>
        <p:spPr bwMode="auto">
          <a:xfrm>
            <a:off x="888274" y="156754"/>
            <a:ext cx="11303726" cy="6270172"/>
          </a:xfrm>
          <a:prstGeom prst="rect">
            <a:avLst/>
          </a:prstGeom>
          <a:noFill/>
        </p:spPr>
      </p:pic>
      <p:pic>
        <p:nvPicPr>
          <p:cNvPr id="10244" name="Picture 4" descr="See the source image"/>
          <p:cNvPicPr>
            <a:picLocks noChangeAspect="1" noChangeArrowheads="1"/>
          </p:cNvPicPr>
          <p:nvPr/>
        </p:nvPicPr>
        <p:blipFill>
          <a:blip r:embed="rId3"/>
          <a:srcRect/>
          <a:stretch>
            <a:fillRect/>
          </a:stretch>
        </p:blipFill>
        <p:spPr bwMode="auto">
          <a:xfrm>
            <a:off x="2916691" y="4075611"/>
            <a:ext cx="5939926" cy="2364378"/>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17</a:t>
            </a:fld>
            <a:endParaRPr lang="en-IN"/>
          </a:p>
        </p:txBody>
      </p:sp>
    </p:spTree>
    <p:extLst>
      <p:ext uri="{BB962C8B-B14F-4D97-AF65-F5344CB8AC3E}">
        <p14:creationId xmlns:p14="http://schemas.microsoft.com/office/powerpoint/2010/main" val="15239263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9218" name="Picture 2" descr="E. INTRA-ARTERIAL (IA):- it is only limited for the&#10;administration of radio-opaque media for&#10;diagnostic purposes or to loc..."/>
          <p:cNvPicPr>
            <a:picLocks noChangeAspect="1" noChangeArrowheads="1"/>
          </p:cNvPicPr>
          <p:nvPr/>
        </p:nvPicPr>
        <p:blipFill>
          <a:blip r:embed="rId2"/>
          <a:srcRect/>
          <a:stretch>
            <a:fillRect/>
          </a:stretch>
        </p:blipFill>
        <p:spPr bwMode="auto">
          <a:xfrm>
            <a:off x="849086" y="156754"/>
            <a:ext cx="11342914" cy="6230983"/>
          </a:xfrm>
          <a:prstGeom prst="rect">
            <a:avLst/>
          </a:prstGeom>
          <a:noFill/>
        </p:spPr>
      </p:pic>
      <p:pic>
        <p:nvPicPr>
          <p:cNvPr id="9222" name="Picture 6" descr="See the source image"/>
          <p:cNvPicPr>
            <a:picLocks noChangeAspect="1" noChangeArrowheads="1"/>
          </p:cNvPicPr>
          <p:nvPr/>
        </p:nvPicPr>
        <p:blipFill>
          <a:blip r:embed="rId3"/>
          <a:srcRect/>
          <a:stretch>
            <a:fillRect/>
          </a:stretch>
        </p:blipFill>
        <p:spPr bwMode="auto">
          <a:xfrm>
            <a:off x="5096434" y="3579223"/>
            <a:ext cx="5680423" cy="2808514"/>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18</a:t>
            </a:fld>
            <a:endParaRPr lang="en-IN"/>
          </a:p>
        </p:txBody>
      </p:sp>
    </p:spTree>
    <p:extLst>
      <p:ext uri="{BB962C8B-B14F-4D97-AF65-F5344CB8AC3E}">
        <p14:creationId xmlns:p14="http://schemas.microsoft.com/office/powerpoint/2010/main" val="1523926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7170" name="Picture 2" descr="III. TOPICAL ADMINISTRATION:-&#10;• There are three pathways postulated for the&#10;diffusion of solutes through the skin:&#10;Transc..."/>
          <p:cNvPicPr>
            <a:picLocks noChangeAspect="1" noChangeArrowheads="1"/>
          </p:cNvPicPr>
          <p:nvPr/>
        </p:nvPicPr>
        <p:blipFill>
          <a:blip r:embed="rId2"/>
          <a:srcRect/>
          <a:stretch>
            <a:fillRect/>
          </a:stretch>
        </p:blipFill>
        <p:spPr bwMode="auto">
          <a:xfrm>
            <a:off x="927463" y="195943"/>
            <a:ext cx="11264537" cy="6230983"/>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19</a:t>
            </a:fld>
            <a:endParaRPr lang="en-IN"/>
          </a:p>
        </p:txBody>
      </p:sp>
    </p:spTree>
    <p:extLst>
      <p:ext uri="{BB962C8B-B14F-4D97-AF65-F5344CB8AC3E}">
        <p14:creationId xmlns:p14="http://schemas.microsoft.com/office/powerpoint/2010/main" val="15239263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6146" name="Picture 2" descr="• Diffusion through the multiple lipid bilayers of dead,&#10;hydrophilic keratinized and horny cells of stratum&#10;corneum is the..."/>
          <p:cNvPicPr>
            <a:picLocks noChangeAspect="1" noChangeArrowheads="1"/>
          </p:cNvPicPr>
          <p:nvPr/>
        </p:nvPicPr>
        <p:blipFill>
          <a:blip r:embed="rId2"/>
          <a:srcRect/>
          <a:stretch>
            <a:fillRect/>
          </a:stretch>
        </p:blipFill>
        <p:spPr bwMode="auto">
          <a:xfrm>
            <a:off x="875212" y="156755"/>
            <a:ext cx="11316788" cy="6257108"/>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20</a:t>
            </a:fld>
            <a:endParaRPr lang="en-IN"/>
          </a:p>
        </p:txBody>
      </p:sp>
    </p:spTree>
    <p:extLst>
      <p:ext uri="{BB962C8B-B14F-4D97-AF65-F5344CB8AC3E}">
        <p14:creationId xmlns:p14="http://schemas.microsoft.com/office/powerpoint/2010/main" val="1523926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122" name="Picture 2" descr="Includes administration of drugs to any mucous&#10;membrane like:&#10;i. Skin (percutaneous) e.g. allergy testing, topical&#10;local ..."/>
          <p:cNvPicPr>
            <a:picLocks noChangeAspect="1" noChangeArrowheads="1"/>
          </p:cNvPicPr>
          <p:nvPr/>
        </p:nvPicPr>
        <p:blipFill>
          <a:blip r:embed="rId2"/>
          <a:srcRect/>
          <a:stretch>
            <a:fillRect/>
          </a:stretch>
        </p:blipFill>
        <p:spPr bwMode="auto">
          <a:xfrm>
            <a:off x="901338" y="169816"/>
            <a:ext cx="11290662" cy="6257109"/>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21</a:t>
            </a:fld>
            <a:endParaRPr lang="en-IN"/>
          </a:p>
        </p:txBody>
      </p:sp>
    </p:spTree>
    <p:extLst>
      <p:ext uri="{BB962C8B-B14F-4D97-AF65-F5344CB8AC3E}">
        <p14:creationId xmlns:p14="http://schemas.microsoft.com/office/powerpoint/2010/main" val="15239263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4098" name="Picture 2" descr="A. TRANSDERMAL DRUG DELIVERY:-&#10;Drug in solution or bound to a polymer is held in&#10;reservoir between occlusive backing film..."/>
          <p:cNvPicPr>
            <a:picLocks noChangeAspect="1" noChangeArrowheads="1"/>
          </p:cNvPicPr>
          <p:nvPr/>
        </p:nvPicPr>
        <p:blipFill>
          <a:blip r:embed="rId2"/>
          <a:srcRect/>
          <a:stretch>
            <a:fillRect/>
          </a:stretch>
        </p:blipFill>
        <p:spPr bwMode="auto">
          <a:xfrm>
            <a:off x="862149" y="169818"/>
            <a:ext cx="11329851" cy="6230982"/>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22</a:t>
            </a:fld>
            <a:endParaRPr lang="en-IN"/>
          </a:p>
        </p:txBody>
      </p:sp>
    </p:spTree>
    <p:extLst>
      <p:ext uri="{BB962C8B-B14F-4D97-AF65-F5344CB8AC3E}">
        <p14:creationId xmlns:p14="http://schemas.microsoft.com/office/powerpoint/2010/main" val="1523926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3074" name="Picture 2" descr="Advantages-&#10;Protects drug from GI&#10;environment and first&#10;pass metabolism.&#10;Increased patient&#10;compliance.&#10;Provides constan..."/>
          <p:cNvPicPr>
            <a:picLocks noChangeAspect="1" noChangeArrowheads="1"/>
          </p:cNvPicPr>
          <p:nvPr/>
        </p:nvPicPr>
        <p:blipFill>
          <a:blip r:embed="rId2"/>
          <a:srcRect/>
          <a:stretch>
            <a:fillRect/>
          </a:stretch>
        </p:blipFill>
        <p:spPr bwMode="auto">
          <a:xfrm>
            <a:off x="901337" y="156754"/>
            <a:ext cx="11290663" cy="6244046"/>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23</a:t>
            </a:fld>
            <a:endParaRPr lang="en-IN"/>
          </a:p>
        </p:txBody>
      </p:sp>
    </p:spTree>
    <p:extLst>
      <p:ext uri="{BB962C8B-B14F-4D97-AF65-F5344CB8AC3E}">
        <p14:creationId xmlns:p14="http://schemas.microsoft.com/office/powerpoint/2010/main" val="15239263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2050" name="Picture 2" descr="Ionic drugs can be absorbed by novel techniques&#10;such as:&#10;a. Iontophoresis- An ionised drug solution is placed&#10;on the skin..."/>
          <p:cNvPicPr>
            <a:picLocks noChangeAspect="1" noChangeArrowheads="1"/>
          </p:cNvPicPr>
          <p:nvPr/>
        </p:nvPicPr>
        <p:blipFill>
          <a:blip r:embed="rId2"/>
          <a:srcRect/>
          <a:stretch>
            <a:fillRect/>
          </a:stretch>
        </p:blipFill>
        <p:spPr bwMode="auto">
          <a:xfrm>
            <a:off x="875212" y="182880"/>
            <a:ext cx="11316788" cy="6244046"/>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24</a:t>
            </a:fld>
            <a:endParaRPr lang="en-IN"/>
          </a:p>
        </p:txBody>
      </p:sp>
    </p:spTree>
    <p:extLst>
      <p:ext uri="{BB962C8B-B14F-4D97-AF65-F5344CB8AC3E}">
        <p14:creationId xmlns:p14="http://schemas.microsoft.com/office/powerpoint/2010/main" val="15239263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1026" name="Picture 2" descr="B. INTRANASAL ADMINISTRATION:- drug absorption by&#10;this route is as rapid as parenteral administered&#10;because of its high pe..."/>
          <p:cNvPicPr>
            <a:picLocks noChangeAspect="1" noChangeArrowheads="1"/>
          </p:cNvPicPr>
          <p:nvPr/>
        </p:nvPicPr>
        <p:blipFill>
          <a:blip r:embed="rId2"/>
          <a:srcRect/>
          <a:stretch>
            <a:fillRect/>
          </a:stretch>
        </p:blipFill>
        <p:spPr bwMode="auto">
          <a:xfrm>
            <a:off x="888274" y="209005"/>
            <a:ext cx="11303725" cy="6270172"/>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25</a:t>
            </a:fld>
            <a:endParaRPr lang="en-IN"/>
          </a:p>
        </p:txBody>
      </p:sp>
    </p:spTree>
    <p:extLst>
      <p:ext uri="{BB962C8B-B14F-4D97-AF65-F5344CB8AC3E}">
        <p14:creationId xmlns:p14="http://schemas.microsoft.com/office/powerpoint/2010/main" val="15239263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0178" name="Picture 2" descr="Mechanisms for the drug delivery from nose to the&#10;brain:&#10;• Drug that reaches the blood circulation may&#10;subsequently cross ..."/>
          <p:cNvPicPr>
            <a:picLocks noChangeAspect="1" noChangeArrowheads="1"/>
          </p:cNvPicPr>
          <p:nvPr/>
        </p:nvPicPr>
        <p:blipFill>
          <a:blip r:embed="rId2"/>
          <a:srcRect/>
          <a:stretch>
            <a:fillRect/>
          </a:stretch>
        </p:blipFill>
        <p:spPr bwMode="auto">
          <a:xfrm>
            <a:off x="901337" y="169818"/>
            <a:ext cx="11290663" cy="6230982"/>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26</a:t>
            </a:fld>
            <a:endParaRPr lang="en-IN"/>
          </a:p>
        </p:txBody>
      </p:sp>
    </p:spTree>
    <p:extLst>
      <p:ext uri="{BB962C8B-B14F-4D97-AF65-F5344CB8AC3E}">
        <p14:creationId xmlns:p14="http://schemas.microsoft.com/office/powerpoint/2010/main" val="15239263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49154" name="Picture 2" descr="ADVANTAGES-&#10;Lipophilic drugs shows rapid absorption by diffusion.&#10;By use of permeation enhancers, even a drug upto&#10;6000 ..."/>
          <p:cNvPicPr>
            <a:picLocks noChangeAspect="1" noChangeArrowheads="1"/>
          </p:cNvPicPr>
          <p:nvPr/>
        </p:nvPicPr>
        <p:blipFill>
          <a:blip r:embed="rId2"/>
          <a:srcRect/>
          <a:stretch>
            <a:fillRect/>
          </a:stretch>
        </p:blipFill>
        <p:spPr bwMode="auto">
          <a:xfrm>
            <a:off x="888274" y="182880"/>
            <a:ext cx="11038115" cy="6204857"/>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27</a:t>
            </a:fld>
            <a:endParaRPr lang="en-IN"/>
          </a:p>
        </p:txBody>
      </p:sp>
    </p:spTree>
    <p:extLst>
      <p:ext uri="{BB962C8B-B14F-4D97-AF65-F5344CB8AC3E}">
        <p14:creationId xmlns:p14="http://schemas.microsoft.com/office/powerpoint/2010/main" val="15239263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28</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48130" name="Picture 2" descr="C. VAGINAL ADMINISTRATION: - drugs meant for&#10;intravaginal action are generally intended to act&#10;locally in the treatment of..."/>
          <p:cNvPicPr>
            <a:picLocks noChangeAspect="1" noChangeArrowheads="1"/>
          </p:cNvPicPr>
          <p:nvPr/>
        </p:nvPicPr>
        <p:blipFill>
          <a:blip r:embed="rId2"/>
          <a:srcRect/>
          <a:stretch>
            <a:fillRect/>
          </a:stretch>
        </p:blipFill>
        <p:spPr bwMode="auto">
          <a:xfrm>
            <a:off x="888274" y="195943"/>
            <a:ext cx="11303726" cy="6230983"/>
          </a:xfrm>
          <a:prstGeom prst="rect">
            <a:avLst/>
          </a:prstGeom>
          <a:noFill/>
        </p:spPr>
      </p:pic>
      <p:pic>
        <p:nvPicPr>
          <p:cNvPr id="48132" name="Picture 4" descr="http://dxline.info/img/new_ail/contraceptive-vaginal-ring_2.jpg"/>
          <p:cNvPicPr>
            <a:picLocks noChangeAspect="1" noChangeArrowheads="1"/>
          </p:cNvPicPr>
          <p:nvPr/>
        </p:nvPicPr>
        <p:blipFill>
          <a:blip r:embed="rId3"/>
          <a:srcRect/>
          <a:stretch>
            <a:fillRect/>
          </a:stretch>
        </p:blipFill>
        <p:spPr bwMode="auto">
          <a:xfrm>
            <a:off x="3422469" y="4049486"/>
            <a:ext cx="5120639" cy="2286000"/>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28</a:t>
            </a:fld>
            <a:endParaRPr lang="en-IN"/>
          </a:p>
        </p:txBody>
      </p:sp>
    </p:spTree>
    <p:extLst>
      <p:ext uri="{BB962C8B-B14F-4D97-AF65-F5344CB8AC3E}">
        <p14:creationId xmlns:p14="http://schemas.microsoft.com/office/powerpoint/2010/main" val="15239263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29</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47106" name="Picture 2" descr="ADVANTAGES-&#10;Avoids first pass&#10;metabolism.&#10;Controlled delivery and&#10;termination of drug&#10;action when desired.&#10;DISADVANTAGES..."/>
          <p:cNvPicPr>
            <a:picLocks noChangeAspect="1" noChangeArrowheads="1"/>
          </p:cNvPicPr>
          <p:nvPr/>
        </p:nvPicPr>
        <p:blipFill>
          <a:blip r:embed="rId2"/>
          <a:srcRect/>
          <a:stretch>
            <a:fillRect/>
          </a:stretch>
        </p:blipFill>
        <p:spPr bwMode="auto">
          <a:xfrm>
            <a:off x="927464" y="182881"/>
            <a:ext cx="11264536" cy="6296296"/>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29</a:t>
            </a:fld>
            <a:endParaRPr lang="en-IN"/>
          </a:p>
        </p:txBody>
      </p:sp>
    </p:spTree>
    <p:extLst>
      <p:ext uri="{BB962C8B-B14F-4D97-AF65-F5344CB8AC3E}">
        <p14:creationId xmlns:p14="http://schemas.microsoft.com/office/powerpoint/2010/main" val="15239263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30</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46082" name="Picture 2" descr="D. INTRA-OCCULAR ADMINISTRATION: -&#10;Sterile aqueous solutions of drugs are administered&#10;in the conjunctival cul-de-sac.&#10;L..."/>
          <p:cNvPicPr>
            <a:picLocks noChangeAspect="1" noChangeArrowheads="1"/>
          </p:cNvPicPr>
          <p:nvPr/>
        </p:nvPicPr>
        <p:blipFill>
          <a:blip r:embed="rId2"/>
          <a:srcRect/>
          <a:stretch>
            <a:fillRect/>
          </a:stretch>
        </p:blipFill>
        <p:spPr bwMode="auto">
          <a:xfrm>
            <a:off x="940527" y="195943"/>
            <a:ext cx="11251474" cy="6217919"/>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30</a:t>
            </a:fld>
            <a:endParaRPr lang="en-IN"/>
          </a:p>
        </p:txBody>
      </p:sp>
    </p:spTree>
    <p:extLst>
      <p:ext uri="{BB962C8B-B14F-4D97-AF65-F5344CB8AC3E}">
        <p14:creationId xmlns:p14="http://schemas.microsoft.com/office/powerpoint/2010/main" val="15239263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8" name="Picture 7" descr="See the source image"/>
          <p:cNvPicPr/>
          <p:nvPr/>
        </p:nvPicPr>
        <p:blipFill>
          <a:blip r:embed="rId2"/>
          <a:srcRect/>
          <a:stretch>
            <a:fillRect/>
          </a:stretch>
        </p:blipFill>
        <p:spPr bwMode="auto">
          <a:xfrm>
            <a:off x="1084217" y="470263"/>
            <a:ext cx="10515600" cy="5878286"/>
          </a:xfrm>
          <a:prstGeom prst="rect">
            <a:avLst/>
          </a:prstGeom>
          <a:noFill/>
          <a:ln w="9525">
            <a:noFill/>
            <a:miter lim="800000"/>
            <a:headEnd/>
            <a:tailEnd/>
          </a:ln>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31</a:t>
            </a:fld>
            <a:endParaRPr lang="en-IN"/>
          </a:p>
        </p:txBody>
      </p:sp>
    </p:spTree>
    <p:extLst>
      <p:ext uri="{BB962C8B-B14F-4D97-AF65-F5344CB8AC3E}">
        <p14:creationId xmlns:p14="http://schemas.microsoft.com/office/powerpoint/2010/main" val="15239263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45060" name="Picture 4" descr="See the source image"/>
          <p:cNvPicPr>
            <a:picLocks noChangeAspect="1" noChangeArrowheads="1"/>
          </p:cNvPicPr>
          <p:nvPr/>
        </p:nvPicPr>
        <p:blipFill>
          <a:blip r:embed="rId2"/>
          <a:srcRect/>
          <a:stretch>
            <a:fillRect/>
          </a:stretch>
        </p:blipFill>
        <p:spPr bwMode="auto">
          <a:xfrm>
            <a:off x="914401" y="169817"/>
            <a:ext cx="10959736" cy="6217920"/>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32</a:t>
            </a:fld>
            <a:endParaRPr lang="en-IN"/>
          </a:p>
        </p:txBody>
      </p:sp>
    </p:spTree>
    <p:extLst>
      <p:ext uri="{BB962C8B-B14F-4D97-AF65-F5344CB8AC3E}">
        <p14:creationId xmlns:p14="http://schemas.microsoft.com/office/powerpoint/2010/main" val="15239263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44034" name="Picture 2" descr="E. PULMONARY ADMINISTRATION:-&#10;• Alveolar epithelium and the capillary&#10;endothelium have high permeability to&#10;hydrophilic as..."/>
          <p:cNvPicPr>
            <a:picLocks noChangeAspect="1" noChangeArrowheads="1"/>
          </p:cNvPicPr>
          <p:nvPr/>
        </p:nvPicPr>
        <p:blipFill>
          <a:blip r:embed="rId2"/>
          <a:srcRect/>
          <a:stretch>
            <a:fillRect/>
          </a:stretch>
        </p:blipFill>
        <p:spPr bwMode="auto">
          <a:xfrm>
            <a:off x="862150" y="195943"/>
            <a:ext cx="11329850" cy="6217920"/>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33</a:t>
            </a:fld>
            <a:endParaRPr lang="en-IN"/>
          </a:p>
        </p:txBody>
      </p:sp>
    </p:spTree>
    <p:extLst>
      <p:ext uri="{BB962C8B-B14F-4D97-AF65-F5344CB8AC3E}">
        <p14:creationId xmlns:p14="http://schemas.microsoft.com/office/powerpoint/2010/main" val="15239263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43010" name="Picture 2" descr="• E.g. Gaseous or volatile anaesthetics, Inhalation of&#10;amyl nitrate to abort angina attacks.&#10;37&#10; "/>
          <p:cNvPicPr>
            <a:picLocks noChangeAspect="1" noChangeArrowheads="1"/>
          </p:cNvPicPr>
          <p:nvPr/>
        </p:nvPicPr>
        <p:blipFill>
          <a:blip r:embed="rId2"/>
          <a:srcRect/>
          <a:stretch>
            <a:fillRect/>
          </a:stretch>
        </p:blipFill>
        <p:spPr bwMode="auto">
          <a:xfrm>
            <a:off x="901338" y="169818"/>
            <a:ext cx="11290662" cy="6257108"/>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34</a:t>
            </a:fld>
            <a:endParaRPr lang="en-IN"/>
          </a:p>
        </p:txBody>
      </p:sp>
    </p:spTree>
    <p:extLst>
      <p:ext uri="{BB962C8B-B14F-4D97-AF65-F5344CB8AC3E}">
        <p14:creationId xmlns:p14="http://schemas.microsoft.com/office/powerpoint/2010/main" val="15239263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35</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41986" name="Picture 2" descr="Drug delivery to lungs is dependent upon the&#10;particle size of the aerosolised droplets-&#10;• Particles &gt; 10µ impact on the mo..."/>
          <p:cNvPicPr>
            <a:picLocks noChangeAspect="1" noChangeArrowheads="1"/>
          </p:cNvPicPr>
          <p:nvPr/>
        </p:nvPicPr>
        <p:blipFill>
          <a:blip r:embed="rId2"/>
          <a:srcRect/>
          <a:stretch>
            <a:fillRect/>
          </a:stretch>
        </p:blipFill>
        <p:spPr bwMode="auto">
          <a:xfrm>
            <a:off x="927464" y="182881"/>
            <a:ext cx="11264536" cy="6257108"/>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35</a:t>
            </a:fld>
            <a:endParaRPr lang="en-IN"/>
          </a:p>
        </p:txBody>
      </p:sp>
    </p:spTree>
    <p:extLst>
      <p:ext uri="{BB962C8B-B14F-4D97-AF65-F5344CB8AC3E}">
        <p14:creationId xmlns:p14="http://schemas.microsoft.com/office/powerpoint/2010/main" val="152392637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14-09-2024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971549" y="914399"/>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400" dirty="0">
              <a:latin typeface="Times New Roman" panose="02020603050405020304" pitchFamily="18" charset="0"/>
              <a:cs typeface="Times New Roman" panose="02020603050405020304" pitchFamily="18" charset="0"/>
            </a:endParaRPr>
          </a:p>
        </p:txBody>
      </p:sp>
      <p:pic>
        <p:nvPicPr>
          <p:cNvPr id="56322" name="Picture 2" descr="ADVANTAGES-&#10;• Rapid absorption.&#10;• Avoids first –pass hepatic metabolism.&#10;• Produce rapid action with reduced systemic side..."/>
          <p:cNvPicPr>
            <a:picLocks noChangeAspect="1" noChangeArrowheads="1"/>
          </p:cNvPicPr>
          <p:nvPr/>
        </p:nvPicPr>
        <p:blipFill>
          <a:blip r:embed="rId2"/>
          <a:srcRect/>
          <a:stretch>
            <a:fillRect/>
          </a:stretch>
        </p:blipFill>
        <p:spPr bwMode="auto">
          <a:xfrm>
            <a:off x="901338" y="222069"/>
            <a:ext cx="11290662" cy="6217920"/>
          </a:xfrm>
          <a:prstGeom prst="rect">
            <a:avLst/>
          </a:prstGeom>
          <a:noFill/>
        </p:spPr>
      </p:pic>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pPr/>
              <a:t>36</a:t>
            </a:fld>
            <a:endParaRPr lang="en-IN"/>
          </a:p>
        </p:txBody>
      </p:sp>
    </p:spTree>
    <p:extLst>
      <p:ext uri="{BB962C8B-B14F-4D97-AF65-F5344CB8AC3E}">
        <p14:creationId xmlns:p14="http://schemas.microsoft.com/office/powerpoint/2010/main" val="152392637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0432652D8BF75408E2A29D99D363D9E" ma:contentTypeVersion="6" ma:contentTypeDescription="Create a new document." ma:contentTypeScope="" ma:versionID="faa036d22f56a16cde9b7aa97ce92539">
  <xsd:schema xmlns:xsd="http://www.w3.org/2001/XMLSchema" xmlns:xs="http://www.w3.org/2001/XMLSchema" xmlns:p="http://schemas.microsoft.com/office/2006/metadata/properties" xmlns:ns2="1e863c3e-37bc-489c-8a97-a2b2e8e58ff9" targetNamespace="http://schemas.microsoft.com/office/2006/metadata/properties" ma:root="true" ma:fieldsID="17ae55b51d5adf974f409f68725140ce" ns2:_="">
    <xsd:import namespace="1e863c3e-37bc-489c-8a97-a2b2e8e58ff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863c3e-37bc-489c-8a97-a2b2e8e58f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219C0C3-7570-4716-ADDE-18DBBB73D0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863c3e-37bc-489c-8a97-a2b2e8e58f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61CC51D-298C-4F6A-8FB9-A3FC492581D3}">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8B3881DA-BD5B-44BE-9469-06A56DC1B59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251</TotalTime>
  <Words>198</Words>
  <Application>Microsoft Office PowerPoint</Application>
  <PresentationFormat>Widescreen</PresentationFormat>
  <Paragraphs>148</Paragraphs>
  <Slides>36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31</cp:revision>
  <dcterms:created xsi:type="dcterms:W3CDTF">2020-07-13T05:58:17Z</dcterms:created>
  <dcterms:modified xsi:type="dcterms:W3CDTF">2024-09-14T03:13:25Z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0x010100A0432652D8BF75408E2A29D99D363D9E</vt:lpwstr>
  </property>
</Properties>
</file>