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14" r:id="rId1"/>
  </p:sldMasterIdLst>
  <p:notesMasterIdLst>
    <p:notesMasterId r:id="rId3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</p:sldIdLst>
  <p:sldSz cx="12192000" cy="6858000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552" y="72"/>
      </p:cViewPr>
      <p:guideLst>
        <p:guide orient="horz" pos="288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520E05-C1B9-49CE-9D47-7E3F2749B636}" type="datetimeFigureOut">
              <a:rPr lang="en-US" smtClean="0"/>
              <a:t>9/17/2024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7F287F-BE02-49BB-B2FB-191EEDC732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1073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7F287F-BE02-49BB-B2FB-191EEDC7324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4093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27CB6-E933-4B10-9A9C-7283ADCD40E2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2064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412F1-96A5-477F-900E-1049C6D08CE7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974175"/>
      </p:ext>
    </p:extLst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412F1-96A5-477F-900E-1049C6D08CE7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429969"/>
      </p:ext>
    </p:extLst>
  </p:cSld>
  <p:clrMapOvr>
    <a:masterClrMapping/>
  </p:clrMapOvr>
  <p:hf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DDA07-B850-4BFD-AFBE-D5B9CC4EC098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931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412F1-96A5-477F-900E-1049C6D08CE7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737190"/>
      </p:ext>
    </p:extLst>
  </p:cSld>
  <p:clrMapOvr>
    <a:masterClrMapping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98E21-E4B3-4122-B4CF-76044C3FC548}" type="datetime1">
              <a:rPr lang="en-US" smtClean="0"/>
              <a:t>9/17/2024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009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412F1-96A5-477F-900E-1049C6D08CE7}" type="datetime1">
              <a:rPr lang="en-US" smtClean="0"/>
              <a:t>9/17/2024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177376"/>
      </p:ext>
    </p:extLst>
  </p:cSld>
  <p:clrMapOvr>
    <a:masterClrMapping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0AA7-FEE5-48D1-8C91-D521401002D6}" type="datetime1">
              <a:rPr lang="en-US" smtClean="0"/>
              <a:t>9/17/2024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3054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172D3-A350-48BB-9C39-D645EF4DA5B7}" type="datetime1">
              <a:rPr lang="en-US" smtClean="0"/>
              <a:t>9/17/2024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414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412F1-96A5-477F-900E-1049C6D08CE7}" type="datetime1">
              <a:rPr lang="en-US" smtClean="0"/>
              <a:t>9/17/2024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713784"/>
      </p:ext>
    </p:extLst>
  </p:cSld>
  <p:clrMapOvr>
    <a:masterClrMapping/>
  </p:clrMapOvr>
  <p:hf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412F1-96A5-477F-900E-1049C6D08CE7}" type="datetime1">
              <a:rPr lang="en-US" smtClean="0"/>
              <a:t>9/17/2024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695262"/>
      </p:ext>
    </p:extLst>
  </p:cSld>
  <p:clrMapOvr>
    <a:masterClrMapping/>
  </p:clrMapOvr>
  <p:hf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1412F1-96A5-477F-900E-1049C6D08CE7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98" y="378328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 userDrawn="1"/>
        </p:nvSpPr>
        <p:spPr>
          <a:xfrm rot="20006977">
            <a:off x="1190625" y="2929364"/>
            <a:ext cx="985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 </a:t>
            </a:r>
            <a:endParaRPr lang="en-US" sz="48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4860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80738" y="1240663"/>
            <a:ext cx="3430904" cy="2129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3800" spc="-25" dirty="0">
                <a:latin typeface="Times New Roman"/>
                <a:cs typeface="Times New Roman"/>
              </a:rPr>
              <a:t>ARF</a:t>
            </a:r>
            <a:endParaRPr sz="13800">
              <a:latin typeface="Times New Roman"/>
              <a:cs typeface="Times New Roman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</a:t>
            </a:fld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98" y="378328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62200" y="76199"/>
            <a:ext cx="7620000" cy="67818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10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98" y="378328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28800" y="124968"/>
            <a:ext cx="8382000" cy="6580632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11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98" y="378328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52600" y="76199"/>
            <a:ext cx="8686800" cy="67818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12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98" y="378328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32189" y="38812"/>
            <a:ext cx="11575625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600" spc="-65" dirty="0"/>
              <a:t>Prerenal</a:t>
            </a:r>
            <a:r>
              <a:rPr sz="3600" spc="-180" dirty="0"/>
              <a:t> </a:t>
            </a:r>
            <a:r>
              <a:rPr sz="3600" spc="-350" dirty="0"/>
              <a:t>ARF</a:t>
            </a:r>
            <a:endParaRPr sz="3600"/>
          </a:p>
        </p:txBody>
      </p:sp>
      <p:sp>
        <p:nvSpPr>
          <p:cNvPr id="3" name="object 3"/>
          <p:cNvSpPr txBox="1">
            <a:spLocks noGrp="1"/>
          </p:cNvSpPr>
          <p:nvPr>
            <p:ph idx="1"/>
          </p:nvPr>
        </p:nvSpPr>
        <p:spPr>
          <a:xfrm>
            <a:off x="1832187" y="1244853"/>
            <a:ext cx="11503660" cy="344966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772160" indent="-342900"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spc="-20" dirty="0"/>
              <a:t>Results</a:t>
            </a:r>
            <a:r>
              <a:rPr spc="-40" dirty="0"/>
              <a:t> </a:t>
            </a:r>
            <a:r>
              <a:rPr spc="-35" dirty="0"/>
              <a:t>from</a:t>
            </a:r>
            <a:r>
              <a:rPr spc="-45" dirty="0"/>
              <a:t> </a:t>
            </a:r>
            <a:r>
              <a:rPr dirty="0">
                <a:solidFill>
                  <a:srgbClr val="FF0000"/>
                </a:solidFill>
              </a:rPr>
              <a:t>hypoperfusion</a:t>
            </a:r>
            <a:r>
              <a:rPr spc="-40" dirty="0">
                <a:solidFill>
                  <a:srgbClr val="FF0000"/>
                </a:solidFill>
              </a:rPr>
              <a:t> </a:t>
            </a:r>
            <a:r>
              <a:rPr dirty="0"/>
              <a:t>of</a:t>
            </a:r>
            <a:r>
              <a:rPr spc="-65" dirty="0"/>
              <a:t> </a:t>
            </a:r>
            <a:r>
              <a:rPr dirty="0"/>
              <a:t>the</a:t>
            </a:r>
            <a:r>
              <a:rPr spc="-55" dirty="0"/>
              <a:t> </a:t>
            </a:r>
            <a:r>
              <a:rPr spc="-10" dirty="0"/>
              <a:t>renal </a:t>
            </a:r>
            <a:r>
              <a:rPr spc="-45" dirty="0"/>
              <a:t>parenchyma,</a:t>
            </a:r>
            <a:r>
              <a:rPr spc="-185" dirty="0"/>
              <a:t> </a:t>
            </a:r>
            <a:r>
              <a:rPr dirty="0"/>
              <a:t>with</a:t>
            </a:r>
            <a:r>
              <a:rPr spc="-45" dirty="0"/>
              <a:t> </a:t>
            </a:r>
            <a:r>
              <a:rPr dirty="0"/>
              <a:t>or</a:t>
            </a:r>
            <a:r>
              <a:rPr spc="-40" dirty="0"/>
              <a:t> </a:t>
            </a:r>
            <a:r>
              <a:rPr spc="50" dirty="0"/>
              <a:t>without</a:t>
            </a:r>
            <a:r>
              <a:rPr spc="-55" dirty="0"/>
              <a:t> </a:t>
            </a:r>
            <a:r>
              <a:rPr dirty="0"/>
              <a:t>systemic</a:t>
            </a:r>
            <a:r>
              <a:rPr spc="-5" dirty="0"/>
              <a:t> </a:t>
            </a:r>
            <a:r>
              <a:rPr spc="-10" dirty="0"/>
              <a:t>arterial hypotension.</a:t>
            </a:r>
          </a:p>
          <a:p>
            <a:pPr>
              <a:spcBef>
                <a:spcPts val="1595"/>
              </a:spcBef>
              <a:buFont typeface="Arial MT"/>
              <a:buChar char="•"/>
            </a:pPr>
            <a:endParaRPr spc="-10" dirty="0"/>
          </a:p>
          <a:p>
            <a:pPr marL="355600" marR="5080" indent="-342900">
              <a:buFont typeface="Arial MT"/>
              <a:buChar char="•"/>
              <a:tabLst>
                <a:tab pos="355600" algn="l"/>
              </a:tabLst>
            </a:pPr>
            <a:r>
              <a:rPr spc="-30" dirty="0"/>
              <a:t>Renal</a:t>
            </a:r>
            <a:r>
              <a:rPr spc="-55" dirty="0"/>
              <a:t> </a:t>
            </a:r>
            <a:r>
              <a:rPr dirty="0"/>
              <a:t>hypoperfusion</a:t>
            </a:r>
            <a:r>
              <a:rPr spc="-50" dirty="0"/>
              <a:t> </a:t>
            </a:r>
            <a:r>
              <a:rPr dirty="0"/>
              <a:t>with</a:t>
            </a:r>
            <a:r>
              <a:rPr spc="-55" dirty="0"/>
              <a:t> </a:t>
            </a:r>
            <a:r>
              <a:rPr dirty="0">
                <a:solidFill>
                  <a:srgbClr val="FF0000"/>
                </a:solidFill>
              </a:rPr>
              <a:t>systemic</a:t>
            </a:r>
            <a:r>
              <a:rPr spc="-20" dirty="0">
                <a:solidFill>
                  <a:srgbClr val="FF0000"/>
                </a:solidFill>
              </a:rPr>
              <a:t> </a:t>
            </a:r>
            <a:r>
              <a:rPr spc="-10" dirty="0">
                <a:solidFill>
                  <a:srgbClr val="FF0000"/>
                </a:solidFill>
              </a:rPr>
              <a:t>arterial </a:t>
            </a:r>
            <a:r>
              <a:rPr dirty="0">
                <a:solidFill>
                  <a:srgbClr val="FF0000"/>
                </a:solidFill>
              </a:rPr>
              <a:t>hypotension</a:t>
            </a:r>
            <a:r>
              <a:rPr spc="20" dirty="0">
                <a:solidFill>
                  <a:srgbClr val="FF0000"/>
                </a:solidFill>
              </a:rPr>
              <a:t> </a:t>
            </a:r>
            <a:r>
              <a:rPr spc="-120" dirty="0"/>
              <a:t>may</a:t>
            </a:r>
            <a:r>
              <a:rPr dirty="0"/>
              <a:t> be caused</a:t>
            </a:r>
            <a:r>
              <a:rPr spc="-5" dirty="0"/>
              <a:t> </a:t>
            </a:r>
            <a:r>
              <a:rPr dirty="0"/>
              <a:t>by</a:t>
            </a:r>
            <a:r>
              <a:rPr spc="5" dirty="0"/>
              <a:t> </a:t>
            </a:r>
            <a:r>
              <a:rPr spc="-135" dirty="0"/>
              <a:t>a</a:t>
            </a:r>
            <a:r>
              <a:rPr spc="5" dirty="0"/>
              <a:t> </a:t>
            </a:r>
            <a:r>
              <a:rPr dirty="0"/>
              <a:t>decline </a:t>
            </a:r>
            <a:r>
              <a:rPr spc="-25" dirty="0"/>
              <a:t>in </a:t>
            </a:r>
            <a:r>
              <a:rPr spc="-50" dirty="0"/>
              <a:t>intravascular</a:t>
            </a:r>
            <a:r>
              <a:rPr spc="-40" dirty="0"/>
              <a:t> </a:t>
            </a:r>
            <a:r>
              <a:rPr dirty="0"/>
              <a:t>or</a:t>
            </a:r>
            <a:r>
              <a:rPr spc="-40" dirty="0"/>
              <a:t> </a:t>
            </a:r>
            <a:r>
              <a:rPr dirty="0"/>
              <a:t>effective blood</a:t>
            </a:r>
            <a:r>
              <a:rPr spc="-40" dirty="0"/>
              <a:t> </a:t>
            </a:r>
            <a:r>
              <a:rPr dirty="0"/>
              <a:t>volume</a:t>
            </a:r>
            <a:r>
              <a:rPr spc="-45" dirty="0"/>
              <a:t> </a:t>
            </a:r>
            <a:r>
              <a:rPr dirty="0"/>
              <a:t>that</a:t>
            </a:r>
            <a:r>
              <a:rPr spc="-40" dirty="0"/>
              <a:t> </a:t>
            </a:r>
            <a:r>
              <a:rPr spc="-25" dirty="0"/>
              <a:t>can </a:t>
            </a:r>
            <a:r>
              <a:rPr dirty="0"/>
              <a:t>occur</a:t>
            </a:r>
            <a:r>
              <a:rPr spc="50" dirty="0"/>
              <a:t> </a:t>
            </a:r>
            <a:r>
              <a:rPr dirty="0"/>
              <a:t>in</a:t>
            </a:r>
            <a:r>
              <a:rPr spc="35" dirty="0"/>
              <a:t> </a:t>
            </a:r>
            <a:r>
              <a:rPr dirty="0"/>
              <a:t>those</a:t>
            </a:r>
            <a:r>
              <a:rPr spc="45" dirty="0"/>
              <a:t> </a:t>
            </a:r>
            <a:r>
              <a:rPr dirty="0"/>
              <a:t>with</a:t>
            </a:r>
            <a:r>
              <a:rPr spc="40" dirty="0"/>
              <a:t> </a:t>
            </a:r>
            <a:r>
              <a:rPr dirty="0">
                <a:solidFill>
                  <a:srgbClr val="FF0000"/>
                </a:solidFill>
              </a:rPr>
              <a:t>acute</a:t>
            </a:r>
            <a:r>
              <a:rPr spc="35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blood</a:t>
            </a:r>
            <a:r>
              <a:rPr spc="40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loss</a:t>
            </a:r>
            <a:r>
              <a:rPr spc="45" dirty="0">
                <a:solidFill>
                  <a:srgbClr val="FF0000"/>
                </a:solidFill>
              </a:rPr>
              <a:t> </a:t>
            </a:r>
            <a:r>
              <a:rPr spc="-10" dirty="0">
                <a:solidFill>
                  <a:srgbClr val="FF0000"/>
                </a:solidFill>
              </a:rPr>
              <a:t>(hemorrhage), dehydration,</a:t>
            </a:r>
            <a:r>
              <a:rPr spc="-140" dirty="0">
                <a:solidFill>
                  <a:srgbClr val="FF0000"/>
                </a:solidFill>
              </a:rPr>
              <a:t> </a:t>
            </a:r>
            <a:r>
              <a:rPr spc="-25" dirty="0">
                <a:solidFill>
                  <a:srgbClr val="FF0000"/>
                </a:solidFill>
              </a:rPr>
              <a:t>hypoalbuminemia,</a:t>
            </a:r>
            <a:r>
              <a:rPr spc="-160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or </a:t>
            </a:r>
            <a:r>
              <a:rPr spc="-10" dirty="0">
                <a:solidFill>
                  <a:srgbClr val="FF0000"/>
                </a:solidFill>
              </a:rPr>
              <a:t>diuretic therapy.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13</a:t>
            </a:fld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98" y="378328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55140" y="55575"/>
            <a:ext cx="8514080" cy="642483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sz="3000" b="1" spc="-30" dirty="0">
                <a:latin typeface="Times New Roman"/>
                <a:cs typeface="Times New Roman"/>
              </a:rPr>
              <a:t>Renal</a:t>
            </a:r>
            <a:r>
              <a:rPr sz="3000" b="1" spc="-7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hypoperfusion</a:t>
            </a:r>
            <a:r>
              <a:rPr sz="3000" b="1" spc="-70" dirty="0">
                <a:latin typeface="Times New Roman"/>
                <a:cs typeface="Times New Roman"/>
              </a:rPr>
              <a:t> </a:t>
            </a:r>
            <a:r>
              <a:rPr sz="3000" b="1" spc="50" dirty="0">
                <a:solidFill>
                  <a:srgbClr val="FF0000"/>
                </a:solidFill>
                <a:latin typeface="Times New Roman"/>
                <a:cs typeface="Times New Roman"/>
              </a:rPr>
              <a:t>without</a:t>
            </a:r>
            <a:r>
              <a:rPr sz="3000" b="1" spc="-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systemic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hypotension</a:t>
            </a:r>
            <a:r>
              <a:rPr sz="3000" b="1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is</a:t>
            </a:r>
            <a:r>
              <a:rPr sz="3000" b="1" spc="-6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most</a:t>
            </a:r>
            <a:r>
              <a:rPr sz="3000" b="1" spc="-3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commonly</a:t>
            </a:r>
            <a:r>
              <a:rPr sz="3000" b="1" spc="-5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associated</a:t>
            </a:r>
            <a:r>
              <a:rPr sz="3000" b="1" spc="-15" dirty="0">
                <a:latin typeface="Times New Roman"/>
                <a:cs typeface="Times New Roman"/>
              </a:rPr>
              <a:t> </a:t>
            </a:r>
            <a:r>
              <a:rPr sz="3000" b="1" spc="-20" dirty="0">
                <a:latin typeface="Times New Roman"/>
                <a:cs typeface="Times New Roman"/>
              </a:rPr>
              <a:t>with </a:t>
            </a:r>
            <a:r>
              <a:rPr sz="3000" b="1" spc="-30" dirty="0">
                <a:latin typeface="Times New Roman"/>
                <a:cs typeface="Times New Roman"/>
              </a:rPr>
              <a:t>Renal</a:t>
            </a:r>
            <a:r>
              <a:rPr sz="3000" b="1" spc="-135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artery</a:t>
            </a:r>
            <a:r>
              <a:rPr sz="3000" b="1" spc="-13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stenosis</a:t>
            </a:r>
            <a:r>
              <a:rPr sz="3000" b="1" spc="-114" dirty="0">
                <a:latin typeface="Times New Roman"/>
                <a:cs typeface="Times New Roman"/>
              </a:rPr>
              <a:t> </a:t>
            </a:r>
            <a:r>
              <a:rPr sz="30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bilateral</a:t>
            </a:r>
            <a:r>
              <a:rPr sz="3000" b="1" spc="-1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renal</a:t>
            </a:r>
            <a:r>
              <a:rPr sz="3000" b="1" spc="-1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artery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occlusion,</a:t>
            </a:r>
            <a:r>
              <a:rPr sz="3000" b="1" spc="-7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or</a:t>
            </a:r>
            <a:r>
              <a:rPr sz="3000" b="1" spc="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unilateral</a:t>
            </a:r>
            <a:r>
              <a:rPr sz="3000" b="1" spc="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occlusion</a:t>
            </a:r>
            <a:r>
              <a:rPr sz="3000" b="1" spc="9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in</a:t>
            </a:r>
            <a:r>
              <a:rPr sz="3000" b="1" spc="55" dirty="0">
                <a:latin typeface="Times New Roman"/>
                <a:cs typeface="Times New Roman"/>
              </a:rPr>
              <a:t> </a:t>
            </a:r>
            <a:r>
              <a:rPr sz="3000" b="1" spc="-135" dirty="0">
                <a:latin typeface="Times New Roman"/>
                <a:cs typeface="Times New Roman"/>
              </a:rPr>
              <a:t>a</a:t>
            </a:r>
            <a:r>
              <a:rPr sz="3000" b="1" spc="6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patient</a:t>
            </a:r>
            <a:r>
              <a:rPr sz="3000" b="1" spc="55" dirty="0">
                <a:latin typeface="Times New Roman"/>
                <a:cs typeface="Times New Roman"/>
              </a:rPr>
              <a:t> </a:t>
            </a:r>
            <a:r>
              <a:rPr sz="3000" b="1" spc="-20" dirty="0">
                <a:latin typeface="Times New Roman"/>
                <a:cs typeface="Times New Roman"/>
              </a:rPr>
              <a:t>with </a:t>
            </a:r>
            <a:r>
              <a:rPr sz="3000" b="1" spc="-135" dirty="0">
                <a:latin typeface="Times New Roman"/>
                <a:cs typeface="Times New Roman"/>
              </a:rPr>
              <a:t>a</a:t>
            </a:r>
            <a:r>
              <a:rPr sz="3000" b="1" spc="3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single</a:t>
            </a:r>
            <a:r>
              <a:rPr sz="3000" b="1" spc="3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functioning</a:t>
            </a:r>
            <a:r>
              <a:rPr sz="3000" b="1" spc="40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kidney.</a:t>
            </a:r>
            <a:endParaRPr sz="3000">
              <a:latin typeface="Times New Roman"/>
              <a:cs typeface="Times New Roman"/>
            </a:endParaRPr>
          </a:p>
          <a:p>
            <a:pPr>
              <a:spcBef>
                <a:spcPts val="1595"/>
              </a:spcBef>
              <a:buFont typeface="Arial MT"/>
              <a:buChar char="•"/>
            </a:pPr>
            <a:endParaRPr sz="3000">
              <a:latin typeface="Times New Roman"/>
              <a:cs typeface="Times New Roman"/>
            </a:endParaRPr>
          </a:p>
          <a:p>
            <a:pPr marL="355600" marR="410209" indent="-342900" algn="just">
              <a:buFont typeface="Arial MT"/>
              <a:buChar char="•"/>
              <a:tabLst>
                <a:tab pos="355600" algn="l"/>
              </a:tabLst>
            </a:pPr>
            <a:r>
              <a:rPr sz="3000" b="1" spc="-85" dirty="0">
                <a:latin typeface="Times New Roman"/>
                <a:cs typeface="Times New Roman"/>
              </a:rPr>
              <a:t>The</a:t>
            </a:r>
            <a:r>
              <a:rPr sz="3000" b="1" spc="-9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most</a:t>
            </a:r>
            <a:r>
              <a:rPr sz="3000" b="1" spc="-7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common</a:t>
            </a:r>
            <a:r>
              <a:rPr sz="3000" b="1" spc="-8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cause</a:t>
            </a:r>
            <a:r>
              <a:rPr sz="3000" b="1" spc="-7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is</a:t>
            </a:r>
            <a:r>
              <a:rPr sz="3000" b="1" spc="-65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atherosclerosis</a:t>
            </a:r>
            <a:r>
              <a:rPr sz="3000" b="1" spc="-10" dirty="0">
                <a:latin typeface="Times New Roman"/>
                <a:cs typeface="Times New Roman"/>
              </a:rPr>
              <a:t>,</a:t>
            </a:r>
            <a:r>
              <a:rPr sz="3000" b="1" spc="-165" dirty="0">
                <a:latin typeface="Times New Roman"/>
                <a:cs typeface="Times New Roman"/>
              </a:rPr>
              <a:t> </a:t>
            </a:r>
            <a:r>
              <a:rPr sz="3000" b="1" spc="-20" dirty="0">
                <a:latin typeface="Times New Roman"/>
                <a:cs typeface="Times New Roman"/>
              </a:rPr>
              <a:t>with </a:t>
            </a:r>
            <a:r>
              <a:rPr sz="3000" b="1" dirty="0">
                <a:latin typeface="Times New Roman"/>
                <a:cs typeface="Times New Roman"/>
              </a:rPr>
              <a:t>severe</a:t>
            </a:r>
            <a:r>
              <a:rPr sz="3000" b="1" spc="15" dirty="0">
                <a:latin typeface="Times New Roman"/>
                <a:cs typeface="Times New Roman"/>
              </a:rPr>
              <a:t> </a:t>
            </a:r>
            <a:r>
              <a:rPr sz="3000" b="1" spc="-25" dirty="0">
                <a:latin typeface="Times New Roman"/>
                <a:cs typeface="Times New Roman"/>
              </a:rPr>
              <a:t>abrupt</a:t>
            </a:r>
            <a:r>
              <a:rPr sz="3000" b="1" spc="-3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occlusion</a:t>
            </a:r>
            <a:r>
              <a:rPr sz="3000" b="1" spc="1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sometimes</a:t>
            </a:r>
            <a:r>
              <a:rPr sz="3000" b="1" spc="3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occurring</a:t>
            </a:r>
            <a:r>
              <a:rPr sz="3000" b="1" spc="5" dirty="0">
                <a:latin typeface="Times New Roman"/>
                <a:cs typeface="Times New Roman"/>
              </a:rPr>
              <a:t> </a:t>
            </a:r>
            <a:r>
              <a:rPr sz="3000" b="1" spc="-25" dirty="0">
                <a:latin typeface="Times New Roman"/>
                <a:cs typeface="Times New Roman"/>
              </a:rPr>
              <a:t>as </a:t>
            </a:r>
            <a:r>
              <a:rPr sz="3000" b="1" dirty="0">
                <a:latin typeface="Times New Roman"/>
                <a:cs typeface="Times New Roman"/>
              </a:rPr>
              <a:t>the</a:t>
            </a:r>
            <a:r>
              <a:rPr sz="3000" b="1" spc="-9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result</a:t>
            </a:r>
            <a:r>
              <a:rPr sz="3000" b="1" spc="-6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of</a:t>
            </a:r>
            <a:r>
              <a:rPr sz="3000" b="1" spc="-85" dirty="0">
                <a:latin typeface="Times New Roman"/>
                <a:cs typeface="Times New Roman"/>
              </a:rPr>
              <a:t> </a:t>
            </a:r>
            <a:r>
              <a:rPr sz="3000" b="1" spc="-20" dirty="0">
                <a:latin typeface="Times New Roman"/>
                <a:cs typeface="Times New Roman"/>
              </a:rPr>
              <a:t>an</a:t>
            </a:r>
            <a:r>
              <a:rPr sz="3000" b="1" spc="-80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embolism.</a:t>
            </a:r>
            <a:endParaRPr sz="3000">
              <a:latin typeface="Times New Roman"/>
              <a:cs typeface="Times New Roman"/>
            </a:endParaRPr>
          </a:p>
          <a:p>
            <a:pPr>
              <a:spcBef>
                <a:spcPts val="1595"/>
              </a:spcBef>
              <a:buFont typeface="Arial MT"/>
              <a:buChar char="•"/>
            </a:pPr>
            <a:endParaRPr sz="3000">
              <a:latin typeface="Times New Roman"/>
              <a:cs typeface="Times New Roman"/>
            </a:endParaRPr>
          </a:p>
          <a:p>
            <a:pPr marL="355600" marR="603250" indent="-342900">
              <a:buFont typeface="Arial MT"/>
              <a:buChar char="•"/>
              <a:tabLst>
                <a:tab pos="355600" algn="l"/>
              </a:tabLst>
            </a:pP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Homeostatic</a:t>
            </a:r>
            <a:r>
              <a:rPr sz="3000" b="1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mechanisms</a:t>
            </a:r>
            <a:r>
              <a:rPr sz="3000" b="1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spc="-65" dirty="0">
                <a:latin typeface="Times New Roman"/>
                <a:cs typeface="Times New Roman"/>
              </a:rPr>
              <a:t>are</a:t>
            </a:r>
            <a:r>
              <a:rPr sz="3000" b="1" spc="-7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often</a:t>
            </a:r>
            <a:r>
              <a:rPr sz="3000" b="1" spc="-55" dirty="0">
                <a:latin typeface="Times New Roman"/>
                <a:cs typeface="Times New Roman"/>
              </a:rPr>
              <a:t> </a:t>
            </a:r>
            <a:r>
              <a:rPr sz="3000" b="1" spc="-20" dirty="0">
                <a:latin typeface="Times New Roman"/>
                <a:cs typeface="Times New Roman"/>
              </a:rPr>
              <a:t>able</a:t>
            </a:r>
            <a:r>
              <a:rPr sz="3000" b="1" spc="-70" dirty="0">
                <a:latin typeface="Times New Roman"/>
                <a:cs typeface="Times New Roman"/>
              </a:rPr>
              <a:t> </a:t>
            </a:r>
            <a:r>
              <a:rPr sz="3000" b="1" spc="50" dirty="0">
                <a:latin typeface="Times New Roman"/>
                <a:cs typeface="Times New Roman"/>
              </a:rPr>
              <a:t>to </a:t>
            </a:r>
            <a:r>
              <a:rPr sz="3000" b="1" spc="-20" dirty="0">
                <a:latin typeface="Times New Roman"/>
                <a:cs typeface="Times New Roman"/>
              </a:rPr>
              <a:t>maintain</a:t>
            </a:r>
            <a:r>
              <a:rPr sz="3000" b="1" spc="-155" dirty="0">
                <a:latin typeface="Times New Roman"/>
                <a:cs typeface="Times New Roman"/>
              </a:rPr>
              <a:t> </a:t>
            </a:r>
            <a:r>
              <a:rPr sz="3000" b="1" spc="-20" dirty="0">
                <a:latin typeface="Times New Roman"/>
                <a:cs typeface="Times New Roman"/>
              </a:rPr>
              <a:t>arterial</a:t>
            </a:r>
            <a:r>
              <a:rPr sz="3000" b="1" spc="-140" dirty="0">
                <a:latin typeface="Times New Roman"/>
                <a:cs typeface="Times New Roman"/>
              </a:rPr>
              <a:t> </a:t>
            </a:r>
            <a:r>
              <a:rPr sz="3000" b="1" spc="-20" dirty="0">
                <a:latin typeface="Times New Roman"/>
                <a:cs typeface="Times New Roman"/>
              </a:rPr>
              <a:t>pressure</a:t>
            </a:r>
            <a:r>
              <a:rPr sz="3000" b="1" spc="-13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and</a:t>
            </a:r>
            <a:r>
              <a:rPr sz="3000" b="1" spc="-150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renal</a:t>
            </a:r>
            <a:r>
              <a:rPr sz="3000" b="1" spc="-135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perfusion, </a:t>
            </a:r>
            <a:r>
              <a:rPr sz="3000" b="1" dirty="0">
                <a:latin typeface="Times New Roman"/>
                <a:cs typeface="Times New Roman"/>
              </a:rPr>
              <a:t>potentially</a:t>
            </a:r>
            <a:r>
              <a:rPr sz="3000" b="1" spc="-25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averting</a:t>
            </a:r>
            <a:r>
              <a:rPr sz="3000" b="1" spc="-2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the</a:t>
            </a:r>
            <a:r>
              <a:rPr sz="3000" b="1" spc="-3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progression</a:t>
            </a:r>
            <a:r>
              <a:rPr sz="3000" b="1" spc="-10" dirty="0">
                <a:latin typeface="Times New Roman"/>
                <a:cs typeface="Times New Roman"/>
              </a:rPr>
              <a:t> </a:t>
            </a:r>
            <a:r>
              <a:rPr sz="3000" b="1" spc="75" dirty="0">
                <a:latin typeface="Times New Roman"/>
                <a:cs typeface="Times New Roman"/>
              </a:rPr>
              <a:t>to</a:t>
            </a:r>
            <a:r>
              <a:rPr sz="3000" b="1" spc="-155" dirty="0">
                <a:latin typeface="Times New Roman"/>
                <a:cs typeface="Times New Roman"/>
              </a:rPr>
              <a:t> </a:t>
            </a:r>
            <a:r>
              <a:rPr sz="3000" b="1" spc="-295" dirty="0">
                <a:latin typeface="Times New Roman"/>
                <a:cs typeface="Times New Roman"/>
              </a:rPr>
              <a:t>ARF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14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98" y="378328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55140" y="604774"/>
            <a:ext cx="8557260" cy="1854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sz="3000" b="1" dirty="0">
                <a:latin typeface="Times New Roman"/>
                <a:cs typeface="Times New Roman"/>
              </a:rPr>
              <a:t>If,</a:t>
            </a:r>
            <a:r>
              <a:rPr sz="3000" b="1" spc="-185" dirty="0">
                <a:latin typeface="Times New Roman"/>
                <a:cs typeface="Times New Roman"/>
              </a:rPr>
              <a:t> </a:t>
            </a:r>
            <a:r>
              <a:rPr sz="3000" b="1" spc="-30" dirty="0">
                <a:latin typeface="Times New Roman"/>
                <a:cs typeface="Times New Roman"/>
              </a:rPr>
              <a:t>however,</a:t>
            </a:r>
            <a:r>
              <a:rPr sz="3000" b="1" spc="-20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the</a:t>
            </a:r>
            <a:r>
              <a:rPr sz="3000" b="1" spc="-7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decreased</a:t>
            </a:r>
            <a:r>
              <a:rPr sz="3000" b="1" spc="-40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renal</a:t>
            </a:r>
            <a:r>
              <a:rPr sz="3000" b="1" spc="-6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perfusion</a:t>
            </a:r>
            <a:r>
              <a:rPr sz="3000" b="1" spc="-6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is</a:t>
            </a:r>
            <a:r>
              <a:rPr sz="3000" b="1" spc="-60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severe </a:t>
            </a:r>
            <a:r>
              <a:rPr sz="3000" b="1" dirty="0">
                <a:latin typeface="Times New Roman"/>
                <a:cs typeface="Times New Roman"/>
              </a:rPr>
              <a:t>or</a:t>
            </a:r>
            <a:r>
              <a:rPr sz="3000" b="1" spc="3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prolonged,</a:t>
            </a:r>
            <a:r>
              <a:rPr sz="3000" b="1" spc="-10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these</a:t>
            </a:r>
            <a:r>
              <a:rPr sz="3000" b="1" spc="6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compensatory</a:t>
            </a:r>
            <a:r>
              <a:rPr sz="3000" b="1" spc="60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mechanisms </a:t>
            </a:r>
            <a:r>
              <a:rPr sz="3000" b="1" spc="-120" dirty="0">
                <a:latin typeface="Times New Roman"/>
                <a:cs typeface="Times New Roman"/>
              </a:rPr>
              <a:t>may</a:t>
            </a:r>
            <a:r>
              <a:rPr sz="3000" b="1" spc="-4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be</a:t>
            </a:r>
            <a:r>
              <a:rPr sz="3000" b="1" spc="-5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overwhelmed</a:t>
            </a:r>
            <a:r>
              <a:rPr sz="3000" b="1" spc="-25" dirty="0">
                <a:latin typeface="Times New Roman"/>
                <a:cs typeface="Times New Roman"/>
              </a:rPr>
              <a:t> and</a:t>
            </a:r>
            <a:r>
              <a:rPr sz="3000" b="1" spc="-175" dirty="0">
                <a:latin typeface="Times New Roman"/>
                <a:cs typeface="Times New Roman"/>
              </a:rPr>
              <a:t> </a:t>
            </a:r>
            <a:r>
              <a:rPr sz="3000" b="1" spc="-270" dirty="0">
                <a:solidFill>
                  <a:srgbClr val="FF0000"/>
                </a:solidFill>
                <a:latin typeface="Times New Roman"/>
                <a:cs typeface="Times New Roman"/>
              </a:rPr>
              <a:t>ARF</a:t>
            </a:r>
            <a:r>
              <a:rPr sz="3000" b="1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spc="55" dirty="0">
                <a:solidFill>
                  <a:srgbClr val="FF0000"/>
                </a:solidFill>
                <a:latin typeface="Times New Roman"/>
                <a:cs typeface="Times New Roman"/>
              </a:rPr>
              <a:t>will</a:t>
            </a:r>
            <a:r>
              <a:rPr sz="3000" b="1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then</a:t>
            </a:r>
            <a:r>
              <a:rPr sz="3000" b="1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be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clinically</a:t>
            </a:r>
            <a:r>
              <a:rPr sz="3000" b="1" spc="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evident</a:t>
            </a:r>
            <a:r>
              <a:rPr sz="3000" b="1" spc="-10" dirty="0">
                <a:latin typeface="Times New Roman"/>
                <a:cs typeface="Times New Roman"/>
              </a:rPr>
              <a:t>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15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98" y="378328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900" spc="-20" dirty="0"/>
              <a:t>Functional</a:t>
            </a:r>
            <a:endParaRPr sz="390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16</a:t>
            </a:fld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1752600" y="1371600"/>
            <a:ext cx="8340725" cy="457817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213360" indent="-342900"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sz="3000" b="1" spc="-30" dirty="0">
                <a:latin typeface="Times New Roman"/>
                <a:cs typeface="Times New Roman"/>
              </a:rPr>
              <a:t>Impaired</a:t>
            </a:r>
            <a:r>
              <a:rPr sz="3000" b="1" spc="-10" dirty="0">
                <a:latin typeface="Times New Roman"/>
                <a:cs typeface="Times New Roman"/>
              </a:rPr>
              <a:t> glomerular</a:t>
            </a:r>
            <a:r>
              <a:rPr sz="3000" b="1" spc="5" dirty="0">
                <a:latin typeface="Times New Roman"/>
                <a:cs typeface="Times New Roman"/>
              </a:rPr>
              <a:t> </a:t>
            </a:r>
            <a:r>
              <a:rPr sz="3000" b="1" spc="-25" dirty="0">
                <a:latin typeface="Times New Roman"/>
                <a:cs typeface="Times New Roman"/>
              </a:rPr>
              <a:t>ultrafiltrate</a:t>
            </a:r>
            <a:r>
              <a:rPr sz="3000" b="1" spc="1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production</a:t>
            </a:r>
            <a:r>
              <a:rPr sz="3000" b="1" spc="5" dirty="0">
                <a:latin typeface="Times New Roman"/>
                <a:cs typeface="Times New Roman"/>
              </a:rPr>
              <a:t> </a:t>
            </a:r>
            <a:r>
              <a:rPr sz="3000" b="1" spc="-25" dirty="0">
                <a:latin typeface="Times New Roman"/>
                <a:cs typeface="Times New Roman"/>
              </a:rPr>
              <a:t>or </a:t>
            </a:r>
            <a:r>
              <a:rPr sz="3000" b="1" spc="-20" dirty="0">
                <a:latin typeface="Times New Roman"/>
                <a:cs typeface="Times New Roman"/>
              </a:rPr>
              <a:t>impaired</a:t>
            </a:r>
            <a:r>
              <a:rPr sz="3000" b="1" spc="-114" dirty="0">
                <a:latin typeface="Times New Roman"/>
                <a:cs typeface="Times New Roman"/>
              </a:rPr>
              <a:t> </a:t>
            </a:r>
            <a:r>
              <a:rPr sz="3000" b="1" spc="-20" dirty="0">
                <a:latin typeface="Times New Roman"/>
                <a:cs typeface="Times New Roman"/>
              </a:rPr>
              <a:t>intraglomerular</a:t>
            </a:r>
            <a:r>
              <a:rPr sz="3000" b="1" spc="-100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pressure</a:t>
            </a:r>
            <a:endParaRPr sz="3000" dirty="0">
              <a:latin typeface="Times New Roman"/>
              <a:cs typeface="Times New Roman"/>
            </a:endParaRPr>
          </a:p>
          <a:p>
            <a:pPr>
              <a:spcBef>
                <a:spcPts val="1590"/>
              </a:spcBef>
              <a:buFont typeface="Arial MT"/>
              <a:buChar char="•"/>
            </a:pPr>
            <a:endParaRPr sz="3000" dirty="0">
              <a:latin typeface="Times New Roman"/>
              <a:cs typeface="Times New Roman"/>
            </a:endParaRPr>
          </a:p>
          <a:p>
            <a:pPr marL="355600" marR="5080" indent="-342900">
              <a:buFont typeface="Arial MT"/>
              <a:buChar char="•"/>
              <a:tabLst>
                <a:tab pos="355600" algn="l"/>
              </a:tabLst>
            </a:pPr>
            <a:r>
              <a:rPr sz="3000" b="1" spc="-85" dirty="0">
                <a:latin typeface="Times New Roman"/>
                <a:cs typeface="Times New Roman"/>
              </a:rPr>
              <a:t>The</a:t>
            </a:r>
            <a:r>
              <a:rPr sz="3000" b="1" spc="-95" dirty="0">
                <a:latin typeface="Times New Roman"/>
                <a:cs typeface="Times New Roman"/>
              </a:rPr>
              <a:t> </a:t>
            </a:r>
            <a:r>
              <a:rPr sz="3000" b="1" spc="-20" dirty="0">
                <a:latin typeface="Times New Roman"/>
                <a:cs typeface="Times New Roman"/>
              </a:rPr>
              <a:t>afferent</a:t>
            </a:r>
            <a:r>
              <a:rPr sz="3000" b="1" spc="-7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and</a:t>
            </a:r>
            <a:r>
              <a:rPr sz="3000" b="1" spc="-10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efferent</a:t>
            </a:r>
            <a:r>
              <a:rPr sz="3000" b="1" spc="-6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arterioles</a:t>
            </a:r>
            <a:r>
              <a:rPr sz="3000" b="1" spc="-8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work</a:t>
            </a:r>
            <a:r>
              <a:rPr sz="3000" b="1" spc="-85" dirty="0">
                <a:latin typeface="Times New Roman"/>
                <a:cs typeface="Times New Roman"/>
              </a:rPr>
              <a:t> </a:t>
            </a:r>
            <a:r>
              <a:rPr sz="3000" b="1" spc="-25" dirty="0">
                <a:latin typeface="Times New Roman"/>
                <a:cs typeface="Times New Roman"/>
              </a:rPr>
              <a:t>in </a:t>
            </a:r>
            <a:r>
              <a:rPr sz="3000" b="1" dirty="0">
                <a:latin typeface="Times New Roman"/>
                <a:cs typeface="Times New Roman"/>
              </a:rPr>
              <a:t>concert</a:t>
            </a:r>
            <a:r>
              <a:rPr sz="3000" b="1" spc="-20" dirty="0">
                <a:latin typeface="Times New Roman"/>
                <a:cs typeface="Times New Roman"/>
              </a:rPr>
              <a:t> </a:t>
            </a:r>
            <a:r>
              <a:rPr sz="3000" b="1" spc="75" dirty="0">
                <a:latin typeface="Times New Roman"/>
                <a:cs typeface="Times New Roman"/>
              </a:rPr>
              <a:t>to</a:t>
            </a:r>
            <a:r>
              <a:rPr sz="3000" b="1" spc="-40" dirty="0">
                <a:latin typeface="Times New Roman"/>
                <a:cs typeface="Times New Roman"/>
              </a:rPr>
              <a:t> </a:t>
            </a:r>
            <a:r>
              <a:rPr sz="3000" b="1" spc="-35" dirty="0">
                <a:latin typeface="Times New Roman"/>
                <a:cs typeface="Times New Roman"/>
              </a:rPr>
              <a:t>maitain</a:t>
            </a:r>
            <a:r>
              <a:rPr sz="3000" b="1" spc="-5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adequate</a:t>
            </a:r>
            <a:r>
              <a:rPr sz="3000" b="1" spc="-50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glomerular</a:t>
            </a:r>
            <a:r>
              <a:rPr sz="3000" b="1" spc="-45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capillary hydrostatic</a:t>
            </a:r>
            <a:r>
              <a:rPr sz="3000" b="1" spc="-140" dirty="0">
                <a:latin typeface="Times New Roman"/>
                <a:cs typeface="Times New Roman"/>
              </a:rPr>
              <a:t> </a:t>
            </a:r>
            <a:r>
              <a:rPr sz="3000" b="1" spc="-25" dirty="0">
                <a:latin typeface="Times New Roman"/>
                <a:cs typeface="Times New Roman"/>
              </a:rPr>
              <a:t>pressure</a:t>
            </a:r>
            <a:r>
              <a:rPr sz="3000" b="1" spc="-110" dirty="0">
                <a:latin typeface="Times New Roman"/>
                <a:cs typeface="Times New Roman"/>
              </a:rPr>
              <a:t> </a:t>
            </a:r>
            <a:r>
              <a:rPr sz="3000" b="1" spc="75" dirty="0">
                <a:latin typeface="Times New Roman"/>
                <a:cs typeface="Times New Roman"/>
              </a:rPr>
              <a:t>to</a:t>
            </a:r>
            <a:r>
              <a:rPr sz="3000" b="1" spc="-13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form</a:t>
            </a:r>
            <a:r>
              <a:rPr sz="3000" b="1" spc="-114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ultrafiltrate</a:t>
            </a:r>
            <a:endParaRPr sz="3000" dirty="0">
              <a:latin typeface="Times New Roman"/>
              <a:cs typeface="Times New Roman"/>
            </a:endParaRPr>
          </a:p>
          <a:p>
            <a:pPr>
              <a:spcBef>
                <a:spcPts val="1595"/>
              </a:spcBef>
              <a:buFont typeface="Arial MT"/>
              <a:buChar char="•"/>
            </a:pPr>
            <a:endParaRPr sz="3000" dirty="0">
              <a:latin typeface="Times New Roman"/>
              <a:cs typeface="Times New Roman"/>
            </a:endParaRPr>
          </a:p>
          <a:p>
            <a:pPr marL="355600" marR="1390015" indent="-342900">
              <a:buFont typeface="Arial MT"/>
              <a:buChar char="•"/>
              <a:tabLst>
                <a:tab pos="355600" algn="l"/>
                <a:tab pos="4342765" algn="l"/>
              </a:tabLst>
            </a:pPr>
            <a:r>
              <a:rPr sz="3000" b="1" spc="-95" dirty="0">
                <a:latin typeface="Times New Roman"/>
                <a:cs typeface="Times New Roman"/>
              </a:rPr>
              <a:t>Many</a:t>
            </a:r>
            <a:r>
              <a:rPr sz="3000" b="1" spc="-8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drugs</a:t>
            </a:r>
            <a:r>
              <a:rPr sz="3000" b="1" spc="-7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reduce</a:t>
            </a:r>
            <a:r>
              <a:rPr sz="3000" b="1" spc="-55" dirty="0">
                <a:latin typeface="Times New Roman"/>
                <a:cs typeface="Times New Roman"/>
              </a:rPr>
              <a:t> </a:t>
            </a:r>
            <a:r>
              <a:rPr sz="3000" b="1" spc="-20" dirty="0">
                <a:latin typeface="Times New Roman"/>
                <a:cs typeface="Times New Roman"/>
              </a:rPr>
              <a:t>this</a:t>
            </a:r>
            <a:r>
              <a:rPr sz="3000" b="1" dirty="0">
                <a:latin typeface="Times New Roman"/>
                <a:cs typeface="Times New Roman"/>
              </a:rPr>
              <a:t>	</a:t>
            </a:r>
            <a:r>
              <a:rPr sz="3000" b="1" spc="-25" dirty="0">
                <a:latin typeface="Times New Roman"/>
                <a:cs typeface="Times New Roman"/>
              </a:rPr>
              <a:t>intraglomerular</a:t>
            </a:r>
            <a:r>
              <a:rPr sz="3000" b="1" spc="-25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hydrostatic</a:t>
            </a:r>
            <a:r>
              <a:rPr sz="3000" b="1" spc="-135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pressure.</a:t>
            </a:r>
            <a:endParaRPr sz="3000" dirty="0">
              <a:latin typeface="Times New Roman"/>
              <a:cs typeface="Times New Roman"/>
            </a:endParaRPr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98" y="378328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059941" y="1579829"/>
            <a:ext cx="6423025" cy="14897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434340" indent="-343535"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sz="3000" b="1" spc="-160" dirty="0">
                <a:latin typeface="Times New Roman"/>
                <a:cs typeface="Times New Roman"/>
              </a:rPr>
              <a:t>NSAID</a:t>
            </a:r>
            <a:r>
              <a:rPr sz="3000" b="1" spc="11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and</a:t>
            </a:r>
            <a:r>
              <a:rPr sz="3000" b="1" spc="10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cyclosporine—</a:t>
            </a:r>
            <a:r>
              <a:rPr sz="3000" b="1" spc="-10" dirty="0">
                <a:latin typeface="Times New Roman"/>
                <a:cs typeface="Times New Roman"/>
              </a:rPr>
              <a:t>afferent vasoconstriction</a:t>
            </a:r>
            <a:endParaRPr sz="3000">
              <a:latin typeface="Times New Roman"/>
              <a:cs typeface="Times New Roman"/>
            </a:endParaRPr>
          </a:p>
          <a:p>
            <a:pPr marL="355600" indent="-342900">
              <a:spcBef>
                <a:spcPts val="725"/>
              </a:spcBef>
              <a:buFont typeface="Arial MT"/>
              <a:buChar char="•"/>
              <a:tabLst>
                <a:tab pos="355600" algn="l"/>
              </a:tabLst>
            </a:pPr>
            <a:r>
              <a:rPr sz="3000" b="1" spc="-345" dirty="0">
                <a:latin typeface="Times New Roman"/>
                <a:cs typeface="Times New Roman"/>
              </a:rPr>
              <a:t>ACE</a:t>
            </a:r>
            <a:r>
              <a:rPr sz="3000" b="1" spc="-7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inh</a:t>
            </a:r>
            <a:r>
              <a:rPr sz="3000" b="1" spc="-190" dirty="0">
                <a:latin typeface="Times New Roman"/>
                <a:cs typeface="Times New Roman"/>
              </a:rPr>
              <a:t> </a:t>
            </a:r>
            <a:r>
              <a:rPr sz="3000" b="1" spc="-200" dirty="0">
                <a:latin typeface="Times New Roman"/>
                <a:cs typeface="Times New Roman"/>
              </a:rPr>
              <a:t>ARB</a:t>
            </a:r>
            <a:r>
              <a:rPr sz="3000" b="1" spc="-50" dirty="0">
                <a:latin typeface="Times New Roman"/>
                <a:cs typeface="Times New Roman"/>
              </a:rPr>
              <a:t> </a:t>
            </a:r>
            <a:r>
              <a:rPr sz="3000" b="1" spc="85" dirty="0">
                <a:latin typeface="Times New Roman"/>
                <a:cs typeface="Times New Roman"/>
              </a:rPr>
              <a:t>---</a:t>
            </a:r>
            <a:r>
              <a:rPr sz="3000" b="1" dirty="0">
                <a:latin typeface="Times New Roman"/>
                <a:cs typeface="Times New Roman"/>
              </a:rPr>
              <a:t>efferent</a:t>
            </a:r>
            <a:r>
              <a:rPr sz="3000" b="1" spc="-5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vasodilation.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17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98" y="378328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32189" y="38812"/>
            <a:ext cx="11575625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pc="-10" dirty="0"/>
              <a:t>Intrinsic</a:t>
            </a:r>
            <a:r>
              <a:rPr spc="-250" dirty="0"/>
              <a:t> </a:t>
            </a:r>
            <a:r>
              <a:rPr spc="-385" dirty="0"/>
              <a:t>ARF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18</a:t>
            </a:fld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1755140" y="665734"/>
            <a:ext cx="4568190" cy="2220595"/>
          </a:xfrm>
          <a:prstGeom prst="rect">
            <a:avLst/>
          </a:prstGeom>
        </p:spPr>
        <p:txBody>
          <a:bodyPr vert="horz" wrap="square" lIns="0" tIns="104139" rIns="0" bIns="0" rtlCol="0">
            <a:spAutoFit/>
          </a:bodyPr>
          <a:lstStyle/>
          <a:p>
            <a:pPr marL="354965" indent="-342265">
              <a:spcBef>
                <a:spcPts val="819"/>
              </a:spcBef>
              <a:buFont typeface="Arial MT"/>
              <a:buChar char="•"/>
              <a:tabLst>
                <a:tab pos="354965" algn="l"/>
              </a:tabLst>
            </a:pPr>
            <a:r>
              <a:rPr sz="3000" b="1" spc="-30" dirty="0">
                <a:latin typeface="Times New Roman"/>
                <a:cs typeface="Times New Roman"/>
              </a:rPr>
              <a:t>Renal</a:t>
            </a:r>
            <a:r>
              <a:rPr sz="3000" b="1" spc="-145" dirty="0">
                <a:latin typeface="Times New Roman"/>
                <a:cs typeface="Times New Roman"/>
              </a:rPr>
              <a:t> </a:t>
            </a:r>
            <a:r>
              <a:rPr sz="3000" b="1" spc="-25" dirty="0">
                <a:latin typeface="Times New Roman"/>
                <a:cs typeface="Times New Roman"/>
              </a:rPr>
              <a:t>vasculature</a:t>
            </a:r>
            <a:r>
              <a:rPr sz="3000" b="1" spc="-135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damage</a:t>
            </a:r>
            <a:endParaRPr sz="3000">
              <a:latin typeface="Times New Roman"/>
              <a:cs typeface="Times New Roman"/>
            </a:endParaRPr>
          </a:p>
          <a:p>
            <a:pPr marL="354965" indent="-342265">
              <a:spcBef>
                <a:spcPts val="720"/>
              </a:spcBef>
              <a:buFont typeface="Arial MT"/>
              <a:buChar char="•"/>
              <a:tabLst>
                <a:tab pos="354965" algn="l"/>
              </a:tabLst>
            </a:pPr>
            <a:r>
              <a:rPr sz="3000" b="1" spc="-10" dirty="0">
                <a:latin typeface="Times New Roman"/>
                <a:cs typeface="Times New Roman"/>
              </a:rPr>
              <a:t>Glomeruli</a:t>
            </a:r>
            <a:r>
              <a:rPr sz="3000" b="1" spc="-175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damage</a:t>
            </a:r>
            <a:endParaRPr sz="3000">
              <a:latin typeface="Times New Roman"/>
              <a:cs typeface="Times New Roman"/>
            </a:endParaRPr>
          </a:p>
          <a:p>
            <a:pPr marL="354965" indent="-342265">
              <a:spcBef>
                <a:spcPts val="720"/>
              </a:spcBef>
              <a:buFont typeface="Arial MT"/>
              <a:buChar char="•"/>
              <a:tabLst>
                <a:tab pos="354965" algn="l"/>
              </a:tabLst>
            </a:pPr>
            <a:r>
              <a:rPr sz="3000" b="1" spc="-125" dirty="0">
                <a:latin typeface="Times New Roman"/>
                <a:cs typeface="Times New Roman"/>
              </a:rPr>
              <a:t>Tubular</a:t>
            </a:r>
            <a:r>
              <a:rPr sz="3000" b="1" spc="-120" dirty="0">
                <a:latin typeface="Times New Roman"/>
                <a:cs typeface="Times New Roman"/>
              </a:rPr>
              <a:t> </a:t>
            </a:r>
            <a:r>
              <a:rPr sz="3000" b="1" spc="-25" dirty="0">
                <a:latin typeface="Times New Roman"/>
                <a:cs typeface="Times New Roman"/>
              </a:rPr>
              <a:t>damage</a:t>
            </a:r>
            <a:r>
              <a:rPr sz="3000" b="1" spc="-90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(ATN)</a:t>
            </a:r>
            <a:endParaRPr sz="3000">
              <a:latin typeface="Times New Roman"/>
              <a:cs typeface="Times New Roman"/>
            </a:endParaRPr>
          </a:p>
          <a:p>
            <a:pPr marL="354965" indent="-342265">
              <a:spcBef>
                <a:spcPts val="720"/>
              </a:spcBef>
              <a:buFont typeface="Arial MT"/>
              <a:buChar char="•"/>
              <a:tabLst>
                <a:tab pos="354965" algn="l"/>
              </a:tabLst>
            </a:pPr>
            <a:r>
              <a:rPr sz="3000" b="1" dirty="0">
                <a:latin typeface="Times New Roman"/>
                <a:cs typeface="Times New Roman"/>
              </a:rPr>
              <a:t>Interstitial</a:t>
            </a:r>
            <a:r>
              <a:rPr sz="3000" b="1" spc="-175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damage</a:t>
            </a:r>
            <a:endParaRPr sz="3000">
              <a:latin typeface="Times New Roman"/>
              <a:cs typeface="Times New Roman"/>
            </a:endParaRPr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98" y="378328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55141" y="51003"/>
            <a:ext cx="376364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3200" spc="-45" dirty="0"/>
              <a:t>Renovascular</a:t>
            </a:r>
            <a:r>
              <a:rPr sz="3200" spc="-85" dirty="0"/>
              <a:t> </a:t>
            </a:r>
            <a:r>
              <a:rPr sz="3200" spc="-10" dirty="0"/>
              <a:t>damage</a:t>
            </a:r>
            <a:endParaRPr sz="320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19</a:t>
            </a:fld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1755141" y="635254"/>
            <a:ext cx="8677275" cy="596317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24765" indent="-342900"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Occlusion</a:t>
            </a:r>
            <a:r>
              <a:rPr sz="30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large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atheroemboli</a:t>
            </a:r>
            <a:r>
              <a:rPr sz="30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or</a:t>
            </a:r>
            <a:r>
              <a:rPr sz="30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thromboemboli</a:t>
            </a:r>
            <a:r>
              <a:rPr sz="30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spc="-25" dirty="0">
                <a:latin typeface="Times New Roman"/>
                <a:cs typeface="Times New Roman"/>
              </a:rPr>
              <a:t>in </a:t>
            </a:r>
            <a:r>
              <a:rPr sz="3000" b="1" dirty="0">
                <a:latin typeface="Times New Roman"/>
                <a:cs typeface="Times New Roman"/>
              </a:rPr>
              <a:t>the</a:t>
            </a:r>
            <a:r>
              <a:rPr sz="3000" b="1" spc="-75" dirty="0">
                <a:latin typeface="Times New Roman"/>
                <a:cs typeface="Times New Roman"/>
              </a:rPr>
              <a:t> </a:t>
            </a:r>
            <a:r>
              <a:rPr sz="3000" b="1" spc="-25" dirty="0">
                <a:latin typeface="Times New Roman"/>
                <a:cs typeface="Times New Roman"/>
              </a:rPr>
              <a:t>bilateral</a:t>
            </a:r>
            <a:r>
              <a:rPr sz="3000" b="1" spc="-80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renal</a:t>
            </a:r>
            <a:r>
              <a:rPr sz="3000" b="1" spc="-55" dirty="0">
                <a:latin typeface="Times New Roman"/>
                <a:cs typeface="Times New Roman"/>
              </a:rPr>
              <a:t> </a:t>
            </a:r>
            <a:r>
              <a:rPr sz="3000" b="1" spc="-20" dirty="0">
                <a:latin typeface="Times New Roman"/>
                <a:cs typeface="Times New Roman"/>
              </a:rPr>
              <a:t>arteries,</a:t>
            </a:r>
            <a:r>
              <a:rPr sz="3000" b="1" spc="-19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or</a:t>
            </a:r>
            <a:r>
              <a:rPr sz="3000" b="1" spc="-75" dirty="0">
                <a:latin typeface="Times New Roman"/>
                <a:cs typeface="Times New Roman"/>
              </a:rPr>
              <a:t> </a:t>
            </a:r>
            <a:r>
              <a:rPr sz="3000" b="1" spc="55" dirty="0">
                <a:latin typeface="Times New Roman"/>
                <a:cs typeface="Times New Roman"/>
              </a:rPr>
              <a:t>one</a:t>
            </a:r>
            <a:r>
              <a:rPr sz="3000" b="1" spc="-7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vessel</a:t>
            </a:r>
            <a:r>
              <a:rPr sz="3000" b="1" spc="-4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of</a:t>
            </a:r>
            <a:r>
              <a:rPr sz="3000" b="1" spc="-70" dirty="0">
                <a:latin typeface="Times New Roman"/>
                <a:cs typeface="Times New Roman"/>
              </a:rPr>
              <a:t> </a:t>
            </a:r>
            <a:r>
              <a:rPr sz="3000" b="1" spc="-25" dirty="0">
                <a:latin typeface="Times New Roman"/>
                <a:cs typeface="Times New Roman"/>
              </a:rPr>
              <a:t>the </a:t>
            </a:r>
            <a:r>
              <a:rPr sz="3000" b="1" dirty="0">
                <a:latin typeface="Times New Roman"/>
                <a:cs typeface="Times New Roman"/>
              </a:rPr>
              <a:t>patient</a:t>
            </a:r>
            <a:r>
              <a:rPr sz="3000" b="1" spc="-1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with </a:t>
            </a:r>
            <a:r>
              <a:rPr sz="3000" b="1" spc="-135" dirty="0">
                <a:latin typeface="Times New Roman"/>
                <a:cs typeface="Times New Roman"/>
              </a:rPr>
              <a:t>a</a:t>
            </a:r>
            <a:r>
              <a:rPr sz="3000" b="1" dirty="0">
                <a:latin typeface="Times New Roman"/>
                <a:cs typeface="Times New Roman"/>
              </a:rPr>
              <a:t> single</a:t>
            </a:r>
            <a:r>
              <a:rPr sz="3000" b="1" spc="-5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kidney.</a:t>
            </a:r>
            <a:endParaRPr sz="3000">
              <a:latin typeface="Times New Roman"/>
              <a:cs typeface="Times New Roman"/>
            </a:endParaRPr>
          </a:p>
          <a:p>
            <a:pPr>
              <a:spcBef>
                <a:spcPts val="1590"/>
              </a:spcBef>
              <a:buFont typeface="Arial MT"/>
              <a:buChar char="•"/>
            </a:pPr>
            <a:endParaRPr sz="3000">
              <a:latin typeface="Times New Roman"/>
              <a:cs typeface="Times New Roman"/>
            </a:endParaRPr>
          </a:p>
          <a:p>
            <a:pPr marL="355600" marR="5080" indent="-342900">
              <a:buFont typeface="Arial MT"/>
              <a:buChar char="•"/>
              <a:tabLst>
                <a:tab pos="355600" algn="l"/>
              </a:tabLst>
            </a:pPr>
            <a:r>
              <a:rPr sz="3000" b="1" dirty="0">
                <a:latin typeface="Times New Roman"/>
                <a:cs typeface="Times New Roman"/>
              </a:rPr>
              <a:t>Susceptible</a:t>
            </a:r>
            <a:r>
              <a:rPr sz="3000" b="1" spc="-105" dirty="0">
                <a:latin typeface="Times New Roman"/>
                <a:cs typeface="Times New Roman"/>
              </a:rPr>
              <a:t> </a:t>
            </a:r>
            <a:r>
              <a:rPr sz="3000" b="1" spc="75" dirty="0">
                <a:latin typeface="Times New Roman"/>
                <a:cs typeface="Times New Roman"/>
              </a:rPr>
              <a:t>to</a:t>
            </a:r>
            <a:r>
              <a:rPr sz="3000" b="1" spc="-114" dirty="0">
                <a:latin typeface="Times New Roman"/>
                <a:cs typeface="Times New Roman"/>
              </a:rPr>
              <a:t> </a:t>
            </a:r>
            <a:r>
              <a:rPr sz="3000" b="1" spc="-35" dirty="0">
                <a:solidFill>
                  <a:srgbClr val="FF0000"/>
                </a:solidFill>
                <a:latin typeface="Times New Roman"/>
                <a:cs typeface="Times New Roman"/>
              </a:rPr>
              <a:t>inflammatory</a:t>
            </a:r>
            <a:r>
              <a:rPr sz="3000" b="1" spc="-1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processes</a:t>
            </a:r>
            <a:r>
              <a:rPr sz="3000" b="1" spc="-7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that</a:t>
            </a:r>
            <a:r>
              <a:rPr sz="3000" b="1" spc="-12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lead</a:t>
            </a:r>
            <a:r>
              <a:rPr sz="3000" b="1" spc="-110" dirty="0">
                <a:latin typeface="Times New Roman"/>
                <a:cs typeface="Times New Roman"/>
              </a:rPr>
              <a:t> </a:t>
            </a:r>
            <a:r>
              <a:rPr sz="3000" b="1" spc="50" dirty="0">
                <a:latin typeface="Times New Roman"/>
                <a:cs typeface="Times New Roman"/>
              </a:rPr>
              <a:t>to </a:t>
            </a:r>
            <a:r>
              <a:rPr sz="3000" b="1" spc="-40" dirty="0">
                <a:solidFill>
                  <a:srgbClr val="FF0000"/>
                </a:solidFill>
                <a:latin typeface="Times New Roman"/>
                <a:cs typeface="Times New Roman"/>
              </a:rPr>
              <a:t>microvascular</a:t>
            </a:r>
            <a:r>
              <a:rPr sz="3000" b="1" spc="-8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damage</a:t>
            </a:r>
            <a:r>
              <a:rPr sz="3000" b="1" spc="-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and</a:t>
            </a:r>
            <a:r>
              <a:rPr sz="3000" b="1" spc="-1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vessel</a:t>
            </a:r>
            <a:r>
              <a:rPr sz="3000" b="1" spc="-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dysfunction</a:t>
            </a:r>
            <a:r>
              <a:rPr sz="3000" b="1" spc="-7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spc="-20" dirty="0">
                <a:latin typeface="Times New Roman"/>
                <a:cs typeface="Times New Roman"/>
              </a:rPr>
              <a:t>when </a:t>
            </a:r>
            <a:r>
              <a:rPr sz="3000" b="1" dirty="0">
                <a:latin typeface="Times New Roman"/>
                <a:cs typeface="Times New Roman"/>
              </a:rPr>
              <a:t>the</a:t>
            </a:r>
            <a:r>
              <a:rPr sz="3000" b="1" spc="-105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renal</a:t>
            </a:r>
            <a:r>
              <a:rPr sz="3000" b="1" spc="-95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capillaries</a:t>
            </a:r>
            <a:r>
              <a:rPr sz="3000" b="1" spc="-105" dirty="0">
                <a:latin typeface="Times New Roman"/>
                <a:cs typeface="Times New Roman"/>
              </a:rPr>
              <a:t> </a:t>
            </a:r>
            <a:r>
              <a:rPr sz="3000" b="1" spc="-45" dirty="0">
                <a:latin typeface="Times New Roman"/>
                <a:cs typeface="Times New Roman"/>
              </a:rPr>
              <a:t>are</a:t>
            </a:r>
            <a:r>
              <a:rPr sz="3000" b="1" spc="-100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affected.</a:t>
            </a:r>
            <a:endParaRPr sz="3000">
              <a:latin typeface="Times New Roman"/>
              <a:cs typeface="Times New Roman"/>
            </a:endParaRPr>
          </a:p>
          <a:p>
            <a:pPr>
              <a:spcBef>
                <a:spcPts val="1595"/>
              </a:spcBef>
              <a:buFont typeface="Arial MT"/>
              <a:buChar char="•"/>
            </a:pPr>
            <a:endParaRPr sz="3000">
              <a:latin typeface="Times New Roman"/>
              <a:cs typeface="Times New Roman"/>
            </a:endParaRPr>
          </a:p>
          <a:p>
            <a:pPr marL="355600" marR="100965" indent="-342900">
              <a:buFont typeface="Arial MT"/>
              <a:buChar char="•"/>
              <a:tabLst>
                <a:tab pos="355600" algn="l"/>
              </a:tabLst>
            </a:pPr>
            <a:r>
              <a:rPr sz="3000" b="1" dirty="0">
                <a:latin typeface="Times New Roman"/>
                <a:cs typeface="Times New Roman"/>
              </a:rPr>
              <a:t>Neutrophils</a:t>
            </a:r>
            <a:r>
              <a:rPr sz="3000" b="1" spc="-105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invade</a:t>
            </a:r>
            <a:r>
              <a:rPr sz="3000" b="1" spc="-10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the</a:t>
            </a:r>
            <a:r>
              <a:rPr sz="3000" b="1" spc="-10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vessel</a:t>
            </a:r>
            <a:r>
              <a:rPr sz="3000" b="1" spc="-7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wall,</a:t>
            </a:r>
            <a:r>
              <a:rPr sz="3000" b="1" spc="-204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causing</a:t>
            </a:r>
            <a:r>
              <a:rPr sz="3000" b="1" spc="-95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damage </a:t>
            </a:r>
            <a:r>
              <a:rPr sz="3000" b="1" dirty="0">
                <a:latin typeface="Times New Roman"/>
                <a:cs typeface="Times New Roman"/>
              </a:rPr>
              <a:t>that</a:t>
            </a:r>
            <a:r>
              <a:rPr sz="3000" b="1" spc="-6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can</a:t>
            </a:r>
            <a:r>
              <a:rPr sz="3000" b="1" spc="-5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include</a:t>
            </a:r>
            <a:r>
              <a:rPr sz="3000" b="1" spc="-45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thrombus</a:t>
            </a:r>
            <a:r>
              <a:rPr sz="3000" b="1" spc="-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formation</a:t>
            </a:r>
            <a:r>
              <a:rPr sz="3000" b="1" spc="-10" dirty="0">
                <a:latin typeface="Times New Roman"/>
                <a:cs typeface="Times New Roman"/>
              </a:rPr>
              <a:t>,</a:t>
            </a:r>
            <a:r>
              <a:rPr sz="3000" b="1" spc="-185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tissue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infarction,</a:t>
            </a:r>
            <a:r>
              <a:rPr sz="3000" b="1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and</a:t>
            </a:r>
            <a:r>
              <a:rPr sz="3000" b="1" spc="1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collagen</a:t>
            </a:r>
            <a:r>
              <a:rPr sz="3000" b="1" spc="1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deposition</a:t>
            </a:r>
            <a:r>
              <a:rPr sz="3000" b="1" spc="1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within</a:t>
            </a:r>
            <a:r>
              <a:rPr sz="3000" b="1" spc="114" dirty="0">
                <a:latin typeface="Times New Roman"/>
                <a:cs typeface="Times New Roman"/>
              </a:rPr>
              <a:t> </a:t>
            </a:r>
            <a:r>
              <a:rPr sz="3000" b="1" spc="-25" dirty="0">
                <a:latin typeface="Times New Roman"/>
                <a:cs typeface="Times New Roman"/>
              </a:rPr>
              <a:t>the </a:t>
            </a:r>
            <a:r>
              <a:rPr sz="3000" b="1" dirty="0">
                <a:latin typeface="Times New Roman"/>
                <a:cs typeface="Times New Roman"/>
              </a:rPr>
              <a:t>vessel</a:t>
            </a:r>
            <a:r>
              <a:rPr sz="3000" b="1" spc="-105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structure</a:t>
            </a:r>
            <a:endParaRPr sz="3000">
              <a:latin typeface="Times New Roman"/>
              <a:cs typeface="Times New Roman"/>
            </a:endParaRPr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98" y="378328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10737" y="304601"/>
            <a:ext cx="8252391" cy="6191523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98" y="378328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55141" y="55576"/>
            <a:ext cx="8447405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sz="3000" b="1" dirty="0">
                <a:latin typeface="Times New Roman"/>
                <a:cs typeface="Times New Roman"/>
              </a:rPr>
              <a:t>Diffuse</a:t>
            </a:r>
            <a:r>
              <a:rPr sz="3000" b="1" spc="-114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renal</a:t>
            </a:r>
            <a:r>
              <a:rPr sz="3000" b="1" spc="-1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vasculitis</a:t>
            </a:r>
            <a:r>
              <a:rPr sz="3000" b="1" spc="-9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can</a:t>
            </a:r>
            <a:r>
              <a:rPr sz="3000" b="1" spc="-11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be</a:t>
            </a:r>
            <a:r>
              <a:rPr sz="3000" b="1" spc="-10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mild</a:t>
            </a:r>
            <a:r>
              <a:rPr sz="3000" b="1" spc="-11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or</a:t>
            </a:r>
            <a:r>
              <a:rPr sz="3000" b="1" spc="-120" dirty="0">
                <a:latin typeface="Times New Roman"/>
                <a:cs typeface="Times New Roman"/>
              </a:rPr>
              <a:t> </a:t>
            </a:r>
            <a:r>
              <a:rPr sz="3000" b="1" spc="-20" dirty="0">
                <a:latin typeface="Times New Roman"/>
                <a:cs typeface="Times New Roman"/>
              </a:rPr>
              <a:t>severe,</a:t>
            </a:r>
            <a:r>
              <a:rPr sz="3000" b="1" spc="-185" dirty="0">
                <a:latin typeface="Times New Roman"/>
                <a:cs typeface="Times New Roman"/>
              </a:rPr>
              <a:t> </a:t>
            </a:r>
            <a:r>
              <a:rPr sz="3000" b="1" spc="-20" dirty="0">
                <a:latin typeface="Times New Roman"/>
                <a:cs typeface="Times New Roman"/>
              </a:rPr>
              <a:t>with </a:t>
            </a:r>
            <a:r>
              <a:rPr sz="3000" b="1" dirty="0">
                <a:latin typeface="Times New Roman"/>
                <a:cs typeface="Times New Roman"/>
              </a:rPr>
              <a:t>severe</a:t>
            </a:r>
            <a:r>
              <a:rPr sz="3000" b="1" spc="-25" dirty="0">
                <a:latin typeface="Times New Roman"/>
                <a:cs typeface="Times New Roman"/>
              </a:rPr>
              <a:t> forms</a:t>
            </a:r>
            <a:r>
              <a:rPr sz="3000" b="1" spc="-4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promoting</a:t>
            </a:r>
            <a:r>
              <a:rPr sz="3000" b="1" spc="-5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concomitant </a:t>
            </a:r>
            <a:r>
              <a:rPr sz="3000" b="1" spc="-10" dirty="0">
                <a:latin typeface="Times New Roman"/>
                <a:cs typeface="Times New Roman"/>
              </a:rPr>
              <a:t>ischemic </a:t>
            </a:r>
            <a:r>
              <a:rPr sz="3000" b="1" dirty="0">
                <a:latin typeface="Times New Roman"/>
                <a:cs typeface="Times New Roman"/>
              </a:rPr>
              <a:t>acute</a:t>
            </a:r>
            <a:r>
              <a:rPr sz="3000" b="1" spc="-70" dirty="0">
                <a:latin typeface="Times New Roman"/>
                <a:cs typeface="Times New Roman"/>
              </a:rPr>
              <a:t> </a:t>
            </a:r>
            <a:r>
              <a:rPr sz="3000" b="1" spc="-20" dirty="0">
                <a:latin typeface="Times New Roman"/>
                <a:cs typeface="Times New Roman"/>
              </a:rPr>
              <a:t>tubular</a:t>
            </a:r>
            <a:r>
              <a:rPr sz="3000" b="1" spc="-10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necrosis</a:t>
            </a:r>
            <a:r>
              <a:rPr sz="3000" b="1" spc="-55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(ATN).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755141" y="2616835"/>
            <a:ext cx="8277859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 algn="just"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Accelerated</a:t>
            </a:r>
            <a:r>
              <a:rPr sz="3000" b="1" spc="-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hypertension</a:t>
            </a:r>
            <a:r>
              <a:rPr sz="3000" b="1" spc="-7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that</a:t>
            </a:r>
            <a:r>
              <a:rPr sz="3000" b="1" spc="-9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is</a:t>
            </a:r>
            <a:r>
              <a:rPr sz="3000" b="1" spc="-90" dirty="0">
                <a:latin typeface="Times New Roman"/>
                <a:cs typeface="Times New Roman"/>
              </a:rPr>
              <a:t> </a:t>
            </a:r>
            <a:r>
              <a:rPr sz="3000" b="1" spc="55" dirty="0">
                <a:latin typeface="Times New Roman"/>
                <a:cs typeface="Times New Roman"/>
              </a:rPr>
              <a:t>not</a:t>
            </a:r>
            <a:r>
              <a:rPr sz="3000" b="1" spc="-9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treated</a:t>
            </a:r>
            <a:r>
              <a:rPr sz="3000" b="1" spc="-90" dirty="0">
                <a:latin typeface="Times New Roman"/>
                <a:cs typeface="Times New Roman"/>
              </a:rPr>
              <a:t> </a:t>
            </a:r>
            <a:r>
              <a:rPr sz="3000" b="1" spc="-25" dirty="0">
                <a:latin typeface="Times New Roman"/>
                <a:cs typeface="Times New Roman"/>
              </a:rPr>
              <a:t>may </a:t>
            </a:r>
            <a:r>
              <a:rPr sz="3000" b="1" dirty="0">
                <a:latin typeface="Times New Roman"/>
                <a:cs typeface="Times New Roman"/>
              </a:rPr>
              <a:t>also</a:t>
            </a:r>
            <a:r>
              <a:rPr sz="3000" b="1" spc="-6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compromise</a:t>
            </a:r>
            <a:r>
              <a:rPr sz="3000" b="1" spc="-40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renal</a:t>
            </a:r>
            <a:r>
              <a:rPr sz="3000" b="1" spc="-45" dirty="0">
                <a:latin typeface="Times New Roman"/>
                <a:cs typeface="Times New Roman"/>
              </a:rPr>
              <a:t> </a:t>
            </a:r>
            <a:r>
              <a:rPr sz="3000" b="1" spc="-40" dirty="0">
                <a:latin typeface="Times New Roman"/>
                <a:cs typeface="Times New Roman"/>
              </a:rPr>
              <a:t>microvascular</a:t>
            </a:r>
            <a:r>
              <a:rPr sz="3000" b="1" spc="-6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blood</a:t>
            </a:r>
            <a:r>
              <a:rPr sz="3000" b="1" spc="-70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flow, </a:t>
            </a:r>
            <a:r>
              <a:rPr sz="3000" b="1" dirty="0">
                <a:latin typeface="Times New Roman"/>
                <a:cs typeface="Times New Roman"/>
              </a:rPr>
              <a:t>and</a:t>
            </a:r>
            <a:r>
              <a:rPr sz="3000" b="1" spc="-14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thus</a:t>
            </a:r>
            <a:r>
              <a:rPr sz="3000" b="1" spc="-12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cause</a:t>
            </a:r>
            <a:r>
              <a:rPr sz="3000" b="1" spc="-13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diffuse</a:t>
            </a:r>
            <a:r>
              <a:rPr sz="3000" b="1" spc="-120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renal</a:t>
            </a:r>
            <a:r>
              <a:rPr sz="3000" b="1" spc="-1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capillary</a:t>
            </a:r>
            <a:r>
              <a:rPr sz="3000" b="1" spc="-1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damage</a:t>
            </a:r>
            <a:r>
              <a:rPr sz="3000" b="1" spc="-10" dirty="0">
                <a:latin typeface="Times New Roman"/>
                <a:cs typeface="Times New Roman"/>
              </a:rPr>
              <a:t>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20</a:t>
            </a:fld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98" y="378328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55140" y="-36131"/>
            <a:ext cx="8656320" cy="6145913"/>
          </a:xfrm>
          <a:prstGeom prst="rect">
            <a:avLst/>
          </a:prstGeom>
        </p:spPr>
        <p:txBody>
          <a:bodyPr vert="horz" wrap="square" lIns="0" tIns="104775" rIns="0" bIns="0" rtlCol="0">
            <a:spAutoFit/>
          </a:bodyPr>
          <a:lstStyle/>
          <a:p>
            <a:pPr marL="12700">
              <a:spcBef>
                <a:spcPts val="825"/>
              </a:spcBef>
            </a:pPr>
            <a:r>
              <a:rPr sz="3000" b="1" spc="-50" dirty="0">
                <a:latin typeface="Times New Roman"/>
                <a:cs typeface="Times New Roman"/>
              </a:rPr>
              <a:t>Glomerular</a:t>
            </a:r>
            <a:r>
              <a:rPr sz="3000" b="1" spc="-95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Damage</a:t>
            </a:r>
            <a:endParaRPr sz="3000">
              <a:latin typeface="Times New Roman"/>
              <a:cs typeface="Times New Roman"/>
            </a:endParaRPr>
          </a:p>
          <a:p>
            <a:pPr marL="355600" marR="1396365" indent="-342900">
              <a:spcBef>
                <a:spcPts val="720"/>
              </a:spcBef>
              <a:buFont typeface="Arial MT"/>
              <a:buChar char="•"/>
              <a:tabLst>
                <a:tab pos="355600" algn="l"/>
              </a:tabLst>
            </a:pPr>
            <a:r>
              <a:rPr sz="3000" b="1" spc="-40" dirty="0">
                <a:latin typeface="Times New Roman"/>
                <a:cs typeface="Times New Roman"/>
              </a:rPr>
              <a:t>Only</a:t>
            </a:r>
            <a:r>
              <a:rPr sz="3000" b="1" spc="-70" dirty="0">
                <a:latin typeface="Times New Roman"/>
                <a:cs typeface="Times New Roman"/>
              </a:rPr>
              <a:t> </a:t>
            </a:r>
            <a:r>
              <a:rPr sz="3000" b="1" spc="-380" dirty="0">
                <a:solidFill>
                  <a:srgbClr val="FF0000"/>
                </a:solidFill>
                <a:latin typeface="Times New Roman"/>
                <a:cs typeface="Times New Roman"/>
              </a:rPr>
              <a:t>5%</a:t>
            </a:r>
            <a:r>
              <a:rPr sz="3000" b="1" spc="-7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of</a:t>
            </a:r>
            <a:r>
              <a:rPr sz="3000" b="1" spc="-7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the</a:t>
            </a:r>
            <a:r>
              <a:rPr sz="3000" b="1" spc="-70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cases</a:t>
            </a:r>
            <a:r>
              <a:rPr sz="3000" b="1" spc="-6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of</a:t>
            </a:r>
            <a:r>
              <a:rPr sz="3000" b="1" spc="-7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intrinsic</a:t>
            </a:r>
            <a:r>
              <a:rPr sz="3000" b="1" spc="-180" dirty="0">
                <a:latin typeface="Times New Roman"/>
                <a:cs typeface="Times New Roman"/>
              </a:rPr>
              <a:t> </a:t>
            </a:r>
            <a:r>
              <a:rPr sz="3000" b="1" spc="-270" dirty="0">
                <a:latin typeface="Times New Roman"/>
                <a:cs typeface="Times New Roman"/>
              </a:rPr>
              <a:t>ARF</a:t>
            </a:r>
            <a:r>
              <a:rPr sz="3000" b="1" spc="-65" dirty="0">
                <a:latin typeface="Times New Roman"/>
                <a:cs typeface="Times New Roman"/>
              </a:rPr>
              <a:t> </a:t>
            </a:r>
            <a:r>
              <a:rPr sz="3000" b="1" spc="-60" dirty="0">
                <a:latin typeface="Times New Roman"/>
                <a:cs typeface="Times New Roman"/>
              </a:rPr>
              <a:t>are</a:t>
            </a:r>
            <a:r>
              <a:rPr sz="3000" b="1" spc="-70" dirty="0">
                <a:latin typeface="Times New Roman"/>
                <a:cs typeface="Times New Roman"/>
              </a:rPr>
              <a:t> </a:t>
            </a:r>
            <a:r>
              <a:rPr sz="3000" b="1" spc="-25" dirty="0">
                <a:latin typeface="Times New Roman"/>
                <a:cs typeface="Times New Roman"/>
              </a:rPr>
              <a:t>of </a:t>
            </a:r>
            <a:r>
              <a:rPr sz="3000" b="1" spc="-10" dirty="0">
                <a:latin typeface="Times New Roman"/>
                <a:cs typeface="Times New Roman"/>
              </a:rPr>
              <a:t>glomerular</a:t>
            </a:r>
            <a:r>
              <a:rPr sz="3000" b="1" spc="-110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origin.</a:t>
            </a:r>
            <a:endParaRPr sz="3000">
              <a:latin typeface="Times New Roman"/>
              <a:cs typeface="Times New Roman"/>
            </a:endParaRPr>
          </a:p>
          <a:p>
            <a:pPr>
              <a:spcBef>
                <a:spcPts val="1590"/>
              </a:spcBef>
              <a:buFont typeface="Arial MT"/>
              <a:buChar char="•"/>
            </a:pPr>
            <a:endParaRPr sz="3000">
              <a:latin typeface="Times New Roman"/>
              <a:cs typeface="Times New Roman"/>
            </a:endParaRPr>
          </a:p>
          <a:p>
            <a:pPr marL="355600" marR="5080" indent="-342900">
              <a:spcBef>
                <a:spcPts val="5"/>
              </a:spcBef>
              <a:buFont typeface="Arial MT"/>
              <a:buChar char="•"/>
              <a:tabLst>
                <a:tab pos="355600" algn="l"/>
              </a:tabLst>
            </a:pPr>
            <a:r>
              <a:rPr sz="3000" b="1" spc="-85" dirty="0">
                <a:latin typeface="Times New Roman"/>
                <a:cs typeface="Times New Roman"/>
              </a:rPr>
              <a:t>The</a:t>
            </a:r>
            <a:r>
              <a:rPr sz="3000" b="1" spc="-7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glomerulus</a:t>
            </a:r>
            <a:r>
              <a:rPr sz="3000" b="1" spc="-45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serves</a:t>
            </a:r>
            <a:r>
              <a:rPr sz="3000" b="1" spc="-50" dirty="0">
                <a:latin typeface="Times New Roman"/>
                <a:cs typeface="Times New Roman"/>
              </a:rPr>
              <a:t> </a:t>
            </a:r>
            <a:r>
              <a:rPr sz="3000" b="1" spc="75" dirty="0">
                <a:latin typeface="Times New Roman"/>
                <a:cs typeface="Times New Roman"/>
              </a:rPr>
              <a:t>to</a:t>
            </a:r>
            <a:r>
              <a:rPr sz="3000" b="1" spc="-45" dirty="0"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filter</a:t>
            </a:r>
            <a:r>
              <a:rPr sz="3000" b="1" spc="-8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fluid</a:t>
            </a:r>
            <a:r>
              <a:rPr sz="3000" b="1" spc="-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and</a:t>
            </a:r>
            <a:r>
              <a:rPr sz="3000" b="1" spc="-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solute</a:t>
            </a:r>
            <a:r>
              <a:rPr sz="3000" b="1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spc="30" dirty="0">
                <a:solidFill>
                  <a:srgbClr val="FF0000"/>
                </a:solidFill>
                <a:latin typeface="Times New Roman"/>
                <a:cs typeface="Times New Roman"/>
              </a:rPr>
              <a:t>into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the</a:t>
            </a:r>
            <a:r>
              <a:rPr sz="3000" b="1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tubules</a:t>
            </a:r>
            <a:r>
              <a:rPr sz="30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while</a:t>
            </a:r>
            <a:r>
              <a:rPr sz="3000" b="1" spc="-35" dirty="0"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retaining</a:t>
            </a:r>
            <a:r>
              <a:rPr sz="3000" b="1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proteins</a:t>
            </a:r>
            <a:r>
              <a:rPr sz="3000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and</a:t>
            </a:r>
            <a:r>
              <a:rPr sz="3000" b="1" spc="-35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other</a:t>
            </a:r>
            <a:r>
              <a:rPr sz="3000" b="1" spc="750" dirty="0">
                <a:latin typeface="Times New Roman"/>
                <a:cs typeface="Times New Roman"/>
              </a:rPr>
              <a:t> </a:t>
            </a:r>
            <a:r>
              <a:rPr sz="3000" b="1" spc="-20" dirty="0">
                <a:latin typeface="Times New Roman"/>
                <a:cs typeface="Times New Roman"/>
              </a:rPr>
              <a:t>large</a:t>
            </a:r>
            <a:r>
              <a:rPr sz="3000" b="1" spc="1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blood</a:t>
            </a:r>
            <a:r>
              <a:rPr sz="3000" b="1" spc="2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components</a:t>
            </a:r>
            <a:r>
              <a:rPr sz="3000" b="1" spc="4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in</a:t>
            </a:r>
            <a:r>
              <a:rPr sz="3000" b="1" spc="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the</a:t>
            </a:r>
            <a:r>
              <a:rPr sz="3000" b="1" spc="15" dirty="0">
                <a:latin typeface="Times New Roman"/>
                <a:cs typeface="Times New Roman"/>
              </a:rPr>
              <a:t> </a:t>
            </a:r>
            <a:r>
              <a:rPr sz="3000" b="1" spc="-55" dirty="0">
                <a:latin typeface="Times New Roman"/>
                <a:cs typeface="Times New Roman"/>
              </a:rPr>
              <a:t>intravascular</a:t>
            </a:r>
            <a:r>
              <a:rPr sz="3000" b="1" spc="20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space.</a:t>
            </a:r>
            <a:endParaRPr sz="3000">
              <a:latin typeface="Times New Roman"/>
              <a:cs typeface="Times New Roman"/>
            </a:endParaRPr>
          </a:p>
          <a:p>
            <a:pPr>
              <a:spcBef>
                <a:spcPts val="1590"/>
              </a:spcBef>
              <a:buFont typeface="Arial MT"/>
              <a:buChar char="•"/>
            </a:pPr>
            <a:endParaRPr sz="3000">
              <a:latin typeface="Times New Roman"/>
              <a:cs typeface="Times New Roman"/>
            </a:endParaRPr>
          </a:p>
          <a:p>
            <a:pPr marL="355600" marR="323850" indent="-342900">
              <a:buFont typeface="Arial MT"/>
              <a:buChar char="•"/>
              <a:tabLst>
                <a:tab pos="355600" algn="l"/>
              </a:tabLst>
            </a:pPr>
            <a:r>
              <a:rPr sz="3000" b="1" spc="-10" dirty="0">
                <a:latin typeface="Times New Roman"/>
                <a:cs typeface="Times New Roman"/>
              </a:rPr>
              <a:t>glomerular</a:t>
            </a:r>
            <a:r>
              <a:rPr sz="3000" b="1" spc="-60" dirty="0">
                <a:latin typeface="Times New Roman"/>
                <a:cs typeface="Times New Roman"/>
              </a:rPr>
              <a:t> </a:t>
            </a:r>
            <a:r>
              <a:rPr sz="3000" b="1" spc="-35" dirty="0">
                <a:latin typeface="Times New Roman"/>
                <a:cs typeface="Times New Roman"/>
              </a:rPr>
              <a:t>damage</a:t>
            </a:r>
            <a:r>
              <a:rPr sz="3000" b="1" spc="-7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can</a:t>
            </a:r>
            <a:r>
              <a:rPr sz="3000" b="1" spc="-7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occur</a:t>
            </a:r>
            <a:r>
              <a:rPr sz="3000" b="1" spc="-5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by</a:t>
            </a:r>
            <a:r>
              <a:rPr sz="3000" b="1" spc="-8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the</a:t>
            </a:r>
            <a:r>
              <a:rPr sz="3000" b="1" spc="-90" dirty="0">
                <a:latin typeface="Times New Roman"/>
                <a:cs typeface="Times New Roman"/>
              </a:rPr>
              <a:t> </a:t>
            </a:r>
            <a:r>
              <a:rPr sz="3000" b="1" spc="-20" dirty="0">
                <a:latin typeface="Times New Roman"/>
                <a:cs typeface="Times New Roman"/>
              </a:rPr>
              <a:t>same </a:t>
            </a:r>
            <a:r>
              <a:rPr sz="3000" b="1" spc="-30" dirty="0">
                <a:latin typeface="Times New Roman"/>
                <a:cs typeface="Times New Roman"/>
              </a:rPr>
              <a:t>mechanisms</a:t>
            </a:r>
            <a:r>
              <a:rPr sz="3000" b="1" spc="-5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described</a:t>
            </a:r>
            <a:r>
              <a:rPr sz="3000" b="1" spc="-6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for</a:t>
            </a:r>
            <a:r>
              <a:rPr sz="3000" b="1" spc="-6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the</a:t>
            </a:r>
            <a:r>
              <a:rPr sz="3000" b="1" spc="-50" dirty="0">
                <a:latin typeface="Times New Roman"/>
                <a:cs typeface="Times New Roman"/>
              </a:rPr>
              <a:t> </a:t>
            </a:r>
            <a:r>
              <a:rPr sz="30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renal</a:t>
            </a:r>
            <a:r>
              <a:rPr sz="3000" b="1" spc="-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vasculature</a:t>
            </a:r>
            <a:r>
              <a:rPr sz="3000" b="1" spc="-10" dirty="0">
                <a:latin typeface="Times New Roman"/>
                <a:cs typeface="Times New Roman"/>
              </a:rPr>
              <a:t>, </a:t>
            </a:r>
            <a:r>
              <a:rPr sz="3000" b="1" dirty="0">
                <a:latin typeface="Times New Roman"/>
                <a:cs typeface="Times New Roman"/>
              </a:rPr>
              <a:t>and</a:t>
            </a:r>
            <a:r>
              <a:rPr sz="3000" b="1" spc="-100" dirty="0"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severe</a:t>
            </a:r>
            <a:r>
              <a:rPr sz="3000" b="1" spc="-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spc="-35" dirty="0">
                <a:solidFill>
                  <a:srgbClr val="FF0000"/>
                </a:solidFill>
                <a:latin typeface="Times New Roman"/>
                <a:cs typeface="Times New Roman"/>
              </a:rPr>
              <a:t>inflammatory</a:t>
            </a:r>
            <a:r>
              <a:rPr sz="3000" b="1" spc="-1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processes</a:t>
            </a:r>
            <a:r>
              <a:rPr sz="3000" b="1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specific</a:t>
            </a:r>
            <a:r>
              <a:rPr sz="3000" b="1" spc="-70" dirty="0">
                <a:latin typeface="Times New Roman"/>
                <a:cs typeface="Times New Roman"/>
              </a:rPr>
              <a:t> </a:t>
            </a:r>
            <a:r>
              <a:rPr sz="3000" b="1" spc="75" dirty="0">
                <a:latin typeface="Times New Roman"/>
                <a:cs typeface="Times New Roman"/>
              </a:rPr>
              <a:t>to</a:t>
            </a:r>
            <a:r>
              <a:rPr sz="3000" b="1" spc="-80" dirty="0">
                <a:latin typeface="Times New Roman"/>
                <a:cs typeface="Times New Roman"/>
              </a:rPr>
              <a:t> </a:t>
            </a:r>
            <a:r>
              <a:rPr sz="3000" b="1" spc="-25" dirty="0">
                <a:latin typeface="Times New Roman"/>
                <a:cs typeface="Times New Roman"/>
              </a:rPr>
              <a:t>the </a:t>
            </a:r>
            <a:r>
              <a:rPr sz="3000" b="1" spc="-10" dirty="0">
                <a:latin typeface="Times New Roman"/>
                <a:cs typeface="Times New Roman"/>
              </a:rPr>
              <a:t>glomerulus.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21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98" y="378328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55140" y="-36131"/>
            <a:ext cx="8453120" cy="2038350"/>
          </a:xfrm>
          <a:prstGeom prst="rect">
            <a:avLst/>
          </a:prstGeom>
        </p:spPr>
        <p:txBody>
          <a:bodyPr vert="horz" wrap="square" lIns="0" tIns="104775" rIns="0" bIns="0" rtlCol="0">
            <a:spAutoFit/>
          </a:bodyPr>
          <a:lstStyle/>
          <a:p>
            <a:pPr marL="354965" indent="-342265">
              <a:spcBef>
                <a:spcPts val="825"/>
              </a:spcBef>
              <a:buFont typeface="Arial MT"/>
              <a:buChar char="•"/>
              <a:tabLst>
                <a:tab pos="354965" algn="l"/>
              </a:tabLst>
            </a:pPr>
            <a:r>
              <a:rPr sz="3000" b="1" spc="-30" dirty="0">
                <a:latin typeface="Times New Roman"/>
                <a:cs typeface="Times New Roman"/>
              </a:rPr>
              <a:t>Immune</a:t>
            </a:r>
            <a:r>
              <a:rPr sz="3000" b="1" spc="-10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mediated</a:t>
            </a:r>
            <a:r>
              <a:rPr sz="3000" b="1" spc="-105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injury</a:t>
            </a:r>
            <a:endParaRPr sz="3000">
              <a:latin typeface="Times New Roman"/>
              <a:cs typeface="Times New Roman"/>
            </a:endParaRPr>
          </a:p>
          <a:p>
            <a:pPr marL="355600" marR="5080" indent="-342900">
              <a:spcBef>
                <a:spcPts val="720"/>
              </a:spcBef>
              <a:buFont typeface="Arial MT"/>
              <a:buChar char="•"/>
              <a:tabLst>
                <a:tab pos="355600" algn="l"/>
                <a:tab pos="1550035" algn="l"/>
                <a:tab pos="4670425" algn="l"/>
              </a:tabLst>
            </a:pP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Antigen-antibody</a:t>
            </a:r>
            <a:r>
              <a:rPr sz="3000" b="1" spc="1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complexes</a:t>
            </a:r>
            <a:r>
              <a:rPr sz="3000" b="1" spc="1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localize</a:t>
            </a:r>
            <a:r>
              <a:rPr sz="3000" b="1" spc="125" dirty="0">
                <a:latin typeface="Times New Roman"/>
                <a:cs typeface="Times New Roman"/>
              </a:rPr>
              <a:t> </a:t>
            </a:r>
            <a:r>
              <a:rPr sz="3000" b="1" spc="-25" dirty="0">
                <a:latin typeface="Times New Roman"/>
                <a:cs typeface="Times New Roman"/>
              </a:rPr>
              <a:t>in </a:t>
            </a:r>
            <a:r>
              <a:rPr sz="3000" b="1" dirty="0">
                <a:latin typeface="Times New Roman"/>
                <a:cs typeface="Times New Roman"/>
              </a:rPr>
              <a:t>glomerulus</a:t>
            </a:r>
            <a:r>
              <a:rPr sz="3000" b="1" spc="-5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lead</a:t>
            </a:r>
            <a:r>
              <a:rPr sz="3000" b="1" spc="-45" dirty="0">
                <a:latin typeface="Times New Roman"/>
                <a:cs typeface="Times New Roman"/>
              </a:rPr>
              <a:t> </a:t>
            </a:r>
            <a:r>
              <a:rPr sz="3000" b="1" spc="50" dirty="0">
                <a:latin typeface="Times New Roman"/>
                <a:cs typeface="Times New Roman"/>
              </a:rPr>
              <a:t>to</a:t>
            </a:r>
            <a:r>
              <a:rPr sz="3000" b="1" dirty="0">
                <a:latin typeface="Times New Roman"/>
                <a:cs typeface="Times New Roman"/>
              </a:rPr>
              <a:t>	triggering</a:t>
            </a:r>
            <a:r>
              <a:rPr sz="3000" b="1" spc="-1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of</a:t>
            </a:r>
            <a:r>
              <a:rPr sz="3000" b="1" spc="-10" dirty="0">
                <a:latin typeface="Times New Roman"/>
                <a:cs typeface="Times New Roman"/>
              </a:rPr>
              <a:t> biological events</a:t>
            </a:r>
            <a:r>
              <a:rPr sz="3000" b="1" dirty="0">
                <a:latin typeface="Times New Roman"/>
                <a:cs typeface="Times New Roman"/>
              </a:rPr>
              <a:t>	</a:t>
            </a:r>
            <a:r>
              <a:rPr sz="3000" b="1" spc="50" dirty="0">
                <a:solidFill>
                  <a:srgbClr val="FF0000"/>
                </a:solidFill>
                <a:latin typeface="Times New Roman"/>
                <a:cs typeface="Times New Roman"/>
              </a:rPr>
              <a:t>cell</a:t>
            </a:r>
            <a:r>
              <a:rPr sz="3000" b="1" spc="-9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injury</a:t>
            </a:r>
            <a:r>
              <a:rPr sz="3000" b="1" spc="-114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and</a:t>
            </a:r>
            <a:r>
              <a:rPr sz="3000" b="1" spc="-1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proteinuria.</a:t>
            </a:r>
            <a:endParaRPr sz="3000">
              <a:latin typeface="Times New Roman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5321809" y="1237489"/>
            <a:ext cx="1004569" cy="268605"/>
            <a:chOff x="3797808" y="1237488"/>
            <a:chExt cx="1004569" cy="268605"/>
          </a:xfrm>
        </p:grpSpPr>
        <p:sp>
          <p:nvSpPr>
            <p:cNvPr id="4" name="object 4"/>
            <p:cNvSpPr/>
            <p:nvPr/>
          </p:nvSpPr>
          <p:spPr>
            <a:xfrm>
              <a:off x="3810762" y="1250442"/>
              <a:ext cx="978535" cy="242570"/>
            </a:xfrm>
            <a:custGeom>
              <a:avLst/>
              <a:gdLst/>
              <a:ahLst/>
              <a:cxnLst/>
              <a:rect l="l" t="t" r="r" b="b"/>
              <a:pathLst>
                <a:path w="978535" h="242569">
                  <a:moveTo>
                    <a:pt x="857250" y="0"/>
                  </a:moveTo>
                  <a:lnTo>
                    <a:pt x="857250" y="60579"/>
                  </a:lnTo>
                  <a:lnTo>
                    <a:pt x="0" y="60579"/>
                  </a:lnTo>
                  <a:lnTo>
                    <a:pt x="0" y="181737"/>
                  </a:lnTo>
                  <a:lnTo>
                    <a:pt x="857250" y="181737"/>
                  </a:lnTo>
                  <a:lnTo>
                    <a:pt x="857250" y="242316"/>
                  </a:lnTo>
                  <a:lnTo>
                    <a:pt x="978408" y="121158"/>
                  </a:lnTo>
                  <a:lnTo>
                    <a:pt x="857250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810762" y="1250442"/>
              <a:ext cx="978535" cy="242570"/>
            </a:xfrm>
            <a:custGeom>
              <a:avLst/>
              <a:gdLst/>
              <a:ahLst/>
              <a:cxnLst/>
              <a:rect l="l" t="t" r="r" b="b"/>
              <a:pathLst>
                <a:path w="978535" h="242569">
                  <a:moveTo>
                    <a:pt x="0" y="60579"/>
                  </a:moveTo>
                  <a:lnTo>
                    <a:pt x="857250" y="60579"/>
                  </a:lnTo>
                  <a:lnTo>
                    <a:pt x="857250" y="0"/>
                  </a:lnTo>
                  <a:lnTo>
                    <a:pt x="978408" y="121158"/>
                  </a:lnTo>
                  <a:lnTo>
                    <a:pt x="857250" y="242316"/>
                  </a:lnTo>
                  <a:lnTo>
                    <a:pt x="857250" y="181737"/>
                  </a:lnTo>
                  <a:lnTo>
                    <a:pt x="0" y="181737"/>
                  </a:lnTo>
                  <a:lnTo>
                    <a:pt x="0" y="60579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22</a:t>
            </a:fld>
            <a:endParaRPr lang="en-US"/>
          </a:p>
        </p:txBody>
      </p:sp>
      <p:pic>
        <p:nvPicPr>
          <p:cNvPr id="8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98" y="378328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55140" y="51003"/>
            <a:ext cx="278638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3200" spc="-135" dirty="0"/>
              <a:t>Tubular</a:t>
            </a:r>
            <a:r>
              <a:rPr sz="3200" spc="-50" dirty="0"/>
              <a:t> </a:t>
            </a:r>
            <a:r>
              <a:rPr sz="3200" spc="-10" dirty="0"/>
              <a:t>damage</a:t>
            </a:r>
            <a:endParaRPr sz="320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23</a:t>
            </a:fld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1755141" y="635253"/>
            <a:ext cx="8466455" cy="5219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indent="-342265">
              <a:spcBef>
                <a:spcPts val="100"/>
              </a:spcBef>
              <a:buFont typeface="Arial MT"/>
              <a:buChar char="•"/>
              <a:tabLst>
                <a:tab pos="354965" algn="l"/>
              </a:tabLst>
            </a:pPr>
            <a:r>
              <a:rPr sz="3000" b="1" spc="-300" dirty="0">
                <a:solidFill>
                  <a:srgbClr val="FF0000"/>
                </a:solidFill>
                <a:latin typeface="Times New Roman"/>
                <a:cs typeface="Times New Roman"/>
              </a:rPr>
              <a:t>85%</a:t>
            </a:r>
            <a:r>
              <a:rPr sz="3000" b="1" spc="-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of</a:t>
            </a:r>
            <a:r>
              <a:rPr sz="3000" b="1" spc="-11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all</a:t>
            </a:r>
            <a:r>
              <a:rPr sz="3000" b="1" spc="-80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cases</a:t>
            </a:r>
            <a:r>
              <a:rPr sz="3000" b="1" spc="-7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of</a:t>
            </a:r>
            <a:r>
              <a:rPr sz="3000" b="1" spc="-8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intrinsic</a:t>
            </a:r>
            <a:r>
              <a:rPr sz="3000" b="1" spc="-190" dirty="0">
                <a:latin typeface="Times New Roman"/>
                <a:cs typeface="Times New Roman"/>
              </a:rPr>
              <a:t> </a:t>
            </a:r>
            <a:r>
              <a:rPr sz="3000" b="1" spc="-270" dirty="0">
                <a:latin typeface="Times New Roman"/>
                <a:cs typeface="Times New Roman"/>
              </a:rPr>
              <a:t>ARF</a:t>
            </a:r>
            <a:r>
              <a:rPr sz="3000" b="1" spc="-75" dirty="0">
                <a:latin typeface="Times New Roman"/>
                <a:cs typeface="Times New Roman"/>
              </a:rPr>
              <a:t> </a:t>
            </a:r>
            <a:r>
              <a:rPr sz="3000" b="1" spc="-45" dirty="0">
                <a:latin typeface="Times New Roman"/>
                <a:cs typeface="Times New Roman"/>
              </a:rPr>
              <a:t>are</a:t>
            </a:r>
            <a:r>
              <a:rPr sz="3000" b="1" spc="-9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caused</a:t>
            </a:r>
            <a:r>
              <a:rPr sz="3000" b="1" spc="-80" dirty="0">
                <a:latin typeface="Times New Roman"/>
                <a:cs typeface="Times New Roman"/>
              </a:rPr>
              <a:t> </a:t>
            </a:r>
            <a:r>
              <a:rPr sz="3000" b="1" spc="-40" dirty="0">
                <a:latin typeface="Times New Roman"/>
                <a:cs typeface="Times New Roman"/>
              </a:rPr>
              <a:t>by</a:t>
            </a:r>
            <a:r>
              <a:rPr sz="3000" b="1" spc="-180" dirty="0">
                <a:latin typeface="Times New Roman"/>
                <a:cs typeface="Times New Roman"/>
              </a:rPr>
              <a:t> </a:t>
            </a:r>
            <a:r>
              <a:rPr sz="3000" b="1" spc="-330" dirty="0">
                <a:latin typeface="Times New Roman"/>
                <a:cs typeface="Times New Roman"/>
              </a:rPr>
              <a:t>ATN</a:t>
            </a:r>
            <a:endParaRPr sz="3000">
              <a:latin typeface="Times New Roman"/>
              <a:cs typeface="Times New Roman"/>
            </a:endParaRPr>
          </a:p>
          <a:p>
            <a:pPr>
              <a:spcBef>
                <a:spcPts val="1590"/>
              </a:spcBef>
              <a:buClr>
                <a:srgbClr val="FF0000"/>
              </a:buClr>
              <a:buFont typeface="Arial MT"/>
              <a:buChar char="•"/>
            </a:pPr>
            <a:endParaRPr sz="3000">
              <a:latin typeface="Times New Roman"/>
              <a:cs typeface="Times New Roman"/>
            </a:endParaRPr>
          </a:p>
          <a:p>
            <a:pPr marL="354965" indent="-342265">
              <a:buFont typeface="Arial MT"/>
              <a:buChar char="•"/>
              <a:tabLst>
                <a:tab pos="354965" algn="l"/>
              </a:tabLst>
            </a:pPr>
            <a:r>
              <a:rPr sz="3000" b="1" spc="-300" dirty="0">
                <a:solidFill>
                  <a:srgbClr val="FF0000"/>
                </a:solidFill>
                <a:latin typeface="Times New Roman"/>
                <a:cs typeface="Times New Roman"/>
              </a:rPr>
              <a:t>50%</a:t>
            </a:r>
            <a:r>
              <a:rPr sz="3000" b="1" spc="-9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spc="-65" dirty="0">
                <a:latin typeface="Times New Roman"/>
                <a:cs typeface="Times New Roman"/>
              </a:rPr>
              <a:t>are</a:t>
            </a:r>
            <a:r>
              <a:rPr sz="3000" b="1" spc="-125" dirty="0">
                <a:latin typeface="Times New Roman"/>
                <a:cs typeface="Times New Roman"/>
              </a:rPr>
              <a:t> </a:t>
            </a:r>
            <a:r>
              <a:rPr sz="3000" b="1" spc="-135" dirty="0">
                <a:latin typeface="Times New Roman"/>
                <a:cs typeface="Times New Roman"/>
              </a:rPr>
              <a:t>a</a:t>
            </a:r>
            <a:r>
              <a:rPr sz="3000" b="1" spc="-7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result</a:t>
            </a:r>
            <a:r>
              <a:rPr sz="3000" b="1" spc="-14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of</a:t>
            </a:r>
            <a:r>
              <a:rPr sz="3000" b="1" spc="-85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renal</a:t>
            </a:r>
            <a:r>
              <a:rPr sz="3000" b="1" spc="-9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ischemia</a:t>
            </a:r>
            <a:endParaRPr sz="3000">
              <a:latin typeface="Times New Roman"/>
              <a:cs typeface="Times New Roman"/>
            </a:endParaRPr>
          </a:p>
          <a:p>
            <a:pPr>
              <a:spcBef>
                <a:spcPts val="1590"/>
              </a:spcBef>
              <a:buClr>
                <a:srgbClr val="FF0000"/>
              </a:buClr>
              <a:buFont typeface="Arial MT"/>
              <a:buChar char="•"/>
            </a:pPr>
            <a:endParaRPr sz="3000">
              <a:latin typeface="Times New Roman"/>
              <a:cs typeface="Times New Roman"/>
            </a:endParaRPr>
          </a:p>
          <a:p>
            <a:pPr marL="355600" marR="604520" indent="-342900">
              <a:buFont typeface="Arial MT"/>
              <a:buChar char="•"/>
              <a:tabLst>
                <a:tab pos="355600" algn="l"/>
              </a:tabLst>
            </a:pPr>
            <a:r>
              <a:rPr sz="3000" b="1" spc="-300" dirty="0">
                <a:solidFill>
                  <a:srgbClr val="FF0000"/>
                </a:solidFill>
                <a:latin typeface="Times New Roman"/>
                <a:cs typeface="Times New Roman"/>
              </a:rPr>
              <a:t>35%</a:t>
            </a:r>
            <a:r>
              <a:rPr sz="3000" b="1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spc="-65" dirty="0">
                <a:latin typeface="Times New Roman"/>
                <a:cs typeface="Times New Roman"/>
              </a:rPr>
              <a:t>are</a:t>
            </a:r>
            <a:r>
              <a:rPr sz="3000" b="1" spc="-4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the</a:t>
            </a:r>
            <a:r>
              <a:rPr sz="3000" b="1" spc="-4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result</a:t>
            </a:r>
            <a:r>
              <a:rPr sz="3000" b="1" spc="-2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of</a:t>
            </a:r>
            <a:r>
              <a:rPr sz="3000" b="1" spc="-3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exposure</a:t>
            </a:r>
            <a:r>
              <a:rPr sz="3000" b="1" spc="-30" dirty="0">
                <a:latin typeface="Times New Roman"/>
                <a:cs typeface="Times New Roman"/>
              </a:rPr>
              <a:t> </a:t>
            </a:r>
            <a:r>
              <a:rPr sz="3000" b="1" spc="75" dirty="0">
                <a:latin typeface="Times New Roman"/>
                <a:cs typeface="Times New Roman"/>
              </a:rPr>
              <a:t>to</a:t>
            </a:r>
            <a:r>
              <a:rPr sz="3000" b="1" spc="-20" dirty="0"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direct</a:t>
            </a:r>
            <a:r>
              <a:rPr sz="30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tubule toxins</a:t>
            </a:r>
            <a:r>
              <a:rPr sz="3000" b="1" spc="-10" dirty="0">
                <a:latin typeface="Times New Roman"/>
                <a:cs typeface="Times New Roman"/>
              </a:rPr>
              <a:t>,</a:t>
            </a:r>
            <a:endParaRPr sz="3000">
              <a:latin typeface="Times New Roman"/>
              <a:cs typeface="Times New Roman"/>
            </a:endParaRPr>
          </a:p>
          <a:p>
            <a:pPr marL="1612900" marR="281940" indent="-228600">
              <a:spcBef>
                <a:spcPts val="725"/>
              </a:spcBef>
            </a:pPr>
            <a:r>
              <a:rPr sz="3000" dirty="0">
                <a:latin typeface="Arial MT"/>
                <a:cs typeface="Arial MT"/>
              </a:rPr>
              <a:t>–</a:t>
            </a:r>
            <a:r>
              <a:rPr sz="3000" b="1" dirty="0">
                <a:latin typeface="Times New Roman"/>
                <a:cs typeface="Times New Roman"/>
              </a:rPr>
              <a:t>endogenous</a:t>
            </a:r>
            <a:r>
              <a:rPr sz="3000" b="1" spc="29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(myoglobin,</a:t>
            </a:r>
            <a:r>
              <a:rPr sz="3000" b="1" spc="9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hemoglobin,</a:t>
            </a:r>
            <a:r>
              <a:rPr sz="3000" b="1" spc="100" dirty="0">
                <a:latin typeface="Times New Roman"/>
                <a:cs typeface="Times New Roman"/>
              </a:rPr>
              <a:t> </a:t>
            </a:r>
            <a:r>
              <a:rPr sz="3000" b="1" spc="-25" dirty="0">
                <a:latin typeface="Times New Roman"/>
                <a:cs typeface="Times New Roman"/>
              </a:rPr>
              <a:t>or </a:t>
            </a:r>
            <a:r>
              <a:rPr sz="3000" b="1" dirty="0">
                <a:latin typeface="Times New Roman"/>
                <a:cs typeface="Times New Roman"/>
              </a:rPr>
              <a:t>uric</a:t>
            </a:r>
            <a:r>
              <a:rPr sz="3000" b="1" spc="-50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acid)</a:t>
            </a:r>
            <a:endParaRPr sz="3000">
              <a:latin typeface="Times New Roman"/>
              <a:cs typeface="Times New Roman"/>
            </a:endParaRPr>
          </a:p>
          <a:p>
            <a:pPr marL="1612900" marR="95885" indent="-228600">
              <a:spcBef>
                <a:spcPts val="720"/>
              </a:spcBef>
            </a:pPr>
            <a:r>
              <a:rPr sz="3000" spc="55" dirty="0">
                <a:latin typeface="Arial MT"/>
                <a:cs typeface="Arial MT"/>
              </a:rPr>
              <a:t>–</a:t>
            </a:r>
            <a:r>
              <a:rPr sz="3000" b="1" spc="55" dirty="0">
                <a:latin typeface="Times New Roman"/>
                <a:cs typeface="Times New Roman"/>
              </a:rPr>
              <a:t>exogenous</a:t>
            </a:r>
            <a:r>
              <a:rPr sz="3000" b="1" spc="-6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(contrast</a:t>
            </a:r>
            <a:r>
              <a:rPr sz="3000" b="1" spc="-55" dirty="0">
                <a:latin typeface="Times New Roman"/>
                <a:cs typeface="Times New Roman"/>
              </a:rPr>
              <a:t> </a:t>
            </a:r>
            <a:r>
              <a:rPr sz="3000" b="1" spc="-20" dirty="0">
                <a:latin typeface="Times New Roman"/>
                <a:cs typeface="Times New Roman"/>
              </a:rPr>
              <a:t>agents,</a:t>
            </a:r>
            <a:r>
              <a:rPr sz="3000" b="1" spc="-195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heavy</a:t>
            </a:r>
            <a:r>
              <a:rPr sz="3000" b="1" spc="-80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metals, </a:t>
            </a:r>
            <a:r>
              <a:rPr sz="3000" b="1" dirty="0">
                <a:latin typeface="Times New Roman"/>
                <a:cs typeface="Times New Roman"/>
              </a:rPr>
              <a:t>or</a:t>
            </a:r>
            <a:r>
              <a:rPr sz="3000" b="1" spc="-1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aminoglycoside</a:t>
            </a:r>
            <a:r>
              <a:rPr sz="3000" b="1" spc="25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antibiotics).</a:t>
            </a:r>
            <a:endParaRPr sz="3000">
              <a:latin typeface="Times New Roman"/>
              <a:cs typeface="Times New Roman"/>
            </a:endParaRPr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98" y="378328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55140" y="207976"/>
            <a:ext cx="8370570" cy="39113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600075" indent="-342900"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sz="3000" b="1" spc="-85" dirty="0">
                <a:latin typeface="Times New Roman"/>
                <a:cs typeface="Times New Roman"/>
              </a:rPr>
              <a:t>The</a:t>
            </a:r>
            <a:r>
              <a:rPr sz="3000" b="1" spc="1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tubules</a:t>
            </a:r>
            <a:r>
              <a:rPr sz="3000" b="1" spc="1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located</a:t>
            </a:r>
            <a:r>
              <a:rPr sz="3000" b="1" spc="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within</a:t>
            </a:r>
            <a:r>
              <a:rPr sz="3000" b="1" spc="1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the medulla</a:t>
            </a:r>
            <a:r>
              <a:rPr sz="3000" b="1" spc="1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of</a:t>
            </a:r>
            <a:r>
              <a:rPr sz="3000" b="1" spc="15" dirty="0">
                <a:latin typeface="Times New Roman"/>
                <a:cs typeface="Times New Roman"/>
              </a:rPr>
              <a:t> </a:t>
            </a:r>
            <a:r>
              <a:rPr sz="3000" b="1" spc="-25" dirty="0">
                <a:latin typeface="Times New Roman"/>
                <a:cs typeface="Times New Roman"/>
              </a:rPr>
              <a:t>the </a:t>
            </a:r>
            <a:r>
              <a:rPr sz="3000" b="1" dirty="0">
                <a:latin typeface="Times New Roman"/>
                <a:cs typeface="Times New Roman"/>
              </a:rPr>
              <a:t>kidney</a:t>
            </a:r>
            <a:r>
              <a:rPr sz="3000" b="1" spc="-105" dirty="0">
                <a:latin typeface="Times New Roman"/>
                <a:cs typeface="Times New Roman"/>
              </a:rPr>
              <a:t> </a:t>
            </a:r>
            <a:r>
              <a:rPr sz="3000" b="1" spc="-65" dirty="0">
                <a:latin typeface="Times New Roman"/>
                <a:cs typeface="Times New Roman"/>
              </a:rPr>
              <a:t>are</a:t>
            </a:r>
            <a:r>
              <a:rPr sz="3000" b="1" spc="-105" dirty="0">
                <a:latin typeface="Times New Roman"/>
                <a:cs typeface="Times New Roman"/>
              </a:rPr>
              <a:t> </a:t>
            </a:r>
            <a:r>
              <a:rPr sz="3000" b="1" spc="-20" dirty="0">
                <a:latin typeface="Times New Roman"/>
                <a:cs typeface="Times New Roman"/>
              </a:rPr>
              <a:t>particularly</a:t>
            </a:r>
            <a:r>
              <a:rPr sz="3000" b="1" spc="-120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at</a:t>
            </a:r>
            <a:r>
              <a:rPr sz="3000" b="1" spc="-90" dirty="0"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risk</a:t>
            </a:r>
            <a:r>
              <a:rPr sz="3000" b="1" spc="-9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spc="-40" dirty="0">
                <a:solidFill>
                  <a:srgbClr val="FF0000"/>
                </a:solidFill>
                <a:latin typeface="Times New Roman"/>
                <a:cs typeface="Times New Roman"/>
              </a:rPr>
              <a:t>from</a:t>
            </a:r>
            <a:r>
              <a:rPr sz="3000" b="1" spc="-1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ischemic </a:t>
            </a:r>
            <a:r>
              <a:rPr sz="3000" b="1" spc="-60" dirty="0">
                <a:solidFill>
                  <a:srgbClr val="FF0000"/>
                </a:solidFill>
                <a:latin typeface="Times New Roman"/>
                <a:cs typeface="Times New Roman"/>
              </a:rPr>
              <a:t>injury,</a:t>
            </a:r>
            <a:r>
              <a:rPr sz="3000" b="1" spc="-17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spc="-114" dirty="0">
                <a:solidFill>
                  <a:srgbClr val="FF0000"/>
                </a:solidFill>
                <a:latin typeface="Times New Roman"/>
                <a:cs typeface="Times New Roman"/>
              </a:rPr>
              <a:t>as</a:t>
            </a:r>
            <a:r>
              <a:rPr sz="30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this</a:t>
            </a:r>
            <a:r>
              <a:rPr sz="30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spc="45" dirty="0">
                <a:solidFill>
                  <a:srgbClr val="FF0000"/>
                </a:solidFill>
                <a:latin typeface="Times New Roman"/>
                <a:cs typeface="Times New Roman"/>
              </a:rPr>
              <a:t>portion</a:t>
            </a:r>
            <a:r>
              <a:rPr sz="30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of</a:t>
            </a:r>
            <a:r>
              <a:rPr sz="30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the</a:t>
            </a:r>
            <a:r>
              <a:rPr sz="30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kidney</a:t>
            </a:r>
            <a:r>
              <a:rPr sz="30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 is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metabolically</a:t>
            </a:r>
            <a:r>
              <a:rPr sz="3000" b="1" spc="-1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active</a:t>
            </a:r>
            <a:r>
              <a:rPr sz="3000" b="1" spc="-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and</a:t>
            </a:r>
            <a:r>
              <a:rPr sz="3000" b="1" spc="-11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thus</a:t>
            </a:r>
            <a:r>
              <a:rPr sz="3000" b="1" spc="-105" dirty="0">
                <a:latin typeface="Times New Roman"/>
                <a:cs typeface="Times New Roman"/>
              </a:rPr>
              <a:t> </a:t>
            </a:r>
            <a:r>
              <a:rPr sz="3000" b="1" spc="-45" dirty="0">
                <a:latin typeface="Times New Roman"/>
                <a:cs typeface="Times New Roman"/>
              </a:rPr>
              <a:t>has</a:t>
            </a:r>
            <a:r>
              <a:rPr sz="3000" b="1" spc="-10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high</a:t>
            </a:r>
            <a:r>
              <a:rPr sz="3000" b="1" spc="-114" dirty="0">
                <a:latin typeface="Times New Roman"/>
                <a:cs typeface="Times New Roman"/>
              </a:rPr>
              <a:t> </a:t>
            </a:r>
            <a:r>
              <a:rPr sz="3000" b="1" spc="40" dirty="0">
                <a:latin typeface="Times New Roman"/>
                <a:cs typeface="Times New Roman"/>
              </a:rPr>
              <a:t>oxygen </a:t>
            </a:r>
            <a:r>
              <a:rPr sz="3000" b="1" spc="-10" dirty="0">
                <a:latin typeface="Times New Roman"/>
                <a:cs typeface="Times New Roman"/>
              </a:rPr>
              <a:t>requirements.</a:t>
            </a:r>
            <a:endParaRPr sz="3000">
              <a:latin typeface="Times New Roman"/>
              <a:cs typeface="Times New Roman"/>
            </a:endParaRPr>
          </a:p>
          <a:p>
            <a:pPr>
              <a:spcBef>
                <a:spcPts val="1595"/>
              </a:spcBef>
              <a:buFont typeface="Arial MT"/>
              <a:buChar char="•"/>
            </a:pPr>
            <a:endParaRPr sz="3000">
              <a:latin typeface="Times New Roman"/>
              <a:cs typeface="Times New Roman"/>
            </a:endParaRPr>
          </a:p>
          <a:p>
            <a:pPr marL="355600" marR="5080" indent="-342900">
              <a:buFont typeface="Arial MT"/>
              <a:buChar char="•"/>
              <a:tabLst>
                <a:tab pos="355600" algn="l"/>
              </a:tabLst>
            </a:pPr>
            <a:r>
              <a:rPr sz="3000" b="1" spc="-80" dirty="0">
                <a:latin typeface="Times New Roman"/>
                <a:cs typeface="Times New Roman"/>
              </a:rPr>
              <a:t>Thus,</a:t>
            </a:r>
            <a:r>
              <a:rPr sz="3000" b="1" spc="-13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ischemic</a:t>
            </a:r>
            <a:r>
              <a:rPr sz="3000" b="1" spc="4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conditions</a:t>
            </a:r>
            <a:r>
              <a:rPr sz="3000" b="1" spc="50" dirty="0"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affect</a:t>
            </a:r>
            <a:r>
              <a:rPr sz="3000" b="1" spc="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the</a:t>
            </a:r>
            <a:r>
              <a:rPr sz="3000" b="1" spc="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tubules</a:t>
            </a:r>
            <a:r>
              <a:rPr sz="30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more </a:t>
            </a:r>
            <a:r>
              <a:rPr sz="3000" b="1" dirty="0">
                <a:latin typeface="Times New Roman"/>
                <a:cs typeface="Times New Roman"/>
              </a:rPr>
              <a:t>than</a:t>
            </a:r>
            <a:r>
              <a:rPr sz="3000" b="1" spc="-50" dirty="0">
                <a:latin typeface="Times New Roman"/>
                <a:cs typeface="Times New Roman"/>
              </a:rPr>
              <a:t> </a:t>
            </a:r>
            <a:r>
              <a:rPr sz="3000" b="1" spc="-70" dirty="0">
                <a:latin typeface="Times New Roman"/>
                <a:cs typeface="Times New Roman"/>
              </a:rPr>
              <a:t>any</a:t>
            </a:r>
            <a:r>
              <a:rPr sz="3000" b="1" spc="-6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other</a:t>
            </a:r>
            <a:r>
              <a:rPr sz="3000" b="1" spc="-45" dirty="0">
                <a:latin typeface="Times New Roman"/>
                <a:cs typeface="Times New Roman"/>
              </a:rPr>
              <a:t> </a:t>
            </a:r>
            <a:r>
              <a:rPr sz="3000" b="1" spc="45" dirty="0">
                <a:latin typeface="Times New Roman"/>
                <a:cs typeface="Times New Roman"/>
              </a:rPr>
              <a:t>portion</a:t>
            </a:r>
            <a:r>
              <a:rPr sz="3000" b="1" spc="-5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of</a:t>
            </a:r>
            <a:r>
              <a:rPr sz="3000" b="1" spc="-5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the</a:t>
            </a:r>
            <a:r>
              <a:rPr sz="3000" b="1" spc="-55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kidney.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24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98" y="378328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55141" y="604773"/>
            <a:ext cx="8650605" cy="437299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47625" indent="-342900"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Initial</a:t>
            </a:r>
            <a:r>
              <a:rPr sz="3000" b="1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injury</a:t>
            </a:r>
            <a:r>
              <a:rPr sz="30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causing</a:t>
            </a:r>
            <a:r>
              <a:rPr sz="3000" b="1" spc="-45" dirty="0"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tubule</a:t>
            </a:r>
            <a:r>
              <a:rPr sz="3000" b="1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epithelial</a:t>
            </a:r>
            <a:r>
              <a:rPr sz="3000" b="1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cell</a:t>
            </a:r>
            <a:r>
              <a:rPr sz="30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necrosis </a:t>
            </a:r>
            <a:r>
              <a:rPr sz="3000" b="1" dirty="0">
                <a:latin typeface="Times New Roman"/>
                <a:cs typeface="Times New Roman"/>
              </a:rPr>
              <a:t>or</a:t>
            </a:r>
            <a:r>
              <a:rPr sz="3000" b="1" spc="-1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apoptosis,</a:t>
            </a:r>
            <a:r>
              <a:rPr sz="3000" b="1" spc="-13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followed</a:t>
            </a:r>
            <a:r>
              <a:rPr sz="3000" b="1" spc="-1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by</a:t>
            </a:r>
            <a:r>
              <a:rPr sz="3000" b="1" spc="5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an</a:t>
            </a:r>
            <a:r>
              <a:rPr sz="3000" b="1" spc="5" dirty="0"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extension</a:t>
            </a:r>
            <a:r>
              <a:rPr sz="3000" b="1" spc="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phase</a:t>
            </a:r>
            <a:r>
              <a:rPr sz="30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with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continued</a:t>
            </a:r>
            <a:r>
              <a:rPr sz="30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hypoxia</a:t>
            </a:r>
            <a:r>
              <a:rPr sz="30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and</a:t>
            </a:r>
            <a:r>
              <a:rPr sz="3000" b="1" spc="-15" dirty="0">
                <a:latin typeface="Times New Roman"/>
                <a:cs typeface="Times New Roman"/>
              </a:rPr>
              <a:t> </a:t>
            </a:r>
            <a:r>
              <a:rPr sz="3000" b="1" spc="-30" dirty="0">
                <a:latin typeface="Times New Roman"/>
                <a:cs typeface="Times New Roman"/>
              </a:rPr>
              <a:t>an</a:t>
            </a:r>
            <a:r>
              <a:rPr sz="3000" b="1" spc="-25" dirty="0">
                <a:latin typeface="Times New Roman"/>
                <a:cs typeface="Times New Roman"/>
              </a:rPr>
              <a:t> </a:t>
            </a:r>
            <a:r>
              <a:rPr sz="3000" b="1" spc="-35" dirty="0">
                <a:solidFill>
                  <a:srgbClr val="FF0000"/>
                </a:solidFill>
                <a:latin typeface="Times New Roman"/>
                <a:cs typeface="Times New Roman"/>
              </a:rPr>
              <a:t>inflammatory</a:t>
            </a:r>
            <a:r>
              <a:rPr sz="30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response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involving</a:t>
            </a:r>
            <a:r>
              <a:rPr sz="3000" b="1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the</a:t>
            </a:r>
            <a:r>
              <a:rPr sz="3000" b="1" spc="-25" dirty="0">
                <a:latin typeface="Times New Roman"/>
                <a:cs typeface="Times New Roman"/>
              </a:rPr>
              <a:t> </a:t>
            </a:r>
            <a:r>
              <a:rPr sz="3000" b="1" spc="-35" dirty="0">
                <a:latin typeface="Times New Roman"/>
                <a:cs typeface="Times New Roman"/>
              </a:rPr>
              <a:t>nearby</a:t>
            </a:r>
            <a:r>
              <a:rPr sz="3000" b="1" spc="-20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interstitium.</a:t>
            </a:r>
            <a:endParaRPr sz="3000">
              <a:latin typeface="Times New Roman"/>
              <a:cs typeface="Times New Roman"/>
            </a:endParaRPr>
          </a:p>
          <a:p>
            <a:pPr>
              <a:spcBef>
                <a:spcPts val="1590"/>
              </a:spcBef>
              <a:buFont typeface="Arial MT"/>
              <a:buChar char="•"/>
            </a:pPr>
            <a:endParaRPr sz="3000">
              <a:latin typeface="Times New Roman"/>
              <a:cs typeface="Times New Roman"/>
            </a:endParaRPr>
          </a:p>
          <a:p>
            <a:pPr marL="355600" marR="5080" indent="-342900">
              <a:buFont typeface="Arial MT"/>
              <a:buChar char="•"/>
              <a:tabLst>
                <a:tab pos="355600" algn="l"/>
              </a:tabLst>
            </a:pPr>
            <a:r>
              <a:rPr sz="3000" b="1" spc="-85" dirty="0">
                <a:latin typeface="Times New Roman"/>
                <a:cs typeface="Times New Roman"/>
              </a:rPr>
              <a:t>The</a:t>
            </a:r>
            <a:r>
              <a:rPr sz="3000" b="1" spc="-5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onset</a:t>
            </a:r>
            <a:r>
              <a:rPr sz="3000" b="1" spc="-4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of</a:t>
            </a:r>
            <a:r>
              <a:rPr sz="3000" b="1" spc="-180" dirty="0">
                <a:latin typeface="Times New Roman"/>
                <a:cs typeface="Times New Roman"/>
              </a:rPr>
              <a:t> </a:t>
            </a:r>
            <a:r>
              <a:rPr sz="3000" b="1" spc="-305" dirty="0">
                <a:latin typeface="Times New Roman"/>
                <a:cs typeface="Times New Roman"/>
              </a:rPr>
              <a:t>ATN</a:t>
            </a:r>
            <a:r>
              <a:rPr sz="3000" b="1" spc="-6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can</a:t>
            </a:r>
            <a:r>
              <a:rPr sz="3000" b="1" spc="-4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occur</a:t>
            </a:r>
            <a:r>
              <a:rPr sz="3000" b="1" spc="-45" dirty="0"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over</a:t>
            </a:r>
            <a:r>
              <a:rPr sz="3000" b="1" spc="-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spc="-60" dirty="0">
                <a:solidFill>
                  <a:srgbClr val="FF0000"/>
                </a:solidFill>
                <a:latin typeface="Times New Roman"/>
                <a:cs typeface="Times New Roman"/>
              </a:rPr>
              <a:t>days</a:t>
            </a:r>
            <a:r>
              <a:rPr sz="3000" b="1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spc="75" dirty="0">
                <a:solidFill>
                  <a:srgbClr val="FF0000"/>
                </a:solidFill>
                <a:latin typeface="Times New Roman"/>
                <a:cs typeface="Times New Roman"/>
              </a:rPr>
              <a:t>to</a:t>
            </a:r>
            <a:r>
              <a:rPr sz="3000" b="1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weeks</a:t>
            </a:r>
            <a:r>
              <a:rPr sz="3000" b="1" dirty="0">
                <a:latin typeface="Times New Roman"/>
                <a:cs typeface="Times New Roman"/>
              </a:rPr>
              <a:t>,</a:t>
            </a:r>
            <a:r>
              <a:rPr sz="3000" b="1" spc="-175" dirty="0">
                <a:latin typeface="Times New Roman"/>
                <a:cs typeface="Times New Roman"/>
              </a:rPr>
              <a:t> </a:t>
            </a:r>
            <a:r>
              <a:rPr sz="3000" b="1" spc="-25" dirty="0">
                <a:latin typeface="Times New Roman"/>
                <a:cs typeface="Times New Roman"/>
              </a:rPr>
              <a:t>and </a:t>
            </a:r>
            <a:r>
              <a:rPr sz="3000" b="1" spc="-55" dirty="0">
                <a:latin typeface="Times New Roman"/>
                <a:cs typeface="Times New Roman"/>
              </a:rPr>
              <a:t>rarely</a:t>
            </a:r>
            <a:r>
              <a:rPr sz="3000" b="1" spc="-2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longer</a:t>
            </a:r>
            <a:r>
              <a:rPr sz="3000" b="1" spc="-3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than</a:t>
            </a:r>
            <a:r>
              <a:rPr sz="3000" b="1" spc="-4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that</a:t>
            </a:r>
            <a:r>
              <a:rPr sz="3000" b="1" spc="-3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depending</a:t>
            </a:r>
            <a:r>
              <a:rPr sz="3000" b="1" spc="-30" dirty="0">
                <a:latin typeface="Times New Roman"/>
                <a:cs typeface="Times New Roman"/>
              </a:rPr>
              <a:t> </a:t>
            </a:r>
            <a:r>
              <a:rPr sz="3000" b="1" spc="60" dirty="0">
                <a:latin typeface="Times New Roman"/>
                <a:cs typeface="Times New Roman"/>
              </a:rPr>
              <a:t>on</a:t>
            </a:r>
            <a:r>
              <a:rPr sz="3000" b="1" spc="-2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the</a:t>
            </a:r>
            <a:r>
              <a:rPr sz="3000" b="1" spc="5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factors </a:t>
            </a:r>
            <a:r>
              <a:rPr sz="3000" b="1" dirty="0">
                <a:latin typeface="Times New Roman"/>
                <a:cs typeface="Times New Roman"/>
              </a:rPr>
              <a:t>responsible</a:t>
            </a:r>
            <a:r>
              <a:rPr sz="3000" b="1" spc="-5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for</a:t>
            </a:r>
            <a:r>
              <a:rPr sz="3000" b="1" spc="-6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the</a:t>
            </a:r>
            <a:r>
              <a:rPr sz="3000" b="1" spc="-55" dirty="0">
                <a:latin typeface="Times New Roman"/>
                <a:cs typeface="Times New Roman"/>
              </a:rPr>
              <a:t> </a:t>
            </a:r>
            <a:r>
              <a:rPr sz="3000" b="1" spc="-35" dirty="0">
                <a:latin typeface="Times New Roman"/>
                <a:cs typeface="Times New Roman"/>
              </a:rPr>
              <a:t>damage</a:t>
            </a:r>
            <a:r>
              <a:rPr sz="3000" b="1" spc="-70" dirty="0">
                <a:latin typeface="Times New Roman"/>
                <a:cs typeface="Times New Roman"/>
              </a:rPr>
              <a:t> </a:t>
            </a:r>
            <a:r>
              <a:rPr sz="3000" b="1" spc="75" dirty="0">
                <a:latin typeface="Times New Roman"/>
                <a:cs typeface="Times New Roman"/>
              </a:rPr>
              <a:t>to</a:t>
            </a:r>
            <a:r>
              <a:rPr sz="3000" b="1" spc="-6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the</a:t>
            </a:r>
            <a:r>
              <a:rPr sz="3000" b="1" spc="-55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tubular</a:t>
            </a:r>
            <a:r>
              <a:rPr sz="3000" b="1" spc="75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epithelial</a:t>
            </a:r>
            <a:r>
              <a:rPr sz="3000" b="1" spc="145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cells.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25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98" y="378328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55140" y="55575"/>
            <a:ext cx="8680450" cy="63735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indent="-342265">
              <a:spcBef>
                <a:spcPts val="100"/>
              </a:spcBef>
              <a:buFont typeface="Arial MT"/>
              <a:buChar char="•"/>
              <a:tabLst>
                <a:tab pos="354965" algn="l"/>
              </a:tabLst>
            </a:pPr>
            <a:r>
              <a:rPr sz="3000" b="1" dirty="0">
                <a:latin typeface="Times New Roman"/>
                <a:cs typeface="Times New Roman"/>
              </a:rPr>
              <a:t>Once</a:t>
            </a:r>
            <a:r>
              <a:rPr sz="3000" b="1" spc="-70" dirty="0">
                <a:latin typeface="Times New Roman"/>
                <a:cs typeface="Times New Roman"/>
              </a:rPr>
              <a:t> </a:t>
            </a:r>
            <a:r>
              <a:rPr sz="3000" b="1" spc="-20" dirty="0">
                <a:latin typeface="Times New Roman"/>
                <a:cs typeface="Times New Roman"/>
              </a:rPr>
              <a:t>tubular</a:t>
            </a:r>
            <a:r>
              <a:rPr sz="3000" b="1" spc="-9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cells</a:t>
            </a:r>
            <a:r>
              <a:rPr sz="3000" b="1" spc="-65" dirty="0">
                <a:latin typeface="Times New Roman"/>
                <a:cs typeface="Times New Roman"/>
              </a:rPr>
              <a:t> </a:t>
            </a:r>
            <a:r>
              <a:rPr sz="3000" b="1" spc="-25" dirty="0">
                <a:latin typeface="Times New Roman"/>
                <a:cs typeface="Times New Roman"/>
              </a:rPr>
              <a:t>die</a:t>
            </a:r>
            <a:endParaRPr sz="3000">
              <a:latin typeface="Times New Roman"/>
              <a:cs typeface="Times New Roman"/>
            </a:endParaRPr>
          </a:p>
          <a:p>
            <a:pPr>
              <a:spcBef>
                <a:spcPts val="1590"/>
              </a:spcBef>
              <a:buFont typeface="Arial MT"/>
              <a:buChar char="•"/>
            </a:pPr>
            <a:endParaRPr sz="3000">
              <a:latin typeface="Times New Roman"/>
              <a:cs typeface="Times New Roman"/>
            </a:endParaRPr>
          </a:p>
          <a:p>
            <a:pPr marL="354965" indent="-342265">
              <a:spcBef>
                <a:spcPts val="5"/>
              </a:spcBef>
              <a:buFont typeface="Arial MT"/>
              <a:buChar char="•"/>
              <a:tabLst>
                <a:tab pos="354965" algn="l"/>
                <a:tab pos="1320165" algn="l"/>
              </a:tabLst>
            </a:pPr>
            <a:r>
              <a:rPr sz="3000" b="1" spc="-20" dirty="0">
                <a:latin typeface="Times New Roman"/>
                <a:cs typeface="Times New Roman"/>
              </a:rPr>
              <a:t>They</a:t>
            </a:r>
            <a:r>
              <a:rPr sz="3000" b="1" dirty="0">
                <a:latin typeface="Times New Roman"/>
                <a:cs typeface="Times New Roman"/>
              </a:rPr>
              <a:t>	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slough</a:t>
            </a:r>
            <a:r>
              <a:rPr sz="3000" b="1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off</a:t>
            </a:r>
            <a:r>
              <a:rPr sz="3000" b="1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spc="50" dirty="0">
                <a:latin typeface="Times New Roman"/>
                <a:cs typeface="Times New Roman"/>
              </a:rPr>
              <a:t>into</a:t>
            </a:r>
            <a:r>
              <a:rPr sz="3000" b="1" spc="-4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the</a:t>
            </a:r>
            <a:r>
              <a:rPr sz="3000" b="1" spc="-45" dirty="0">
                <a:latin typeface="Times New Roman"/>
                <a:cs typeface="Times New Roman"/>
              </a:rPr>
              <a:t> </a:t>
            </a:r>
            <a:r>
              <a:rPr sz="3000" b="1" spc="-20" dirty="0">
                <a:latin typeface="Times New Roman"/>
                <a:cs typeface="Times New Roman"/>
              </a:rPr>
              <a:t>tubular</a:t>
            </a:r>
            <a:r>
              <a:rPr sz="3000" b="1" spc="-75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lumen.</a:t>
            </a:r>
            <a:endParaRPr sz="3000">
              <a:latin typeface="Times New Roman"/>
              <a:cs typeface="Times New Roman"/>
            </a:endParaRPr>
          </a:p>
          <a:p>
            <a:pPr>
              <a:spcBef>
                <a:spcPts val="1590"/>
              </a:spcBef>
              <a:buFont typeface="Arial MT"/>
              <a:buChar char="•"/>
            </a:pPr>
            <a:endParaRPr sz="3000">
              <a:latin typeface="Times New Roman"/>
              <a:cs typeface="Times New Roman"/>
            </a:endParaRPr>
          </a:p>
          <a:p>
            <a:pPr marL="355600" marR="406400" indent="-342900">
              <a:buFont typeface="Arial MT"/>
              <a:buChar char="•"/>
              <a:tabLst>
                <a:tab pos="355600" algn="l"/>
              </a:tabLst>
            </a:pPr>
            <a:r>
              <a:rPr sz="3000" b="1" spc="-80" dirty="0">
                <a:latin typeface="Times New Roman"/>
                <a:cs typeface="Times New Roman"/>
              </a:rPr>
              <a:t>The</a:t>
            </a:r>
            <a:r>
              <a:rPr sz="3000" b="1" spc="-11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debris</a:t>
            </a:r>
            <a:r>
              <a:rPr sz="3000" b="1" spc="-155" dirty="0">
                <a:latin typeface="Times New Roman"/>
                <a:cs typeface="Times New Roman"/>
              </a:rPr>
              <a:t> </a:t>
            </a:r>
            <a:r>
              <a:rPr sz="3000" b="1" spc="-20" dirty="0">
                <a:latin typeface="Times New Roman"/>
                <a:cs typeface="Times New Roman"/>
              </a:rPr>
              <a:t>causes</a:t>
            </a:r>
            <a:r>
              <a:rPr sz="3000" b="1" spc="-114" dirty="0"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increased</a:t>
            </a:r>
            <a:r>
              <a:rPr sz="3000" b="1" spc="-1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tubular</a:t>
            </a:r>
            <a:r>
              <a:rPr sz="3000" b="1" spc="-1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pressure</a:t>
            </a:r>
            <a:r>
              <a:rPr sz="3000" b="1" spc="-114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spc="-25" dirty="0">
                <a:latin typeface="Times New Roman"/>
                <a:cs typeface="Times New Roman"/>
              </a:rPr>
              <a:t>and </a:t>
            </a:r>
            <a:r>
              <a:rPr sz="3000" b="1" dirty="0">
                <a:latin typeface="Times New Roman"/>
                <a:cs typeface="Times New Roman"/>
              </a:rPr>
              <a:t>reduces</a:t>
            </a:r>
            <a:r>
              <a:rPr sz="3000" b="1" spc="-11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glomerular</a:t>
            </a:r>
            <a:r>
              <a:rPr sz="3000" b="1" spc="-95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filtration</a:t>
            </a:r>
            <a:endParaRPr sz="3000">
              <a:latin typeface="Times New Roman"/>
              <a:cs typeface="Times New Roman"/>
            </a:endParaRPr>
          </a:p>
          <a:p>
            <a:pPr>
              <a:spcBef>
                <a:spcPts val="1595"/>
              </a:spcBef>
              <a:buFont typeface="Arial MT"/>
              <a:buChar char="•"/>
            </a:pPr>
            <a:endParaRPr sz="3000">
              <a:latin typeface="Times New Roman"/>
              <a:cs typeface="Times New Roman"/>
            </a:endParaRPr>
          </a:p>
          <a:p>
            <a:pPr marL="355600" marR="5080" indent="-342900">
              <a:buFont typeface="Arial MT"/>
              <a:buChar char="•"/>
              <a:tabLst>
                <a:tab pos="355600" algn="l"/>
              </a:tabLst>
            </a:pPr>
            <a:r>
              <a:rPr sz="3000" b="1" spc="-80" dirty="0">
                <a:latin typeface="Times New Roman"/>
                <a:cs typeface="Times New Roman"/>
              </a:rPr>
              <a:t>The</a:t>
            </a:r>
            <a:r>
              <a:rPr sz="3000" b="1" spc="-2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loss</a:t>
            </a:r>
            <a:r>
              <a:rPr sz="3000" b="1" spc="-1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of</a:t>
            </a:r>
            <a:r>
              <a:rPr sz="3000" b="1" spc="-2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epithelial</a:t>
            </a:r>
            <a:r>
              <a:rPr sz="3000" b="1" spc="-1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cells</a:t>
            </a:r>
            <a:r>
              <a:rPr sz="3000" b="1" spc="-15" dirty="0">
                <a:latin typeface="Times New Roman"/>
                <a:cs typeface="Times New Roman"/>
              </a:rPr>
              <a:t> </a:t>
            </a:r>
            <a:r>
              <a:rPr sz="3000" b="1" spc="-20" dirty="0">
                <a:latin typeface="Times New Roman"/>
                <a:cs typeface="Times New Roman"/>
              </a:rPr>
              <a:t>leaves</a:t>
            </a:r>
            <a:r>
              <a:rPr sz="3000" b="1" spc="10" dirty="0"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only</a:t>
            </a:r>
            <a:r>
              <a:rPr sz="30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the</a:t>
            </a:r>
            <a:r>
              <a:rPr sz="30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basement </a:t>
            </a:r>
            <a:r>
              <a:rPr sz="3000" b="1" spc="-45" dirty="0">
                <a:solidFill>
                  <a:srgbClr val="FF0000"/>
                </a:solidFill>
                <a:latin typeface="Times New Roman"/>
                <a:cs typeface="Times New Roman"/>
              </a:rPr>
              <a:t>membrane</a:t>
            </a:r>
            <a:r>
              <a:rPr sz="30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between the</a:t>
            </a:r>
            <a:r>
              <a:rPr sz="30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filtrate</a:t>
            </a:r>
            <a:r>
              <a:rPr sz="30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and</a:t>
            </a:r>
            <a:r>
              <a:rPr sz="3000" b="1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the</a:t>
            </a:r>
            <a:r>
              <a:rPr sz="30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interstitium</a:t>
            </a:r>
            <a:endParaRPr sz="3000">
              <a:latin typeface="Times New Roman"/>
              <a:cs typeface="Times New Roman"/>
            </a:endParaRPr>
          </a:p>
          <a:p>
            <a:pPr>
              <a:spcBef>
                <a:spcPts val="1590"/>
              </a:spcBef>
              <a:buFont typeface="Arial MT"/>
              <a:buChar char="•"/>
            </a:pPr>
            <a:endParaRPr sz="3000">
              <a:latin typeface="Times New Roman"/>
              <a:cs typeface="Times New Roman"/>
            </a:endParaRPr>
          </a:p>
          <a:p>
            <a:pPr marL="355600" marR="371475" indent="-342900">
              <a:buFont typeface="Arial MT"/>
              <a:buChar char="•"/>
              <a:tabLst>
                <a:tab pos="355600" algn="l"/>
              </a:tabLst>
            </a:pPr>
            <a:r>
              <a:rPr sz="3000" b="1" dirty="0">
                <a:latin typeface="Times New Roman"/>
                <a:cs typeface="Times New Roman"/>
              </a:rPr>
              <a:t>Which</a:t>
            </a:r>
            <a:r>
              <a:rPr sz="3000" b="1" spc="-95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results</a:t>
            </a:r>
            <a:r>
              <a:rPr sz="3000" b="1" spc="-6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in</a:t>
            </a:r>
            <a:r>
              <a:rPr sz="3000" b="1" spc="-75" dirty="0"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dysregulation</a:t>
            </a:r>
            <a:r>
              <a:rPr sz="3000" b="1" spc="-9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of</a:t>
            </a:r>
            <a:r>
              <a:rPr sz="3000" b="1" spc="-8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fluid</a:t>
            </a:r>
            <a:r>
              <a:rPr sz="3000" b="1" spc="-10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and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electrolyte </a:t>
            </a:r>
            <a:r>
              <a:rPr sz="3000" b="1" spc="-45" dirty="0">
                <a:solidFill>
                  <a:srgbClr val="FF0000"/>
                </a:solidFill>
                <a:latin typeface="Times New Roman"/>
                <a:cs typeface="Times New Roman"/>
              </a:rPr>
              <a:t>transfer</a:t>
            </a:r>
            <a:r>
              <a:rPr sz="30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spc="-25" dirty="0">
                <a:latin typeface="Times New Roman"/>
                <a:cs typeface="Times New Roman"/>
              </a:rPr>
              <a:t>across</a:t>
            </a:r>
            <a:r>
              <a:rPr sz="3000" b="1" spc="-3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the</a:t>
            </a:r>
            <a:r>
              <a:rPr sz="3000" b="1" spc="-40" dirty="0">
                <a:latin typeface="Times New Roman"/>
                <a:cs typeface="Times New Roman"/>
              </a:rPr>
              <a:t> </a:t>
            </a:r>
            <a:r>
              <a:rPr sz="3000" b="1" spc="-20" dirty="0">
                <a:latin typeface="Times New Roman"/>
                <a:cs typeface="Times New Roman"/>
              </a:rPr>
              <a:t>tubular</a:t>
            </a:r>
            <a:r>
              <a:rPr sz="3000" b="1" spc="-55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epithelium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26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98" y="378328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55140" y="26924"/>
            <a:ext cx="8670290" cy="6225037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355600" marR="1612265" indent="-342900">
              <a:lnSpc>
                <a:spcPts val="3030"/>
              </a:lnSpc>
              <a:spcBef>
                <a:spcPts val="470"/>
              </a:spcBef>
              <a:buFont typeface="Arial MT"/>
              <a:buChar char="•"/>
              <a:tabLst>
                <a:tab pos="355600" algn="l"/>
              </a:tabLst>
            </a:pPr>
            <a:r>
              <a:rPr sz="2800" b="1" spc="-120" dirty="0">
                <a:latin typeface="Times New Roman"/>
                <a:cs typeface="Times New Roman"/>
              </a:rPr>
              <a:t>Tubular</a:t>
            </a:r>
            <a:r>
              <a:rPr sz="2800" b="1" spc="-65" dirty="0">
                <a:latin typeface="Times New Roman"/>
                <a:cs typeface="Times New Roman"/>
              </a:rPr>
              <a:t> </a:t>
            </a:r>
            <a:r>
              <a:rPr sz="2800" b="1" spc="-20" dirty="0">
                <a:latin typeface="Times New Roman"/>
                <a:cs typeface="Times New Roman"/>
              </a:rPr>
              <a:t>injury</a:t>
            </a:r>
            <a:r>
              <a:rPr sz="2800" b="1" spc="-8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leads</a:t>
            </a:r>
            <a:r>
              <a:rPr sz="2800" b="1" spc="-75" dirty="0">
                <a:latin typeface="Times New Roman"/>
                <a:cs typeface="Times New Roman"/>
              </a:rPr>
              <a:t> </a:t>
            </a:r>
            <a:r>
              <a:rPr sz="2800" b="1" spc="70" dirty="0">
                <a:latin typeface="Times New Roman"/>
                <a:cs typeface="Times New Roman"/>
              </a:rPr>
              <a:t>to</a:t>
            </a:r>
            <a:r>
              <a:rPr sz="2800" b="1" spc="-85" dirty="0">
                <a:latin typeface="Times New Roman"/>
                <a:cs typeface="Times New Roman"/>
              </a:rPr>
              <a:t> </a:t>
            </a:r>
            <a:r>
              <a:rPr sz="2800" b="1" spc="-130" dirty="0">
                <a:latin typeface="Times New Roman"/>
                <a:cs typeface="Times New Roman"/>
              </a:rPr>
              <a:t>a</a:t>
            </a:r>
            <a:r>
              <a:rPr sz="2800" b="1" spc="-50" dirty="0"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loss</a:t>
            </a:r>
            <a:r>
              <a:rPr sz="2800" b="1" spc="-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in</a:t>
            </a:r>
            <a:r>
              <a:rPr sz="2800" b="1" spc="-7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the</a:t>
            </a:r>
            <a:r>
              <a:rPr sz="2800" b="1" spc="-7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ability</a:t>
            </a:r>
            <a:r>
              <a:rPr sz="2800" b="1" spc="-7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45" dirty="0">
                <a:solidFill>
                  <a:srgbClr val="FF0000"/>
                </a:solidFill>
                <a:latin typeface="Times New Roman"/>
                <a:cs typeface="Times New Roman"/>
              </a:rPr>
              <a:t>to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concentrate</a:t>
            </a:r>
            <a:r>
              <a:rPr sz="2800" b="1" spc="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urine</a:t>
            </a:r>
            <a:endParaRPr sz="2800">
              <a:latin typeface="Times New Roman"/>
              <a:cs typeface="Times New Roman"/>
            </a:endParaRPr>
          </a:p>
          <a:p>
            <a:pPr>
              <a:spcBef>
                <a:spcPts val="1145"/>
              </a:spcBef>
              <a:buFont typeface="Arial MT"/>
              <a:buChar char="•"/>
            </a:pPr>
            <a:endParaRPr sz="2800">
              <a:latin typeface="Times New Roman"/>
              <a:cs typeface="Times New Roman"/>
            </a:endParaRPr>
          </a:p>
          <a:p>
            <a:pPr marL="355600" marR="262255" indent="-342900">
              <a:lnSpc>
                <a:spcPts val="3020"/>
              </a:lnSpc>
              <a:buFont typeface="Arial MT"/>
              <a:buChar char="•"/>
              <a:tabLst>
                <a:tab pos="355600" algn="l"/>
              </a:tabLst>
            </a:pP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Defective</a:t>
            </a:r>
            <a:r>
              <a:rPr sz="28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distal</a:t>
            </a:r>
            <a:r>
              <a:rPr sz="28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sodium</a:t>
            </a:r>
            <a:r>
              <a:rPr sz="28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reabsorption,</a:t>
            </a:r>
            <a:r>
              <a:rPr sz="2800" b="1" spc="-1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and,</a:t>
            </a:r>
            <a:r>
              <a:rPr sz="2800" b="1" spc="-1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ultimately, </a:t>
            </a:r>
            <a:r>
              <a:rPr sz="2800" b="1" spc="70" dirty="0">
                <a:solidFill>
                  <a:srgbClr val="FF0000"/>
                </a:solidFill>
                <a:latin typeface="Times New Roman"/>
                <a:cs typeface="Times New Roman"/>
              </a:rPr>
              <a:t>to</a:t>
            </a:r>
            <a:r>
              <a:rPr sz="28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130" dirty="0">
                <a:solidFill>
                  <a:srgbClr val="FF0000"/>
                </a:solidFill>
                <a:latin typeface="Times New Roman"/>
                <a:cs typeface="Times New Roman"/>
              </a:rPr>
              <a:t>a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 reduction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in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the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325" dirty="0">
                <a:solidFill>
                  <a:srgbClr val="FF0000"/>
                </a:solidFill>
                <a:latin typeface="Times New Roman"/>
                <a:cs typeface="Times New Roman"/>
              </a:rPr>
              <a:t>GFR</a:t>
            </a:r>
            <a:endParaRPr sz="2800">
              <a:latin typeface="Times New Roman"/>
              <a:cs typeface="Times New Roman"/>
            </a:endParaRPr>
          </a:p>
          <a:p>
            <a:pPr>
              <a:spcBef>
                <a:spcPts val="1110"/>
              </a:spcBef>
              <a:buFont typeface="Arial MT"/>
              <a:buChar char="•"/>
            </a:pPr>
            <a:endParaRPr sz="2800">
              <a:latin typeface="Times New Roman"/>
              <a:cs typeface="Times New Roman"/>
            </a:endParaRPr>
          </a:p>
          <a:p>
            <a:pPr marL="355600" marR="143510" indent="-342900">
              <a:lnSpc>
                <a:spcPct val="90000"/>
              </a:lnSpc>
              <a:spcBef>
                <a:spcPts val="5"/>
              </a:spcBef>
              <a:buFont typeface="Arial MT"/>
              <a:buChar char="•"/>
              <a:tabLst>
                <a:tab pos="355600" algn="l"/>
              </a:tabLst>
            </a:pPr>
            <a:r>
              <a:rPr sz="2800" b="1" dirty="0">
                <a:latin typeface="Times New Roman"/>
                <a:cs typeface="Times New Roman"/>
              </a:rPr>
              <a:t>Continued</a:t>
            </a:r>
            <a:r>
              <a:rPr sz="2800" b="1" spc="-4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kidney</a:t>
            </a:r>
            <a:r>
              <a:rPr sz="2800" b="1" spc="-4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hypoxia</a:t>
            </a:r>
            <a:r>
              <a:rPr sz="2800" b="1" spc="-4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or</a:t>
            </a:r>
            <a:r>
              <a:rPr sz="2800" b="1" spc="-65" dirty="0">
                <a:latin typeface="Times New Roman"/>
                <a:cs typeface="Times New Roman"/>
              </a:rPr>
              <a:t> </a:t>
            </a:r>
            <a:r>
              <a:rPr sz="2800" b="1" spc="50" dirty="0">
                <a:latin typeface="Times New Roman"/>
                <a:cs typeface="Times New Roman"/>
              </a:rPr>
              <a:t>toxin</a:t>
            </a:r>
            <a:r>
              <a:rPr sz="2800" b="1" spc="-5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exposure</a:t>
            </a:r>
            <a:r>
              <a:rPr sz="2800" b="1" spc="-30" dirty="0">
                <a:latin typeface="Times New Roman"/>
                <a:cs typeface="Times New Roman"/>
              </a:rPr>
              <a:t> after</a:t>
            </a:r>
            <a:r>
              <a:rPr sz="2800" b="1" spc="-50" dirty="0">
                <a:latin typeface="Times New Roman"/>
                <a:cs typeface="Times New Roman"/>
              </a:rPr>
              <a:t> </a:t>
            </a:r>
            <a:r>
              <a:rPr sz="2800" b="1" spc="-25" dirty="0">
                <a:latin typeface="Times New Roman"/>
                <a:cs typeface="Times New Roman"/>
              </a:rPr>
              <a:t>the </a:t>
            </a:r>
            <a:r>
              <a:rPr sz="2800" b="1" dirty="0">
                <a:latin typeface="Times New Roman"/>
                <a:cs typeface="Times New Roman"/>
              </a:rPr>
              <a:t>original</a:t>
            </a:r>
            <a:r>
              <a:rPr sz="2800" b="1" spc="-6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insult,</a:t>
            </a:r>
            <a:r>
              <a:rPr sz="2800" b="1" spc="-18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kills</a:t>
            </a:r>
            <a:r>
              <a:rPr sz="2800" b="1" spc="-6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more</a:t>
            </a:r>
            <a:r>
              <a:rPr sz="2800" b="1" spc="-4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cells</a:t>
            </a:r>
            <a:r>
              <a:rPr sz="2800" b="1" spc="-5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and</a:t>
            </a:r>
            <a:r>
              <a:rPr sz="2800" b="1" spc="-45" dirty="0">
                <a:latin typeface="Times New Roman"/>
                <a:cs typeface="Times New Roman"/>
              </a:rPr>
              <a:t> </a:t>
            </a:r>
            <a:r>
              <a:rPr sz="28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propagates</a:t>
            </a:r>
            <a:r>
              <a:rPr sz="2800" b="1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the </a:t>
            </a:r>
            <a:r>
              <a:rPr sz="28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inflammatory</a:t>
            </a:r>
            <a:r>
              <a:rPr sz="2800" b="1" spc="-1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response</a:t>
            </a:r>
            <a:endParaRPr sz="2800">
              <a:latin typeface="Times New Roman"/>
              <a:cs typeface="Times New Roman"/>
            </a:endParaRPr>
          </a:p>
          <a:p>
            <a:pPr>
              <a:spcBef>
                <a:spcPts val="810"/>
              </a:spcBef>
              <a:buFont typeface="Arial MT"/>
              <a:buChar char="•"/>
            </a:pPr>
            <a:endParaRPr sz="2800">
              <a:latin typeface="Times New Roman"/>
              <a:cs typeface="Times New Roman"/>
            </a:endParaRPr>
          </a:p>
          <a:p>
            <a:pPr marL="354965" indent="-342265">
              <a:buFont typeface="Arial MT"/>
              <a:buChar char="•"/>
              <a:tabLst>
                <a:tab pos="354965" algn="l"/>
              </a:tabLst>
            </a:pPr>
            <a:r>
              <a:rPr sz="28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Extend</a:t>
            </a:r>
            <a:r>
              <a:rPr sz="2800" b="1" spc="-10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the</a:t>
            </a:r>
            <a:r>
              <a:rPr sz="2800" b="1" spc="-10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injury</a:t>
            </a:r>
            <a:r>
              <a:rPr sz="2800" b="1" spc="-1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and</a:t>
            </a:r>
            <a:r>
              <a:rPr sz="2800" b="1" spc="-100" dirty="0"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delay</a:t>
            </a:r>
            <a:r>
              <a:rPr sz="2800" b="1" spc="-10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the</a:t>
            </a:r>
            <a:r>
              <a:rPr sz="2800" b="1" spc="-1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recovery</a:t>
            </a:r>
            <a:r>
              <a:rPr sz="2800" b="1" spc="-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Process</a:t>
            </a:r>
            <a:endParaRPr sz="2800">
              <a:latin typeface="Times New Roman"/>
              <a:cs typeface="Times New Roman"/>
            </a:endParaRPr>
          </a:p>
          <a:p>
            <a:pPr>
              <a:spcBef>
                <a:spcPts val="1200"/>
              </a:spcBef>
              <a:buFont typeface="Arial MT"/>
              <a:buChar char="•"/>
            </a:pPr>
            <a:endParaRPr sz="2800">
              <a:latin typeface="Times New Roman"/>
              <a:cs typeface="Times New Roman"/>
            </a:endParaRPr>
          </a:p>
          <a:p>
            <a:pPr marL="355600" marR="5080" indent="-342900">
              <a:lnSpc>
                <a:spcPts val="3020"/>
              </a:lnSpc>
              <a:buFont typeface="Arial MT"/>
              <a:buChar char="•"/>
              <a:tabLst>
                <a:tab pos="355600" algn="l"/>
              </a:tabLst>
            </a:pPr>
            <a:r>
              <a:rPr sz="2800" b="1" spc="-30" dirty="0">
                <a:latin typeface="Times New Roman"/>
                <a:cs typeface="Times New Roman"/>
              </a:rPr>
              <a:t>With</a:t>
            </a:r>
            <a:r>
              <a:rPr sz="2800" b="1" dirty="0">
                <a:latin typeface="Times New Roman"/>
                <a:cs typeface="Times New Roman"/>
              </a:rPr>
              <a:t> prolonged</a:t>
            </a:r>
            <a:r>
              <a:rPr sz="2800" b="1" spc="-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ischemia,</a:t>
            </a:r>
            <a:r>
              <a:rPr sz="2800" b="1" spc="-10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the</a:t>
            </a:r>
            <a:r>
              <a:rPr sz="2800" b="1" spc="20" dirty="0">
                <a:latin typeface="Times New Roman"/>
                <a:cs typeface="Times New Roman"/>
              </a:rPr>
              <a:t> </a:t>
            </a:r>
            <a:r>
              <a:rPr sz="28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tubular</a:t>
            </a:r>
            <a:r>
              <a:rPr sz="2800" b="1" spc="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epithelial 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cells</a:t>
            </a:r>
            <a:r>
              <a:rPr sz="2800" b="1" spc="7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in</a:t>
            </a:r>
            <a:r>
              <a:rPr sz="2800" b="1" spc="-9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the</a:t>
            </a:r>
            <a:r>
              <a:rPr sz="2800" b="1" spc="-8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55" dirty="0">
                <a:solidFill>
                  <a:srgbClr val="FF0000"/>
                </a:solidFill>
                <a:latin typeface="Times New Roman"/>
                <a:cs typeface="Times New Roman"/>
              </a:rPr>
              <a:t>cortico-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medullary</a:t>
            </a:r>
            <a:r>
              <a:rPr sz="2800" b="1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junction</a:t>
            </a:r>
            <a:r>
              <a:rPr sz="2800" b="1" spc="-9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35" dirty="0">
                <a:solidFill>
                  <a:srgbClr val="FF0000"/>
                </a:solidFill>
                <a:latin typeface="Times New Roman"/>
                <a:cs typeface="Times New Roman"/>
              </a:rPr>
              <a:t>are</a:t>
            </a:r>
            <a:r>
              <a:rPr sz="2800" b="1" spc="-7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damaged</a:t>
            </a:r>
            <a:r>
              <a:rPr sz="2800" b="1" spc="-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and</a:t>
            </a:r>
            <a:r>
              <a:rPr sz="2800" b="1" spc="-8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die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27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98" y="378328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55140" y="55575"/>
            <a:ext cx="8643620" cy="642483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104139" indent="-342900"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sz="3000" b="1" spc="-20" dirty="0">
                <a:latin typeface="Times New Roman"/>
                <a:cs typeface="Times New Roman"/>
              </a:rPr>
              <a:t>When</a:t>
            </a:r>
            <a:r>
              <a:rPr sz="3000" b="1" spc="-11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the</a:t>
            </a:r>
            <a:r>
              <a:rPr sz="3000" b="1" spc="-75" dirty="0">
                <a:latin typeface="Times New Roman"/>
                <a:cs typeface="Times New Roman"/>
              </a:rPr>
              <a:t> </a:t>
            </a:r>
            <a:r>
              <a:rPr sz="3000" b="1" spc="55" dirty="0">
                <a:latin typeface="Times New Roman"/>
                <a:cs typeface="Times New Roman"/>
              </a:rPr>
              <a:t>toxin</a:t>
            </a:r>
            <a:r>
              <a:rPr sz="3000" b="1" spc="-9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or</a:t>
            </a:r>
            <a:r>
              <a:rPr sz="3000" b="1" spc="-10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ischemia</a:t>
            </a:r>
            <a:r>
              <a:rPr sz="3000" b="1" spc="-7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is</a:t>
            </a:r>
            <a:r>
              <a:rPr sz="3000" b="1" spc="-90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removed,</a:t>
            </a:r>
            <a:r>
              <a:rPr sz="3000" b="1" spc="-204" dirty="0">
                <a:latin typeface="Times New Roman"/>
                <a:cs typeface="Times New Roman"/>
              </a:rPr>
              <a:t> </a:t>
            </a:r>
            <a:r>
              <a:rPr sz="3000" b="1" spc="-50" dirty="0">
                <a:latin typeface="Times New Roman"/>
                <a:cs typeface="Times New Roman"/>
              </a:rPr>
              <a:t>a </a:t>
            </a:r>
            <a:r>
              <a:rPr sz="3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maintenance</a:t>
            </a:r>
            <a:r>
              <a:rPr sz="3000" b="1" spc="-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phase</a:t>
            </a:r>
            <a:r>
              <a:rPr sz="3000" b="1" spc="-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ensues</a:t>
            </a:r>
            <a:r>
              <a:rPr sz="3000" b="1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(typically</a:t>
            </a:r>
            <a:r>
              <a:rPr sz="3000" b="1" spc="-80" dirty="0">
                <a:latin typeface="Times New Roman"/>
                <a:cs typeface="Times New Roman"/>
              </a:rPr>
              <a:t> </a:t>
            </a:r>
            <a:r>
              <a:rPr sz="3000" b="1" spc="-140" dirty="0">
                <a:latin typeface="Times New Roman"/>
                <a:cs typeface="Times New Roman"/>
              </a:rPr>
              <a:t>2</a:t>
            </a:r>
            <a:r>
              <a:rPr sz="3000" b="1" spc="-65" dirty="0">
                <a:latin typeface="Times New Roman"/>
                <a:cs typeface="Times New Roman"/>
              </a:rPr>
              <a:t> </a:t>
            </a:r>
            <a:r>
              <a:rPr sz="3000" b="1" spc="75" dirty="0">
                <a:latin typeface="Times New Roman"/>
                <a:cs typeface="Times New Roman"/>
              </a:rPr>
              <a:t>to</a:t>
            </a:r>
            <a:r>
              <a:rPr sz="3000" b="1" spc="-70" dirty="0">
                <a:latin typeface="Times New Roman"/>
                <a:cs typeface="Times New Roman"/>
              </a:rPr>
              <a:t> </a:t>
            </a:r>
            <a:r>
              <a:rPr sz="3000" b="1" spc="-135" dirty="0">
                <a:latin typeface="Times New Roman"/>
                <a:cs typeface="Times New Roman"/>
              </a:rPr>
              <a:t>3</a:t>
            </a:r>
            <a:r>
              <a:rPr sz="3000" b="1" spc="-75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weeks), </a:t>
            </a:r>
            <a:r>
              <a:rPr sz="3000" b="1" dirty="0">
                <a:latin typeface="Times New Roman"/>
                <a:cs typeface="Times New Roman"/>
              </a:rPr>
              <a:t>followed</a:t>
            </a:r>
            <a:r>
              <a:rPr sz="3000" b="1" spc="-6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by</a:t>
            </a:r>
            <a:r>
              <a:rPr sz="3000" b="1" spc="-55" dirty="0">
                <a:latin typeface="Times New Roman"/>
                <a:cs typeface="Times New Roman"/>
              </a:rPr>
              <a:t> </a:t>
            </a:r>
            <a:r>
              <a:rPr sz="3000" b="1" spc="-135" dirty="0">
                <a:solidFill>
                  <a:srgbClr val="FF0000"/>
                </a:solidFill>
                <a:latin typeface="Times New Roman"/>
                <a:cs typeface="Times New Roman"/>
              </a:rPr>
              <a:t>a</a:t>
            </a:r>
            <a:r>
              <a:rPr sz="3000" b="1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recovery</a:t>
            </a:r>
            <a:r>
              <a:rPr sz="3000" b="1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phase</a:t>
            </a:r>
            <a:r>
              <a:rPr sz="3000" b="1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(2</a:t>
            </a:r>
            <a:r>
              <a:rPr sz="3000" b="1" spc="-55" dirty="0">
                <a:latin typeface="Times New Roman"/>
                <a:cs typeface="Times New Roman"/>
              </a:rPr>
              <a:t> </a:t>
            </a:r>
            <a:r>
              <a:rPr sz="3000" b="1" spc="75" dirty="0">
                <a:latin typeface="Times New Roman"/>
                <a:cs typeface="Times New Roman"/>
              </a:rPr>
              <a:t>to</a:t>
            </a:r>
            <a:r>
              <a:rPr sz="3000" b="1" spc="-55" dirty="0">
                <a:latin typeface="Times New Roman"/>
                <a:cs typeface="Times New Roman"/>
              </a:rPr>
              <a:t> </a:t>
            </a:r>
            <a:r>
              <a:rPr sz="3000" b="1" spc="-135" dirty="0">
                <a:latin typeface="Times New Roman"/>
                <a:cs typeface="Times New Roman"/>
              </a:rPr>
              <a:t>3</a:t>
            </a:r>
            <a:r>
              <a:rPr sz="3000" b="1" spc="-4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weeks)</a:t>
            </a:r>
            <a:r>
              <a:rPr sz="3000" b="1" spc="-50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during </a:t>
            </a:r>
            <a:r>
              <a:rPr sz="3000" b="1" dirty="0">
                <a:latin typeface="Times New Roman"/>
                <a:cs typeface="Times New Roman"/>
              </a:rPr>
              <a:t>which</a:t>
            </a:r>
            <a:r>
              <a:rPr sz="3000" b="1" spc="-10" dirty="0">
                <a:latin typeface="Times New Roman"/>
                <a:cs typeface="Times New Roman"/>
              </a:rPr>
              <a:t> </a:t>
            </a:r>
            <a:r>
              <a:rPr sz="3000" b="1" spc="50" dirty="0">
                <a:latin typeface="Times New Roman"/>
                <a:cs typeface="Times New Roman"/>
              </a:rPr>
              <a:t>new</a:t>
            </a:r>
            <a:r>
              <a:rPr sz="3000" b="1" spc="1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tubule</a:t>
            </a:r>
            <a:r>
              <a:rPr sz="3000" b="1" spc="1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cells</a:t>
            </a:r>
            <a:r>
              <a:rPr sz="3000" b="1" spc="20" dirty="0">
                <a:latin typeface="Times New Roman"/>
                <a:cs typeface="Times New Roman"/>
              </a:rPr>
              <a:t> </a:t>
            </a:r>
            <a:r>
              <a:rPr sz="3000" b="1" spc="-60" dirty="0">
                <a:latin typeface="Times New Roman"/>
                <a:cs typeface="Times New Roman"/>
              </a:rPr>
              <a:t>are</a:t>
            </a:r>
            <a:r>
              <a:rPr sz="3000" b="1" spc="15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regenerated</a:t>
            </a:r>
            <a:r>
              <a:rPr sz="3000" b="1" spc="-10" dirty="0">
                <a:latin typeface="Times New Roman"/>
                <a:cs typeface="Times New Roman"/>
              </a:rPr>
              <a:t>.</a:t>
            </a:r>
            <a:endParaRPr sz="3000">
              <a:latin typeface="Times New Roman"/>
              <a:cs typeface="Times New Roman"/>
            </a:endParaRPr>
          </a:p>
          <a:p>
            <a:pPr>
              <a:spcBef>
                <a:spcPts val="1595"/>
              </a:spcBef>
              <a:buFont typeface="Arial MT"/>
              <a:buChar char="•"/>
            </a:pPr>
            <a:endParaRPr sz="3000">
              <a:latin typeface="Times New Roman"/>
              <a:cs typeface="Times New Roman"/>
            </a:endParaRPr>
          </a:p>
          <a:p>
            <a:pPr marL="355600" marR="5080" indent="-342900">
              <a:buFont typeface="Arial MT"/>
              <a:buChar char="•"/>
              <a:tabLst>
                <a:tab pos="355600" algn="l"/>
              </a:tabLst>
            </a:pPr>
            <a:r>
              <a:rPr sz="3000" b="1" spc="-80" dirty="0">
                <a:latin typeface="Times New Roman"/>
                <a:cs typeface="Times New Roman"/>
              </a:rPr>
              <a:t>The</a:t>
            </a:r>
            <a:r>
              <a:rPr sz="3000" b="1" spc="-100" dirty="0"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recovery</a:t>
            </a:r>
            <a:r>
              <a:rPr sz="3000" b="1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phase</a:t>
            </a:r>
            <a:r>
              <a:rPr sz="3000" b="1" spc="-8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is</a:t>
            </a:r>
            <a:r>
              <a:rPr sz="3000" b="1" spc="-90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associated</a:t>
            </a:r>
            <a:r>
              <a:rPr sz="3000" b="1" spc="-7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with</a:t>
            </a:r>
            <a:r>
              <a:rPr sz="3000" b="1" spc="-85" dirty="0">
                <a:latin typeface="Times New Roman"/>
                <a:cs typeface="Times New Roman"/>
              </a:rPr>
              <a:t> </a:t>
            </a:r>
            <a:r>
              <a:rPr sz="3000" b="1" spc="-135" dirty="0">
                <a:latin typeface="Times New Roman"/>
                <a:cs typeface="Times New Roman"/>
              </a:rPr>
              <a:t>a</a:t>
            </a:r>
            <a:r>
              <a:rPr sz="3000" b="1" spc="-75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notable </a:t>
            </a:r>
            <a:r>
              <a:rPr sz="3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diuresis</a:t>
            </a:r>
            <a:r>
              <a:rPr sz="3000" b="1" spc="-10" dirty="0">
                <a:latin typeface="Times New Roman"/>
                <a:cs typeface="Times New Roman"/>
              </a:rPr>
              <a:t>,</a:t>
            </a:r>
            <a:r>
              <a:rPr sz="3000" b="1" spc="-14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which</a:t>
            </a:r>
            <a:r>
              <a:rPr sz="3000" b="1" spc="-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requires</a:t>
            </a:r>
            <a:r>
              <a:rPr sz="3000" b="1" spc="-1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attention</a:t>
            </a:r>
            <a:r>
              <a:rPr sz="3000" b="1" spc="-5" dirty="0">
                <a:latin typeface="Times New Roman"/>
                <a:cs typeface="Times New Roman"/>
              </a:rPr>
              <a:t> </a:t>
            </a:r>
            <a:r>
              <a:rPr sz="3000" b="1" spc="75" dirty="0">
                <a:latin typeface="Times New Roman"/>
                <a:cs typeface="Times New Roman"/>
              </a:rPr>
              <a:t>to</a:t>
            </a:r>
            <a:r>
              <a:rPr sz="3000" b="1" spc="-1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fluid</a:t>
            </a:r>
            <a:r>
              <a:rPr sz="3000" b="1" spc="-25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balance </a:t>
            </a:r>
            <a:r>
              <a:rPr sz="3000" b="1" spc="75" dirty="0">
                <a:latin typeface="Times New Roman"/>
                <a:cs typeface="Times New Roman"/>
              </a:rPr>
              <a:t>to</a:t>
            </a:r>
            <a:r>
              <a:rPr sz="3000" b="1" spc="-11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ensure</a:t>
            </a:r>
            <a:r>
              <a:rPr sz="3000" b="1" spc="-7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that</a:t>
            </a:r>
            <a:r>
              <a:rPr sz="3000" b="1" spc="-95" dirty="0">
                <a:latin typeface="Times New Roman"/>
                <a:cs typeface="Times New Roman"/>
              </a:rPr>
              <a:t> </a:t>
            </a:r>
            <a:r>
              <a:rPr sz="3000" b="1" spc="-135" dirty="0">
                <a:latin typeface="Times New Roman"/>
                <a:cs typeface="Times New Roman"/>
              </a:rPr>
              <a:t>a</a:t>
            </a:r>
            <a:r>
              <a:rPr sz="3000" b="1" spc="-75" dirty="0"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secondary</a:t>
            </a:r>
            <a:r>
              <a:rPr sz="3000" b="1" spc="-8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prerenal</a:t>
            </a:r>
            <a:r>
              <a:rPr sz="3000" b="1" spc="-7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injury</a:t>
            </a:r>
            <a:r>
              <a:rPr sz="3000" b="1" spc="-10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does</a:t>
            </a:r>
            <a:r>
              <a:rPr sz="3000" b="1" spc="-80" dirty="0">
                <a:latin typeface="Times New Roman"/>
                <a:cs typeface="Times New Roman"/>
              </a:rPr>
              <a:t> </a:t>
            </a:r>
            <a:r>
              <a:rPr sz="3000" b="1" spc="25" dirty="0">
                <a:latin typeface="Times New Roman"/>
                <a:cs typeface="Times New Roman"/>
              </a:rPr>
              <a:t>not </a:t>
            </a:r>
            <a:r>
              <a:rPr sz="3000" b="1" spc="-10" dirty="0">
                <a:latin typeface="Times New Roman"/>
                <a:cs typeface="Times New Roman"/>
              </a:rPr>
              <a:t>occur.</a:t>
            </a:r>
            <a:endParaRPr sz="3000">
              <a:latin typeface="Times New Roman"/>
              <a:cs typeface="Times New Roman"/>
            </a:endParaRPr>
          </a:p>
          <a:p>
            <a:pPr>
              <a:spcBef>
                <a:spcPts val="1595"/>
              </a:spcBef>
              <a:buFont typeface="Arial MT"/>
              <a:buChar char="•"/>
            </a:pPr>
            <a:endParaRPr sz="3000">
              <a:latin typeface="Times New Roman"/>
              <a:cs typeface="Times New Roman"/>
            </a:endParaRPr>
          </a:p>
          <a:p>
            <a:pPr marL="355600" marR="55244" indent="-342900">
              <a:buFont typeface="Arial MT"/>
              <a:buChar char="•"/>
              <a:tabLst>
                <a:tab pos="355600" algn="l"/>
              </a:tabLst>
            </a:pPr>
            <a:r>
              <a:rPr sz="3000" b="1" dirty="0">
                <a:latin typeface="Times New Roman"/>
                <a:cs typeface="Times New Roman"/>
              </a:rPr>
              <a:t>if</a:t>
            </a:r>
            <a:r>
              <a:rPr sz="3000" b="1" spc="-10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the</a:t>
            </a:r>
            <a:r>
              <a:rPr sz="3000" b="1" spc="-10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ischemia</a:t>
            </a:r>
            <a:r>
              <a:rPr sz="3000" b="1" spc="-7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or</a:t>
            </a:r>
            <a:r>
              <a:rPr sz="3000" b="1" spc="-110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injury</a:t>
            </a:r>
            <a:r>
              <a:rPr sz="3000" b="1" spc="-10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is</a:t>
            </a:r>
            <a:r>
              <a:rPr sz="3000" b="1" spc="-95" dirty="0"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extremely</a:t>
            </a:r>
            <a:r>
              <a:rPr sz="3000" b="1" spc="-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severe</a:t>
            </a:r>
            <a:r>
              <a:rPr sz="3000" b="1" spc="-7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spc="-25" dirty="0">
                <a:latin typeface="Times New Roman"/>
                <a:cs typeface="Times New Roman"/>
              </a:rPr>
              <a:t>or </a:t>
            </a:r>
            <a:r>
              <a:rPr sz="3000" b="1" dirty="0">
                <a:latin typeface="Times New Roman"/>
                <a:cs typeface="Times New Roman"/>
              </a:rPr>
              <a:t>prolonged,</a:t>
            </a:r>
            <a:r>
              <a:rPr sz="3000" b="1" spc="-12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cortical</a:t>
            </a:r>
            <a:r>
              <a:rPr sz="3000" b="1" spc="4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necrosis</a:t>
            </a:r>
            <a:r>
              <a:rPr sz="3000" b="1" spc="45" dirty="0">
                <a:latin typeface="Times New Roman"/>
                <a:cs typeface="Times New Roman"/>
              </a:rPr>
              <a:t> </a:t>
            </a:r>
            <a:r>
              <a:rPr sz="3000" b="1" spc="-120" dirty="0">
                <a:latin typeface="Times New Roman"/>
                <a:cs typeface="Times New Roman"/>
              </a:rPr>
              <a:t>may</a:t>
            </a:r>
            <a:r>
              <a:rPr sz="3000" b="1" spc="20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occur,</a:t>
            </a:r>
            <a:r>
              <a:rPr sz="3000" b="1" spc="-100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preventing </a:t>
            </a:r>
            <a:r>
              <a:rPr sz="3000" b="1" spc="-80" dirty="0">
                <a:solidFill>
                  <a:srgbClr val="FF0000"/>
                </a:solidFill>
                <a:latin typeface="Times New Roman"/>
                <a:cs typeface="Times New Roman"/>
              </a:rPr>
              <a:t>any</a:t>
            </a:r>
            <a:r>
              <a:rPr sz="30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tubule</a:t>
            </a:r>
            <a:r>
              <a:rPr sz="30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cell</a:t>
            </a:r>
            <a:r>
              <a:rPr sz="3000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regrowth</a:t>
            </a:r>
            <a:r>
              <a:rPr sz="3000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in</a:t>
            </a:r>
            <a:r>
              <a:rPr sz="3000" b="1" spc="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the</a:t>
            </a:r>
            <a:r>
              <a:rPr sz="3000" b="1" spc="-1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affected</a:t>
            </a:r>
            <a:r>
              <a:rPr sz="3000" b="1" spc="25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areas.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28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98" y="378328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55141" y="55575"/>
            <a:ext cx="8626475" cy="524502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000" b="1" dirty="0">
                <a:latin typeface="Times New Roman"/>
                <a:cs typeface="Times New Roman"/>
              </a:rPr>
              <a:t>Interstitial</a:t>
            </a:r>
            <a:r>
              <a:rPr sz="3000" b="1" spc="-185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Damage</a:t>
            </a:r>
            <a:endParaRPr sz="3000">
              <a:latin typeface="Times New Roman"/>
              <a:cs typeface="Times New Roman"/>
            </a:endParaRPr>
          </a:p>
          <a:p>
            <a:pPr>
              <a:spcBef>
                <a:spcPts val="1590"/>
              </a:spcBef>
            </a:pPr>
            <a:endParaRPr sz="3000">
              <a:latin typeface="Times New Roman"/>
              <a:cs typeface="Times New Roman"/>
            </a:endParaRPr>
          </a:p>
          <a:p>
            <a:pPr marL="355600" marR="5080" indent="-342900">
              <a:spcBef>
                <a:spcPts val="5"/>
              </a:spcBef>
              <a:buFont typeface="Arial MT"/>
              <a:buChar char="•"/>
              <a:tabLst>
                <a:tab pos="355600" algn="l"/>
              </a:tabLst>
            </a:pPr>
            <a:r>
              <a:rPr sz="3000" b="1" spc="-80" dirty="0">
                <a:latin typeface="Times New Roman"/>
                <a:cs typeface="Times New Roman"/>
              </a:rPr>
              <a:t>The</a:t>
            </a:r>
            <a:r>
              <a:rPr sz="3000" b="1" spc="-4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interstitium</a:t>
            </a:r>
            <a:r>
              <a:rPr sz="3000" b="1" spc="-2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of</a:t>
            </a:r>
            <a:r>
              <a:rPr sz="3000" b="1" spc="-4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the</a:t>
            </a:r>
            <a:r>
              <a:rPr sz="3000" b="1" spc="-4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kidney</a:t>
            </a:r>
            <a:r>
              <a:rPr sz="3000" b="1" spc="-4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is</a:t>
            </a:r>
            <a:r>
              <a:rPr sz="3000" b="1" spc="-45" dirty="0">
                <a:latin typeface="Times New Roman"/>
                <a:cs typeface="Times New Roman"/>
              </a:rPr>
              <a:t> </a:t>
            </a:r>
            <a:r>
              <a:rPr sz="3000" b="1" spc="-55" dirty="0">
                <a:latin typeface="Times New Roman"/>
                <a:cs typeface="Times New Roman"/>
              </a:rPr>
              <a:t>rarely</a:t>
            </a:r>
            <a:r>
              <a:rPr sz="3000" b="1" spc="-4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the</a:t>
            </a:r>
            <a:r>
              <a:rPr sz="3000" b="1" spc="-45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primary </a:t>
            </a:r>
            <a:r>
              <a:rPr sz="3000" b="1" dirty="0">
                <a:latin typeface="Times New Roman"/>
                <a:cs typeface="Times New Roman"/>
              </a:rPr>
              <a:t>cause</a:t>
            </a:r>
            <a:r>
              <a:rPr sz="3000" b="1" spc="-12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of</a:t>
            </a:r>
            <a:r>
              <a:rPr sz="3000" b="1" spc="-140" dirty="0">
                <a:latin typeface="Times New Roman"/>
                <a:cs typeface="Times New Roman"/>
              </a:rPr>
              <a:t> </a:t>
            </a:r>
            <a:r>
              <a:rPr sz="3000" b="1" spc="50" dirty="0">
                <a:latin typeface="Times New Roman"/>
                <a:cs typeface="Times New Roman"/>
              </a:rPr>
              <a:t>end-</a:t>
            </a:r>
            <a:r>
              <a:rPr sz="3000" b="1" dirty="0">
                <a:latin typeface="Times New Roman"/>
                <a:cs typeface="Times New Roman"/>
              </a:rPr>
              <a:t>stage</a:t>
            </a:r>
            <a:r>
              <a:rPr sz="3000" b="1" spc="-114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renal</a:t>
            </a:r>
            <a:r>
              <a:rPr sz="3000" b="1" spc="-12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disease</a:t>
            </a:r>
            <a:r>
              <a:rPr sz="3000" b="1" spc="-120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(ESRD)</a:t>
            </a:r>
            <a:endParaRPr sz="3000">
              <a:latin typeface="Times New Roman"/>
              <a:cs typeface="Times New Roman"/>
            </a:endParaRPr>
          </a:p>
          <a:p>
            <a:pPr>
              <a:spcBef>
                <a:spcPts val="1590"/>
              </a:spcBef>
              <a:buFont typeface="Arial MT"/>
              <a:buChar char="•"/>
            </a:pPr>
            <a:endParaRPr sz="3000">
              <a:latin typeface="Times New Roman"/>
              <a:cs typeface="Times New Roman"/>
            </a:endParaRPr>
          </a:p>
          <a:p>
            <a:pPr marL="355600" marR="948690" indent="-342900">
              <a:buFont typeface="Arial MT"/>
              <a:buChar char="•"/>
              <a:tabLst>
                <a:tab pos="355600" algn="l"/>
              </a:tabLst>
            </a:pPr>
            <a:r>
              <a:rPr sz="3000" b="1" dirty="0">
                <a:latin typeface="Times New Roman"/>
                <a:cs typeface="Times New Roman"/>
              </a:rPr>
              <a:t>Acute</a:t>
            </a:r>
            <a:r>
              <a:rPr sz="3000" b="1" spc="-10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interstitial</a:t>
            </a:r>
            <a:r>
              <a:rPr sz="3000" b="1" spc="-6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nephritis</a:t>
            </a:r>
            <a:r>
              <a:rPr sz="3000" b="1" spc="-10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is</a:t>
            </a:r>
            <a:r>
              <a:rPr sz="3000" b="1" spc="-9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most</a:t>
            </a:r>
            <a:r>
              <a:rPr sz="3000" b="1" spc="-100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commonly </a:t>
            </a:r>
            <a:r>
              <a:rPr sz="3000" b="1" dirty="0">
                <a:latin typeface="Times New Roman"/>
                <a:cs typeface="Times New Roman"/>
              </a:rPr>
              <a:t>caused</a:t>
            </a:r>
            <a:r>
              <a:rPr sz="3000" b="1" spc="-11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by</a:t>
            </a:r>
            <a:r>
              <a:rPr sz="3000" b="1" spc="-110" dirty="0"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medications</a:t>
            </a:r>
            <a:r>
              <a:rPr sz="3000" b="1" spc="-9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or</a:t>
            </a:r>
            <a:r>
              <a:rPr sz="3000" b="1" spc="-10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bacterial</a:t>
            </a:r>
            <a:r>
              <a:rPr sz="3000" b="1" spc="-9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or</a:t>
            </a:r>
            <a:r>
              <a:rPr sz="3000" b="1" spc="-114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viral infections</a:t>
            </a:r>
            <a:endParaRPr sz="3000">
              <a:latin typeface="Times New Roman"/>
              <a:cs typeface="Times New Roman"/>
            </a:endParaRPr>
          </a:p>
          <a:p>
            <a:pPr>
              <a:spcBef>
                <a:spcPts val="1595"/>
              </a:spcBef>
              <a:buFont typeface="Arial MT"/>
              <a:buChar char="•"/>
            </a:pPr>
            <a:endParaRPr sz="3000">
              <a:latin typeface="Times New Roman"/>
              <a:cs typeface="Times New Roman"/>
            </a:endParaRPr>
          </a:p>
          <a:p>
            <a:pPr marL="354965" indent="-342265">
              <a:buFont typeface="Arial MT"/>
              <a:buChar char="•"/>
              <a:tabLst>
                <a:tab pos="354965" algn="l"/>
              </a:tabLst>
            </a:pPr>
            <a:r>
              <a:rPr sz="3000" b="1" dirty="0">
                <a:latin typeface="Times New Roman"/>
                <a:cs typeface="Times New Roman"/>
              </a:rPr>
              <a:t>Up</a:t>
            </a:r>
            <a:r>
              <a:rPr sz="3000" b="1" spc="-75" dirty="0">
                <a:latin typeface="Times New Roman"/>
                <a:cs typeface="Times New Roman"/>
              </a:rPr>
              <a:t> </a:t>
            </a:r>
            <a:r>
              <a:rPr sz="3000" b="1" spc="75" dirty="0">
                <a:latin typeface="Times New Roman"/>
                <a:cs typeface="Times New Roman"/>
              </a:rPr>
              <a:t>to</a:t>
            </a:r>
            <a:r>
              <a:rPr sz="3000" b="1" spc="-75" dirty="0">
                <a:latin typeface="Times New Roman"/>
                <a:cs typeface="Times New Roman"/>
              </a:rPr>
              <a:t> </a:t>
            </a:r>
            <a:r>
              <a:rPr sz="3000" b="1" spc="-300" dirty="0">
                <a:latin typeface="Times New Roman"/>
                <a:cs typeface="Times New Roman"/>
              </a:rPr>
              <a:t>30%</a:t>
            </a:r>
            <a:r>
              <a:rPr sz="3000" b="1" spc="-7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of</a:t>
            </a:r>
            <a:r>
              <a:rPr sz="3000" b="1" spc="-80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cases</a:t>
            </a:r>
            <a:r>
              <a:rPr sz="3000" b="1" spc="-45" dirty="0">
                <a:latin typeface="Times New Roman"/>
                <a:cs typeface="Times New Roman"/>
              </a:rPr>
              <a:t> have</a:t>
            </a:r>
            <a:r>
              <a:rPr sz="3000" b="1" spc="-80" dirty="0">
                <a:latin typeface="Times New Roman"/>
                <a:cs typeface="Times New Roman"/>
              </a:rPr>
              <a:t> </a:t>
            </a:r>
            <a:r>
              <a:rPr sz="3000" b="1" spc="60" dirty="0">
                <a:latin typeface="Times New Roman"/>
                <a:cs typeface="Times New Roman"/>
              </a:rPr>
              <a:t>no</a:t>
            </a:r>
            <a:r>
              <a:rPr sz="3000" b="1" spc="-7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identifiable</a:t>
            </a:r>
            <a:r>
              <a:rPr sz="3000" b="1" spc="-75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cause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29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98" y="378328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05000" y="304846"/>
            <a:ext cx="8289252" cy="6226525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98" y="378328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55140" y="55575"/>
            <a:ext cx="8642350" cy="437299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sz="3000" b="1" dirty="0">
                <a:latin typeface="Times New Roman"/>
                <a:cs typeface="Times New Roman"/>
              </a:rPr>
              <a:t>Interstitial</a:t>
            </a:r>
            <a:r>
              <a:rPr sz="3000" b="1" spc="-10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nephritis</a:t>
            </a:r>
            <a:r>
              <a:rPr sz="3000" b="1" spc="-114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is</a:t>
            </a:r>
            <a:r>
              <a:rPr sz="3000" b="1" spc="-13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characterized</a:t>
            </a:r>
            <a:r>
              <a:rPr sz="3000" b="1" spc="-11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by</a:t>
            </a:r>
            <a:r>
              <a:rPr sz="3000" b="1" spc="-140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lesions </a:t>
            </a:r>
            <a:r>
              <a:rPr sz="3000" b="1" dirty="0">
                <a:latin typeface="Times New Roman"/>
                <a:cs typeface="Times New Roman"/>
              </a:rPr>
              <a:t>comprised</a:t>
            </a:r>
            <a:r>
              <a:rPr sz="3000" b="1" spc="1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of</a:t>
            </a:r>
            <a:r>
              <a:rPr sz="3000" b="1" spc="20" dirty="0"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monocytes,</a:t>
            </a:r>
            <a:r>
              <a:rPr sz="3000" b="1" spc="-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macrophages,</a:t>
            </a:r>
            <a:r>
              <a:rPr sz="3000" b="1" spc="-114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spc="-160" dirty="0">
                <a:solidFill>
                  <a:srgbClr val="FF0000"/>
                </a:solidFill>
                <a:latin typeface="Times New Roman"/>
                <a:cs typeface="Times New Roman"/>
              </a:rPr>
              <a:t>B</a:t>
            </a:r>
            <a:r>
              <a:rPr sz="30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cells,</a:t>
            </a:r>
            <a:r>
              <a:rPr sz="3000" b="1" spc="-10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or</a:t>
            </a:r>
            <a:r>
              <a:rPr sz="3000" b="1" spc="-409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spc="-370" dirty="0">
                <a:solidFill>
                  <a:srgbClr val="FF0000"/>
                </a:solidFill>
                <a:latin typeface="Times New Roman"/>
                <a:cs typeface="Times New Roman"/>
              </a:rPr>
              <a:t>T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cells,</a:t>
            </a:r>
            <a:r>
              <a:rPr sz="3000" b="1" spc="-1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clearly</a:t>
            </a:r>
            <a:r>
              <a:rPr sz="30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identifying</a:t>
            </a:r>
            <a:r>
              <a:rPr sz="30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an</a:t>
            </a:r>
            <a:r>
              <a:rPr sz="30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immunologic</a:t>
            </a:r>
            <a:r>
              <a:rPr sz="30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response </a:t>
            </a:r>
            <a:r>
              <a:rPr sz="3000" b="1" spc="-114" dirty="0">
                <a:latin typeface="Times New Roman"/>
                <a:cs typeface="Times New Roman"/>
              </a:rPr>
              <a:t>as</a:t>
            </a:r>
            <a:r>
              <a:rPr sz="3000" b="1" spc="-6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the</a:t>
            </a:r>
            <a:r>
              <a:rPr sz="3000" b="1" spc="-4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injurious</a:t>
            </a:r>
            <a:r>
              <a:rPr sz="3000" b="1" spc="-7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process</a:t>
            </a:r>
            <a:r>
              <a:rPr sz="3000" b="1" spc="-4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affecting</a:t>
            </a:r>
            <a:r>
              <a:rPr sz="3000" b="1" spc="-6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the</a:t>
            </a:r>
            <a:r>
              <a:rPr sz="3000" b="1" spc="-30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interstitium</a:t>
            </a:r>
            <a:endParaRPr sz="3000">
              <a:latin typeface="Times New Roman"/>
              <a:cs typeface="Times New Roman"/>
            </a:endParaRPr>
          </a:p>
          <a:p>
            <a:pPr>
              <a:spcBef>
                <a:spcPts val="1595"/>
              </a:spcBef>
              <a:buFont typeface="Arial MT"/>
              <a:buChar char="•"/>
            </a:pPr>
            <a:endParaRPr sz="3000">
              <a:latin typeface="Times New Roman"/>
              <a:cs typeface="Times New Roman"/>
            </a:endParaRPr>
          </a:p>
          <a:p>
            <a:pPr marL="355600" marR="497840" indent="-342900">
              <a:buFont typeface="Arial MT"/>
              <a:buChar char="•"/>
              <a:tabLst>
                <a:tab pos="355600" algn="l"/>
              </a:tabLst>
            </a:pPr>
            <a:r>
              <a:rPr sz="3000" b="1" spc="-30" dirty="0">
                <a:latin typeface="Times New Roman"/>
                <a:cs typeface="Times New Roman"/>
              </a:rPr>
              <a:t>Widespread</a:t>
            </a:r>
            <a:r>
              <a:rPr sz="3000" b="1" spc="-140" dirty="0">
                <a:latin typeface="Times New Roman"/>
                <a:cs typeface="Times New Roman"/>
              </a:rPr>
              <a:t> </a:t>
            </a:r>
            <a:r>
              <a:rPr sz="3000" b="1" spc="-25" dirty="0">
                <a:latin typeface="Times New Roman"/>
                <a:cs typeface="Times New Roman"/>
              </a:rPr>
              <a:t>inflammation</a:t>
            </a:r>
            <a:r>
              <a:rPr sz="3000" b="1" spc="-15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and</a:t>
            </a:r>
            <a:r>
              <a:rPr sz="3000" b="1" spc="-14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edema</a:t>
            </a:r>
            <a:r>
              <a:rPr sz="3000" b="1" spc="-130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affect</a:t>
            </a:r>
            <a:r>
              <a:rPr sz="3000" b="1" spc="-125" dirty="0">
                <a:latin typeface="Times New Roman"/>
                <a:cs typeface="Times New Roman"/>
              </a:rPr>
              <a:t> </a:t>
            </a:r>
            <a:r>
              <a:rPr sz="3000" b="1" spc="-25" dirty="0">
                <a:latin typeface="Times New Roman"/>
                <a:cs typeface="Times New Roman"/>
              </a:rPr>
              <a:t>the </a:t>
            </a:r>
            <a:r>
              <a:rPr sz="3000" b="1" dirty="0">
                <a:latin typeface="Times New Roman"/>
                <a:cs typeface="Times New Roman"/>
              </a:rPr>
              <a:t>function</a:t>
            </a:r>
            <a:r>
              <a:rPr sz="3000" b="1" spc="-4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of</a:t>
            </a:r>
            <a:r>
              <a:rPr sz="3000" b="1" spc="-4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the</a:t>
            </a:r>
            <a:r>
              <a:rPr sz="3000" b="1" spc="-4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tubules,</a:t>
            </a:r>
            <a:r>
              <a:rPr sz="3000" b="1" spc="-18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and</a:t>
            </a:r>
            <a:r>
              <a:rPr sz="3000" b="1" spc="-45" dirty="0">
                <a:latin typeface="Times New Roman"/>
                <a:cs typeface="Times New Roman"/>
              </a:rPr>
              <a:t> </a:t>
            </a:r>
            <a:r>
              <a:rPr sz="3000" b="1" spc="-125" dirty="0">
                <a:latin typeface="Times New Roman"/>
                <a:cs typeface="Times New Roman"/>
              </a:rPr>
              <a:t>may</a:t>
            </a:r>
            <a:r>
              <a:rPr sz="3000" b="1" spc="-55" dirty="0"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cause</a:t>
            </a:r>
            <a:r>
              <a:rPr sz="3000" b="1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fibrosis</a:t>
            </a:r>
            <a:r>
              <a:rPr sz="30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spc="-25" dirty="0">
                <a:latin typeface="Times New Roman"/>
                <a:cs typeface="Times New Roman"/>
              </a:rPr>
              <a:t>if </a:t>
            </a:r>
            <a:r>
              <a:rPr sz="3000" b="1" dirty="0">
                <a:latin typeface="Times New Roman"/>
                <a:cs typeface="Times New Roman"/>
              </a:rPr>
              <a:t>the</a:t>
            </a:r>
            <a:r>
              <a:rPr sz="3000" b="1" spc="35" dirty="0">
                <a:latin typeface="Times New Roman"/>
                <a:cs typeface="Times New Roman"/>
              </a:rPr>
              <a:t> </a:t>
            </a:r>
            <a:r>
              <a:rPr sz="3000" b="1" spc="-20" dirty="0">
                <a:latin typeface="Times New Roman"/>
                <a:cs typeface="Times New Roman"/>
              </a:rPr>
              <a:t>administration</a:t>
            </a:r>
            <a:r>
              <a:rPr sz="3000" b="1" spc="4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of</a:t>
            </a:r>
            <a:r>
              <a:rPr sz="3000" b="1" spc="4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the</a:t>
            </a:r>
            <a:r>
              <a:rPr sz="3000" b="1" spc="5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nephrotoxin</a:t>
            </a:r>
            <a:r>
              <a:rPr sz="3000" b="1" spc="4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is</a:t>
            </a:r>
            <a:r>
              <a:rPr sz="3000" b="1" spc="50" dirty="0">
                <a:latin typeface="Times New Roman"/>
                <a:cs typeface="Times New Roman"/>
              </a:rPr>
              <a:t> </a:t>
            </a:r>
            <a:r>
              <a:rPr sz="3000" b="1" spc="25" dirty="0">
                <a:latin typeface="Times New Roman"/>
                <a:cs typeface="Times New Roman"/>
              </a:rPr>
              <a:t>not </a:t>
            </a:r>
            <a:r>
              <a:rPr sz="3000" b="1" dirty="0">
                <a:latin typeface="Times New Roman"/>
                <a:cs typeface="Times New Roman"/>
              </a:rPr>
              <a:t>discontinued</a:t>
            </a:r>
            <a:r>
              <a:rPr sz="3000" b="1" spc="2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and</a:t>
            </a:r>
            <a:r>
              <a:rPr sz="3000" b="1" spc="-5" dirty="0">
                <a:latin typeface="Times New Roman"/>
                <a:cs typeface="Times New Roman"/>
              </a:rPr>
              <a:t> </a:t>
            </a:r>
            <a:r>
              <a:rPr sz="3000" b="1" spc="-25" dirty="0">
                <a:latin typeface="Times New Roman"/>
                <a:cs typeface="Times New Roman"/>
              </a:rPr>
              <a:t>inflammation</a:t>
            </a:r>
            <a:r>
              <a:rPr sz="3000" b="1" spc="-15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quickly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30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98" y="378328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05001" y="622939"/>
            <a:ext cx="8110087" cy="5853934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31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98" y="378328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87637" y="562815"/>
            <a:ext cx="5730374" cy="5914185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32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98" y="378328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55140" y="-36131"/>
            <a:ext cx="8446770" cy="6697346"/>
          </a:xfrm>
          <a:prstGeom prst="rect">
            <a:avLst/>
          </a:prstGeom>
        </p:spPr>
        <p:txBody>
          <a:bodyPr vert="horz" wrap="square" lIns="0" tIns="104775" rIns="0" bIns="0" rtlCol="0">
            <a:spAutoFit/>
          </a:bodyPr>
          <a:lstStyle/>
          <a:p>
            <a:pPr marL="12700">
              <a:spcBef>
                <a:spcPts val="825"/>
              </a:spcBef>
            </a:pPr>
            <a:r>
              <a:rPr sz="3000" b="1" spc="-290" dirty="0">
                <a:latin typeface="Times New Roman"/>
                <a:cs typeface="Times New Roman"/>
              </a:rPr>
              <a:t>POSTRENAL</a:t>
            </a:r>
            <a:r>
              <a:rPr sz="3000" b="1" spc="-204" dirty="0">
                <a:latin typeface="Times New Roman"/>
                <a:cs typeface="Times New Roman"/>
              </a:rPr>
              <a:t> </a:t>
            </a:r>
            <a:r>
              <a:rPr sz="3000" b="1" spc="-285" dirty="0">
                <a:latin typeface="Times New Roman"/>
                <a:cs typeface="Times New Roman"/>
              </a:rPr>
              <a:t>ACUTE</a:t>
            </a:r>
            <a:r>
              <a:rPr sz="3000" b="1" spc="-45" dirty="0">
                <a:latin typeface="Times New Roman"/>
                <a:cs typeface="Times New Roman"/>
              </a:rPr>
              <a:t> </a:t>
            </a:r>
            <a:r>
              <a:rPr sz="3000" b="1" spc="-305" dirty="0">
                <a:latin typeface="Times New Roman"/>
                <a:cs typeface="Times New Roman"/>
              </a:rPr>
              <a:t>RENAL</a:t>
            </a:r>
            <a:r>
              <a:rPr sz="3000" b="1" spc="-70" dirty="0">
                <a:latin typeface="Times New Roman"/>
                <a:cs typeface="Times New Roman"/>
              </a:rPr>
              <a:t> </a:t>
            </a:r>
            <a:r>
              <a:rPr sz="3000" b="1" spc="-305" dirty="0">
                <a:latin typeface="Times New Roman"/>
                <a:cs typeface="Times New Roman"/>
              </a:rPr>
              <a:t>FAILURE</a:t>
            </a:r>
            <a:endParaRPr sz="3000">
              <a:latin typeface="Times New Roman"/>
              <a:cs typeface="Times New Roman"/>
            </a:endParaRPr>
          </a:p>
          <a:p>
            <a:pPr marL="355600" marR="5080" indent="-342900">
              <a:spcBef>
                <a:spcPts val="720"/>
              </a:spcBef>
              <a:buFont typeface="Arial MT"/>
              <a:buChar char="•"/>
              <a:tabLst>
                <a:tab pos="355600" algn="l"/>
              </a:tabLst>
            </a:pPr>
            <a:r>
              <a:rPr sz="3000" b="1" spc="-55" dirty="0">
                <a:latin typeface="Times New Roman"/>
                <a:cs typeface="Times New Roman"/>
              </a:rPr>
              <a:t>Postrenal</a:t>
            </a:r>
            <a:r>
              <a:rPr sz="3000" b="1" spc="-120" dirty="0">
                <a:latin typeface="Times New Roman"/>
                <a:cs typeface="Times New Roman"/>
              </a:rPr>
              <a:t> </a:t>
            </a:r>
            <a:r>
              <a:rPr sz="3000" b="1" spc="-270" dirty="0">
                <a:latin typeface="Times New Roman"/>
                <a:cs typeface="Times New Roman"/>
              </a:rPr>
              <a:t>ARF</a:t>
            </a:r>
            <a:r>
              <a:rPr sz="3000" b="1" spc="-20" dirty="0">
                <a:latin typeface="Times New Roman"/>
                <a:cs typeface="Times New Roman"/>
              </a:rPr>
              <a:t> </a:t>
            </a:r>
            <a:r>
              <a:rPr sz="3000" b="1" spc="-125" dirty="0">
                <a:latin typeface="Times New Roman"/>
                <a:cs typeface="Times New Roman"/>
              </a:rPr>
              <a:t>may</a:t>
            </a:r>
            <a:r>
              <a:rPr sz="3000" b="1" spc="-2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develop</a:t>
            </a:r>
            <a:r>
              <a:rPr sz="3000" b="1" spc="-20" dirty="0">
                <a:latin typeface="Times New Roman"/>
                <a:cs typeface="Times New Roman"/>
              </a:rPr>
              <a:t> </a:t>
            </a:r>
            <a:r>
              <a:rPr sz="3000" b="1" spc="-95" dirty="0">
                <a:latin typeface="Times New Roman"/>
                <a:cs typeface="Times New Roman"/>
              </a:rPr>
              <a:t>as</a:t>
            </a:r>
            <a:r>
              <a:rPr sz="3000" b="1" spc="-2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the</a:t>
            </a:r>
            <a:r>
              <a:rPr sz="3000" b="1" spc="-3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result</a:t>
            </a:r>
            <a:r>
              <a:rPr sz="3000" b="1" spc="-10" dirty="0">
                <a:latin typeface="Times New Roman"/>
                <a:cs typeface="Times New Roman"/>
              </a:rPr>
              <a:t> </a:t>
            </a:r>
            <a:r>
              <a:rPr sz="3000" b="1" spc="-25" dirty="0">
                <a:latin typeface="Times New Roman"/>
                <a:cs typeface="Times New Roman"/>
              </a:rPr>
              <a:t>of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obstruction</a:t>
            </a:r>
            <a:r>
              <a:rPr sz="3000" b="1" spc="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at</a:t>
            </a:r>
            <a:r>
              <a:rPr sz="3000" b="1" spc="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spc="-60" dirty="0">
                <a:solidFill>
                  <a:srgbClr val="FF0000"/>
                </a:solidFill>
                <a:latin typeface="Times New Roman"/>
                <a:cs typeface="Times New Roman"/>
              </a:rPr>
              <a:t>any</a:t>
            </a:r>
            <a:r>
              <a:rPr sz="3000" b="1" spc="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level</a:t>
            </a:r>
            <a:r>
              <a:rPr sz="3000" b="1" spc="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within</a:t>
            </a:r>
            <a:r>
              <a:rPr sz="3000" b="1" spc="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the</a:t>
            </a:r>
            <a:r>
              <a:rPr sz="3000" b="1" spc="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urinary </a:t>
            </a:r>
            <a:r>
              <a:rPr sz="3000" b="1" spc="55" dirty="0">
                <a:solidFill>
                  <a:srgbClr val="FF0000"/>
                </a:solidFill>
                <a:latin typeface="Times New Roman"/>
                <a:cs typeface="Times New Roman"/>
              </a:rPr>
              <a:t>collection</a:t>
            </a:r>
            <a:r>
              <a:rPr sz="3000" b="1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system</a:t>
            </a:r>
            <a:r>
              <a:rPr sz="3000" b="1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spc="-35" dirty="0">
                <a:latin typeface="Times New Roman"/>
                <a:cs typeface="Times New Roman"/>
              </a:rPr>
              <a:t>from</a:t>
            </a:r>
            <a:r>
              <a:rPr sz="3000" b="1" spc="-8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the</a:t>
            </a:r>
            <a:r>
              <a:rPr sz="3000" b="1" spc="-75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renal</a:t>
            </a:r>
            <a:r>
              <a:rPr sz="3000" b="1" spc="-7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tubule</a:t>
            </a:r>
            <a:r>
              <a:rPr sz="3000" b="1" spc="-90" dirty="0">
                <a:latin typeface="Times New Roman"/>
                <a:cs typeface="Times New Roman"/>
              </a:rPr>
              <a:t> </a:t>
            </a:r>
            <a:r>
              <a:rPr sz="3000" b="1" spc="75" dirty="0">
                <a:latin typeface="Times New Roman"/>
                <a:cs typeface="Times New Roman"/>
              </a:rPr>
              <a:t>to</a:t>
            </a:r>
            <a:r>
              <a:rPr sz="3000" b="1" spc="-55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urethra</a:t>
            </a:r>
            <a:endParaRPr sz="3000">
              <a:latin typeface="Times New Roman"/>
              <a:cs typeface="Times New Roman"/>
            </a:endParaRPr>
          </a:p>
          <a:p>
            <a:pPr>
              <a:spcBef>
                <a:spcPts val="1590"/>
              </a:spcBef>
              <a:buFont typeface="Arial MT"/>
              <a:buChar char="•"/>
            </a:pPr>
            <a:endParaRPr sz="3000">
              <a:latin typeface="Times New Roman"/>
              <a:cs typeface="Times New Roman"/>
            </a:endParaRPr>
          </a:p>
          <a:p>
            <a:pPr marL="355600" marR="212725" indent="-342900">
              <a:spcBef>
                <a:spcPts val="5"/>
              </a:spcBef>
              <a:buFont typeface="Arial MT"/>
              <a:buChar char="•"/>
              <a:tabLst>
                <a:tab pos="355600" algn="l"/>
              </a:tabLst>
            </a:pPr>
            <a:r>
              <a:rPr sz="3000" b="1" spc="-35" dirty="0">
                <a:latin typeface="Times New Roman"/>
                <a:cs typeface="Times New Roman"/>
              </a:rPr>
              <a:t>Wherever</a:t>
            </a:r>
            <a:r>
              <a:rPr sz="3000" b="1" spc="5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the</a:t>
            </a:r>
            <a:r>
              <a:rPr sz="3000" b="1" spc="5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location</a:t>
            </a:r>
            <a:r>
              <a:rPr sz="3000" b="1" spc="6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of</a:t>
            </a:r>
            <a:r>
              <a:rPr sz="3000" b="1" spc="5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the</a:t>
            </a:r>
            <a:r>
              <a:rPr sz="3000" b="1" spc="5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obstruction,</a:t>
            </a:r>
            <a:r>
              <a:rPr sz="3000" b="1" spc="-85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urine </a:t>
            </a:r>
            <a:r>
              <a:rPr sz="3000" b="1" spc="55" dirty="0">
                <a:latin typeface="Times New Roman"/>
                <a:cs typeface="Times New Roman"/>
              </a:rPr>
              <a:t>will</a:t>
            </a:r>
            <a:r>
              <a:rPr sz="3000" b="1" spc="-90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accumulate</a:t>
            </a:r>
            <a:r>
              <a:rPr sz="3000" b="1" spc="-9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in</a:t>
            </a:r>
            <a:r>
              <a:rPr sz="3000" b="1" spc="-9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the</a:t>
            </a:r>
            <a:r>
              <a:rPr sz="3000" b="1" spc="-90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renal</a:t>
            </a:r>
            <a:r>
              <a:rPr sz="3000" b="1" spc="-85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structures</a:t>
            </a:r>
            <a:r>
              <a:rPr sz="3000" b="1" spc="-65" dirty="0">
                <a:latin typeface="Times New Roman"/>
                <a:cs typeface="Times New Roman"/>
              </a:rPr>
              <a:t> </a:t>
            </a:r>
            <a:r>
              <a:rPr sz="3000" b="1" spc="-20" dirty="0">
                <a:latin typeface="Times New Roman"/>
                <a:cs typeface="Times New Roman"/>
              </a:rPr>
              <a:t>above</a:t>
            </a:r>
            <a:r>
              <a:rPr sz="3000" b="1" spc="-90" dirty="0">
                <a:latin typeface="Times New Roman"/>
                <a:cs typeface="Times New Roman"/>
              </a:rPr>
              <a:t> </a:t>
            </a:r>
            <a:r>
              <a:rPr sz="3000" b="1" spc="-25" dirty="0">
                <a:latin typeface="Times New Roman"/>
                <a:cs typeface="Times New Roman"/>
              </a:rPr>
              <a:t>the </a:t>
            </a:r>
            <a:r>
              <a:rPr sz="3000" b="1" dirty="0">
                <a:latin typeface="Times New Roman"/>
                <a:cs typeface="Times New Roman"/>
              </a:rPr>
              <a:t>obstruction</a:t>
            </a:r>
            <a:r>
              <a:rPr sz="3000" b="1" spc="-3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and</a:t>
            </a:r>
            <a:r>
              <a:rPr sz="3000" b="1" spc="-5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cause</a:t>
            </a:r>
            <a:r>
              <a:rPr sz="3000" b="1" spc="-10" dirty="0"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increased</a:t>
            </a:r>
            <a:r>
              <a:rPr sz="30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pressure upstream.</a:t>
            </a:r>
            <a:endParaRPr sz="3000">
              <a:latin typeface="Times New Roman"/>
              <a:cs typeface="Times New Roman"/>
            </a:endParaRPr>
          </a:p>
          <a:p>
            <a:pPr>
              <a:spcBef>
                <a:spcPts val="1595"/>
              </a:spcBef>
              <a:buFont typeface="Arial MT"/>
              <a:buChar char="•"/>
            </a:pPr>
            <a:endParaRPr sz="3000">
              <a:latin typeface="Times New Roman"/>
              <a:cs typeface="Times New Roman"/>
            </a:endParaRPr>
          </a:p>
          <a:p>
            <a:pPr marL="355600" marR="304800" indent="-342900">
              <a:buFont typeface="Arial MT"/>
              <a:buChar char="•"/>
              <a:tabLst>
                <a:tab pos="355600" algn="l"/>
              </a:tabLst>
            </a:pPr>
            <a:r>
              <a:rPr sz="3000" b="1" spc="-85" dirty="0">
                <a:latin typeface="Times New Roman"/>
                <a:cs typeface="Times New Roman"/>
              </a:rPr>
              <a:t>The</a:t>
            </a:r>
            <a:r>
              <a:rPr sz="3000" b="1" spc="-105" dirty="0">
                <a:latin typeface="Times New Roman"/>
                <a:cs typeface="Times New Roman"/>
              </a:rPr>
              <a:t> </a:t>
            </a:r>
            <a:r>
              <a:rPr sz="3000" b="1" spc="-20" dirty="0">
                <a:latin typeface="Times New Roman"/>
                <a:cs typeface="Times New Roman"/>
              </a:rPr>
              <a:t>ureters,</a:t>
            </a:r>
            <a:r>
              <a:rPr sz="3000" b="1" spc="-170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renal</a:t>
            </a:r>
            <a:r>
              <a:rPr sz="3000" b="1" spc="-11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pelvis,</a:t>
            </a:r>
            <a:r>
              <a:rPr sz="3000" b="1" spc="-19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and</a:t>
            </a:r>
            <a:r>
              <a:rPr sz="3000" b="1" spc="-10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calyces</a:t>
            </a:r>
            <a:r>
              <a:rPr sz="3000" b="1" spc="-60" dirty="0"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all</a:t>
            </a:r>
            <a:r>
              <a:rPr sz="3000" b="1" spc="-9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expand, </a:t>
            </a:r>
            <a:r>
              <a:rPr sz="3000" b="1" dirty="0">
                <a:latin typeface="Times New Roman"/>
                <a:cs typeface="Times New Roman"/>
              </a:rPr>
              <a:t>and</a:t>
            </a:r>
            <a:r>
              <a:rPr sz="3000" b="1" spc="-7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the</a:t>
            </a:r>
            <a:r>
              <a:rPr sz="3000" b="1" spc="-7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net</a:t>
            </a:r>
            <a:r>
              <a:rPr sz="3000" b="1" spc="-7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result</a:t>
            </a:r>
            <a:r>
              <a:rPr sz="3000" b="1" spc="-5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is</a:t>
            </a:r>
            <a:r>
              <a:rPr sz="3000" b="1" spc="-50" dirty="0">
                <a:latin typeface="Times New Roman"/>
                <a:cs typeface="Times New Roman"/>
              </a:rPr>
              <a:t> </a:t>
            </a:r>
            <a:r>
              <a:rPr sz="3000" b="1" spc="-135" dirty="0">
                <a:latin typeface="Times New Roman"/>
                <a:cs typeface="Times New Roman"/>
              </a:rPr>
              <a:t>a</a:t>
            </a:r>
            <a:r>
              <a:rPr sz="3000" b="1" spc="-60" dirty="0">
                <a:latin typeface="Times New Roman"/>
                <a:cs typeface="Times New Roman"/>
              </a:rPr>
              <a:t> </a:t>
            </a:r>
            <a:r>
              <a:rPr sz="3000" b="1" spc="45" dirty="0">
                <a:solidFill>
                  <a:srgbClr val="FF0000"/>
                </a:solidFill>
                <a:latin typeface="Times New Roman"/>
                <a:cs typeface="Times New Roman"/>
              </a:rPr>
              <a:t>decline</a:t>
            </a:r>
            <a:r>
              <a:rPr sz="3000" b="1" spc="-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in</a:t>
            </a:r>
            <a:r>
              <a:rPr sz="3000" b="1" spc="-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GFR.</a:t>
            </a:r>
            <a:endParaRPr sz="3000">
              <a:latin typeface="Times New Roman"/>
              <a:cs typeface="Times New Roman"/>
            </a:endParaRPr>
          </a:p>
          <a:p>
            <a:pPr marL="12700">
              <a:spcBef>
                <a:spcPts val="720"/>
              </a:spcBef>
            </a:pPr>
            <a:r>
              <a:rPr sz="3000" spc="-50" dirty="0">
                <a:latin typeface="Arial MT"/>
                <a:cs typeface="Arial MT"/>
              </a:rPr>
              <a:t>•</a:t>
            </a:r>
            <a:endParaRPr sz="3000">
              <a:latin typeface="Arial MT"/>
              <a:cs typeface="Arial MT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33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98" y="378328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55140" y="55576"/>
            <a:ext cx="8423910" cy="596317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215265" indent="-342900"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sz="3000" b="1" spc="-85" dirty="0">
                <a:latin typeface="Times New Roman"/>
                <a:cs typeface="Times New Roman"/>
              </a:rPr>
              <a:t>The</a:t>
            </a:r>
            <a:r>
              <a:rPr sz="3000" b="1" spc="-6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blockage</a:t>
            </a:r>
            <a:r>
              <a:rPr sz="3000" b="1" spc="-60" dirty="0">
                <a:latin typeface="Times New Roman"/>
                <a:cs typeface="Times New Roman"/>
              </a:rPr>
              <a:t> </a:t>
            </a:r>
            <a:r>
              <a:rPr sz="3000" b="1" spc="-120" dirty="0">
                <a:latin typeface="Times New Roman"/>
                <a:cs typeface="Times New Roman"/>
              </a:rPr>
              <a:t>may</a:t>
            </a:r>
            <a:r>
              <a:rPr sz="3000" b="1" spc="-5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occur</a:t>
            </a:r>
            <a:r>
              <a:rPr sz="3000" b="1" spc="-55" dirty="0">
                <a:latin typeface="Times New Roman"/>
                <a:cs typeface="Times New Roman"/>
              </a:rPr>
              <a:t> </a:t>
            </a:r>
            <a:r>
              <a:rPr sz="3000" b="1" spc="-20" dirty="0">
                <a:latin typeface="Times New Roman"/>
                <a:cs typeface="Times New Roman"/>
              </a:rPr>
              <a:t>at</a:t>
            </a:r>
            <a:r>
              <a:rPr sz="3000" b="1" spc="-5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the</a:t>
            </a:r>
            <a:r>
              <a:rPr sz="3000" b="1" spc="-40" dirty="0"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1F487C"/>
                </a:solidFill>
                <a:latin typeface="Times New Roman"/>
                <a:cs typeface="Times New Roman"/>
              </a:rPr>
              <a:t>ureter</a:t>
            </a:r>
            <a:r>
              <a:rPr sz="3000" b="1" spc="-50" dirty="0">
                <a:solidFill>
                  <a:srgbClr val="1F487C"/>
                </a:solidFill>
                <a:latin typeface="Times New Roman"/>
                <a:cs typeface="Times New Roman"/>
              </a:rPr>
              <a:t> </a:t>
            </a:r>
            <a:r>
              <a:rPr sz="3000" b="1" spc="-10" dirty="0">
                <a:solidFill>
                  <a:srgbClr val="1F487C"/>
                </a:solidFill>
                <a:latin typeface="Times New Roman"/>
                <a:cs typeface="Times New Roman"/>
              </a:rPr>
              <a:t>level</a:t>
            </a:r>
            <a:r>
              <a:rPr sz="3000" b="1" spc="-10" dirty="0">
                <a:latin typeface="Times New Roman"/>
                <a:cs typeface="Times New Roman"/>
              </a:rPr>
              <a:t>, </a:t>
            </a:r>
            <a:r>
              <a:rPr sz="3000" b="1" dirty="0">
                <a:latin typeface="Times New Roman"/>
                <a:cs typeface="Times New Roman"/>
              </a:rPr>
              <a:t>secondary</a:t>
            </a:r>
            <a:r>
              <a:rPr sz="3000" b="1" spc="35" dirty="0">
                <a:latin typeface="Times New Roman"/>
                <a:cs typeface="Times New Roman"/>
              </a:rPr>
              <a:t> </a:t>
            </a:r>
            <a:r>
              <a:rPr sz="3000" b="1" spc="75" dirty="0">
                <a:latin typeface="Times New Roman"/>
                <a:cs typeface="Times New Roman"/>
              </a:rPr>
              <a:t>to</a:t>
            </a:r>
            <a:r>
              <a:rPr sz="3000" b="1" spc="35" dirty="0"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nephrolithiasis</a:t>
            </a:r>
            <a:r>
              <a:rPr sz="3000" b="1" dirty="0">
                <a:latin typeface="Times New Roman"/>
                <a:cs typeface="Times New Roman"/>
              </a:rPr>
              <a:t>,</a:t>
            </a:r>
            <a:r>
              <a:rPr sz="3000" b="1" spc="-120" dirty="0"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blood</a:t>
            </a:r>
            <a:r>
              <a:rPr sz="3000" b="1" spc="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clots</a:t>
            </a:r>
            <a:r>
              <a:rPr sz="3000" b="1" dirty="0">
                <a:latin typeface="Times New Roman"/>
                <a:cs typeface="Times New Roman"/>
              </a:rPr>
              <a:t>,</a:t>
            </a:r>
            <a:r>
              <a:rPr sz="3000" b="1" spc="-95" dirty="0">
                <a:latin typeface="Times New Roman"/>
                <a:cs typeface="Times New Roman"/>
              </a:rPr>
              <a:t> </a:t>
            </a:r>
            <a:r>
              <a:rPr sz="3000" b="1" spc="-50" dirty="0">
                <a:latin typeface="Times New Roman"/>
                <a:cs typeface="Times New Roman"/>
              </a:rPr>
              <a:t>a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sloughed</a:t>
            </a:r>
            <a:r>
              <a:rPr sz="3000" b="1" spc="-7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renal</a:t>
            </a:r>
            <a:r>
              <a:rPr sz="3000" b="1" spc="-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papillae</a:t>
            </a:r>
            <a:r>
              <a:rPr sz="3000" b="1" spc="-10" dirty="0">
                <a:latin typeface="Times New Roman"/>
                <a:cs typeface="Times New Roman"/>
              </a:rPr>
              <a:t>,</a:t>
            </a:r>
            <a:r>
              <a:rPr sz="3000" b="1" spc="-20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or</a:t>
            </a:r>
            <a:r>
              <a:rPr sz="3000" b="1" spc="-70" dirty="0"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physical</a:t>
            </a:r>
            <a:r>
              <a:rPr sz="3000" b="1" spc="-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compression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by</a:t>
            </a:r>
            <a:r>
              <a:rPr sz="3000" b="1" spc="-1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an</a:t>
            </a:r>
            <a:r>
              <a:rPr sz="3000" b="1" spc="-10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abdominal</a:t>
            </a:r>
            <a:r>
              <a:rPr sz="3000" b="1" spc="-114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process</a:t>
            </a:r>
            <a:r>
              <a:rPr sz="3000" b="1" spc="-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such</a:t>
            </a:r>
            <a:r>
              <a:rPr sz="3000" b="1" spc="-90" dirty="0">
                <a:latin typeface="Times New Roman"/>
                <a:cs typeface="Times New Roman"/>
              </a:rPr>
              <a:t> </a:t>
            </a:r>
            <a:r>
              <a:rPr sz="3000" b="1" spc="-114" dirty="0">
                <a:latin typeface="Times New Roman"/>
                <a:cs typeface="Times New Roman"/>
              </a:rPr>
              <a:t>as</a:t>
            </a:r>
            <a:r>
              <a:rPr sz="3000" b="1" spc="-80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retroperitoneal </a:t>
            </a:r>
            <a:r>
              <a:rPr sz="3000" b="1" spc="-25" dirty="0">
                <a:latin typeface="Times New Roman"/>
                <a:cs typeface="Times New Roman"/>
              </a:rPr>
              <a:t>fibrosis,</a:t>
            </a:r>
            <a:r>
              <a:rPr sz="3000" b="1" spc="-185" dirty="0">
                <a:latin typeface="Times New Roman"/>
                <a:cs typeface="Times New Roman"/>
              </a:rPr>
              <a:t> </a:t>
            </a:r>
            <a:r>
              <a:rPr sz="3000" b="1" spc="-40" dirty="0">
                <a:solidFill>
                  <a:srgbClr val="FF0000"/>
                </a:solidFill>
                <a:latin typeface="Times New Roman"/>
                <a:cs typeface="Times New Roman"/>
              </a:rPr>
              <a:t>cancer</a:t>
            </a:r>
            <a:r>
              <a:rPr sz="3000" b="1" spc="-40" dirty="0">
                <a:latin typeface="Times New Roman"/>
                <a:cs typeface="Times New Roman"/>
              </a:rPr>
              <a:t>,</a:t>
            </a:r>
            <a:r>
              <a:rPr sz="3000" b="1" spc="-18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or</a:t>
            </a:r>
            <a:r>
              <a:rPr sz="3000" b="1" spc="-75" dirty="0">
                <a:latin typeface="Times New Roman"/>
                <a:cs typeface="Times New Roman"/>
              </a:rPr>
              <a:t> </a:t>
            </a:r>
            <a:r>
              <a:rPr sz="3000" b="1" spc="-20" dirty="0">
                <a:latin typeface="Times New Roman"/>
                <a:cs typeface="Times New Roman"/>
              </a:rPr>
              <a:t>an</a:t>
            </a:r>
            <a:r>
              <a:rPr sz="3000" b="1" spc="-70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abscess</a:t>
            </a:r>
            <a:endParaRPr sz="3000">
              <a:latin typeface="Times New Roman"/>
              <a:cs typeface="Times New Roman"/>
            </a:endParaRPr>
          </a:p>
          <a:p>
            <a:pPr>
              <a:spcBef>
                <a:spcPts val="1595"/>
              </a:spcBef>
              <a:buFont typeface="Arial MT"/>
              <a:buChar char="•"/>
            </a:pPr>
            <a:endParaRPr sz="3000">
              <a:latin typeface="Times New Roman"/>
              <a:cs typeface="Times New Roman"/>
            </a:endParaRPr>
          </a:p>
          <a:p>
            <a:pPr marL="355600" marR="5080" indent="-342900">
              <a:buFont typeface="Arial MT"/>
              <a:buChar char="•"/>
              <a:tabLst>
                <a:tab pos="355600" algn="l"/>
                <a:tab pos="1969135" algn="l"/>
              </a:tabLst>
            </a:pPr>
            <a:r>
              <a:rPr sz="30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Bladder</a:t>
            </a:r>
            <a:r>
              <a:rPr sz="30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outlet</a:t>
            </a:r>
            <a:r>
              <a:rPr sz="3000" b="1" spc="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obstruction</a:t>
            </a:r>
            <a:r>
              <a:rPr sz="3000" b="1" dirty="0">
                <a:latin typeface="Times New Roman"/>
                <a:cs typeface="Times New Roman"/>
              </a:rPr>
              <a:t>,</a:t>
            </a:r>
            <a:r>
              <a:rPr sz="3000" b="1" spc="-9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the</a:t>
            </a:r>
            <a:r>
              <a:rPr sz="3000" b="1" spc="2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most</a:t>
            </a:r>
            <a:r>
              <a:rPr sz="3000" b="1" spc="45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common </a:t>
            </a:r>
            <a:r>
              <a:rPr sz="3000" b="1" dirty="0">
                <a:latin typeface="Times New Roman"/>
                <a:cs typeface="Times New Roman"/>
              </a:rPr>
              <a:t>cause</a:t>
            </a:r>
            <a:r>
              <a:rPr sz="3000" b="1" spc="-5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of</a:t>
            </a:r>
            <a:r>
              <a:rPr sz="3000" b="1" spc="-7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obstructive</a:t>
            </a:r>
            <a:r>
              <a:rPr sz="3000" b="1" spc="-15" dirty="0">
                <a:latin typeface="Times New Roman"/>
                <a:cs typeface="Times New Roman"/>
              </a:rPr>
              <a:t> </a:t>
            </a:r>
            <a:r>
              <a:rPr sz="3000" b="1" spc="-55" dirty="0">
                <a:latin typeface="Times New Roman"/>
                <a:cs typeface="Times New Roman"/>
              </a:rPr>
              <a:t>uropathy,</a:t>
            </a:r>
            <a:r>
              <a:rPr sz="3000" b="1" spc="-21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is</a:t>
            </a:r>
            <a:r>
              <a:rPr sz="3000" b="1" spc="-7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often</a:t>
            </a:r>
            <a:r>
              <a:rPr sz="3000" b="1" spc="-4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caused</a:t>
            </a:r>
            <a:r>
              <a:rPr sz="3000" b="1" spc="-6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by</a:t>
            </a:r>
            <a:r>
              <a:rPr sz="3000" b="1" spc="-60" dirty="0">
                <a:latin typeface="Times New Roman"/>
                <a:cs typeface="Times New Roman"/>
              </a:rPr>
              <a:t> </a:t>
            </a:r>
            <a:r>
              <a:rPr sz="3000" b="1" spc="-50" dirty="0">
                <a:latin typeface="Times New Roman"/>
                <a:cs typeface="Times New Roman"/>
              </a:rPr>
              <a:t>a </a:t>
            </a:r>
            <a:r>
              <a:rPr sz="3000" b="1" spc="-10" dirty="0">
                <a:latin typeface="Times New Roman"/>
                <a:cs typeface="Times New Roman"/>
              </a:rPr>
              <a:t>prostatic</a:t>
            </a:r>
            <a:r>
              <a:rPr sz="3000" b="1" dirty="0">
                <a:latin typeface="Times New Roman"/>
                <a:cs typeface="Times New Roman"/>
              </a:rPr>
              <a:t>	process</a:t>
            </a:r>
            <a:r>
              <a:rPr sz="3000" b="1" spc="-75" dirty="0">
                <a:latin typeface="Times New Roman"/>
                <a:cs typeface="Times New Roman"/>
              </a:rPr>
              <a:t> </a:t>
            </a:r>
            <a:r>
              <a:rPr sz="3000" b="1" spc="-20" dirty="0">
                <a:latin typeface="Times New Roman"/>
                <a:cs typeface="Times New Roman"/>
              </a:rPr>
              <a:t>(hypertrophy,</a:t>
            </a:r>
            <a:r>
              <a:rPr sz="3000" b="1" spc="-19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cancer</a:t>
            </a:r>
            <a:r>
              <a:rPr sz="3000" b="1" spc="-85" dirty="0">
                <a:latin typeface="Times New Roman"/>
                <a:cs typeface="Times New Roman"/>
              </a:rPr>
              <a:t> </a:t>
            </a:r>
            <a:r>
              <a:rPr sz="3000" b="1" spc="-25" dirty="0">
                <a:latin typeface="Times New Roman"/>
                <a:cs typeface="Times New Roman"/>
              </a:rPr>
              <a:t>or </a:t>
            </a:r>
            <a:r>
              <a:rPr sz="3000" b="1" spc="-10" dirty="0">
                <a:latin typeface="Times New Roman"/>
                <a:cs typeface="Times New Roman"/>
              </a:rPr>
              <a:t>infection)</a:t>
            </a:r>
            <a:endParaRPr sz="3000">
              <a:latin typeface="Times New Roman"/>
              <a:cs typeface="Times New Roman"/>
            </a:endParaRPr>
          </a:p>
          <a:p>
            <a:pPr>
              <a:spcBef>
                <a:spcPts val="1595"/>
              </a:spcBef>
              <a:buFont typeface="Arial MT"/>
              <a:buChar char="•"/>
            </a:pPr>
            <a:endParaRPr sz="3000">
              <a:latin typeface="Times New Roman"/>
              <a:cs typeface="Times New Roman"/>
            </a:endParaRPr>
          </a:p>
          <a:p>
            <a:pPr marL="354965" indent="-342265">
              <a:buFont typeface="Arial MT"/>
              <a:buChar char="•"/>
              <a:tabLst>
                <a:tab pos="354965" algn="l"/>
              </a:tabLst>
            </a:pPr>
            <a:r>
              <a:rPr sz="3000" b="1" spc="-20" dirty="0">
                <a:latin typeface="Times New Roman"/>
                <a:cs typeface="Times New Roman"/>
              </a:rPr>
              <a:t>Improperly</a:t>
            </a:r>
            <a:r>
              <a:rPr sz="3000" b="1" spc="-7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placed</a:t>
            </a:r>
            <a:r>
              <a:rPr sz="3000" b="1" spc="-70" dirty="0">
                <a:latin typeface="Times New Roman"/>
                <a:cs typeface="Times New Roman"/>
              </a:rPr>
              <a:t> </a:t>
            </a:r>
            <a:r>
              <a:rPr sz="3000" b="1" spc="-20" dirty="0">
                <a:latin typeface="Times New Roman"/>
                <a:cs typeface="Times New Roman"/>
              </a:rPr>
              <a:t>urinary</a:t>
            </a:r>
            <a:r>
              <a:rPr sz="3000" b="1" spc="-65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catheter.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34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98" y="378328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55141" y="55575"/>
            <a:ext cx="8670925" cy="524502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sz="3000" b="1" dirty="0">
                <a:solidFill>
                  <a:srgbClr val="1F487C"/>
                </a:solidFill>
                <a:latin typeface="Times New Roman"/>
                <a:cs typeface="Times New Roman"/>
              </a:rPr>
              <a:t>Neurogenic</a:t>
            </a:r>
            <a:r>
              <a:rPr sz="3000" b="1" spc="25" dirty="0">
                <a:solidFill>
                  <a:srgbClr val="1F487C"/>
                </a:solidFill>
                <a:latin typeface="Times New Roman"/>
                <a:cs typeface="Times New Roman"/>
              </a:rPr>
              <a:t> </a:t>
            </a:r>
            <a:r>
              <a:rPr sz="3000" b="1" spc="-10" dirty="0">
                <a:solidFill>
                  <a:srgbClr val="1F487C"/>
                </a:solidFill>
                <a:latin typeface="Times New Roman"/>
                <a:cs typeface="Times New Roman"/>
              </a:rPr>
              <a:t>bladder</a:t>
            </a:r>
            <a:r>
              <a:rPr sz="3000" b="1" spc="-15" dirty="0">
                <a:solidFill>
                  <a:srgbClr val="1F487C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1F487C"/>
                </a:solidFill>
                <a:latin typeface="Times New Roman"/>
                <a:cs typeface="Times New Roman"/>
              </a:rPr>
              <a:t>or anticholinergic</a:t>
            </a:r>
            <a:r>
              <a:rPr sz="3000" b="1" spc="10" dirty="0">
                <a:solidFill>
                  <a:srgbClr val="1F487C"/>
                </a:solidFill>
                <a:latin typeface="Times New Roman"/>
                <a:cs typeface="Times New Roman"/>
              </a:rPr>
              <a:t> </a:t>
            </a:r>
            <a:r>
              <a:rPr sz="3000" b="1" spc="-10" dirty="0">
                <a:solidFill>
                  <a:srgbClr val="1F487C"/>
                </a:solidFill>
                <a:latin typeface="Times New Roman"/>
                <a:cs typeface="Times New Roman"/>
              </a:rPr>
              <a:t>medications </a:t>
            </a:r>
            <a:r>
              <a:rPr sz="3000" b="1" spc="-120" dirty="0">
                <a:latin typeface="Times New Roman"/>
                <a:cs typeface="Times New Roman"/>
              </a:rPr>
              <a:t>may</a:t>
            </a:r>
            <a:r>
              <a:rPr sz="3000" b="1" spc="-7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also</a:t>
            </a:r>
            <a:r>
              <a:rPr sz="3000" b="1" spc="-8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prevent</a:t>
            </a:r>
            <a:r>
              <a:rPr sz="3000" b="1" spc="-80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bladder</a:t>
            </a:r>
            <a:r>
              <a:rPr sz="3000" b="1" spc="-10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emptying</a:t>
            </a:r>
            <a:r>
              <a:rPr sz="3000" b="1" spc="-7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and</a:t>
            </a:r>
            <a:r>
              <a:rPr sz="3000" b="1" spc="-95" dirty="0">
                <a:latin typeface="Times New Roman"/>
                <a:cs typeface="Times New Roman"/>
              </a:rPr>
              <a:t> </a:t>
            </a:r>
            <a:r>
              <a:rPr sz="3000" b="1" spc="-25" dirty="0">
                <a:latin typeface="Times New Roman"/>
                <a:cs typeface="Times New Roman"/>
              </a:rPr>
              <a:t>cause</a:t>
            </a:r>
            <a:r>
              <a:rPr sz="3000" b="1" spc="-175" dirty="0">
                <a:latin typeface="Times New Roman"/>
                <a:cs typeface="Times New Roman"/>
              </a:rPr>
              <a:t> </a:t>
            </a:r>
            <a:r>
              <a:rPr sz="3000" b="1" spc="-20" dirty="0">
                <a:latin typeface="Times New Roman"/>
                <a:cs typeface="Times New Roman"/>
              </a:rPr>
              <a:t>ARF.</a:t>
            </a:r>
            <a:endParaRPr sz="3000">
              <a:latin typeface="Times New Roman"/>
              <a:cs typeface="Times New Roman"/>
            </a:endParaRPr>
          </a:p>
          <a:p>
            <a:pPr>
              <a:spcBef>
                <a:spcPts val="1590"/>
              </a:spcBef>
              <a:buFont typeface="Arial MT"/>
              <a:buChar char="•"/>
            </a:pPr>
            <a:endParaRPr sz="3000">
              <a:latin typeface="Times New Roman"/>
              <a:cs typeface="Times New Roman"/>
            </a:endParaRPr>
          </a:p>
          <a:p>
            <a:pPr marL="354965" indent="-342265">
              <a:spcBef>
                <a:spcPts val="5"/>
              </a:spcBef>
              <a:buFont typeface="Arial MT"/>
              <a:buChar char="•"/>
              <a:tabLst>
                <a:tab pos="354965" algn="l"/>
              </a:tabLst>
            </a:pPr>
            <a:r>
              <a:rPr sz="3000" b="1" spc="-75" dirty="0">
                <a:solidFill>
                  <a:srgbClr val="1F487C"/>
                </a:solidFill>
                <a:latin typeface="Times New Roman"/>
                <a:cs typeface="Times New Roman"/>
              </a:rPr>
              <a:t>Crystal</a:t>
            </a:r>
            <a:r>
              <a:rPr sz="3000" b="1" spc="60" dirty="0">
                <a:solidFill>
                  <a:srgbClr val="1F487C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1F487C"/>
                </a:solidFill>
                <a:latin typeface="Times New Roman"/>
                <a:cs typeface="Times New Roman"/>
              </a:rPr>
              <a:t>deposition</a:t>
            </a:r>
            <a:r>
              <a:rPr sz="3000" b="1" spc="85" dirty="0">
                <a:solidFill>
                  <a:srgbClr val="1F487C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within</a:t>
            </a:r>
            <a:r>
              <a:rPr sz="3000" b="1" spc="4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the</a:t>
            </a:r>
            <a:r>
              <a:rPr sz="3000" b="1" spc="5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tubules</a:t>
            </a:r>
            <a:r>
              <a:rPr sz="3000" b="1" spc="55" dirty="0">
                <a:latin typeface="Times New Roman"/>
                <a:cs typeface="Times New Roman"/>
              </a:rPr>
              <a:t> </a:t>
            </a:r>
            <a:r>
              <a:rPr sz="3000" b="1" spc="-35" dirty="0">
                <a:latin typeface="Times New Roman"/>
                <a:cs typeface="Times New Roman"/>
              </a:rPr>
              <a:t>from</a:t>
            </a:r>
            <a:r>
              <a:rPr sz="3000" b="1" spc="40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oxalate</a:t>
            </a:r>
            <a:endParaRPr sz="3000">
              <a:latin typeface="Times New Roman"/>
              <a:cs typeface="Times New Roman"/>
            </a:endParaRPr>
          </a:p>
          <a:p>
            <a:pPr>
              <a:spcBef>
                <a:spcPts val="1590"/>
              </a:spcBef>
              <a:buFont typeface="Arial MT"/>
              <a:buChar char="•"/>
            </a:pPr>
            <a:endParaRPr sz="3000">
              <a:latin typeface="Times New Roman"/>
              <a:cs typeface="Times New Roman"/>
            </a:endParaRPr>
          </a:p>
          <a:p>
            <a:pPr marL="355600" marR="1159510" indent="-342900">
              <a:buFont typeface="Arial MT"/>
              <a:buChar char="•"/>
              <a:tabLst>
                <a:tab pos="355600" algn="l"/>
                <a:tab pos="2400935" algn="l"/>
              </a:tabLst>
            </a:pPr>
            <a:r>
              <a:rPr sz="3000" b="1" spc="-10" dirty="0">
                <a:solidFill>
                  <a:srgbClr val="1F487C"/>
                </a:solidFill>
                <a:latin typeface="Times New Roman"/>
                <a:cs typeface="Times New Roman"/>
              </a:rPr>
              <a:t>Insufficient</a:t>
            </a:r>
            <a:r>
              <a:rPr sz="3000" b="1" dirty="0">
                <a:solidFill>
                  <a:srgbClr val="1F487C"/>
                </a:solidFill>
                <a:latin typeface="Times New Roman"/>
                <a:cs typeface="Times New Roman"/>
              </a:rPr>
              <a:t>	urine</a:t>
            </a:r>
            <a:r>
              <a:rPr sz="3000" b="1" spc="-60" dirty="0">
                <a:solidFill>
                  <a:srgbClr val="1F487C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1F487C"/>
                </a:solidFill>
                <a:latin typeface="Times New Roman"/>
                <a:cs typeface="Times New Roman"/>
              </a:rPr>
              <a:t>volume</a:t>
            </a:r>
            <a:r>
              <a:rPr sz="3000" b="1" spc="-45" dirty="0">
                <a:solidFill>
                  <a:srgbClr val="1F487C"/>
                </a:solidFill>
                <a:latin typeface="Times New Roman"/>
                <a:cs typeface="Times New Roman"/>
              </a:rPr>
              <a:t> </a:t>
            </a:r>
            <a:r>
              <a:rPr sz="3000" b="1" spc="75" dirty="0">
                <a:latin typeface="Times New Roman"/>
                <a:cs typeface="Times New Roman"/>
              </a:rPr>
              <a:t>to</a:t>
            </a:r>
            <a:r>
              <a:rPr sz="3000" b="1" spc="-5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prevent</a:t>
            </a:r>
            <a:r>
              <a:rPr sz="3000" b="1" spc="-55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crystal </a:t>
            </a:r>
            <a:r>
              <a:rPr sz="3000" b="1" dirty="0">
                <a:latin typeface="Times New Roman"/>
                <a:cs typeface="Times New Roman"/>
              </a:rPr>
              <a:t>precipitation</a:t>
            </a:r>
            <a:r>
              <a:rPr sz="3000" b="1" spc="4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in</a:t>
            </a:r>
            <a:r>
              <a:rPr sz="3000" b="1" spc="4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the</a:t>
            </a:r>
            <a:r>
              <a:rPr sz="3000" b="1" spc="50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urine</a:t>
            </a:r>
            <a:endParaRPr sz="3000">
              <a:latin typeface="Times New Roman"/>
              <a:cs typeface="Times New Roman"/>
            </a:endParaRPr>
          </a:p>
          <a:p>
            <a:pPr>
              <a:spcBef>
                <a:spcPts val="1595"/>
              </a:spcBef>
              <a:buFont typeface="Arial MT"/>
              <a:buChar char="•"/>
            </a:pPr>
            <a:endParaRPr sz="3000">
              <a:latin typeface="Times New Roman"/>
              <a:cs typeface="Times New Roman"/>
            </a:endParaRPr>
          </a:p>
          <a:p>
            <a:pPr marL="355600" marR="313690" indent="-342900">
              <a:buFont typeface="Arial MT"/>
              <a:buChar char="•"/>
              <a:tabLst>
                <a:tab pos="355600" algn="l"/>
              </a:tabLst>
            </a:pPr>
            <a:r>
              <a:rPr sz="3000" b="1" spc="-45" dirty="0">
                <a:latin typeface="Times New Roman"/>
                <a:cs typeface="Times New Roman"/>
              </a:rPr>
              <a:t>Extremely</a:t>
            </a:r>
            <a:r>
              <a:rPr sz="3000" b="1" spc="-2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elevated</a:t>
            </a:r>
            <a:r>
              <a:rPr sz="3000" b="1" spc="-35" dirty="0"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1F487C"/>
                </a:solidFill>
                <a:latin typeface="Times New Roman"/>
                <a:cs typeface="Times New Roman"/>
              </a:rPr>
              <a:t>uric</a:t>
            </a:r>
            <a:r>
              <a:rPr sz="3000" b="1" spc="-45" dirty="0">
                <a:solidFill>
                  <a:srgbClr val="1F487C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1F487C"/>
                </a:solidFill>
                <a:latin typeface="Times New Roman"/>
                <a:cs typeface="Times New Roman"/>
              </a:rPr>
              <a:t>acid</a:t>
            </a:r>
            <a:r>
              <a:rPr sz="3000" b="1" spc="-45" dirty="0">
                <a:solidFill>
                  <a:srgbClr val="1F487C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1F487C"/>
                </a:solidFill>
                <a:latin typeface="Times New Roman"/>
                <a:cs typeface="Times New Roman"/>
              </a:rPr>
              <a:t>concentrations</a:t>
            </a:r>
            <a:r>
              <a:rPr sz="3000" b="1" spc="-25" dirty="0">
                <a:solidFill>
                  <a:srgbClr val="1F487C"/>
                </a:solidFill>
                <a:latin typeface="Times New Roman"/>
                <a:cs typeface="Times New Roman"/>
              </a:rPr>
              <a:t> </a:t>
            </a:r>
            <a:r>
              <a:rPr sz="3000" b="1" spc="-20" dirty="0">
                <a:latin typeface="Times New Roman"/>
                <a:cs typeface="Times New Roman"/>
              </a:rPr>
              <a:t>from </a:t>
            </a:r>
            <a:r>
              <a:rPr sz="3000" b="1" dirty="0">
                <a:latin typeface="Times New Roman"/>
                <a:cs typeface="Times New Roman"/>
              </a:rPr>
              <a:t>chemotherapy-</a:t>
            </a:r>
            <a:r>
              <a:rPr sz="3000" b="1" spc="-1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induced</a:t>
            </a:r>
            <a:r>
              <a:rPr sz="3000" b="1" spc="-5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tumor</a:t>
            </a:r>
            <a:r>
              <a:rPr sz="3000" b="1" spc="-35" dirty="0">
                <a:latin typeface="Times New Roman"/>
                <a:cs typeface="Times New Roman"/>
              </a:rPr>
              <a:t> </a:t>
            </a:r>
            <a:r>
              <a:rPr sz="3000" b="1" spc="-20" dirty="0">
                <a:latin typeface="Times New Roman"/>
                <a:cs typeface="Times New Roman"/>
              </a:rPr>
              <a:t>lysis</a:t>
            </a:r>
            <a:r>
              <a:rPr sz="3000" b="1" spc="-30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syndrome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35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98" y="378328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68089" y="461900"/>
            <a:ext cx="465455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4400" b="0" dirty="0">
                <a:latin typeface="Calibri"/>
                <a:cs typeface="Calibri"/>
              </a:rPr>
              <a:t>Clinical</a:t>
            </a:r>
            <a:r>
              <a:rPr sz="4400" b="0" spc="-155" dirty="0">
                <a:latin typeface="Calibri"/>
                <a:cs typeface="Calibri"/>
              </a:rPr>
              <a:t> </a:t>
            </a:r>
            <a:r>
              <a:rPr sz="4400" b="0" spc="-10" dirty="0">
                <a:latin typeface="Calibri"/>
                <a:cs typeface="Calibri"/>
              </a:rPr>
              <a:t>presentation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36</a:t>
            </a:fld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2059941" y="1509942"/>
            <a:ext cx="7807959" cy="2757805"/>
          </a:xfrm>
          <a:prstGeom prst="rect">
            <a:avLst/>
          </a:prstGeom>
        </p:spPr>
        <p:txBody>
          <a:bodyPr vert="horz" wrap="square" lIns="0" tIns="110489" rIns="0" bIns="0" rtlCol="0">
            <a:spAutoFit/>
          </a:bodyPr>
          <a:lstStyle/>
          <a:p>
            <a:pPr marL="354965" indent="-342265" algn="just">
              <a:spcBef>
                <a:spcPts val="869"/>
              </a:spcBef>
              <a:buFont typeface="Arial MT"/>
              <a:buChar char="•"/>
              <a:tabLst>
                <a:tab pos="354965" algn="l"/>
              </a:tabLst>
            </a:pPr>
            <a:r>
              <a:rPr sz="3200" dirty="0">
                <a:latin typeface="Calibri"/>
                <a:cs typeface="Calibri"/>
              </a:rPr>
              <a:t>Acute</a:t>
            </a:r>
            <a:r>
              <a:rPr sz="3200" spc="-5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change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in</a:t>
            </a:r>
            <a:r>
              <a:rPr sz="3200" spc="-5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urinary</a:t>
            </a:r>
            <a:r>
              <a:rPr sz="3200" spc="-5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habits,</a:t>
            </a:r>
            <a:endParaRPr sz="3200">
              <a:latin typeface="Calibri"/>
              <a:cs typeface="Calibri"/>
            </a:endParaRPr>
          </a:p>
          <a:p>
            <a:pPr marL="354965" indent="-342265" algn="just">
              <a:spcBef>
                <a:spcPts val="770"/>
              </a:spcBef>
              <a:buFont typeface="Arial MT"/>
              <a:buChar char="•"/>
              <a:tabLst>
                <a:tab pos="354965" algn="l"/>
              </a:tabLst>
            </a:pPr>
            <a:r>
              <a:rPr sz="3200" spc="-10" dirty="0">
                <a:latin typeface="Calibri"/>
                <a:cs typeface="Calibri"/>
              </a:rPr>
              <a:t>Weight</a:t>
            </a:r>
            <a:r>
              <a:rPr sz="3200" spc="-10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gain,</a:t>
            </a:r>
            <a:r>
              <a:rPr sz="3200" spc="-9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and</a:t>
            </a:r>
            <a:r>
              <a:rPr sz="3200" spc="-8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flank</a:t>
            </a:r>
            <a:r>
              <a:rPr sz="3200" spc="-10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pain.</a:t>
            </a:r>
            <a:endParaRPr sz="3200">
              <a:latin typeface="Calibri"/>
              <a:cs typeface="Calibri"/>
            </a:endParaRPr>
          </a:p>
          <a:p>
            <a:pPr marL="354330" marR="5080" indent="-342265" algn="just">
              <a:spcBef>
                <a:spcPts val="770"/>
              </a:spcBef>
              <a:buFont typeface="Arial MT"/>
              <a:buChar char="•"/>
              <a:tabLst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Signs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include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edema,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colored</a:t>
            </a:r>
            <a:r>
              <a:rPr sz="3200" spc="-9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or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foamy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urine, 	</a:t>
            </a:r>
            <a:r>
              <a:rPr sz="3200" dirty="0">
                <a:latin typeface="Calibri"/>
                <a:cs typeface="Calibri"/>
              </a:rPr>
              <a:t>and,</a:t>
            </a:r>
            <a:r>
              <a:rPr sz="3200" spc="-8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in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volume</a:t>
            </a:r>
            <a:r>
              <a:rPr sz="3200" spc="-10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depleted</a:t>
            </a:r>
            <a:r>
              <a:rPr sz="3200" spc="-9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patients,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orthostatic 	hypotension.</a:t>
            </a:r>
            <a:endParaRPr sz="3200">
              <a:latin typeface="Calibri"/>
              <a:cs typeface="Calibri"/>
            </a:endParaRPr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98" y="378328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46730" y="461900"/>
            <a:ext cx="509460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4400" b="0" spc="-10" dirty="0">
                <a:latin typeface="Calibri"/>
                <a:cs typeface="Calibri"/>
              </a:rPr>
              <a:t>Complications</a:t>
            </a:r>
            <a:r>
              <a:rPr sz="4400" b="0" spc="-75" dirty="0">
                <a:latin typeface="Calibri"/>
                <a:cs typeface="Calibri"/>
              </a:rPr>
              <a:t> </a:t>
            </a:r>
            <a:r>
              <a:rPr sz="4400" b="0" dirty="0">
                <a:latin typeface="Calibri"/>
                <a:cs typeface="Calibri"/>
              </a:rPr>
              <a:t>of</a:t>
            </a:r>
            <a:r>
              <a:rPr sz="4400" b="0" spc="-75" dirty="0">
                <a:latin typeface="Calibri"/>
                <a:cs typeface="Calibri"/>
              </a:rPr>
              <a:t> </a:t>
            </a:r>
            <a:r>
              <a:rPr sz="4400" b="0" spc="-20" dirty="0">
                <a:latin typeface="Calibri"/>
                <a:cs typeface="Calibri"/>
              </a:rPr>
              <a:t>ARF?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37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98" y="378328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87435" y="152399"/>
            <a:ext cx="8297487" cy="6667135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98" y="378328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55141" y="55575"/>
            <a:ext cx="8484235" cy="50558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spcBef>
                <a:spcPts val="100"/>
              </a:spcBef>
            </a:pPr>
            <a:r>
              <a:rPr sz="3000" b="1" dirty="0">
                <a:latin typeface="Times New Roman"/>
                <a:cs typeface="Times New Roman"/>
              </a:rPr>
              <a:t>Production</a:t>
            </a:r>
            <a:r>
              <a:rPr sz="3000" b="1" spc="-5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and</a:t>
            </a:r>
            <a:r>
              <a:rPr sz="3000" b="1" spc="-7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elimination</a:t>
            </a:r>
            <a:r>
              <a:rPr sz="3000" b="1" spc="-7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of</a:t>
            </a:r>
            <a:r>
              <a:rPr sz="3000" b="1" spc="-7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urine</a:t>
            </a:r>
            <a:r>
              <a:rPr sz="3000" b="1" spc="-6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requires</a:t>
            </a:r>
            <a:r>
              <a:rPr sz="3000" b="1" spc="-65" dirty="0">
                <a:latin typeface="Times New Roman"/>
                <a:cs typeface="Times New Roman"/>
              </a:rPr>
              <a:t> </a:t>
            </a:r>
            <a:r>
              <a:rPr sz="3000" b="1" spc="-135" dirty="0">
                <a:latin typeface="Times New Roman"/>
                <a:cs typeface="Times New Roman"/>
              </a:rPr>
              <a:t>3</a:t>
            </a:r>
            <a:r>
              <a:rPr sz="3000" b="1" spc="-55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basic </a:t>
            </a:r>
            <a:r>
              <a:rPr sz="3000" b="1" dirty="0">
                <a:latin typeface="Times New Roman"/>
                <a:cs typeface="Times New Roman"/>
              </a:rPr>
              <a:t>physiologic</a:t>
            </a:r>
            <a:r>
              <a:rPr sz="3000" b="1" spc="260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events</a:t>
            </a:r>
            <a:endParaRPr sz="3000">
              <a:latin typeface="Times New Roman"/>
              <a:cs typeface="Times New Roman"/>
            </a:endParaRPr>
          </a:p>
          <a:p>
            <a:pPr marL="354965" indent="-342265">
              <a:spcBef>
                <a:spcPts val="725"/>
              </a:spcBef>
              <a:buFont typeface="Arial MT"/>
              <a:buChar char="•"/>
              <a:tabLst>
                <a:tab pos="354965" algn="l"/>
              </a:tabLst>
            </a:pPr>
            <a:r>
              <a:rPr sz="3000" b="1" dirty="0">
                <a:latin typeface="Times New Roman"/>
                <a:cs typeface="Times New Roman"/>
              </a:rPr>
              <a:t>Blood</a:t>
            </a:r>
            <a:r>
              <a:rPr sz="3000" b="1" spc="1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flow</a:t>
            </a:r>
            <a:r>
              <a:rPr sz="3000" b="1" spc="15" dirty="0">
                <a:latin typeface="Times New Roman"/>
                <a:cs typeface="Times New Roman"/>
              </a:rPr>
              <a:t> </a:t>
            </a:r>
            <a:r>
              <a:rPr sz="3000" b="1" spc="75" dirty="0">
                <a:latin typeface="Times New Roman"/>
                <a:cs typeface="Times New Roman"/>
              </a:rPr>
              <a:t>to</a:t>
            </a:r>
            <a:r>
              <a:rPr sz="3000" b="1" spc="10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glomeruli</a:t>
            </a:r>
            <a:endParaRPr sz="3000">
              <a:latin typeface="Times New Roman"/>
              <a:cs typeface="Times New Roman"/>
            </a:endParaRPr>
          </a:p>
          <a:p>
            <a:pPr marL="355600" marR="1041400" indent="-342900">
              <a:spcBef>
                <a:spcPts val="720"/>
              </a:spcBef>
              <a:buFont typeface="Arial MT"/>
              <a:buChar char="•"/>
              <a:tabLst>
                <a:tab pos="355600" algn="l"/>
              </a:tabLst>
            </a:pPr>
            <a:r>
              <a:rPr sz="3000" b="1" spc="-40" dirty="0">
                <a:latin typeface="Times New Roman"/>
                <a:cs typeface="Times New Roman"/>
              </a:rPr>
              <a:t>Formation</a:t>
            </a:r>
            <a:r>
              <a:rPr sz="3000" b="1" spc="-7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and</a:t>
            </a:r>
            <a:r>
              <a:rPr sz="3000" b="1" spc="-9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processing</a:t>
            </a:r>
            <a:r>
              <a:rPr sz="3000" b="1" spc="-6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of</a:t>
            </a:r>
            <a:r>
              <a:rPr sz="3000" b="1" spc="-65" dirty="0">
                <a:latin typeface="Times New Roman"/>
                <a:cs typeface="Times New Roman"/>
              </a:rPr>
              <a:t> </a:t>
            </a:r>
            <a:r>
              <a:rPr sz="3000" b="1" spc="-25" dirty="0">
                <a:latin typeface="Times New Roman"/>
                <a:cs typeface="Times New Roman"/>
              </a:rPr>
              <a:t>ultrafiltrate</a:t>
            </a:r>
            <a:r>
              <a:rPr sz="3000" b="1" spc="-80" dirty="0">
                <a:latin typeface="Times New Roman"/>
                <a:cs typeface="Times New Roman"/>
              </a:rPr>
              <a:t> </a:t>
            </a:r>
            <a:r>
              <a:rPr sz="3000" b="1" spc="-25" dirty="0">
                <a:latin typeface="Times New Roman"/>
                <a:cs typeface="Times New Roman"/>
              </a:rPr>
              <a:t>by </a:t>
            </a:r>
            <a:r>
              <a:rPr sz="3000" b="1" dirty="0">
                <a:latin typeface="Times New Roman"/>
                <a:cs typeface="Times New Roman"/>
              </a:rPr>
              <a:t>glomeruli</a:t>
            </a:r>
            <a:r>
              <a:rPr sz="3000" b="1" spc="-3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and</a:t>
            </a:r>
            <a:r>
              <a:rPr sz="3000" b="1" spc="-60" dirty="0">
                <a:latin typeface="Times New Roman"/>
                <a:cs typeface="Times New Roman"/>
              </a:rPr>
              <a:t> </a:t>
            </a:r>
            <a:r>
              <a:rPr sz="3000" b="1" spc="-20" dirty="0">
                <a:latin typeface="Times New Roman"/>
                <a:cs typeface="Times New Roman"/>
              </a:rPr>
              <a:t>tubular</a:t>
            </a:r>
            <a:r>
              <a:rPr sz="3000" b="1" spc="-75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cells</a:t>
            </a:r>
            <a:endParaRPr sz="3000">
              <a:latin typeface="Times New Roman"/>
              <a:cs typeface="Times New Roman"/>
            </a:endParaRPr>
          </a:p>
          <a:p>
            <a:pPr marL="355600" marR="756285" indent="-342900">
              <a:spcBef>
                <a:spcPts val="720"/>
              </a:spcBef>
              <a:buFont typeface="Arial MT"/>
              <a:buChar char="•"/>
              <a:tabLst>
                <a:tab pos="355600" algn="l"/>
              </a:tabLst>
            </a:pPr>
            <a:r>
              <a:rPr sz="3000" b="1" dirty="0">
                <a:latin typeface="Times New Roman"/>
                <a:cs typeface="Times New Roman"/>
              </a:rPr>
              <a:t>Urine</a:t>
            </a:r>
            <a:r>
              <a:rPr sz="3000" b="1" spc="2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excretion</a:t>
            </a:r>
            <a:r>
              <a:rPr sz="3000" b="1" spc="4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through</a:t>
            </a:r>
            <a:r>
              <a:rPr sz="3000" b="1" spc="20" dirty="0">
                <a:latin typeface="Times New Roman"/>
                <a:cs typeface="Times New Roman"/>
              </a:rPr>
              <a:t> </a:t>
            </a:r>
            <a:r>
              <a:rPr sz="3000" b="1" spc="-20" dirty="0">
                <a:latin typeface="Times New Roman"/>
                <a:cs typeface="Times New Roman"/>
              </a:rPr>
              <a:t>ureters,</a:t>
            </a:r>
            <a:r>
              <a:rPr sz="3000" b="1" spc="-85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bladder</a:t>
            </a:r>
            <a:r>
              <a:rPr sz="3000" b="1" spc="-15" dirty="0">
                <a:latin typeface="Times New Roman"/>
                <a:cs typeface="Times New Roman"/>
              </a:rPr>
              <a:t> </a:t>
            </a:r>
            <a:r>
              <a:rPr sz="3000" b="1" spc="-25" dirty="0">
                <a:latin typeface="Times New Roman"/>
                <a:cs typeface="Times New Roman"/>
              </a:rPr>
              <a:t>and </a:t>
            </a:r>
            <a:r>
              <a:rPr sz="3000" b="1" spc="-10" dirty="0">
                <a:latin typeface="Times New Roman"/>
                <a:cs typeface="Times New Roman"/>
              </a:rPr>
              <a:t>urethra</a:t>
            </a:r>
            <a:endParaRPr sz="3000">
              <a:latin typeface="Times New Roman"/>
              <a:cs typeface="Times New Roman"/>
            </a:endParaRPr>
          </a:p>
          <a:p>
            <a:pPr>
              <a:spcBef>
                <a:spcPts val="1590"/>
              </a:spcBef>
              <a:buFont typeface="Arial MT"/>
              <a:buChar char="•"/>
            </a:pPr>
            <a:endParaRPr sz="3000">
              <a:latin typeface="Times New Roman"/>
              <a:cs typeface="Times New Roman"/>
            </a:endParaRPr>
          </a:p>
          <a:p>
            <a:pPr marL="355600" marR="430530" indent="-342900">
              <a:spcBef>
                <a:spcPts val="5"/>
              </a:spcBef>
              <a:buFont typeface="Arial MT"/>
              <a:buChar char="•"/>
              <a:tabLst>
                <a:tab pos="355600" algn="l"/>
              </a:tabLst>
            </a:pPr>
            <a:r>
              <a:rPr sz="3000" b="1" spc="-10" dirty="0">
                <a:latin typeface="Times New Roman"/>
                <a:cs typeface="Times New Roman"/>
              </a:rPr>
              <a:t>Alteration</a:t>
            </a:r>
            <a:r>
              <a:rPr sz="3000" b="1" spc="-3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in</a:t>
            </a:r>
            <a:r>
              <a:rPr sz="3000" b="1" spc="-4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these</a:t>
            </a:r>
            <a:r>
              <a:rPr sz="3000" b="1" spc="-1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physiological</a:t>
            </a:r>
            <a:r>
              <a:rPr sz="3000" b="1" spc="-2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events</a:t>
            </a:r>
            <a:r>
              <a:rPr sz="3000" b="1" spc="-2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leads</a:t>
            </a:r>
            <a:r>
              <a:rPr sz="3000" b="1" spc="-35" dirty="0">
                <a:latin typeface="Times New Roman"/>
                <a:cs typeface="Times New Roman"/>
              </a:rPr>
              <a:t> </a:t>
            </a:r>
            <a:r>
              <a:rPr sz="3000" b="1" spc="50" dirty="0">
                <a:latin typeface="Times New Roman"/>
                <a:cs typeface="Times New Roman"/>
              </a:rPr>
              <a:t>to </a:t>
            </a:r>
            <a:r>
              <a:rPr sz="3000" b="1" spc="-270" dirty="0">
                <a:latin typeface="Times New Roman"/>
                <a:cs typeface="Times New Roman"/>
              </a:rPr>
              <a:t>ARF</a:t>
            </a:r>
            <a:r>
              <a:rPr sz="3000" b="1" spc="-9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or</a:t>
            </a:r>
            <a:r>
              <a:rPr sz="3000" b="1" spc="-85" dirty="0">
                <a:latin typeface="Times New Roman"/>
                <a:cs typeface="Times New Roman"/>
              </a:rPr>
              <a:t> </a:t>
            </a:r>
            <a:r>
              <a:rPr sz="3000" b="1" spc="-335" dirty="0">
                <a:latin typeface="Times New Roman"/>
                <a:cs typeface="Times New Roman"/>
              </a:rPr>
              <a:t>CRF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5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98" y="378328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55140" y="55575"/>
            <a:ext cx="8672830" cy="642483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492125" indent="-342900"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sz="3000" b="1" spc="-25" dirty="0">
                <a:latin typeface="Times New Roman"/>
                <a:cs typeface="Times New Roman"/>
              </a:rPr>
              <a:t>Renal</a:t>
            </a:r>
            <a:r>
              <a:rPr sz="3000" b="1" spc="-55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failure</a:t>
            </a:r>
            <a:r>
              <a:rPr sz="3000" b="1" spc="-6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is</a:t>
            </a:r>
            <a:r>
              <a:rPr sz="3000" b="1" spc="-55" dirty="0">
                <a:latin typeface="Times New Roman"/>
                <a:cs typeface="Times New Roman"/>
              </a:rPr>
              <a:t> </a:t>
            </a:r>
            <a:r>
              <a:rPr sz="3000" b="1" spc="-135" dirty="0">
                <a:latin typeface="Times New Roman"/>
                <a:cs typeface="Times New Roman"/>
              </a:rPr>
              <a:t>a</a:t>
            </a:r>
            <a:r>
              <a:rPr sz="3000" b="1" spc="-50" dirty="0">
                <a:latin typeface="Times New Roman"/>
                <a:cs typeface="Times New Roman"/>
              </a:rPr>
              <a:t> </a:t>
            </a:r>
            <a:r>
              <a:rPr sz="3000" b="1" spc="50" dirty="0">
                <a:latin typeface="Times New Roman"/>
                <a:cs typeface="Times New Roman"/>
              </a:rPr>
              <a:t>condition</a:t>
            </a:r>
            <a:r>
              <a:rPr sz="3000" b="1" spc="-3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in</a:t>
            </a:r>
            <a:r>
              <a:rPr sz="3000" b="1" spc="-6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which</a:t>
            </a:r>
            <a:r>
              <a:rPr sz="3000" b="1" spc="-5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the</a:t>
            </a:r>
            <a:r>
              <a:rPr sz="3000" b="1" spc="-55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kidneys </a:t>
            </a:r>
            <a:r>
              <a:rPr sz="3000" b="1" dirty="0">
                <a:latin typeface="Times New Roman"/>
                <a:cs typeface="Times New Roman"/>
              </a:rPr>
              <a:t>fail</a:t>
            </a:r>
            <a:r>
              <a:rPr sz="3000" b="1" spc="-75" dirty="0">
                <a:latin typeface="Times New Roman"/>
                <a:cs typeface="Times New Roman"/>
              </a:rPr>
              <a:t> </a:t>
            </a:r>
            <a:r>
              <a:rPr sz="3000" b="1" spc="75" dirty="0">
                <a:latin typeface="Times New Roman"/>
                <a:cs typeface="Times New Roman"/>
              </a:rPr>
              <a:t>to</a:t>
            </a:r>
            <a:r>
              <a:rPr sz="3000" b="1" spc="-75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remove</a:t>
            </a:r>
            <a:r>
              <a:rPr sz="3000" b="1" spc="-6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metabolic</a:t>
            </a:r>
            <a:r>
              <a:rPr sz="3000" b="1" spc="-8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end</a:t>
            </a:r>
            <a:r>
              <a:rPr sz="3000" b="1" spc="-7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products</a:t>
            </a:r>
            <a:r>
              <a:rPr sz="3000" b="1" spc="-80" dirty="0">
                <a:latin typeface="Times New Roman"/>
                <a:cs typeface="Times New Roman"/>
              </a:rPr>
              <a:t> </a:t>
            </a:r>
            <a:r>
              <a:rPr sz="3000" b="1" spc="-35" dirty="0">
                <a:latin typeface="Times New Roman"/>
                <a:cs typeface="Times New Roman"/>
              </a:rPr>
              <a:t>from</a:t>
            </a:r>
            <a:r>
              <a:rPr sz="3000" b="1" spc="-70" dirty="0">
                <a:latin typeface="Times New Roman"/>
                <a:cs typeface="Times New Roman"/>
              </a:rPr>
              <a:t> </a:t>
            </a:r>
            <a:r>
              <a:rPr sz="3000" b="1" spc="-25" dirty="0">
                <a:latin typeface="Times New Roman"/>
                <a:cs typeface="Times New Roman"/>
              </a:rPr>
              <a:t>the </a:t>
            </a:r>
            <a:r>
              <a:rPr sz="3000" b="1" dirty="0">
                <a:latin typeface="Times New Roman"/>
                <a:cs typeface="Times New Roman"/>
              </a:rPr>
              <a:t>blood</a:t>
            </a:r>
            <a:r>
              <a:rPr sz="3000" b="1" spc="1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and</a:t>
            </a:r>
            <a:r>
              <a:rPr sz="3000" b="1" spc="1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regulate</a:t>
            </a:r>
            <a:r>
              <a:rPr sz="3000" b="1" spc="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the</a:t>
            </a:r>
            <a:r>
              <a:rPr sz="3000" b="1" spc="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fluid,</a:t>
            </a:r>
            <a:r>
              <a:rPr sz="3000" b="1" spc="-14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electrolyte,</a:t>
            </a:r>
            <a:r>
              <a:rPr sz="3000" b="1" spc="-8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and </a:t>
            </a:r>
            <a:r>
              <a:rPr sz="3000" b="1" spc="-25" dirty="0">
                <a:latin typeface="Times New Roman"/>
                <a:cs typeface="Times New Roman"/>
              </a:rPr>
              <a:t>pH </a:t>
            </a:r>
            <a:r>
              <a:rPr sz="3000" b="1" dirty="0">
                <a:latin typeface="Times New Roman"/>
                <a:cs typeface="Times New Roman"/>
              </a:rPr>
              <a:t>balance</a:t>
            </a:r>
            <a:r>
              <a:rPr sz="3000" b="1" spc="-9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of</a:t>
            </a:r>
            <a:r>
              <a:rPr sz="3000" b="1" spc="-9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the</a:t>
            </a:r>
            <a:r>
              <a:rPr sz="3000" b="1" spc="-8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extracellular</a:t>
            </a:r>
            <a:r>
              <a:rPr sz="3000" b="1" spc="-75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fluids.</a:t>
            </a:r>
            <a:endParaRPr sz="3000">
              <a:latin typeface="Times New Roman"/>
              <a:cs typeface="Times New Roman"/>
            </a:endParaRPr>
          </a:p>
          <a:p>
            <a:pPr>
              <a:spcBef>
                <a:spcPts val="1595"/>
              </a:spcBef>
              <a:buFont typeface="Arial MT"/>
              <a:buChar char="•"/>
            </a:pPr>
            <a:endParaRPr sz="3000">
              <a:latin typeface="Times New Roman"/>
              <a:cs typeface="Times New Roman"/>
            </a:endParaRPr>
          </a:p>
          <a:p>
            <a:pPr marL="355600" marR="659130" indent="-342900">
              <a:buFont typeface="Arial MT"/>
              <a:buChar char="•"/>
              <a:tabLst>
                <a:tab pos="355600" algn="l"/>
              </a:tabLst>
            </a:pPr>
            <a:r>
              <a:rPr sz="3000" b="1" spc="-30" dirty="0">
                <a:latin typeface="Times New Roman"/>
                <a:cs typeface="Times New Roman"/>
              </a:rPr>
              <a:t>Renal</a:t>
            </a:r>
            <a:r>
              <a:rPr sz="3000" b="1" spc="-114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failure</a:t>
            </a:r>
            <a:r>
              <a:rPr sz="3000" b="1" spc="-9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can</a:t>
            </a:r>
            <a:r>
              <a:rPr sz="3000" b="1" spc="-9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occur</a:t>
            </a:r>
            <a:r>
              <a:rPr sz="3000" b="1" spc="-75" dirty="0">
                <a:latin typeface="Times New Roman"/>
                <a:cs typeface="Times New Roman"/>
              </a:rPr>
              <a:t> </a:t>
            </a:r>
            <a:r>
              <a:rPr sz="3000" b="1" spc="-114" dirty="0">
                <a:latin typeface="Times New Roman"/>
                <a:cs typeface="Times New Roman"/>
              </a:rPr>
              <a:t>as</a:t>
            </a:r>
            <a:r>
              <a:rPr sz="3000" b="1" spc="-8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an</a:t>
            </a:r>
            <a:r>
              <a:rPr sz="3000" b="1" spc="-70" dirty="0"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acute</a:t>
            </a:r>
            <a:r>
              <a:rPr sz="3000" b="1" spc="-7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or</a:t>
            </a:r>
            <a:r>
              <a:rPr sz="3000" b="1" spc="-95" dirty="0">
                <a:latin typeface="Times New Roman"/>
                <a:cs typeface="Times New Roman"/>
              </a:rPr>
              <a:t> </a:t>
            </a:r>
            <a:r>
              <a:rPr sz="3000" b="1" spc="-135" dirty="0">
                <a:latin typeface="Times New Roman"/>
                <a:cs typeface="Times New Roman"/>
              </a:rPr>
              <a:t>a</a:t>
            </a:r>
            <a:r>
              <a:rPr sz="3000" b="1" spc="-70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chronic </a:t>
            </a:r>
            <a:r>
              <a:rPr sz="3000" b="1" spc="-10" dirty="0">
                <a:latin typeface="Times New Roman"/>
                <a:cs typeface="Times New Roman"/>
              </a:rPr>
              <a:t>disorder</a:t>
            </a:r>
            <a:endParaRPr sz="3000">
              <a:latin typeface="Times New Roman"/>
              <a:cs typeface="Times New Roman"/>
            </a:endParaRPr>
          </a:p>
          <a:p>
            <a:pPr>
              <a:spcBef>
                <a:spcPts val="1595"/>
              </a:spcBef>
              <a:buFont typeface="Arial MT"/>
              <a:buChar char="•"/>
            </a:pPr>
            <a:endParaRPr sz="3000">
              <a:latin typeface="Times New Roman"/>
              <a:cs typeface="Times New Roman"/>
            </a:endParaRPr>
          </a:p>
          <a:p>
            <a:pPr marL="355600" marR="5080" indent="-342900">
              <a:buFont typeface="Arial MT"/>
              <a:buChar char="•"/>
              <a:tabLst>
                <a:tab pos="355600" algn="l"/>
              </a:tabLst>
            </a:pPr>
            <a:r>
              <a:rPr sz="3000" b="1" spc="-270" dirty="0">
                <a:latin typeface="Times New Roman"/>
                <a:cs typeface="Times New Roman"/>
              </a:rPr>
              <a:t>ARF</a:t>
            </a:r>
            <a:r>
              <a:rPr sz="3000" b="1" spc="-7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is</a:t>
            </a:r>
            <a:r>
              <a:rPr sz="3000" b="1" spc="-80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broadly</a:t>
            </a:r>
            <a:r>
              <a:rPr sz="3000" b="1" spc="-6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defined</a:t>
            </a:r>
            <a:r>
              <a:rPr sz="3000" b="1" spc="-80" dirty="0">
                <a:latin typeface="Times New Roman"/>
                <a:cs typeface="Times New Roman"/>
              </a:rPr>
              <a:t> </a:t>
            </a:r>
            <a:r>
              <a:rPr sz="3000" b="1" spc="-105" dirty="0">
                <a:latin typeface="Times New Roman"/>
                <a:cs typeface="Times New Roman"/>
              </a:rPr>
              <a:t>as</a:t>
            </a:r>
            <a:r>
              <a:rPr sz="3000" b="1" spc="-60" dirty="0">
                <a:latin typeface="Times New Roman"/>
                <a:cs typeface="Times New Roman"/>
              </a:rPr>
              <a:t> </a:t>
            </a:r>
            <a:r>
              <a:rPr sz="3000" b="1" spc="-135" dirty="0">
                <a:latin typeface="Times New Roman"/>
                <a:cs typeface="Times New Roman"/>
              </a:rPr>
              <a:t>a</a:t>
            </a:r>
            <a:r>
              <a:rPr sz="3000" b="1" spc="-7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decrease</a:t>
            </a:r>
            <a:r>
              <a:rPr sz="3000" b="1" spc="-4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in</a:t>
            </a:r>
            <a:r>
              <a:rPr sz="3000" b="1" spc="-85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glomerular </a:t>
            </a:r>
            <a:r>
              <a:rPr sz="3000" b="1" dirty="0">
                <a:latin typeface="Times New Roman"/>
                <a:cs typeface="Times New Roman"/>
              </a:rPr>
              <a:t>filtration</a:t>
            </a:r>
            <a:r>
              <a:rPr sz="3000" b="1" spc="-75" dirty="0">
                <a:latin typeface="Times New Roman"/>
                <a:cs typeface="Times New Roman"/>
              </a:rPr>
              <a:t> </a:t>
            </a:r>
            <a:r>
              <a:rPr sz="3000" b="1" spc="-30" dirty="0">
                <a:latin typeface="Times New Roman"/>
                <a:cs typeface="Times New Roman"/>
              </a:rPr>
              <a:t>rate</a:t>
            </a:r>
            <a:r>
              <a:rPr sz="3000" b="1" spc="-60" dirty="0">
                <a:latin typeface="Times New Roman"/>
                <a:cs typeface="Times New Roman"/>
              </a:rPr>
              <a:t> </a:t>
            </a:r>
            <a:r>
              <a:rPr sz="3000" b="1" spc="-130" dirty="0">
                <a:latin typeface="Times New Roman"/>
                <a:cs typeface="Times New Roman"/>
              </a:rPr>
              <a:t>(GFR),</a:t>
            </a:r>
            <a:r>
              <a:rPr sz="3000" b="1" spc="-185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generally</a:t>
            </a:r>
            <a:r>
              <a:rPr sz="3000" b="1" spc="-5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occurring</a:t>
            </a:r>
            <a:r>
              <a:rPr sz="3000" b="1" spc="-40" dirty="0">
                <a:latin typeface="Times New Roman"/>
                <a:cs typeface="Times New Roman"/>
              </a:rPr>
              <a:t> </a:t>
            </a:r>
            <a:r>
              <a:rPr sz="30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over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hours</a:t>
            </a:r>
            <a:r>
              <a:rPr sz="3000" b="1" spc="-1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spc="75" dirty="0">
                <a:solidFill>
                  <a:srgbClr val="FF0000"/>
                </a:solidFill>
                <a:latin typeface="Times New Roman"/>
                <a:cs typeface="Times New Roman"/>
              </a:rPr>
              <a:t>to</a:t>
            </a:r>
            <a:r>
              <a:rPr sz="3000" b="1" spc="-1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spc="-60" dirty="0">
                <a:solidFill>
                  <a:srgbClr val="FF0000"/>
                </a:solidFill>
                <a:latin typeface="Times New Roman"/>
                <a:cs typeface="Times New Roman"/>
              </a:rPr>
              <a:t>days</a:t>
            </a:r>
            <a:r>
              <a:rPr sz="3000" b="1" spc="-60" dirty="0">
                <a:latin typeface="Times New Roman"/>
                <a:cs typeface="Times New Roman"/>
              </a:rPr>
              <a:t>,</a:t>
            </a:r>
            <a:r>
              <a:rPr sz="3000" b="1" spc="-19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sometimes</a:t>
            </a:r>
            <a:r>
              <a:rPr sz="3000" b="1" spc="-65" dirty="0"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over</a:t>
            </a:r>
            <a:r>
              <a:rPr sz="3000" b="1" spc="-10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weeks</a:t>
            </a:r>
            <a:r>
              <a:rPr sz="3000" b="1" dirty="0">
                <a:latin typeface="Times New Roman"/>
                <a:cs typeface="Times New Roman"/>
              </a:rPr>
              <a:t>,</a:t>
            </a:r>
            <a:r>
              <a:rPr sz="3000" b="1" spc="-19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that</a:t>
            </a:r>
            <a:r>
              <a:rPr sz="3000" b="1" spc="-110" dirty="0">
                <a:latin typeface="Times New Roman"/>
                <a:cs typeface="Times New Roman"/>
              </a:rPr>
              <a:t> </a:t>
            </a:r>
            <a:r>
              <a:rPr sz="3000" b="1" spc="-25" dirty="0">
                <a:latin typeface="Times New Roman"/>
                <a:cs typeface="Times New Roman"/>
              </a:rPr>
              <a:t>is </a:t>
            </a:r>
            <a:r>
              <a:rPr sz="3000" b="1" dirty="0">
                <a:latin typeface="Times New Roman"/>
                <a:cs typeface="Times New Roman"/>
              </a:rPr>
              <a:t>associated</a:t>
            </a:r>
            <a:r>
              <a:rPr sz="3000" b="1" spc="-7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with</a:t>
            </a:r>
            <a:r>
              <a:rPr sz="3000" b="1" spc="-80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an</a:t>
            </a:r>
            <a:r>
              <a:rPr sz="3000" b="1" spc="-65" dirty="0"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accumulation</a:t>
            </a:r>
            <a:r>
              <a:rPr sz="3000" b="1" spc="-1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of</a:t>
            </a:r>
            <a:r>
              <a:rPr sz="3000" b="1" spc="-8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waste</a:t>
            </a:r>
            <a:r>
              <a:rPr sz="3000" b="1" spc="-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products</a:t>
            </a:r>
            <a:r>
              <a:rPr sz="3000" b="1" spc="-10" dirty="0">
                <a:latin typeface="Times New Roman"/>
                <a:cs typeface="Times New Roman"/>
              </a:rPr>
              <a:t>, </a:t>
            </a:r>
            <a:r>
              <a:rPr sz="3000" b="1" dirty="0">
                <a:latin typeface="Times New Roman"/>
                <a:cs typeface="Times New Roman"/>
              </a:rPr>
              <a:t>including</a:t>
            </a:r>
            <a:r>
              <a:rPr sz="3000" b="1" spc="-30" dirty="0">
                <a:latin typeface="Times New Roman"/>
                <a:cs typeface="Times New Roman"/>
              </a:rPr>
              <a:t> urea</a:t>
            </a:r>
            <a:r>
              <a:rPr sz="3000" b="1" spc="1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and</a:t>
            </a:r>
            <a:r>
              <a:rPr sz="3000" b="1" spc="-10" dirty="0">
                <a:latin typeface="Times New Roman"/>
                <a:cs typeface="Times New Roman"/>
              </a:rPr>
              <a:t> creatinine.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6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98" y="378328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55140" y="604774"/>
            <a:ext cx="8568690" cy="48346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sz="3000" b="1" dirty="0">
                <a:latin typeface="Times New Roman"/>
                <a:cs typeface="Times New Roman"/>
              </a:rPr>
              <a:t>Acute</a:t>
            </a:r>
            <a:r>
              <a:rPr sz="3000" b="1" spc="-110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renal</a:t>
            </a:r>
            <a:r>
              <a:rPr sz="3000" b="1" spc="-85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failure</a:t>
            </a:r>
            <a:r>
              <a:rPr sz="3000" b="1" spc="-10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often</a:t>
            </a:r>
            <a:r>
              <a:rPr sz="3000" b="1" spc="-10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is</a:t>
            </a:r>
            <a:r>
              <a:rPr sz="3000" b="1" spc="-75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reversible</a:t>
            </a:r>
            <a:r>
              <a:rPr sz="3000" b="1" spc="-7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if</a:t>
            </a:r>
            <a:r>
              <a:rPr sz="3000" b="1" spc="-100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recognized </a:t>
            </a:r>
            <a:r>
              <a:rPr sz="3000" b="1" spc="-30" dirty="0">
                <a:latin typeface="Times New Roman"/>
                <a:cs typeface="Times New Roman"/>
              </a:rPr>
              <a:t>early</a:t>
            </a:r>
            <a:r>
              <a:rPr sz="3000" b="1" spc="-14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and</a:t>
            </a:r>
            <a:r>
              <a:rPr sz="3000" b="1" spc="-14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treated</a:t>
            </a:r>
            <a:r>
              <a:rPr sz="3000" b="1" spc="-145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appropriately</a:t>
            </a:r>
            <a:endParaRPr sz="3000">
              <a:latin typeface="Times New Roman"/>
              <a:cs typeface="Times New Roman"/>
            </a:endParaRPr>
          </a:p>
          <a:p>
            <a:pPr>
              <a:spcBef>
                <a:spcPts val="1590"/>
              </a:spcBef>
              <a:buFont typeface="Arial MT"/>
              <a:buChar char="•"/>
            </a:pPr>
            <a:endParaRPr sz="3000">
              <a:latin typeface="Times New Roman"/>
              <a:cs typeface="Times New Roman"/>
            </a:endParaRPr>
          </a:p>
          <a:p>
            <a:pPr marL="355600" marR="334645" indent="-342900">
              <a:buFont typeface="Arial MT"/>
              <a:buChar char="•"/>
              <a:tabLst>
                <a:tab pos="355600" algn="l"/>
              </a:tabLst>
            </a:pPr>
            <a:r>
              <a:rPr sz="3000" b="1" spc="-25" dirty="0">
                <a:latin typeface="Times New Roman"/>
                <a:cs typeface="Times New Roman"/>
              </a:rPr>
              <a:t>Chronic</a:t>
            </a:r>
            <a:r>
              <a:rPr sz="3000" b="1" spc="-1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kidney</a:t>
            </a:r>
            <a:r>
              <a:rPr sz="3000" b="1" spc="-10" dirty="0">
                <a:latin typeface="Times New Roman"/>
                <a:cs typeface="Times New Roman"/>
              </a:rPr>
              <a:t> </a:t>
            </a:r>
            <a:r>
              <a:rPr sz="3000" b="1" spc="-20" dirty="0">
                <a:latin typeface="Times New Roman"/>
                <a:cs typeface="Times New Roman"/>
              </a:rPr>
              <a:t>disease,</a:t>
            </a:r>
            <a:r>
              <a:rPr sz="3000" b="1" spc="-12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also</a:t>
            </a:r>
            <a:r>
              <a:rPr sz="3000" b="1" spc="-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called</a:t>
            </a:r>
            <a:r>
              <a:rPr sz="3000" b="1" spc="-1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chronic</a:t>
            </a:r>
            <a:r>
              <a:rPr sz="3000" b="1" spc="5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renal </a:t>
            </a:r>
            <a:r>
              <a:rPr sz="3000" b="1" dirty="0">
                <a:latin typeface="Times New Roman"/>
                <a:cs typeface="Times New Roman"/>
              </a:rPr>
              <a:t>insufficiency</a:t>
            </a:r>
            <a:r>
              <a:rPr sz="3000" b="1" spc="-2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or</a:t>
            </a:r>
            <a:r>
              <a:rPr sz="3000" b="1" spc="-55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progressive</a:t>
            </a:r>
            <a:r>
              <a:rPr sz="3000" b="1" spc="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kidney</a:t>
            </a:r>
            <a:r>
              <a:rPr sz="3000" b="1" spc="-3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disease</a:t>
            </a:r>
            <a:r>
              <a:rPr sz="3000" b="1" spc="-25" dirty="0">
                <a:latin typeface="Times New Roman"/>
                <a:cs typeface="Times New Roman"/>
              </a:rPr>
              <a:t> by </a:t>
            </a:r>
            <a:r>
              <a:rPr sz="3000" b="1" dirty="0">
                <a:latin typeface="Times New Roman"/>
                <a:cs typeface="Times New Roman"/>
              </a:rPr>
              <a:t>some,</a:t>
            </a:r>
            <a:r>
              <a:rPr sz="3000" b="1" spc="-18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is</a:t>
            </a:r>
            <a:r>
              <a:rPr sz="3000" b="1" spc="-8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defined</a:t>
            </a:r>
            <a:r>
              <a:rPr sz="3000" b="1" spc="-75" dirty="0">
                <a:latin typeface="Times New Roman"/>
                <a:cs typeface="Times New Roman"/>
              </a:rPr>
              <a:t> </a:t>
            </a:r>
            <a:r>
              <a:rPr sz="3000" b="1" spc="-100" dirty="0">
                <a:latin typeface="Times New Roman"/>
                <a:cs typeface="Times New Roman"/>
              </a:rPr>
              <a:t>as</a:t>
            </a:r>
            <a:r>
              <a:rPr sz="3000" b="1" spc="-65" dirty="0">
                <a:latin typeface="Times New Roman"/>
                <a:cs typeface="Times New Roman"/>
              </a:rPr>
              <a:t> </a:t>
            </a:r>
            <a:r>
              <a:rPr sz="3000" b="1" spc="-135" dirty="0">
                <a:latin typeface="Times New Roman"/>
                <a:cs typeface="Times New Roman"/>
              </a:rPr>
              <a:t>a</a:t>
            </a:r>
            <a:r>
              <a:rPr sz="3000" b="1" spc="-7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progressive</a:t>
            </a:r>
            <a:r>
              <a:rPr sz="3000" b="1" spc="-5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loss</a:t>
            </a:r>
            <a:r>
              <a:rPr sz="3000" b="1" spc="-6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of</a:t>
            </a:r>
            <a:r>
              <a:rPr sz="3000" b="1" spc="-90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function </a:t>
            </a:r>
            <a:r>
              <a:rPr sz="3000" b="1" dirty="0">
                <a:latin typeface="Times New Roman"/>
                <a:cs typeface="Times New Roman"/>
              </a:rPr>
              <a:t>occurring</a:t>
            </a:r>
            <a:r>
              <a:rPr sz="3000" b="1" spc="-6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over</a:t>
            </a:r>
            <a:r>
              <a:rPr sz="3000" b="1" spc="-65" dirty="0">
                <a:latin typeface="Times New Roman"/>
                <a:cs typeface="Times New Roman"/>
              </a:rPr>
              <a:t> </a:t>
            </a:r>
            <a:r>
              <a:rPr sz="30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several</a:t>
            </a:r>
            <a:r>
              <a:rPr sz="3000" b="1" spc="-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months</a:t>
            </a:r>
            <a:r>
              <a:rPr sz="3000" b="1" spc="-7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spc="75" dirty="0">
                <a:solidFill>
                  <a:srgbClr val="FF0000"/>
                </a:solidFill>
                <a:latin typeface="Times New Roman"/>
                <a:cs typeface="Times New Roman"/>
              </a:rPr>
              <a:t>to</a:t>
            </a:r>
            <a:r>
              <a:rPr sz="3000" b="1" spc="-7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spc="-60" dirty="0">
                <a:solidFill>
                  <a:srgbClr val="FF0000"/>
                </a:solidFill>
                <a:latin typeface="Times New Roman"/>
                <a:cs typeface="Times New Roman"/>
              </a:rPr>
              <a:t>years</a:t>
            </a:r>
            <a:r>
              <a:rPr sz="3000" b="1" spc="-60" dirty="0">
                <a:latin typeface="Times New Roman"/>
                <a:cs typeface="Times New Roman"/>
              </a:rPr>
              <a:t>,</a:t>
            </a:r>
            <a:r>
              <a:rPr sz="3000" b="1" spc="-19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and</a:t>
            </a:r>
            <a:r>
              <a:rPr sz="3000" b="1" spc="-85" dirty="0">
                <a:latin typeface="Times New Roman"/>
                <a:cs typeface="Times New Roman"/>
              </a:rPr>
              <a:t> </a:t>
            </a:r>
            <a:r>
              <a:rPr sz="3000" b="1" spc="-25" dirty="0">
                <a:latin typeface="Times New Roman"/>
                <a:cs typeface="Times New Roman"/>
              </a:rPr>
              <a:t>is </a:t>
            </a:r>
            <a:r>
              <a:rPr sz="3000" b="1" dirty="0">
                <a:latin typeface="Times New Roman"/>
                <a:cs typeface="Times New Roman"/>
              </a:rPr>
              <a:t>characterized</a:t>
            </a:r>
            <a:r>
              <a:rPr sz="3000" b="1" spc="-6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by</a:t>
            </a:r>
            <a:r>
              <a:rPr sz="3000" b="1" spc="-9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the</a:t>
            </a:r>
            <a:r>
              <a:rPr sz="3000" b="1" spc="-85" dirty="0">
                <a:latin typeface="Times New Roman"/>
                <a:cs typeface="Times New Roman"/>
              </a:rPr>
              <a:t> </a:t>
            </a:r>
            <a:r>
              <a:rPr sz="3000" b="1" spc="-20" dirty="0">
                <a:latin typeface="Times New Roman"/>
                <a:cs typeface="Times New Roman"/>
              </a:rPr>
              <a:t>gradual</a:t>
            </a:r>
            <a:r>
              <a:rPr sz="3000" b="1" spc="-8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replacement</a:t>
            </a:r>
            <a:r>
              <a:rPr sz="3000" b="1" spc="-55" dirty="0">
                <a:latin typeface="Times New Roman"/>
                <a:cs typeface="Times New Roman"/>
              </a:rPr>
              <a:t> </a:t>
            </a:r>
            <a:r>
              <a:rPr sz="3000" b="1" spc="-25" dirty="0">
                <a:latin typeface="Times New Roman"/>
                <a:cs typeface="Times New Roman"/>
              </a:rPr>
              <a:t>of </a:t>
            </a:r>
            <a:r>
              <a:rPr sz="3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normal</a:t>
            </a:r>
            <a:r>
              <a:rPr sz="3000" b="1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kidney</a:t>
            </a:r>
            <a:r>
              <a:rPr sz="3000" b="1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architecture</a:t>
            </a:r>
            <a:r>
              <a:rPr sz="3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with</a:t>
            </a:r>
            <a:r>
              <a:rPr sz="3000" b="1" spc="-55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interstitial fibrosis</a:t>
            </a:r>
            <a:r>
              <a:rPr sz="3000" b="1" spc="-10" dirty="0">
                <a:latin typeface="Times New Roman"/>
                <a:cs typeface="Times New Roman"/>
              </a:rPr>
              <a:t>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7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98" y="378328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55140" y="20524"/>
            <a:ext cx="8073390" cy="6565265"/>
          </a:xfrm>
          <a:prstGeom prst="rect">
            <a:avLst/>
          </a:prstGeom>
        </p:spPr>
        <p:txBody>
          <a:bodyPr vert="horz" wrap="square" lIns="0" tIns="64769" rIns="0" bIns="0" rtlCol="0">
            <a:spAutoFit/>
          </a:bodyPr>
          <a:lstStyle/>
          <a:p>
            <a:pPr marL="355600" marR="1248410" indent="-342900">
              <a:lnSpc>
                <a:spcPts val="3240"/>
              </a:lnSpc>
              <a:spcBef>
                <a:spcPts val="509"/>
              </a:spcBef>
              <a:buFont typeface="Arial MT"/>
              <a:buChar char="•"/>
              <a:tabLst>
                <a:tab pos="355600" algn="l"/>
              </a:tabLst>
            </a:pPr>
            <a:r>
              <a:rPr sz="3000" b="1" spc="-25" dirty="0">
                <a:latin typeface="Times New Roman"/>
                <a:cs typeface="Times New Roman"/>
              </a:rPr>
              <a:t>Chronic</a:t>
            </a:r>
            <a:r>
              <a:rPr sz="3000" b="1" spc="-95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renal</a:t>
            </a:r>
            <a:r>
              <a:rPr sz="3000" b="1" spc="-85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failure</a:t>
            </a:r>
            <a:r>
              <a:rPr sz="3000" b="1" spc="-10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is</a:t>
            </a:r>
            <a:r>
              <a:rPr sz="3000" b="1" spc="-9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the</a:t>
            </a:r>
            <a:r>
              <a:rPr sz="3000" b="1" spc="-8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end</a:t>
            </a:r>
            <a:r>
              <a:rPr sz="3000" b="1" spc="-9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result</a:t>
            </a:r>
            <a:r>
              <a:rPr sz="3000" b="1" spc="-80" dirty="0">
                <a:latin typeface="Times New Roman"/>
                <a:cs typeface="Times New Roman"/>
              </a:rPr>
              <a:t> </a:t>
            </a:r>
            <a:r>
              <a:rPr sz="3000" b="1" spc="-25" dirty="0">
                <a:latin typeface="Times New Roman"/>
                <a:cs typeface="Times New Roman"/>
              </a:rPr>
              <a:t>of </a:t>
            </a:r>
            <a:r>
              <a:rPr sz="3000" b="1" spc="-40" dirty="0">
                <a:solidFill>
                  <a:srgbClr val="FF0000"/>
                </a:solidFill>
                <a:latin typeface="Times New Roman"/>
                <a:cs typeface="Times New Roman"/>
              </a:rPr>
              <a:t>irreparable</a:t>
            </a:r>
            <a:r>
              <a:rPr sz="3000" b="1" spc="-114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damage</a:t>
            </a:r>
            <a:endParaRPr sz="3000">
              <a:latin typeface="Times New Roman"/>
              <a:cs typeface="Times New Roman"/>
            </a:endParaRPr>
          </a:p>
          <a:p>
            <a:pPr>
              <a:spcBef>
                <a:spcPts val="1230"/>
              </a:spcBef>
              <a:buFont typeface="Arial MT"/>
              <a:buChar char="•"/>
            </a:pPr>
            <a:endParaRPr sz="3000">
              <a:latin typeface="Times New Roman"/>
              <a:cs typeface="Times New Roman"/>
            </a:endParaRPr>
          </a:p>
          <a:p>
            <a:pPr marL="12700" marR="411480">
              <a:lnSpc>
                <a:spcPts val="3240"/>
              </a:lnSpc>
            </a:pPr>
            <a:r>
              <a:rPr sz="3000" b="1" spc="-270" dirty="0">
                <a:latin typeface="Times New Roman"/>
                <a:cs typeface="Times New Roman"/>
              </a:rPr>
              <a:t>ARF</a:t>
            </a:r>
            <a:r>
              <a:rPr sz="3000" b="1" spc="-8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is</a:t>
            </a:r>
            <a:r>
              <a:rPr sz="3000" b="1" spc="-7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predominantly</a:t>
            </a:r>
            <a:r>
              <a:rPr sz="3000" b="1" spc="-6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categorized</a:t>
            </a:r>
            <a:r>
              <a:rPr sz="3000" b="1" spc="-5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based</a:t>
            </a:r>
            <a:r>
              <a:rPr sz="3000" b="1" spc="-80" dirty="0">
                <a:latin typeface="Times New Roman"/>
                <a:cs typeface="Times New Roman"/>
              </a:rPr>
              <a:t> </a:t>
            </a:r>
            <a:r>
              <a:rPr sz="3000" b="1" spc="60" dirty="0">
                <a:latin typeface="Times New Roman"/>
                <a:cs typeface="Times New Roman"/>
              </a:rPr>
              <a:t>on</a:t>
            </a:r>
            <a:r>
              <a:rPr sz="3000" b="1" spc="-75" dirty="0">
                <a:latin typeface="Times New Roman"/>
                <a:cs typeface="Times New Roman"/>
              </a:rPr>
              <a:t> </a:t>
            </a:r>
            <a:r>
              <a:rPr sz="3000" b="1" spc="-25" dirty="0">
                <a:latin typeface="Times New Roman"/>
                <a:cs typeface="Times New Roman"/>
              </a:rPr>
              <a:t>the </a:t>
            </a:r>
            <a:r>
              <a:rPr sz="3000" b="1" spc="-10" dirty="0">
                <a:latin typeface="Times New Roman"/>
                <a:cs typeface="Times New Roman"/>
              </a:rPr>
              <a:t>anatomic</a:t>
            </a:r>
            <a:r>
              <a:rPr sz="3000" b="1" spc="-100" dirty="0">
                <a:latin typeface="Times New Roman"/>
                <a:cs typeface="Times New Roman"/>
              </a:rPr>
              <a:t> </a:t>
            </a:r>
            <a:r>
              <a:rPr sz="3000" b="1" spc="-85" dirty="0">
                <a:latin typeface="Times New Roman"/>
                <a:cs typeface="Times New Roman"/>
              </a:rPr>
              <a:t>area</a:t>
            </a:r>
            <a:r>
              <a:rPr sz="3000" b="1" spc="-9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of</a:t>
            </a:r>
            <a:r>
              <a:rPr sz="3000" b="1" spc="-90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injury</a:t>
            </a:r>
            <a:r>
              <a:rPr sz="3000" b="1" spc="-10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or</a:t>
            </a:r>
            <a:r>
              <a:rPr sz="3000" b="1" spc="-100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malfunction:</a:t>
            </a:r>
            <a:endParaRPr sz="3000">
              <a:latin typeface="Times New Roman"/>
              <a:cs typeface="Times New Roman"/>
            </a:endParaRPr>
          </a:p>
          <a:p>
            <a:pPr marL="354965" indent="-342265">
              <a:spcBef>
                <a:spcPts val="315"/>
              </a:spcBef>
              <a:buFont typeface="Arial MT"/>
              <a:buChar char="•"/>
              <a:tabLst>
                <a:tab pos="354965" algn="l"/>
              </a:tabLst>
            </a:pPr>
            <a:r>
              <a:rPr sz="3000" b="1" spc="-25" dirty="0">
                <a:latin typeface="Times New Roman"/>
                <a:cs typeface="Times New Roman"/>
              </a:rPr>
              <a:t>prerenal—</a:t>
            </a:r>
            <a:r>
              <a:rPr sz="3000" b="1" dirty="0">
                <a:latin typeface="Times New Roman"/>
                <a:cs typeface="Times New Roman"/>
              </a:rPr>
              <a:t>decreased</a:t>
            </a:r>
            <a:r>
              <a:rPr sz="3000" b="1" spc="30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renal</a:t>
            </a:r>
            <a:r>
              <a:rPr sz="3000" b="1" spc="1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blood</a:t>
            </a:r>
            <a:r>
              <a:rPr sz="3000" b="1" spc="5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flow,</a:t>
            </a:r>
            <a:endParaRPr sz="3000">
              <a:latin typeface="Times New Roman"/>
              <a:cs typeface="Times New Roman"/>
            </a:endParaRPr>
          </a:p>
          <a:p>
            <a:pPr marL="355600" marR="340995" indent="-342900">
              <a:lnSpc>
                <a:spcPts val="3240"/>
              </a:lnSpc>
              <a:spcBef>
                <a:spcPts val="770"/>
              </a:spcBef>
              <a:buFont typeface="Arial MT"/>
              <a:buChar char="•"/>
              <a:tabLst>
                <a:tab pos="355600" algn="l"/>
              </a:tabLst>
            </a:pPr>
            <a:r>
              <a:rPr sz="3000" b="1" spc="-10" dirty="0">
                <a:latin typeface="Times New Roman"/>
                <a:cs typeface="Times New Roman"/>
              </a:rPr>
              <a:t>Functional</a:t>
            </a:r>
            <a:r>
              <a:rPr sz="3000" b="1" spc="-135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–impaired</a:t>
            </a:r>
            <a:r>
              <a:rPr sz="3000" b="1" spc="-145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glomerular</a:t>
            </a:r>
            <a:r>
              <a:rPr sz="3000" b="1" spc="-125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ultrafiltrate </a:t>
            </a:r>
            <a:r>
              <a:rPr sz="3000" b="1" dirty="0">
                <a:latin typeface="Times New Roman"/>
                <a:cs typeface="Times New Roman"/>
              </a:rPr>
              <a:t>production</a:t>
            </a:r>
            <a:r>
              <a:rPr sz="3000" b="1" spc="4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or</a:t>
            </a:r>
            <a:r>
              <a:rPr sz="3000" b="1" spc="45" dirty="0">
                <a:latin typeface="Times New Roman"/>
                <a:cs typeface="Times New Roman"/>
              </a:rPr>
              <a:t> </a:t>
            </a:r>
            <a:r>
              <a:rPr sz="3000" b="1" spc="-20" dirty="0">
                <a:latin typeface="Times New Roman"/>
                <a:cs typeface="Times New Roman"/>
              </a:rPr>
              <a:t>intraglomerular</a:t>
            </a:r>
            <a:r>
              <a:rPr sz="3000" b="1" spc="40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pressure</a:t>
            </a:r>
            <a:endParaRPr sz="3000">
              <a:latin typeface="Times New Roman"/>
              <a:cs typeface="Times New Roman"/>
            </a:endParaRPr>
          </a:p>
          <a:p>
            <a:pPr marL="355600" marR="874394" indent="-342900">
              <a:lnSpc>
                <a:spcPts val="3240"/>
              </a:lnSpc>
              <a:spcBef>
                <a:spcPts val="720"/>
              </a:spcBef>
              <a:buFont typeface="Arial MT"/>
              <a:buChar char="•"/>
              <a:tabLst>
                <a:tab pos="355600" algn="l"/>
              </a:tabLst>
            </a:pPr>
            <a:r>
              <a:rPr sz="3000" b="1" dirty="0">
                <a:latin typeface="Times New Roman"/>
                <a:cs typeface="Times New Roman"/>
              </a:rPr>
              <a:t>intrinsic—</a:t>
            </a:r>
            <a:r>
              <a:rPr sz="3000" b="1" spc="-140" dirty="0">
                <a:latin typeface="Times New Roman"/>
                <a:cs typeface="Times New Roman"/>
              </a:rPr>
              <a:t>a</a:t>
            </a:r>
            <a:r>
              <a:rPr sz="3000" b="1" spc="3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structure</a:t>
            </a:r>
            <a:r>
              <a:rPr sz="3000" b="1" spc="5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within</a:t>
            </a:r>
            <a:r>
              <a:rPr sz="3000" b="1" spc="2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the</a:t>
            </a:r>
            <a:r>
              <a:rPr sz="3000" b="1" spc="2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kidney</a:t>
            </a:r>
            <a:r>
              <a:rPr sz="3000" b="1" spc="20" dirty="0">
                <a:latin typeface="Times New Roman"/>
                <a:cs typeface="Times New Roman"/>
              </a:rPr>
              <a:t> </a:t>
            </a:r>
            <a:r>
              <a:rPr sz="3000" b="1" spc="-25" dirty="0">
                <a:latin typeface="Times New Roman"/>
                <a:cs typeface="Times New Roman"/>
              </a:rPr>
              <a:t>is damaged,</a:t>
            </a:r>
            <a:r>
              <a:rPr sz="3000" b="1" spc="-145" dirty="0">
                <a:latin typeface="Times New Roman"/>
                <a:cs typeface="Times New Roman"/>
              </a:rPr>
              <a:t> </a:t>
            </a:r>
            <a:r>
              <a:rPr sz="3000" b="1" spc="-25" dirty="0">
                <a:latin typeface="Times New Roman"/>
                <a:cs typeface="Times New Roman"/>
              </a:rPr>
              <a:t>and</a:t>
            </a:r>
            <a:endParaRPr sz="3000">
              <a:latin typeface="Times New Roman"/>
              <a:cs typeface="Times New Roman"/>
            </a:endParaRPr>
          </a:p>
          <a:p>
            <a:pPr marL="355600" marR="5080" indent="-342900">
              <a:lnSpc>
                <a:spcPts val="3240"/>
              </a:lnSpc>
              <a:spcBef>
                <a:spcPts val="725"/>
              </a:spcBef>
              <a:buFont typeface="Arial MT"/>
              <a:buChar char="•"/>
              <a:tabLst>
                <a:tab pos="355600" algn="l"/>
              </a:tabLst>
            </a:pPr>
            <a:r>
              <a:rPr sz="3000" b="1" spc="-10" dirty="0">
                <a:latin typeface="Times New Roman"/>
                <a:cs typeface="Times New Roman"/>
              </a:rPr>
              <a:t>postrenal—</a:t>
            </a:r>
            <a:r>
              <a:rPr sz="3000" b="1" dirty="0">
                <a:latin typeface="Times New Roman"/>
                <a:cs typeface="Times New Roman"/>
              </a:rPr>
              <a:t>an</a:t>
            </a:r>
            <a:r>
              <a:rPr sz="3000" b="1" spc="1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obstruction</a:t>
            </a:r>
            <a:r>
              <a:rPr sz="3000" b="1" spc="2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is</a:t>
            </a:r>
            <a:r>
              <a:rPr sz="3000" b="1" spc="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present</a:t>
            </a:r>
            <a:r>
              <a:rPr sz="3000" b="1" spc="1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within </a:t>
            </a:r>
            <a:r>
              <a:rPr sz="3000" b="1" spc="-25" dirty="0">
                <a:latin typeface="Times New Roman"/>
                <a:cs typeface="Times New Roman"/>
              </a:rPr>
              <a:t>the </a:t>
            </a:r>
            <a:r>
              <a:rPr sz="3000" b="1" dirty="0">
                <a:latin typeface="Times New Roman"/>
                <a:cs typeface="Times New Roman"/>
              </a:rPr>
              <a:t>urine</a:t>
            </a:r>
            <a:r>
              <a:rPr sz="3000" b="1" spc="-45" dirty="0">
                <a:latin typeface="Times New Roman"/>
                <a:cs typeface="Times New Roman"/>
              </a:rPr>
              <a:t> </a:t>
            </a:r>
            <a:r>
              <a:rPr sz="3000" b="1" spc="50" dirty="0">
                <a:latin typeface="Times New Roman"/>
                <a:cs typeface="Times New Roman"/>
              </a:rPr>
              <a:t>collection</a:t>
            </a:r>
            <a:r>
              <a:rPr sz="3000" b="1" spc="-5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system.</a:t>
            </a:r>
            <a:endParaRPr sz="3000">
              <a:latin typeface="Times New Roman"/>
              <a:cs typeface="Times New Roman"/>
            </a:endParaRPr>
          </a:p>
          <a:p>
            <a:pPr>
              <a:spcBef>
                <a:spcPts val="825"/>
              </a:spcBef>
              <a:buFont typeface="Arial MT"/>
              <a:buChar char="•"/>
            </a:pPr>
            <a:endParaRPr sz="3000">
              <a:latin typeface="Times New Roman"/>
              <a:cs typeface="Times New Roman"/>
            </a:endParaRPr>
          </a:p>
          <a:p>
            <a:pPr marL="354965" indent="-342265">
              <a:buFont typeface="Arial MT"/>
              <a:buChar char="•"/>
              <a:tabLst>
                <a:tab pos="354965" algn="l"/>
              </a:tabLst>
            </a:pPr>
            <a:r>
              <a:rPr sz="3000" b="1" spc="-45" dirty="0">
                <a:latin typeface="Times New Roman"/>
                <a:cs typeface="Times New Roman"/>
              </a:rPr>
              <a:t>Normal</a:t>
            </a:r>
            <a:r>
              <a:rPr sz="3000" b="1" spc="-3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urine</a:t>
            </a:r>
            <a:r>
              <a:rPr sz="3000" b="1" spc="-2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output</a:t>
            </a:r>
            <a:r>
              <a:rPr sz="3000" b="1" spc="-3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of</a:t>
            </a:r>
            <a:r>
              <a:rPr sz="3000" b="1" spc="-25" dirty="0">
                <a:latin typeface="Times New Roman"/>
                <a:cs typeface="Times New Roman"/>
              </a:rPr>
              <a:t> </a:t>
            </a:r>
            <a:r>
              <a:rPr sz="3000" b="1" spc="-85" dirty="0">
                <a:latin typeface="Times New Roman"/>
                <a:cs typeface="Times New Roman"/>
              </a:rPr>
              <a:t>≥1,200</a:t>
            </a:r>
            <a:r>
              <a:rPr sz="3000" b="1" spc="-25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mL/day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8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98" y="378328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55141" y="-36131"/>
            <a:ext cx="8613775" cy="4690745"/>
          </a:xfrm>
          <a:prstGeom prst="rect">
            <a:avLst/>
          </a:prstGeom>
        </p:spPr>
        <p:txBody>
          <a:bodyPr vert="horz" wrap="square" lIns="0" tIns="104775" rIns="0" bIns="0" rtlCol="0">
            <a:spAutoFit/>
          </a:bodyPr>
          <a:lstStyle/>
          <a:p>
            <a:pPr marL="12700">
              <a:spcBef>
                <a:spcPts val="825"/>
              </a:spcBef>
            </a:pPr>
            <a:r>
              <a:rPr sz="3000" b="1" spc="-45" dirty="0">
                <a:latin typeface="Times New Roman"/>
                <a:cs typeface="Times New Roman"/>
              </a:rPr>
              <a:t>Patients</a:t>
            </a:r>
            <a:r>
              <a:rPr sz="3000" b="1" spc="-1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with</a:t>
            </a:r>
            <a:r>
              <a:rPr sz="3000" b="1" spc="-145" dirty="0">
                <a:latin typeface="Times New Roman"/>
                <a:cs typeface="Times New Roman"/>
              </a:rPr>
              <a:t> </a:t>
            </a:r>
            <a:r>
              <a:rPr sz="3000" b="1" spc="-270" dirty="0">
                <a:latin typeface="Times New Roman"/>
                <a:cs typeface="Times New Roman"/>
              </a:rPr>
              <a:t>ARF</a:t>
            </a:r>
            <a:r>
              <a:rPr sz="3000" b="1" spc="-5" dirty="0">
                <a:latin typeface="Times New Roman"/>
                <a:cs typeface="Times New Roman"/>
              </a:rPr>
              <a:t> </a:t>
            </a:r>
            <a:r>
              <a:rPr sz="3000" b="1" spc="-70" dirty="0">
                <a:latin typeface="Times New Roman"/>
                <a:cs typeface="Times New Roman"/>
              </a:rPr>
              <a:t>are</a:t>
            </a:r>
            <a:r>
              <a:rPr sz="3000" b="1" spc="-2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often</a:t>
            </a:r>
            <a:r>
              <a:rPr sz="3000" b="1" spc="1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categorized</a:t>
            </a:r>
            <a:r>
              <a:rPr sz="3000" b="1" spc="-5" dirty="0">
                <a:latin typeface="Times New Roman"/>
                <a:cs typeface="Times New Roman"/>
              </a:rPr>
              <a:t> </a:t>
            </a:r>
            <a:r>
              <a:rPr sz="3000" b="1" spc="-95" dirty="0">
                <a:latin typeface="Times New Roman"/>
                <a:cs typeface="Times New Roman"/>
              </a:rPr>
              <a:t>as</a:t>
            </a:r>
            <a:r>
              <a:rPr sz="3000" b="1" spc="-10" dirty="0">
                <a:latin typeface="Times New Roman"/>
                <a:cs typeface="Times New Roman"/>
              </a:rPr>
              <a:t> being</a:t>
            </a:r>
            <a:endParaRPr sz="3000">
              <a:latin typeface="Times New Roman"/>
              <a:cs typeface="Times New Roman"/>
            </a:endParaRPr>
          </a:p>
          <a:p>
            <a:pPr marL="354965" indent="-342265">
              <a:spcBef>
                <a:spcPts val="720"/>
              </a:spcBef>
              <a:buFont typeface="Arial MT"/>
              <a:buChar char="•"/>
              <a:tabLst>
                <a:tab pos="354965" algn="l"/>
              </a:tabLst>
            </a:pPr>
            <a:r>
              <a:rPr sz="3000" b="1" spc="-10" dirty="0">
                <a:latin typeface="Times New Roman"/>
                <a:cs typeface="Times New Roman"/>
              </a:rPr>
              <a:t>anuric </a:t>
            </a:r>
            <a:r>
              <a:rPr sz="3000" b="1" dirty="0">
                <a:latin typeface="Times New Roman"/>
                <a:cs typeface="Times New Roman"/>
              </a:rPr>
              <a:t>(urine</a:t>
            </a:r>
            <a:r>
              <a:rPr sz="3000" b="1" spc="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output</a:t>
            </a:r>
            <a:r>
              <a:rPr sz="3000" b="1" spc="-1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&lt;50 </a:t>
            </a:r>
            <a:r>
              <a:rPr sz="3000" b="1" spc="-10" dirty="0">
                <a:latin typeface="Times New Roman"/>
                <a:cs typeface="Times New Roman"/>
              </a:rPr>
              <a:t>mL/day),</a:t>
            </a:r>
            <a:endParaRPr sz="3000">
              <a:latin typeface="Times New Roman"/>
              <a:cs typeface="Times New Roman"/>
            </a:endParaRPr>
          </a:p>
          <a:p>
            <a:pPr marL="354965" indent="-342265">
              <a:spcBef>
                <a:spcPts val="720"/>
              </a:spcBef>
              <a:buFont typeface="Arial MT"/>
              <a:buChar char="•"/>
              <a:tabLst>
                <a:tab pos="354965" algn="l"/>
              </a:tabLst>
            </a:pPr>
            <a:r>
              <a:rPr sz="3000" b="1" dirty="0">
                <a:latin typeface="Times New Roman"/>
                <a:cs typeface="Times New Roman"/>
              </a:rPr>
              <a:t>oliguric</a:t>
            </a:r>
            <a:r>
              <a:rPr sz="3000" b="1" spc="4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(urine</a:t>
            </a:r>
            <a:r>
              <a:rPr sz="3000" b="1" spc="5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output</a:t>
            </a:r>
            <a:r>
              <a:rPr sz="3000" b="1" spc="40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&lt;500</a:t>
            </a:r>
            <a:r>
              <a:rPr sz="3000" b="1" spc="3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mL/day),</a:t>
            </a:r>
            <a:r>
              <a:rPr sz="3000" b="1" spc="-120" dirty="0">
                <a:latin typeface="Times New Roman"/>
                <a:cs typeface="Times New Roman"/>
              </a:rPr>
              <a:t> </a:t>
            </a:r>
            <a:r>
              <a:rPr sz="3000" b="1" spc="-25" dirty="0">
                <a:latin typeface="Times New Roman"/>
                <a:cs typeface="Times New Roman"/>
              </a:rPr>
              <a:t>or</a:t>
            </a:r>
            <a:endParaRPr sz="3000">
              <a:latin typeface="Times New Roman"/>
              <a:cs typeface="Times New Roman"/>
            </a:endParaRPr>
          </a:p>
          <a:p>
            <a:pPr marL="354965" indent="-342265">
              <a:spcBef>
                <a:spcPts val="720"/>
              </a:spcBef>
              <a:buFont typeface="Arial MT"/>
              <a:buChar char="•"/>
              <a:tabLst>
                <a:tab pos="354965" algn="l"/>
              </a:tabLst>
            </a:pPr>
            <a:r>
              <a:rPr sz="3000" b="1" dirty="0">
                <a:latin typeface="Times New Roman"/>
                <a:cs typeface="Times New Roman"/>
              </a:rPr>
              <a:t>nonoliguric</a:t>
            </a:r>
            <a:r>
              <a:rPr sz="3000" b="1" spc="11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(urine</a:t>
            </a:r>
            <a:r>
              <a:rPr sz="3000" b="1" spc="9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output</a:t>
            </a:r>
            <a:r>
              <a:rPr sz="3000" b="1" spc="95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&gt;500</a:t>
            </a:r>
            <a:r>
              <a:rPr sz="3000" b="1" spc="85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mL/day).</a:t>
            </a:r>
            <a:endParaRPr sz="3000">
              <a:latin typeface="Times New Roman"/>
              <a:cs typeface="Times New Roman"/>
            </a:endParaRPr>
          </a:p>
          <a:p>
            <a:pPr>
              <a:spcBef>
                <a:spcPts val="1590"/>
              </a:spcBef>
              <a:buFont typeface="Arial MT"/>
              <a:buChar char="•"/>
            </a:pPr>
            <a:endParaRPr sz="3000">
              <a:latin typeface="Times New Roman"/>
              <a:cs typeface="Times New Roman"/>
            </a:endParaRPr>
          </a:p>
          <a:p>
            <a:pPr marL="355600" marR="5080" indent="-342900">
              <a:spcBef>
                <a:spcPts val="5"/>
              </a:spcBef>
              <a:buFont typeface="Arial MT"/>
              <a:buChar char="•"/>
              <a:tabLst>
                <a:tab pos="355600" algn="l"/>
              </a:tabLst>
            </a:pPr>
            <a:r>
              <a:rPr sz="3000" b="1" spc="-85" dirty="0">
                <a:latin typeface="Times New Roman"/>
                <a:cs typeface="Times New Roman"/>
              </a:rPr>
              <a:t>The</a:t>
            </a:r>
            <a:r>
              <a:rPr sz="3000" b="1" spc="-7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most</a:t>
            </a:r>
            <a:r>
              <a:rPr sz="3000" b="1" spc="-5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common</a:t>
            </a:r>
            <a:r>
              <a:rPr sz="3000" b="1" spc="-6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indicator</a:t>
            </a:r>
            <a:r>
              <a:rPr sz="3000" b="1" spc="-7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of</a:t>
            </a:r>
            <a:r>
              <a:rPr sz="3000" b="1" spc="-7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acute</a:t>
            </a:r>
            <a:r>
              <a:rPr sz="3000" b="1" spc="-50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renal</a:t>
            </a:r>
            <a:r>
              <a:rPr sz="3000" b="1" spc="-60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failure </a:t>
            </a:r>
            <a:r>
              <a:rPr sz="3000" b="1" dirty="0">
                <a:latin typeface="Times New Roman"/>
                <a:cs typeface="Times New Roman"/>
              </a:rPr>
              <a:t>is</a:t>
            </a:r>
            <a:r>
              <a:rPr sz="3000" b="1" spc="-40" dirty="0">
                <a:latin typeface="Times New Roman"/>
                <a:cs typeface="Times New Roman"/>
              </a:rPr>
              <a:t> </a:t>
            </a:r>
            <a:r>
              <a:rPr sz="30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azotemia</a:t>
            </a:r>
            <a:r>
              <a:rPr sz="3000" b="1" spc="-20" dirty="0">
                <a:latin typeface="Times New Roman"/>
                <a:cs typeface="Times New Roman"/>
              </a:rPr>
              <a:t>,</a:t>
            </a:r>
            <a:r>
              <a:rPr sz="3000" b="1" spc="-170" dirty="0">
                <a:latin typeface="Times New Roman"/>
                <a:cs typeface="Times New Roman"/>
              </a:rPr>
              <a:t> </a:t>
            </a:r>
            <a:r>
              <a:rPr sz="3000" b="1" spc="-30" dirty="0">
                <a:latin typeface="Times New Roman"/>
                <a:cs typeface="Times New Roman"/>
              </a:rPr>
              <a:t>an</a:t>
            </a:r>
            <a:r>
              <a:rPr sz="3000" b="1" spc="-5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accumulation</a:t>
            </a:r>
            <a:r>
              <a:rPr sz="3000" b="1" spc="-4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of</a:t>
            </a:r>
            <a:r>
              <a:rPr sz="3000" b="1" spc="-4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nitrogenous</a:t>
            </a:r>
            <a:r>
              <a:rPr sz="3000" b="1" spc="-30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wastes </a:t>
            </a:r>
            <a:r>
              <a:rPr sz="3000" b="1" dirty="0">
                <a:latin typeface="Times New Roman"/>
                <a:cs typeface="Times New Roman"/>
              </a:rPr>
              <a:t>(urea</a:t>
            </a:r>
            <a:r>
              <a:rPr sz="3000" b="1" spc="-1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nitrogen,uric</a:t>
            </a:r>
            <a:r>
              <a:rPr sz="3000" b="1" spc="-1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acid,</a:t>
            </a:r>
            <a:r>
              <a:rPr sz="3000" b="1" spc="-15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and</a:t>
            </a:r>
            <a:r>
              <a:rPr sz="3000" b="1" spc="-4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creatinine)</a:t>
            </a:r>
            <a:r>
              <a:rPr sz="3000" b="1" spc="-1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in</a:t>
            </a:r>
            <a:r>
              <a:rPr sz="3000" b="1" spc="-40" dirty="0">
                <a:latin typeface="Times New Roman"/>
                <a:cs typeface="Times New Roman"/>
              </a:rPr>
              <a:t> </a:t>
            </a:r>
            <a:r>
              <a:rPr sz="3000" b="1" spc="-25" dirty="0">
                <a:latin typeface="Times New Roman"/>
                <a:cs typeface="Times New Roman"/>
              </a:rPr>
              <a:t>the </a:t>
            </a:r>
            <a:r>
              <a:rPr sz="3000" b="1" spc="-10" dirty="0">
                <a:latin typeface="Times New Roman"/>
                <a:cs typeface="Times New Roman"/>
              </a:rPr>
              <a:t>blood.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9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98" y="378328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</TotalTime>
  <Words>1384</Words>
  <Application>Microsoft Office PowerPoint</Application>
  <PresentationFormat>Widescreen</PresentationFormat>
  <Paragraphs>215</Paragraphs>
  <Slides>37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3" baseType="lpstr">
      <vt:lpstr>Arial</vt:lpstr>
      <vt:lpstr>Arial MT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Prerenal ARF</vt:lpstr>
      <vt:lpstr>PowerPoint Presentation</vt:lpstr>
      <vt:lpstr>PowerPoint Presentation</vt:lpstr>
      <vt:lpstr>Functional</vt:lpstr>
      <vt:lpstr>PowerPoint Presentation</vt:lpstr>
      <vt:lpstr>Intrinsic ARF</vt:lpstr>
      <vt:lpstr>Renovascular damage</vt:lpstr>
      <vt:lpstr>PowerPoint Presentation</vt:lpstr>
      <vt:lpstr>PowerPoint Presentation</vt:lpstr>
      <vt:lpstr>PowerPoint Presentation</vt:lpstr>
      <vt:lpstr>Tubular damage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Clinical presentation</vt:lpstr>
      <vt:lpstr>Complications of ARF?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ARF</dc:title>
  <dc:creator>Swasa</dc:creator>
  <cp:lastModifiedBy>User</cp:lastModifiedBy>
  <cp:revision>1</cp:revision>
  <dcterms:created xsi:type="dcterms:W3CDTF">2024-09-17T06:27:35Z</dcterms:created>
  <dcterms:modified xsi:type="dcterms:W3CDTF">2024-09-17T06:33:23Z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2017-04-07T00:00:00Z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2024-09-17T00:00:00Z</vt:filetime>
  </property>
  <property fmtid="{D5CDD505-2E9C-101B-9397-08002B2CF9AE}" pid="5" name="Producer">
    <vt:lpwstr>Microsoft® PowerPoint® 2013</vt:lpwstr>
  </property>
</Properties>
</file>