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71" r:id="rId8"/>
    <p:sldId id="263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6414C9-E545-454E-979C-FCA6A94BA788}" type="datetimeFigureOut">
              <a:rPr lang="en-IN" smtClean="0"/>
              <a:t>09-12-2021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DB74D6-982F-4AEE-9357-48D85AF8B76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20155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620D8-27E8-4D4C-9AEC-247378239494}" type="datetimeFigureOut">
              <a:rPr lang="en-IN" smtClean="0"/>
              <a:t>08-12-2021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11F7E-508E-438F-B1B3-6492680E2FF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42300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620D8-27E8-4D4C-9AEC-247378239494}" type="datetimeFigureOut">
              <a:rPr lang="en-IN" smtClean="0"/>
              <a:t>08-12-2021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11F7E-508E-438F-B1B3-6492680E2FF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78808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B9B620D8-27E8-4D4C-9AEC-247378239494}" type="datetimeFigureOut">
              <a:rPr lang="en-IN" smtClean="0"/>
              <a:t>08-12-2021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8EF11F7E-508E-438F-B1B3-6492680E2FF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04971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620D8-27E8-4D4C-9AEC-247378239494}" type="datetimeFigureOut">
              <a:rPr lang="en-IN" smtClean="0"/>
              <a:t>08-12-2021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11F7E-508E-438F-B1B3-6492680E2FF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10248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9B620D8-27E8-4D4C-9AEC-247378239494}" type="datetimeFigureOut">
              <a:rPr lang="en-IN" smtClean="0"/>
              <a:t>08-12-2021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F11F7E-508E-438F-B1B3-6492680E2FF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678542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620D8-27E8-4D4C-9AEC-247378239494}" type="datetimeFigureOut">
              <a:rPr lang="en-IN" smtClean="0"/>
              <a:t>08-12-2021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11F7E-508E-438F-B1B3-6492680E2FF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46938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620D8-27E8-4D4C-9AEC-247378239494}" type="datetimeFigureOut">
              <a:rPr lang="en-IN" smtClean="0"/>
              <a:t>08-12-2021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11F7E-508E-438F-B1B3-6492680E2FF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04804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620D8-27E8-4D4C-9AEC-247378239494}" type="datetimeFigureOut">
              <a:rPr lang="en-IN" smtClean="0"/>
              <a:t>08-12-2021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11F7E-508E-438F-B1B3-6492680E2FF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93528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620D8-27E8-4D4C-9AEC-247378239494}" type="datetimeFigureOut">
              <a:rPr lang="en-IN" smtClean="0"/>
              <a:t>08-12-2021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11F7E-508E-438F-B1B3-6492680E2FF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79731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620D8-27E8-4D4C-9AEC-247378239494}" type="datetimeFigureOut">
              <a:rPr lang="en-IN" smtClean="0"/>
              <a:t>08-12-2021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11F7E-508E-438F-B1B3-6492680E2FF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4570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620D8-27E8-4D4C-9AEC-247378239494}" type="datetimeFigureOut">
              <a:rPr lang="en-IN" smtClean="0"/>
              <a:t>08-12-2021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11F7E-508E-438F-B1B3-6492680E2FF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5660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B9B620D8-27E8-4D4C-9AEC-247378239494}" type="datetimeFigureOut">
              <a:rPr lang="en-IN" smtClean="0"/>
              <a:t>08-12-2021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8EF11F7E-508E-438F-B1B3-6492680E2FF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966155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7EB69EA-8214-4820-A809-BD2EB4E70AB1}"/>
              </a:ext>
            </a:extLst>
          </p:cNvPr>
          <p:cNvSpPr txBox="1"/>
          <p:nvPr/>
        </p:nvSpPr>
        <p:spPr>
          <a:xfrm>
            <a:off x="3630967" y="0"/>
            <a:ext cx="60812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Acute Renal Failure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A52E7B-9A5E-4BDE-A85A-09297B121C55}"/>
              </a:ext>
            </a:extLst>
          </p:cNvPr>
          <p:cNvSpPr txBox="1"/>
          <p:nvPr/>
        </p:nvSpPr>
        <p:spPr>
          <a:xfrm>
            <a:off x="162758" y="2654424"/>
            <a:ext cx="62291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dirty="0">
                <a:solidFill>
                  <a:srgbClr val="FF0000"/>
                </a:solidFill>
                <a:latin typeface="Algerian" panose="04020705040A02060702" pitchFamily="82" charset="0"/>
              </a:rPr>
              <a:t>Renal System Disorder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890C53-95B7-4420-80C5-F7548734AFDA}"/>
              </a:ext>
            </a:extLst>
          </p:cNvPr>
          <p:cNvSpPr txBox="1"/>
          <p:nvPr/>
        </p:nvSpPr>
        <p:spPr>
          <a:xfrm>
            <a:off x="7812349" y="2652685"/>
            <a:ext cx="48915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</a:rPr>
              <a:t>By Animesh Das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BADBAD7-AD53-46A3-A1DE-9C34E95E6E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070"/>
          <a:stretch/>
        </p:blipFill>
        <p:spPr>
          <a:xfrm>
            <a:off x="5834941" y="2228024"/>
            <a:ext cx="2106727" cy="14956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441E642-A6E2-4009-93F8-CC3710F87E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9247" y="4148337"/>
            <a:ext cx="3825847" cy="257859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BDA400E-DCB4-4547-8F97-B6CC94B344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580" y="4181380"/>
            <a:ext cx="4513787" cy="240344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89D28EE-4862-4320-A385-DCF2C3ACBCC6}"/>
              </a:ext>
            </a:extLst>
          </p:cNvPr>
          <p:cNvSpPr txBox="1"/>
          <p:nvPr/>
        </p:nvSpPr>
        <p:spPr>
          <a:xfrm>
            <a:off x="5726097" y="825033"/>
            <a:ext cx="16246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dirty="0">
                <a:solidFill>
                  <a:srgbClr val="FFFF00"/>
                </a:solidFill>
                <a:latin typeface="Bodoni MT Black" panose="02070A03080606020203" pitchFamily="18" charset="0"/>
              </a:rPr>
              <a:t>ARF</a:t>
            </a:r>
            <a:r>
              <a:rPr lang="en-IN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92558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CC2515D-3180-4A2F-87BE-21E1BB1B4040}"/>
              </a:ext>
            </a:extLst>
          </p:cNvPr>
          <p:cNvSpPr txBox="1"/>
          <p:nvPr/>
        </p:nvSpPr>
        <p:spPr>
          <a:xfrm>
            <a:off x="4989250" y="106532"/>
            <a:ext cx="43411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Diagnosis</a:t>
            </a:r>
            <a:r>
              <a:rPr lang="en-IN" dirty="0"/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5F4115D-9EE7-470E-AC80-9A0A278133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7775" y="177069"/>
            <a:ext cx="2414225" cy="16033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3499F58-823E-4330-8840-DF4506E2DD46}"/>
              </a:ext>
            </a:extLst>
          </p:cNvPr>
          <p:cNvSpPr txBox="1"/>
          <p:nvPr/>
        </p:nvSpPr>
        <p:spPr>
          <a:xfrm>
            <a:off x="700357" y="1919376"/>
            <a:ext cx="645948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dirty="0">
                <a:latin typeface="Calisto MT" panose="02040603050505030304" pitchFamily="18" charset="0"/>
              </a:rPr>
              <a:t> History and physical test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sz="2800" dirty="0">
              <a:latin typeface="Calisto MT" panose="0204060305050503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dirty="0">
                <a:latin typeface="Calisto MT" panose="02040603050505030304" pitchFamily="18" charset="0"/>
              </a:rPr>
              <a:t> Urine test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sz="2800" dirty="0">
              <a:latin typeface="Calisto MT" panose="0204060305050503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dirty="0">
                <a:latin typeface="Calisto MT" panose="02040603050505030304" pitchFamily="18" charset="0"/>
              </a:rPr>
              <a:t> US of kidneys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sz="2800" dirty="0">
              <a:latin typeface="Calisto MT" panose="0204060305050503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dirty="0">
                <a:latin typeface="Calisto MT" panose="02040603050505030304" pitchFamily="18" charset="0"/>
              </a:rPr>
              <a:t> Renal CT / MRI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sz="2800" dirty="0">
              <a:latin typeface="Calisto MT" panose="0204060305050503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dirty="0">
                <a:latin typeface="Calisto MT" panose="02040603050505030304" pitchFamily="18" charset="0"/>
              </a:rPr>
              <a:t> KUB radiotherapy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sz="2800" dirty="0">
              <a:latin typeface="Calisto MT" panose="0204060305050503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dirty="0">
                <a:latin typeface="Calisto MT" panose="02040603050505030304" pitchFamily="18" charset="0"/>
              </a:rPr>
              <a:t> Creatinine , sodium , potassium test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2AC9FE-B80F-43E0-9608-2168B34629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9489" y="3640195"/>
            <a:ext cx="3111273" cy="311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0355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3A22F89-F8C9-4A97-BE59-BB03EBD6D96A}"/>
              </a:ext>
            </a:extLst>
          </p:cNvPr>
          <p:cNvSpPr txBox="1"/>
          <p:nvPr/>
        </p:nvSpPr>
        <p:spPr>
          <a:xfrm>
            <a:off x="4811697" y="142044"/>
            <a:ext cx="39505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Treatment</a:t>
            </a:r>
            <a:r>
              <a:rPr lang="en-IN" dirty="0"/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909FAE2-C146-4338-AEF1-E9FFB91C7B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7775" y="221458"/>
            <a:ext cx="2414225" cy="1603387"/>
          </a:xfrm>
          <a:prstGeom prst="rect">
            <a:avLst/>
          </a:prstGeom>
        </p:spPr>
      </p:pic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65768CCC-512E-4333-8930-521C04FF21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9139833"/>
              </p:ext>
            </p:extLst>
          </p:nvPr>
        </p:nvGraphicFramePr>
        <p:xfrm>
          <a:off x="1265812" y="2075312"/>
          <a:ext cx="9660376" cy="4307728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4830188">
                  <a:extLst>
                    <a:ext uri="{9D8B030D-6E8A-4147-A177-3AD203B41FA5}">
                      <a16:colId xmlns:a16="http://schemas.microsoft.com/office/drawing/2014/main" val="3032274187"/>
                    </a:ext>
                  </a:extLst>
                </a:gridCol>
                <a:gridCol w="4830188">
                  <a:extLst>
                    <a:ext uri="{9D8B030D-6E8A-4147-A177-3AD203B41FA5}">
                      <a16:colId xmlns:a16="http://schemas.microsoft.com/office/drawing/2014/main" val="19393531"/>
                    </a:ext>
                  </a:extLst>
                </a:gridCol>
              </a:tblGrid>
              <a:tr h="538466">
                <a:tc>
                  <a:txBody>
                    <a:bodyPr/>
                    <a:lstStyle/>
                    <a:p>
                      <a:r>
                        <a:rPr lang="en-IN" sz="2400" i="1" dirty="0">
                          <a:solidFill>
                            <a:srgbClr val="FF0000"/>
                          </a:solidFill>
                          <a:latin typeface="Bodoni MT" panose="02070603080606020203" pitchFamily="18" charset="0"/>
                        </a:rPr>
                        <a:t>                    Category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i="1" dirty="0">
                          <a:solidFill>
                            <a:srgbClr val="FF0000"/>
                          </a:solidFill>
                          <a:latin typeface="Bodoni MT" panose="02070603080606020203" pitchFamily="18" charset="0"/>
                        </a:rPr>
                        <a:t>                  Drug Name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2248010"/>
                  </a:ext>
                </a:extLst>
              </a:tr>
              <a:tr h="538466"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Calisto MT" panose="02040603050505030304" pitchFamily="18" charset="0"/>
                        </a:rPr>
                        <a:t>Diuretics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Calisto MT" panose="02040603050505030304" pitchFamily="18" charset="0"/>
                        </a:rPr>
                        <a:t>  Thiazide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4236389"/>
                  </a:ext>
                </a:extLst>
              </a:tr>
              <a:tr h="538466"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Calisto MT" panose="02040603050505030304" pitchFamily="18" charset="0"/>
                        </a:rPr>
                        <a:t> Calcium channel blocker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Calisto MT" panose="02040603050505030304" pitchFamily="18" charset="0"/>
                        </a:rPr>
                        <a:t> Nifedipine , Verapamil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5285761"/>
                  </a:ext>
                </a:extLst>
              </a:tr>
              <a:tr h="538466"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Calisto MT" panose="02040603050505030304" pitchFamily="18" charset="0"/>
                        </a:rPr>
                        <a:t> Vasodilators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Calisto MT" panose="02040603050505030304" pitchFamily="18" charset="0"/>
                        </a:rPr>
                        <a:t>Fenoldopam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8191449"/>
                  </a:ext>
                </a:extLst>
              </a:tr>
              <a:tr h="538466"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Calisto MT" panose="02040603050505030304" pitchFamily="18" charset="0"/>
                        </a:rPr>
                        <a:t> Antidots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Calisto MT" panose="02040603050505030304" pitchFamily="18" charset="0"/>
                        </a:rPr>
                        <a:t>N-acetylcysteine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47935"/>
                  </a:ext>
                </a:extLst>
              </a:tr>
              <a:tr h="538466"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Calisto MT" panose="02040603050505030304" pitchFamily="18" charset="0"/>
                        </a:rPr>
                        <a:t>Loop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2400" dirty="0">
                        <a:latin typeface="Calisto MT" panose="0204060305050503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0408024"/>
                  </a:ext>
                </a:extLst>
              </a:tr>
              <a:tr h="538466"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Calisto MT" panose="02040603050505030304" pitchFamily="18" charset="0"/>
                        </a:rPr>
                        <a:t>Inotropic agent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>
                          <a:latin typeface="Calisto MT" panose="02040603050505030304" pitchFamily="18" charset="0"/>
                        </a:rPr>
                        <a:t>dopamine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9155413"/>
                  </a:ext>
                </a:extLst>
              </a:tr>
              <a:tr h="538466">
                <a:tc>
                  <a:txBody>
                    <a:bodyPr/>
                    <a:lstStyle/>
                    <a:p>
                      <a:endParaRPr lang="en-IN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11627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26918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E86A103-3B73-4D5F-891D-F5DB642D26C9}"/>
              </a:ext>
            </a:extLst>
          </p:cNvPr>
          <p:cNvSpPr txBox="1"/>
          <p:nvPr/>
        </p:nvSpPr>
        <p:spPr>
          <a:xfrm>
            <a:off x="4651899" y="133164"/>
            <a:ext cx="457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Complication</a:t>
            </a:r>
            <a:r>
              <a:rPr lang="en-IN" dirty="0"/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35DE7BA-E8DB-4F6A-BA35-75F75AA463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2571" y="212580"/>
            <a:ext cx="2414225" cy="16033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E8D1821-3E77-4D84-B35F-F18E67547605}"/>
              </a:ext>
            </a:extLst>
          </p:cNvPr>
          <p:cNvSpPr txBox="1"/>
          <p:nvPr/>
        </p:nvSpPr>
        <p:spPr>
          <a:xfrm>
            <a:off x="1003176" y="2317072"/>
            <a:ext cx="587701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Calisto MT" panose="02040603050505030304" pitchFamily="18" charset="0"/>
              </a:rPr>
              <a:t> ARF can effect the entire body 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dirty="0">
              <a:latin typeface="Calisto MT" panose="0204060305050503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Calisto MT" panose="02040603050505030304" pitchFamily="18" charset="0"/>
              </a:rPr>
              <a:t> Infections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dirty="0">
              <a:latin typeface="Calisto MT" panose="0204060305050503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Calisto MT" panose="02040603050505030304" pitchFamily="18" charset="0"/>
              </a:rPr>
              <a:t>  Hyperkalaemia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dirty="0">
              <a:latin typeface="Calisto MT" panose="0204060305050503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Calisto MT" panose="02040603050505030304" pitchFamily="18" charset="0"/>
              </a:rPr>
              <a:t> Hyperphosphatemia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dirty="0">
              <a:latin typeface="Calisto MT" panose="0204060305050503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Calisto MT" panose="02040603050505030304" pitchFamily="18" charset="0"/>
              </a:rPr>
              <a:t> Pulmonary Oedema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B3652FA-10FE-45DD-A217-3DFE4C02CC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5396" y="3936693"/>
            <a:ext cx="4337112" cy="2788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2904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8074693-03D0-4C27-A727-05AFB0A27878}"/>
              </a:ext>
            </a:extLst>
          </p:cNvPr>
          <p:cNvSpPr txBox="1"/>
          <p:nvPr/>
        </p:nvSpPr>
        <p:spPr>
          <a:xfrm>
            <a:off x="4785063" y="97654"/>
            <a:ext cx="30983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Prevention</a:t>
            </a:r>
            <a:r>
              <a:rPr lang="en-IN" dirty="0"/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4315A05-9C6B-4088-98BC-DFBBFC877B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7775" y="194825"/>
            <a:ext cx="2414225" cy="160338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50A2176-2234-417E-9A44-689D754086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958" b="7809"/>
          <a:stretch/>
        </p:blipFill>
        <p:spPr>
          <a:xfrm>
            <a:off x="8885832" y="4984285"/>
            <a:ext cx="3182768" cy="173510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C1446D-A84D-4C4A-A1C7-AFC6D29D781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94" t="23878" r="3203" b="23196"/>
          <a:stretch/>
        </p:blipFill>
        <p:spPr>
          <a:xfrm>
            <a:off x="199509" y="2325950"/>
            <a:ext cx="8541555" cy="3568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1288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9DACF53-717A-40CB-B7C3-171651B367DF}"/>
              </a:ext>
            </a:extLst>
          </p:cNvPr>
          <p:cNvSpPr txBox="1"/>
          <p:nvPr/>
        </p:nvSpPr>
        <p:spPr>
          <a:xfrm>
            <a:off x="4083728" y="2681057"/>
            <a:ext cx="427903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Thank </a:t>
            </a:r>
          </a:p>
          <a:p>
            <a:r>
              <a:rPr lang="en-IN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            you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2399E30-6197-41A5-B884-73C936ED02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7775" y="221458"/>
            <a:ext cx="2414225" cy="16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134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1A903D2-A520-4D5B-A873-6F58045A1EBE}"/>
              </a:ext>
            </a:extLst>
          </p:cNvPr>
          <p:cNvSpPr txBox="1"/>
          <p:nvPr/>
        </p:nvSpPr>
        <p:spPr>
          <a:xfrm>
            <a:off x="5033639" y="186431"/>
            <a:ext cx="2894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Definition</a:t>
            </a:r>
            <a:r>
              <a:rPr lang="en-IN" dirty="0"/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2546DD9-0936-4394-BEA1-3198C699EB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6093" y="186431"/>
            <a:ext cx="2413637" cy="160616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FFEC4B5-71FB-45A5-9794-131901E1745D}"/>
              </a:ext>
            </a:extLst>
          </p:cNvPr>
          <p:cNvSpPr txBox="1"/>
          <p:nvPr/>
        </p:nvSpPr>
        <p:spPr>
          <a:xfrm>
            <a:off x="568171" y="2343784"/>
            <a:ext cx="1142556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latin typeface="Arial Rounded MT Bold" panose="020F0704030504030204" pitchFamily="34" charset="0"/>
              </a:rPr>
              <a:t>It is a condition in which the kidneys suddenly can’t filter waste from the blood , also called as ARF . It develops rapidly over a few hours or days 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40BAC8-479A-484B-ABF2-73955F9A50DA}"/>
              </a:ext>
            </a:extLst>
          </p:cNvPr>
          <p:cNvSpPr txBox="1"/>
          <p:nvPr/>
        </p:nvSpPr>
        <p:spPr>
          <a:xfrm>
            <a:off x="1695634" y="4216893"/>
            <a:ext cx="59924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Affected organ – Kidneys </a:t>
            </a:r>
          </a:p>
        </p:txBody>
      </p:sp>
    </p:spTree>
    <p:extLst>
      <p:ext uri="{BB962C8B-B14F-4D97-AF65-F5344CB8AC3E}">
        <p14:creationId xmlns:p14="http://schemas.microsoft.com/office/powerpoint/2010/main" val="4277426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0D1E2C0-55D0-4BAC-ACED-E7433935994D}"/>
              </a:ext>
            </a:extLst>
          </p:cNvPr>
          <p:cNvSpPr txBox="1"/>
          <p:nvPr/>
        </p:nvSpPr>
        <p:spPr>
          <a:xfrm>
            <a:off x="4163628" y="204186"/>
            <a:ext cx="59569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Type / Classification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C24B5A3-C663-4B10-BCAD-3634EF236B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7775" y="204186"/>
            <a:ext cx="2414225" cy="16033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7D87116-5D4C-41E1-AD22-43F4CA017A21}"/>
              </a:ext>
            </a:extLst>
          </p:cNvPr>
          <p:cNvSpPr txBox="1"/>
          <p:nvPr/>
        </p:nvSpPr>
        <p:spPr>
          <a:xfrm>
            <a:off x="763480" y="2095130"/>
            <a:ext cx="59569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solidFill>
                  <a:srgbClr val="FFFF00"/>
                </a:solidFill>
                <a:latin typeface="Arial Black" panose="020B0A04020102020204" pitchFamily="34" charset="0"/>
              </a:rPr>
              <a:t>There are 3 type of ARF --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B885FF-18C6-4B09-ADEF-99DDB27468D2}"/>
              </a:ext>
            </a:extLst>
          </p:cNvPr>
          <p:cNvSpPr txBox="1"/>
          <p:nvPr/>
        </p:nvSpPr>
        <p:spPr>
          <a:xfrm>
            <a:off x="2902998" y="3204839"/>
            <a:ext cx="335575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en-IN" sz="2800" dirty="0">
                <a:latin typeface="Algerian" panose="04020705040A02060702" pitchFamily="82" charset="0"/>
              </a:rPr>
              <a:t>prerenal</a:t>
            </a:r>
          </a:p>
          <a:p>
            <a:pPr marL="342900" indent="-342900">
              <a:buFont typeface="+mj-lt"/>
              <a:buAutoNum type="arabicParenR"/>
            </a:pPr>
            <a:endParaRPr lang="en-IN" sz="2800" dirty="0">
              <a:latin typeface="Algerian" panose="04020705040A02060702" pitchFamily="82" charset="0"/>
            </a:endParaRPr>
          </a:p>
          <a:p>
            <a:pPr marL="342900" indent="-342900">
              <a:buFont typeface="+mj-lt"/>
              <a:buAutoNum type="arabicParenR"/>
            </a:pPr>
            <a:r>
              <a:rPr lang="en-IN" sz="2800" dirty="0">
                <a:latin typeface="Algerian" panose="04020705040A02060702" pitchFamily="82" charset="0"/>
              </a:rPr>
              <a:t> intrinsic</a:t>
            </a:r>
          </a:p>
          <a:p>
            <a:pPr marL="342900" indent="-342900">
              <a:buFont typeface="+mj-lt"/>
              <a:buAutoNum type="arabicParenR"/>
            </a:pPr>
            <a:endParaRPr lang="en-IN" sz="2800" dirty="0">
              <a:latin typeface="Algerian" panose="04020705040A02060702" pitchFamily="82" charset="0"/>
            </a:endParaRPr>
          </a:p>
          <a:p>
            <a:pPr marL="342900" indent="-342900">
              <a:buFont typeface="+mj-lt"/>
              <a:buAutoNum type="arabicParenR"/>
            </a:pPr>
            <a:r>
              <a:rPr lang="en-IN" sz="2800" dirty="0">
                <a:latin typeface="Algerian" panose="04020705040A02060702" pitchFamily="82" charset="0"/>
              </a:rPr>
              <a:t> postrenal </a:t>
            </a:r>
          </a:p>
        </p:txBody>
      </p:sp>
    </p:spTree>
    <p:extLst>
      <p:ext uri="{BB962C8B-B14F-4D97-AF65-F5344CB8AC3E}">
        <p14:creationId xmlns:p14="http://schemas.microsoft.com/office/powerpoint/2010/main" val="3661271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A445B57-9CB5-4DAC-8969-2154B6D950D0}"/>
              </a:ext>
            </a:extLst>
          </p:cNvPr>
          <p:cNvSpPr txBox="1"/>
          <p:nvPr/>
        </p:nvSpPr>
        <p:spPr>
          <a:xfrm>
            <a:off x="4785063" y="168675"/>
            <a:ext cx="3293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Epidemiology</a:t>
            </a:r>
            <a:r>
              <a:rPr lang="en-IN" dirty="0"/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2A0B047-30B9-4975-9A1B-87F8D52151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2107" y="168675"/>
            <a:ext cx="2414225" cy="16033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1BA8AB3-D6FF-424F-BCD7-FAA27C4C0B84}"/>
              </a:ext>
            </a:extLst>
          </p:cNvPr>
          <p:cNvSpPr txBox="1"/>
          <p:nvPr/>
        </p:nvSpPr>
        <p:spPr>
          <a:xfrm>
            <a:off x="506027" y="2090172"/>
            <a:ext cx="1080412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Copperplate Gothic Bold" panose="020E0705020206020404" pitchFamily="34" charset="0"/>
              </a:rPr>
              <a:t>5 % of all hospitalised patient and 35 % intensive care units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sz="2800" dirty="0">
              <a:latin typeface="Copperplate Gothic Bold" panose="020E07050202060204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Copperplate Gothic Bold" panose="020E0705020206020404" pitchFamily="34" charset="0"/>
              </a:rPr>
              <a:t> Mortality is High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sz="2800" dirty="0">
              <a:latin typeface="Copperplate Gothic Bold" panose="020E07050202060204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Copperplate Gothic Bold" panose="020E0705020206020404" pitchFamily="34" charset="0"/>
              </a:rPr>
              <a:t> ARF zone – India , Africa , UK 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D25C6A-E1C3-4132-9DAE-E2A161A1C17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0903"/>
          <a:stretch/>
        </p:blipFill>
        <p:spPr>
          <a:xfrm>
            <a:off x="8271537" y="4773419"/>
            <a:ext cx="3825439" cy="1979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298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377AFE7-E291-455F-AA51-A9D402D220F5}"/>
              </a:ext>
            </a:extLst>
          </p:cNvPr>
          <p:cNvSpPr txBox="1"/>
          <p:nvPr/>
        </p:nvSpPr>
        <p:spPr>
          <a:xfrm>
            <a:off x="3897297" y="177553"/>
            <a:ext cx="57616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Sings and symptoms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A9BCDDA-0BD5-4EF3-9067-7FA628ABE7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7775" y="188650"/>
            <a:ext cx="2414225" cy="16033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B189E70-219A-4736-9E84-3DD565425ACF}"/>
              </a:ext>
            </a:extLst>
          </p:cNvPr>
          <p:cNvSpPr txBox="1"/>
          <p:nvPr/>
        </p:nvSpPr>
        <p:spPr>
          <a:xfrm>
            <a:off x="292962" y="2166152"/>
            <a:ext cx="1219791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Bodoni MT" panose="02070603080606020203" pitchFamily="18" charset="0"/>
              </a:rPr>
              <a:t> </a:t>
            </a:r>
            <a:r>
              <a:rPr lang="en-US" sz="2800" dirty="0">
                <a:latin typeface="Bodoni MT" panose="02070603080606020203" pitchFamily="18" charset="0"/>
              </a:rPr>
              <a:t>Decreased urine output, although occasionally urine output remains normal.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>
                <a:latin typeface="Bodoni MT" panose="02070603080606020203" pitchFamily="18" charset="0"/>
              </a:rPr>
              <a:t>Fluid retention, causing swelling in your legs, ankles or feet.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>
                <a:latin typeface="Bodoni MT" panose="02070603080606020203" pitchFamily="18" charset="0"/>
              </a:rPr>
              <a:t>Shortness of breath.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>
                <a:latin typeface="Bodoni MT" panose="02070603080606020203" pitchFamily="18" charset="0"/>
              </a:rPr>
              <a:t>Fatigue.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800" dirty="0">
              <a:latin typeface="Bodoni MT" panose="020706030806060202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>
                <a:latin typeface="Bodoni MT" panose="02070603080606020203" pitchFamily="18" charset="0"/>
              </a:rPr>
              <a:t>Confusion.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>
                <a:latin typeface="Bodoni MT" panose="02070603080606020203" pitchFamily="18" charset="0"/>
              </a:rPr>
              <a:t>Nausea.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>
                <a:latin typeface="Bodoni MT" panose="02070603080606020203" pitchFamily="18" charset="0"/>
              </a:rPr>
              <a:t>Weakness.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dirty="0">
                <a:latin typeface="Bodoni MT" panose="02070603080606020203" pitchFamily="18" charset="0"/>
              </a:rPr>
              <a:t>Irregular heartbeat</a:t>
            </a:r>
            <a:endParaRPr lang="en-IN" sz="2800" dirty="0">
              <a:latin typeface="Bodoni MT" panose="02070603080606020203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EB49CE-B675-43AF-9494-98187B37AC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3192" y="4588274"/>
            <a:ext cx="3518194" cy="2157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762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9B368F2-9014-462F-AC32-EAD6DB1C2240}"/>
              </a:ext>
            </a:extLst>
          </p:cNvPr>
          <p:cNvSpPr txBox="1"/>
          <p:nvPr/>
        </p:nvSpPr>
        <p:spPr>
          <a:xfrm>
            <a:off x="4918229" y="177554"/>
            <a:ext cx="3231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Risk factor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6556E55-5812-48FA-BA8C-1130E07B23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7775" y="177554"/>
            <a:ext cx="2414225" cy="16033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3730E80-9114-4C7C-B644-2F49DEB06B40}"/>
              </a:ext>
            </a:extLst>
          </p:cNvPr>
          <p:cNvSpPr txBox="1"/>
          <p:nvPr/>
        </p:nvSpPr>
        <p:spPr>
          <a:xfrm>
            <a:off x="1189607" y="1890944"/>
            <a:ext cx="4607511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400" dirty="0">
                <a:latin typeface="Segoe UI Black" panose="020B0A02040204020203" pitchFamily="34" charset="0"/>
                <a:ea typeface="Segoe UI Black" panose="020B0A02040204020203" pitchFamily="34" charset="0"/>
              </a:rPr>
              <a:t> Age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4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400" dirty="0">
                <a:latin typeface="Segoe UI Black" panose="020B0A02040204020203" pitchFamily="34" charset="0"/>
                <a:ea typeface="Segoe UI Black" panose="020B0A02040204020203" pitchFamily="34" charset="0"/>
              </a:rPr>
              <a:t> metabolic abnormalities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4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400" dirty="0">
                <a:latin typeface="Segoe UI Black" panose="020B0A02040204020203" pitchFamily="34" charset="0"/>
                <a:ea typeface="Segoe UI Black" panose="020B0A02040204020203" pitchFamily="34" charset="0"/>
              </a:rPr>
              <a:t> Hemodynamic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4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400" dirty="0">
                <a:latin typeface="Segoe UI Black" panose="020B0A02040204020203" pitchFamily="34" charset="0"/>
                <a:ea typeface="Segoe UI Black" panose="020B0A02040204020203" pitchFamily="34" charset="0"/>
              </a:rPr>
              <a:t> Drugs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4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400" dirty="0">
                <a:latin typeface="Segoe UI Black" panose="020B0A02040204020203" pitchFamily="34" charset="0"/>
                <a:ea typeface="Segoe UI Black" panose="020B0A02040204020203" pitchFamily="34" charset="0"/>
              </a:rPr>
              <a:t> toxins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4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400" dirty="0">
                <a:latin typeface="Segoe UI Black" panose="020B0A02040204020203" pitchFamily="34" charset="0"/>
                <a:ea typeface="Segoe UI Black" panose="020B0A02040204020203" pitchFamily="34" charset="0"/>
              </a:rPr>
              <a:t> trauma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4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400" dirty="0">
                <a:latin typeface="Segoe UI Black" panose="020B0A02040204020203" pitchFamily="34" charset="0"/>
                <a:ea typeface="Segoe UI Black" panose="020B0A02040204020203" pitchFamily="34" charset="0"/>
              </a:rPr>
              <a:t> Renal cause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B24AFB-E639-4829-A9B3-5EF60646A8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6845" y="4081467"/>
            <a:ext cx="3570515" cy="2674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067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7995582-4286-4CE8-ADB2-B7D677313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7775" y="185947"/>
            <a:ext cx="2414225" cy="16033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339C61B-34BF-4F68-A628-3CFB0D4FDDD4}"/>
              </a:ext>
            </a:extLst>
          </p:cNvPr>
          <p:cNvSpPr txBox="1"/>
          <p:nvPr/>
        </p:nvSpPr>
        <p:spPr>
          <a:xfrm>
            <a:off x="4243526" y="185947"/>
            <a:ext cx="41902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Phases of ARF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DD46F5-D3F6-4EB4-8F78-82A529480723}"/>
              </a:ext>
            </a:extLst>
          </p:cNvPr>
          <p:cNvSpPr txBox="1"/>
          <p:nvPr/>
        </p:nvSpPr>
        <p:spPr>
          <a:xfrm>
            <a:off x="514905" y="2237173"/>
            <a:ext cx="73240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solidFill>
                  <a:srgbClr val="FFFF00"/>
                </a:solidFill>
                <a:latin typeface="Arial Black" panose="020B0A04020102020204" pitchFamily="34" charset="0"/>
              </a:rPr>
              <a:t>There are 4 phases present of ARF --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AAB0A2-A808-4851-A22D-B7739F77EF03}"/>
              </a:ext>
            </a:extLst>
          </p:cNvPr>
          <p:cNvSpPr txBox="1"/>
          <p:nvPr/>
        </p:nvSpPr>
        <p:spPr>
          <a:xfrm>
            <a:off x="2623351" y="3063358"/>
            <a:ext cx="378632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IN" sz="2800" dirty="0">
                <a:latin typeface="Algerian" panose="04020705040A02060702" pitchFamily="82" charset="0"/>
              </a:rPr>
              <a:t> Initiation phase </a:t>
            </a:r>
          </a:p>
          <a:p>
            <a:pPr marL="342900" indent="-342900">
              <a:buFont typeface="+mj-lt"/>
              <a:buAutoNum type="arabicPeriod"/>
            </a:pPr>
            <a:endParaRPr lang="en-IN" sz="2800" dirty="0">
              <a:latin typeface="Algerian" panose="04020705040A02060702" pitchFamily="82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IN" sz="2800" dirty="0">
                <a:latin typeface="Algerian" panose="04020705040A02060702" pitchFamily="82" charset="0"/>
              </a:rPr>
              <a:t> Oliguric phase </a:t>
            </a:r>
          </a:p>
          <a:p>
            <a:pPr marL="342900" indent="-342900">
              <a:buFont typeface="+mj-lt"/>
              <a:buAutoNum type="arabicPeriod"/>
            </a:pPr>
            <a:endParaRPr lang="en-IN" sz="2800" dirty="0">
              <a:latin typeface="Algerian" panose="04020705040A02060702" pitchFamily="82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IN" sz="2800" dirty="0">
                <a:latin typeface="Algerian" panose="04020705040A02060702" pitchFamily="82" charset="0"/>
              </a:rPr>
              <a:t> Diuretic phase </a:t>
            </a:r>
          </a:p>
          <a:p>
            <a:pPr marL="342900" indent="-342900">
              <a:buFont typeface="+mj-lt"/>
              <a:buAutoNum type="arabicPeriod"/>
            </a:pPr>
            <a:endParaRPr lang="en-IN" sz="2800" dirty="0">
              <a:latin typeface="Algerian" panose="04020705040A02060702" pitchFamily="82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IN" sz="2800" dirty="0">
                <a:latin typeface="Algerian" panose="04020705040A02060702" pitchFamily="82" charset="0"/>
              </a:rPr>
              <a:t> Recovery phase </a:t>
            </a:r>
          </a:p>
        </p:txBody>
      </p:sp>
    </p:spTree>
    <p:extLst>
      <p:ext uri="{BB962C8B-B14F-4D97-AF65-F5344CB8AC3E}">
        <p14:creationId xmlns:p14="http://schemas.microsoft.com/office/powerpoint/2010/main" val="18838825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DD7CAA6-00E1-43C7-A33A-0AC3BF85CADD}"/>
              </a:ext>
            </a:extLst>
          </p:cNvPr>
          <p:cNvSpPr txBox="1"/>
          <p:nvPr/>
        </p:nvSpPr>
        <p:spPr>
          <a:xfrm>
            <a:off x="4147351" y="133166"/>
            <a:ext cx="38972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Pathophysiology</a:t>
            </a:r>
            <a:r>
              <a:rPr lang="en-IN" dirty="0"/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ADA6108-32A3-4ADA-B1E3-CD3458959B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7775" y="212579"/>
            <a:ext cx="2414225" cy="160338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BCE80F5-2863-4406-A62F-27F15C6744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5231" y="1979720"/>
            <a:ext cx="7901125" cy="4665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976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4425CC0-71A4-4AB6-BB6F-8E3E231A120E}"/>
              </a:ext>
            </a:extLst>
          </p:cNvPr>
          <p:cNvSpPr txBox="1"/>
          <p:nvPr/>
        </p:nvSpPr>
        <p:spPr>
          <a:xfrm>
            <a:off x="4498019" y="106531"/>
            <a:ext cx="31959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Management</a:t>
            </a:r>
            <a:r>
              <a:rPr lang="en-IN" dirty="0"/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4B5CA5-766A-4172-BF89-78169873D2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7775" y="185947"/>
            <a:ext cx="2414225" cy="16033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DBC9600-6BD6-4720-A331-B12B71A0EE3E}"/>
              </a:ext>
            </a:extLst>
          </p:cNvPr>
          <p:cNvSpPr txBox="1"/>
          <p:nvPr/>
        </p:nvSpPr>
        <p:spPr>
          <a:xfrm>
            <a:off x="2095130" y="2494624"/>
            <a:ext cx="305391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Bodoni MT Black" panose="02070A03080606020203" pitchFamily="18" charset="0"/>
              </a:rPr>
              <a:t> Diagnosis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800" dirty="0">
              <a:latin typeface="Bodoni MT Black" panose="02070A030806060202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Bodoni MT Black" panose="02070A03080606020203" pitchFamily="18" charset="0"/>
              </a:rPr>
              <a:t> Treatment </a:t>
            </a:r>
          </a:p>
        </p:txBody>
      </p:sp>
    </p:spTree>
    <p:extLst>
      <p:ext uri="{BB962C8B-B14F-4D97-AF65-F5344CB8AC3E}">
        <p14:creationId xmlns:p14="http://schemas.microsoft.com/office/powerpoint/2010/main" val="9936316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ded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Banded</Template>
  <TotalTime>411</TotalTime>
  <Words>256</Words>
  <Application>Microsoft Office PowerPoint</Application>
  <PresentationFormat>Widescreen</PresentationFormat>
  <Paragraphs>97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7" baseType="lpstr">
      <vt:lpstr>Algerian</vt:lpstr>
      <vt:lpstr>Arial Black</vt:lpstr>
      <vt:lpstr>Arial Rounded MT Bold</vt:lpstr>
      <vt:lpstr>Bodoni MT</vt:lpstr>
      <vt:lpstr>Bodoni MT Black</vt:lpstr>
      <vt:lpstr>Broadway</vt:lpstr>
      <vt:lpstr>Calibri</vt:lpstr>
      <vt:lpstr>Calisto MT</vt:lpstr>
      <vt:lpstr>Copperplate Gothic Bold</vt:lpstr>
      <vt:lpstr>Corbel</vt:lpstr>
      <vt:lpstr>Segoe UI Black</vt:lpstr>
      <vt:lpstr>Wingdings</vt:lpstr>
      <vt:lpstr>Banded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Animesh Das</dc:creator>
  <cp:lastModifiedBy>Animesh Das</cp:lastModifiedBy>
  <cp:revision>2</cp:revision>
  <dcterms:created xsi:type="dcterms:W3CDTF">2021-12-07T05:59:31Z</dcterms:created>
  <dcterms:modified xsi:type="dcterms:W3CDTF">2021-12-08T20:30:05Z</dcterms:modified>
</cp:coreProperties>
</file>