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F3C57-1794-451E-B081-54964DD8686E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1BAE20-8713-4F2E-B2BC-49EEBD38D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85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BAE20-8713-4F2E-B2BC-49EEBD38DF3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10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D939E-1315-493E-9E7A-63D1C26C5AAC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55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E770-45EE-487D-A019-B4A0EB1BCF1C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17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2CBD-0529-48D0-B42A-8FC154CF1F8B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586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F403A-3D62-4EF2-8699-56129A262703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123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0F85-0192-4B39-8705-241852B95E2C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59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165EE-BC1C-475F-B293-AF3D25636DA9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0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A1275-4A6D-4401-AA1B-36214F859A8B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70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B9526-85FD-49C9-A2F4-4B31DB07F169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76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A75E0-A1D5-4A57-AD36-AD28DE60258B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348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CF527-C214-4A74-B493-1DCDAC460369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275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12E6-F029-4F9B-A84F-19DD213644AE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55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BF1C2-649C-4548-BC17-4A15CB8FDFEF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20006977">
            <a:off x="1190625" y="2929364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53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2840483" y="2713303"/>
            <a:ext cx="7148195" cy="894476"/>
          </a:xfrm>
          <a:prstGeom prst="rect">
            <a:avLst/>
          </a:prstGeom>
        </p:spPr>
        <p:txBody>
          <a:bodyPr vert="horz" wrap="square" lIns="0" tIns="200025" rIns="0" bIns="0" rtlCol="0">
            <a:spAutoFit/>
          </a:bodyPr>
          <a:lstStyle/>
          <a:p>
            <a:pPr marL="12700">
              <a:spcBef>
                <a:spcPts val="1575"/>
              </a:spcBef>
              <a:tabLst>
                <a:tab pos="3101340" algn="l"/>
              </a:tabLst>
            </a:pPr>
            <a:r>
              <a:rPr sz="4500" b="1" spc="-10" dirty="0">
                <a:solidFill>
                  <a:srgbClr val="FF8D3D"/>
                </a:solidFill>
                <a:latin typeface="Verdana"/>
                <a:cs typeface="Verdana"/>
              </a:rPr>
              <a:t>Alcoholic</a:t>
            </a:r>
            <a:r>
              <a:rPr sz="4500" b="1" dirty="0">
                <a:solidFill>
                  <a:srgbClr val="FF8D3D"/>
                </a:solidFill>
                <a:latin typeface="Verdana"/>
                <a:cs typeface="Verdana"/>
              </a:rPr>
              <a:t>	liver</a:t>
            </a:r>
            <a:r>
              <a:rPr sz="4500" b="1" spc="-35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4500" b="1" spc="-10" dirty="0">
                <a:solidFill>
                  <a:srgbClr val="FF8D3D"/>
                </a:solidFill>
                <a:latin typeface="Verdana"/>
                <a:cs typeface="Verdana"/>
              </a:rPr>
              <a:t>disease</a:t>
            </a:r>
            <a:endParaRPr sz="4500" dirty="0">
              <a:latin typeface="Verdana"/>
              <a:cs typeface="Verdana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7100" y="607823"/>
            <a:ext cx="7797800" cy="3165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800" dirty="0">
                <a:latin typeface="Verdana"/>
                <a:cs typeface="Verdana"/>
              </a:rPr>
              <a:t>The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ratio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NAD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NADH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(redox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potential) </a:t>
            </a:r>
            <a:r>
              <a:rPr sz="2800" dirty="0">
                <a:latin typeface="Verdana"/>
                <a:cs typeface="Verdana"/>
              </a:rPr>
              <a:t>is</a:t>
            </a:r>
            <a:r>
              <a:rPr sz="2800" spc="-12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therefore</a:t>
            </a:r>
            <a:r>
              <a:rPr sz="2800" spc="-10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dramatically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altered</a:t>
            </a:r>
            <a:r>
              <a:rPr sz="2800" spc="-114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which </a:t>
            </a:r>
            <a:r>
              <a:rPr sz="2800" dirty="0">
                <a:latin typeface="Verdana"/>
                <a:cs typeface="Verdana"/>
              </a:rPr>
              <a:t>contributes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-12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114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development</a:t>
            </a:r>
            <a:r>
              <a:rPr sz="2800" spc="-95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of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560"/>
              </a:spcBef>
            </a:pPr>
            <a:endParaRPr sz="2800">
              <a:latin typeface="Verdana"/>
              <a:cs typeface="Verdana"/>
            </a:endParaRPr>
          </a:p>
          <a:p>
            <a:pPr marL="277495" indent="-264795">
              <a:buClr>
                <a:srgbClr val="EF7E09"/>
              </a:buClr>
              <a:buSzPct val="80357"/>
              <a:buFont typeface="Segoe UI Symbol"/>
              <a:buChar char="⚫"/>
              <a:tabLst>
                <a:tab pos="277495" algn="l"/>
              </a:tabLst>
            </a:pPr>
            <a:r>
              <a:rPr sz="2800" dirty="0">
                <a:latin typeface="Verdana"/>
                <a:cs typeface="Verdana"/>
              </a:rPr>
              <a:t>Alcoholic</a:t>
            </a:r>
            <a:r>
              <a:rPr sz="2800" spc="-9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ketoacidosis,</a:t>
            </a:r>
            <a:endParaRPr sz="2800">
              <a:latin typeface="Verdana"/>
              <a:cs typeface="Verdana"/>
            </a:endParaRPr>
          </a:p>
          <a:p>
            <a:pPr marL="277495" indent="-264795">
              <a:spcBef>
                <a:spcPts val="300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277495" algn="l"/>
              </a:tabLst>
            </a:pPr>
            <a:r>
              <a:rPr sz="2800" dirty="0">
                <a:latin typeface="Verdana"/>
                <a:cs typeface="Verdana"/>
              </a:rPr>
              <a:t>Impaired</a:t>
            </a:r>
            <a:r>
              <a:rPr sz="2800" spc="-14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gluconeogenesis</a:t>
            </a:r>
            <a:endParaRPr sz="2800">
              <a:latin typeface="Verdana"/>
              <a:cs typeface="Verdana"/>
            </a:endParaRPr>
          </a:p>
          <a:p>
            <a:pPr marL="277495" indent="-264795">
              <a:spcBef>
                <a:spcPts val="300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277495" algn="l"/>
              </a:tabLst>
            </a:pPr>
            <a:r>
              <a:rPr sz="2800" dirty="0">
                <a:latin typeface="Verdana"/>
                <a:cs typeface="Verdana"/>
              </a:rPr>
              <a:t>Alterations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lipid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metabolism.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6919" y="530352"/>
            <a:ext cx="8183880" cy="550468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27581" y="606298"/>
            <a:ext cx="7795259" cy="5368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8130" marR="514350" indent="-266065">
              <a:spcBef>
                <a:spcPts val="105"/>
              </a:spcBef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dirty="0">
                <a:latin typeface="Verdana"/>
                <a:cs typeface="Verdana"/>
              </a:rPr>
              <a:t>Acetaldehyde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generated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from</a:t>
            </a:r>
            <a:r>
              <a:rPr sz="2600" spc="-10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alcohol </a:t>
            </a:r>
            <a:r>
              <a:rPr sz="2600" dirty="0">
                <a:latin typeface="Verdana"/>
                <a:cs typeface="Verdana"/>
              </a:rPr>
              <a:t>catabolism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inducing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FF0000"/>
                </a:solidFill>
                <a:latin typeface="Verdana"/>
                <a:cs typeface="Verdana"/>
              </a:rPr>
              <a:t>lipid</a:t>
            </a:r>
            <a:r>
              <a:rPr sz="2600" spc="-5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FF0000"/>
                </a:solidFill>
                <a:latin typeface="Verdana"/>
                <a:cs typeface="Verdana"/>
              </a:rPr>
              <a:t>peroxidation</a:t>
            </a:r>
            <a:r>
              <a:rPr sz="2600" spc="-6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and </a:t>
            </a:r>
            <a:r>
              <a:rPr sz="2600" spc="-10" dirty="0">
                <a:latin typeface="Verdana"/>
                <a:cs typeface="Verdana"/>
              </a:rPr>
              <a:t>acetaldehyde-</a:t>
            </a:r>
            <a:r>
              <a:rPr sz="2600" dirty="0">
                <a:latin typeface="Verdana"/>
                <a:cs typeface="Verdana"/>
              </a:rPr>
              <a:t>protein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adduct</a:t>
            </a:r>
            <a:r>
              <a:rPr sz="2600" spc="-2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formation.</a:t>
            </a:r>
            <a:endParaRPr sz="2600">
              <a:latin typeface="Verdana"/>
              <a:cs typeface="Verdana"/>
            </a:endParaRPr>
          </a:p>
          <a:p>
            <a:pPr>
              <a:spcBef>
                <a:spcPts val="560"/>
              </a:spcBef>
              <a:buClr>
                <a:srgbClr val="EF7E09"/>
              </a:buClr>
              <a:buFont typeface="Segoe UI Symbol"/>
              <a:buChar char="⚫"/>
            </a:pPr>
            <a:endParaRPr sz="2600">
              <a:latin typeface="Verdana"/>
              <a:cs typeface="Verdana"/>
            </a:endParaRPr>
          </a:p>
          <a:p>
            <a:pPr marL="278130" marR="470534" indent="-266065"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dirty="0">
                <a:latin typeface="Verdana"/>
                <a:cs typeface="Verdana"/>
              </a:rPr>
              <a:t>Induction</a:t>
            </a:r>
            <a:r>
              <a:rPr sz="2600" spc="-2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1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cytochrome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P-450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generating </a:t>
            </a:r>
            <a:r>
              <a:rPr sz="2600" dirty="0">
                <a:solidFill>
                  <a:srgbClr val="FF0000"/>
                </a:solidFill>
                <a:latin typeface="Verdana"/>
                <a:cs typeface="Verdana"/>
              </a:rPr>
              <a:t>reactive</a:t>
            </a:r>
            <a:r>
              <a:rPr sz="2600" spc="-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FF0000"/>
                </a:solidFill>
                <a:latin typeface="Verdana"/>
                <a:cs typeface="Verdana"/>
              </a:rPr>
              <a:t>oxygen</a:t>
            </a:r>
            <a:r>
              <a:rPr sz="2600" spc="-5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FF0000"/>
                </a:solidFill>
                <a:latin typeface="Verdana"/>
                <a:cs typeface="Verdana"/>
              </a:rPr>
              <a:t>species</a:t>
            </a:r>
            <a:r>
              <a:rPr sz="2600" spc="-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FF0000"/>
                </a:solidFill>
                <a:latin typeface="Verdana"/>
                <a:cs typeface="Verdana"/>
              </a:rPr>
              <a:t>(ROS)</a:t>
            </a:r>
            <a:r>
              <a:rPr sz="2600" spc="-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and </a:t>
            </a:r>
            <a:r>
              <a:rPr sz="2600" dirty="0">
                <a:latin typeface="Verdana"/>
                <a:cs typeface="Verdana"/>
              </a:rPr>
              <a:t>augmenting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catabolism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other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drugs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to </a:t>
            </a:r>
            <a:r>
              <a:rPr sz="2600" dirty="0">
                <a:latin typeface="Verdana"/>
                <a:cs typeface="Verdana"/>
              </a:rPr>
              <a:t>form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potentially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toxic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metabolites.</a:t>
            </a:r>
            <a:endParaRPr sz="2600">
              <a:latin typeface="Verdana"/>
              <a:cs typeface="Verdana"/>
            </a:endParaRPr>
          </a:p>
          <a:p>
            <a:pPr>
              <a:spcBef>
                <a:spcPts val="560"/>
              </a:spcBef>
              <a:buClr>
                <a:srgbClr val="EF7E09"/>
              </a:buClr>
              <a:buFont typeface="Segoe UI Symbol"/>
              <a:buChar char="⚫"/>
            </a:pPr>
            <a:endParaRPr sz="2600">
              <a:latin typeface="Verdana"/>
              <a:cs typeface="Verdana"/>
            </a:endParaRPr>
          </a:p>
          <a:p>
            <a:pPr marL="278130" marR="5080" indent="-266065">
              <a:spcBef>
                <a:spcPts val="5"/>
              </a:spcBef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dirty="0">
                <a:latin typeface="Verdana"/>
                <a:cs typeface="Verdana"/>
              </a:rPr>
              <a:t>Impaired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metabolism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methionine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resulting </a:t>
            </a:r>
            <a:r>
              <a:rPr sz="2600" dirty="0">
                <a:latin typeface="Verdana"/>
                <a:cs typeface="Verdana"/>
              </a:rPr>
              <a:t>in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FF0000"/>
                </a:solidFill>
                <a:latin typeface="Verdana"/>
                <a:cs typeface="Verdana"/>
              </a:rPr>
              <a:t>reduced</a:t>
            </a:r>
            <a:r>
              <a:rPr sz="2600" spc="-2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FF0000"/>
                </a:solidFill>
                <a:latin typeface="Verdana"/>
                <a:cs typeface="Verdana"/>
              </a:rPr>
              <a:t>glutathione</a:t>
            </a:r>
            <a:r>
              <a:rPr sz="26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FF0000"/>
                </a:solidFill>
                <a:latin typeface="Verdana"/>
                <a:cs typeface="Verdana"/>
              </a:rPr>
              <a:t>levels</a:t>
            </a:r>
            <a:r>
              <a:rPr sz="2600" spc="-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that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are </a:t>
            </a:r>
            <a:r>
              <a:rPr sz="2600" dirty="0">
                <a:latin typeface="Verdana"/>
                <a:cs typeface="Verdana"/>
              </a:rPr>
              <a:t>normally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FF0000"/>
                </a:solidFill>
                <a:latin typeface="Verdana"/>
                <a:cs typeface="Verdana"/>
              </a:rPr>
              <a:t>protective</a:t>
            </a:r>
            <a:r>
              <a:rPr sz="2600" spc="-6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FF0000"/>
                </a:solidFill>
                <a:latin typeface="Verdana"/>
                <a:cs typeface="Verdana"/>
              </a:rPr>
              <a:t>for</a:t>
            </a:r>
            <a:r>
              <a:rPr sz="26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FF0000"/>
                </a:solidFill>
                <a:latin typeface="Verdana"/>
                <a:cs typeface="Verdana"/>
              </a:rPr>
              <a:t>oxidative</a:t>
            </a:r>
            <a:r>
              <a:rPr sz="2600" spc="-6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Verdana"/>
                <a:cs typeface="Verdana"/>
              </a:rPr>
              <a:t>injury.</a:t>
            </a:r>
            <a:endParaRPr sz="2600">
              <a:latin typeface="Verdana"/>
              <a:cs typeface="Verdana"/>
            </a:endParaRPr>
          </a:p>
          <a:p>
            <a:pPr marL="278130" indent="-265430">
              <a:spcBef>
                <a:spcPts val="300"/>
              </a:spcBef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spc="-50" dirty="0">
                <a:solidFill>
                  <a:srgbClr val="FF0000"/>
                </a:solidFill>
                <a:latin typeface="Verdana"/>
                <a:cs typeface="Verdana"/>
              </a:rPr>
              <a:t>.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7101" y="607823"/>
            <a:ext cx="7554595" cy="3515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6860" marR="195580" indent="-264795">
              <a:spcBef>
                <a:spcPts val="95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latin typeface="Verdana"/>
                <a:cs typeface="Verdana"/>
              </a:rPr>
              <a:t>Alcohol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becoming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</a:t>
            </a:r>
            <a:r>
              <a:rPr sz="2800" spc="-9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caloric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food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source, 	</a:t>
            </a:r>
            <a:r>
              <a:rPr sz="2800" dirty="0">
                <a:latin typeface="Verdana"/>
                <a:cs typeface="Verdana"/>
              </a:rPr>
              <a:t>resulting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malnutrition</a:t>
            </a:r>
            <a:r>
              <a:rPr sz="2800" spc="-7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and</a:t>
            </a:r>
            <a:r>
              <a:rPr sz="2800" spc="-6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vitamin 	deficiency.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560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276860" marR="5080" indent="-264795"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spc="-25" dirty="0">
                <a:latin typeface="Verdana"/>
                <a:cs typeface="Verdana"/>
              </a:rPr>
              <a:t>Alcohol-</a:t>
            </a:r>
            <a:r>
              <a:rPr sz="2800" dirty="0">
                <a:latin typeface="Verdana"/>
                <a:cs typeface="Verdana"/>
              </a:rPr>
              <a:t>mediated</a:t>
            </a:r>
            <a:r>
              <a:rPr sz="2800" spc="-25" dirty="0"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release</a:t>
            </a:r>
            <a:r>
              <a:rPr sz="2800" spc="-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of</a:t>
            </a:r>
            <a:r>
              <a:rPr sz="2800" spc="-7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bacterial 	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endotoxin</a:t>
            </a:r>
            <a:r>
              <a:rPr sz="2800" spc="-114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from</a:t>
            </a:r>
            <a:r>
              <a:rPr sz="2800" spc="-114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1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gastrointestinal</a:t>
            </a:r>
            <a:r>
              <a:rPr sz="2800" spc="-10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tract 	</a:t>
            </a:r>
            <a:r>
              <a:rPr sz="2800" dirty="0">
                <a:latin typeface="Verdana"/>
                <a:cs typeface="Verdana"/>
              </a:rPr>
              <a:t>causing</a:t>
            </a:r>
            <a:r>
              <a:rPr sz="2800" spc="-10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increasing</a:t>
            </a:r>
            <a:r>
              <a:rPr sz="2800" spc="-95" dirty="0"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inflammatory 	responses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152400"/>
            <a:ext cx="8763000" cy="6172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0"/>
            <a:ext cx="897636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4600" y="3657600"/>
            <a:ext cx="2133600" cy="839332"/>
          </a:xfrm>
          <a:prstGeom prst="rect">
            <a:avLst/>
          </a:prstGeom>
          <a:solidFill>
            <a:srgbClr val="008000"/>
          </a:solidFill>
        </p:spPr>
        <p:txBody>
          <a:bodyPr vert="horz" wrap="square" lIns="0" tIns="282575" rIns="0" bIns="0" rtlCol="0">
            <a:spAutoFit/>
          </a:bodyPr>
          <a:lstStyle/>
          <a:p>
            <a:pPr marL="227965">
              <a:spcBef>
                <a:spcPts val="2225"/>
              </a:spcBef>
            </a:pPr>
            <a:r>
              <a:rPr sz="3600" spc="-10" dirty="0">
                <a:latin typeface="Times New Roman"/>
                <a:cs typeface="Times New Roman"/>
              </a:rPr>
              <a:t>Cirrhosis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14600" y="1600200"/>
            <a:ext cx="2133600" cy="839332"/>
          </a:xfrm>
          <a:prstGeom prst="rect">
            <a:avLst/>
          </a:prstGeom>
          <a:solidFill>
            <a:srgbClr val="CCFFCC"/>
          </a:solidFill>
        </p:spPr>
        <p:txBody>
          <a:bodyPr vert="horz" wrap="square" lIns="0" tIns="282575" rIns="0" bIns="0" rtlCol="0">
            <a:spAutoFit/>
          </a:bodyPr>
          <a:lstStyle/>
          <a:p>
            <a:pPr marL="367665">
              <a:spcBef>
                <a:spcPts val="2225"/>
              </a:spcBef>
            </a:pPr>
            <a:r>
              <a:rPr sz="3600" spc="-10" dirty="0">
                <a:latin typeface="Times New Roman"/>
                <a:cs typeface="Times New Roman"/>
              </a:rPr>
              <a:t>Normal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43800" y="3810000"/>
            <a:ext cx="2133600" cy="1143000"/>
          </a:xfrm>
          <a:prstGeom prst="rect">
            <a:avLst/>
          </a:prstGeom>
          <a:solidFill>
            <a:srgbClr val="339966"/>
          </a:solidFill>
        </p:spPr>
        <p:txBody>
          <a:bodyPr vert="horz" wrap="square" lIns="0" tIns="8255" rIns="0" bIns="0" rtlCol="0">
            <a:spAutoFit/>
          </a:bodyPr>
          <a:lstStyle/>
          <a:p>
            <a:pPr marL="242570" marR="157480" indent="-76200">
              <a:spcBef>
                <a:spcPts val="65"/>
              </a:spcBef>
            </a:pPr>
            <a:r>
              <a:rPr sz="3600" spc="-10" dirty="0">
                <a:latin typeface="Times New Roman"/>
                <a:cs typeface="Times New Roman"/>
              </a:rPr>
              <a:t>Alcoholic Hepatitis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52978" y="2039111"/>
            <a:ext cx="5612765" cy="3829050"/>
          </a:xfrm>
          <a:custGeom>
            <a:avLst/>
            <a:gdLst/>
            <a:ahLst/>
            <a:cxnLst/>
            <a:rect l="l" t="t" r="r" b="b"/>
            <a:pathLst>
              <a:path w="5612765" h="3829050">
                <a:moveTo>
                  <a:pt x="1319784" y="3752850"/>
                </a:moveTo>
                <a:lnTo>
                  <a:pt x="1264653" y="3682885"/>
                </a:lnTo>
                <a:lnTo>
                  <a:pt x="1082548" y="3451733"/>
                </a:lnTo>
                <a:lnTo>
                  <a:pt x="1033868" y="3555136"/>
                </a:lnTo>
                <a:lnTo>
                  <a:pt x="48768" y="3091561"/>
                </a:lnTo>
                <a:lnTo>
                  <a:pt x="0" y="3194939"/>
                </a:lnTo>
                <a:lnTo>
                  <a:pt x="985189" y="3658539"/>
                </a:lnTo>
                <a:lnTo>
                  <a:pt x="936498" y="3761968"/>
                </a:lnTo>
                <a:lnTo>
                  <a:pt x="1319784" y="3752850"/>
                </a:lnTo>
                <a:close/>
              </a:path>
              <a:path w="5612765" h="3829050">
                <a:moveTo>
                  <a:pt x="3529584" y="171450"/>
                </a:moveTo>
                <a:lnTo>
                  <a:pt x="3415284" y="114300"/>
                </a:lnTo>
                <a:lnTo>
                  <a:pt x="3186684" y="0"/>
                </a:lnTo>
                <a:lnTo>
                  <a:pt x="3186684" y="114300"/>
                </a:lnTo>
                <a:lnTo>
                  <a:pt x="2043684" y="114300"/>
                </a:lnTo>
                <a:lnTo>
                  <a:pt x="2043684" y="0"/>
                </a:lnTo>
                <a:lnTo>
                  <a:pt x="1700784" y="171450"/>
                </a:lnTo>
                <a:lnTo>
                  <a:pt x="2043684" y="342900"/>
                </a:lnTo>
                <a:lnTo>
                  <a:pt x="2043684" y="228600"/>
                </a:lnTo>
                <a:lnTo>
                  <a:pt x="3186684" y="228600"/>
                </a:lnTo>
                <a:lnTo>
                  <a:pt x="3186684" y="342900"/>
                </a:lnTo>
                <a:lnTo>
                  <a:pt x="3415284" y="228600"/>
                </a:lnTo>
                <a:lnTo>
                  <a:pt x="3529584" y="171450"/>
                </a:lnTo>
                <a:close/>
              </a:path>
              <a:path w="5612765" h="3829050">
                <a:moveTo>
                  <a:pt x="3910584" y="2247900"/>
                </a:moveTo>
                <a:lnTo>
                  <a:pt x="2119884" y="2247900"/>
                </a:lnTo>
                <a:lnTo>
                  <a:pt x="2119884" y="2133600"/>
                </a:lnTo>
                <a:lnTo>
                  <a:pt x="1776984" y="2305050"/>
                </a:lnTo>
                <a:lnTo>
                  <a:pt x="2119884" y="2476500"/>
                </a:lnTo>
                <a:lnTo>
                  <a:pt x="2119884" y="2362200"/>
                </a:lnTo>
                <a:lnTo>
                  <a:pt x="3910584" y="2362200"/>
                </a:lnTo>
                <a:lnTo>
                  <a:pt x="3910584" y="2247900"/>
                </a:lnTo>
                <a:close/>
              </a:path>
              <a:path w="5612765" h="3829050">
                <a:moveTo>
                  <a:pt x="3986784" y="1695450"/>
                </a:moveTo>
                <a:lnTo>
                  <a:pt x="3927119" y="1611376"/>
                </a:lnTo>
                <a:lnTo>
                  <a:pt x="3764915" y="1382776"/>
                </a:lnTo>
                <a:lnTo>
                  <a:pt x="3711092" y="1483677"/>
                </a:lnTo>
                <a:lnTo>
                  <a:pt x="2030222" y="587222"/>
                </a:lnTo>
                <a:lnTo>
                  <a:pt x="2044573" y="560324"/>
                </a:lnTo>
                <a:lnTo>
                  <a:pt x="2084070" y="486283"/>
                </a:lnTo>
                <a:lnTo>
                  <a:pt x="1700784" y="476250"/>
                </a:lnTo>
                <a:lnTo>
                  <a:pt x="1922653" y="788924"/>
                </a:lnTo>
                <a:lnTo>
                  <a:pt x="1976462" y="688035"/>
                </a:lnTo>
                <a:lnTo>
                  <a:pt x="3657333" y="1584490"/>
                </a:lnTo>
                <a:lnTo>
                  <a:pt x="3603498" y="1685417"/>
                </a:lnTo>
                <a:lnTo>
                  <a:pt x="3986784" y="1695450"/>
                </a:lnTo>
                <a:close/>
              </a:path>
              <a:path w="5612765" h="3829050">
                <a:moveTo>
                  <a:pt x="5529834" y="1047750"/>
                </a:moveTo>
                <a:lnTo>
                  <a:pt x="5501259" y="990600"/>
                </a:lnTo>
                <a:lnTo>
                  <a:pt x="5358384" y="704850"/>
                </a:lnTo>
                <a:lnTo>
                  <a:pt x="5186934" y="1047750"/>
                </a:lnTo>
                <a:lnTo>
                  <a:pt x="5301234" y="1047750"/>
                </a:lnTo>
                <a:lnTo>
                  <a:pt x="5301234" y="1276350"/>
                </a:lnTo>
                <a:lnTo>
                  <a:pt x="5186934" y="1276350"/>
                </a:lnTo>
                <a:lnTo>
                  <a:pt x="5358384" y="1619250"/>
                </a:lnTo>
                <a:lnTo>
                  <a:pt x="5501259" y="1333500"/>
                </a:lnTo>
                <a:lnTo>
                  <a:pt x="5529834" y="1276350"/>
                </a:lnTo>
                <a:lnTo>
                  <a:pt x="5415534" y="1276350"/>
                </a:lnTo>
                <a:lnTo>
                  <a:pt x="5415534" y="1047750"/>
                </a:lnTo>
                <a:lnTo>
                  <a:pt x="5529834" y="1047750"/>
                </a:lnTo>
                <a:close/>
              </a:path>
              <a:path w="5612765" h="3829050">
                <a:moveTo>
                  <a:pt x="5612511" y="3194304"/>
                </a:moveTo>
                <a:lnTo>
                  <a:pt x="5561457" y="3092069"/>
                </a:lnTo>
                <a:lnTo>
                  <a:pt x="4496511" y="3624580"/>
                </a:lnTo>
                <a:lnTo>
                  <a:pt x="4445381" y="3522345"/>
                </a:lnTo>
                <a:lnTo>
                  <a:pt x="4215384" y="3829050"/>
                </a:lnTo>
                <a:lnTo>
                  <a:pt x="4598797" y="3829050"/>
                </a:lnTo>
                <a:lnTo>
                  <a:pt x="4560430" y="3752367"/>
                </a:lnTo>
                <a:lnTo>
                  <a:pt x="4547654" y="3726827"/>
                </a:lnTo>
                <a:lnTo>
                  <a:pt x="5612511" y="31943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543800" y="1524000"/>
            <a:ext cx="2133600" cy="839332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282575" rIns="0" bIns="0" rtlCol="0">
            <a:spAutoFit/>
          </a:bodyPr>
          <a:lstStyle/>
          <a:p>
            <a:pPr marL="45720">
              <a:spcBef>
                <a:spcPts val="2225"/>
              </a:spcBef>
            </a:pPr>
            <a:r>
              <a:rPr sz="3600" b="0" dirty="0">
                <a:solidFill>
                  <a:srgbClr val="000000"/>
                </a:solidFill>
                <a:latin typeface="Times New Roman"/>
                <a:cs typeface="Times New Roman"/>
              </a:rPr>
              <a:t>Fatty </a:t>
            </a:r>
            <a:r>
              <a:rPr sz="36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Liver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53000" y="5334000"/>
            <a:ext cx="2286000" cy="1143000"/>
          </a:xfrm>
          <a:prstGeom prst="rect">
            <a:avLst/>
          </a:prstGeom>
          <a:solidFill>
            <a:srgbClr val="313131"/>
          </a:solidFill>
        </p:spPr>
        <p:txBody>
          <a:bodyPr vert="horz" wrap="square" lIns="0" tIns="8890" rIns="0" bIns="0" rtlCol="0">
            <a:spAutoFit/>
          </a:bodyPr>
          <a:lstStyle/>
          <a:p>
            <a:pPr marL="496570" marR="487045" indent="152400">
              <a:spcBef>
                <a:spcPts val="70"/>
              </a:spcBef>
            </a:pPr>
            <a:r>
              <a:rPr sz="3600" spc="-10" dirty="0">
                <a:solidFill>
                  <a:srgbClr val="FFFFFF"/>
                </a:solidFill>
                <a:latin typeface="Times New Roman"/>
                <a:cs typeface="Times New Roman"/>
              </a:rPr>
              <a:t>Liver Failure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751076" y="301752"/>
            <a:ext cx="8688705" cy="6353810"/>
            <a:chOff x="227075" y="301752"/>
            <a:chExt cx="8688705" cy="63538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7075" y="301752"/>
              <a:ext cx="8688324" cy="6353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561" y="329946"/>
              <a:ext cx="8531352" cy="619658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05561" y="329946"/>
              <a:ext cx="8531860" cy="6196965"/>
            </a:xfrm>
            <a:custGeom>
              <a:avLst/>
              <a:gdLst/>
              <a:ahLst/>
              <a:cxnLst/>
              <a:rect l="l" t="t" r="r" b="b"/>
              <a:pathLst>
                <a:path w="8531860" h="6196965">
                  <a:moveTo>
                    <a:pt x="0" y="128904"/>
                  </a:moveTo>
                  <a:lnTo>
                    <a:pt x="10133" y="78759"/>
                  </a:lnTo>
                  <a:lnTo>
                    <a:pt x="37769" y="37782"/>
                  </a:lnTo>
                  <a:lnTo>
                    <a:pt x="78759" y="10140"/>
                  </a:lnTo>
                  <a:lnTo>
                    <a:pt x="128955" y="0"/>
                  </a:lnTo>
                  <a:lnTo>
                    <a:pt x="8402447" y="0"/>
                  </a:lnTo>
                  <a:lnTo>
                    <a:pt x="8452592" y="10140"/>
                  </a:lnTo>
                  <a:lnTo>
                    <a:pt x="8493569" y="37782"/>
                  </a:lnTo>
                  <a:lnTo>
                    <a:pt x="8521211" y="78759"/>
                  </a:lnTo>
                  <a:lnTo>
                    <a:pt x="8531352" y="128904"/>
                  </a:lnTo>
                  <a:lnTo>
                    <a:pt x="8531352" y="6067628"/>
                  </a:lnTo>
                  <a:lnTo>
                    <a:pt x="8521211" y="6117824"/>
                  </a:lnTo>
                  <a:lnTo>
                    <a:pt x="8493569" y="6158814"/>
                  </a:lnTo>
                  <a:lnTo>
                    <a:pt x="8452592" y="6186450"/>
                  </a:lnTo>
                  <a:lnTo>
                    <a:pt x="8402447" y="6196583"/>
                  </a:lnTo>
                  <a:lnTo>
                    <a:pt x="128955" y="6196583"/>
                  </a:lnTo>
                  <a:lnTo>
                    <a:pt x="78759" y="6186450"/>
                  </a:lnTo>
                  <a:lnTo>
                    <a:pt x="37769" y="6158814"/>
                  </a:lnTo>
                  <a:lnTo>
                    <a:pt x="10133" y="6117824"/>
                  </a:lnTo>
                  <a:lnTo>
                    <a:pt x="0" y="6067628"/>
                  </a:lnTo>
                  <a:lnTo>
                    <a:pt x="0" y="128904"/>
                  </a:lnTo>
                  <a:close/>
                </a:path>
              </a:pathLst>
            </a:custGeom>
            <a:ln w="3175">
              <a:solidFill>
                <a:srgbClr val="A3A2A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4601" y="0"/>
            <a:ext cx="8153399" cy="6857998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6919" y="530352"/>
            <a:ext cx="8183880" cy="518464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6919" y="530352"/>
            <a:ext cx="8183880" cy="487984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7101" y="607822"/>
            <a:ext cx="7883525" cy="2661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6860" marR="5080" indent="-264795">
              <a:spcBef>
                <a:spcPts val="95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latin typeface="Verdana"/>
                <a:cs typeface="Verdana"/>
              </a:rPr>
              <a:t>Alcoholic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liver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disease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(ALD)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is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leading 	</a:t>
            </a:r>
            <a:r>
              <a:rPr sz="2800" dirty="0">
                <a:latin typeface="Verdana"/>
                <a:cs typeface="Verdana"/>
              </a:rPr>
              <a:t>cause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liver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pathology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most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Western 	countries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560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276860" marR="433705" indent="-264795"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latin typeface="Verdana"/>
                <a:cs typeface="Verdana"/>
              </a:rPr>
              <a:t>it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affects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more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than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2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million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Americans 	</a:t>
            </a:r>
            <a:r>
              <a:rPr sz="2800" dirty="0">
                <a:latin typeface="Verdana"/>
                <a:cs typeface="Verdana"/>
              </a:rPr>
              <a:t>and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causes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27,000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deaths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annually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7100" y="607823"/>
            <a:ext cx="7684134" cy="4018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6860" marR="307340" indent="-264795">
              <a:spcBef>
                <a:spcPts val="95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Hepatic</a:t>
            </a:r>
            <a:r>
              <a:rPr sz="2800" spc="-8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steatosis</a:t>
            </a:r>
            <a:r>
              <a:rPr sz="2800" spc="-6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(fatty</a:t>
            </a:r>
            <a:r>
              <a:rPr sz="2800" spc="-8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liver)</a:t>
            </a:r>
            <a:r>
              <a:rPr sz="2800" spc="-6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is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marked 	</a:t>
            </a:r>
            <a:r>
              <a:rPr sz="2800" dirty="0">
                <a:latin typeface="Verdana"/>
                <a:cs typeface="Verdana"/>
              </a:rPr>
              <a:t>by</a:t>
            </a:r>
            <a:r>
              <a:rPr sz="2800" spc="-1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microvesicular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lipid</a:t>
            </a:r>
            <a:r>
              <a:rPr sz="2800" spc="-1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droplets</a:t>
            </a:r>
            <a:r>
              <a:rPr sz="2800" spc="-9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and 	</a:t>
            </a:r>
            <a:r>
              <a:rPr sz="2800" dirty="0">
                <a:latin typeface="Verdana"/>
                <a:cs typeface="Verdana"/>
              </a:rPr>
              <a:t>macrovesicular</a:t>
            </a:r>
            <a:r>
              <a:rPr sz="2800" spc="-114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lipid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droplets</a:t>
            </a:r>
            <a:r>
              <a:rPr sz="2800" spc="-12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within 	hepatocytes.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560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276860" marR="5080" indent="-264795"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latin typeface="Verdana"/>
                <a:cs typeface="Verdana"/>
              </a:rPr>
              <a:t>The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liver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becomes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enlarged,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soft,</a:t>
            </a:r>
            <a:r>
              <a:rPr sz="2800" spc="-7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greasy, 	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and</a:t>
            </a:r>
            <a:r>
              <a:rPr sz="2800" spc="-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yellow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560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277495" indent="-264795">
              <a:buClr>
                <a:srgbClr val="EF7E09"/>
              </a:buClr>
              <a:buSzPct val="80357"/>
              <a:buFont typeface="Segoe UI Symbol"/>
              <a:buChar char="⚫"/>
              <a:tabLst>
                <a:tab pos="277495" algn="l"/>
              </a:tabLst>
            </a:pPr>
            <a:r>
              <a:rPr sz="2800" dirty="0">
                <a:latin typeface="Verdana"/>
                <a:cs typeface="Verdana"/>
              </a:rPr>
              <a:t>This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condition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is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reversible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40991" y="5359907"/>
            <a:ext cx="8243316" cy="9204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05659" y="549910"/>
            <a:ext cx="7791450" cy="5451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0" indent="-317500">
              <a:spcBef>
                <a:spcPts val="100"/>
              </a:spcBef>
              <a:buClr>
                <a:srgbClr val="EF7E09"/>
              </a:buClr>
              <a:buSzPct val="79166"/>
              <a:buFont typeface="Segoe UI Symbol"/>
              <a:buChar char="⚫"/>
              <a:tabLst>
                <a:tab pos="368300" algn="l"/>
              </a:tabLst>
            </a:pPr>
            <a:r>
              <a:rPr sz="3600" spc="60" dirty="0">
                <a:latin typeface="Calibri"/>
                <a:cs typeface="Calibri"/>
              </a:rPr>
              <a:t>Usually</a:t>
            </a:r>
            <a:r>
              <a:rPr sz="3600" spc="5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asymptomatic.</a:t>
            </a:r>
            <a:endParaRPr sz="3600">
              <a:latin typeface="Calibri"/>
              <a:cs typeface="Calibri"/>
            </a:endParaRPr>
          </a:p>
          <a:p>
            <a:pPr>
              <a:spcBef>
                <a:spcPts val="525"/>
              </a:spcBef>
              <a:buClr>
                <a:srgbClr val="EF7E09"/>
              </a:buClr>
              <a:buFont typeface="Segoe UI Symbol"/>
              <a:buChar char="⚫"/>
            </a:pPr>
            <a:endParaRPr sz="3600">
              <a:latin typeface="Calibri"/>
              <a:cs typeface="Calibri"/>
            </a:endParaRPr>
          </a:p>
          <a:p>
            <a:pPr marL="367665" marR="1134110" indent="-317500">
              <a:buClr>
                <a:srgbClr val="EF7E09"/>
              </a:buClr>
              <a:buSzPct val="79166"/>
              <a:buFont typeface="Segoe UI Symbol"/>
              <a:buChar char="⚫"/>
              <a:tabLst>
                <a:tab pos="369570" algn="l"/>
                <a:tab pos="2882900" algn="l"/>
              </a:tabLst>
            </a:pPr>
            <a:r>
              <a:rPr sz="3600" dirty="0">
                <a:latin typeface="Calibri"/>
                <a:cs typeface="Calibri"/>
              </a:rPr>
              <a:t>The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spc="60" dirty="0">
                <a:latin typeface="Calibri"/>
                <a:cs typeface="Calibri"/>
              </a:rPr>
              <a:t>liver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is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enlarged,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spc="-60" dirty="0">
                <a:latin typeface="Calibri"/>
                <a:cs typeface="Calibri"/>
              </a:rPr>
              <a:t>smooth,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and 	</a:t>
            </a:r>
            <a:r>
              <a:rPr sz="3600" spc="-10" dirty="0">
                <a:latin typeface="Calibri"/>
                <a:cs typeface="Calibri"/>
              </a:rPr>
              <a:t>occasionally</a:t>
            </a:r>
            <a:r>
              <a:rPr sz="3600" dirty="0">
                <a:latin typeface="Calibri"/>
                <a:cs typeface="Calibri"/>
              </a:rPr>
              <a:t>	</a:t>
            </a:r>
            <a:r>
              <a:rPr sz="3600" spc="-10" dirty="0">
                <a:latin typeface="Calibri"/>
                <a:cs typeface="Calibri"/>
              </a:rPr>
              <a:t>tender</a:t>
            </a:r>
            <a:endParaRPr sz="3600">
              <a:latin typeface="Calibri"/>
              <a:cs typeface="Calibri"/>
            </a:endParaRPr>
          </a:p>
          <a:p>
            <a:pPr>
              <a:spcBef>
                <a:spcPts val="445"/>
              </a:spcBef>
              <a:buClr>
                <a:srgbClr val="EF7E09"/>
              </a:buClr>
              <a:buFont typeface="Segoe UI Symbol"/>
              <a:buChar char="⚫"/>
            </a:pPr>
            <a:endParaRPr sz="3600">
              <a:latin typeface="Calibri"/>
              <a:cs typeface="Calibri"/>
            </a:endParaRPr>
          </a:p>
          <a:p>
            <a:pPr marL="367665" marR="5080" indent="-317500">
              <a:lnSpc>
                <a:spcPct val="101899"/>
              </a:lnSpc>
              <a:buClr>
                <a:srgbClr val="EF7E09"/>
              </a:buClr>
              <a:buSzPct val="79166"/>
              <a:buFont typeface="Segoe UI Symbol"/>
              <a:buChar char="⚫"/>
              <a:tabLst>
                <a:tab pos="369570" algn="l"/>
              </a:tabLst>
            </a:pPr>
            <a:r>
              <a:rPr sz="3600" spc="100" dirty="0">
                <a:latin typeface="Calibri"/>
                <a:cs typeface="Calibri"/>
              </a:rPr>
              <a:t>Gamma-</a:t>
            </a:r>
            <a:r>
              <a:rPr sz="3600" dirty="0">
                <a:latin typeface="Calibri"/>
                <a:cs typeface="Calibri"/>
              </a:rPr>
              <a:t>glutamyl</a:t>
            </a:r>
            <a:r>
              <a:rPr sz="3600" spc="150" dirty="0">
                <a:latin typeface="Calibri"/>
                <a:cs typeface="Calibri"/>
              </a:rPr>
              <a:t> </a:t>
            </a:r>
            <a:r>
              <a:rPr sz="3600" spc="-35" dirty="0">
                <a:latin typeface="Calibri"/>
                <a:cs typeface="Calibri"/>
              </a:rPr>
              <a:t>transpeptidase</a:t>
            </a:r>
            <a:r>
              <a:rPr sz="3600" spc="204" dirty="0">
                <a:latin typeface="Calibri"/>
                <a:cs typeface="Calibri"/>
              </a:rPr>
              <a:t> </a:t>
            </a:r>
            <a:r>
              <a:rPr sz="3600" spc="70" dirty="0">
                <a:latin typeface="Calibri"/>
                <a:cs typeface="Calibri"/>
              </a:rPr>
              <a:t>(GGT) 	</a:t>
            </a:r>
            <a:r>
              <a:rPr sz="3600" dirty="0">
                <a:latin typeface="Calibri"/>
                <a:cs typeface="Calibri"/>
              </a:rPr>
              <a:t>is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spc="-35" dirty="0">
                <a:latin typeface="Calibri"/>
                <a:cs typeface="Calibri"/>
              </a:rPr>
              <a:t>often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elevated</a:t>
            </a:r>
            <a:r>
              <a:rPr sz="3600" spc="-10" dirty="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  <a:p>
            <a:pPr>
              <a:spcBef>
                <a:spcPts val="3210"/>
              </a:spcBef>
            </a:pPr>
            <a:endParaRPr sz="360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</a:pPr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Signs</a:t>
            </a:r>
            <a:r>
              <a:rPr sz="3200" b="1" spc="-40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and</a:t>
            </a:r>
            <a:r>
              <a:rPr sz="3200" b="1" spc="-35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symptoms</a:t>
            </a:r>
            <a:r>
              <a:rPr sz="3200" b="1" spc="-35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of</a:t>
            </a:r>
            <a:r>
              <a:rPr sz="3200" b="1" spc="-35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fatty</a:t>
            </a:r>
            <a:r>
              <a:rPr sz="3200" b="1" spc="-35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spc="-10" dirty="0">
                <a:solidFill>
                  <a:srgbClr val="FF8D3D"/>
                </a:solidFill>
                <a:latin typeface="Verdana"/>
                <a:cs typeface="Verdana"/>
              </a:rPr>
              <a:t>liver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7101" y="607822"/>
            <a:ext cx="7395209" cy="2738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6860" marR="5080" indent="-264795">
              <a:spcBef>
                <a:spcPts val="95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Alcoholic</a:t>
            </a:r>
            <a:r>
              <a:rPr sz="2800" spc="-8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hepatitis</a:t>
            </a:r>
            <a:r>
              <a:rPr sz="2800" spc="-9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is</a:t>
            </a:r>
            <a:r>
              <a:rPr sz="2800" spc="-10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characterized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by 	</a:t>
            </a:r>
            <a:r>
              <a:rPr sz="2800" dirty="0">
                <a:latin typeface="Verdana"/>
                <a:cs typeface="Verdana"/>
              </a:rPr>
              <a:t>inflammation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and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necrosis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liver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cells.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560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277495" indent="-264795">
              <a:buClr>
                <a:srgbClr val="EF7E09"/>
              </a:buClr>
              <a:buSzPct val="80357"/>
              <a:buFont typeface="Segoe UI Symbol"/>
              <a:buChar char="⚫"/>
              <a:tabLst>
                <a:tab pos="277495" algn="l"/>
              </a:tabLst>
            </a:pPr>
            <a:r>
              <a:rPr sz="2800" dirty="0">
                <a:latin typeface="Verdana"/>
                <a:cs typeface="Verdana"/>
              </a:rPr>
              <a:t>There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is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also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Mallory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body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formation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555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277495" indent="-264795">
              <a:buClr>
                <a:srgbClr val="EF7E09"/>
              </a:buClr>
              <a:buSzPct val="80357"/>
              <a:buFont typeface="Segoe UI Symbol"/>
              <a:buChar char="⚫"/>
              <a:tabLst>
                <a:tab pos="277495" algn="l"/>
              </a:tabLst>
            </a:pPr>
            <a:r>
              <a:rPr sz="2800" spc="-10" dirty="0">
                <a:latin typeface="Verdana"/>
                <a:cs typeface="Verdana"/>
              </a:rPr>
              <a:t>Fibrosis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40991" y="5359907"/>
            <a:ext cx="8014716" cy="9204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05660" y="5487112"/>
            <a:ext cx="7484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Signs</a:t>
            </a:r>
            <a:r>
              <a:rPr sz="3200" b="1" spc="-25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and</a:t>
            </a:r>
            <a:r>
              <a:rPr sz="3200" b="1" spc="-25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symptoms</a:t>
            </a:r>
            <a:r>
              <a:rPr sz="3200" b="1" spc="-20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of</a:t>
            </a:r>
            <a:r>
              <a:rPr sz="3200" b="1" spc="-25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spc="-10" dirty="0">
                <a:solidFill>
                  <a:srgbClr val="FF8D3D"/>
                </a:solidFill>
                <a:latin typeface="Verdana"/>
                <a:cs typeface="Verdana"/>
              </a:rPr>
              <a:t>hepatitis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7101" y="566675"/>
            <a:ext cx="6603365" cy="3937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8130" indent="-265430">
              <a:lnSpc>
                <a:spcPts val="3115"/>
              </a:lnSpc>
              <a:spcBef>
                <a:spcPts val="105"/>
              </a:spcBef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dirty="0">
                <a:latin typeface="Verdana"/>
                <a:cs typeface="Verdana"/>
              </a:rPr>
              <a:t>This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stage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usually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is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characterized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by</a:t>
            </a:r>
            <a:endParaRPr sz="2600">
              <a:latin typeface="Verdana"/>
              <a:cs typeface="Verdana"/>
            </a:endParaRPr>
          </a:p>
          <a:p>
            <a:pPr marL="278130" indent="-265430">
              <a:lnSpc>
                <a:spcPts val="3110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dirty="0">
                <a:latin typeface="Verdana"/>
                <a:cs typeface="Verdana"/>
              </a:rPr>
              <a:t>Hepatic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tenderness,</a:t>
            </a:r>
            <a:endParaRPr sz="2600">
              <a:latin typeface="Verdana"/>
              <a:cs typeface="Verdana"/>
            </a:endParaRPr>
          </a:p>
          <a:p>
            <a:pPr marL="278130" indent="-265430">
              <a:lnSpc>
                <a:spcPts val="3110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spc="-10" dirty="0">
                <a:latin typeface="Verdana"/>
                <a:cs typeface="Verdana"/>
              </a:rPr>
              <a:t>Pain,</a:t>
            </a:r>
            <a:endParaRPr sz="2600">
              <a:latin typeface="Verdana"/>
              <a:cs typeface="Verdana"/>
            </a:endParaRPr>
          </a:p>
          <a:p>
            <a:pPr marL="278130" indent="-265430">
              <a:lnSpc>
                <a:spcPts val="3110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spc="-10" dirty="0">
                <a:latin typeface="Verdana"/>
                <a:cs typeface="Verdana"/>
              </a:rPr>
              <a:t>Anorexia,</a:t>
            </a:r>
            <a:endParaRPr sz="2600">
              <a:latin typeface="Verdana"/>
              <a:cs typeface="Verdana"/>
            </a:endParaRPr>
          </a:p>
          <a:p>
            <a:pPr marL="278130" indent="-265430">
              <a:lnSpc>
                <a:spcPts val="3110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spc="-10" dirty="0">
                <a:latin typeface="Verdana"/>
                <a:cs typeface="Verdana"/>
              </a:rPr>
              <a:t>Nausea,</a:t>
            </a:r>
            <a:endParaRPr sz="2600">
              <a:latin typeface="Verdana"/>
              <a:cs typeface="Verdana"/>
            </a:endParaRPr>
          </a:p>
          <a:p>
            <a:pPr marL="278130" indent="-265430">
              <a:lnSpc>
                <a:spcPts val="3110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spc="-10" dirty="0">
                <a:latin typeface="Verdana"/>
                <a:cs typeface="Verdana"/>
              </a:rPr>
              <a:t>Fever,</a:t>
            </a:r>
            <a:endParaRPr sz="2600">
              <a:latin typeface="Verdana"/>
              <a:cs typeface="Verdana"/>
            </a:endParaRPr>
          </a:p>
          <a:p>
            <a:pPr marL="278130" indent="-265430">
              <a:lnSpc>
                <a:spcPts val="3110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spc="-10" dirty="0">
                <a:latin typeface="Verdana"/>
                <a:cs typeface="Verdana"/>
              </a:rPr>
              <a:t>Jaundice,</a:t>
            </a:r>
            <a:endParaRPr sz="2600">
              <a:latin typeface="Verdana"/>
              <a:cs typeface="Verdana"/>
            </a:endParaRPr>
          </a:p>
          <a:p>
            <a:pPr marL="278130" indent="-265430">
              <a:lnSpc>
                <a:spcPts val="3110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dirty="0">
                <a:latin typeface="Verdana"/>
                <a:cs typeface="Verdana"/>
              </a:rPr>
              <a:t>Ascites,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and</a:t>
            </a:r>
            <a:endParaRPr sz="2600">
              <a:latin typeface="Verdana"/>
              <a:cs typeface="Verdana"/>
            </a:endParaRPr>
          </a:p>
          <a:p>
            <a:pPr marL="278130" marR="5080" indent="-266065">
              <a:lnSpc>
                <a:spcPts val="2810"/>
              </a:lnSpc>
              <a:spcBef>
                <a:spcPts val="345"/>
              </a:spcBef>
              <a:buClr>
                <a:srgbClr val="EF7E09"/>
              </a:buClr>
              <a:buSzPct val="78846"/>
              <a:buFont typeface="Segoe UI Symbol"/>
              <a:buChar char="⚫"/>
              <a:tabLst>
                <a:tab pos="278130" algn="l"/>
              </a:tabLst>
            </a:pPr>
            <a:r>
              <a:rPr sz="2600" dirty="0">
                <a:latin typeface="Verdana"/>
                <a:cs typeface="Verdana"/>
              </a:rPr>
              <a:t>Liver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failure,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but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some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people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may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be </a:t>
            </a:r>
            <a:r>
              <a:rPr sz="2600" spc="-10" dirty="0">
                <a:latin typeface="Verdana"/>
                <a:cs typeface="Verdana"/>
              </a:rPr>
              <a:t>asymptomatic.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7100" y="565149"/>
            <a:ext cx="7836534" cy="490601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76860" marR="252729" indent="-264795">
              <a:lnSpc>
                <a:spcPts val="3020"/>
              </a:lnSpc>
              <a:spcBef>
                <a:spcPts val="480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Alcoholic</a:t>
            </a:r>
            <a:r>
              <a:rPr sz="2800" spc="-5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cirrhosis</a:t>
            </a:r>
            <a:r>
              <a:rPr sz="2800" spc="-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is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final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and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largely 	</a:t>
            </a:r>
            <a:r>
              <a:rPr sz="2800" dirty="0">
                <a:solidFill>
                  <a:srgbClr val="FFFF00"/>
                </a:solidFill>
                <a:latin typeface="Verdana"/>
                <a:cs typeface="Verdana"/>
              </a:rPr>
              <a:t>irreversible</a:t>
            </a:r>
            <a:r>
              <a:rPr sz="2800" spc="-12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outcome.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229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276860" marR="582295" indent="-264795" algn="just">
              <a:lnSpc>
                <a:spcPts val="3020"/>
              </a:lnSpc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latin typeface="Verdana"/>
                <a:cs typeface="Verdana"/>
              </a:rPr>
              <a:t>The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liver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is</a:t>
            </a:r>
            <a:r>
              <a:rPr sz="2800" spc="-9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transformed</a:t>
            </a:r>
            <a:r>
              <a:rPr sz="2800" spc="-20" dirty="0"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from</a:t>
            </a:r>
            <a:r>
              <a:rPr sz="2800" spc="-5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fatty</a:t>
            </a:r>
            <a:r>
              <a:rPr sz="2800" spc="-8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Verdana"/>
                <a:cs typeface="Verdana"/>
              </a:rPr>
              <a:t>and 	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enlarged</a:t>
            </a:r>
            <a:r>
              <a:rPr sz="2800" spc="-7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to</a:t>
            </a:r>
            <a:r>
              <a:rPr sz="2800" spc="-9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brown,</a:t>
            </a:r>
            <a:r>
              <a:rPr sz="2800" spc="-7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shrunken,</a:t>
            </a:r>
            <a:r>
              <a:rPr sz="2800" spc="-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and</a:t>
            </a:r>
            <a:r>
              <a:rPr sz="2800" spc="-7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Verdana"/>
                <a:cs typeface="Verdana"/>
              </a:rPr>
              <a:t>non 	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fatty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235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276860" marR="109220" indent="-264795">
              <a:lnSpc>
                <a:spcPts val="3020"/>
              </a:lnSpc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latin typeface="Verdana"/>
                <a:cs typeface="Verdana"/>
              </a:rPr>
              <a:t>Early</a:t>
            </a:r>
            <a:r>
              <a:rPr sz="2800" spc="-2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cirrhotic</a:t>
            </a:r>
            <a:r>
              <a:rPr sz="2800" spc="-2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liver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is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one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fine,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uniform 	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nodules</a:t>
            </a:r>
            <a:r>
              <a:rPr sz="2800" spc="-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on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its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surface.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220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276225" marR="5080" indent="-264160">
              <a:lnSpc>
                <a:spcPts val="3030"/>
              </a:lnSpc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latin typeface="Verdana"/>
                <a:cs typeface="Verdana"/>
              </a:rPr>
              <a:t>The</a:t>
            </a:r>
            <a:r>
              <a:rPr sz="2800" spc="-9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condition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has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traditionally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been</a:t>
            </a:r>
            <a:r>
              <a:rPr sz="2800" spc="-9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called 	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micronodular</a:t>
            </a:r>
            <a:r>
              <a:rPr sz="2800" spc="-6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or</a:t>
            </a:r>
            <a:r>
              <a:rPr sz="2800" spc="-10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Laennec</a:t>
            </a:r>
            <a:r>
              <a:rPr sz="2800" spc="-8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cirrhosis.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7101" y="607823"/>
            <a:ext cx="7908925" cy="3515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6860" marR="138430" indent="-264795">
              <a:spcBef>
                <a:spcPts val="95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latin typeface="Verdana"/>
                <a:cs typeface="Verdana"/>
              </a:rPr>
              <a:t>With</a:t>
            </a:r>
            <a:r>
              <a:rPr sz="2800" spc="-9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more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advanced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cirrhosis, 	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regenerative</a:t>
            </a:r>
            <a:r>
              <a:rPr sz="2800" spc="-114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processes</a:t>
            </a:r>
            <a:r>
              <a:rPr sz="2800" spc="-7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cause</a:t>
            </a:r>
            <a:r>
              <a:rPr sz="2800" spc="-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the</a:t>
            </a:r>
            <a:r>
              <a:rPr sz="2800" spc="-1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nodules 	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to</a:t>
            </a:r>
            <a:r>
              <a:rPr sz="2800" spc="-8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become</a:t>
            </a:r>
            <a:r>
              <a:rPr sz="2800" spc="-6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006FC0"/>
                </a:solidFill>
                <a:latin typeface="Verdana"/>
                <a:cs typeface="Verdana"/>
              </a:rPr>
              <a:t>larger</a:t>
            </a:r>
            <a:r>
              <a:rPr sz="2800" spc="-6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006FC0"/>
                </a:solidFill>
                <a:latin typeface="Verdana"/>
                <a:cs typeface="Verdana"/>
              </a:rPr>
              <a:t>and</a:t>
            </a:r>
            <a:r>
              <a:rPr sz="2800" spc="-5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006FC0"/>
                </a:solidFill>
                <a:latin typeface="Verdana"/>
                <a:cs typeface="Verdana"/>
              </a:rPr>
              <a:t>more</a:t>
            </a:r>
            <a:r>
              <a:rPr sz="2800" spc="-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006FC0"/>
                </a:solidFill>
                <a:latin typeface="Verdana"/>
                <a:cs typeface="Verdana"/>
              </a:rPr>
              <a:t>irregular</a:t>
            </a:r>
            <a:r>
              <a:rPr sz="2800" spc="-5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Verdana"/>
                <a:cs typeface="Verdana"/>
              </a:rPr>
              <a:t>in 	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size</a:t>
            </a:r>
            <a:r>
              <a:rPr sz="2800" spc="-6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and</a:t>
            </a:r>
            <a:r>
              <a:rPr sz="2800" spc="-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shape.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560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276860" marR="5080" indent="-264795"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latin typeface="Verdana"/>
                <a:cs typeface="Verdana"/>
              </a:rPr>
              <a:t>The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nodules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cause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liver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become 	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relobulized</a:t>
            </a:r>
            <a:r>
              <a:rPr sz="2800" spc="-8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through</a:t>
            </a:r>
            <a:r>
              <a:rPr sz="2800" spc="-7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the</a:t>
            </a:r>
            <a:r>
              <a:rPr sz="2800" spc="-114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006FC0"/>
                </a:solidFill>
                <a:latin typeface="Verdana"/>
                <a:cs typeface="Verdana"/>
              </a:rPr>
              <a:t>formation</a:t>
            </a:r>
            <a:r>
              <a:rPr sz="2800" spc="-8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006FC0"/>
                </a:solidFill>
                <a:latin typeface="Verdana"/>
                <a:cs typeface="Verdana"/>
              </a:rPr>
              <a:t>of</a:t>
            </a:r>
            <a:r>
              <a:rPr sz="2800" spc="-10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006FC0"/>
                </a:solidFill>
                <a:latin typeface="Verdana"/>
                <a:cs typeface="Verdana"/>
              </a:rPr>
              <a:t>new 	</a:t>
            </a:r>
            <a:r>
              <a:rPr sz="2800" dirty="0">
                <a:solidFill>
                  <a:srgbClr val="006FC0"/>
                </a:solidFill>
                <a:latin typeface="Verdana"/>
                <a:cs typeface="Verdana"/>
              </a:rPr>
              <a:t>portal</a:t>
            </a:r>
            <a:r>
              <a:rPr sz="2800" spc="-8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006FC0"/>
                </a:solidFill>
                <a:latin typeface="Verdana"/>
                <a:cs typeface="Verdana"/>
              </a:rPr>
              <a:t>tracts</a:t>
            </a:r>
            <a:r>
              <a:rPr sz="2800" spc="-9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006FC0"/>
                </a:solidFill>
                <a:latin typeface="Verdana"/>
                <a:cs typeface="Verdana"/>
              </a:rPr>
              <a:t>and</a:t>
            </a:r>
            <a:r>
              <a:rPr sz="2800" spc="-10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006FC0"/>
                </a:solidFill>
                <a:latin typeface="Verdana"/>
                <a:cs typeface="Verdana"/>
              </a:rPr>
              <a:t>venous</a:t>
            </a:r>
            <a:r>
              <a:rPr sz="2800" spc="-8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006FC0"/>
                </a:solidFill>
                <a:latin typeface="Verdana"/>
                <a:cs typeface="Verdana"/>
              </a:rPr>
              <a:t>outflow</a:t>
            </a:r>
            <a:r>
              <a:rPr sz="2800" spc="-10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Verdana"/>
                <a:cs typeface="Verdana"/>
              </a:rPr>
              <a:t>channels</a:t>
            </a:r>
            <a:r>
              <a:rPr sz="2800" spc="-10" dirty="0">
                <a:latin typeface="Verdana"/>
                <a:cs typeface="Verdana"/>
              </a:rPr>
              <a:t>.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7100" y="607822"/>
            <a:ext cx="784733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6860" marR="5080" indent="-264795">
              <a:spcBef>
                <a:spcPts val="95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latin typeface="Verdana"/>
                <a:cs typeface="Verdana"/>
              </a:rPr>
              <a:t>The</a:t>
            </a:r>
            <a:r>
              <a:rPr sz="2800" spc="-9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nodules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may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compress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9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hepatic 	</a:t>
            </a:r>
            <a:r>
              <a:rPr sz="2800" dirty="0">
                <a:latin typeface="Verdana"/>
                <a:cs typeface="Verdana"/>
              </a:rPr>
              <a:t>veins,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curtailing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blood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flow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out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liver 	</a:t>
            </a:r>
            <a:r>
              <a:rPr sz="2800" dirty="0">
                <a:latin typeface="Verdana"/>
                <a:cs typeface="Verdana"/>
              </a:rPr>
              <a:t>and</a:t>
            </a:r>
            <a:r>
              <a:rPr sz="2800" spc="-9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producing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portal</a:t>
            </a:r>
            <a:r>
              <a:rPr sz="2800" spc="-7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hypertension, 	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extrahepatic</a:t>
            </a:r>
            <a:r>
              <a:rPr sz="2800" spc="-13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portosystemic</a:t>
            </a:r>
            <a:r>
              <a:rPr sz="2800" spc="-12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shunts,</a:t>
            </a:r>
            <a:r>
              <a:rPr sz="2800" spc="-1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Verdana"/>
                <a:cs typeface="Verdana"/>
              </a:rPr>
              <a:t>and 	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cholestasis.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40991" y="5359907"/>
            <a:ext cx="7981188" cy="9204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05660" y="511810"/>
            <a:ext cx="7452359" cy="548957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69570" indent="-265430">
              <a:spcBef>
                <a:spcPts val="400"/>
              </a:spcBef>
              <a:buClr>
                <a:srgbClr val="EF7E09"/>
              </a:buClr>
              <a:buSzPct val="79166"/>
              <a:buFont typeface="Wingdings"/>
              <a:buChar char=""/>
              <a:tabLst>
                <a:tab pos="369570" algn="l"/>
              </a:tabLst>
            </a:pPr>
            <a:r>
              <a:rPr sz="3600" spc="-10" dirty="0">
                <a:latin typeface="Calibri"/>
                <a:cs typeface="Calibri"/>
              </a:rPr>
              <a:t>Jaundice</a:t>
            </a:r>
            <a:endParaRPr sz="3600">
              <a:latin typeface="Calibri"/>
              <a:cs typeface="Calibri"/>
            </a:endParaRPr>
          </a:p>
          <a:p>
            <a:pPr marL="369570" indent="-265430">
              <a:spcBef>
                <a:spcPts val="300"/>
              </a:spcBef>
              <a:buClr>
                <a:srgbClr val="EF7E09"/>
              </a:buClr>
              <a:buSzPct val="79166"/>
              <a:buFont typeface="Wingdings"/>
              <a:buChar char=""/>
              <a:tabLst>
                <a:tab pos="369570" algn="l"/>
              </a:tabLst>
            </a:pPr>
            <a:r>
              <a:rPr sz="3600" spc="-10" dirty="0">
                <a:latin typeface="Calibri"/>
                <a:cs typeface="Calibri"/>
              </a:rPr>
              <a:t>Hepatomegaly</a:t>
            </a:r>
            <a:endParaRPr sz="3600">
              <a:latin typeface="Calibri"/>
              <a:cs typeface="Calibri"/>
            </a:endParaRPr>
          </a:p>
          <a:p>
            <a:pPr marL="369570" indent="-265430">
              <a:spcBef>
                <a:spcPts val="300"/>
              </a:spcBef>
              <a:buClr>
                <a:srgbClr val="EF7E09"/>
              </a:buClr>
              <a:buSzPct val="79166"/>
              <a:buFont typeface="Wingdings"/>
              <a:buChar char=""/>
              <a:tabLst>
                <a:tab pos="369570" algn="l"/>
              </a:tabLst>
            </a:pPr>
            <a:r>
              <a:rPr sz="3600" spc="-10" dirty="0">
                <a:latin typeface="Calibri"/>
                <a:cs typeface="Calibri"/>
              </a:rPr>
              <a:t>Esophageal</a:t>
            </a:r>
            <a:r>
              <a:rPr sz="3600" spc="-17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varices</a:t>
            </a:r>
            <a:endParaRPr sz="3600">
              <a:latin typeface="Calibri"/>
              <a:cs typeface="Calibri"/>
            </a:endParaRPr>
          </a:p>
          <a:p>
            <a:pPr marL="369570" indent="-265430">
              <a:spcBef>
                <a:spcPts val="300"/>
              </a:spcBef>
              <a:buClr>
                <a:srgbClr val="EF7E09"/>
              </a:buClr>
              <a:buSzPct val="79166"/>
              <a:buFont typeface="Wingdings"/>
              <a:buChar char=""/>
              <a:tabLst>
                <a:tab pos="369570" algn="l"/>
              </a:tabLst>
            </a:pPr>
            <a:r>
              <a:rPr sz="3600" spc="-10" dirty="0">
                <a:latin typeface="Calibri"/>
                <a:cs typeface="Calibri"/>
              </a:rPr>
              <a:t>Ascites</a:t>
            </a:r>
            <a:endParaRPr sz="3600">
              <a:latin typeface="Calibri"/>
              <a:cs typeface="Calibri"/>
            </a:endParaRPr>
          </a:p>
          <a:p>
            <a:pPr marL="368935" indent="-264795">
              <a:spcBef>
                <a:spcPts val="300"/>
              </a:spcBef>
              <a:buClr>
                <a:srgbClr val="EF7E09"/>
              </a:buClr>
              <a:buSzPct val="79166"/>
              <a:buFont typeface="Wingdings"/>
              <a:buChar char=""/>
              <a:tabLst>
                <a:tab pos="368935" algn="l"/>
              </a:tabLst>
            </a:pPr>
            <a:r>
              <a:rPr sz="3600" dirty="0">
                <a:latin typeface="Calibri"/>
                <a:cs typeface="Calibri"/>
              </a:rPr>
              <a:t>Hepatic</a:t>
            </a:r>
            <a:r>
              <a:rPr sz="3600" spc="6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encephalopathy</a:t>
            </a:r>
            <a:endParaRPr sz="3600">
              <a:latin typeface="Calibri"/>
              <a:cs typeface="Calibri"/>
            </a:endParaRPr>
          </a:p>
          <a:p>
            <a:pPr marL="369570" indent="-265430">
              <a:spcBef>
                <a:spcPts val="305"/>
              </a:spcBef>
              <a:buClr>
                <a:srgbClr val="EF7E09"/>
              </a:buClr>
              <a:buSzPct val="79166"/>
              <a:buFont typeface="Wingdings"/>
              <a:buChar char=""/>
              <a:tabLst>
                <a:tab pos="369570" algn="l"/>
              </a:tabLst>
            </a:pPr>
            <a:r>
              <a:rPr sz="3600" spc="-10" dirty="0">
                <a:latin typeface="Calibri"/>
                <a:cs typeface="Calibri"/>
              </a:rPr>
              <a:t>Oedema</a:t>
            </a:r>
            <a:endParaRPr sz="3600">
              <a:latin typeface="Calibri"/>
              <a:cs typeface="Calibri"/>
            </a:endParaRPr>
          </a:p>
          <a:p>
            <a:pPr marL="369570" indent="-265430">
              <a:spcBef>
                <a:spcPts val="300"/>
              </a:spcBef>
              <a:buClr>
                <a:srgbClr val="EF7E09"/>
              </a:buClr>
              <a:buSzPct val="79166"/>
              <a:buFont typeface="Wingdings"/>
              <a:buChar char=""/>
              <a:tabLst>
                <a:tab pos="369570" algn="l"/>
              </a:tabLst>
            </a:pPr>
            <a:r>
              <a:rPr sz="3600" dirty="0">
                <a:latin typeface="Calibri"/>
                <a:cs typeface="Calibri"/>
              </a:rPr>
              <a:t>Bleeding</a:t>
            </a:r>
            <a:r>
              <a:rPr sz="3600" spc="4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disorders</a:t>
            </a:r>
            <a:endParaRPr sz="3600">
              <a:latin typeface="Calibri"/>
              <a:cs typeface="Calibri"/>
            </a:endParaRPr>
          </a:p>
          <a:p>
            <a:pPr>
              <a:spcBef>
                <a:spcPts val="2440"/>
              </a:spcBef>
            </a:pPr>
            <a:endParaRPr sz="3600">
              <a:latin typeface="Calibri"/>
              <a:cs typeface="Calibri"/>
            </a:endParaRPr>
          </a:p>
          <a:p>
            <a:pPr marL="12700"/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Signs</a:t>
            </a:r>
            <a:r>
              <a:rPr sz="3200" b="1" spc="-25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and</a:t>
            </a:r>
            <a:r>
              <a:rPr sz="3200" b="1" spc="-25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symptoms</a:t>
            </a:r>
            <a:r>
              <a:rPr sz="3200" b="1" spc="-20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FF8D3D"/>
                </a:solidFill>
                <a:latin typeface="Verdana"/>
                <a:cs typeface="Verdana"/>
              </a:rPr>
              <a:t>of</a:t>
            </a:r>
            <a:r>
              <a:rPr sz="3200" b="1" spc="-25" dirty="0">
                <a:solidFill>
                  <a:srgbClr val="FF8D3D"/>
                </a:solidFill>
                <a:latin typeface="Verdana"/>
                <a:cs typeface="Verdana"/>
              </a:rPr>
              <a:t> </a:t>
            </a:r>
            <a:r>
              <a:rPr sz="3200" b="1" spc="-10" dirty="0">
                <a:solidFill>
                  <a:srgbClr val="FF8D3D"/>
                </a:solidFill>
                <a:latin typeface="Verdana"/>
                <a:cs typeface="Verdana"/>
              </a:rPr>
              <a:t>cirrhosis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43100" y="434340"/>
            <a:ext cx="8305800" cy="5486400"/>
            <a:chOff x="419100" y="434340"/>
            <a:chExt cx="8305800" cy="5486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100" y="434340"/>
              <a:ext cx="8305800" cy="5486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8868" y="664464"/>
              <a:ext cx="2915411" cy="103022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69845" y="792607"/>
            <a:ext cx="23209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-114" dirty="0">
                <a:latin typeface="Cambria"/>
                <a:cs typeface="Cambria"/>
              </a:rPr>
              <a:t>SYMPTOMS</a:t>
            </a:r>
            <a:endParaRPr sz="3600">
              <a:latin typeface="Cambria"/>
              <a:cs typeface="Cambr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514601" y="1524001"/>
            <a:ext cx="7344409" cy="4703445"/>
            <a:chOff x="990600" y="1524000"/>
            <a:chExt cx="7344409" cy="470344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0600" y="1524000"/>
              <a:ext cx="3070860" cy="22646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00244" y="1524000"/>
              <a:ext cx="3334511" cy="226466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0600" y="4038600"/>
              <a:ext cx="3048000" cy="21534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34000" y="4038600"/>
              <a:ext cx="2819400" cy="2188464"/>
            </a:xfrm>
            <a:prstGeom prst="rect">
              <a:avLst/>
            </a:prstGeom>
          </p:spPr>
        </p:pic>
      </p:grp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1179" y="5558028"/>
            <a:ext cx="4442460" cy="10302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17243" y="5686450"/>
            <a:ext cx="38474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spc="-125" dirty="0">
                <a:solidFill>
                  <a:srgbClr val="FF8D3D"/>
                </a:solidFill>
                <a:latin typeface="Cambria"/>
                <a:cs typeface="Cambria"/>
              </a:rPr>
              <a:t>OTHER</a:t>
            </a:r>
            <a:r>
              <a:rPr sz="3600" b="1" spc="-65" dirty="0">
                <a:solidFill>
                  <a:srgbClr val="FF8D3D"/>
                </a:solidFill>
                <a:latin typeface="Cambria"/>
                <a:cs typeface="Cambria"/>
              </a:rPr>
              <a:t> </a:t>
            </a:r>
            <a:r>
              <a:rPr sz="3600" b="1" spc="-110" dirty="0">
                <a:solidFill>
                  <a:srgbClr val="FF8D3D"/>
                </a:solidFill>
                <a:latin typeface="Cambria"/>
                <a:cs typeface="Cambria"/>
              </a:rPr>
              <a:t>SYMPTOMS</a:t>
            </a:r>
            <a:endParaRPr sz="36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08682" y="573152"/>
            <a:ext cx="3735704" cy="4081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7495" marR="1524000" indent="-275590">
              <a:spcBef>
                <a:spcPts val="105"/>
              </a:spcBef>
              <a:buClr>
                <a:srgbClr val="EF7E09"/>
              </a:buClr>
              <a:buSzPct val="76562"/>
              <a:buFont typeface="Segoe UI Symbol"/>
              <a:buChar char="⚫"/>
              <a:tabLst>
                <a:tab pos="277495" algn="l"/>
              </a:tabLst>
            </a:pPr>
            <a:r>
              <a:rPr sz="3200" dirty="0">
                <a:latin typeface="Calibri"/>
                <a:cs typeface="Calibri"/>
              </a:rPr>
              <a:t>Fatigue</a:t>
            </a:r>
            <a:r>
              <a:rPr sz="3200" spc="-15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and </a:t>
            </a:r>
            <a:r>
              <a:rPr sz="3200" spc="-10" dirty="0">
                <a:latin typeface="Calibri"/>
                <a:cs typeface="Calibri"/>
              </a:rPr>
              <a:t>weakness</a:t>
            </a:r>
            <a:endParaRPr sz="3200">
              <a:latin typeface="Calibri"/>
              <a:cs typeface="Calibri"/>
            </a:endParaRPr>
          </a:p>
          <a:p>
            <a:pPr marL="277495" indent="-274955">
              <a:spcBef>
                <a:spcPts val="300"/>
              </a:spcBef>
              <a:buClr>
                <a:srgbClr val="EF7E09"/>
              </a:buClr>
              <a:buSzPct val="76562"/>
              <a:buFont typeface="Segoe UI Symbol"/>
              <a:buChar char="⚫"/>
              <a:tabLst>
                <a:tab pos="277495" algn="l"/>
              </a:tabLst>
            </a:pPr>
            <a:r>
              <a:rPr sz="3200" dirty="0">
                <a:latin typeface="Calibri"/>
                <a:cs typeface="Calibri"/>
              </a:rPr>
              <a:t>Loss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appetite</a:t>
            </a:r>
            <a:endParaRPr sz="3200">
              <a:latin typeface="Calibri"/>
              <a:cs typeface="Calibri"/>
            </a:endParaRPr>
          </a:p>
          <a:p>
            <a:pPr marL="277495" marR="791210" indent="-275590">
              <a:spcBef>
                <a:spcPts val="300"/>
              </a:spcBef>
              <a:buClr>
                <a:srgbClr val="EF7E09"/>
              </a:buClr>
              <a:buSzPct val="76562"/>
              <a:buFont typeface="Segoe UI Symbol"/>
              <a:buChar char="⚫"/>
              <a:tabLst>
                <a:tab pos="277495" algn="l"/>
              </a:tabLst>
            </a:pPr>
            <a:r>
              <a:rPr sz="3200" dirty="0">
                <a:latin typeface="Calibri"/>
                <a:cs typeface="Calibri"/>
              </a:rPr>
              <a:t>Weight</a:t>
            </a:r>
            <a:r>
              <a:rPr sz="3200" spc="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loss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and </a:t>
            </a:r>
            <a:r>
              <a:rPr sz="3200" spc="-10" dirty="0">
                <a:latin typeface="Calibri"/>
                <a:cs typeface="Calibri"/>
              </a:rPr>
              <a:t>nausea</a:t>
            </a:r>
            <a:endParaRPr sz="3200">
              <a:latin typeface="Calibri"/>
              <a:cs typeface="Calibri"/>
            </a:endParaRPr>
          </a:p>
          <a:p>
            <a:pPr marL="277495" indent="-274955">
              <a:spcBef>
                <a:spcPts val="300"/>
              </a:spcBef>
              <a:buClr>
                <a:srgbClr val="EF7E09"/>
              </a:buClr>
              <a:buSzPct val="76562"/>
              <a:buFont typeface="Segoe UI Symbol"/>
              <a:buChar char="⚫"/>
              <a:tabLst>
                <a:tab pos="277495" algn="l"/>
              </a:tabLst>
            </a:pPr>
            <a:r>
              <a:rPr sz="3200" dirty="0">
                <a:latin typeface="Calibri"/>
                <a:cs typeface="Calibri"/>
              </a:rPr>
              <a:t>Mental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confusion</a:t>
            </a:r>
            <a:endParaRPr sz="3200">
              <a:latin typeface="Calibri"/>
              <a:cs typeface="Calibri"/>
            </a:endParaRPr>
          </a:p>
          <a:p>
            <a:pPr marL="277495" marR="5080" indent="-275590">
              <a:spcBef>
                <a:spcPts val="300"/>
              </a:spcBef>
              <a:buClr>
                <a:srgbClr val="EF7E09"/>
              </a:buClr>
              <a:buSzPct val="76562"/>
              <a:buFont typeface="Segoe UI Symbol"/>
              <a:buChar char="⚫"/>
              <a:tabLst>
                <a:tab pos="277495" algn="l"/>
              </a:tabLst>
            </a:pPr>
            <a:r>
              <a:rPr sz="3200" spc="-55" dirty="0">
                <a:latin typeface="Calibri"/>
                <a:cs typeface="Calibri"/>
              </a:rPr>
              <a:t>Redness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the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palms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the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hands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95669" y="573152"/>
            <a:ext cx="3539490" cy="5056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7495" marR="289560" indent="-275590">
              <a:spcBef>
                <a:spcPts val="105"/>
              </a:spcBef>
              <a:buClr>
                <a:srgbClr val="EF7E09"/>
              </a:buClr>
              <a:buSzPct val="76562"/>
              <a:buFont typeface="Segoe UI Symbol"/>
              <a:buChar char="⚫"/>
              <a:tabLst>
                <a:tab pos="277495" algn="l"/>
              </a:tabLst>
            </a:pPr>
            <a:r>
              <a:rPr sz="3200" dirty="0">
                <a:latin typeface="Calibri"/>
                <a:cs typeface="Calibri"/>
              </a:rPr>
              <a:t>Small, red </a:t>
            </a:r>
            <a:r>
              <a:rPr sz="3200" spc="60" dirty="0">
                <a:latin typeface="Calibri"/>
                <a:cs typeface="Calibri"/>
              </a:rPr>
              <a:t>spider- </a:t>
            </a:r>
            <a:r>
              <a:rPr sz="3200" spc="55" dirty="0">
                <a:latin typeface="Calibri"/>
                <a:cs typeface="Calibri"/>
              </a:rPr>
              <a:t>like</a:t>
            </a:r>
            <a:r>
              <a:rPr sz="3200" spc="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vessels</a:t>
            </a:r>
            <a:endParaRPr sz="3200">
              <a:latin typeface="Calibri"/>
              <a:cs typeface="Calibri"/>
            </a:endParaRPr>
          </a:p>
          <a:p>
            <a:pPr marL="277495" marR="543560" indent="-275590">
              <a:spcBef>
                <a:spcPts val="300"/>
              </a:spcBef>
              <a:buClr>
                <a:srgbClr val="EF7E09"/>
              </a:buClr>
              <a:buSzPct val="76562"/>
              <a:buFont typeface="Segoe UI Symbol"/>
              <a:buChar char="⚫"/>
              <a:tabLst>
                <a:tab pos="277495" algn="l"/>
              </a:tabLst>
            </a:pPr>
            <a:r>
              <a:rPr sz="3200" spc="-10" dirty="0">
                <a:latin typeface="Calibri"/>
                <a:cs typeface="Calibri"/>
              </a:rPr>
              <a:t>Decreased</a:t>
            </a:r>
            <a:r>
              <a:rPr sz="3200" spc="-1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urine output</a:t>
            </a:r>
            <a:endParaRPr sz="3200">
              <a:latin typeface="Calibri"/>
              <a:cs typeface="Calibri"/>
            </a:endParaRPr>
          </a:p>
          <a:p>
            <a:pPr marL="277495" marR="5080" indent="-275590">
              <a:spcBef>
                <a:spcPts val="300"/>
              </a:spcBef>
              <a:buClr>
                <a:srgbClr val="EF7E09"/>
              </a:buClr>
              <a:buSzPct val="76562"/>
              <a:buFont typeface="Segoe UI Symbol"/>
              <a:buChar char="⚫"/>
              <a:tabLst>
                <a:tab pos="277495" algn="l"/>
              </a:tabLst>
            </a:pPr>
            <a:r>
              <a:rPr sz="3200" dirty="0">
                <a:latin typeface="Calibri"/>
                <a:cs typeface="Calibri"/>
              </a:rPr>
              <a:t>Pale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50" dirty="0">
                <a:latin typeface="Calibri"/>
                <a:cs typeface="Calibri"/>
              </a:rPr>
              <a:t>clay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colored stools</a:t>
            </a:r>
            <a:endParaRPr sz="3200">
              <a:latin typeface="Calibri"/>
              <a:cs typeface="Calibri"/>
            </a:endParaRPr>
          </a:p>
          <a:p>
            <a:pPr marL="277495" marR="687070" indent="-275590">
              <a:spcBef>
                <a:spcPts val="300"/>
              </a:spcBef>
              <a:buClr>
                <a:srgbClr val="EF7E09"/>
              </a:buClr>
              <a:buSzPct val="76562"/>
              <a:buFont typeface="Segoe UI Symbol"/>
              <a:buChar char="⚫"/>
              <a:tabLst>
                <a:tab pos="277495" algn="l"/>
              </a:tabLst>
            </a:pPr>
            <a:r>
              <a:rPr sz="3200" dirty="0">
                <a:latin typeface="Calibri"/>
                <a:cs typeface="Calibri"/>
              </a:rPr>
              <a:t>Vomiting</a:t>
            </a:r>
            <a:r>
              <a:rPr sz="3200" spc="26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blood </a:t>
            </a:r>
            <a:r>
              <a:rPr sz="3200" spc="-10" dirty="0">
                <a:latin typeface="Calibri"/>
                <a:cs typeface="Calibri"/>
              </a:rPr>
              <a:t>(portal hypertension)</a:t>
            </a:r>
            <a:endParaRPr sz="3200">
              <a:latin typeface="Calibri"/>
              <a:cs typeface="Calibri"/>
            </a:endParaRPr>
          </a:p>
          <a:p>
            <a:pPr marL="277495" indent="-274955">
              <a:spcBef>
                <a:spcPts val="305"/>
              </a:spcBef>
              <a:buClr>
                <a:srgbClr val="EF7E09"/>
              </a:buClr>
              <a:buSzPct val="76562"/>
              <a:buFont typeface="Segoe UI Symbol"/>
              <a:buChar char="⚫"/>
              <a:tabLst>
                <a:tab pos="277495" algn="l"/>
              </a:tabLst>
            </a:pPr>
            <a:r>
              <a:rPr sz="3200" spc="-10" dirty="0">
                <a:latin typeface="Calibri"/>
                <a:cs typeface="Calibri"/>
              </a:rPr>
              <a:t>Nosebleeds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228600"/>
            <a:ext cx="8534400" cy="6019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43101" y="434341"/>
            <a:ext cx="8414385" cy="3569335"/>
            <a:chOff x="419100" y="434340"/>
            <a:chExt cx="8414385" cy="35693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100" y="434340"/>
              <a:ext cx="8305800" cy="31089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32020" y="2721863"/>
              <a:ext cx="4101083" cy="128168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Thank</a:t>
            </a:r>
            <a:r>
              <a:rPr spc="-25" dirty="0"/>
              <a:t> you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8988" y="5282184"/>
            <a:ext cx="2511552" cy="10302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05660" y="607822"/>
            <a:ext cx="7687309" cy="5392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300" marR="302260" indent="-264795">
              <a:spcBef>
                <a:spcPts val="95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369570" algn="l"/>
              </a:tabLst>
            </a:pPr>
            <a:r>
              <a:rPr sz="2800" dirty="0">
                <a:latin typeface="Verdana"/>
                <a:cs typeface="Verdana"/>
              </a:rPr>
              <a:t>Alcohol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fits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somewhere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between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20" dirty="0">
                <a:latin typeface="Verdana"/>
                <a:cs typeface="Verdana"/>
              </a:rPr>
              <a:t>food 	</a:t>
            </a:r>
            <a:r>
              <a:rPr sz="2800" dirty="0">
                <a:latin typeface="Verdana"/>
                <a:cs typeface="Verdana"/>
              </a:rPr>
              <a:t>and</a:t>
            </a:r>
            <a:r>
              <a:rPr sz="2800" spc="-2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drug.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560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368300" marR="765810" indent="-264795">
              <a:buClr>
                <a:srgbClr val="EF7E09"/>
              </a:buClr>
              <a:buSzPct val="80357"/>
              <a:buFont typeface="Segoe UI Symbol"/>
              <a:buChar char="⚫"/>
              <a:tabLst>
                <a:tab pos="369570" algn="l"/>
              </a:tabLst>
            </a:pPr>
            <a:r>
              <a:rPr sz="2800" dirty="0">
                <a:latin typeface="Verdana"/>
                <a:cs typeface="Verdana"/>
              </a:rPr>
              <a:t>As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food,</a:t>
            </a:r>
            <a:r>
              <a:rPr sz="2800" spc="-2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metabolism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alcohol 	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yields</a:t>
            </a:r>
            <a:r>
              <a:rPr sz="2800" spc="-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7.1</a:t>
            </a:r>
            <a:r>
              <a:rPr sz="2800" spc="-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kcal/g.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560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368300" marR="5080" indent="-264795">
              <a:buClr>
                <a:srgbClr val="EF7E09"/>
              </a:buClr>
              <a:buSzPct val="80357"/>
              <a:buFont typeface="Segoe UI Symbol"/>
              <a:buChar char="⚫"/>
              <a:tabLst>
                <a:tab pos="369570" algn="l"/>
              </a:tabLst>
            </a:pPr>
            <a:r>
              <a:rPr sz="2800" dirty="0">
                <a:latin typeface="Verdana"/>
                <a:cs typeface="Verdana"/>
              </a:rPr>
              <a:t>It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supplies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calories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but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cannot</a:t>
            </a:r>
            <a:r>
              <a:rPr sz="2800" spc="-2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be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broken 	</a:t>
            </a:r>
            <a:r>
              <a:rPr sz="2800" dirty="0">
                <a:latin typeface="Verdana"/>
                <a:cs typeface="Verdana"/>
              </a:rPr>
              <a:t>down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or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stored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as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protein,</a:t>
            </a:r>
            <a:r>
              <a:rPr sz="2800" spc="-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0000"/>
                </a:solidFill>
                <a:latin typeface="Verdana"/>
                <a:cs typeface="Verdana"/>
              </a:rPr>
              <a:t>fat,</a:t>
            </a:r>
            <a:r>
              <a:rPr sz="28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Verdana"/>
                <a:cs typeface="Verdana"/>
              </a:rPr>
              <a:t>or 	</a:t>
            </a:r>
            <a:r>
              <a:rPr sz="2800" spc="-10" dirty="0">
                <a:solidFill>
                  <a:srgbClr val="FF0000"/>
                </a:solidFill>
                <a:latin typeface="Verdana"/>
                <a:cs typeface="Verdana"/>
              </a:rPr>
              <a:t>carbohydrate.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3095"/>
              </a:spcBef>
            </a:pPr>
            <a:endParaRPr sz="2800">
              <a:latin typeface="Verdana"/>
              <a:cs typeface="Verdana"/>
            </a:endParaRPr>
          </a:p>
          <a:p>
            <a:pPr marL="12700"/>
            <a:r>
              <a:rPr sz="3600" b="1" spc="-10" dirty="0">
                <a:solidFill>
                  <a:srgbClr val="FF8D3D"/>
                </a:solidFill>
                <a:latin typeface="Verdana"/>
                <a:cs typeface="Verdana"/>
              </a:rPr>
              <a:t>Alcohol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8988" y="5282184"/>
            <a:ext cx="4014216" cy="10302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05659" y="566675"/>
            <a:ext cx="5204460" cy="54336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4139">
              <a:lnSpc>
                <a:spcPts val="3115"/>
              </a:lnSpc>
              <a:spcBef>
                <a:spcPts val="105"/>
              </a:spcBef>
            </a:pPr>
            <a:r>
              <a:rPr sz="2600" dirty="0">
                <a:latin typeface="Verdana"/>
                <a:cs typeface="Verdana"/>
              </a:rPr>
              <a:t>Alcoholic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liver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disease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includes</a:t>
            </a:r>
            <a:endParaRPr sz="2600">
              <a:latin typeface="Verdana"/>
              <a:cs typeface="Verdana"/>
            </a:endParaRPr>
          </a:p>
          <a:p>
            <a:pPr marL="369570" indent="-265430">
              <a:lnSpc>
                <a:spcPts val="3110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369570" algn="l"/>
                <a:tab pos="1428115" algn="l"/>
              </a:tabLst>
            </a:pPr>
            <a:r>
              <a:rPr sz="2600" spc="-10" dirty="0">
                <a:latin typeface="Verdana"/>
                <a:cs typeface="Verdana"/>
              </a:rPr>
              <a:t>Fatty</a:t>
            </a:r>
            <a:r>
              <a:rPr sz="2600" dirty="0">
                <a:latin typeface="Verdana"/>
                <a:cs typeface="Verdana"/>
              </a:rPr>
              <a:t>	</a:t>
            </a:r>
            <a:r>
              <a:rPr sz="2600" spc="-10" dirty="0">
                <a:latin typeface="Verdana"/>
                <a:cs typeface="Verdana"/>
              </a:rPr>
              <a:t>liver,</a:t>
            </a:r>
            <a:endParaRPr sz="2600">
              <a:latin typeface="Verdana"/>
              <a:cs typeface="Verdana"/>
            </a:endParaRPr>
          </a:p>
          <a:p>
            <a:pPr marL="369570" indent="-265430">
              <a:lnSpc>
                <a:spcPts val="3110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369570" algn="l"/>
                <a:tab pos="2049780" algn="l"/>
              </a:tabLst>
            </a:pPr>
            <a:r>
              <a:rPr sz="2600" spc="-10" dirty="0">
                <a:latin typeface="Verdana"/>
                <a:cs typeface="Verdana"/>
              </a:rPr>
              <a:t>Alcoholic</a:t>
            </a:r>
            <a:r>
              <a:rPr sz="2600" dirty="0">
                <a:latin typeface="Verdana"/>
                <a:cs typeface="Verdana"/>
              </a:rPr>
              <a:t>	</a:t>
            </a:r>
            <a:r>
              <a:rPr sz="2600" spc="-10" dirty="0">
                <a:latin typeface="Verdana"/>
                <a:cs typeface="Verdana"/>
              </a:rPr>
              <a:t>hepatitis</a:t>
            </a:r>
            <a:endParaRPr sz="2600">
              <a:latin typeface="Verdana"/>
              <a:cs typeface="Verdana"/>
            </a:endParaRPr>
          </a:p>
          <a:p>
            <a:pPr marL="369570" indent="-265430">
              <a:lnSpc>
                <a:spcPts val="3115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369570" algn="l"/>
              </a:tabLst>
            </a:pPr>
            <a:r>
              <a:rPr sz="2600" spc="-10" dirty="0">
                <a:latin typeface="Verdana"/>
                <a:cs typeface="Verdana"/>
              </a:rPr>
              <a:t>Cirrhosis.</a:t>
            </a:r>
            <a:endParaRPr sz="2600">
              <a:latin typeface="Verdana"/>
              <a:cs typeface="Verdana"/>
            </a:endParaRPr>
          </a:p>
          <a:p>
            <a:pPr marL="104139">
              <a:lnSpc>
                <a:spcPts val="3115"/>
              </a:lnSpc>
              <a:spcBef>
                <a:spcPts val="3095"/>
              </a:spcBef>
            </a:pPr>
            <a:r>
              <a:rPr sz="2600" dirty="0">
                <a:latin typeface="Verdana"/>
                <a:cs typeface="Verdana"/>
              </a:rPr>
              <a:t>Death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occurs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mainly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due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to</a:t>
            </a:r>
            <a:endParaRPr sz="2600">
              <a:latin typeface="Verdana"/>
              <a:cs typeface="Verdana"/>
            </a:endParaRPr>
          </a:p>
          <a:p>
            <a:pPr marL="369570" indent="-265430">
              <a:lnSpc>
                <a:spcPts val="3110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369570" algn="l"/>
              </a:tabLst>
            </a:pPr>
            <a:r>
              <a:rPr sz="2600" dirty="0">
                <a:latin typeface="Verdana"/>
                <a:cs typeface="Verdana"/>
              </a:rPr>
              <a:t>Liver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failure,</a:t>
            </a:r>
            <a:endParaRPr sz="2600">
              <a:latin typeface="Verdana"/>
              <a:cs typeface="Verdana"/>
            </a:endParaRPr>
          </a:p>
          <a:p>
            <a:pPr marL="369570" indent="-265430">
              <a:lnSpc>
                <a:spcPts val="3110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369570" algn="l"/>
              </a:tabLst>
            </a:pPr>
            <a:r>
              <a:rPr sz="2600" spc="-10" dirty="0">
                <a:latin typeface="Verdana"/>
                <a:cs typeface="Verdana"/>
              </a:rPr>
              <a:t>Bleeding</a:t>
            </a:r>
            <a:endParaRPr sz="2600">
              <a:latin typeface="Verdana"/>
              <a:cs typeface="Verdana"/>
            </a:endParaRPr>
          </a:p>
          <a:p>
            <a:pPr marL="369570" indent="-265430">
              <a:lnSpc>
                <a:spcPts val="3110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369570" algn="l"/>
              </a:tabLst>
            </a:pPr>
            <a:r>
              <a:rPr sz="2600" dirty="0">
                <a:latin typeface="Verdana"/>
                <a:cs typeface="Verdana"/>
              </a:rPr>
              <a:t>Esophageal</a:t>
            </a:r>
            <a:r>
              <a:rPr sz="2600" spc="-1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varices,</a:t>
            </a:r>
            <a:endParaRPr sz="2600">
              <a:latin typeface="Verdana"/>
              <a:cs typeface="Verdana"/>
            </a:endParaRPr>
          </a:p>
          <a:p>
            <a:pPr marL="369570" indent="-265430">
              <a:lnSpc>
                <a:spcPts val="3115"/>
              </a:lnSpc>
              <a:buClr>
                <a:srgbClr val="EF7E09"/>
              </a:buClr>
              <a:buSzPct val="78846"/>
              <a:buFont typeface="Segoe UI Symbol"/>
              <a:buChar char="⚫"/>
              <a:tabLst>
                <a:tab pos="369570" algn="l"/>
              </a:tabLst>
            </a:pPr>
            <a:r>
              <a:rPr sz="2600" dirty="0">
                <a:latin typeface="Verdana"/>
                <a:cs typeface="Verdana"/>
              </a:rPr>
              <a:t>Kidney</a:t>
            </a:r>
            <a:r>
              <a:rPr sz="2600" spc="-10" dirty="0">
                <a:latin typeface="Verdana"/>
                <a:cs typeface="Verdana"/>
              </a:rPr>
              <a:t> failure.</a:t>
            </a:r>
            <a:endParaRPr sz="2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600">
              <a:latin typeface="Verdana"/>
              <a:cs typeface="Verdana"/>
            </a:endParaRPr>
          </a:p>
          <a:p>
            <a:pPr>
              <a:spcBef>
                <a:spcPts val="844"/>
              </a:spcBef>
            </a:pPr>
            <a:endParaRPr sz="2600">
              <a:latin typeface="Verdana"/>
              <a:cs typeface="Verdana"/>
            </a:endParaRPr>
          </a:p>
          <a:p>
            <a:pPr marL="12700"/>
            <a:r>
              <a:rPr sz="3600" b="1" spc="-10" dirty="0">
                <a:solidFill>
                  <a:srgbClr val="FF8D3D"/>
                </a:solidFill>
                <a:latin typeface="Verdana"/>
                <a:cs typeface="Verdana"/>
              </a:rPr>
              <a:t>Introduction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7100" y="569113"/>
            <a:ext cx="6910070" cy="324167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spcBef>
                <a:spcPts val="400"/>
              </a:spcBef>
            </a:pPr>
            <a:r>
              <a:rPr sz="2800" dirty="0">
                <a:latin typeface="Verdana"/>
                <a:cs typeface="Verdana"/>
              </a:rPr>
              <a:t>When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will</a:t>
            </a:r>
            <a:r>
              <a:rPr sz="2800" spc="-10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ALD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develop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?????</a:t>
            </a:r>
            <a:endParaRPr sz="2800">
              <a:latin typeface="Verdana"/>
              <a:cs typeface="Verdana"/>
            </a:endParaRPr>
          </a:p>
          <a:p>
            <a:pPr marL="277495" indent="-264795">
              <a:spcBef>
                <a:spcPts val="300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277495" algn="l"/>
              </a:tabLst>
            </a:pPr>
            <a:r>
              <a:rPr sz="2800" dirty="0">
                <a:latin typeface="Verdana"/>
                <a:cs typeface="Verdana"/>
              </a:rPr>
              <a:t>If</a:t>
            </a:r>
            <a:r>
              <a:rPr sz="2800" spc="-1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consumption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of</a:t>
            </a:r>
            <a:endParaRPr sz="2800">
              <a:latin typeface="Verdana"/>
              <a:cs typeface="Verdana"/>
            </a:endParaRPr>
          </a:p>
          <a:p>
            <a:pPr marL="276860" indent="-264160">
              <a:spcBef>
                <a:spcPts val="300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276860" algn="l"/>
              </a:tabLst>
            </a:pPr>
            <a:r>
              <a:rPr sz="2800" dirty="0">
                <a:latin typeface="Verdana"/>
                <a:cs typeface="Verdana"/>
              </a:rPr>
              <a:t>Men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60-</a:t>
            </a:r>
            <a:r>
              <a:rPr sz="2800" dirty="0">
                <a:latin typeface="Verdana"/>
                <a:cs typeface="Verdana"/>
              </a:rPr>
              <a:t>80g/day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for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10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years</a:t>
            </a:r>
            <a:endParaRPr sz="2800">
              <a:latin typeface="Verdana"/>
              <a:cs typeface="Verdana"/>
            </a:endParaRPr>
          </a:p>
          <a:p>
            <a:pPr marL="277495" indent="-264795">
              <a:spcBef>
                <a:spcPts val="300"/>
              </a:spcBef>
              <a:buClr>
                <a:srgbClr val="EF7E09"/>
              </a:buClr>
              <a:buSzPct val="80357"/>
              <a:buFont typeface="Segoe UI Symbol"/>
              <a:buChar char="⚫"/>
              <a:tabLst>
                <a:tab pos="277495" algn="l"/>
              </a:tabLst>
            </a:pPr>
            <a:r>
              <a:rPr sz="2800" dirty="0">
                <a:latin typeface="Verdana"/>
                <a:cs typeface="Verdana"/>
              </a:rPr>
              <a:t>Women</a:t>
            </a:r>
            <a:r>
              <a:rPr sz="2800" spc="-10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20-</a:t>
            </a:r>
            <a:r>
              <a:rPr sz="2800" dirty="0">
                <a:latin typeface="Verdana"/>
                <a:cs typeface="Verdana"/>
              </a:rPr>
              <a:t>40g/day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for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10</a:t>
            </a:r>
            <a:r>
              <a:rPr sz="2800" spc="-9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years</a:t>
            </a:r>
            <a:endParaRPr sz="2800">
              <a:latin typeface="Verdana"/>
              <a:cs typeface="Verdana"/>
            </a:endParaRPr>
          </a:p>
          <a:p>
            <a:pPr>
              <a:spcBef>
                <a:spcPts val="560"/>
              </a:spcBef>
              <a:buClr>
                <a:srgbClr val="EF7E09"/>
              </a:buClr>
              <a:buFont typeface="Segoe UI Symbol"/>
              <a:buChar char="⚫"/>
            </a:pPr>
            <a:endParaRPr sz="2800">
              <a:latin typeface="Verdana"/>
              <a:cs typeface="Verdana"/>
            </a:endParaRPr>
          </a:p>
          <a:p>
            <a:pPr marL="276860" marR="5080" indent="-264795">
              <a:buClr>
                <a:srgbClr val="EF7E09"/>
              </a:buClr>
              <a:buSzPct val="80357"/>
              <a:buFont typeface="Segoe UI Symbol"/>
              <a:buChar char="⚫"/>
              <a:tabLst>
                <a:tab pos="278130" algn="l"/>
              </a:tabLst>
            </a:pPr>
            <a:r>
              <a:rPr sz="2800" dirty="0">
                <a:latin typeface="Verdana"/>
                <a:cs typeface="Verdana"/>
              </a:rPr>
              <a:t>Cirrhosis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develops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only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20-</a:t>
            </a:r>
            <a:r>
              <a:rPr sz="2800" dirty="0">
                <a:latin typeface="Verdana"/>
                <a:cs typeface="Verdana"/>
              </a:rPr>
              <a:t>30%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of 	</a:t>
            </a:r>
            <a:r>
              <a:rPr sz="2800" dirty="0">
                <a:latin typeface="Verdana"/>
                <a:cs typeface="Verdana"/>
              </a:rPr>
              <a:t>chronic</a:t>
            </a:r>
            <a:r>
              <a:rPr sz="2800" spc="-9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alcoholics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6919" y="530352"/>
            <a:ext cx="8183880" cy="550468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0" y="928117"/>
            <a:ext cx="7467600" cy="405536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530352"/>
            <a:ext cx="8305800" cy="587044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345</Words>
  <Application>Microsoft Office PowerPoint</Application>
  <PresentationFormat>Widescreen</PresentationFormat>
  <Paragraphs>169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Calibri Light</vt:lpstr>
      <vt:lpstr>Cambria</vt:lpstr>
      <vt:lpstr>Segoe UI Symbol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Fatty Liver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SYMPTOMS</vt:lpstr>
      <vt:lpstr>PowerPoint Presentation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Alcoholic liver disease</dc:title>
  <dc:creator>Swasa</dc:creator>
  <cp:lastModifiedBy>User</cp:lastModifiedBy>
  <cp:revision>1</cp:revision>
  <dcterms:created xsi:type="dcterms:W3CDTF">2024-09-17T06:34:13Z</dcterms:created>
  <dcterms:modified xsi:type="dcterms:W3CDTF">2024-09-17T06:37:41Z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2013</vt:lpwstr>
  </property>
</Properties>
</file>