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2"/>
  </p:notesMasterIdLst>
  <p:handoutMasterIdLst>
    <p:handoutMasterId r:id="rId13"/>
  </p:handoutMasterIdLst>
  <p:sldIdLst>
    <p:sldId id="263" r:id="rId5"/>
    <p:sldId id="262" r:id="rId6"/>
    <p:sldId id="264" r:id="rId7"/>
    <p:sldId id="268" r:id="rId8"/>
    <p:sldId id="265" r:id="rId9"/>
    <p:sldId id="266"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145649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E0429B-EC25-48F6-8AD1-30E3319B0E16}"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1EE72E-DFA5-4C24-9FB5-50EFDB35FB2A}"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A2A56C-700A-4D58-B100-B0191C05F570}"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24CBDC-54C4-4F6A-9F5D-37F809678552}"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D49240-20E5-4377-9312-F7ADE19EF8AD}"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482B6D-FE2D-4163-8A29-B8EC118D8901}"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21F53B-8C16-4A0F-BFC4-3453F9D86031}"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4B33FD-29A5-497E-9720-BAE5D9062A16}"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158741-EA6F-486C-A97D-90DC69DE2238}"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40BBD8-C1D6-4E81-850D-74C91CB789D6}"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047DB2-1250-47D4-B31D-24A438D5CE24}"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719C3-59D3-4E0A-B6D3-F9911531819D}"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r>
              <a:rPr lang="en-US" sz="4800" b="1" dirty="0" smtClean="0">
                <a:solidFill>
                  <a:schemeClr val="bg2"/>
                </a:solidFill>
                <a:latin typeface="Times New Roman" panose="02020603050405020304" pitchFamily="18" charset="0"/>
                <a:cs typeface="Times New Roman" panose="02020603050405020304" pitchFamily="18" charset="0"/>
              </a:rPr>
              <a:t>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995879"/>
            <a:ext cx="8200558" cy="523220"/>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PHARMACOGNOSY AND PHYTOCHEMISTRY </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7" y="3345386"/>
            <a:ext cx="7848600" cy="707886"/>
          </a:xfrm>
          <a:prstGeom prst="rect">
            <a:avLst/>
          </a:prstGeom>
          <a:noFill/>
        </p:spPr>
        <p:txBody>
          <a:bodyPr wrap="square" rtlCol="0">
            <a:spAutoFit/>
          </a:bodyPr>
          <a:lstStyle/>
          <a:p>
            <a:pPr algn="ctr"/>
            <a:r>
              <a:rPr lang="en-IN" sz="4000" b="1" u="sng" dirty="0">
                <a:latin typeface="Times New Roman" panose="02020603050405020304" pitchFamily="18" charset="0"/>
                <a:cs typeface="Times New Roman" panose="02020603050405020304" pitchFamily="18" charset="0"/>
              </a:rPr>
              <a:t>ANALYSIS OF PROTIENS </a:t>
            </a: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971550" y="386366"/>
            <a:ext cx="10877013" cy="477053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ANALYSIS OF PROTIENS </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Proteins are polymers of amino acids. Twenty different types of amino acids occur naturally in proteins. Proteins differ from each other according to the type, number and sequence of amino acids that make up the polypeptide backbone.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As a result they have different molecular structures, nutritional attributes and physiochemical properties. Proteins are important constituents of foods for a number of different reasons.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They are a major source of energy, as well as containing essential amino-acids, such as lysine, tryptophan, methionine, </a:t>
            </a:r>
            <a:r>
              <a:rPr lang="en-US" sz="1600" dirty="0" err="1">
                <a:latin typeface="Times New Roman" panose="02020603050405020304" pitchFamily="18" charset="0"/>
                <a:cs typeface="Times New Roman" panose="02020603050405020304" pitchFamily="18" charset="0"/>
              </a:rPr>
              <a:t>leucine</a:t>
            </a:r>
            <a:r>
              <a:rPr lang="en-US" sz="1600" dirty="0">
                <a:latin typeface="Times New Roman" panose="02020603050405020304" pitchFamily="18" charset="0"/>
                <a:cs typeface="Times New Roman" panose="02020603050405020304" pitchFamily="18" charset="0"/>
              </a:rPr>
              <a:t>, isoleucine and </a:t>
            </a:r>
            <a:r>
              <a:rPr lang="en-US" sz="1600" dirty="0" err="1">
                <a:latin typeface="Times New Roman" panose="02020603050405020304" pitchFamily="18" charset="0"/>
                <a:cs typeface="Times New Roman" panose="02020603050405020304" pitchFamily="18" charset="0"/>
              </a:rPr>
              <a:t>valine</a:t>
            </a:r>
            <a:r>
              <a:rPr lang="en-US" sz="1600" dirty="0">
                <a:latin typeface="Times New Roman" panose="02020603050405020304" pitchFamily="18" charset="0"/>
                <a:cs typeface="Times New Roman" panose="02020603050405020304" pitchFamily="18" charset="0"/>
              </a:rPr>
              <a:t>, which are essential to human health, but which the body cannot synthesize. Proteins are also the major structural components of many natural foods, often determining their overall texture, e.g., tenderness of meat or fish products. Isolated proteins are often used in foods as ingredients because of their unique functional properties, i.e., their ability to provide desirable appearance, texture or stability.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Typically, proteins are used as gelling agents, emulsifiers, foaming agents and thickeners. Many food proteins are enzymes which are capable of enhancing the rate of certain biochemical reactions.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These reactions can have either a favorable or detrimental effect on the overall properties of foods. Food analysts are interested in knowing the total concentration, type, molecular structure and functional properties of the proteins in foods.</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37882"/>
            <a:ext cx="10992923" cy="452431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Determination of Overall Protein Concentration</a:t>
            </a:r>
          </a:p>
          <a:p>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Kjeldahl</a:t>
            </a:r>
            <a:r>
              <a:rPr lang="en-US" sz="1600" b="1" u="sng" dirty="0">
                <a:latin typeface="Times New Roman" panose="02020603050405020304" pitchFamily="18" charset="0"/>
                <a:cs typeface="Times New Roman" panose="02020603050405020304" pitchFamily="18" charset="0"/>
              </a:rPr>
              <a:t> method</a:t>
            </a:r>
          </a:p>
          <a:p>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method was developed in 1883 by a brewer called Johann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A food is digested with a strong acid so that it releases nitrogen which can be determined by a suitable titration technique.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amount of protein present is then calculated from the nitrogen concentration of the food. The same basic approach is still used today, although a number of improvements have been made to speed up the process and to obtain more accurate measurements. It is usually considered to be the standard method of determining protein concentration.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Because the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method does not measure the protein content directly a conversion factor (F) is needed to convert the measured nitrogen concentration to a protein concentration.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 conversion factor of 6.25 (equivalent to 0.16 g nitrogen per gram of protein) is used for many applications, however, this is only an average value, and each protein has a different conversion factor depending on its amino-acid composition.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method can conveniently be divided into three steps: </a:t>
            </a:r>
            <a:r>
              <a:rPr lang="en-US" sz="1600" b="1" i="1" dirty="0">
                <a:latin typeface="Times New Roman" panose="02020603050405020304" pitchFamily="18" charset="0"/>
                <a:cs typeface="Times New Roman" panose="02020603050405020304" pitchFamily="18" charset="0"/>
              </a:rPr>
              <a:t>digestion, neutralization and titration</a:t>
            </a:r>
            <a:r>
              <a:rPr lang="en-US" sz="1600" dirty="0">
                <a:latin typeface="Times New Roman" panose="02020603050405020304" pitchFamily="18" charset="0"/>
                <a:cs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71224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p:cNvPicPr>
            <a:picLocks noChangeAspect="1"/>
          </p:cNvPicPr>
          <p:nvPr/>
        </p:nvPicPr>
        <p:blipFill rotWithShape="1">
          <a:blip r:embed="rId2"/>
          <a:srcRect l="14630" t="40801" r="35680" b="16241"/>
          <a:stretch/>
        </p:blipFill>
        <p:spPr>
          <a:xfrm>
            <a:off x="99409" y="1146218"/>
            <a:ext cx="10091402" cy="4904985"/>
          </a:xfrm>
          <a:prstGeom prst="rect">
            <a:avLst/>
          </a:prstGeom>
        </p:spPr>
      </p:pic>
      <p:sp>
        <p:nvSpPr>
          <p:cNvPr id="4" name="TextBox 3"/>
          <p:cNvSpPr txBox="1"/>
          <p:nvPr/>
        </p:nvSpPr>
        <p:spPr>
          <a:xfrm>
            <a:off x="1249251" y="373487"/>
            <a:ext cx="10187188" cy="369332"/>
          </a:xfrm>
          <a:prstGeom prst="rect">
            <a:avLst/>
          </a:prstGeom>
          <a:noFill/>
        </p:spPr>
        <p:txBody>
          <a:bodyPr wrap="square" rtlCol="0">
            <a:spAutoFit/>
          </a:bodyPr>
          <a:lstStyle/>
          <a:p>
            <a:pPr algn="l"/>
            <a:r>
              <a:rPr lang="en-US" dirty="0"/>
              <a:t>25 ml of h2so4+ cuso4+k2so4--- (Nh4)2So4 = ammonium sulphate </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3665237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76518"/>
            <a:ext cx="10928529" cy="230832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Digestion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food sample to be analyzed is weighed into a digestion flask and then digested by heating it in the presence of sulfuric acid (an oxidizing agent which digests the food), anhydrous sodium sulfate (to speed up the reaction by raising the boiling point) and a catalyst, such as copper, selenium, titanium, or mercury (to speed up the reaction). Digestion converts any nitrogen in the food (other than that which is in the form of nitrates or nitrites) into ammonia, and other organic matter to C02and H20. Ammonia gas is not liberated in an acid solution because the ammonia is in the form of the ammonium ion (NH4+) which binds to the sulfate ion (SO42-) and thus remains in solution:</a:t>
            </a:r>
          </a:p>
          <a:p>
            <a:endParaRPr lang="en-US"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50" y="3142445"/>
            <a:ext cx="10928529" cy="107721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Neutralization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After the digestion has been completed the digestion flask is connected to a </a:t>
            </a:r>
            <a:r>
              <a:rPr lang="en-US" sz="1600" dirty="0" err="1">
                <a:latin typeface="Times New Roman" panose="02020603050405020304" pitchFamily="18" charset="0"/>
                <a:cs typeface="Times New Roman" panose="02020603050405020304" pitchFamily="18" charset="0"/>
              </a:rPr>
              <a:t>recieving</a:t>
            </a:r>
            <a:r>
              <a:rPr lang="en-US" sz="1600" dirty="0">
                <a:latin typeface="Times New Roman" panose="02020603050405020304" pitchFamily="18" charset="0"/>
                <a:cs typeface="Times New Roman" panose="02020603050405020304" pitchFamily="18" charset="0"/>
              </a:rPr>
              <a:t> flask by a tube. The solution in the digestion flask is then made alkaline by addition of sodium hydroxide, which converts the ammonium sulfate into ammonia gas:</a:t>
            </a:r>
          </a:p>
        </p:txBody>
      </p:sp>
      <p:sp>
        <p:nvSpPr>
          <p:cNvPr id="6" name="Rectangle 5"/>
          <p:cNvSpPr/>
          <p:nvPr/>
        </p:nvSpPr>
        <p:spPr>
          <a:xfrm>
            <a:off x="3109292" y="4403152"/>
            <a:ext cx="5149167" cy="369332"/>
          </a:xfrm>
          <a:prstGeom prst="rect">
            <a:avLst/>
          </a:prstGeom>
        </p:spPr>
        <p:txBody>
          <a:bodyPr wrap="none">
            <a:spAutoFit/>
          </a:bodyPr>
          <a:lstStyle/>
          <a:p>
            <a:r>
              <a:rPr lang="pt-BR" dirty="0">
                <a:solidFill>
                  <a:srgbClr val="000000"/>
                </a:solidFill>
                <a:latin typeface="Times New Roman" panose="02020603050405020304" pitchFamily="18" charset="0"/>
              </a:rPr>
              <a:t>(NH</a:t>
            </a:r>
            <a:r>
              <a:rPr lang="pt-BR" baseline="-25000" dirty="0">
                <a:solidFill>
                  <a:srgbClr val="000000"/>
                </a:solidFill>
                <a:latin typeface="Times New Roman" panose="02020603050405020304" pitchFamily="18" charset="0"/>
              </a:rPr>
              <a:t>4</a:t>
            </a:r>
            <a:r>
              <a:rPr lang="pt-BR" dirty="0">
                <a:solidFill>
                  <a:srgbClr val="000000"/>
                </a:solidFill>
                <a:latin typeface="Times New Roman" panose="02020603050405020304" pitchFamily="18" charset="0"/>
              </a:rPr>
              <a:t>)</a:t>
            </a:r>
            <a:r>
              <a:rPr lang="pt-BR" baseline="-25000" dirty="0">
                <a:solidFill>
                  <a:srgbClr val="000000"/>
                </a:solidFill>
                <a:latin typeface="Times New Roman" panose="02020603050405020304" pitchFamily="18" charset="0"/>
              </a:rPr>
              <a:t>2</a:t>
            </a:r>
            <a:r>
              <a:rPr lang="pt-BR" dirty="0">
                <a:solidFill>
                  <a:srgbClr val="000000"/>
                </a:solidFill>
                <a:latin typeface="Times New Roman" panose="02020603050405020304" pitchFamily="18" charset="0"/>
              </a:rPr>
              <a:t>SO</a:t>
            </a:r>
            <a:r>
              <a:rPr lang="pt-BR" baseline="-25000" dirty="0">
                <a:solidFill>
                  <a:srgbClr val="000000"/>
                </a:solidFill>
                <a:latin typeface="Times New Roman" panose="02020603050405020304" pitchFamily="18" charset="0"/>
              </a:rPr>
              <a:t>4</a:t>
            </a:r>
            <a:r>
              <a:rPr lang="pt-BR" dirty="0">
                <a:solidFill>
                  <a:srgbClr val="000000"/>
                </a:solidFill>
                <a:latin typeface="Times New Roman" panose="02020603050405020304" pitchFamily="18" charset="0"/>
              </a:rPr>
              <a:t> + 2 NaOH </a:t>
            </a:r>
            <a:r>
              <a:rPr lang="pt-BR" dirty="0">
                <a:solidFill>
                  <a:srgbClr val="000000"/>
                </a:solidFill>
                <a:latin typeface="Symbol" panose="05050102010706020507" pitchFamily="18" charset="2"/>
              </a:rPr>
              <a:t>®</a:t>
            </a:r>
            <a:r>
              <a:rPr lang="pt-BR" dirty="0">
                <a:solidFill>
                  <a:srgbClr val="000000"/>
                </a:solidFill>
                <a:latin typeface="Times New Roman" panose="02020603050405020304" pitchFamily="18" charset="0"/>
              </a:rPr>
              <a:t> 2NH</a:t>
            </a:r>
            <a:r>
              <a:rPr lang="pt-BR" baseline="-25000" dirty="0">
                <a:solidFill>
                  <a:srgbClr val="000000"/>
                </a:solidFill>
                <a:latin typeface="Times New Roman" panose="02020603050405020304" pitchFamily="18" charset="0"/>
              </a:rPr>
              <a:t>3</a:t>
            </a:r>
            <a:r>
              <a:rPr lang="pt-BR" dirty="0">
                <a:solidFill>
                  <a:srgbClr val="000000"/>
                </a:solidFill>
                <a:latin typeface="Times New Roman" panose="02020603050405020304" pitchFamily="18" charset="0"/>
              </a:rPr>
              <a:t> + 2H</a:t>
            </a:r>
            <a:r>
              <a:rPr lang="pt-BR" baseline="-25000" dirty="0">
                <a:solidFill>
                  <a:srgbClr val="000000"/>
                </a:solidFill>
                <a:latin typeface="Times New Roman" panose="02020603050405020304" pitchFamily="18" charset="0"/>
              </a:rPr>
              <a:t>2</a:t>
            </a:r>
            <a:r>
              <a:rPr lang="pt-BR" dirty="0">
                <a:solidFill>
                  <a:srgbClr val="000000"/>
                </a:solidFill>
                <a:latin typeface="Times New Roman" panose="02020603050405020304" pitchFamily="18" charset="0"/>
              </a:rPr>
              <a:t>O + Na</a:t>
            </a:r>
            <a:r>
              <a:rPr lang="pt-BR" baseline="-25000" dirty="0">
                <a:solidFill>
                  <a:srgbClr val="000000"/>
                </a:solidFill>
                <a:latin typeface="Times New Roman" panose="02020603050405020304" pitchFamily="18" charset="0"/>
              </a:rPr>
              <a:t>2</a:t>
            </a:r>
            <a:r>
              <a:rPr lang="pt-BR" dirty="0">
                <a:solidFill>
                  <a:srgbClr val="000000"/>
                </a:solidFill>
                <a:latin typeface="Times New Roman" panose="02020603050405020304" pitchFamily="18" charset="0"/>
              </a:rPr>
              <a:t>SO</a:t>
            </a:r>
            <a:r>
              <a:rPr lang="pt-BR" baseline="-25000" dirty="0">
                <a:solidFill>
                  <a:srgbClr val="000000"/>
                </a:solidFill>
                <a:latin typeface="Times New Roman" panose="02020603050405020304" pitchFamily="18" charset="0"/>
              </a:rPr>
              <a:t>4</a:t>
            </a:r>
            <a:r>
              <a:rPr lang="pt-BR" dirty="0">
                <a:solidFill>
                  <a:srgbClr val="000000"/>
                </a:solidFill>
                <a:latin typeface="Times New Roman" panose="02020603050405020304" pitchFamily="18" charset="0"/>
              </a:rPr>
              <a:t> (2)</a:t>
            </a:r>
            <a:endParaRPr lang="en-US" dirty="0"/>
          </a:p>
        </p:txBody>
      </p:sp>
      <p:sp>
        <p:nvSpPr>
          <p:cNvPr id="7" name="Rectangle 6"/>
          <p:cNvSpPr/>
          <p:nvPr/>
        </p:nvSpPr>
        <p:spPr>
          <a:xfrm>
            <a:off x="3212323" y="2760923"/>
            <a:ext cx="3567189" cy="369332"/>
          </a:xfrm>
          <a:prstGeom prst="rect">
            <a:avLst/>
          </a:prstGeom>
        </p:spPr>
        <p:txBody>
          <a:bodyPr wrap="square">
            <a:spAutoFit/>
          </a:bodyPr>
          <a:lstStyle/>
          <a:p>
            <a:r>
              <a:rPr lang="en-US" dirty="0">
                <a:solidFill>
                  <a:srgbClr val="000000"/>
                </a:solidFill>
                <a:latin typeface="Times New Roman" panose="02020603050405020304" pitchFamily="18" charset="0"/>
              </a:rPr>
              <a:t>N(food) </a:t>
            </a:r>
            <a:r>
              <a:rPr lang="en-US" dirty="0">
                <a:solidFill>
                  <a:srgbClr val="000000"/>
                </a:solidFill>
                <a:latin typeface="Symbol" panose="05050102010706020507" pitchFamily="18" charset="2"/>
              </a:rPr>
              <a:t>®</a:t>
            </a:r>
            <a:r>
              <a:rPr lang="en-US" dirty="0">
                <a:solidFill>
                  <a:srgbClr val="000000"/>
                </a:solidFill>
                <a:latin typeface="Times New Roman" panose="02020603050405020304" pitchFamily="18" charset="0"/>
              </a:rPr>
              <a:t> (NH</a:t>
            </a:r>
            <a:r>
              <a:rPr lang="en-US" baseline="-25000" dirty="0">
                <a:solidFill>
                  <a:srgbClr val="000000"/>
                </a:solidFill>
                <a:latin typeface="Times New Roman" panose="02020603050405020304" pitchFamily="18" charset="0"/>
              </a:rPr>
              <a:t>4</a:t>
            </a:r>
            <a:r>
              <a:rPr lang="en-US" dirty="0">
                <a:solidFill>
                  <a:srgbClr val="000000"/>
                </a:solidFill>
                <a:latin typeface="Times New Roman" panose="02020603050405020304" pitchFamily="18" charset="0"/>
              </a:rPr>
              <a:t>)</a:t>
            </a:r>
            <a:r>
              <a:rPr lang="en-US" baseline="-25000" dirty="0">
                <a:solidFill>
                  <a:srgbClr val="000000"/>
                </a:solidFill>
                <a:latin typeface="Times New Roman" panose="02020603050405020304" pitchFamily="18" charset="0"/>
              </a:rPr>
              <a:t>2</a:t>
            </a:r>
            <a:r>
              <a:rPr lang="en-US" dirty="0">
                <a:solidFill>
                  <a:srgbClr val="000000"/>
                </a:solidFill>
                <a:latin typeface="Times New Roman" panose="02020603050405020304" pitchFamily="18" charset="0"/>
              </a:rPr>
              <a:t>SO</a:t>
            </a:r>
            <a:r>
              <a:rPr lang="en-US" baseline="-25000" dirty="0">
                <a:solidFill>
                  <a:srgbClr val="000000"/>
                </a:solidFill>
                <a:latin typeface="Times New Roman" panose="02020603050405020304" pitchFamily="18" charset="0"/>
              </a:rPr>
              <a:t>4</a:t>
            </a:r>
            <a:r>
              <a:rPr lang="en-US" dirty="0">
                <a:solidFill>
                  <a:srgbClr val="000000"/>
                </a:solidFill>
                <a:latin typeface="Times New Roman" panose="02020603050405020304" pitchFamily="18" charset="0"/>
              </a:rPr>
              <a:t> (1)</a:t>
            </a:r>
            <a:endParaRPr lang="en-US" dirty="0"/>
          </a:p>
        </p:txBody>
      </p:sp>
      <p:sp>
        <p:nvSpPr>
          <p:cNvPr id="8" name="TextBox 7"/>
          <p:cNvSpPr txBox="1"/>
          <p:nvPr/>
        </p:nvSpPr>
        <p:spPr>
          <a:xfrm>
            <a:off x="971549" y="4981251"/>
            <a:ext cx="10928529" cy="830997"/>
          </a:xfrm>
          <a:prstGeom prst="rect">
            <a:avLst/>
          </a:prstGeom>
          <a:noFill/>
        </p:spPr>
        <p:txBody>
          <a:bodyPr wrap="square" rtlCol="0">
            <a:spAutoFit/>
          </a:bodyPr>
          <a:lstStyle/>
          <a:p>
            <a:r>
              <a:rPr lang="en-US" sz="1600">
                <a:latin typeface="Times New Roman" panose="02020603050405020304" pitchFamily="18" charset="0"/>
                <a:cs typeface="Times New Roman" panose="02020603050405020304" pitchFamily="18" charset="0"/>
              </a:rPr>
              <a:t>The ammonia gas that is formed is liberated from the solution and moves out of the digestion flask and into the receiving flask - which contains an excess of boric acid. The low pH of the solution in the receiving flask converts the ammonia gas into the ammonium ion, and simultaneously converts the boric acid to the borate ion:</a:t>
            </a:r>
            <a:endParaRPr lang="en-US" sz="16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3109292" y="5878907"/>
            <a:ext cx="7662930" cy="369332"/>
          </a:xfrm>
          <a:prstGeom prst="rect">
            <a:avLst/>
          </a:prstGeom>
          <a:noFill/>
        </p:spPr>
        <p:txBody>
          <a:bodyPr wrap="square" rtlCol="0">
            <a:spAutoFit/>
          </a:bodyPr>
          <a:lstStyle/>
          <a:p>
            <a:r>
              <a:rPr lang="pt-BR">
                <a:solidFill>
                  <a:srgbClr val="000000"/>
                </a:solidFill>
                <a:latin typeface="Times New Roman" panose="02020603050405020304" pitchFamily="18" charset="0"/>
              </a:rPr>
              <a:t>NH</a:t>
            </a:r>
            <a:r>
              <a:rPr lang="pt-BR" baseline="-25000">
                <a:solidFill>
                  <a:srgbClr val="000000"/>
                </a:solidFill>
                <a:latin typeface="Times New Roman" panose="02020603050405020304" pitchFamily="18" charset="0"/>
              </a:rPr>
              <a:t>3</a:t>
            </a:r>
            <a:r>
              <a:rPr lang="pt-BR">
                <a:solidFill>
                  <a:srgbClr val="000000"/>
                </a:solidFill>
                <a:latin typeface="Times New Roman" panose="02020603050405020304" pitchFamily="18" charset="0"/>
              </a:rPr>
              <a:t> + H</a:t>
            </a:r>
            <a:r>
              <a:rPr lang="pt-BR" baseline="-25000">
                <a:solidFill>
                  <a:srgbClr val="000000"/>
                </a:solidFill>
                <a:latin typeface="Times New Roman" panose="02020603050405020304" pitchFamily="18" charset="0"/>
              </a:rPr>
              <a:t>3</a:t>
            </a:r>
            <a:r>
              <a:rPr lang="pt-BR">
                <a:solidFill>
                  <a:srgbClr val="000000"/>
                </a:solidFill>
                <a:latin typeface="Times New Roman" panose="02020603050405020304" pitchFamily="18" charset="0"/>
              </a:rPr>
              <a:t>BO</a:t>
            </a:r>
            <a:r>
              <a:rPr lang="pt-BR" baseline="-25000">
                <a:solidFill>
                  <a:srgbClr val="000000"/>
                </a:solidFill>
                <a:latin typeface="Times New Roman" panose="02020603050405020304" pitchFamily="18" charset="0"/>
              </a:rPr>
              <a:t>3</a:t>
            </a:r>
            <a:r>
              <a:rPr lang="pt-BR">
                <a:solidFill>
                  <a:srgbClr val="000000"/>
                </a:solidFill>
                <a:latin typeface="Times New Roman" panose="02020603050405020304" pitchFamily="18" charset="0"/>
              </a:rPr>
              <a:t> (boric acid) </a:t>
            </a:r>
            <a:r>
              <a:rPr lang="pt-BR">
                <a:solidFill>
                  <a:srgbClr val="000000"/>
                </a:solidFill>
                <a:latin typeface="Symbol" panose="05050102010706020507" pitchFamily="18" charset="2"/>
              </a:rPr>
              <a:t>®</a:t>
            </a:r>
            <a:r>
              <a:rPr lang="pt-BR">
                <a:solidFill>
                  <a:srgbClr val="000000"/>
                </a:solidFill>
                <a:latin typeface="Times New Roman" panose="02020603050405020304" pitchFamily="18" charset="0"/>
              </a:rPr>
              <a:t> NH</a:t>
            </a:r>
            <a:r>
              <a:rPr lang="pt-BR" baseline="-25000">
                <a:solidFill>
                  <a:srgbClr val="000000"/>
                </a:solidFill>
                <a:latin typeface="Times New Roman" panose="02020603050405020304" pitchFamily="18" charset="0"/>
              </a:rPr>
              <a:t>4</a:t>
            </a:r>
            <a:r>
              <a:rPr lang="pt-BR" baseline="30000">
                <a:solidFill>
                  <a:srgbClr val="000000"/>
                </a:solidFill>
                <a:latin typeface="Times New Roman" panose="02020603050405020304" pitchFamily="18" charset="0"/>
              </a:rPr>
              <a:t>+</a:t>
            </a:r>
            <a:r>
              <a:rPr lang="pt-BR">
                <a:solidFill>
                  <a:srgbClr val="000000"/>
                </a:solidFill>
                <a:latin typeface="Times New Roman" panose="02020603050405020304" pitchFamily="18" charset="0"/>
              </a:rPr>
              <a:t> + H</a:t>
            </a:r>
            <a:r>
              <a:rPr lang="pt-BR" baseline="-25000">
                <a:solidFill>
                  <a:srgbClr val="000000"/>
                </a:solidFill>
                <a:latin typeface="Times New Roman" panose="02020603050405020304" pitchFamily="18" charset="0"/>
              </a:rPr>
              <a:t>2</a:t>
            </a:r>
            <a:r>
              <a:rPr lang="pt-BR">
                <a:solidFill>
                  <a:srgbClr val="000000"/>
                </a:solidFill>
                <a:latin typeface="Times New Roman" panose="02020603050405020304" pitchFamily="18" charset="0"/>
              </a:rPr>
              <a:t>BO</a:t>
            </a:r>
            <a:r>
              <a:rPr lang="pt-BR" baseline="-25000">
                <a:solidFill>
                  <a:srgbClr val="000000"/>
                </a:solidFill>
                <a:latin typeface="Times New Roman" panose="02020603050405020304" pitchFamily="18" charset="0"/>
              </a:rPr>
              <a:t>3</a:t>
            </a:r>
            <a:r>
              <a:rPr lang="pt-BR" baseline="30000">
                <a:solidFill>
                  <a:srgbClr val="000000"/>
                </a:solidFill>
                <a:latin typeface="Times New Roman" panose="02020603050405020304" pitchFamily="18" charset="0"/>
              </a:rPr>
              <a:t>- </a:t>
            </a:r>
            <a:r>
              <a:rPr lang="pt-BR">
                <a:solidFill>
                  <a:srgbClr val="000000"/>
                </a:solidFill>
                <a:latin typeface="Times New Roman" panose="02020603050405020304" pitchFamily="18" charset="0"/>
              </a:rPr>
              <a:t>(borate ion) (3)</a:t>
            </a:r>
            <a:endParaRPr lang="en-US"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13" name="Slide Number Placeholder 12"/>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341667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386366"/>
            <a:ext cx="11044439" cy="304698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Titration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nitrogen content is then estimated by titration of the ammonium borate formed with standard sulfuric or hydrochloric acid, using a suitable indicator to determine the end-point of the reaction.</a:t>
            </a:r>
          </a:p>
          <a:p>
            <a:endParaRPr lang="en-US" sz="1600" dirty="0">
              <a:latin typeface="Times New Roman" panose="02020603050405020304" pitchFamily="18" charset="0"/>
              <a:cs typeface="Times New Roman" panose="02020603050405020304" pitchFamily="18" charset="0"/>
            </a:endParaRPr>
          </a:p>
          <a:p>
            <a:r>
              <a:rPr lang="en-US" sz="1600" dirty="0">
                <a:solidFill>
                  <a:srgbClr val="000000"/>
                </a:solidFill>
                <a:latin typeface="Times New Roman" panose="02020603050405020304" pitchFamily="18" charset="0"/>
              </a:rPr>
              <a:t>H</a:t>
            </a:r>
            <a:r>
              <a:rPr lang="en-US" sz="1600" baseline="-25000" dirty="0">
                <a:solidFill>
                  <a:srgbClr val="000000"/>
                </a:solidFill>
                <a:latin typeface="Times New Roman" panose="02020603050405020304" pitchFamily="18" charset="0"/>
              </a:rPr>
              <a:t>2</a:t>
            </a:r>
            <a:r>
              <a:rPr lang="en-US" sz="1600" dirty="0">
                <a:solidFill>
                  <a:srgbClr val="000000"/>
                </a:solidFill>
                <a:latin typeface="Times New Roman" panose="02020603050405020304" pitchFamily="18" charset="0"/>
              </a:rPr>
              <a:t>BO</a:t>
            </a:r>
            <a:r>
              <a:rPr lang="en-US" sz="1600" baseline="-25000" dirty="0">
                <a:solidFill>
                  <a:srgbClr val="000000"/>
                </a:solidFill>
                <a:latin typeface="Times New Roman" panose="02020603050405020304" pitchFamily="18" charset="0"/>
              </a:rPr>
              <a:t>3</a:t>
            </a:r>
            <a:r>
              <a:rPr lang="en-US" sz="1600" baseline="30000" dirty="0">
                <a:solidFill>
                  <a:srgbClr val="000000"/>
                </a:solidFill>
                <a:latin typeface="Times New Roman" panose="02020603050405020304" pitchFamily="18" charset="0"/>
              </a:rPr>
              <a:t>- </a:t>
            </a:r>
            <a:r>
              <a:rPr lang="en-US" sz="1600" dirty="0">
                <a:solidFill>
                  <a:srgbClr val="000000"/>
                </a:solidFill>
                <a:latin typeface="Times New Roman" panose="02020603050405020304" pitchFamily="18" charset="0"/>
              </a:rPr>
              <a:t>+ H</a:t>
            </a:r>
            <a:r>
              <a:rPr lang="en-US" sz="1600" baseline="30000" dirty="0">
                <a:solidFill>
                  <a:srgbClr val="000000"/>
                </a:solidFill>
                <a:latin typeface="Times New Roman" panose="02020603050405020304" pitchFamily="18" charset="0"/>
              </a:rPr>
              <a:t>+</a:t>
            </a:r>
            <a:r>
              <a:rPr lang="en-US" sz="1600" dirty="0">
                <a:solidFill>
                  <a:srgbClr val="000000"/>
                </a:solidFill>
                <a:latin typeface="Times New Roman" panose="02020603050405020304" pitchFamily="18" charset="0"/>
              </a:rPr>
              <a:t> </a:t>
            </a:r>
            <a:r>
              <a:rPr lang="en-US" sz="1600" dirty="0">
                <a:solidFill>
                  <a:srgbClr val="000000"/>
                </a:solidFill>
                <a:latin typeface="Symbol" panose="05050102010706020507" pitchFamily="18" charset="2"/>
              </a:rPr>
              <a:t>®</a:t>
            </a:r>
            <a:r>
              <a:rPr lang="en-US" sz="1600" dirty="0">
                <a:solidFill>
                  <a:srgbClr val="000000"/>
                </a:solidFill>
                <a:latin typeface="Times New Roman" panose="02020603050405020304" pitchFamily="18" charset="0"/>
              </a:rPr>
              <a:t> H</a:t>
            </a:r>
            <a:r>
              <a:rPr lang="en-US" sz="1600" baseline="-25000" dirty="0">
                <a:solidFill>
                  <a:srgbClr val="000000"/>
                </a:solidFill>
                <a:latin typeface="Times New Roman" panose="02020603050405020304" pitchFamily="18" charset="0"/>
              </a:rPr>
              <a:t>3</a:t>
            </a:r>
            <a:r>
              <a:rPr lang="en-US" sz="1600" dirty="0">
                <a:solidFill>
                  <a:srgbClr val="000000"/>
                </a:solidFill>
                <a:latin typeface="Times New Roman" panose="02020603050405020304" pitchFamily="18" charset="0"/>
              </a:rPr>
              <a:t>BO</a:t>
            </a:r>
            <a:r>
              <a:rPr lang="en-US" sz="1600" baseline="-25000" dirty="0">
                <a:solidFill>
                  <a:srgbClr val="000000"/>
                </a:solidFill>
                <a:latin typeface="Times New Roman" panose="02020603050405020304" pitchFamily="18" charset="0"/>
              </a:rPr>
              <a:t>3</a:t>
            </a:r>
            <a:r>
              <a:rPr lang="en-US" sz="1600" dirty="0">
                <a:solidFill>
                  <a:srgbClr val="000000"/>
                </a:solidFill>
                <a:latin typeface="Times New Roman" panose="02020603050405020304" pitchFamily="18" charset="0"/>
              </a:rPr>
              <a:t> (4)</a:t>
            </a:r>
          </a:p>
          <a:p>
            <a:endParaRPr lang="en-US" sz="1600" dirty="0">
              <a:solidFill>
                <a:srgbClr val="000000"/>
              </a:solidFill>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concentration of hydrogen ions (in moles) required to reach the end-point is equivalent to the concentration of nitrogen that was in the original food (Equation 3). The following equation can be used to determine the nitrogen concentration of a sample that weighs m grams using a x M HCl acid solution for the titration.</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398498" y="3317443"/>
            <a:ext cx="9675653" cy="1421981"/>
          </a:xfrm>
          <a:prstGeom prst="rect">
            <a:avLst/>
          </a:prstGeom>
        </p:spPr>
      </p:pic>
      <p:sp>
        <p:nvSpPr>
          <p:cNvPr id="5" name="Rectangle 4"/>
          <p:cNvSpPr/>
          <p:nvPr/>
        </p:nvSpPr>
        <p:spPr>
          <a:xfrm>
            <a:off x="971549" y="4739424"/>
            <a:ext cx="10374737" cy="1077218"/>
          </a:xfrm>
          <a:prstGeom prst="rect">
            <a:avLst/>
          </a:prstGeom>
        </p:spPr>
        <p:txBody>
          <a:bodyPr wrap="square">
            <a:spAutoFit/>
          </a:bodyPr>
          <a:lstStyle/>
          <a:p>
            <a:r>
              <a:rPr lang="en-US" sz="1600" dirty="0">
                <a:solidFill>
                  <a:srgbClr val="000000"/>
                </a:solidFill>
                <a:latin typeface="Times New Roman" panose="02020603050405020304" pitchFamily="18" charset="0"/>
              </a:rPr>
              <a:t>Where </a:t>
            </a:r>
            <a:r>
              <a:rPr lang="en-US" sz="1600" i="1" dirty="0" err="1">
                <a:solidFill>
                  <a:srgbClr val="000000"/>
                </a:solidFill>
                <a:latin typeface="Times New Roman" panose="02020603050405020304" pitchFamily="18" charset="0"/>
              </a:rPr>
              <a:t>v</a:t>
            </a:r>
            <a:r>
              <a:rPr lang="en-US" sz="1600" dirty="0" err="1">
                <a:solidFill>
                  <a:srgbClr val="000000"/>
                </a:solidFill>
                <a:latin typeface="Times New Roman" panose="02020603050405020304" pitchFamily="18" charset="0"/>
              </a:rPr>
              <a:t>s</a:t>
            </a:r>
            <a:r>
              <a:rPr lang="en-US" sz="1600" dirty="0">
                <a:solidFill>
                  <a:srgbClr val="000000"/>
                </a:solidFill>
                <a:latin typeface="Times New Roman" panose="02020603050405020304" pitchFamily="18" charset="0"/>
              </a:rPr>
              <a:t> and </a:t>
            </a:r>
            <a:r>
              <a:rPr lang="en-US" sz="1600" i="1" dirty="0" err="1">
                <a:solidFill>
                  <a:srgbClr val="000000"/>
                </a:solidFill>
                <a:latin typeface="Times New Roman" panose="02020603050405020304" pitchFamily="18" charset="0"/>
              </a:rPr>
              <a:t>v</a:t>
            </a:r>
            <a:r>
              <a:rPr lang="en-US" sz="1600" dirty="0" err="1">
                <a:solidFill>
                  <a:srgbClr val="000000"/>
                </a:solidFill>
                <a:latin typeface="Times New Roman" panose="02020603050405020304" pitchFamily="18" charset="0"/>
              </a:rPr>
              <a:t>b</a:t>
            </a:r>
            <a:r>
              <a:rPr lang="en-US" sz="1600" dirty="0">
                <a:solidFill>
                  <a:srgbClr val="000000"/>
                </a:solidFill>
                <a:latin typeface="Times New Roman" panose="02020603050405020304" pitchFamily="18" charset="0"/>
              </a:rPr>
              <a:t> are the titration volumes of the sample and blank, and 14g is the molecular weight of nitrogen N. A blank sample is usually ran at the same time as the material being analyzed to take into account any residual nitrogen which may be in the reagents used to carry out the analysis. Once the nitrogen content has been determined it is converted to a protein content using the appropriate conversion factor: % Protein = F %N.</a:t>
            </a:r>
            <a:endParaRPr lang="en-US" sz="1600" dirty="0"/>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2182610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49" y="476518"/>
            <a:ext cx="10877013" cy="2800767"/>
          </a:xfrm>
          <a:prstGeom prst="rect">
            <a:avLst/>
          </a:prstGeom>
          <a:noFill/>
        </p:spPr>
        <p:txBody>
          <a:bodyPr wrap="square" rtlCol="0">
            <a:spAutoFit/>
          </a:bodyPr>
          <a:lstStyle/>
          <a:p>
            <a:r>
              <a:rPr lang="en-US" sz="1600" b="1" dirty="0">
                <a:solidFill>
                  <a:srgbClr val="000000"/>
                </a:solidFill>
                <a:latin typeface="Times New Roman" panose="02020603050405020304" pitchFamily="18" charset="0"/>
              </a:rPr>
              <a:t>Advantages and Disadvantages</a:t>
            </a:r>
          </a:p>
          <a:p>
            <a:endParaRPr lang="en-US" sz="1600" b="1" dirty="0">
              <a:solidFill>
                <a:srgbClr val="000000"/>
              </a:solidFill>
              <a:latin typeface="Times New Roman" panose="02020603050405020304" pitchFamily="18" charset="0"/>
            </a:endParaRPr>
          </a:p>
          <a:p>
            <a:endParaRPr lang="en-US" sz="1600" b="1" dirty="0">
              <a:solidFill>
                <a:srgbClr val="000000"/>
              </a:solidFill>
              <a:latin typeface="Times New Roman" panose="02020603050405020304" pitchFamily="18" charset="0"/>
            </a:endParaRPr>
          </a:p>
          <a:p>
            <a:r>
              <a:rPr lang="en-US" sz="1600" i="1" dirty="0">
                <a:solidFill>
                  <a:srgbClr val="000000"/>
                </a:solidFill>
                <a:latin typeface="Times New Roman" panose="02020603050405020304" pitchFamily="18" charset="0"/>
              </a:rPr>
              <a:t>Advantages. </a:t>
            </a:r>
            <a:r>
              <a:rPr lang="en-US" sz="1600" dirty="0">
                <a:solidFill>
                  <a:srgbClr val="000000"/>
                </a:solidFill>
                <a:latin typeface="Times New Roman" panose="02020603050405020304" pitchFamily="18" charset="0"/>
              </a:rPr>
              <a:t>The </a:t>
            </a:r>
            <a:r>
              <a:rPr lang="en-US" sz="1600" dirty="0" err="1">
                <a:solidFill>
                  <a:srgbClr val="000000"/>
                </a:solidFill>
                <a:latin typeface="Times New Roman" panose="02020603050405020304" pitchFamily="18" charset="0"/>
              </a:rPr>
              <a:t>Kjeldahl</a:t>
            </a:r>
            <a:r>
              <a:rPr lang="en-US" sz="1600" dirty="0">
                <a:solidFill>
                  <a:srgbClr val="000000"/>
                </a:solidFill>
                <a:latin typeface="Times New Roman" panose="02020603050405020304" pitchFamily="18" charset="0"/>
              </a:rPr>
              <a:t> method is widely used internationally and is still the standard method for comparison against all other methods. Its universality, high precision and good reproducibility have made it the major method for the estimation of protein in foods.</a:t>
            </a:r>
          </a:p>
          <a:p>
            <a:endParaRPr lang="en-US" sz="1600" dirty="0">
              <a:solidFill>
                <a:srgbClr val="000000"/>
              </a:solidFill>
              <a:latin typeface="Times New Roman" panose="02020603050405020304" pitchFamily="18" charset="0"/>
            </a:endParaRPr>
          </a:p>
          <a:p>
            <a:r>
              <a:rPr lang="en-US" sz="1600" i="1" dirty="0">
                <a:solidFill>
                  <a:srgbClr val="000000"/>
                </a:solidFill>
                <a:latin typeface="Times New Roman" panose="02020603050405020304" pitchFamily="18" charset="0"/>
              </a:rPr>
              <a:t>Disadvantages. </a:t>
            </a:r>
            <a:r>
              <a:rPr lang="en-US" sz="1600" dirty="0">
                <a:solidFill>
                  <a:srgbClr val="000000"/>
                </a:solidFill>
                <a:latin typeface="Times New Roman" panose="02020603050405020304" pitchFamily="18" charset="0"/>
              </a:rPr>
              <a:t>It does not give a measure of the true protein, since all nitrogen in foods is not in the form of protein. Different proteins need different correction factors because they have different amino acid sequences. The use of concentrated sulfuric acid at high temperatures poses a considerable hazard, as does the use of some of the possible catalysts The technique is time consuming to carry-out.</a:t>
            </a:r>
            <a:endParaRPr lang="en-US" sz="1600" b="0" i="0" dirty="0">
              <a:solidFill>
                <a:srgbClr val="000000"/>
              </a:solidFill>
              <a:effectLst/>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264595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80BC006-2235-48CA-A5AA-5B5DF2018998}">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DEF807-6D51-4F93-A500-46CA476488D0}">
  <ds:schemaRefs>
    <ds:schemaRef ds:uri="http://schemas.microsoft.com/sharepoint/v3/contenttype/forms"/>
  </ds:schemaRefs>
</ds:datastoreItem>
</file>

<file path=customXml/itemProps3.xml><?xml version="1.0" encoding="utf-8"?>
<ds:datastoreItem xmlns:ds="http://schemas.openxmlformats.org/officeDocument/2006/customXml" ds:itemID="{37F0B611-59EB-40BC-8566-4F831C73E512}">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214</TotalTime>
  <Words>779</Words>
  <Application>Microsoft Office PowerPoint</Application>
  <PresentationFormat>Widescreen</PresentationFormat>
  <Paragraphs>80</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24</cp:revision>
  <dcterms:created xsi:type="dcterms:W3CDTF">2020-07-13T05:58:17Z</dcterms:created>
  <dcterms:modified xsi:type="dcterms:W3CDTF">2024-09-17T14:40:39Z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