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C9AAA-0FA3-4306-AF14-FA8452C3EDB2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C6F69-362A-4843-9E55-C277DB0BA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25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C6F69-362A-4843-9E55-C277DB0BA4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663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A3700-B07F-4D9B-807F-67E94337922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8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61CBD-AD44-4113-85E8-D27E7B339724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8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08404-CF95-4A92-B827-2D5AD43679A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831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1631-6B85-4EA0-9B48-E479D1870647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2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ECF40-FD3F-4F04-B4E0-3D33D469BE9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7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CFFD8-9E46-4DB3-B227-4717EC2FE07B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9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8A3E-2F41-465C-8A36-B29A8D731235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77734-3947-46D0-9FE6-1661B1A188BA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18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C873A-B08A-4810-B2A2-15F6FEFA4BD1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58399-9548-49B9-B7F7-6A550E5208D9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6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9941-1AB8-4692-AC85-945F9EFD0B9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7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6C511-6D21-4AD9-95FA-5106DD61282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90625" y="292936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09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0" y="2133600"/>
            <a:ext cx="3973829" cy="1494640"/>
          </a:xfrm>
          <a:prstGeom prst="rect">
            <a:avLst/>
          </a:prstGeom>
        </p:spPr>
        <p:txBody>
          <a:bodyPr vert="horz" wrap="square" lIns="0" tIns="260985" rIns="0" bIns="0" rtlCol="0">
            <a:spAutoFit/>
          </a:bodyPr>
          <a:lstStyle/>
          <a:p>
            <a:pPr marL="12700">
              <a:spcBef>
                <a:spcPts val="2055"/>
              </a:spcBef>
            </a:pPr>
            <a:r>
              <a:rPr sz="8000" dirty="0" smtClean="0">
                <a:solidFill>
                  <a:srgbClr val="252525"/>
                </a:solidFill>
                <a:latin typeface="Impact"/>
                <a:cs typeface="Impact"/>
              </a:rPr>
              <a:t>Anemia</a:t>
            </a:r>
            <a:endParaRPr sz="8000" dirty="0">
              <a:latin typeface="Impact"/>
              <a:cs typeface="Impac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3789" y="627635"/>
            <a:ext cx="1137242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pc="-5" dirty="0"/>
              <a:t>Anemia</a:t>
            </a:r>
            <a:r>
              <a:rPr spc="15" dirty="0"/>
              <a:t> </a:t>
            </a:r>
            <a:r>
              <a:rPr spc="-5" dirty="0"/>
              <a:t>may</a:t>
            </a:r>
            <a:r>
              <a:rPr spc="15" dirty="0"/>
              <a:t> </a:t>
            </a:r>
            <a:r>
              <a:rPr spc="-15" dirty="0"/>
              <a:t>result</a:t>
            </a:r>
            <a:r>
              <a:rPr spc="10" dirty="0"/>
              <a:t> </a:t>
            </a:r>
            <a:r>
              <a:rPr spc="-20" dirty="0"/>
              <a:t>from</a:t>
            </a:r>
            <a:r>
              <a:rPr spc="15" dirty="0"/>
              <a:t> </a:t>
            </a:r>
            <a:r>
              <a:rPr spc="-5" dirty="0"/>
              <a:t>the</a:t>
            </a:r>
            <a:r>
              <a:rPr spc="15" dirty="0"/>
              <a:t> </a:t>
            </a:r>
            <a:r>
              <a:rPr spc="-10" dirty="0">
                <a:solidFill>
                  <a:srgbClr val="FF0000"/>
                </a:solidFill>
              </a:rPr>
              <a:t>decreased</a:t>
            </a:r>
            <a:r>
              <a:rPr spc="1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production</a:t>
            </a:r>
            <a:r>
              <a:rPr dirty="0">
                <a:solidFill>
                  <a:srgbClr val="FF0000"/>
                </a:solidFill>
              </a:rPr>
              <a:t> of </a:t>
            </a:r>
            <a:r>
              <a:rPr spc="-68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erythrocytes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dirty="0"/>
              <a:t>by</a:t>
            </a:r>
            <a:r>
              <a:rPr spc="5" dirty="0"/>
              <a:t> </a:t>
            </a:r>
            <a:r>
              <a:rPr spc="-5" dirty="0"/>
              <a:t>the </a:t>
            </a:r>
            <a:r>
              <a:rPr dirty="0"/>
              <a:t>bone</a:t>
            </a:r>
            <a:r>
              <a:rPr spc="-10" dirty="0"/>
              <a:t> </a:t>
            </a:r>
            <a:r>
              <a:rPr spc="-40" dirty="0"/>
              <a:t>marrow.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31341" y="2078863"/>
            <a:ext cx="8404225" cy="48186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6985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 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deficiency </a:t>
            </a:r>
            <a:r>
              <a:rPr sz="2800" b="1" dirty="0">
                <a:solidFill>
                  <a:srgbClr val="006FC0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nutrients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hemoglobin synthesis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(iron)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800" b="1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DNA</a:t>
            </a:r>
            <a:r>
              <a:rPr sz="2800" b="1" spc="-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synthesis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(cobalamin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800" b="1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folic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acid)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may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reduce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red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cell production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by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bone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marrow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spc="-1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red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cells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also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results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when</a:t>
            </a:r>
            <a:r>
              <a:rPr sz="2800" b="1" spc="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marrow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itself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fails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800" b="1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replaced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by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nonfunctional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tissue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622300" marR="382270" indent="-153035">
              <a:spcBef>
                <a:spcPts val="2485"/>
              </a:spcBef>
              <a:tabLst>
                <a:tab pos="8013065" algn="l"/>
              </a:tabLst>
            </a:pPr>
            <a:r>
              <a:rPr sz="4000" u="heavy" spc="-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4000" u="heavy" spc="-210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4000" u="heavy" spc="-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Anemia's of Deficient</a:t>
            </a:r>
            <a:r>
              <a:rPr sz="4000" u="heavy" spc="4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4000" u="heavy" spc="-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Red</a:t>
            </a:r>
            <a:r>
              <a:rPr sz="4000" u="heavy" spc="-1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4000" u="heavy" spc="-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Cell </a:t>
            </a:r>
            <a:r>
              <a:rPr sz="4000" u="heavy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	</a:t>
            </a:r>
            <a:r>
              <a:rPr sz="400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4000" spc="-5" dirty="0">
                <a:solidFill>
                  <a:srgbClr val="252525"/>
                </a:solidFill>
                <a:latin typeface="Impact"/>
                <a:cs typeface="Impact"/>
              </a:rPr>
              <a:t>Production</a:t>
            </a:r>
            <a:endParaRPr sz="4000">
              <a:latin typeface="Impact"/>
              <a:cs typeface="Impac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1240" y="0"/>
            <a:ext cx="7543800" cy="3048000"/>
          </a:xfrm>
          <a:custGeom>
            <a:avLst/>
            <a:gdLst/>
            <a:ahLst/>
            <a:cxnLst/>
            <a:rect l="l" t="t" r="r" b="b"/>
            <a:pathLst>
              <a:path w="7543800" h="3048000">
                <a:moveTo>
                  <a:pt x="7543800" y="0"/>
                </a:moveTo>
                <a:lnTo>
                  <a:pt x="0" y="0"/>
                </a:lnTo>
                <a:lnTo>
                  <a:pt x="0" y="3048000"/>
                </a:lnTo>
                <a:lnTo>
                  <a:pt x="7543800" y="3048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01240" y="6172200"/>
            <a:ext cx="7543800" cy="27940"/>
          </a:xfrm>
          <a:custGeom>
            <a:avLst/>
            <a:gdLst/>
            <a:ahLst/>
            <a:cxnLst/>
            <a:rect l="l" t="t" r="r" b="b"/>
            <a:pathLst>
              <a:path w="7543800" h="27939">
                <a:moveTo>
                  <a:pt x="7543800" y="0"/>
                </a:moveTo>
                <a:lnTo>
                  <a:pt x="0" y="0"/>
                </a:lnTo>
                <a:lnTo>
                  <a:pt x="0" y="27431"/>
                </a:lnTo>
                <a:lnTo>
                  <a:pt x="7543800" y="27431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65045" y="3839032"/>
            <a:ext cx="66960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b="0" spc="-5" dirty="0">
                <a:solidFill>
                  <a:srgbClr val="252525"/>
                </a:solidFill>
                <a:latin typeface="Impact"/>
                <a:cs typeface="Impact"/>
              </a:rPr>
              <a:t>IRON</a:t>
            </a:r>
            <a:r>
              <a:rPr sz="5400" b="0" spc="-4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5400" b="0" dirty="0">
                <a:solidFill>
                  <a:srgbClr val="252525"/>
                </a:solidFill>
                <a:latin typeface="Impact"/>
                <a:cs typeface="Impact"/>
              </a:rPr>
              <a:t>DEFICIENCY</a:t>
            </a:r>
            <a:r>
              <a:rPr sz="5400" b="0" spc="-8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5400" b="0" dirty="0">
                <a:solidFill>
                  <a:srgbClr val="252525"/>
                </a:solidFill>
                <a:latin typeface="Impact"/>
                <a:cs typeface="Impact"/>
              </a:rPr>
              <a:t>ANEMIA</a:t>
            </a:r>
            <a:endParaRPr sz="5400">
              <a:latin typeface="Impact"/>
              <a:cs typeface="Impac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301240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12340" y="5454803"/>
            <a:ext cx="76454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7632065" algn="l"/>
              </a:tabLst>
            </a:pPr>
            <a:r>
              <a:rPr sz="4800" spc="-5" dirty="0">
                <a:solidFill>
                  <a:srgbClr val="252525"/>
                </a:solidFill>
                <a:latin typeface="Impact"/>
                <a:cs typeface="Impact"/>
              </a:rPr>
              <a:t>I</a:t>
            </a:r>
            <a:r>
              <a:rPr sz="4800" u="heavy" spc="-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ron</a:t>
            </a:r>
            <a:r>
              <a:rPr sz="4800" u="heavy" spc="-2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4800" u="heavy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Deficiency</a:t>
            </a:r>
            <a:r>
              <a:rPr sz="4800" u="heavy" spc="-3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4800" u="heavy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Anemia	</a:t>
            </a:r>
            <a:endParaRPr sz="4800">
              <a:latin typeface="Impact"/>
              <a:cs typeface="Impac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8940" y="1429258"/>
            <a:ext cx="8743315" cy="2802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common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worldwide</a:t>
            </a:r>
            <a:r>
              <a:rPr sz="2800" b="1" spc="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cause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of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anemia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affecting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people of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all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ages.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4191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Because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component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heme,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leads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decreased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hemoglobin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synthesis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consequent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impairment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oxygen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delivery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605689"/>
            <a:ext cx="8594725" cy="628248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87020" indent="-274320">
              <a:spcBef>
                <a:spcPts val="7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Malabsorptive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syndromes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Diets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limited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meat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800" b="1" spc="-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fresh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fruits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and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vegetables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Diets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high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substances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that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form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complexes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with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endParaRPr sz="2800">
              <a:latin typeface="Times New Roman"/>
              <a:cs typeface="Times New Roman"/>
            </a:endParaRPr>
          </a:p>
          <a:p>
            <a:pPr marL="286385" marR="1317625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Situations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that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increase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demand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(menstruation,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lactation,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infancy,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adolescence,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pregnancy)</a:t>
            </a:r>
            <a:endParaRPr sz="2800">
              <a:latin typeface="Times New Roman"/>
              <a:cs typeface="Times New Roman"/>
            </a:endParaRPr>
          </a:p>
          <a:p>
            <a:pPr marL="286385" marR="53213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Blood loss (trauma,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hemorrhoids,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peptic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ulcers,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gastritis,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gastrointestinal malignancies,</a:t>
            </a:r>
            <a:r>
              <a:rPr sz="2800" b="1" spc="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postpartum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Bleeding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  <a:p>
            <a:pPr marL="286385" marR="38989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ACD,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Thalassemia,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Sideroblastic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anemia,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and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heavy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metal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(mostly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lead)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poisoning</a:t>
            </a:r>
            <a:endParaRPr sz="2800">
              <a:latin typeface="Times New Roman"/>
              <a:cs typeface="Times New Roman"/>
            </a:endParaRPr>
          </a:p>
          <a:p>
            <a:pPr marL="393700">
              <a:spcBef>
                <a:spcPts val="1985"/>
              </a:spcBef>
            </a:pPr>
            <a:r>
              <a:rPr sz="4800" spc="-5" dirty="0">
                <a:solidFill>
                  <a:srgbClr val="252525"/>
                </a:solidFill>
                <a:latin typeface="Impact"/>
                <a:cs typeface="Impact"/>
              </a:rPr>
              <a:t>IDA</a:t>
            </a:r>
            <a:r>
              <a:rPr sz="4800" spc="-15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4800" spc="-5" dirty="0">
                <a:solidFill>
                  <a:srgbClr val="252525"/>
                </a:solidFill>
                <a:latin typeface="Impact"/>
                <a:cs typeface="Impact"/>
              </a:rPr>
              <a:t>Etiopathogenesis</a:t>
            </a:r>
            <a:endParaRPr sz="4800">
              <a:latin typeface="Impact"/>
              <a:cs typeface="Impac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39" y="668173"/>
            <a:ext cx="8567420" cy="560794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Risk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related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levels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loss,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intake,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absorption,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Physiologic</a:t>
            </a:r>
            <a:r>
              <a:rPr sz="2800" b="1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demands.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12573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usually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result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long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period</a:t>
            </a:r>
            <a:r>
              <a:rPr sz="2800" b="1" spc="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negative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iron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balance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Manifestations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occur in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three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stages: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prelatent,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latent, and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IDA.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5" y="860807"/>
            <a:ext cx="6990715" cy="35836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102870" indent="-274320">
              <a:spcBef>
                <a:spcPts val="10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  <a:tab pos="4007485" algn="l"/>
              </a:tabLst>
            </a:pP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Prelatent</a:t>
            </a:r>
            <a:r>
              <a:rPr sz="2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iron</a:t>
            </a:r>
            <a:r>
              <a:rPr sz="26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deficiency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:	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This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first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stage,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iron </a:t>
            </a:r>
            <a:r>
              <a:rPr sz="2600" b="1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stores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can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be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depleted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without causing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anemia.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AC0000"/>
              </a:buClr>
              <a:buFont typeface="Arial MT"/>
              <a:buChar char="•"/>
            </a:pPr>
            <a:endParaRPr sz="3800">
              <a:latin typeface="Times New Roman"/>
              <a:cs typeface="Times New Roman"/>
            </a:endParaRPr>
          </a:p>
          <a:p>
            <a:pPr marL="286385" marR="508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Once 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stores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are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depleted, 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there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still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is adequate </a:t>
            </a:r>
            <a:r>
              <a:rPr sz="26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from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daily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RBC</a:t>
            </a:r>
            <a:r>
              <a:rPr sz="26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turnover</a:t>
            </a:r>
            <a:r>
              <a:rPr sz="2600" b="1" spc="-9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600" b="1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Hb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synthesis.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AC0000"/>
              </a:buClr>
              <a:buFont typeface="Arial MT"/>
              <a:buChar char="•"/>
            </a:pPr>
            <a:endParaRPr sz="3800">
              <a:latin typeface="Times New Roman"/>
              <a:cs typeface="Times New Roman"/>
            </a:endParaRPr>
          </a:p>
          <a:p>
            <a:pPr marL="286385" marR="65151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Further</a:t>
            </a:r>
            <a:r>
              <a:rPr sz="2600" b="1" spc="-8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losses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would make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patient </a:t>
            </a:r>
            <a:r>
              <a:rPr sz="2600" b="1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vulnerable</a:t>
            </a:r>
            <a:r>
              <a:rPr sz="2600" b="1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anemia</a:t>
            </a:r>
            <a:r>
              <a:rPr sz="2600" b="1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development.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4" y="982725"/>
            <a:ext cx="7289800" cy="2802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Latent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deficiency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occurs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when</a:t>
            </a:r>
            <a:r>
              <a:rPr sz="2800" b="1" spc="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stores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depleted,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but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Hb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above the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lower</a:t>
            </a:r>
            <a:r>
              <a:rPr sz="2800" b="1" spc="-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limit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normal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b="1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population.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75438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IDA</a:t>
            </a:r>
            <a:r>
              <a:rPr sz="2800" b="1" spc="-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occurs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when</a:t>
            </a:r>
            <a:r>
              <a:rPr sz="2800" b="1" spc="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Hb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falls to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less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than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normal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values.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1052830"/>
            <a:ext cx="8569960" cy="490583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86385" marR="248920" indent="-274320">
              <a:lnSpc>
                <a:spcPts val="2810"/>
              </a:lnSpc>
              <a:spcBef>
                <a:spcPts val="45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When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red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cells</a:t>
            </a:r>
            <a:r>
              <a:rPr sz="2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become</a:t>
            </a:r>
            <a:r>
              <a:rPr sz="26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senescent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 and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are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broken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 down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, </a:t>
            </a:r>
            <a:r>
              <a:rPr sz="26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their</a:t>
            </a:r>
            <a:r>
              <a:rPr sz="2600" b="1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released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reused</a:t>
            </a:r>
            <a:r>
              <a:rPr sz="2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6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production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new </a:t>
            </a:r>
            <a:r>
              <a:rPr sz="2600" b="1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red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cells.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25"/>
              </a:spcBef>
              <a:buClr>
                <a:srgbClr val="AC0000"/>
              </a:buClr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286385" marR="5080" indent="-274320">
              <a:lnSpc>
                <a:spcPts val="2810"/>
              </a:lnSpc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Despite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this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efficiency,</a:t>
            </a:r>
            <a:r>
              <a:rPr sz="26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small amounts</a:t>
            </a:r>
            <a:r>
              <a:rPr sz="2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6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are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lost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in the </a:t>
            </a:r>
            <a:r>
              <a:rPr sz="2600" b="1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feces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need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be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replaced</a:t>
            </a:r>
            <a:r>
              <a:rPr sz="2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by</a:t>
            </a: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dietary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uptake.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25"/>
              </a:spcBef>
              <a:buClr>
                <a:srgbClr val="AC0000"/>
              </a:buClr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286385" marR="213995" indent="-274320">
              <a:lnSpc>
                <a:spcPts val="2810"/>
              </a:lnSpc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 balance</a:t>
            </a:r>
            <a:r>
              <a:rPr sz="2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maintained</a:t>
            </a:r>
            <a:r>
              <a:rPr sz="26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by</a:t>
            </a:r>
            <a:r>
              <a:rPr sz="26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absorption</a:t>
            </a:r>
            <a:r>
              <a:rPr sz="2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to 2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mg </a:t>
            </a:r>
            <a:r>
              <a:rPr sz="2600" b="1" spc="-6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daily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to 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replace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lost in the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feces.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  <a:buClr>
                <a:srgbClr val="AC0000"/>
              </a:buClr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286385" marR="468630" indent="-274320">
              <a:lnSpc>
                <a:spcPts val="2810"/>
              </a:lnSpc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The usual 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reason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for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iron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in adults is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chronic </a:t>
            </a:r>
            <a:r>
              <a:rPr sz="2600" b="1" spc="-6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loss</a:t>
            </a:r>
            <a:r>
              <a:rPr sz="2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because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cannot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be</a:t>
            </a:r>
            <a:r>
              <a:rPr sz="2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recycled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to the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pool.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5" y="1838070"/>
            <a:ext cx="728027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Pregnant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women</a:t>
            </a:r>
            <a:r>
              <a:rPr sz="2800" b="1" spc="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with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 anemia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without</a:t>
            </a:r>
            <a:r>
              <a:rPr sz="2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supplementation</a:t>
            </a:r>
            <a:r>
              <a:rPr sz="2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had a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slightly 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higher rate of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preterm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infants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lower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birth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rates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than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those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supplemented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with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iron.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2536062"/>
            <a:ext cx="822642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 algn="just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manifestations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 anemia depend on its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severity,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 rapidity of its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development,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and the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person’s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age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health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status.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1340866"/>
            <a:ext cx="8198484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adults,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RBCs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formed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 the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marrow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vertebrae,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ribs,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sternum,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clavicle,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pelvic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(iliac)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crest,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proximal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epiphyses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long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bones.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5140" y="3731133"/>
            <a:ext cx="83121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hormone EPO,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90% of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which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produced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by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kidneys,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initiates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stimulates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production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RBCs.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6049771"/>
            <a:ext cx="5414010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900" spc="-5" dirty="0">
                <a:solidFill>
                  <a:srgbClr val="252525"/>
                </a:solidFill>
                <a:latin typeface="Impact"/>
                <a:cs typeface="Impact"/>
              </a:rPr>
              <a:t>Clinical</a:t>
            </a:r>
            <a:r>
              <a:rPr sz="4900" spc="-3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4900" spc="-10" dirty="0">
                <a:solidFill>
                  <a:srgbClr val="252525"/>
                </a:solidFill>
                <a:latin typeface="Impact"/>
                <a:cs typeface="Impact"/>
              </a:rPr>
              <a:t>presentation</a:t>
            </a:r>
            <a:endParaRPr sz="4900">
              <a:latin typeface="Impact"/>
              <a:cs typeface="Impac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5140" y="430428"/>
            <a:ext cx="5676900" cy="521553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87020" indent="-274320">
              <a:spcBef>
                <a:spcPts val="7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Lethargy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Pale</a:t>
            </a:r>
            <a:r>
              <a:rPr sz="2800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complexion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Shortness</a:t>
            </a:r>
            <a:r>
              <a:rPr sz="2800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breath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Heart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palpitations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Altered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sense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taste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Rapid</a:t>
            </a:r>
            <a:r>
              <a:rPr sz="280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heartbeat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Headache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Craving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ice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clay</a:t>
            </a:r>
            <a:r>
              <a:rPr sz="28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-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"picophagia”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Sore</a:t>
            </a:r>
            <a:r>
              <a:rPr sz="2800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smooth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tongue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Brittle</a:t>
            </a:r>
            <a:r>
              <a:rPr sz="280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nails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hair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loss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1240" y="0"/>
            <a:ext cx="7543800" cy="3048000"/>
          </a:xfrm>
          <a:custGeom>
            <a:avLst/>
            <a:gdLst/>
            <a:ahLst/>
            <a:cxnLst/>
            <a:rect l="l" t="t" r="r" b="b"/>
            <a:pathLst>
              <a:path w="7543800" h="3048000">
                <a:moveTo>
                  <a:pt x="7543800" y="0"/>
                </a:moveTo>
                <a:lnTo>
                  <a:pt x="0" y="0"/>
                </a:lnTo>
                <a:lnTo>
                  <a:pt x="0" y="3048000"/>
                </a:lnTo>
                <a:lnTo>
                  <a:pt x="7543800" y="3048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01240" y="6172200"/>
            <a:ext cx="7543800" cy="27940"/>
          </a:xfrm>
          <a:custGeom>
            <a:avLst/>
            <a:gdLst/>
            <a:ahLst/>
            <a:cxnLst/>
            <a:rect l="l" t="t" r="r" b="b"/>
            <a:pathLst>
              <a:path w="7543800" h="27939">
                <a:moveTo>
                  <a:pt x="7543800" y="0"/>
                </a:moveTo>
                <a:lnTo>
                  <a:pt x="0" y="0"/>
                </a:lnTo>
                <a:lnTo>
                  <a:pt x="0" y="27431"/>
                </a:lnTo>
                <a:lnTo>
                  <a:pt x="7543800" y="27431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65045" y="3839032"/>
            <a:ext cx="66903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4633595" algn="l"/>
              </a:tabLst>
            </a:pPr>
            <a:r>
              <a:rPr sz="5400" b="0" dirty="0">
                <a:solidFill>
                  <a:srgbClr val="252525"/>
                </a:solidFill>
                <a:latin typeface="Impact"/>
                <a:cs typeface="Impact"/>
              </a:rPr>
              <a:t>MEGA</a:t>
            </a:r>
            <a:r>
              <a:rPr sz="5400" b="0" spc="-80" dirty="0">
                <a:solidFill>
                  <a:srgbClr val="252525"/>
                </a:solidFill>
                <a:latin typeface="Impact"/>
                <a:cs typeface="Impact"/>
              </a:rPr>
              <a:t>L</a:t>
            </a:r>
            <a:r>
              <a:rPr sz="5400" b="0" spc="-5" dirty="0">
                <a:solidFill>
                  <a:srgbClr val="252525"/>
                </a:solidFill>
                <a:latin typeface="Impact"/>
                <a:cs typeface="Impact"/>
              </a:rPr>
              <a:t>OB</a:t>
            </a:r>
            <a:r>
              <a:rPr sz="5400" b="0" spc="130" dirty="0">
                <a:solidFill>
                  <a:srgbClr val="252525"/>
                </a:solidFill>
                <a:latin typeface="Impact"/>
                <a:cs typeface="Impact"/>
              </a:rPr>
              <a:t>L</a:t>
            </a:r>
            <a:r>
              <a:rPr sz="5400" b="0" dirty="0">
                <a:solidFill>
                  <a:srgbClr val="252525"/>
                </a:solidFill>
                <a:latin typeface="Impact"/>
                <a:cs typeface="Impact"/>
              </a:rPr>
              <a:t>ASTIC	ANEMIA</a:t>
            </a:r>
            <a:endParaRPr sz="5400">
              <a:latin typeface="Impact"/>
              <a:cs typeface="Impac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5" y="365506"/>
            <a:ext cx="7382509" cy="3652154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86385" marR="5080" indent="-274320">
              <a:lnSpc>
                <a:spcPts val="2810"/>
              </a:lnSpc>
              <a:spcBef>
                <a:spcPts val="45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Macrocytic</a:t>
            </a:r>
            <a:r>
              <a:rPr sz="2600" b="1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anemia</a:t>
            </a:r>
            <a:r>
              <a:rPr sz="26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divided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into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megaloblastic</a:t>
            </a:r>
            <a:r>
              <a:rPr sz="2600" b="1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600" b="1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nonmegaloblastic</a:t>
            </a:r>
            <a:r>
              <a:rPr sz="2600" b="1" spc="-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anemias.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286385" marR="469900" indent="-274320" algn="just">
              <a:lnSpc>
                <a:spcPct val="90000"/>
              </a:lnSpc>
              <a:buClr>
                <a:srgbClr val="AC0000"/>
              </a:buClr>
              <a:buFont typeface="Arial MT"/>
              <a:buChar char="•"/>
              <a:tabLst>
                <a:tab pos="287020" algn="l"/>
              </a:tabLst>
            </a:pP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Megaloblastic anemias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are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caused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by </a:t>
            </a:r>
            <a:r>
              <a:rPr sz="2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impaired </a:t>
            </a:r>
            <a:r>
              <a:rPr sz="2600" b="1" spc="-6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2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600" b="1" spc="-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synthesis</a:t>
            </a:r>
            <a:r>
              <a:rPr sz="2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that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55" dirty="0">
                <a:solidFill>
                  <a:srgbClr val="2F2F2F"/>
                </a:solidFill>
                <a:latin typeface="Times New Roman"/>
                <a:cs typeface="Times New Roman"/>
              </a:rPr>
              <a:t>r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e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s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ults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6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enlarged</a:t>
            </a:r>
            <a:r>
              <a:rPr sz="26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55" dirty="0">
                <a:solidFill>
                  <a:srgbClr val="2F2F2F"/>
                </a:solidFill>
                <a:latin typeface="Times New Roman"/>
                <a:cs typeface="Times New Roman"/>
              </a:rPr>
              <a:t>r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ed c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e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l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l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s  due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to 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impaired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maturation</a:t>
            </a:r>
            <a:r>
              <a:rPr sz="26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division</a:t>
            </a:r>
            <a:endParaRPr sz="26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Clr>
                <a:srgbClr val="AC0000"/>
              </a:buClr>
              <a:buFont typeface="Arial MT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286385" marR="221615" indent="-274320">
              <a:lnSpc>
                <a:spcPts val="2810"/>
              </a:lnSpc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Megaloblastic</a:t>
            </a:r>
            <a:r>
              <a:rPr sz="2600" b="1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anemias,</a:t>
            </a:r>
            <a:r>
              <a:rPr sz="26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results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from</a:t>
            </a:r>
            <a:r>
              <a:rPr sz="26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vitamin</a:t>
            </a:r>
            <a:r>
              <a:rPr sz="26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B12 </a:t>
            </a:r>
            <a:r>
              <a:rPr sz="2600" b="1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600" b="1" spc="-7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2F2F2F"/>
                </a:solidFill>
                <a:latin typeface="Times New Roman"/>
                <a:cs typeface="Times New Roman"/>
              </a:rPr>
              <a:t>folate</a:t>
            </a:r>
            <a:r>
              <a:rPr sz="26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deficiency.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4" y="1793265"/>
            <a:ext cx="5566410" cy="156210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Megaloblastic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anemia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of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two</a:t>
            </a:r>
            <a:r>
              <a:rPr sz="2800" b="1" spc="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types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Vitamin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B12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 anemia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Folate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deficiency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anemia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304799"/>
            <a:ext cx="8563356" cy="654710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920243"/>
            <a:ext cx="8756650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  <a:tab pos="153035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Dietary	folates are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absorbed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in this process and converted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5-</a:t>
            </a:r>
            <a:r>
              <a:rPr sz="28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methyl-tetrahydrofolate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(A),</a:t>
            </a:r>
            <a:r>
              <a:rPr sz="2800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which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then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is converted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via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 a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B12-</a:t>
            </a:r>
            <a:r>
              <a:rPr sz="28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dependent reaction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(B)</a:t>
            </a:r>
            <a:r>
              <a:rPr sz="28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tetrahydrofolate</a:t>
            </a:r>
            <a:r>
              <a:rPr sz="280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(C).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After</a:t>
            </a:r>
            <a:r>
              <a:rPr sz="28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gaining a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carbon,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tetrahydrofolate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converted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to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5,10-methyl-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tetrahydrofolate</a:t>
            </a:r>
            <a:r>
              <a:rPr sz="280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(D),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folate</a:t>
            </a:r>
            <a:r>
              <a:rPr sz="2800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cofactor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used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by </a:t>
            </a:r>
            <a:r>
              <a:rPr sz="2800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thymidylate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synthetase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(E) in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the biosynthesis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of nucleic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acids. The 5,10-methyl-tetrahydrofolate cofactor is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converted to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dihydrofolate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(F)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during 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biosynthesis.Dihydrofolate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reductase normally</a:t>
            </a:r>
            <a:r>
              <a:rPr sz="28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reduces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dihydrofolate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back to tetrahydrofolate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(C),</a:t>
            </a:r>
            <a:r>
              <a:rPr sz="28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which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can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again </a:t>
            </a:r>
            <a:r>
              <a:rPr sz="2800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pick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up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carbon and</a:t>
            </a:r>
            <a:r>
              <a:rPr sz="2800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be recycled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produce</a:t>
            </a:r>
            <a:r>
              <a:rPr sz="2800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more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5,10- 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methyl-tetrahydrofolate</a:t>
            </a:r>
            <a:r>
              <a:rPr sz="2800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(D).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1240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9940" y="4464558"/>
            <a:ext cx="779780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b="0" spc="-5" dirty="0">
                <a:solidFill>
                  <a:srgbClr val="252525"/>
                </a:solidFill>
                <a:latin typeface="Impact"/>
                <a:cs typeface="Impact"/>
              </a:rPr>
              <a:t>VIT</a:t>
            </a:r>
            <a:r>
              <a:rPr sz="5400" b="0" spc="-3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5400" b="0" spc="-5" dirty="0">
                <a:solidFill>
                  <a:srgbClr val="252525"/>
                </a:solidFill>
                <a:latin typeface="Impact"/>
                <a:cs typeface="Impact"/>
              </a:rPr>
              <a:t>B12</a:t>
            </a:r>
            <a:r>
              <a:rPr sz="5400" b="0" spc="-25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5400" b="0" spc="-5" dirty="0">
                <a:solidFill>
                  <a:srgbClr val="252525"/>
                </a:solidFill>
                <a:latin typeface="Impact"/>
                <a:cs typeface="Impact"/>
              </a:rPr>
              <a:t>deficiency</a:t>
            </a:r>
            <a:endParaRPr sz="5400">
              <a:latin typeface="Impact"/>
              <a:cs typeface="Impact"/>
            </a:endParaRPr>
          </a:p>
          <a:p>
            <a:pPr marL="12700">
              <a:tabLst>
                <a:tab pos="7784465" algn="l"/>
              </a:tabLst>
            </a:pPr>
            <a:r>
              <a:rPr sz="5400" b="0" dirty="0">
                <a:solidFill>
                  <a:srgbClr val="252525"/>
                </a:solidFill>
                <a:latin typeface="Impact"/>
                <a:cs typeface="Impact"/>
              </a:rPr>
              <a:t>a</a:t>
            </a:r>
            <a:r>
              <a:rPr sz="5400" b="0" u="heavy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nemia	</a:t>
            </a:r>
            <a:endParaRPr sz="5400">
              <a:latin typeface="Impact"/>
              <a:cs typeface="Impac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5" y="470662"/>
            <a:ext cx="7291705" cy="3856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Vitamin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B12,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also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known</a:t>
            </a:r>
            <a:r>
              <a:rPr sz="2800" b="1" spc="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cobalamin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1200785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Serves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cofactor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b="1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two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important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reactions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humans.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It is essential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DNA synthesis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nuclear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maturation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,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which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turn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leads to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normal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red </a:t>
            </a:r>
            <a:r>
              <a:rPr sz="2800" b="1" spc="-6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cell 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maturation and</a:t>
            </a:r>
            <a:r>
              <a:rPr sz="28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6FC0"/>
                </a:solidFill>
                <a:latin typeface="Times New Roman"/>
                <a:cs typeface="Times New Roman"/>
              </a:rPr>
              <a:t>division.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340" y="203137"/>
            <a:ext cx="8493760" cy="6709529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287020" indent="-274320">
              <a:spcBef>
                <a:spcPts val="68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Inadequate</a:t>
            </a:r>
            <a:r>
              <a:rPr sz="2400" b="1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Intake</a:t>
            </a:r>
            <a:endParaRPr sz="2400">
              <a:latin typeface="Times New Roman"/>
              <a:cs typeface="Times New Roman"/>
            </a:endParaRPr>
          </a:p>
          <a:p>
            <a:pPr marL="287020" indent="-274320">
              <a:spcBef>
                <a:spcPts val="5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Malabsorption</a:t>
            </a:r>
            <a:r>
              <a:rPr sz="2400" b="1" spc="-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syndromes,</a:t>
            </a:r>
            <a:endParaRPr sz="2400">
              <a:latin typeface="Times New Roman"/>
              <a:cs typeface="Times New Roman"/>
            </a:endParaRPr>
          </a:p>
          <a:p>
            <a:pPr marL="287020" indent="-274320">
              <a:spcBef>
                <a:spcPts val="58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Inadequate</a:t>
            </a:r>
            <a:r>
              <a:rPr sz="24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utilization</a:t>
            </a:r>
            <a:endParaRPr sz="2400">
              <a:latin typeface="Times New Roman"/>
              <a:cs typeface="Times New Roman"/>
            </a:endParaRPr>
          </a:p>
          <a:p>
            <a:pPr marL="287020" indent="-274320">
              <a:spcBef>
                <a:spcPts val="5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Chronic</a:t>
            </a:r>
            <a:r>
              <a:rPr sz="2400" b="1" spc="-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alcoholics</a:t>
            </a:r>
            <a:endParaRPr sz="2400">
              <a:latin typeface="Times New Roman"/>
              <a:cs typeface="Times New Roman"/>
            </a:endParaRPr>
          </a:p>
          <a:p>
            <a:pPr marL="286385" marR="5080" indent="-274320">
              <a:spcBef>
                <a:spcPts val="58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Pernicious anemia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(Absence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of intrinsic factor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due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to </a:t>
            </a:r>
            <a:r>
              <a:rPr sz="24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autoimmune</a:t>
            </a:r>
            <a:r>
              <a:rPr sz="24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destruction</a:t>
            </a:r>
            <a:r>
              <a:rPr sz="24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the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gastric</a:t>
            </a:r>
            <a:r>
              <a:rPr sz="24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parietal</a:t>
            </a:r>
            <a:r>
              <a:rPr sz="24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cells,</a:t>
            </a:r>
            <a:r>
              <a:rPr sz="2400" b="1" spc="-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atrophy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of </a:t>
            </a:r>
            <a:r>
              <a:rPr sz="2400" b="1" spc="-5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 gastric</a:t>
            </a:r>
            <a:r>
              <a:rPr sz="24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mucosa,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 or</a:t>
            </a:r>
            <a:r>
              <a:rPr sz="2400" b="1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stomach</a:t>
            </a:r>
            <a:r>
              <a:rPr sz="24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surgery)</a:t>
            </a:r>
            <a:endParaRPr sz="2400">
              <a:latin typeface="Times New Roman"/>
              <a:cs typeface="Times New Roman"/>
            </a:endParaRPr>
          </a:p>
          <a:p>
            <a:pPr marL="287020" indent="-274320">
              <a:spcBef>
                <a:spcPts val="5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Inadequate</a:t>
            </a:r>
            <a:r>
              <a:rPr sz="24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gastric</a:t>
            </a:r>
            <a:r>
              <a:rPr sz="24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acid</a:t>
            </a:r>
            <a:r>
              <a:rPr sz="24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production (subtotal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gastrectomy,</a:t>
            </a:r>
            <a:endParaRPr sz="2400">
              <a:latin typeface="Times New Roman"/>
              <a:cs typeface="Times New Roman"/>
            </a:endParaRPr>
          </a:p>
          <a:p>
            <a:pPr marL="286385"/>
            <a:r>
              <a:rPr sz="24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Atrophic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gastritis,</a:t>
            </a:r>
            <a:r>
              <a:rPr sz="2400" b="1" spc="-1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Acid</a:t>
            </a:r>
            <a:r>
              <a:rPr sz="24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suppression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therapy)</a:t>
            </a:r>
            <a:endParaRPr sz="2400">
              <a:latin typeface="Times New Roman"/>
              <a:cs typeface="Times New Roman"/>
            </a:endParaRPr>
          </a:p>
          <a:p>
            <a:pPr marL="287020" indent="-274320">
              <a:spcBef>
                <a:spcPts val="5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Helicobacter</a:t>
            </a:r>
            <a:r>
              <a:rPr sz="2400" b="1" spc="-1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pylori</a:t>
            </a:r>
            <a:endParaRPr sz="2400">
              <a:latin typeface="Times New Roman"/>
              <a:cs typeface="Times New Roman"/>
            </a:endParaRPr>
          </a:p>
          <a:p>
            <a:pPr marL="286385" marR="894715" indent="-274320">
              <a:spcBef>
                <a:spcPts val="58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Blind</a:t>
            </a:r>
            <a:r>
              <a:rPr sz="24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loop</a:t>
            </a:r>
            <a:r>
              <a:rPr sz="24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syndrome,</a:t>
            </a:r>
            <a:r>
              <a:rPr sz="24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Whipple</a:t>
            </a:r>
            <a:r>
              <a:rPr sz="24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disease,</a:t>
            </a:r>
            <a:r>
              <a:rPr sz="24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Zollinger-Ellison </a:t>
            </a:r>
            <a:r>
              <a:rPr sz="2400" b="1" spc="-5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syndrome,</a:t>
            </a:r>
            <a:endParaRPr sz="2400">
              <a:latin typeface="Times New Roman"/>
              <a:cs typeface="Times New Roman"/>
            </a:endParaRPr>
          </a:p>
          <a:p>
            <a:pPr marL="287020" indent="-274320">
              <a:spcBef>
                <a:spcPts val="5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spc="-35" dirty="0">
                <a:solidFill>
                  <a:srgbClr val="2F2F2F"/>
                </a:solidFill>
                <a:latin typeface="Times New Roman"/>
                <a:cs typeface="Times New Roman"/>
              </a:rPr>
              <a:t>Tapeworm</a:t>
            </a:r>
            <a:r>
              <a:rPr sz="24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Infestations</a:t>
            </a:r>
            <a:endParaRPr sz="2400">
              <a:latin typeface="Times New Roman"/>
              <a:cs typeface="Times New Roman"/>
            </a:endParaRPr>
          </a:p>
          <a:p>
            <a:pPr marL="287020" indent="-274320">
              <a:lnSpc>
                <a:spcPts val="2850"/>
              </a:lnSpc>
              <a:spcBef>
                <a:spcPts val="58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Inflammatory</a:t>
            </a:r>
            <a:r>
              <a:rPr sz="2400" b="1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bowel </a:t>
            </a:r>
            <a:r>
              <a:rPr sz="2400" b="1" dirty="0">
                <a:solidFill>
                  <a:srgbClr val="2F2F2F"/>
                </a:solidFill>
                <a:latin typeface="Times New Roman"/>
                <a:cs typeface="Times New Roman"/>
              </a:rPr>
              <a:t>disease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ts val="5850"/>
              </a:lnSpc>
            </a:pPr>
            <a:r>
              <a:rPr sz="4900" spc="-5" dirty="0">
                <a:solidFill>
                  <a:srgbClr val="252525"/>
                </a:solidFill>
                <a:latin typeface="Impact"/>
                <a:cs typeface="Impact"/>
              </a:rPr>
              <a:t>Etiology</a:t>
            </a:r>
            <a:endParaRPr sz="4900">
              <a:latin typeface="Impact"/>
              <a:cs typeface="Impac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1240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01240" y="6172200"/>
            <a:ext cx="7543800" cy="27940"/>
          </a:xfrm>
          <a:custGeom>
            <a:avLst/>
            <a:gdLst/>
            <a:ahLst/>
            <a:cxnLst/>
            <a:rect l="l" t="t" r="r" b="b"/>
            <a:pathLst>
              <a:path w="7543800" h="27939">
                <a:moveTo>
                  <a:pt x="7543800" y="0"/>
                </a:moveTo>
                <a:lnTo>
                  <a:pt x="0" y="0"/>
                </a:lnTo>
                <a:lnTo>
                  <a:pt x="0" y="27431"/>
                </a:lnTo>
                <a:lnTo>
                  <a:pt x="7543800" y="27431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02740" y="6049771"/>
            <a:ext cx="6461125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900" b="0" spc="-5" dirty="0">
                <a:solidFill>
                  <a:srgbClr val="252525"/>
                </a:solidFill>
                <a:latin typeface="Impact"/>
                <a:cs typeface="Impact"/>
              </a:rPr>
              <a:t>Absorption</a:t>
            </a:r>
            <a:r>
              <a:rPr sz="4900" b="0" spc="-25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4900" b="0" spc="-5" dirty="0">
                <a:solidFill>
                  <a:srgbClr val="252525"/>
                </a:solidFill>
                <a:latin typeface="Impact"/>
                <a:cs typeface="Impact"/>
              </a:rPr>
              <a:t>of</a:t>
            </a:r>
            <a:r>
              <a:rPr sz="4900" b="0" spc="-2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4900" b="0" spc="-5" dirty="0">
                <a:solidFill>
                  <a:srgbClr val="252525"/>
                </a:solidFill>
                <a:latin typeface="Impact"/>
                <a:cs typeface="Impact"/>
              </a:rPr>
              <a:t>vitamin</a:t>
            </a:r>
            <a:r>
              <a:rPr sz="4900" b="0" spc="-2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4900" b="0" spc="-10" dirty="0">
                <a:solidFill>
                  <a:srgbClr val="252525"/>
                </a:solidFill>
                <a:latin typeface="Impact"/>
                <a:cs typeface="Impact"/>
              </a:rPr>
              <a:t>B12</a:t>
            </a:r>
            <a:endParaRPr sz="4900">
              <a:latin typeface="Impact"/>
              <a:cs typeface="Impac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1722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1240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01240" y="6172200"/>
            <a:ext cx="7543800" cy="27940"/>
          </a:xfrm>
          <a:custGeom>
            <a:avLst/>
            <a:gdLst/>
            <a:ahLst/>
            <a:cxnLst/>
            <a:rect l="l" t="t" r="r" b="b"/>
            <a:pathLst>
              <a:path w="7543800" h="27939">
                <a:moveTo>
                  <a:pt x="7543800" y="0"/>
                </a:moveTo>
                <a:lnTo>
                  <a:pt x="0" y="0"/>
                </a:lnTo>
                <a:lnTo>
                  <a:pt x="0" y="27431"/>
                </a:lnTo>
                <a:lnTo>
                  <a:pt x="7543800" y="27431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12341" y="6249415"/>
            <a:ext cx="63049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0" spc="10" dirty="0">
                <a:solidFill>
                  <a:srgbClr val="252525"/>
                </a:solidFill>
                <a:latin typeface="Impact"/>
                <a:cs typeface="Impact"/>
              </a:rPr>
              <a:t>Erythrocyte</a:t>
            </a:r>
            <a:r>
              <a:rPr sz="3600" b="0" spc="25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3600" b="0" spc="-5" dirty="0">
                <a:solidFill>
                  <a:srgbClr val="252525"/>
                </a:solidFill>
                <a:latin typeface="Impact"/>
                <a:cs typeface="Impact"/>
              </a:rPr>
              <a:t>maturation</a:t>
            </a:r>
            <a:r>
              <a:rPr sz="3600" b="0" spc="1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3600" b="0" dirty="0">
                <a:solidFill>
                  <a:srgbClr val="252525"/>
                </a:solidFill>
                <a:latin typeface="Impact"/>
                <a:cs typeface="Impact"/>
              </a:rPr>
              <a:t>sequence</a:t>
            </a:r>
            <a:endParaRPr sz="3600">
              <a:latin typeface="Impact"/>
              <a:cs typeface="Impac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9908" y="152400"/>
            <a:ext cx="9118091" cy="5957316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444755"/>
            <a:ext cx="8807450" cy="6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Vitamin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B12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works</a:t>
            </a:r>
            <a:r>
              <a:rPr sz="2800" b="1" spc="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closely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with</a:t>
            </a:r>
            <a:r>
              <a:rPr sz="2800" b="1" spc="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folate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synthesis of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building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blocks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DNA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 RNA, is essential in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maintaining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integrity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neurologic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system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,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plays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a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role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fatty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acid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biosynthesis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energy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production.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7020" marR="11557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Once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dietary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cobalamin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enters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stomach,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pepsin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hydrochloric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acid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release</a:t>
            </a:r>
            <a:r>
              <a:rPr sz="2800"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the</a:t>
            </a:r>
            <a:r>
              <a:rPr sz="28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cobalamin</a:t>
            </a:r>
            <a:r>
              <a:rPr sz="2800"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from</a:t>
            </a:r>
            <a:r>
              <a:rPr sz="2800" b="1" spc="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animal </a:t>
            </a:r>
            <a:r>
              <a:rPr sz="2800"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proteins.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7020" marR="528955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free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cobalamin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then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binds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R-protein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which</a:t>
            </a:r>
            <a:r>
              <a:rPr sz="2800" b="1" spc="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released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from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parietal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salivary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cells.</a:t>
            </a:r>
            <a:endParaRPr sz="2800">
              <a:latin typeface="Times New Roman"/>
              <a:cs typeface="Times New Roman"/>
            </a:endParaRPr>
          </a:p>
          <a:p>
            <a:pPr marL="241300">
              <a:spcBef>
                <a:spcPts val="525"/>
              </a:spcBef>
            </a:pPr>
            <a:r>
              <a:rPr sz="5400" dirty="0">
                <a:solidFill>
                  <a:srgbClr val="252525"/>
                </a:solidFill>
                <a:latin typeface="Impact"/>
                <a:cs typeface="Impact"/>
              </a:rPr>
              <a:t>Pathophysiology</a:t>
            </a:r>
            <a:endParaRPr sz="5400">
              <a:latin typeface="Impact"/>
              <a:cs typeface="Impac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810514"/>
            <a:ext cx="8574405" cy="51494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duodenum,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cobalamin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bound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R-protein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joined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by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cobalamin–R-protein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complexes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that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have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been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secreted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the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bile.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26797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Pancreatic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enzymes</a:t>
            </a:r>
            <a:r>
              <a:rPr sz="2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degrade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both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biliary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dietary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cobalamin–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R-protein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complexes,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releasing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free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cobalamin.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24510" indent="-274320"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cobalamin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then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binds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2800" b="1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intrinsic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factor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that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serves as a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cell-directed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carrier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protein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similar to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transferrin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b="1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iron.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940054"/>
            <a:ext cx="8483600" cy="55931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41910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This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complex attaches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mucosal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cell receptors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(cubilin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)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distal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ileum,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intrinsic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factor</a:t>
            </a:r>
            <a:r>
              <a:rPr sz="2800" b="1" spc="-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discarded,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cobalamin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bound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transport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proteins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(transcobalamin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I, II, and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III).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cobalamin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bound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transcobalamin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II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secreted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into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circulation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and is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taken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up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by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liver,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bone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marrow,</a:t>
            </a:r>
            <a:r>
              <a:rPr sz="28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other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cells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via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endocytosis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148336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cobalamin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converted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into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its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two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coenzyme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forms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(methylcobalamin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adenosylcobalamin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341" y="949198"/>
            <a:ext cx="8396605" cy="32335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All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three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transport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proteins</a:t>
            </a:r>
            <a:r>
              <a:rPr sz="2800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prevent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loss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vitamin </a:t>
            </a:r>
            <a:r>
              <a:rPr sz="2800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B12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in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urine,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 sweat, and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other</a:t>
            </a:r>
            <a:r>
              <a:rPr sz="2800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body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secretions.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13589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F2F2F"/>
                </a:solidFill>
                <a:latin typeface="Times New Roman"/>
                <a:cs typeface="Times New Roman"/>
              </a:rPr>
              <a:t>liver,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vitamin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B12 is</a:t>
            </a:r>
            <a:r>
              <a:rPr sz="28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converted to coenzyme B12, </a:t>
            </a:r>
            <a:r>
              <a:rPr sz="2800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which is</a:t>
            </a:r>
            <a:r>
              <a:rPr sz="28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2F2F2F"/>
                </a:solidFill>
                <a:latin typeface="Times New Roman"/>
                <a:cs typeface="Times New Roman"/>
              </a:rPr>
              <a:t>essential</a:t>
            </a:r>
            <a:r>
              <a:rPr sz="2800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hematopoiesis,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maintenance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myelin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throughout the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entire nervous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system, 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production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epithelial</a:t>
            </a:r>
            <a:r>
              <a:rPr sz="28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cells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1792351"/>
            <a:ext cx="8406130" cy="365164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268605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alternate pathway</a:t>
            </a:r>
            <a:r>
              <a:rPr sz="2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b="1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vitamin B12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absorption 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independent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intrinsic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factor</a:t>
            </a:r>
            <a:r>
              <a:rPr sz="2800" b="1" spc="-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or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intact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terminal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ileum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accounts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b="1" spc="-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small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amount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vitamin</a:t>
            </a:r>
            <a:r>
              <a:rPr sz="2800" b="1" spc="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B12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absorption.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This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alternate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pathway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involves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passive diffusion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accounts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approximately 1%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absorption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 the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ingested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vitamin B12.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40" y="244551"/>
            <a:ext cx="8656955" cy="57727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34035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When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vitamin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B12 is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deficient,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red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cells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that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are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produced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abnormally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large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because of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excess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cytoplasmic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growth</a:t>
            </a:r>
            <a:r>
              <a:rPr sz="2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structural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proteins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35179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cells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have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immature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nuclei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show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evidence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cellular</a:t>
            </a:r>
            <a:r>
              <a:rPr sz="2800" b="1" spc="-7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destruction.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117475" indent="-274320"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They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have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flimsy membranes</a:t>
            </a:r>
            <a:r>
              <a:rPr sz="2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oval rather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than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biconcave.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These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oddly shaped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cells have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short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life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span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that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can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be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measured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weeks</a:t>
            </a:r>
            <a:r>
              <a:rPr sz="2800" b="1" spc="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rather</a:t>
            </a:r>
            <a:r>
              <a:rPr sz="2800" b="1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than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months.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301240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55140" y="204050"/>
            <a:ext cx="8436610" cy="5995872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87020" indent="-274320">
              <a:spcBef>
                <a:spcPts val="7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MCV</a:t>
            </a:r>
            <a:r>
              <a:rPr sz="2800" b="1" spc="-7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elevated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MCHC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normal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Mild</a:t>
            </a:r>
            <a:r>
              <a:rPr sz="2800" b="1" spc="-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jaundice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Mild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leukopenia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thrombocytopenia,pancytopenia</a:t>
            </a:r>
            <a:endParaRPr sz="2800">
              <a:latin typeface="Times New Roman"/>
              <a:cs typeface="Times New Roman"/>
            </a:endParaRPr>
          </a:p>
          <a:p>
            <a:pPr marL="286385" marR="34925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Symmetric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paresthesias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of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feet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Fingers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loss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vibratory and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position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sense, eventual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spastic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ataxia</a:t>
            </a:r>
            <a:endParaRPr sz="2800">
              <a:latin typeface="Times New Roman"/>
              <a:cs typeface="Times New Roman"/>
            </a:endParaRPr>
          </a:p>
          <a:p>
            <a:pPr marL="286385" marR="960755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More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advanced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cases,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cerebral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function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may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be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altered</a:t>
            </a:r>
            <a:endParaRPr sz="2800">
              <a:latin typeface="Times New Roman"/>
              <a:cs typeface="Times New Roman"/>
            </a:endParaRPr>
          </a:p>
          <a:p>
            <a:pPr marL="286385" marR="131445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  <a:tab pos="2027555" algn="l"/>
              </a:tabLst>
            </a:pP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Confusion	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dementia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other</a:t>
            </a:r>
            <a:r>
              <a:rPr sz="2800" b="1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neuropsychiatric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changes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may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precede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hematologic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changes.</a:t>
            </a:r>
            <a:endParaRPr sz="2800">
              <a:latin typeface="Times New Roman"/>
              <a:cs typeface="Times New Roman"/>
            </a:endParaRPr>
          </a:p>
          <a:p>
            <a:pPr marL="546100">
              <a:spcBef>
                <a:spcPts val="1710"/>
              </a:spcBef>
              <a:tabLst>
                <a:tab pos="8089265" algn="l"/>
              </a:tabLst>
            </a:pPr>
            <a:r>
              <a:rPr sz="5400" u="heavy" spc="-350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5400" u="heavy" spc="-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Clinical Manifestations	</a:t>
            </a:r>
            <a:endParaRPr sz="5400">
              <a:latin typeface="Impact"/>
              <a:cs typeface="Impac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5" y="5973571"/>
            <a:ext cx="43059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5400" spc="-45" dirty="0">
                <a:solidFill>
                  <a:srgbClr val="252525"/>
                </a:solidFill>
                <a:latin typeface="Impact"/>
                <a:cs typeface="Impact"/>
              </a:rPr>
              <a:t>DIETARY</a:t>
            </a:r>
            <a:r>
              <a:rPr sz="5400" spc="-4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252525"/>
                </a:solidFill>
                <a:latin typeface="Impact"/>
                <a:cs typeface="Impact"/>
              </a:rPr>
              <a:t>VIT</a:t>
            </a:r>
            <a:r>
              <a:rPr sz="5400" spc="-45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252525"/>
                </a:solidFill>
                <a:latin typeface="Impact"/>
                <a:cs typeface="Impact"/>
              </a:rPr>
              <a:t>B12</a:t>
            </a:r>
            <a:endParaRPr sz="5400">
              <a:latin typeface="Impact"/>
              <a:cs typeface="Impac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1" y="304809"/>
            <a:ext cx="8148669" cy="541019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381000"/>
            <a:ext cx="8915400" cy="6248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01240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8540" y="4616958"/>
            <a:ext cx="7569200" cy="1518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>
              <a:spcBef>
                <a:spcPts val="95"/>
              </a:spcBef>
            </a:pPr>
            <a:r>
              <a:rPr sz="4900" b="0" spc="-5" dirty="0">
                <a:solidFill>
                  <a:srgbClr val="252525"/>
                </a:solidFill>
                <a:latin typeface="Impact"/>
                <a:cs typeface="Impact"/>
              </a:rPr>
              <a:t>FOLIC</a:t>
            </a:r>
            <a:r>
              <a:rPr sz="4900" b="0" spc="-15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4900" b="0" spc="-5" dirty="0">
                <a:solidFill>
                  <a:srgbClr val="252525"/>
                </a:solidFill>
                <a:latin typeface="Impact"/>
                <a:cs typeface="Impact"/>
              </a:rPr>
              <a:t>ACID DEFICIENCY</a:t>
            </a:r>
            <a:endParaRPr sz="4900">
              <a:latin typeface="Impact"/>
              <a:cs typeface="Impact"/>
            </a:endParaRPr>
          </a:p>
          <a:p>
            <a:pPr marL="12700">
              <a:tabLst>
                <a:tab pos="7555865" algn="l"/>
              </a:tabLst>
            </a:pPr>
            <a:r>
              <a:rPr sz="4900" b="0" u="heavy" spc="-270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4900" b="0" u="heavy" spc="-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ANEMIA	</a:t>
            </a:r>
            <a:endParaRPr sz="4900">
              <a:latin typeface="Impact"/>
              <a:cs typeface="Impac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341" y="1161034"/>
            <a:ext cx="8347075" cy="43005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Hb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incorporated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into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gradually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maturing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RBC,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which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eventually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released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from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marrow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into the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circulating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blood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as a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reticulocyte.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9271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More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than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90%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protein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content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erythrocyte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consists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oxygen-carrying molecule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Hb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702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Normal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survival</a:t>
            </a:r>
            <a:r>
              <a:rPr sz="2800" b="1" spc="-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time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120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days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4" y="726693"/>
            <a:ext cx="7359650" cy="2802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35941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Folic acid is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also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required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b="1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DNA</a:t>
            </a:r>
            <a:r>
              <a:rPr sz="2800" b="1" spc="-1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synthesis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red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cell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maturation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 algn="just">
              <a:buClr>
                <a:srgbClr val="AC0000"/>
              </a:buClr>
              <a:buFont typeface="Arial MT"/>
              <a:buChar char="•"/>
              <a:tabLst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Adults need to absorb approximately 400 mcg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folate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per</a:t>
            </a:r>
            <a:r>
              <a:rPr sz="2800" b="1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day 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order</a:t>
            </a:r>
            <a:r>
              <a:rPr sz="2800" b="1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replenish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daily </a:t>
            </a:r>
            <a:r>
              <a:rPr sz="2800" b="1" spc="-69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degradation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loss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through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urine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bile.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573380"/>
            <a:ext cx="8691880" cy="623316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63220" indent="-274320">
              <a:spcBef>
                <a:spcPts val="409"/>
              </a:spcBef>
              <a:buClr>
                <a:srgbClr val="AC0000"/>
              </a:buClr>
              <a:buFont typeface="Arial MT"/>
              <a:buChar char="•"/>
              <a:tabLst>
                <a:tab pos="362585" algn="l"/>
                <a:tab pos="363220" algn="l"/>
              </a:tabLst>
            </a:pP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Inadequate</a:t>
            </a:r>
            <a:r>
              <a:rPr sz="2600" spc="-7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intake</a:t>
            </a:r>
            <a:endParaRPr sz="2600">
              <a:latin typeface="Times New Roman"/>
              <a:cs typeface="Times New Roman"/>
            </a:endParaRPr>
          </a:p>
          <a:p>
            <a:pPr marL="363220" indent="-274320">
              <a:spcBef>
                <a:spcPts val="310"/>
              </a:spcBef>
              <a:buClr>
                <a:srgbClr val="AC0000"/>
              </a:buClr>
              <a:buFont typeface="Arial MT"/>
              <a:buChar char="•"/>
              <a:tabLst>
                <a:tab pos="362585" algn="l"/>
                <a:tab pos="363220" algn="l"/>
              </a:tabLst>
            </a:pP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Decreased</a:t>
            </a:r>
            <a:r>
              <a:rPr sz="2600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absorption</a:t>
            </a:r>
            <a:endParaRPr sz="2600">
              <a:latin typeface="Times New Roman"/>
              <a:cs typeface="Times New Roman"/>
            </a:endParaRPr>
          </a:p>
          <a:p>
            <a:pPr marL="362585" marR="5080" indent="-274320">
              <a:lnSpc>
                <a:spcPct val="90000"/>
              </a:lnSpc>
              <a:spcBef>
                <a:spcPts val="625"/>
              </a:spcBef>
              <a:buClr>
                <a:srgbClr val="AC0000"/>
              </a:buClr>
              <a:buFont typeface="Arial MT"/>
              <a:buChar char="•"/>
              <a:tabLst>
                <a:tab pos="362585" algn="l"/>
                <a:tab pos="363220" algn="l"/>
              </a:tabLst>
            </a:pP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Hyperutilization (rate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6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cellular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division</a:t>
            </a:r>
            <a:r>
              <a:rPr sz="26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is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increased---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adolescents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6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infants,</a:t>
            </a:r>
            <a:r>
              <a:rPr sz="26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psoriasis,</a:t>
            </a:r>
            <a:r>
              <a:rPr sz="26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rheumatoid</a:t>
            </a:r>
            <a:r>
              <a:rPr sz="26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arthritis,</a:t>
            </a:r>
            <a:r>
              <a:rPr sz="26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chronic </a:t>
            </a:r>
            <a:r>
              <a:rPr sz="2600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inflammatory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Disorders, </a:t>
            </a:r>
            <a:r>
              <a:rPr sz="2600" spc="-15" dirty="0">
                <a:solidFill>
                  <a:srgbClr val="2F2F2F"/>
                </a:solidFill>
                <a:latin typeface="Times New Roman"/>
                <a:cs typeface="Times New Roman"/>
              </a:rPr>
              <a:t>malignancy,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myelofibrosis,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hemolytic </a:t>
            </a:r>
            <a:r>
              <a:rPr sz="2600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anemia,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pregnant</a:t>
            </a:r>
            <a:r>
              <a:rPr sz="2600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women)</a:t>
            </a:r>
            <a:endParaRPr sz="2600">
              <a:latin typeface="Times New Roman"/>
              <a:cs typeface="Times New Roman"/>
            </a:endParaRPr>
          </a:p>
          <a:p>
            <a:pPr marL="363220" indent="-274320">
              <a:spcBef>
                <a:spcPts val="315"/>
              </a:spcBef>
              <a:buClr>
                <a:srgbClr val="AC0000"/>
              </a:buClr>
              <a:buFont typeface="Arial MT"/>
              <a:buChar char="•"/>
              <a:tabLst>
                <a:tab pos="362585" algn="l"/>
                <a:tab pos="363220" algn="l"/>
              </a:tabLst>
            </a:pP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Inadequate</a:t>
            </a:r>
            <a:r>
              <a:rPr sz="2600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utilization</a:t>
            </a:r>
            <a:endParaRPr sz="2600">
              <a:latin typeface="Times New Roman"/>
              <a:cs typeface="Times New Roman"/>
            </a:endParaRPr>
          </a:p>
          <a:p>
            <a:pPr marL="363220" indent="-274320">
              <a:spcBef>
                <a:spcPts val="310"/>
              </a:spcBef>
              <a:buClr>
                <a:srgbClr val="AC0000"/>
              </a:buClr>
              <a:buFont typeface="Arial MT"/>
              <a:buChar char="•"/>
              <a:tabLst>
                <a:tab pos="362585" algn="l"/>
                <a:tab pos="363220" algn="l"/>
              </a:tabLst>
            </a:pP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Malabsorption</a:t>
            </a:r>
            <a:r>
              <a:rPr sz="2600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syndromes</a:t>
            </a:r>
            <a:endParaRPr sz="2600">
              <a:latin typeface="Times New Roman"/>
              <a:cs typeface="Times New Roman"/>
            </a:endParaRPr>
          </a:p>
          <a:p>
            <a:pPr marL="362585" marR="16510" indent="-274320">
              <a:lnSpc>
                <a:spcPts val="2810"/>
              </a:lnSpc>
              <a:spcBef>
                <a:spcPts val="665"/>
              </a:spcBef>
              <a:buClr>
                <a:srgbClr val="AC0000"/>
              </a:buClr>
              <a:buFont typeface="Arial MT"/>
              <a:buChar char="•"/>
              <a:tabLst>
                <a:tab pos="362585" algn="l"/>
                <a:tab pos="363220" algn="l"/>
              </a:tabLst>
            </a:pP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Alcoholics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(interferes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with folic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acid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absorption, folic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acid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utilization</a:t>
            </a:r>
            <a:r>
              <a:rPr sz="26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at</a:t>
            </a:r>
            <a:r>
              <a:rPr sz="26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600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cellular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level,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decreases</a:t>
            </a:r>
            <a:r>
              <a:rPr sz="2600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hepatic</a:t>
            </a:r>
            <a:r>
              <a:rPr sz="2600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stores</a:t>
            </a:r>
            <a:r>
              <a:rPr sz="2600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600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folic </a:t>
            </a:r>
            <a:r>
              <a:rPr sz="2600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acid)</a:t>
            </a:r>
            <a:endParaRPr sz="2600">
              <a:latin typeface="Times New Roman"/>
              <a:cs typeface="Times New Roman"/>
            </a:endParaRPr>
          </a:p>
          <a:p>
            <a:pPr marL="362585" marR="1097915" indent="-274320">
              <a:lnSpc>
                <a:spcPts val="2810"/>
              </a:lnSpc>
              <a:spcBef>
                <a:spcPts val="620"/>
              </a:spcBef>
              <a:buClr>
                <a:srgbClr val="AC0000"/>
              </a:buClr>
              <a:buFont typeface="Arial MT"/>
              <a:buChar char="•"/>
              <a:tabLst>
                <a:tab pos="362585" algn="l"/>
                <a:tab pos="363220" algn="l"/>
              </a:tabLst>
            </a:pP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Drugs</a:t>
            </a:r>
            <a:r>
              <a:rPr sz="2600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(azathioprine,</a:t>
            </a:r>
            <a:r>
              <a:rPr sz="2600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6-mercaptopurine,</a:t>
            </a:r>
            <a:r>
              <a:rPr sz="2600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5-fluorouracil, </a:t>
            </a:r>
            <a:r>
              <a:rPr sz="2600" spc="-6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hydroxyurea,</a:t>
            </a:r>
            <a:r>
              <a:rPr sz="2600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zidovudine,</a:t>
            </a:r>
            <a:r>
              <a:rPr sz="2600" spc="-5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2F2F2F"/>
                </a:solidFill>
                <a:latin typeface="Times New Roman"/>
                <a:cs typeface="Times New Roman"/>
              </a:rPr>
              <a:t>methotrexate</a:t>
            </a:r>
            <a:r>
              <a:rPr sz="2600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F2F2F"/>
                </a:solidFill>
                <a:latin typeface="Times New Roman"/>
                <a:cs typeface="Times New Roman"/>
              </a:rPr>
              <a:t>)</a:t>
            </a:r>
            <a:endParaRPr sz="2600">
              <a:latin typeface="Times New Roman"/>
              <a:cs typeface="Times New Roman"/>
            </a:endParaRPr>
          </a:p>
          <a:p>
            <a:pPr marL="12700">
              <a:spcBef>
                <a:spcPts val="2075"/>
              </a:spcBef>
            </a:pPr>
            <a:r>
              <a:rPr sz="4900" spc="-5" dirty="0">
                <a:solidFill>
                  <a:srgbClr val="252525"/>
                </a:solidFill>
                <a:latin typeface="Impact"/>
                <a:cs typeface="Impact"/>
              </a:rPr>
              <a:t>Etiopathogenesis</a:t>
            </a:r>
            <a:endParaRPr sz="4900">
              <a:latin typeface="Impact"/>
              <a:cs typeface="Impac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340" y="1002538"/>
            <a:ext cx="8427720" cy="3664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Humans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are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unable to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synthesize sufficient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folate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meet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total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daily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requirements,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depend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dietary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sources.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268605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Major</a:t>
            </a:r>
            <a:r>
              <a:rPr sz="2800" b="1" spc="-6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dietary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sources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folate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include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fresh,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green,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leafy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vegetables,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citrus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fruits,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yeast,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mushrooms,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 dairy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products,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animal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organs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such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liver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2F2F2F"/>
                </a:solidFill>
                <a:latin typeface="Times New Roman"/>
                <a:cs typeface="Times New Roman"/>
              </a:rPr>
              <a:t>kidney.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4" y="812038"/>
            <a:ext cx="7137400" cy="3664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20447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Most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folate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food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present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 the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polyglutamate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form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,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which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must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broken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down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into the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monoglutamate form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prior to </a:t>
            </a:r>
            <a:r>
              <a:rPr sz="2800" b="1" spc="-6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absorption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small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intestine.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Once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absorbed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, dietary folate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must be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converted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active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form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tetrahydrofolate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through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cobalamin-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dependent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reaction.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5" y="1964562"/>
            <a:ext cx="721169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 algn="just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recommended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daily allowance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 folate 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 600 mcg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pregnant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females, and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500 mcg </a:t>
            </a:r>
            <a:r>
              <a:rPr sz="2800" b="1" spc="-69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for</a:t>
            </a:r>
            <a:r>
              <a:rPr sz="2800" b="1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lactating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females.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6080252"/>
            <a:ext cx="5414010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900" spc="-5" dirty="0">
                <a:solidFill>
                  <a:srgbClr val="252525"/>
                </a:solidFill>
                <a:latin typeface="Impact"/>
                <a:cs typeface="Impact"/>
              </a:rPr>
              <a:t>Clinical</a:t>
            </a:r>
            <a:r>
              <a:rPr sz="4900" spc="-30" dirty="0">
                <a:solidFill>
                  <a:srgbClr val="252525"/>
                </a:solidFill>
                <a:latin typeface="Impact"/>
                <a:cs typeface="Impact"/>
              </a:rPr>
              <a:t> </a:t>
            </a:r>
            <a:r>
              <a:rPr sz="4900" spc="-10" dirty="0">
                <a:solidFill>
                  <a:srgbClr val="252525"/>
                </a:solidFill>
                <a:latin typeface="Impact"/>
                <a:cs typeface="Impact"/>
              </a:rPr>
              <a:t>presentation</a:t>
            </a:r>
            <a:endParaRPr sz="4900">
              <a:latin typeface="Impact"/>
              <a:cs typeface="Impac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740" y="1165375"/>
            <a:ext cx="7654925" cy="408445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87020" indent="-274320">
              <a:spcBef>
                <a:spcPts val="7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Fatigue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Headache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Pallor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Sore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mouth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tongue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Nausea,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vomiting,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abdominal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pain,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4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diarrhea</a:t>
            </a:r>
            <a:endParaRPr sz="2800">
              <a:latin typeface="Times New Roman"/>
              <a:cs typeface="Times New Roman"/>
            </a:endParaRPr>
          </a:p>
          <a:p>
            <a:pPr marL="287020" indent="-274320">
              <a:spcBef>
                <a:spcPts val="67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Anorexia</a:t>
            </a:r>
            <a:endParaRPr sz="2800">
              <a:latin typeface="Times New Roman"/>
              <a:cs typeface="Times New Roman"/>
            </a:endParaRPr>
          </a:p>
          <a:p>
            <a:pPr marL="287020" marR="244475" indent="-274320">
              <a:spcBef>
                <a:spcPts val="670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Symptoms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similar</a:t>
            </a:r>
            <a:r>
              <a:rPr sz="2800" b="1" spc="-5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vit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B12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anemia except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neurological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manifestations.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533400"/>
            <a:ext cx="8229600" cy="498652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541" y="763270"/>
            <a:ext cx="8425815" cy="5341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1367155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Under</a:t>
            </a:r>
            <a:r>
              <a:rPr sz="2800" b="1" spc="-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normal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conditions,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body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produces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approximately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6.25 g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Hb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daily</a:t>
            </a:r>
            <a:r>
              <a:rPr sz="2800" b="1" spc="-25" dirty="0">
                <a:solidFill>
                  <a:srgbClr val="2F2F2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5080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 normal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content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body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approximately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4 g.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 component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Hb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290830" indent="-274320"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Approximately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2.5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exists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form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of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Hb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1624965" indent="-274320">
              <a:spcBef>
                <a:spcPts val="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 component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Hb,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myoglobin,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cytochromes.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1503629"/>
            <a:ext cx="8677910" cy="32335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Another</a:t>
            </a:r>
            <a:r>
              <a:rPr sz="2800" b="1" spc="-4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7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mg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bound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to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transferrin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plasma,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remaining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exists as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storage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the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form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ferritin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hemosiderin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5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497205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Hepcidin</a:t>
            </a:r>
            <a:r>
              <a:rPr sz="2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regulator</a:t>
            </a:r>
            <a:r>
              <a:rPr sz="2800" b="1" spc="-6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of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intestinal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absorption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, </a:t>
            </a:r>
            <a:r>
              <a:rPr sz="2800" b="1" spc="-6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recycling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mobilization</a:t>
            </a:r>
            <a:r>
              <a:rPr sz="28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2F2F2F"/>
                </a:solidFill>
                <a:latin typeface="Times New Roman"/>
                <a:cs typeface="Times New Roman"/>
              </a:rPr>
              <a:t>from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hepatic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stores.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044" y="769366"/>
            <a:ext cx="7200900" cy="32335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Hepcidin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is induced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during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infections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 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inflammation,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which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allows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2F2F2F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to sequester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macrophages,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hepatocytes,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and</a:t>
            </a:r>
            <a:r>
              <a:rPr sz="2800" b="1" spc="3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enterocytes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AC0000"/>
              </a:buClr>
              <a:buFont typeface="Arial MT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286385" marR="40005" indent="-274320"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Plasma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transport</a:t>
            </a:r>
            <a:r>
              <a:rPr sz="2800" b="1" spc="1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protein</a:t>
            </a:r>
            <a:r>
              <a:rPr sz="2800" b="1" spc="2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transferrin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delivers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iron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bone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marrow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incorporation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into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Hb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molecule.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301240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88540" y="5287162"/>
            <a:ext cx="75692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7555865" algn="l"/>
              </a:tabLst>
            </a:pPr>
            <a:r>
              <a:rPr sz="5400" u="heavy" spc="-350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 </a:t>
            </a:r>
            <a:r>
              <a:rPr sz="5400" u="heavy" spc="-5" dirty="0">
                <a:solidFill>
                  <a:srgbClr val="252525"/>
                </a:solidFill>
                <a:uFill>
                  <a:solidFill>
                    <a:srgbClr val="AC0000"/>
                  </a:solidFill>
                </a:uFill>
                <a:latin typeface="Impact"/>
                <a:cs typeface="Impact"/>
              </a:rPr>
              <a:t>Introduction	</a:t>
            </a:r>
            <a:endParaRPr sz="5400">
              <a:latin typeface="Impact"/>
              <a:cs typeface="Impac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5141" y="1784730"/>
            <a:ext cx="859345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spcBef>
                <a:spcPts val="95"/>
              </a:spcBef>
              <a:buClr>
                <a:srgbClr val="AC0000"/>
              </a:buClr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Anemia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is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defined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as</a:t>
            </a:r>
            <a:r>
              <a:rPr sz="2800" b="1" spc="1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abnormally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low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number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circulating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red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cells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level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hemoglobin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, or 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2F2F2F"/>
                </a:solidFill>
                <a:latin typeface="Times New Roman"/>
                <a:cs typeface="Times New Roman"/>
              </a:rPr>
              <a:t>both,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2F2F2F"/>
                </a:solidFill>
                <a:latin typeface="Times New Roman"/>
                <a:cs typeface="Times New Roman"/>
              </a:rPr>
              <a:t>resulting</a:t>
            </a:r>
            <a:r>
              <a:rPr sz="2800" b="1" spc="2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in</a:t>
            </a:r>
            <a:r>
              <a:rPr sz="2800" b="1" spc="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diminished</a:t>
            </a:r>
            <a:r>
              <a:rPr sz="2800" b="1" spc="30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2F2F2F"/>
                </a:solidFill>
                <a:latin typeface="Times New Roman"/>
                <a:cs typeface="Times New Roman"/>
              </a:rPr>
              <a:t>oxygen-carrying capacity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1340" y="630682"/>
            <a:ext cx="8392160" cy="35054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Anemia usually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results</a:t>
            </a:r>
            <a:r>
              <a:rPr sz="2800" b="1" spc="-15" dirty="0">
                <a:latin typeface="Times New Roman"/>
                <a:cs typeface="Times New Roman"/>
              </a:rPr>
              <a:t> from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69900" indent="-457200"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Excessive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loss (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bleeding</a:t>
            </a:r>
            <a:r>
              <a:rPr sz="2800" b="1" spc="-5" dirty="0">
                <a:latin typeface="Times New Roman"/>
                <a:cs typeface="Times New Roman"/>
              </a:rPr>
              <a:t>) or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25"/>
              </a:spcBef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469900" indent="-457200">
              <a:spcBef>
                <a:spcPts val="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Destruction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hemolysis</a:t>
            </a:r>
            <a:r>
              <a:rPr sz="2800" b="1" dirty="0">
                <a:latin typeface="Times New Roman"/>
                <a:cs typeface="Times New Roman"/>
              </a:rPr>
              <a:t>)</a:t>
            </a:r>
            <a:r>
              <a:rPr sz="2800" b="1" spc="-5" dirty="0">
                <a:latin typeface="Times New Roman"/>
                <a:cs typeface="Times New Roman"/>
              </a:rPr>
              <a:t> of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red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blood</a:t>
            </a:r>
            <a:r>
              <a:rPr sz="2800" b="1" spc="-5" dirty="0">
                <a:latin typeface="Times New Roman"/>
                <a:cs typeface="Times New Roman"/>
              </a:rPr>
              <a:t> cells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or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20"/>
              </a:spcBef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469900" marR="5080" indent="-457200">
              <a:spcBef>
                <a:spcPts val="5"/>
              </a:spcBef>
              <a:buFont typeface="Arial MT"/>
              <a:buChar char="•"/>
              <a:tabLst>
                <a:tab pos="469265" algn="l"/>
                <a:tab pos="469900" algn="l"/>
              </a:tabLst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Deficient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red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cell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production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because</a:t>
            </a:r>
            <a:r>
              <a:rPr sz="2800" b="1" dirty="0">
                <a:latin typeface="Times New Roman"/>
                <a:cs typeface="Times New Roman"/>
              </a:rPr>
              <a:t> of</a:t>
            </a:r>
            <a:r>
              <a:rPr sz="2800" b="1" spc="-5" dirty="0">
                <a:latin typeface="Times New Roman"/>
                <a:cs typeface="Times New Roman"/>
              </a:rPr>
              <a:t> a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lack </a:t>
            </a:r>
            <a:r>
              <a:rPr sz="2800" b="1" spc="-6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6FC0"/>
                </a:solidFill>
                <a:latin typeface="Times New Roman"/>
                <a:cs typeface="Times New Roman"/>
              </a:rPr>
              <a:t>of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6FC0"/>
                </a:solidFill>
                <a:latin typeface="Times New Roman"/>
                <a:cs typeface="Times New Roman"/>
              </a:rPr>
              <a:t>nutritional</a:t>
            </a:r>
            <a:r>
              <a:rPr sz="2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elements</a:t>
            </a:r>
            <a:r>
              <a:rPr sz="2800" b="1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or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bone </a:t>
            </a:r>
            <a:r>
              <a:rPr sz="2800" b="1" spc="-15" dirty="0">
                <a:latin typeface="Times New Roman"/>
                <a:cs typeface="Times New Roman"/>
              </a:rPr>
              <a:t>marrow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failure.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1717</Words>
  <Application>Microsoft Office PowerPoint</Application>
  <PresentationFormat>Widescreen</PresentationFormat>
  <Paragraphs>275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Arial MT</vt:lpstr>
      <vt:lpstr>Calibri</vt:lpstr>
      <vt:lpstr>Calibri Light</vt:lpstr>
      <vt:lpstr>Impact</vt:lpstr>
      <vt:lpstr>Times New Roman</vt:lpstr>
      <vt:lpstr>Office Theme</vt:lpstr>
      <vt:lpstr>PowerPoint Presentation</vt:lpstr>
      <vt:lpstr>PowerPoint Presentation</vt:lpstr>
      <vt:lpstr>Erythrocyte maturation sequence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Anemia may result from the decreased production of  erythrocytes by the bone marrow.</vt:lpstr>
      <vt:lpstr>IRON DEFICIENCY ANEMIA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MEGALOBLASTIC ANEMIA</vt:lpstr>
      <vt:lpstr>PowerPoint Presentation</vt:lpstr>
      <vt:lpstr>PowerPoint Presentation</vt:lpstr>
      <vt:lpstr>PowerPoint Presentation</vt:lpstr>
      <vt:lpstr>PowerPoint Presentation</vt:lpstr>
      <vt:lpstr>VIT B12 deficiency anemia </vt:lpstr>
      <vt:lpstr>PowerPoint Presentation</vt:lpstr>
      <vt:lpstr>PowerPoint Presentation</vt:lpstr>
      <vt:lpstr>Absorption of vitamin B12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FOLIC ACID DEFICIENCY  ANEMIA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Anemia</dc:title>
  <dc:creator>Swasa</dc:creator>
  <cp:lastModifiedBy>User</cp:lastModifiedBy>
  <cp:revision>1</cp:revision>
  <dcterms:created xsi:type="dcterms:W3CDTF">2024-09-17T06:38:37Z</dcterms:created>
  <dcterms:modified xsi:type="dcterms:W3CDTF">2024-09-17T06:39:55Z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</Properties>
</file>